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544" r:id="rId1"/>
    <p:sldMasterId id="2147486574" r:id="rId2"/>
  </p:sldMasterIdLst>
  <p:notesMasterIdLst>
    <p:notesMasterId r:id="rId34"/>
  </p:notesMasterIdLst>
  <p:handoutMasterIdLst>
    <p:handoutMasterId r:id="rId35"/>
  </p:handoutMasterIdLst>
  <p:sldIdLst>
    <p:sldId id="442" r:id="rId3"/>
    <p:sldId id="443" r:id="rId4"/>
    <p:sldId id="444" r:id="rId5"/>
    <p:sldId id="448" r:id="rId6"/>
    <p:sldId id="449" r:id="rId7"/>
    <p:sldId id="451" r:id="rId8"/>
    <p:sldId id="452" r:id="rId9"/>
    <p:sldId id="453" r:id="rId10"/>
    <p:sldId id="553" r:id="rId11"/>
    <p:sldId id="554" r:id="rId12"/>
    <p:sldId id="555" r:id="rId13"/>
    <p:sldId id="455" r:id="rId14"/>
    <p:sldId id="456" r:id="rId15"/>
    <p:sldId id="457" r:id="rId16"/>
    <p:sldId id="458" r:id="rId17"/>
    <p:sldId id="459" r:id="rId18"/>
    <p:sldId id="460" r:id="rId19"/>
    <p:sldId id="552" r:id="rId20"/>
    <p:sldId id="462" r:id="rId21"/>
    <p:sldId id="463" r:id="rId22"/>
    <p:sldId id="464" r:id="rId23"/>
    <p:sldId id="465" r:id="rId24"/>
    <p:sldId id="466" r:id="rId25"/>
    <p:sldId id="467" r:id="rId26"/>
    <p:sldId id="468" r:id="rId27"/>
    <p:sldId id="469" r:id="rId28"/>
    <p:sldId id="470" r:id="rId29"/>
    <p:sldId id="471" r:id="rId30"/>
    <p:sldId id="474" r:id="rId31"/>
    <p:sldId id="556" r:id="rId32"/>
    <p:sldId id="441" r:id="rId33"/>
  </p:sldIdLst>
  <p:sldSz cx="9144000" cy="5143500" type="screen16x9"/>
  <p:notesSz cx="7023100" cy="9309100"/>
  <p:defaultTextStyle>
    <a:defPPr>
      <a:defRPr lang="en-GB"/>
    </a:defPPr>
    <a:lvl1pPr algn="l" defTabSz="449263"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49263"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49263"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49263"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49263"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99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6A6A6"/>
    <a:srgbClr val="4D4D4D"/>
    <a:srgbClr val="FFFFFF"/>
    <a:srgbClr val="CC9966"/>
    <a:srgbClr val="FFCC33"/>
    <a:srgbClr val="336699"/>
    <a:srgbClr val="336666"/>
    <a:srgbClr val="CC0000"/>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86486" autoAdjust="0"/>
  </p:normalViewPr>
  <p:slideViewPr>
    <p:cSldViewPr snapToGrid="0">
      <p:cViewPr varScale="1">
        <p:scale>
          <a:sx n="86" d="100"/>
          <a:sy n="86" d="100"/>
        </p:scale>
        <p:origin x="756" y="90"/>
      </p:cViewPr>
      <p:guideLst>
        <p:guide orient="horz" pos="99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60" d="100"/>
          <a:sy n="60" d="100"/>
        </p:scale>
        <p:origin x="-212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359033" y="9027239"/>
            <a:ext cx="125034"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pPr lvl="0"/>
            <a:fld id="{58EC7406-F4CC-4ABF-902E-2AF4E70E5C0F}" type="slidenum">
              <a:rPr lang="en-US" smtClean="0">
                <a:solidFill>
                  <a:schemeClr val="bg1">
                    <a:lumMod val="50000"/>
                  </a:schemeClr>
                </a:solidFill>
                <a:latin typeface="+mn-lt"/>
              </a:rPr>
              <a:pPr lvl="0"/>
              <a:t>‹#›</a:t>
            </a:fld>
            <a:endParaRPr lang="en-US" dirty="0" smtClean="0">
              <a:solidFill>
                <a:schemeClr val="bg1">
                  <a:lumMod val="50000"/>
                </a:schemeClr>
              </a:solidFill>
              <a:latin typeface="+mn-lt"/>
            </a:endParaRPr>
          </a:p>
        </p:txBody>
      </p:sp>
      <p:sp>
        <p:nvSpPr>
          <p:cNvPr id="9" name="TextBox 8"/>
          <p:cNvSpPr txBox="1"/>
          <p:nvPr/>
        </p:nvSpPr>
        <p:spPr>
          <a:xfrm>
            <a:off x="592818" y="9027239"/>
            <a:ext cx="1970091"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pPr lvl="0" algn="l" defTabSz="914400" rtl="0" fontAlgn="auto">
              <a:spcBef>
                <a:spcPts val="0"/>
              </a:spcBef>
              <a:spcAft>
                <a:spcPts val="0"/>
              </a:spcAft>
            </a:pPr>
            <a:r>
              <a:rPr lang="en-US" sz="800" kern="1200" dirty="0" smtClean="0">
                <a:solidFill>
                  <a:schemeClr val="bg1">
                    <a:lumMod val="50000"/>
                  </a:schemeClr>
                </a:solidFill>
                <a:latin typeface="+mn-lt"/>
                <a:ea typeface="+mn-ea"/>
                <a:cs typeface="+mn-cs"/>
              </a:rPr>
              <a:t>|   © 2016 Wind River. All Rights Reserved.</a:t>
            </a:r>
            <a:endParaRPr lang="en-US" sz="800" kern="1200" dirty="0">
              <a:solidFill>
                <a:schemeClr val="bg1">
                  <a:lumMod val="50000"/>
                </a:schemeClr>
              </a:solidFill>
              <a:latin typeface="+mn-lt"/>
              <a:ea typeface="+mn-ea"/>
              <a:cs typeface="+mn-cs"/>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699" y="8917075"/>
            <a:ext cx="660401" cy="39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13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15950" y="692150"/>
            <a:ext cx="5811794" cy="32702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TextBox 7"/>
          <p:cNvSpPr txBox="1"/>
          <p:nvPr/>
        </p:nvSpPr>
        <p:spPr>
          <a:xfrm>
            <a:off x="359033" y="9027239"/>
            <a:ext cx="125034"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pPr lvl="0"/>
            <a:fld id="{58EC7406-F4CC-4ABF-902E-2AF4E70E5C0F}" type="slidenum">
              <a:rPr lang="en-US" smtClean="0">
                <a:solidFill>
                  <a:schemeClr val="bg1">
                    <a:lumMod val="50000"/>
                  </a:schemeClr>
                </a:solidFill>
                <a:latin typeface="+mn-lt"/>
              </a:rPr>
              <a:pPr lvl="0"/>
              <a:t>‹#›</a:t>
            </a:fld>
            <a:endParaRPr lang="en-US" dirty="0" smtClean="0">
              <a:solidFill>
                <a:schemeClr val="bg1">
                  <a:lumMod val="50000"/>
                </a:schemeClr>
              </a:solidFill>
              <a:latin typeface="+mn-lt"/>
            </a:endParaRPr>
          </a:p>
        </p:txBody>
      </p:sp>
      <p:sp>
        <p:nvSpPr>
          <p:cNvPr id="9" name="TextBox 8"/>
          <p:cNvSpPr txBox="1"/>
          <p:nvPr/>
        </p:nvSpPr>
        <p:spPr>
          <a:xfrm>
            <a:off x="592818" y="9027239"/>
            <a:ext cx="1970091"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pPr lvl="0" algn="l" defTabSz="914400" rtl="0" fontAlgn="auto">
              <a:spcBef>
                <a:spcPts val="0"/>
              </a:spcBef>
              <a:spcAft>
                <a:spcPts val="0"/>
              </a:spcAft>
            </a:pPr>
            <a:r>
              <a:rPr lang="en-US" sz="800" kern="1200" dirty="0" smtClean="0">
                <a:solidFill>
                  <a:schemeClr val="bg1">
                    <a:lumMod val="50000"/>
                  </a:schemeClr>
                </a:solidFill>
                <a:latin typeface="+mn-lt"/>
                <a:ea typeface="+mn-ea"/>
                <a:cs typeface="+mn-cs"/>
              </a:rPr>
              <a:t>|   © 2016 Wind River. All Rights Reserved.</a:t>
            </a:r>
            <a:endParaRPr lang="en-US" sz="800" kern="1200" dirty="0">
              <a:solidFill>
                <a:schemeClr val="bg1">
                  <a:lumMod val="50000"/>
                </a:schemeClr>
              </a:solidFill>
              <a:latin typeface="+mn-lt"/>
              <a:ea typeface="+mn-ea"/>
              <a:cs typeface="+mn-cs"/>
            </a:endParaRPr>
          </a:p>
        </p:txBody>
      </p:sp>
      <p:sp>
        <p:nvSpPr>
          <p:cNvPr id="6" name="Notes Placeholder 5"/>
          <p:cNvSpPr>
            <a:spLocks noGrp="1"/>
          </p:cNvSpPr>
          <p:nvPr>
            <p:ph type="body" sz="quarter" idx="3"/>
          </p:nvPr>
        </p:nvSpPr>
        <p:spPr>
          <a:xfrm>
            <a:off x="609600" y="4421188"/>
            <a:ext cx="5814646" cy="4189412"/>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699" y="8917075"/>
            <a:ext cx="660401" cy="39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464397"/>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90000"/>
      </a:lnSpc>
      <a:spcBef>
        <a:spcPts val="900"/>
      </a:spcBef>
      <a:spcAft>
        <a:spcPts val="0"/>
      </a:spcAft>
      <a:buClrTx/>
      <a:buSzTx/>
      <a:buFontTx/>
      <a:buNone/>
      <a:tabLst/>
      <a:defRPr sz="1200" b="0" kern="1200" baseline="0">
        <a:solidFill>
          <a:schemeClr val="tx2"/>
        </a:solidFill>
        <a:latin typeface="+mn-lt"/>
        <a:ea typeface="+mn-ea"/>
        <a:cs typeface="+mn-cs"/>
      </a:defRPr>
    </a:lvl1pPr>
    <a:lvl2pPr marL="287338" marR="0" indent="-169863" algn="l" defTabSz="914400" rtl="0" eaLnBrk="1" fontAlgn="auto" latinLnBrk="0" hangingPunct="1">
      <a:lnSpc>
        <a:spcPct val="90000"/>
      </a:lnSpc>
      <a:spcBef>
        <a:spcPts val="600"/>
      </a:spcBef>
      <a:spcAft>
        <a:spcPts val="0"/>
      </a:spcAft>
      <a:buClr>
        <a:srgbClr val="336699"/>
      </a:buClr>
      <a:buSzTx/>
      <a:buFont typeface="Wingdings" pitchFamily="2" charset="2"/>
      <a:buChar char="§"/>
      <a:tabLst/>
      <a:defRPr sz="1200" b="0" kern="1200">
        <a:solidFill>
          <a:schemeClr val="tx2"/>
        </a:solidFill>
        <a:latin typeface="+mn-lt"/>
        <a:ea typeface="+mn-ea"/>
        <a:cs typeface="+mn-cs"/>
      </a:defRPr>
    </a:lvl2pPr>
    <a:lvl3pPr marL="577850" marR="0" indent="-171450" algn="l" defTabSz="914400" rtl="0" eaLnBrk="1" fontAlgn="auto" latinLnBrk="0" hangingPunct="1">
      <a:lnSpc>
        <a:spcPct val="90000"/>
      </a:lnSpc>
      <a:spcBef>
        <a:spcPts val="300"/>
      </a:spcBef>
      <a:spcAft>
        <a:spcPts val="0"/>
      </a:spcAft>
      <a:buClr>
        <a:srgbClr val="336699"/>
      </a:buClr>
      <a:buSzTx/>
      <a:buFont typeface="Arial" pitchFamily="34" charset="0"/>
      <a:buChar char="–"/>
      <a:tabLst/>
      <a:defRPr sz="1200" b="0" kern="1200">
        <a:solidFill>
          <a:schemeClr val="tx2"/>
        </a:solidFill>
        <a:latin typeface="+mn-lt"/>
        <a:ea typeface="+mn-ea"/>
        <a:cs typeface="+mn-cs"/>
      </a:defRPr>
    </a:lvl3pPr>
    <a:lvl4pPr marL="857250" marR="0" indent="-171450" algn="l" defTabSz="914400" rtl="0" eaLnBrk="1" fontAlgn="auto" latinLnBrk="0" hangingPunct="1">
      <a:lnSpc>
        <a:spcPct val="90000"/>
      </a:lnSpc>
      <a:spcBef>
        <a:spcPts val="300"/>
      </a:spcBef>
      <a:spcAft>
        <a:spcPts val="0"/>
      </a:spcAft>
      <a:buClr>
        <a:srgbClr val="336699"/>
      </a:buClr>
      <a:buSzTx/>
      <a:buFont typeface="Wingdings" pitchFamily="2" charset="2"/>
      <a:buChar char="§"/>
      <a:tabLst/>
      <a:defRPr sz="1200" b="0" kern="1200">
        <a:solidFill>
          <a:schemeClr val="tx2"/>
        </a:solidFill>
        <a:latin typeface="+mn-lt"/>
        <a:ea typeface="+mn-ea"/>
        <a:cs typeface="+mn-cs"/>
      </a:defRPr>
    </a:lvl4pPr>
    <a:lvl5pPr marL="1144588" marR="0" indent="-171450" algn="l" defTabSz="914400" rtl="0" eaLnBrk="1" fontAlgn="auto" latinLnBrk="0" hangingPunct="1">
      <a:lnSpc>
        <a:spcPct val="90000"/>
      </a:lnSpc>
      <a:spcBef>
        <a:spcPts val="300"/>
      </a:spcBef>
      <a:spcAft>
        <a:spcPts val="0"/>
      </a:spcAft>
      <a:buClr>
        <a:srgbClr val="336699"/>
      </a:buClr>
      <a:buSzTx/>
      <a:buFont typeface="Arial" pitchFamily="34" charset="0"/>
      <a:buChar char="–"/>
      <a:tabLst/>
      <a:defRPr sz="1200" b="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692150"/>
            <a:ext cx="5811838" cy="3270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546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r>
              <a:rPr lang="en-US" dirty="0" smtClean="0"/>
              <a:t>IMA </a:t>
            </a:r>
            <a:r>
              <a:rPr lang="en-US" dirty="0">
                <a:solidFill>
                  <a:schemeClr val="tx1"/>
                </a:solidFill>
                <a:latin typeface="Arial" charset="0"/>
                <a:ea typeface="ＭＳ Ｐゴシック" charset="0"/>
                <a:cs typeface="ＭＳ Ｐゴシック" charset="0"/>
              </a:rPr>
              <a:t>Integrated Modular Avionics</a:t>
            </a:r>
            <a:endParaRPr lang="en-US" dirty="0"/>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14</a:t>
            </a:fld>
            <a:endParaRPr lang="en-US"/>
          </a:p>
        </p:txBody>
      </p:sp>
    </p:spTree>
    <p:extLst>
      <p:ext uri="{BB962C8B-B14F-4D97-AF65-F5344CB8AC3E}">
        <p14:creationId xmlns:p14="http://schemas.microsoft.com/office/powerpoint/2010/main" val="64253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409575" y="698500"/>
            <a:ext cx="6208713" cy="3492500"/>
          </a:xfrm>
          <a:ln/>
        </p:spPr>
      </p:sp>
      <p:sp>
        <p:nvSpPr>
          <p:cNvPr id="92163" name="Rectangle 3"/>
          <p:cNvSpPr>
            <a:spLocks noGrp="1" noChangeArrowheads="1"/>
          </p:cNvSpPr>
          <p:nvPr>
            <p:ph type="body" idx="1"/>
          </p:nvPr>
        </p:nvSpPr>
        <p:spPr>
          <a:xfrm>
            <a:off x="934395" y="4421824"/>
            <a:ext cx="5154312" cy="4189095"/>
          </a:xfrm>
          <a:noFill/>
          <a:ln/>
        </p:spPr>
        <p:txBody>
          <a:bodyPr/>
          <a:lstStyle/>
          <a:p>
            <a:pPr lvl="1"/>
            <a:r>
              <a:rPr lang="en-US" smtClean="0"/>
              <a:t>This slide shows the second level of scheduling in the two level scheduler. </a:t>
            </a:r>
          </a:p>
          <a:p>
            <a:pPr lvl="1"/>
            <a:r>
              <a:rPr lang="en-US" smtClean="0"/>
              <a:t>This second level is application process scheduling which implements the ARINC 653 priority preemptive scheduling mechanism. </a:t>
            </a:r>
          </a:p>
          <a:p>
            <a:pPr lvl="1"/>
            <a:endParaRPr lang="en-US" smtClean="0"/>
          </a:p>
          <a:p>
            <a:pPr lvl="1"/>
            <a:r>
              <a:rPr lang="en-US" smtClean="0"/>
              <a:t>One item to note that with ARINC 653 scheduling, improperly designed application can result in wasted time within a partition minor frame time. </a:t>
            </a:r>
          </a:p>
          <a:p>
            <a:pPr lvl="1"/>
            <a:r>
              <a:rPr lang="en-US" smtClean="0"/>
              <a:t>This is undesirable since this time could be used for other background type processing such as built in self test and other low priority processing. </a:t>
            </a:r>
          </a:p>
          <a:p>
            <a:pPr lvl="1"/>
            <a:r>
              <a:rPr lang="en-US" smtClean="0"/>
              <a:t>This effect is common when initially migrating applications from a federated system into the IMA environment, and must be addressed in order to achieve the performance desired. </a:t>
            </a:r>
          </a:p>
        </p:txBody>
      </p:sp>
    </p:spTree>
    <p:extLst>
      <p:ext uri="{BB962C8B-B14F-4D97-AF65-F5344CB8AC3E}">
        <p14:creationId xmlns:p14="http://schemas.microsoft.com/office/powerpoint/2010/main" val="357663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018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17</a:t>
            </a:fld>
            <a:endParaRPr lang="en-US"/>
          </a:p>
        </p:txBody>
      </p:sp>
    </p:spTree>
    <p:extLst>
      <p:ext uri="{BB962C8B-B14F-4D97-AF65-F5344CB8AC3E}">
        <p14:creationId xmlns:p14="http://schemas.microsoft.com/office/powerpoint/2010/main" val="64253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18</a:t>
            </a:fld>
            <a:endParaRPr lang="en-US"/>
          </a:p>
        </p:txBody>
      </p:sp>
    </p:spTree>
    <p:extLst>
      <p:ext uri="{BB962C8B-B14F-4D97-AF65-F5344CB8AC3E}">
        <p14:creationId xmlns:p14="http://schemas.microsoft.com/office/powerpoint/2010/main" val="64253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r>
              <a:rPr lang="en-US" dirty="0" smtClean="0"/>
              <a:t>Separate DO-297-based, role-based development for platform supplier, application suppliers, and system integrator</a:t>
            </a:r>
          </a:p>
          <a:p>
            <a:endParaRPr lang="en-US" dirty="0" smtClean="0"/>
          </a:p>
          <a:p>
            <a:r>
              <a:rPr lang="en-US" dirty="0" smtClean="0"/>
              <a:t>DAL:  Design Assurance Levels</a:t>
            </a:r>
            <a:endParaRPr lang="en-US" dirty="0"/>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19</a:t>
            </a:fld>
            <a:endParaRPr lang="en-US"/>
          </a:p>
        </p:txBody>
      </p:sp>
    </p:spTree>
    <p:extLst>
      <p:ext uri="{BB962C8B-B14F-4D97-AF65-F5344CB8AC3E}">
        <p14:creationId xmlns:p14="http://schemas.microsoft.com/office/powerpoint/2010/main" val="64253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20</a:t>
            </a:fld>
            <a:endParaRPr lang="en-US"/>
          </a:p>
        </p:txBody>
      </p:sp>
    </p:spTree>
    <p:extLst>
      <p:ext uri="{BB962C8B-B14F-4D97-AF65-F5344CB8AC3E}">
        <p14:creationId xmlns:p14="http://schemas.microsoft.com/office/powerpoint/2010/main" val="64253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r>
              <a:rPr lang="en-US" dirty="0">
                <a:solidFill>
                  <a:schemeClr val="tx1"/>
                </a:solidFill>
                <a:latin typeface="Arial" charset="0"/>
                <a:ea typeface="ＭＳ Ｐゴシック" charset="0"/>
                <a:cs typeface="ＭＳ Ｐゴシック" charset="0"/>
              </a:rPr>
              <a:t>Is there an equivalent to the MOS? Where do I put my kernel code?</a:t>
            </a:r>
          </a:p>
          <a:p>
            <a:pPr defTabSz="882655" eaLnBrk="0" fontAlgn="base" hangingPunct="0">
              <a:lnSpc>
                <a:spcPct val="100000"/>
              </a:lnSpc>
              <a:spcBef>
                <a:spcPct val="30000"/>
              </a:spcBef>
              <a:spcAft>
                <a:spcPct val="0"/>
              </a:spcAft>
              <a:defRPr/>
            </a:pPr>
            <a:r>
              <a:rPr lang="en-US" dirty="0">
                <a:solidFill>
                  <a:schemeClr val="tx1"/>
                </a:solidFill>
                <a:latin typeface="Arial" charset="0"/>
                <a:ea typeface="ＭＳ Ｐゴシック" charset="0"/>
                <a:cs typeface="ＭＳ Ｐゴシック" charset="0"/>
              </a:rPr>
              <a:t>How/where do I register device drivers? In 2.x, I add them to the MOS.</a:t>
            </a:r>
          </a:p>
          <a:p>
            <a:pPr defTabSz="882655" eaLnBrk="0" fontAlgn="base" hangingPunct="0">
              <a:lnSpc>
                <a:spcPct val="100000"/>
              </a:lnSpc>
              <a:spcBef>
                <a:spcPct val="30000"/>
              </a:spcBef>
              <a:spcAft>
                <a:spcPct val="0"/>
              </a:spcAft>
              <a:defRPr/>
            </a:pPr>
            <a:endParaRPr lang="en-US" dirty="0">
              <a:solidFill>
                <a:schemeClr val="tx1"/>
              </a:solidFill>
              <a:latin typeface="Arial" charset="0"/>
              <a:ea typeface="ＭＳ Ｐゴシック" charset="0"/>
              <a:cs typeface="ＭＳ Ｐゴシック" charset="0"/>
            </a:endParaRPr>
          </a:p>
          <a:p>
            <a:pPr defTabSz="882655" eaLnBrk="0" fontAlgn="base" hangingPunct="0">
              <a:lnSpc>
                <a:spcPct val="100000"/>
              </a:lnSpc>
              <a:spcBef>
                <a:spcPct val="30000"/>
              </a:spcBef>
              <a:spcAft>
                <a:spcPct val="0"/>
              </a:spcAft>
              <a:defRPr/>
            </a:pPr>
            <a:r>
              <a:rPr lang="en-US" dirty="0">
                <a:solidFill>
                  <a:schemeClr val="tx1"/>
                </a:solidFill>
                <a:latin typeface="Arial" charset="0"/>
                <a:ea typeface="ＭＳ Ｐゴシック" charset="0"/>
                <a:cs typeface="ＭＳ Ｐゴシック" charset="0"/>
              </a:rPr>
              <a:t>IBLL independent build link and load</a:t>
            </a:r>
          </a:p>
          <a:p>
            <a:pPr defTabSz="882655" eaLnBrk="0" fontAlgn="base" hangingPunct="0">
              <a:lnSpc>
                <a:spcPct val="100000"/>
              </a:lnSpc>
              <a:spcBef>
                <a:spcPct val="30000"/>
              </a:spcBef>
              <a:spcAft>
                <a:spcPct val="0"/>
              </a:spcAft>
              <a:defRPr/>
            </a:pPr>
            <a:r>
              <a:rPr lang="en-US" dirty="0">
                <a:solidFill>
                  <a:schemeClr val="tx1"/>
                </a:solidFill>
                <a:latin typeface="Arial" charset="0"/>
                <a:ea typeface="ＭＳ Ｐゴシック" charset="0"/>
                <a:cs typeface="ＭＳ Ｐゴシック" charset="0"/>
              </a:rPr>
              <a:t>APEX:  Application Executive</a:t>
            </a:r>
          </a:p>
          <a:p>
            <a:pPr defTabSz="882655" eaLnBrk="0" fontAlgn="base" hangingPunct="0">
              <a:lnSpc>
                <a:spcPct val="100000"/>
              </a:lnSpc>
              <a:spcBef>
                <a:spcPct val="30000"/>
              </a:spcBef>
              <a:spcAft>
                <a:spcPct val="0"/>
              </a:spcAft>
              <a:defRPr/>
            </a:pPr>
            <a:endParaRPr lang="en-US" dirty="0">
              <a:solidFill>
                <a:schemeClr val="tx1"/>
              </a:solidFill>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22</a:t>
            </a:fld>
            <a:endParaRPr lang="en-US"/>
          </a:p>
        </p:txBody>
      </p:sp>
    </p:spTree>
    <p:extLst>
      <p:ext uri="{BB962C8B-B14F-4D97-AF65-F5344CB8AC3E}">
        <p14:creationId xmlns:p14="http://schemas.microsoft.com/office/powerpoint/2010/main" val="209436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15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xfrm>
            <a:off x="3977929" y="8842724"/>
            <a:ext cx="3043649" cy="4648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5" tIns="44133" rIns="88265" bIns="44133"/>
          <a:lstStyle>
            <a:lvl1pPr defTabSz="885720" eaLnBrk="0" hangingPunct="0">
              <a:defRPr sz="1200" b="1">
                <a:solidFill>
                  <a:schemeClr val="tx1"/>
                </a:solidFill>
                <a:latin typeface="Times New Roman" pitchFamily="18" charset="0"/>
              </a:defRPr>
            </a:lvl1pPr>
            <a:lvl2pPr marL="717157" indent="-275829" defTabSz="885720" eaLnBrk="0" hangingPunct="0">
              <a:defRPr sz="1200" b="1">
                <a:solidFill>
                  <a:schemeClr val="tx1"/>
                </a:solidFill>
                <a:latin typeface="Times New Roman" pitchFamily="18" charset="0"/>
              </a:defRPr>
            </a:lvl2pPr>
            <a:lvl3pPr marL="1103318" indent="-220663" defTabSz="885720" eaLnBrk="0" hangingPunct="0">
              <a:defRPr sz="1200" b="1">
                <a:solidFill>
                  <a:schemeClr val="tx1"/>
                </a:solidFill>
                <a:latin typeface="Times New Roman" pitchFamily="18" charset="0"/>
              </a:defRPr>
            </a:lvl3pPr>
            <a:lvl4pPr marL="1544645" indent="-220663" defTabSz="885720" eaLnBrk="0" hangingPunct="0">
              <a:defRPr sz="1200" b="1">
                <a:solidFill>
                  <a:schemeClr val="tx1"/>
                </a:solidFill>
                <a:latin typeface="Times New Roman" pitchFamily="18" charset="0"/>
              </a:defRPr>
            </a:lvl4pPr>
            <a:lvl5pPr marL="1985973" indent="-220663" defTabSz="885720" eaLnBrk="0" hangingPunct="0">
              <a:defRPr sz="1200" b="1">
                <a:solidFill>
                  <a:schemeClr val="tx1"/>
                </a:solidFill>
                <a:latin typeface="Times New Roman" pitchFamily="18" charset="0"/>
              </a:defRPr>
            </a:lvl5pPr>
            <a:lvl6pPr marL="2427299" indent="-220663" algn="ctr" defTabSz="885720" eaLnBrk="0" fontAlgn="base" hangingPunct="0">
              <a:spcBef>
                <a:spcPct val="0"/>
              </a:spcBef>
              <a:spcAft>
                <a:spcPct val="0"/>
              </a:spcAft>
              <a:defRPr sz="1200" b="1">
                <a:solidFill>
                  <a:schemeClr val="tx1"/>
                </a:solidFill>
                <a:latin typeface="Times New Roman" pitchFamily="18" charset="0"/>
              </a:defRPr>
            </a:lvl6pPr>
            <a:lvl7pPr marL="2868627" indent="-220663" algn="ctr" defTabSz="885720" eaLnBrk="0" fontAlgn="base" hangingPunct="0">
              <a:spcBef>
                <a:spcPct val="0"/>
              </a:spcBef>
              <a:spcAft>
                <a:spcPct val="0"/>
              </a:spcAft>
              <a:defRPr sz="1200" b="1">
                <a:solidFill>
                  <a:schemeClr val="tx1"/>
                </a:solidFill>
                <a:latin typeface="Times New Roman" pitchFamily="18" charset="0"/>
              </a:defRPr>
            </a:lvl7pPr>
            <a:lvl8pPr marL="3309954" indent="-220663" algn="ctr" defTabSz="885720" eaLnBrk="0" fontAlgn="base" hangingPunct="0">
              <a:spcBef>
                <a:spcPct val="0"/>
              </a:spcBef>
              <a:spcAft>
                <a:spcPct val="0"/>
              </a:spcAft>
              <a:defRPr sz="1200" b="1">
                <a:solidFill>
                  <a:schemeClr val="tx1"/>
                </a:solidFill>
                <a:latin typeface="Times New Roman" pitchFamily="18" charset="0"/>
              </a:defRPr>
            </a:lvl8pPr>
            <a:lvl9pPr marL="3751281" indent="-220663" algn="ctr" defTabSz="885720" eaLnBrk="0" fontAlgn="base" hangingPunct="0">
              <a:spcBef>
                <a:spcPct val="0"/>
              </a:spcBef>
              <a:spcAft>
                <a:spcPct val="0"/>
              </a:spcAft>
              <a:defRPr sz="1200" b="1">
                <a:solidFill>
                  <a:schemeClr val="tx1"/>
                </a:solidFill>
                <a:latin typeface="Times New Roman" pitchFamily="18" charset="0"/>
              </a:defRPr>
            </a:lvl9pPr>
          </a:lstStyle>
          <a:p>
            <a:pPr eaLnBrk="1" hangingPunct="1"/>
            <a:fld id="{4A9F6362-9806-49C8-A85A-76A0B4D21367}" type="slidenum">
              <a:rPr lang="en-US" altLang="en-US" b="0">
                <a:solidFill>
                  <a:prstClr val="black"/>
                </a:solidFill>
                <a:latin typeface="Arial" pitchFamily="34" charset="0"/>
              </a:rPr>
              <a:pPr eaLnBrk="1" hangingPunct="1"/>
              <a:t>29</a:t>
            </a:fld>
            <a:endParaRPr lang="en-US" altLang="en-US" b="0" dirty="0">
              <a:solidFill>
                <a:prstClr val="black"/>
              </a:solidFill>
              <a:latin typeface="Arial" pitchFamily="34" charset="0"/>
            </a:endParaRPr>
          </a:p>
        </p:txBody>
      </p:sp>
      <p:sp>
        <p:nvSpPr>
          <p:cNvPr id="70659" name="Rectangle 7"/>
          <p:cNvSpPr txBox="1">
            <a:spLocks noGrp="1" noChangeArrowheads="1"/>
          </p:cNvSpPr>
          <p:nvPr/>
        </p:nvSpPr>
        <p:spPr bwMode="auto">
          <a:xfrm>
            <a:off x="3979959" y="8843645"/>
            <a:ext cx="3043142"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4" tIns="46648" rIns="93294" bIns="46648" anchor="b"/>
          <a:lstStyle>
            <a:lvl1pPr defTabSz="966788" eaLnBrk="0" hangingPunct="0">
              <a:defRPr sz="1200" b="1">
                <a:solidFill>
                  <a:schemeClr val="tx1"/>
                </a:solidFill>
                <a:latin typeface="Times New Roman" pitchFamily="18" charset="0"/>
              </a:defRPr>
            </a:lvl1pPr>
            <a:lvl2pPr marL="742950" indent="-285750" defTabSz="966788" eaLnBrk="0" hangingPunct="0">
              <a:defRPr sz="1200" b="1">
                <a:solidFill>
                  <a:schemeClr val="tx1"/>
                </a:solidFill>
                <a:latin typeface="Times New Roman" pitchFamily="18" charset="0"/>
              </a:defRPr>
            </a:lvl2pPr>
            <a:lvl3pPr marL="1143000" indent="-228600" defTabSz="966788" eaLnBrk="0" hangingPunct="0">
              <a:defRPr sz="1200" b="1">
                <a:solidFill>
                  <a:schemeClr val="tx1"/>
                </a:solidFill>
                <a:latin typeface="Times New Roman" pitchFamily="18" charset="0"/>
              </a:defRPr>
            </a:lvl3pPr>
            <a:lvl4pPr marL="1600200" indent="-228600" defTabSz="966788" eaLnBrk="0" hangingPunct="0">
              <a:defRPr sz="1200" b="1">
                <a:solidFill>
                  <a:schemeClr val="tx1"/>
                </a:solidFill>
                <a:latin typeface="Times New Roman" pitchFamily="18" charset="0"/>
              </a:defRPr>
            </a:lvl4pPr>
            <a:lvl5pPr marL="2057400" indent="-228600" defTabSz="966788" eaLnBrk="0" hangingPunct="0">
              <a:defRPr sz="1200" b="1">
                <a:solidFill>
                  <a:schemeClr val="tx1"/>
                </a:solidFill>
                <a:latin typeface="Times New Roman" pitchFamily="18" charset="0"/>
              </a:defRPr>
            </a:lvl5pPr>
            <a:lvl6pPr marL="2514600" indent="-228600" algn="ctr" defTabSz="966788" eaLnBrk="0" fontAlgn="base" hangingPunct="0">
              <a:spcBef>
                <a:spcPct val="0"/>
              </a:spcBef>
              <a:spcAft>
                <a:spcPct val="0"/>
              </a:spcAft>
              <a:defRPr sz="1200" b="1">
                <a:solidFill>
                  <a:schemeClr val="tx1"/>
                </a:solidFill>
                <a:latin typeface="Times New Roman" pitchFamily="18" charset="0"/>
              </a:defRPr>
            </a:lvl6pPr>
            <a:lvl7pPr marL="2971800" indent="-228600" algn="ctr" defTabSz="966788" eaLnBrk="0" fontAlgn="base" hangingPunct="0">
              <a:spcBef>
                <a:spcPct val="0"/>
              </a:spcBef>
              <a:spcAft>
                <a:spcPct val="0"/>
              </a:spcAft>
              <a:defRPr sz="1200" b="1">
                <a:solidFill>
                  <a:schemeClr val="tx1"/>
                </a:solidFill>
                <a:latin typeface="Times New Roman" pitchFamily="18" charset="0"/>
              </a:defRPr>
            </a:lvl7pPr>
            <a:lvl8pPr marL="3429000" indent="-228600" algn="ctr" defTabSz="966788" eaLnBrk="0" fontAlgn="base" hangingPunct="0">
              <a:spcBef>
                <a:spcPct val="0"/>
              </a:spcBef>
              <a:spcAft>
                <a:spcPct val="0"/>
              </a:spcAft>
              <a:defRPr sz="1200" b="1">
                <a:solidFill>
                  <a:schemeClr val="tx1"/>
                </a:solidFill>
                <a:latin typeface="Times New Roman" pitchFamily="18" charset="0"/>
              </a:defRPr>
            </a:lvl8pPr>
            <a:lvl9pPr marL="3886200" indent="-228600" algn="ctr" defTabSz="966788" eaLnBrk="0" fontAlgn="base" hangingPunct="0">
              <a:spcBef>
                <a:spcPct val="0"/>
              </a:spcBef>
              <a:spcAft>
                <a:spcPct val="0"/>
              </a:spcAft>
              <a:defRPr sz="1200" b="1">
                <a:solidFill>
                  <a:schemeClr val="tx1"/>
                </a:solidFill>
                <a:latin typeface="Times New Roman" pitchFamily="18" charset="0"/>
              </a:defRPr>
            </a:lvl9pPr>
          </a:lstStyle>
          <a:p>
            <a:pPr algn="r"/>
            <a:fld id="{E4CDD6C1-70A8-42B8-9069-7707837FA488}" type="slidenum">
              <a:rPr lang="en-US" altLang="en-US" sz="1300" b="0">
                <a:solidFill>
                  <a:prstClr val="black"/>
                </a:solidFill>
                <a:latin typeface="Arial" pitchFamily="34" charset="0"/>
                <a:ea typeface="MS PGothic" pitchFamily="34" charset="-128"/>
              </a:rPr>
              <a:pPr algn="r"/>
              <a:t>29</a:t>
            </a:fld>
            <a:endParaRPr lang="en-US" altLang="en-US" sz="1300" b="0" dirty="0">
              <a:solidFill>
                <a:prstClr val="black"/>
              </a:solidFill>
              <a:latin typeface="Arial" pitchFamily="34" charset="0"/>
              <a:ea typeface="MS PGothic" pitchFamily="34" charset="-128"/>
            </a:endParaRPr>
          </a:p>
        </p:txBody>
      </p:sp>
      <p:sp>
        <p:nvSpPr>
          <p:cNvPr id="70660" name="Rectangle 7"/>
          <p:cNvSpPr txBox="1">
            <a:spLocks noGrp="1" noChangeArrowheads="1"/>
          </p:cNvSpPr>
          <p:nvPr/>
        </p:nvSpPr>
        <p:spPr bwMode="auto">
          <a:xfrm>
            <a:off x="3979959" y="8845801"/>
            <a:ext cx="3043142" cy="4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97" tIns="44549" rIns="89097" bIns="44549" anchor="b"/>
          <a:lstStyle>
            <a:lvl1pPr defTabSz="923925" eaLnBrk="0" hangingPunct="0">
              <a:defRPr sz="1200" b="1">
                <a:solidFill>
                  <a:schemeClr val="tx1"/>
                </a:solidFill>
                <a:latin typeface="Times New Roman" pitchFamily="18" charset="0"/>
              </a:defRPr>
            </a:lvl1pPr>
            <a:lvl2pPr marL="742950" indent="-285750" defTabSz="923925" eaLnBrk="0" hangingPunct="0">
              <a:defRPr sz="1200" b="1">
                <a:solidFill>
                  <a:schemeClr val="tx1"/>
                </a:solidFill>
                <a:latin typeface="Times New Roman" pitchFamily="18" charset="0"/>
              </a:defRPr>
            </a:lvl2pPr>
            <a:lvl3pPr marL="1143000" indent="-228600" defTabSz="923925" eaLnBrk="0" hangingPunct="0">
              <a:defRPr sz="1200" b="1">
                <a:solidFill>
                  <a:schemeClr val="tx1"/>
                </a:solidFill>
                <a:latin typeface="Times New Roman" pitchFamily="18" charset="0"/>
              </a:defRPr>
            </a:lvl3pPr>
            <a:lvl4pPr marL="1600200" indent="-228600" defTabSz="923925" eaLnBrk="0" hangingPunct="0">
              <a:defRPr sz="1200" b="1">
                <a:solidFill>
                  <a:schemeClr val="tx1"/>
                </a:solidFill>
                <a:latin typeface="Times New Roman" pitchFamily="18" charset="0"/>
              </a:defRPr>
            </a:lvl4pPr>
            <a:lvl5pPr marL="2057400" indent="-228600" defTabSz="923925" eaLnBrk="0" hangingPunct="0">
              <a:defRPr sz="1200" b="1">
                <a:solidFill>
                  <a:schemeClr val="tx1"/>
                </a:solidFill>
                <a:latin typeface="Times New Roman" pitchFamily="18" charset="0"/>
              </a:defRPr>
            </a:lvl5pPr>
            <a:lvl6pPr marL="2514600" indent="-228600" algn="ctr" defTabSz="923925" eaLnBrk="0" fontAlgn="base" hangingPunct="0">
              <a:spcBef>
                <a:spcPct val="0"/>
              </a:spcBef>
              <a:spcAft>
                <a:spcPct val="0"/>
              </a:spcAft>
              <a:defRPr sz="1200" b="1">
                <a:solidFill>
                  <a:schemeClr val="tx1"/>
                </a:solidFill>
                <a:latin typeface="Times New Roman" pitchFamily="18" charset="0"/>
              </a:defRPr>
            </a:lvl6pPr>
            <a:lvl7pPr marL="2971800" indent="-228600" algn="ctr" defTabSz="923925" eaLnBrk="0" fontAlgn="base" hangingPunct="0">
              <a:spcBef>
                <a:spcPct val="0"/>
              </a:spcBef>
              <a:spcAft>
                <a:spcPct val="0"/>
              </a:spcAft>
              <a:defRPr sz="1200" b="1">
                <a:solidFill>
                  <a:schemeClr val="tx1"/>
                </a:solidFill>
                <a:latin typeface="Times New Roman" pitchFamily="18" charset="0"/>
              </a:defRPr>
            </a:lvl7pPr>
            <a:lvl8pPr marL="3429000" indent="-228600" algn="ctr" defTabSz="923925" eaLnBrk="0" fontAlgn="base" hangingPunct="0">
              <a:spcBef>
                <a:spcPct val="0"/>
              </a:spcBef>
              <a:spcAft>
                <a:spcPct val="0"/>
              </a:spcAft>
              <a:defRPr sz="1200" b="1">
                <a:solidFill>
                  <a:schemeClr val="tx1"/>
                </a:solidFill>
                <a:latin typeface="Times New Roman" pitchFamily="18" charset="0"/>
              </a:defRPr>
            </a:lvl8pPr>
            <a:lvl9pPr marL="3886200" indent="-228600" algn="ctr" defTabSz="923925" eaLnBrk="0" fontAlgn="base" hangingPunct="0">
              <a:spcBef>
                <a:spcPct val="0"/>
              </a:spcBef>
              <a:spcAft>
                <a:spcPct val="0"/>
              </a:spcAft>
              <a:defRPr sz="1200" b="1">
                <a:solidFill>
                  <a:schemeClr val="tx1"/>
                </a:solidFill>
                <a:latin typeface="Times New Roman" pitchFamily="18" charset="0"/>
              </a:defRPr>
            </a:lvl9pPr>
          </a:lstStyle>
          <a:p>
            <a:pPr algn="r" eaLnBrk="1" hangingPunct="1"/>
            <a:fld id="{BC78AF4D-5D26-4B81-A1FB-864E7F9CE975}" type="slidenum">
              <a:rPr lang="en-US" altLang="en-US" b="0" smtClean="0">
                <a:solidFill>
                  <a:prstClr val="black"/>
                </a:solidFill>
                <a:latin typeface="Arial" pitchFamily="34" charset="0"/>
                <a:ea typeface="MS PGothic" pitchFamily="34" charset="-128"/>
              </a:rPr>
              <a:pPr algn="r" eaLnBrk="1" hangingPunct="1"/>
              <a:t>29</a:t>
            </a:fld>
            <a:endParaRPr lang="en-US" altLang="en-US" b="0" dirty="0" smtClean="0">
              <a:solidFill>
                <a:prstClr val="black"/>
              </a:solidFill>
              <a:latin typeface="Arial" pitchFamily="34" charset="0"/>
              <a:ea typeface="MS PGothic" pitchFamily="34" charset="-128"/>
            </a:endParaRPr>
          </a:p>
        </p:txBody>
      </p:sp>
      <p:sp>
        <p:nvSpPr>
          <p:cNvPr id="70661" name="Rectangle 2"/>
          <p:cNvSpPr>
            <a:spLocks noGrp="1" noRot="1" noChangeAspect="1" noChangeArrowheads="1" noTextEdit="1"/>
          </p:cNvSpPr>
          <p:nvPr>
            <p:ph type="sldImg"/>
          </p:nvPr>
        </p:nvSpPr>
        <p:spPr>
          <a:xfrm>
            <a:off x="409575" y="700088"/>
            <a:ext cx="6205538" cy="3490912"/>
          </a:xfrm>
          <a:ln/>
        </p:spPr>
      </p:sp>
      <p:sp>
        <p:nvSpPr>
          <p:cNvPr id="70662" name="Rectangle 3"/>
          <p:cNvSpPr>
            <a:spLocks noGrp="1" noChangeArrowheads="1"/>
          </p:cNvSpPr>
          <p:nvPr>
            <p:ph type="body" idx="1"/>
          </p:nvPr>
        </p:nvSpPr>
        <p:spPr>
          <a:xfrm>
            <a:off x="936819" y="4421824"/>
            <a:ext cx="5149465" cy="4186941"/>
          </a:xfrm>
          <a:solidFill>
            <a:schemeClr val="accent1"/>
          </a:solidFill>
          <a:ln>
            <a:solidFill>
              <a:schemeClr val="tx1"/>
            </a:solidFill>
          </a:ln>
        </p:spPr>
        <p:txBody>
          <a:bodyPr lIns="89097" tIns="44549" rIns="89097" bIns="44549"/>
          <a:lstStyle/>
          <a:p>
            <a:pPr eaLnBrk="1" hangingPunct="1">
              <a:spcBef>
                <a:spcPct val="0"/>
              </a:spcBef>
            </a:pPr>
            <a:r>
              <a:rPr lang="en-US" altLang="en-US" sz="2700" dirty="0"/>
              <a:t>DO –297, Integrated Modular Avionics (IMA) Development Guidance and Certification Considerations by the RTCA SC-200 described a number of stakeholders in the IMA design characteristics. Wind River has used this guidance and role definition to create a cohesive set of tools and processes to allow full realization of the DO-297 potential in any size project Through the extensive use of XML as described in ARINC 653 we allow separation of these roles to support dispersed development which has provided the ability to support such global programs such as the Boeing 787 Dreamliner. </a:t>
            </a:r>
          </a:p>
          <a:p>
            <a:pPr eaLnBrk="1" hangingPunct="1">
              <a:spcBef>
                <a:spcPct val="0"/>
              </a:spcBef>
            </a:pPr>
            <a:endParaRPr lang="en-US" altLang="en-US" sz="2700" dirty="0"/>
          </a:p>
          <a:p>
            <a:pPr eaLnBrk="1" hangingPunct="1">
              <a:spcBef>
                <a:spcPct val="0"/>
              </a:spcBef>
            </a:pPr>
            <a:r>
              <a:rPr lang="en-US" altLang="en-US" sz="2700" dirty="0"/>
              <a:t>By use of the DO-178B Qualified XML compiler/checker, the Wind River solution avoids costly and time consuming traceability steps that are required by other RTOS vendors without qualified development tools. </a:t>
            </a:r>
          </a:p>
        </p:txBody>
      </p:sp>
    </p:spTree>
    <p:extLst>
      <p:ext uri="{BB962C8B-B14F-4D97-AF65-F5344CB8AC3E}">
        <p14:creationId xmlns:p14="http://schemas.microsoft.com/office/powerpoint/2010/main" val="420421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692150"/>
            <a:ext cx="5811838" cy="3270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040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692150"/>
            <a:ext cx="5811838" cy="3270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0400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692150"/>
            <a:ext cx="5811838" cy="3270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018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614363" y="692150"/>
            <a:ext cx="5815012" cy="3270250"/>
          </a:xfrm>
        </p:spPr>
      </p:sp>
      <p:sp>
        <p:nvSpPr>
          <p:cNvPr id="5" name="Notes Placeholder 4"/>
          <p:cNvSpPr>
            <a:spLocks noGrp="1"/>
          </p:cNvSpPr>
          <p:nvPr>
            <p:ph type="body" idx="1"/>
          </p:nvPr>
        </p:nvSpPr>
        <p:spPr>
          <a:xfrm>
            <a:off x="615951" y="4421188"/>
            <a:ext cx="5791200" cy="4189412"/>
          </a:xfrm>
          <a:prstGeom prst="rect">
            <a:avLst/>
          </a:prstGeom>
        </p:spPr>
        <p:txBody>
          <a:bodyPr/>
          <a:lstStyle/>
          <a:p>
            <a:endParaRPr lang="en-US" dirty="0"/>
          </a:p>
        </p:txBody>
      </p:sp>
    </p:spTree>
    <p:extLst>
      <p:ext uri="{BB962C8B-B14F-4D97-AF65-F5344CB8AC3E}">
        <p14:creationId xmlns:p14="http://schemas.microsoft.com/office/powerpoint/2010/main" val="409138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614363" y="692150"/>
            <a:ext cx="5815012" cy="3270250"/>
          </a:xfrm>
        </p:spPr>
      </p:sp>
      <p:sp>
        <p:nvSpPr>
          <p:cNvPr id="5" name="Notes Placeholder 4"/>
          <p:cNvSpPr>
            <a:spLocks noGrp="1"/>
          </p:cNvSpPr>
          <p:nvPr>
            <p:ph type="body" idx="1"/>
          </p:nvPr>
        </p:nvSpPr>
        <p:spPr>
          <a:xfrm>
            <a:off x="615951" y="4421188"/>
            <a:ext cx="5791200" cy="4189412"/>
          </a:xfrm>
          <a:prstGeom prst="rect">
            <a:avLst/>
          </a:prstGeom>
        </p:spPr>
        <p:txBody>
          <a:bodyPr/>
          <a:lstStyle/>
          <a:p>
            <a:endParaRPr lang="en-US" dirty="0"/>
          </a:p>
        </p:txBody>
      </p:sp>
    </p:spTree>
    <p:extLst>
      <p:ext uri="{BB962C8B-B14F-4D97-AF65-F5344CB8AC3E}">
        <p14:creationId xmlns:p14="http://schemas.microsoft.com/office/powerpoint/2010/main" val="409138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018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r>
              <a:rPr lang="en-US" dirty="0" smtClean="0"/>
              <a:t>Separate DO-297-based, role-based development for platform supplier, application suppliers, and system integrator</a:t>
            </a:r>
          </a:p>
          <a:p>
            <a:endParaRPr lang="en-US" dirty="0" smtClean="0"/>
          </a:p>
          <a:p>
            <a:r>
              <a:rPr lang="en-US" dirty="0" smtClean="0"/>
              <a:t>DAL:  Design Assurance Levels</a:t>
            </a:r>
            <a:endParaRPr lang="en-US" dirty="0"/>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10</a:t>
            </a:fld>
            <a:endParaRPr lang="en-US"/>
          </a:p>
        </p:txBody>
      </p:sp>
    </p:spTree>
    <p:extLst>
      <p:ext uri="{BB962C8B-B14F-4D97-AF65-F5344CB8AC3E}">
        <p14:creationId xmlns:p14="http://schemas.microsoft.com/office/powerpoint/2010/main" val="64253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615950" y="692150"/>
            <a:ext cx="5811838" cy="3270250"/>
          </a:xfrm>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2285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018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692150"/>
            <a:ext cx="5815012" cy="3270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7929" y="8842724"/>
            <a:ext cx="3043649" cy="464839"/>
          </a:xfrm>
          <a:prstGeom prst="rect">
            <a:avLst/>
          </a:prstGeom>
        </p:spPr>
        <p:txBody>
          <a:bodyPr lIns="88265" tIns="44133" rIns="88265" bIns="44133"/>
          <a:lstStyle/>
          <a:p>
            <a:pPr>
              <a:defRPr/>
            </a:pPr>
            <a:fld id="{366021B4-5D78-0741-A329-8B2B9A93E5B3}" type="slidenum">
              <a:rPr lang="en-US" smtClean="0"/>
              <a:pPr>
                <a:defRPr/>
              </a:pPr>
              <a:t>13</a:t>
            </a:fld>
            <a:endParaRPr lang="en-US"/>
          </a:p>
        </p:txBody>
      </p:sp>
    </p:spTree>
    <p:extLst>
      <p:ext uri="{BB962C8B-B14F-4D97-AF65-F5344CB8AC3E}">
        <p14:creationId xmlns:p14="http://schemas.microsoft.com/office/powerpoint/2010/main" val="642533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lumMod val="65000"/>
          </a:schemeClr>
        </a:solidFill>
        <a:effectLst/>
      </p:bgPr>
    </p:bg>
    <p:spTree>
      <p:nvGrpSpPr>
        <p:cNvPr id="1" name=""/>
        <p:cNvGrpSpPr/>
        <p:nvPr/>
      </p:nvGrpSpPr>
      <p:grpSpPr>
        <a:xfrm>
          <a:off x="0" y="0"/>
          <a:ext cx="0" cy="0"/>
          <a:chOff x="0" y="0"/>
          <a:chExt cx="0" cy="0"/>
        </a:xfrm>
      </p:grpSpPr>
      <p:sp>
        <p:nvSpPr>
          <p:cNvPr id="81" name="Rectangle 80"/>
          <p:cNvSpPr/>
          <p:nvPr userDrawn="1"/>
        </p:nvSpPr>
        <p:spPr bwMode="gray">
          <a:xfrm>
            <a:off x="0" y="0"/>
            <a:ext cx="9144000" cy="5143500"/>
          </a:xfrm>
          <a:prstGeom prst="rect">
            <a:avLst/>
          </a:prstGeom>
          <a:gradFill flip="none" rotWithShape="1">
            <a:gsLst>
              <a:gs pos="0">
                <a:schemeClr val="tx2">
                  <a:lumMod val="65000"/>
                  <a:lumOff val="35000"/>
                </a:schemeClr>
              </a:gs>
              <a:gs pos="100000">
                <a:schemeClr val="tx2">
                  <a:lumMod val="85000"/>
                  <a:lumOff val="15000"/>
                </a:schemeClr>
              </a:gs>
            </a:gsLst>
            <a:path path="circle">
              <a:fillToRect l="50000" t="50000" r="50000" b="50000"/>
            </a:path>
            <a:tileRect/>
          </a:gradFill>
          <a:ln w="9525">
            <a:no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33" name="Rectangle 132"/>
          <p:cNvSpPr/>
          <p:nvPr userDrawn="1"/>
        </p:nvSpPr>
        <p:spPr bwMode="gray">
          <a:xfrm flipV="1">
            <a:off x="0" y="3438525"/>
            <a:ext cx="9144000" cy="1704973"/>
          </a:xfrm>
          <a:prstGeom prst="rect">
            <a:avLst/>
          </a:prstGeom>
          <a:gradFill flip="none" rotWithShape="1">
            <a:gsLst>
              <a:gs pos="0">
                <a:schemeClr val="tx2">
                  <a:lumMod val="75000"/>
                  <a:lumOff val="25000"/>
                  <a:shade val="30000"/>
                  <a:satMod val="115000"/>
                  <a:alpha val="0"/>
                </a:schemeClr>
              </a:gs>
              <a:gs pos="100000">
                <a:schemeClr val="tx2">
                  <a:lumMod val="75000"/>
                  <a:lumOff val="25000"/>
                  <a:shade val="100000"/>
                  <a:satMod val="115000"/>
                  <a:alpha val="67000"/>
                </a:schemeClr>
              </a:gs>
            </a:gsLst>
            <a:lin ang="16200000" scaled="1"/>
            <a:tileRect/>
          </a:gradFill>
          <a:ln w="9525">
            <a:no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2" name="Rectangle 2"/>
          <p:cNvSpPr>
            <a:spLocks noGrp="1" noChangeArrowheads="1"/>
          </p:cNvSpPr>
          <p:nvPr>
            <p:ph type="ctrTitle" hasCustomPrompt="1"/>
          </p:nvPr>
        </p:nvSpPr>
        <p:spPr bwMode="gray">
          <a:xfrm>
            <a:off x="409575" y="2065270"/>
            <a:ext cx="4712758" cy="418576"/>
          </a:xfrm>
          <a:noFill/>
          <a:ln>
            <a:noFill/>
          </a:ln>
          <a:extLst/>
        </p:spPr>
        <p:txBody>
          <a:bodyPr vert="horz" wrap="square" lIns="0" tIns="0" rIns="0" bIns="0" numCol="1" anchor="b" anchorCtr="0" compatLnSpc="1">
            <a:prstTxWarp prst="textNoShape">
              <a:avLst/>
            </a:prstTxWarp>
            <a:spAutoFit/>
          </a:bodyPr>
          <a:lstStyle>
            <a:lvl1pPr eaLnBrk="1" hangingPunct="1">
              <a:defRPr lang="en-US" sz="3200" b="0" cap="none" dirty="0">
                <a:solidFill>
                  <a:schemeClr val="bg1"/>
                </a:solidFill>
                <a:latin typeface="+mn-lt"/>
              </a:defRPr>
            </a:lvl1pPr>
          </a:lstStyle>
          <a:p>
            <a:pPr lvl="0" eaLnBrk="1" hangingPunct="1"/>
            <a:r>
              <a:rPr lang="en-US" dirty="0" smtClean="0"/>
              <a:t>Click to Add Title</a:t>
            </a:r>
            <a:endParaRPr lang="en-US" dirty="0"/>
          </a:p>
        </p:txBody>
      </p:sp>
      <p:cxnSp>
        <p:nvCxnSpPr>
          <p:cNvPr id="22" name="Straight Connector 21"/>
          <p:cNvCxnSpPr/>
          <p:nvPr userDrawn="1"/>
        </p:nvCxnSpPr>
        <p:spPr bwMode="gray">
          <a:xfrm flipH="1">
            <a:off x="419100" y="2486025"/>
            <a:ext cx="6080760" cy="0"/>
          </a:xfrm>
          <a:prstGeom prst="line">
            <a:avLst/>
          </a:prstGeom>
          <a:solidFill>
            <a:schemeClr val="accent2"/>
          </a:solidFill>
          <a:ln w="19050" cap="flat" cmpd="sng" algn="ctr">
            <a:solidFill>
              <a:schemeClr val="accent1"/>
            </a:solidFill>
            <a:prstDash val="solid"/>
            <a:round/>
            <a:headEnd type="none" w="med" len="med"/>
            <a:tailEnd type="none" w="med" len="med"/>
          </a:ln>
          <a:effectLst/>
        </p:spPr>
      </p:cxnSp>
      <p:sp>
        <p:nvSpPr>
          <p:cNvPr id="59" name="Text Placeholder 19"/>
          <p:cNvSpPr>
            <a:spLocks noGrp="1"/>
          </p:cNvSpPr>
          <p:nvPr userDrawn="1">
            <p:ph type="body" sz="quarter" idx="10" hasCustomPrompt="1"/>
          </p:nvPr>
        </p:nvSpPr>
        <p:spPr bwMode="gray">
          <a:xfrm>
            <a:off x="419099" y="2624978"/>
            <a:ext cx="4695825" cy="276999"/>
          </a:xfrm>
        </p:spPr>
        <p:txBody>
          <a:bodyPr/>
          <a:lstStyle>
            <a:lvl1pPr marL="0" indent="0">
              <a:buNone/>
              <a:defRPr>
                <a:solidFill>
                  <a:schemeClr val="accent2"/>
                </a:solidFill>
              </a:defRPr>
            </a:lvl1pPr>
          </a:lstStyle>
          <a:p>
            <a:pPr lvl="0"/>
            <a:r>
              <a:rPr lang="en-US" dirty="0" smtClean="0"/>
              <a:t>Click to Add Text</a:t>
            </a:r>
          </a:p>
        </p:txBody>
      </p:sp>
      <p:grpSp>
        <p:nvGrpSpPr>
          <p:cNvPr id="2" name="Group 1"/>
          <p:cNvGrpSpPr/>
          <p:nvPr userDrawn="1"/>
        </p:nvGrpSpPr>
        <p:grpSpPr>
          <a:xfrm>
            <a:off x="0" y="4876328"/>
            <a:ext cx="9144000" cy="267172"/>
            <a:chOff x="0" y="4876328"/>
            <a:chExt cx="9144000" cy="267172"/>
          </a:xfrm>
        </p:grpSpPr>
        <p:sp>
          <p:nvSpPr>
            <p:cNvPr id="132" name="TextBox 131"/>
            <p:cNvSpPr txBox="1"/>
            <p:nvPr userDrawn="1"/>
          </p:nvSpPr>
          <p:spPr bwMode="gray">
            <a:xfrm>
              <a:off x="7203008" y="4876328"/>
              <a:ext cx="1615827"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chemeClr val="bg1">
                      <a:lumMod val="75000"/>
                    </a:schemeClr>
                  </a:solidFill>
                </a:rPr>
                <a:t>© 2016 Wind River. All Rights Reserved.</a:t>
              </a:r>
              <a:endParaRPr lang="en-US" sz="700" dirty="0">
                <a:solidFill>
                  <a:schemeClr val="bg1">
                    <a:lumMod val="75000"/>
                  </a:schemeClr>
                </a:solidFill>
              </a:endParaRPr>
            </a:p>
          </p:txBody>
        </p:sp>
        <p:sp>
          <p:nvSpPr>
            <p:cNvPr id="25" name="Rectangle 24"/>
            <p:cNvSpPr/>
            <p:nvPr userDrawn="1"/>
          </p:nvSpPr>
          <p:spPr bwMode="gray">
            <a:xfrm>
              <a:off x="0" y="5010150"/>
              <a:ext cx="9144000" cy="133350"/>
            </a:xfrm>
            <a:prstGeom prst="rect">
              <a:avLst/>
            </a:prstGeom>
            <a:solidFill>
              <a:schemeClr val="tx2">
                <a:lumMod val="85000"/>
                <a:lumOff val="15000"/>
              </a:schemeClr>
            </a:solidFill>
            <a:ln w="9525">
              <a:no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grpSp>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1884765"/>
            <a:ext cx="2667000" cy="1576917"/>
          </a:xfrm>
          <a:prstGeom prst="rect">
            <a:avLst/>
          </a:prstGeom>
        </p:spPr>
      </p:pic>
      <p:pic>
        <p:nvPicPr>
          <p:cNvPr id="83" name="Picture 8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3914612"/>
            <a:ext cx="7019925" cy="1065745"/>
          </a:xfrm>
          <a:prstGeom prst="rect">
            <a:avLst/>
          </a:prstGeom>
        </p:spPr>
      </p:pic>
      <p:sp>
        <p:nvSpPr>
          <p:cNvPr id="6" name="AutoShape 3"/>
          <p:cNvSpPr>
            <a:spLocks noChangeAspect="1" noChangeArrowheads="1" noTextEdit="1"/>
          </p:cNvSpPr>
          <p:nvPr userDrawn="1"/>
        </p:nvSpPr>
        <p:spPr bwMode="auto">
          <a:xfrm>
            <a:off x="3862388" y="2981325"/>
            <a:ext cx="2698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userDrawn="1"/>
        </p:nvGrpSpPr>
        <p:grpSpPr bwMode="gray">
          <a:xfrm>
            <a:off x="5731062" y="1433512"/>
            <a:ext cx="371475" cy="371475"/>
            <a:chOff x="5733443" y="1465431"/>
            <a:chExt cx="371475" cy="371475"/>
          </a:xfrm>
        </p:grpSpPr>
        <p:sp>
          <p:nvSpPr>
            <p:cNvPr id="85" name="Oval 84"/>
            <p:cNvSpPr/>
            <p:nvPr userDrawn="1"/>
          </p:nvSpPr>
          <p:spPr bwMode="gray">
            <a:xfrm>
              <a:off x="5733443" y="1465431"/>
              <a:ext cx="371475" cy="371475"/>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grpSp>
          <p:nvGrpSpPr>
            <p:cNvPr id="94" name="Group 93"/>
            <p:cNvGrpSpPr/>
            <p:nvPr userDrawn="1"/>
          </p:nvGrpSpPr>
          <p:grpSpPr bwMode="gray">
            <a:xfrm>
              <a:off x="5795199" y="1532523"/>
              <a:ext cx="250247" cy="248651"/>
              <a:chOff x="1148865" y="84814"/>
              <a:chExt cx="368236" cy="365890"/>
            </a:xfrm>
          </p:grpSpPr>
          <p:sp>
            <p:nvSpPr>
              <p:cNvPr id="97" name="Freeform 5"/>
              <p:cNvSpPr>
                <a:spLocks/>
              </p:cNvSpPr>
              <p:nvPr userDrawn="1"/>
            </p:nvSpPr>
            <p:spPr bwMode="gray">
              <a:xfrm>
                <a:off x="1260081" y="197653"/>
                <a:ext cx="147735" cy="146111"/>
              </a:xfrm>
              <a:custGeom>
                <a:avLst/>
                <a:gdLst>
                  <a:gd name="T0" fmla="*/ 176 w 181"/>
                  <a:gd name="T1" fmla="*/ 79 h 180"/>
                  <a:gd name="T2" fmla="*/ 176 w 181"/>
                  <a:gd name="T3" fmla="*/ 79 h 180"/>
                  <a:gd name="T4" fmla="*/ 179 w 181"/>
                  <a:gd name="T5" fmla="*/ 75 h 180"/>
                  <a:gd name="T6" fmla="*/ 181 w 181"/>
                  <a:gd name="T7" fmla="*/ 70 h 180"/>
                  <a:gd name="T8" fmla="*/ 179 w 181"/>
                  <a:gd name="T9" fmla="*/ 64 h 180"/>
                  <a:gd name="T10" fmla="*/ 176 w 181"/>
                  <a:gd name="T11" fmla="*/ 59 h 180"/>
                  <a:gd name="T12" fmla="*/ 120 w 181"/>
                  <a:gd name="T13" fmla="*/ 5 h 180"/>
                  <a:gd name="T14" fmla="*/ 120 w 181"/>
                  <a:gd name="T15" fmla="*/ 5 h 180"/>
                  <a:gd name="T16" fmla="*/ 116 w 181"/>
                  <a:gd name="T17" fmla="*/ 2 h 180"/>
                  <a:gd name="T18" fmla="*/ 111 w 181"/>
                  <a:gd name="T19" fmla="*/ 0 h 180"/>
                  <a:gd name="T20" fmla="*/ 105 w 181"/>
                  <a:gd name="T21" fmla="*/ 2 h 180"/>
                  <a:gd name="T22" fmla="*/ 100 w 181"/>
                  <a:gd name="T23" fmla="*/ 5 h 180"/>
                  <a:gd name="T24" fmla="*/ 4 w 181"/>
                  <a:gd name="T25" fmla="*/ 101 h 180"/>
                  <a:gd name="T26" fmla="*/ 4 w 181"/>
                  <a:gd name="T27" fmla="*/ 101 h 180"/>
                  <a:gd name="T28" fmla="*/ 1 w 181"/>
                  <a:gd name="T29" fmla="*/ 105 h 180"/>
                  <a:gd name="T30" fmla="*/ 0 w 181"/>
                  <a:gd name="T31" fmla="*/ 112 h 180"/>
                  <a:gd name="T32" fmla="*/ 1 w 181"/>
                  <a:gd name="T33" fmla="*/ 116 h 180"/>
                  <a:gd name="T34" fmla="*/ 4 w 181"/>
                  <a:gd name="T35" fmla="*/ 121 h 180"/>
                  <a:gd name="T36" fmla="*/ 58 w 181"/>
                  <a:gd name="T37" fmla="*/ 177 h 180"/>
                  <a:gd name="T38" fmla="*/ 58 w 181"/>
                  <a:gd name="T39" fmla="*/ 177 h 180"/>
                  <a:gd name="T40" fmla="*/ 63 w 181"/>
                  <a:gd name="T41" fmla="*/ 180 h 180"/>
                  <a:gd name="T42" fmla="*/ 69 w 181"/>
                  <a:gd name="T43" fmla="*/ 180 h 180"/>
                  <a:gd name="T44" fmla="*/ 74 w 181"/>
                  <a:gd name="T45" fmla="*/ 180 h 180"/>
                  <a:gd name="T46" fmla="*/ 80 w 181"/>
                  <a:gd name="T47" fmla="*/ 177 h 180"/>
                  <a:gd name="T48" fmla="*/ 176 w 181"/>
                  <a:gd name="T49" fmla="*/ 79 h 180"/>
                  <a:gd name="T50" fmla="*/ 176 w 181"/>
                  <a:gd name="T51" fmla="*/ 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180">
                    <a:moveTo>
                      <a:pt x="176" y="79"/>
                    </a:moveTo>
                    <a:lnTo>
                      <a:pt x="176" y="79"/>
                    </a:lnTo>
                    <a:lnTo>
                      <a:pt x="179" y="75"/>
                    </a:lnTo>
                    <a:lnTo>
                      <a:pt x="181" y="70"/>
                    </a:lnTo>
                    <a:lnTo>
                      <a:pt x="179" y="64"/>
                    </a:lnTo>
                    <a:lnTo>
                      <a:pt x="176" y="59"/>
                    </a:lnTo>
                    <a:lnTo>
                      <a:pt x="120" y="5"/>
                    </a:lnTo>
                    <a:lnTo>
                      <a:pt x="120" y="5"/>
                    </a:lnTo>
                    <a:lnTo>
                      <a:pt x="116" y="2"/>
                    </a:lnTo>
                    <a:lnTo>
                      <a:pt x="111" y="0"/>
                    </a:lnTo>
                    <a:lnTo>
                      <a:pt x="105" y="2"/>
                    </a:lnTo>
                    <a:lnTo>
                      <a:pt x="100" y="5"/>
                    </a:lnTo>
                    <a:lnTo>
                      <a:pt x="4" y="101"/>
                    </a:lnTo>
                    <a:lnTo>
                      <a:pt x="4" y="101"/>
                    </a:lnTo>
                    <a:lnTo>
                      <a:pt x="1" y="105"/>
                    </a:lnTo>
                    <a:lnTo>
                      <a:pt x="0" y="112"/>
                    </a:lnTo>
                    <a:lnTo>
                      <a:pt x="1" y="116"/>
                    </a:lnTo>
                    <a:lnTo>
                      <a:pt x="4" y="121"/>
                    </a:lnTo>
                    <a:lnTo>
                      <a:pt x="58" y="177"/>
                    </a:lnTo>
                    <a:lnTo>
                      <a:pt x="58" y="177"/>
                    </a:lnTo>
                    <a:lnTo>
                      <a:pt x="63" y="180"/>
                    </a:lnTo>
                    <a:lnTo>
                      <a:pt x="69" y="180"/>
                    </a:lnTo>
                    <a:lnTo>
                      <a:pt x="74" y="180"/>
                    </a:lnTo>
                    <a:lnTo>
                      <a:pt x="80" y="177"/>
                    </a:lnTo>
                    <a:lnTo>
                      <a:pt x="176" y="79"/>
                    </a:lnTo>
                    <a:lnTo>
                      <a:pt x="176" y="79"/>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6"/>
              <p:cNvSpPr>
                <a:spLocks/>
              </p:cNvSpPr>
              <p:nvPr userDrawn="1"/>
            </p:nvSpPr>
            <p:spPr bwMode="gray">
              <a:xfrm>
                <a:off x="1379954" y="125235"/>
                <a:ext cx="95762" cy="95762"/>
              </a:xfrm>
              <a:custGeom>
                <a:avLst/>
                <a:gdLst>
                  <a:gd name="T0" fmla="*/ 113 w 133"/>
                  <a:gd name="T1" fmla="*/ 113 h 133"/>
                  <a:gd name="T2" fmla="*/ 113 w 133"/>
                  <a:gd name="T3" fmla="*/ 113 h 133"/>
                  <a:gd name="T4" fmla="*/ 122 w 133"/>
                  <a:gd name="T5" fmla="*/ 102 h 133"/>
                  <a:gd name="T6" fmla="*/ 129 w 133"/>
                  <a:gd name="T7" fmla="*/ 91 h 133"/>
                  <a:gd name="T8" fmla="*/ 132 w 133"/>
                  <a:gd name="T9" fmla="*/ 79 h 133"/>
                  <a:gd name="T10" fmla="*/ 133 w 133"/>
                  <a:gd name="T11" fmla="*/ 66 h 133"/>
                  <a:gd name="T12" fmla="*/ 132 w 133"/>
                  <a:gd name="T13" fmla="*/ 54 h 133"/>
                  <a:gd name="T14" fmla="*/ 129 w 133"/>
                  <a:gd name="T15" fmla="*/ 42 h 133"/>
                  <a:gd name="T16" fmla="*/ 122 w 133"/>
                  <a:gd name="T17" fmla="*/ 29 h 133"/>
                  <a:gd name="T18" fmla="*/ 113 w 133"/>
                  <a:gd name="T19" fmla="*/ 18 h 133"/>
                  <a:gd name="T20" fmla="*/ 113 w 133"/>
                  <a:gd name="T21" fmla="*/ 18 h 133"/>
                  <a:gd name="T22" fmla="*/ 102 w 133"/>
                  <a:gd name="T23" fmla="*/ 11 h 133"/>
                  <a:gd name="T24" fmla="*/ 91 w 133"/>
                  <a:gd name="T25" fmla="*/ 4 h 133"/>
                  <a:gd name="T26" fmla="*/ 79 w 133"/>
                  <a:gd name="T27" fmla="*/ 1 h 133"/>
                  <a:gd name="T28" fmla="*/ 67 w 133"/>
                  <a:gd name="T29" fmla="*/ 0 h 133"/>
                  <a:gd name="T30" fmla="*/ 54 w 133"/>
                  <a:gd name="T31" fmla="*/ 1 h 133"/>
                  <a:gd name="T32" fmla="*/ 42 w 133"/>
                  <a:gd name="T33" fmla="*/ 4 h 133"/>
                  <a:gd name="T34" fmla="*/ 29 w 133"/>
                  <a:gd name="T35" fmla="*/ 11 h 133"/>
                  <a:gd name="T36" fmla="*/ 19 w 133"/>
                  <a:gd name="T37" fmla="*/ 18 h 133"/>
                  <a:gd name="T38" fmla="*/ 19 w 133"/>
                  <a:gd name="T39" fmla="*/ 18 h 133"/>
                  <a:gd name="T40" fmla="*/ 11 w 133"/>
                  <a:gd name="T41" fmla="*/ 29 h 133"/>
                  <a:gd name="T42" fmla="*/ 5 w 133"/>
                  <a:gd name="T43" fmla="*/ 42 h 133"/>
                  <a:gd name="T44" fmla="*/ 2 w 133"/>
                  <a:gd name="T45" fmla="*/ 54 h 133"/>
                  <a:gd name="T46" fmla="*/ 0 w 133"/>
                  <a:gd name="T47" fmla="*/ 66 h 133"/>
                  <a:gd name="T48" fmla="*/ 2 w 133"/>
                  <a:gd name="T49" fmla="*/ 79 h 133"/>
                  <a:gd name="T50" fmla="*/ 5 w 133"/>
                  <a:gd name="T51" fmla="*/ 91 h 133"/>
                  <a:gd name="T52" fmla="*/ 11 w 133"/>
                  <a:gd name="T53" fmla="*/ 102 h 133"/>
                  <a:gd name="T54" fmla="*/ 19 w 133"/>
                  <a:gd name="T55" fmla="*/ 113 h 133"/>
                  <a:gd name="T56" fmla="*/ 19 w 133"/>
                  <a:gd name="T57" fmla="*/ 113 h 133"/>
                  <a:gd name="T58" fmla="*/ 29 w 133"/>
                  <a:gd name="T59" fmla="*/ 122 h 133"/>
                  <a:gd name="T60" fmla="*/ 42 w 133"/>
                  <a:gd name="T61" fmla="*/ 128 h 133"/>
                  <a:gd name="T62" fmla="*/ 54 w 133"/>
                  <a:gd name="T63" fmla="*/ 131 h 133"/>
                  <a:gd name="T64" fmla="*/ 67 w 133"/>
                  <a:gd name="T65" fmla="*/ 133 h 133"/>
                  <a:gd name="T66" fmla="*/ 79 w 133"/>
                  <a:gd name="T67" fmla="*/ 131 h 133"/>
                  <a:gd name="T68" fmla="*/ 91 w 133"/>
                  <a:gd name="T69" fmla="*/ 128 h 133"/>
                  <a:gd name="T70" fmla="*/ 102 w 133"/>
                  <a:gd name="T71" fmla="*/ 122 h 133"/>
                  <a:gd name="T72" fmla="*/ 113 w 133"/>
                  <a:gd name="T73" fmla="*/ 113 h 133"/>
                  <a:gd name="T74" fmla="*/ 113 w 133"/>
                  <a:gd name="T75" fmla="*/ 1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3">
                    <a:moveTo>
                      <a:pt x="113" y="113"/>
                    </a:moveTo>
                    <a:lnTo>
                      <a:pt x="113" y="113"/>
                    </a:lnTo>
                    <a:lnTo>
                      <a:pt x="122" y="102"/>
                    </a:lnTo>
                    <a:lnTo>
                      <a:pt x="129" y="91"/>
                    </a:lnTo>
                    <a:lnTo>
                      <a:pt x="132" y="79"/>
                    </a:lnTo>
                    <a:lnTo>
                      <a:pt x="133" y="66"/>
                    </a:lnTo>
                    <a:lnTo>
                      <a:pt x="132" y="54"/>
                    </a:lnTo>
                    <a:lnTo>
                      <a:pt x="129" y="42"/>
                    </a:lnTo>
                    <a:lnTo>
                      <a:pt x="122" y="29"/>
                    </a:lnTo>
                    <a:lnTo>
                      <a:pt x="113" y="18"/>
                    </a:lnTo>
                    <a:lnTo>
                      <a:pt x="113" y="18"/>
                    </a:lnTo>
                    <a:lnTo>
                      <a:pt x="102" y="11"/>
                    </a:lnTo>
                    <a:lnTo>
                      <a:pt x="91" y="4"/>
                    </a:lnTo>
                    <a:lnTo>
                      <a:pt x="79" y="1"/>
                    </a:lnTo>
                    <a:lnTo>
                      <a:pt x="67" y="0"/>
                    </a:lnTo>
                    <a:lnTo>
                      <a:pt x="54" y="1"/>
                    </a:lnTo>
                    <a:lnTo>
                      <a:pt x="42" y="4"/>
                    </a:lnTo>
                    <a:lnTo>
                      <a:pt x="29" y="11"/>
                    </a:lnTo>
                    <a:lnTo>
                      <a:pt x="19" y="18"/>
                    </a:lnTo>
                    <a:lnTo>
                      <a:pt x="19" y="18"/>
                    </a:lnTo>
                    <a:lnTo>
                      <a:pt x="11" y="29"/>
                    </a:lnTo>
                    <a:lnTo>
                      <a:pt x="5" y="42"/>
                    </a:lnTo>
                    <a:lnTo>
                      <a:pt x="2" y="54"/>
                    </a:lnTo>
                    <a:lnTo>
                      <a:pt x="0" y="66"/>
                    </a:lnTo>
                    <a:lnTo>
                      <a:pt x="2" y="79"/>
                    </a:lnTo>
                    <a:lnTo>
                      <a:pt x="5" y="91"/>
                    </a:lnTo>
                    <a:lnTo>
                      <a:pt x="11" y="102"/>
                    </a:lnTo>
                    <a:lnTo>
                      <a:pt x="19" y="113"/>
                    </a:lnTo>
                    <a:lnTo>
                      <a:pt x="19" y="113"/>
                    </a:lnTo>
                    <a:lnTo>
                      <a:pt x="29" y="122"/>
                    </a:lnTo>
                    <a:lnTo>
                      <a:pt x="42" y="128"/>
                    </a:lnTo>
                    <a:lnTo>
                      <a:pt x="54" y="131"/>
                    </a:lnTo>
                    <a:lnTo>
                      <a:pt x="67" y="133"/>
                    </a:lnTo>
                    <a:lnTo>
                      <a:pt x="79" y="131"/>
                    </a:lnTo>
                    <a:lnTo>
                      <a:pt x="91" y="128"/>
                    </a:lnTo>
                    <a:lnTo>
                      <a:pt x="102" y="122"/>
                    </a:lnTo>
                    <a:lnTo>
                      <a:pt x="113" y="113"/>
                    </a:lnTo>
                    <a:lnTo>
                      <a:pt x="113" y="113"/>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p:cNvSpPr>
                <a:spLocks noEditPoints="1"/>
              </p:cNvSpPr>
              <p:nvPr userDrawn="1"/>
            </p:nvSpPr>
            <p:spPr bwMode="gray">
              <a:xfrm>
                <a:off x="1148865" y="84814"/>
                <a:ext cx="181828" cy="181827"/>
              </a:xfrm>
              <a:custGeom>
                <a:avLst/>
                <a:gdLst>
                  <a:gd name="T0" fmla="*/ 221 w 225"/>
                  <a:gd name="T1" fmla="*/ 73 h 225"/>
                  <a:gd name="T2" fmla="*/ 152 w 225"/>
                  <a:gd name="T3" fmla="*/ 3 h 225"/>
                  <a:gd name="T4" fmla="*/ 152 w 225"/>
                  <a:gd name="T5" fmla="*/ 3 h 225"/>
                  <a:gd name="T6" fmla="*/ 147 w 225"/>
                  <a:gd name="T7" fmla="*/ 0 h 225"/>
                  <a:gd name="T8" fmla="*/ 142 w 225"/>
                  <a:gd name="T9" fmla="*/ 0 h 225"/>
                  <a:gd name="T10" fmla="*/ 138 w 225"/>
                  <a:gd name="T11" fmla="*/ 0 h 225"/>
                  <a:gd name="T12" fmla="*/ 135 w 225"/>
                  <a:gd name="T13" fmla="*/ 3 h 225"/>
                  <a:gd name="T14" fmla="*/ 3 w 225"/>
                  <a:gd name="T15" fmla="*/ 135 h 225"/>
                  <a:gd name="T16" fmla="*/ 3 w 225"/>
                  <a:gd name="T17" fmla="*/ 135 h 225"/>
                  <a:gd name="T18" fmla="*/ 0 w 225"/>
                  <a:gd name="T19" fmla="*/ 138 h 225"/>
                  <a:gd name="T20" fmla="*/ 0 w 225"/>
                  <a:gd name="T21" fmla="*/ 142 h 225"/>
                  <a:gd name="T22" fmla="*/ 0 w 225"/>
                  <a:gd name="T23" fmla="*/ 149 h 225"/>
                  <a:gd name="T24" fmla="*/ 3 w 225"/>
                  <a:gd name="T25" fmla="*/ 152 h 225"/>
                  <a:gd name="T26" fmla="*/ 73 w 225"/>
                  <a:gd name="T27" fmla="*/ 221 h 225"/>
                  <a:gd name="T28" fmla="*/ 73 w 225"/>
                  <a:gd name="T29" fmla="*/ 221 h 225"/>
                  <a:gd name="T30" fmla="*/ 76 w 225"/>
                  <a:gd name="T31" fmla="*/ 225 h 225"/>
                  <a:gd name="T32" fmla="*/ 81 w 225"/>
                  <a:gd name="T33" fmla="*/ 225 h 225"/>
                  <a:gd name="T34" fmla="*/ 85 w 225"/>
                  <a:gd name="T35" fmla="*/ 225 h 225"/>
                  <a:gd name="T36" fmla="*/ 90 w 225"/>
                  <a:gd name="T37" fmla="*/ 221 h 225"/>
                  <a:gd name="T38" fmla="*/ 221 w 225"/>
                  <a:gd name="T39" fmla="*/ 90 h 225"/>
                  <a:gd name="T40" fmla="*/ 221 w 225"/>
                  <a:gd name="T41" fmla="*/ 90 h 225"/>
                  <a:gd name="T42" fmla="*/ 223 w 225"/>
                  <a:gd name="T43" fmla="*/ 87 h 225"/>
                  <a:gd name="T44" fmla="*/ 225 w 225"/>
                  <a:gd name="T45" fmla="*/ 82 h 225"/>
                  <a:gd name="T46" fmla="*/ 223 w 225"/>
                  <a:gd name="T47" fmla="*/ 76 h 225"/>
                  <a:gd name="T48" fmla="*/ 221 w 225"/>
                  <a:gd name="T49" fmla="*/ 73 h 225"/>
                  <a:gd name="T50" fmla="*/ 221 w 225"/>
                  <a:gd name="T51" fmla="*/ 73 h 225"/>
                  <a:gd name="T52" fmla="*/ 81 w 225"/>
                  <a:gd name="T53" fmla="*/ 215 h 225"/>
                  <a:gd name="T54" fmla="*/ 8 w 225"/>
                  <a:gd name="T55" fmla="*/ 142 h 225"/>
                  <a:gd name="T56" fmla="*/ 142 w 225"/>
                  <a:gd name="T57" fmla="*/ 9 h 225"/>
                  <a:gd name="T58" fmla="*/ 215 w 225"/>
                  <a:gd name="T59" fmla="*/ 82 h 225"/>
                  <a:gd name="T60" fmla="*/ 81 w 225"/>
                  <a:gd name="T61" fmla="*/ 215 h 225"/>
                  <a:gd name="T62" fmla="*/ 81 w 225"/>
                  <a:gd name="T63" fmla="*/ 21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25">
                    <a:moveTo>
                      <a:pt x="221" y="73"/>
                    </a:moveTo>
                    <a:lnTo>
                      <a:pt x="152" y="3"/>
                    </a:lnTo>
                    <a:lnTo>
                      <a:pt x="152" y="3"/>
                    </a:lnTo>
                    <a:lnTo>
                      <a:pt x="147" y="0"/>
                    </a:lnTo>
                    <a:lnTo>
                      <a:pt x="142" y="0"/>
                    </a:lnTo>
                    <a:lnTo>
                      <a:pt x="138" y="0"/>
                    </a:lnTo>
                    <a:lnTo>
                      <a:pt x="135" y="3"/>
                    </a:lnTo>
                    <a:lnTo>
                      <a:pt x="3" y="135"/>
                    </a:lnTo>
                    <a:lnTo>
                      <a:pt x="3" y="135"/>
                    </a:lnTo>
                    <a:lnTo>
                      <a:pt x="0" y="138"/>
                    </a:lnTo>
                    <a:lnTo>
                      <a:pt x="0" y="142"/>
                    </a:lnTo>
                    <a:lnTo>
                      <a:pt x="0" y="149"/>
                    </a:lnTo>
                    <a:lnTo>
                      <a:pt x="3" y="152"/>
                    </a:lnTo>
                    <a:lnTo>
                      <a:pt x="73" y="221"/>
                    </a:lnTo>
                    <a:lnTo>
                      <a:pt x="73" y="221"/>
                    </a:lnTo>
                    <a:lnTo>
                      <a:pt x="76" y="225"/>
                    </a:lnTo>
                    <a:lnTo>
                      <a:pt x="81" y="225"/>
                    </a:lnTo>
                    <a:lnTo>
                      <a:pt x="85" y="225"/>
                    </a:lnTo>
                    <a:lnTo>
                      <a:pt x="90" y="221"/>
                    </a:lnTo>
                    <a:lnTo>
                      <a:pt x="221" y="90"/>
                    </a:lnTo>
                    <a:lnTo>
                      <a:pt x="221" y="90"/>
                    </a:lnTo>
                    <a:lnTo>
                      <a:pt x="223" y="87"/>
                    </a:lnTo>
                    <a:lnTo>
                      <a:pt x="225" y="82"/>
                    </a:lnTo>
                    <a:lnTo>
                      <a:pt x="223" y="76"/>
                    </a:lnTo>
                    <a:lnTo>
                      <a:pt x="221" y="73"/>
                    </a:lnTo>
                    <a:lnTo>
                      <a:pt x="221" y="73"/>
                    </a:lnTo>
                    <a:close/>
                    <a:moveTo>
                      <a:pt x="81" y="215"/>
                    </a:moveTo>
                    <a:lnTo>
                      <a:pt x="8" y="142"/>
                    </a:lnTo>
                    <a:lnTo>
                      <a:pt x="142" y="9"/>
                    </a:lnTo>
                    <a:lnTo>
                      <a:pt x="215" y="82"/>
                    </a:lnTo>
                    <a:lnTo>
                      <a:pt x="81" y="215"/>
                    </a:lnTo>
                    <a:lnTo>
                      <a:pt x="81" y="215"/>
                    </a:lnTo>
                    <a:close/>
                  </a:path>
                </a:pathLst>
              </a:custGeom>
              <a:solidFill>
                <a:srgbClr val="A6A6A6"/>
              </a:solidFill>
              <a:ln w="12700">
                <a:solidFill>
                  <a:srgbClr val="A6A6A6"/>
                </a:solidFill>
              </a:ln>
            </p:spPr>
            <p:txBody>
              <a:bodyPr vert="horz" wrap="square" lIns="91440" tIns="45720" rIns="91440" bIns="45720" numCol="1" anchor="t" anchorCtr="0" compatLnSpc="1">
                <a:prstTxWarp prst="textNoShape">
                  <a:avLst/>
                </a:prstTxWarp>
              </a:bodyPr>
              <a:lstStyle/>
              <a:p>
                <a:endParaRPr lang="en-US"/>
              </a:p>
            </p:txBody>
          </p:sp>
          <p:sp>
            <p:nvSpPr>
              <p:cNvPr id="100" name="Freeform 11"/>
              <p:cNvSpPr>
                <a:spLocks noEditPoints="1"/>
              </p:cNvSpPr>
              <p:nvPr userDrawn="1"/>
            </p:nvSpPr>
            <p:spPr bwMode="gray">
              <a:xfrm>
                <a:off x="1333650" y="268877"/>
                <a:ext cx="183451" cy="181827"/>
              </a:xfrm>
              <a:custGeom>
                <a:avLst/>
                <a:gdLst>
                  <a:gd name="T0" fmla="*/ 221 w 226"/>
                  <a:gd name="T1" fmla="*/ 73 h 225"/>
                  <a:gd name="T2" fmla="*/ 153 w 226"/>
                  <a:gd name="T3" fmla="*/ 4 h 225"/>
                  <a:gd name="T4" fmla="*/ 153 w 226"/>
                  <a:gd name="T5" fmla="*/ 4 h 225"/>
                  <a:gd name="T6" fmla="*/ 149 w 226"/>
                  <a:gd name="T7" fmla="*/ 0 h 225"/>
                  <a:gd name="T8" fmla="*/ 144 w 226"/>
                  <a:gd name="T9" fmla="*/ 0 h 225"/>
                  <a:gd name="T10" fmla="*/ 139 w 226"/>
                  <a:gd name="T11" fmla="*/ 0 h 225"/>
                  <a:gd name="T12" fmla="*/ 135 w 226"/>
                  <a:gd name="T13" fmla="*/ 4 h 225"/>
                  <a:gd name="T14" fmla="*/ 5 w 226"/>
                  <a:gd name="T15" fmla="*/ 135 h 225"/>
                  <a:gd name="T16" fmla="*/ 5 w 226"/>
                  <a:gd name="T17" fmla="*/ 135 h 225"/>
                  <a:gd name="T18" fmla="*/ 1 w 226"/>
                  <a:gd name="T19" fmla="*/ 138 h 225"/>
                  <a:gd name="T20" fmla="*/ 0 w 226"/>
                  <a:gd name="T21" fmla="*/ 143 h 225"/>
                  <a:gd name="T22" fmla="*/ 1 w 226"/>
                  <a:gd name="T23" fmla="*/ 148 h 225"/>
                  <a:gd name="T24" fmla="*/ 5 w 226"/>
                  <a:gd name="T25" fmla="*/ 152 h 225"/>
                  <a:gd name="T26" fmla="*/ 73 w 226"/>
                  <a:gd name="T27" fmla="*/ 222 h 225"/>
                  <a:gd name="T28" fmla="*/ 73 w 226"/>
                  <a:gd name="T29" fmla="*/ 222 h 225"/>
                  <a:gd name="T30" fmla="*/ 77 w 226"/>
                  <a:gd name="T31" fmla="*/ 223 h 225"/>
                  <a:gd name="T32" fmla="*/ 82 w 226"/>
                  <a:gd name="T33" fmla="*/ 225 h 225"/>
                  <a:gd name="T34" fmla="*/ 87 w 226"/>
                  <a:gd name="T35" fmla="*/ 223 h 225"/>
                  <a:gd name="T36" fmla="*/ 91 w 226"/>
                  <a:gd name="T37" fmla="*/ 222 h 225"/>
                  <a:gd name="T38" fmla="*/ 221 w 226"/>
                  <a:gd name="T39" fmla="*/ 90 h 225"/>
                  <a:gd name="T40" fmla="*/ 221 w 226"/>
                  <a:gd name="T41" fmla="*/ 90 h 225"/>
                  <a:gd name="T42" fmla="*/ 224 w 226"/>
                  <a:gd name="T43" fmla="*/ 86 h 225"/>
                  <a:gd name="T44" fmla="*/ 226 w 226"/>
                  <a:gd name="T45" fmla="*/ 81 h 225"/>
                  <a:gd name="T46" fmla="*/ 224 w 226"/>
                  <a:gd name="T47" fmla="*/ 76 h 225"/>
                  <a:gd name="T48" fmla="*/ 221 w 226"/>
                  <a:gd name="T49" fmla="*/ 73 h 225"/>
                  <a:gd name="T50" fmla="*/ 221 w 226"/>
                  <a:gd name="T51" fmla="*/ 73 h 225"/>
                  <a:gd name="T52" fmla="*/ 82 w 226"/>
                  <a:gd name="T53" fmla="*/ 216 h 225"/>
                  <a:gd name="T54" fmla="*/ 9 w 226"/>
                  <a:gd name="T55" fmla="*/ 143 h 225"/>
                  <a:gd name="T56" fmla="*/ 144 w 226"/>
                  <a:gd name="T57" fmla="*/ 8 h 225"/>
                  <a:gd name="T58" fmla="*/ 217 w 226"/>
                  <a:gd name="T59" fmla="*/ 81 h 225"/>
                  <a:gd name="T60" fmla="*/ 82 w 226"/>
                  <a:gd name="T61" fmla="*/ 2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225">
                    <a:moveTo>
                      <a:pt x="221" y="73"/>
                    </a:moveTo>
                    <a:lnTo>
                      <a:pt x="153" y="4"/>
                    </a:lnTo>
                    <a:lnTo>
                      <a:pt x="153" y="4"/>
                    </a:lnTo>
                    <a:lnTo>
                      <a:pt x="149" y="0"/>
                    </a:lnTo>
                    <a:lnTo>
                      <a:pt x="144" y="0"/>
                    </a:lnTo>
                    <a:lnTo>
                      <a:pt x="139" y="0"/>
                    </a:lnTo>
                    <a:lnTo>
                      <a:pt x="135" y="4"/>
                    </a:lnTo>
                    <a:lnTo>
                      <a:pt x="5" y="135"/>
                    </a:lnTo>
                    <a:lnTo>
                      <a:pt x="5" y="135"/>
                    </a:lnTo>
                    <a:lnTo>
                      <a:pt x="1" y="138"/>
                    </a:lnTo>
                    <a:lnTo>
                      <a:pt x="0" y="143"/>
                    </a:lnTo>
                    <a:lnTo>
                      <a:pt x="1" y="148"/>
                    </a:lnTo>
                    <a:lnTo>
                      <a:pt x="5" y="152"/>
                    </a:lnTo>
                    <a:lnTo>
                      <a:pt x="73" y="222"/>
                    </a:lnTo>
                    <a:lnTo>
                      <a:pt x="73" y="222"/>
                    </a:lnTo>
                    <a:lnTo>
                      <a:pt x="77" y="223"/>
                    </a:lnTo>
                    <a:lnTo>
                      <a:pt x="82" y="225"/>
                    </a:lnTo>
                    <a:lnTo>
                      <a:pt x="87" y="223"/>
                    </a:lnTo>
                    <a:lnTo>
                      <a:pt x="91" y="222"/>
                    </a:lnTo>
                    <a:lnTo>
                      <a:pt x="221" y="90"/>
                    </a:lnTo>
                    <a:lnTo>
                      <a:pt x="221" y="90"/>
                    </a:lnTo>
                    <a:lnTo>
                      <a:pt x="224" y="86"/>
                    </a:lnTo>
                    <a:lnTo>
                      <a:pt x="226" y="81"/>
                    </a:lnTo>
                    <a:lnTo>
                      <a:pt x="224" y="76"/>
                    </a:lnTo>
                    <a:lnTo>
                      <a:pt x="221" y="73"/>
                    </a:lnTo>
                    <a:lnTo>
                      <a:pt x="221" y="73"/>
                    </a:lnTo>
                    <a:close/>
                    <a:moveTo>
                      <a:pt x="82" y="216"/>
                    </a:moveTo>
                    <a:lnTo>
                      <a:pt x="9" y="143"/>
                    </a:lnTo>
                    <a:lnTo>
                      <a:pt x="144" y="8"/>
                    </a:lnTo>
                    <a:lnTo>
                      <a:pt x="217" y="81"/>
                    </a:lnTo>
                    <a:lnTo>
                      <a:pt x="82" y="216"/>
                    </a:lnTo>
                    <a:close/>
                  </a:path>
                </a:pathLst>
              </a:custGeom>
              <a:solidFill>
                <a:srgbClr val="A6A6A6"/>
              </a:solidFill>
              <a:ln w="12700">
                <a:solidFill>
                  <a:srgbClr val="A6A6A6"/>
                </a:solidFill>
              </a:ln>
            </p:spPr>
            <p:txBody>
              <a:bodyPr vert="horz" wrap="square" lIns="91440" tIns="45720" rIns="91440" bIns="45720" numCol="1" anchor="t" anchorCtr="0" compatLnSpc="1">
                <a:prstTxWarp prst="textNoShape">
                  <a:avLst/>
                </a:prstTxWarp>
              </a:bodyPr>
              <a:lstStyle/>
              <a:p>
                <a:endParaRPr lang="en-US"/>
              </a:p>
            </p:txBody>
          </p:sp>
          <p:sp>
            <p:nvSpPr>
              <p:cNvPr id="101" name="Freeform 13"/>
              <p:cNvSpPr>
                <a:spLocks/>
              </p:cNvSpPr>
              <p:nvPr userDrawn="1"/>
            </p:nvSpPr>
            <p:spPr bwMode="gray">
              <a:xfrm>
                <a:off x="1253588" y="295061"/>
                <a:ext cx="55197" cy="55197"/>
              </a:xfrm>
              <a:custGeom>
                <a:avLst/>
                <a:gdLst>
                  <a:gd name="T0" fmla="*/ 1 w 66"/>
                  <a:gd name="T1" fmla="*/ 6 h 67"/>
                  <a:gd name="T2" fmla="*/ 1 w 66"/>
                  <a:gd name="T3" fmla="*/ 6 h 67"/>
                  <a:gd name="T4" fmla="*/ 0 w 66"/>
                  <a:gd name="T5" fmla="*/ 9 h 67"/>
                  <a:gd name="T6" fmla="*/ 0 w 66"/>
                  <a:gd name="T7" fmla="*/ 12 h 67"/>
                  <a:gd name="T8" fmla="*/ 0 w 66"/>
                  <a:gd name="T9" fmla="*/ 15 h 67"/>
                  <a:gd name="T10" fmla="*/ 1 w 66"/>
                  <a:gd name="T11" fmla="*/ 19 h 67"/>
                  <a:gd name="T12" fmla="*/ 48 w 66"/>
                  <a:gd name="T13" fmla="*/ 65 h 67"/>
                  <a:gd name="T14" fmla="*/ 48 w 66"/>
                  <a:gd name="T15" fmla="*/ 65 h 67"/>
                  <a:gd name="T16" fmla="*/ 51 w 66"/>
                  <a:gd name="T17" fmla="*/ 67 h 67"/>
                  <a:gd name="T18" fmla="*/ 54 w 66"/>
                  <a:gd name="T19" fmla="*/ 67 h 67"/>
                  <a:gd name="T20" fmla="*/ 57 w 66"/>
                  <a:gd name="T21" fmla="*/ 67 h 67"/>
                  <a:gd name="T22" fmla="*/ 60 w 66"/>
                  <a:gd name="T23" fmla="*/ 65 h 67"/>
                  <a:gd name="T24" fmla="*/ 66 w 66"/>
                  <a:gd name="T25" fmla="*/ 59 h 67"/>
                  <a:gd name="T26" fmla="*/ 8 w 66"/>
                  <a:gd name="T27" fmla="*/ 0 h 67"/>
                  <a:gd name="T28" fmla="*/ 1 w 66"/>
                  <a:gd name="T29"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7">
                    <a:moveTo>
                      <a:pt x="1" y="6"/>
                    </a:moveTo>
                    <a:lnTo>
                      <a:pt x="1" y="6"/>
                    </a:lnTo>
                    <a:lnTo>
                      <a:pt x="0" y="9"/>
                    </a:lnTo>
                    <a:lnTo>
                      <a:pt x="0" y="12"/>
                    </a:lnTo>
                    <a:lnTo>
                      <a:pt x="0" y="15"/>
                    </a:lnTo>
                    <a:lnTo>
                      <a:pt x="1" y="19"/>
                    </a:lnTo>
                    <a:lnTo>
                      <a:pt x="48" y="65"/>
                    </a:lnTo>
                    <a:lnTo>
                      <a:pt x="48" y="65"/>
                    </a:lnTo>
                    <a:lnTo>
                      <a:pt x="51" y="67"/>
                    </a:lnTo>
                    <a:lnTo>
                      <a:pt x="54" y="67"/>
                    </a:lnTo>
                    <a:lnTo>
                      <a:pt x="57" y="67"/>
                    </a:lnTo>
                    <a:lnTo>
                      <a:pt x="60" y="65"/>
                    </a:lnTo>
                    <a:lnTo>
                      <a:pt x="66" y="59"/>
                    </a:lnTo>
                    <a:lnTo>
                      <a:pt x="8" y="0"/>
                    </a:lnTo>
                    <a:lnTo>
                      <a:pt x="1" y="6"/>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4"/>
              <p:cNvSpPr>
                <a:spLocks/>
              </p:cNvSpPr>
              <p:nvPr userDrawn="1"/>
            </p:nvSpPr>
            <p:spPr bwMode="gray">
              <a:xfrm>
                <a:off x="1247093" y="314543"/>
                <a:ext cx="42209" cy="42209"/>
              </a:xfrm>
              <a:custGeom>
                <a:avLst/>
                <a:gdLst>
                  <a:gd name="T0" fmla="*/ 0 w 52"/>
                  <a:gd name="T1" fmla="*/ 23 h 53"/>
                  <a:gd name="T2" fmla="*/ 29 w 52"/>
                  <a:gd name="T3" fmla="*/ 53 h 53"/>
                  <a:gd name="T4" fmla="*/ 29 w 52"/>
                  <a:gd name="T5" fmla="*/ 53 h 53"/>
                  <a:gd name="T6" fmla="*/ 34 w 52"/>
                  <a:gd name="T7" fmla="*/ 50 h 53"/>
                  <a:gd name="T8" fmla="*/ 40 w 52"/>
                  <a:gd name="T9" fmla="*/ 47 h 53"/>
                  <a:gd name="T10" fmla="*/ 46 w 52"/>
                  <a:gd name="T11" fmla="*/ 44 h 53"/>
                  <a:gd name="T12" fmla="*/ 52 w 52"/>
                  <a:gd name="T13" fmla="*/ 44 h 53"/>
                  <a:gd name="T14" fmla="*/ 52 w 52"/>
                  <a:gd name="T15" fmla="*/ 44 h 53"/>
                  <a:gd name="T16" fmla="*/ 9 w 52"/>
                  <a:gd name="T17" fmla="*/ 0 h 53"/>
                  <a:gd name="T18" fmla="*/ 9 w 52"/>
                  <a:gd name="T19" fmla="*/ 0 h 53"/>
                  <a:gd name="T20" fmla="*/ 9 w 52"/>
                  <a:gd name="T21" fmla="*/ 6 h 53"/>
                  <a:gd name="T22" fmla="*/ 6 w 52"/>
                  <a:gd name="T23" fmla="*/ 13 h 53"/>
                  <a:gd name="T24" fmla="*/ 3 w 52"/>
                  <a:gd name="T25" fmla="*/ 19 h 53"/>
                  <a:gd name="T26" fmla="*/ 0 w 52"/>
                  <a:gd name="T27" fmla="*/ 23 h 53"/>
                  <a:gd name="T28" fmla="*/ 0 w 52"/>
                  <a:gd name="T29"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0" y="23"/>
                    </a:moveTo>
                    <a:lnTo>
                      <a:pt x="29" y="53"/>
                    </a:lnTo>
                    <a:lnTo>
                      <a:pt x="29" y="53"/>
                    </a:lnTo>
                    <a:lnTo>
                      <a:pt x="34" y="50"/>
                    </a:lnTo>
                    <a:lnTo>
                      <a:pt x="40" y="47"/>
                    </a:lnTo>
                    <a:lnTo>
                      <a:pt x="46" y="44"/>
                    </a:lnTo>
                    <a:lnTo>
                      <a:pt x="52" y="44"/>
                    </a:lnTo>
                    <a:lnTo>
                      <a:pt x="52" y="44"/>
                    </a:lnTo>
                    <a:lnTo>
                      <a:pt x="9" y="0"/>
                    </a:lnTo>
                    <a:lnTo>
                      <a:pt x="9" y="0"/>
                    </a:lnTo>
                    <a:lnTo>
                      <a:pt x="9" y="6"/>
                    </a:lnTo>
                    <a:lnTo>
                      <a:pt x="6" y="13"/>
                    </a:lnTo>
                    <a:lnTo>
                      <a:pt x="3" y="19"/>
                    </a:lnTo>
                    <a:lnTo>
                      <a:pt x="0" y="23"/>
                    </a:lnTo>
                    <a:lnTo>
                      <a:pt x="0" y="23"/>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5"/>
              <p:cNvSpPr>
                <a:spLocks/>
              </p:cNvSpPr>
              <p:nvPr userDrawn="1"/>
            </p:nvSpPr>
            <p:spPr bwMode="gray">
              <a:xfrm>
                <a:off x="1243847" y="340517"/>
                <a:ext cx="21105" cy="21105"/>
              </a:xfrm>
              <a:custGeom>
                <a:avLst/>
                <a:gdLst>
                  <a:gd name="T0" fmla="*/ 5 w 27"/>
                  <a:gd name="T1" fmla="*/ 22 h 27"/>
                  <a:gd name="T2" fmla="*/ 5 w 27"/>
                  <a:gd name="T3" fmla="*/ 22 h 27"/>
                  <a:gd name="T4" fmla="*/ 10 w 27"/>
                  <a:gd name="T5" fmla="*/ 25 h 27"/>
                  <a:gd name="T6" fmla="*/ 16 w 27"/>
                  <a:gd name="T7" fmla="*/ 27 h 27"/>
                  <a:gd name="T8" fmla="*/ 21 w 27"/>
                  <a:gd name="T9" fmla="*/ 25 h 27"/>
                  <a:gd name="T10" fmla="*/ 27 w 27"/>
                  <a:gd name="T11" fmla="*/ 22 h 27"/>
                  <a:gd name="T12" fmla="*/ 5 w 27"/>
                  <a:gd name="T13" fmla="*/ 0 h 27"/>
                  <a:gd name="T14" fmla="*/ 5 w 27"/>
                  <a:gd name="T15" fmla="*/ 0 h 27"/>
                  <a:gd name="T16" fmla="*/ 2 w 27"/>
                  <a:gd name="T17" fmla="*/ 5 h 27"/>
                  <a:gd name="T18" fmla="*/ 0 w 27"/>
                  <a:gd name="T19" fmla="*/ 11 h 27"/>
                  <a:gd name="T20" fmla="*/ 2 w 27"/>
                  <a:gd name="T21" fmla="*/ 17 h 27"/>
                  <a:gd name="T22" fmla="*/ 5 w 27"/>
                  <a:gd name="T23" fmla="*/ 22 h 27"/>
                  <a:gd name="T24" fmla="*/ 5 w 27"/>
                  <a:gd name="T2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5" y="22"/>
                    </a:moveTo>
                    <a:lnTo>
                      <a:pt x="5" y="22"/>
                    </a:lnTo>
                    <a:lnTo>
                      <a:pt x="10" y="25"/>
                    </a:lnTo>
                    <a:lnTo>
                      <a:pt x="16" y="27"/>
                    </a:lnTo>
                    <a:lnTo>
                      <a:pt x="21" y="25"/>
                    </a:lnTo>
                    <a:lnTo>
                      <a:pt x="27" y="22"/>
                    </a:lnTo>
                    <a:lnTo>
                      <a:pt x="5" y="0"/>
                    </a:lnTo>
                    <a:lnTo>
                      <a:pt x="5" y="0"/>
                    </a:lnTo>
                    <a:lnTo>
                      <a:pt x="2" y="5"/>
                    </a:lnTo>
                    <a:lnTo>
                      <a:pt x="0" y="11"/>
                    </a:lnTo>
                    <a:lnTo>
                      <a:pt x="2" y="17"/>
                    </a:lnTo>
                    <a:lnTo>
                      <a:pt x="5" y="22"/>
                    </a:lnTo>
                    <a:lnTo>
                      <a:pt x="5" y="22"/>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6"/>
              <p:cNvSpPr>
                <a:spLocks/>
              </p:cNvSpPr>
              <p:nvPr userDrawn="1"/>
            </p:nvSpPr>
            <p:spPr bwMode="gray">
              <a:xfrm>
                <a:off x="1363983" y="192784"/>
                <a:ext cx="47081" cy="47081"/>
              </a:xfrm>
              <a:custGeom>
                <a:avLst/>
                <a:gdLst>
                  <a:gd name="T0" fmla="*/ 58 w 58"/>
                  <a:gd name="T1" fmla="*/ 48 h 59"/>
                  <a:gd name="T2" fmla="*/ 58 w 58"/>
                  <a:gd name="T3" fmla="*/ 48 h 59"/>
                  <a:gd name="T4" fmla="*/ 51 w 58"/>
                  <a:gd name="T5" fmla="*/ 45 h 59"/>
                  <a:gd name="T6" fmla="*/ 43 w 58"/>
                  <a:gd name="T7" fmla="*/ 42 h 59"/>
                  <a:gd name="T8" fmla="*/ 35 w 58"/>
                  <a:gd name="T9" fmla="*/ 36 h 59"/>
                  <a:gd name="T10" fmla="*/ 29 w 58"/>
                  <a:gd name="T11" fmla="*/ 31 h 59"/>
                  <a:gd name="T12" fmla="*/ 29 w 58"/>
                  <a:gd name="T13" fmla="*/ 31 h 59"/>
                  <a:gd name="T14" fmla="*/ 23 w 58"/>
                  <a:gd name="T15" fmla="*/ 23 h 59"/>
                  <a:gd name="T16" fmla="*/ 18 w 58"/>
                  <a:gd name="T17" fmla="*/ 15 h 59"/>
                  <a:gd name="T18" fmla="*/ 14 w 58"/>
                  <a:gd name="T19" fmla="*/ 8 h 59"/>
                  <a:gd name="T20" fmla="*/ 12 w 58"/>
                  <a:gd name="T21" fmla="*/ 0 h 59"/>
                  <a:gd name="T22" fmla="*/ 0 w 58"/>
                  <a:gd name="T23" fmla="*/ 12 h 59"/>
                  <a:gd name="T24" fmla="*/ 48 w 58"/>
                  <a:gd name="T25" fmla="*/ 59 h 59"/>
                  <a:gd name="T26" fmla="*/ 58 w 58"/>
                  <a:gd name="T27" fmla="*/ 48 h 59"/>
                  <a:gd name="T28" fmla="*/ 58 w 58"/>
                  <a:gd name="T29"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9">
                    <a:moveTo>
                      <a:pt x="58" y="48"/>
                    </a:moveTo>
                    <a:lnTo>
                      <a:pt x="58" y="48"/>
                    </a:lnTo>
                    <a:lnTo>
                      <a:pt x="51" y="45"/>
                    </a:lnTo>
                    <a:lnTo>
                      <a:pt x="43" y="42"/>
                    </a:lnTo>
                    <a:lnTo>
                      <a:pt x="35" y="36"/>
                    </a:lnTo>
                    <a:lnTo>
                      <a:pt x="29" y="31"/>
                    </a:lnTo>
                    <a:lnTo>
                      <a:pt x="29" y="31"/>
                    </a:lnTo>
                    <a:lnTo>
                      <a:pt x="23" y="23"/>
                    </a:lnTo>
                    <a:lnTo>
                      <a:pt x="18" y="15"/>
                    </a:lnTo>
                    <a:lnTo>
                      <a:pt x="14" y="8"/>
                    </a:lnTo>
                    <a:lnTo>
                      <a:pt x="12" y="0"/>
                    </a:lnTo>
                    <a:lnTo>
                      <a:pt x="0" y="12"/>
                    </a:lnTo>
                    <a:lnTo>
                      <a:pt x="48" y="59"/>
                    </a:lnTo>
                    <a:lnTo>
                      <a:pt x="58" y="48"/>
                    </a:lnTo>
                    <a:lnTo>
                      <a:pt x="58" y="48"/>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7"/>
              <p:cNvSpPr>
                <a:spLocks/>
              </p:cNvSpPr>
              <p:nvPr userDrawn="1"/>
            </p:nvSpPr>
            <p:spPr bwMode="gray">
              <a:xfrm>
                <a:off x="1336384" y="197653"/>
                <a:ext cx="47081" cy="29223"/>
              </a:xfrm>
              <a:custGeom>
                <a:avLst/>
                <a:gdLst>
                  <a:gd name="T0" fmla="*/ 18 w 58"/>
                  <a:gd name="T1" fmla="*/ 0 h 36"/>
                  <a:gd name="T2" fmla="*/ 18 w 58"/>
                  <a:gd name="T3" fmla="*/ 0 h 36"/>
                  <a:gd name="T4" fmla="*/ 12 w 58"/>
                  <a:gd name="T5" fmla="*/ 2 h 36"/>
                  <a:gd name="T6" fmla="*/ 7 w 58"/>
                  <a:gd name="T7" fmla="*/ 5 h 36"/>
                  <a:gd name="T8" fmla="*/ 0 w 58"/>
                  <a:gd name="T9" fmla="*/ 13 h 36"/>
                  <a:gd name="T10" fmla="*/ 0 w 58"/>
                  <a:gd name="T11" fmla="*/ 13 h 36"/>
                  <a:gd name="T12" fmla="*/ 58 w 58"/>
                  <a:gd name="T13" fmla="*/ 36 h 36"/>
                  <a:gd name="T14" fmla="*/ 27 w 58"/>
                  <a:gd name="T15" fmla="*/ 5 h 36"/>
                  <a:gd name="T16" fmla="*/ 27 w 58"/>
                  <a:gd name="T17" fmla="*/ 5 h 36"/>
                  <a:gd name="T18" fmla="*/ 23 w 58"/>
                  <a:gd name="T19" fmla="*/ 2 h 36"/>
                  <a:gd name="T20" fmla="*/ 18 w 58"/>
                  <a:gd name="T21" fmla="*/ 0 h 36"/>
                  <a:gd name="T22" fmla="*/ 18 w 58"/>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6">
                    <a:moveTo>
                      <a:pt x="18" y="0"/>
                    </a:moveTo>
                    <a:lnTo>
                      <a:pt x="18" y="0"/>
                    </a:lnTo>
                    <a:lnTo>
                      <a:pt x="12" y="2"/>
                    </a:lnTo>
                    <a:lnTo>
                      <a:pt x="7" y="5"/>
                    </a:lnTo>
                    <a:lnTo>
                      <a:pt x="0" y="13"/>
                    </a:lnTo>
                    <a:lnTo>
                      <a:pt x="0" y="13"/>
                    </a:lnTo>
                    <a:lnTo>
                      <a:pt x="58" y="36"/>
                    </a:lnTo>
                    <a:lnTo>
                      <a:pt x="27" y="5"/>
                    </a:lnTo>
                    <a:lnTo>
                      <a:pt x="27" y="5"/>
                    </a:lnTo>
                    <a:lnTo>
                      <a:pt x="23" y="2"/>
                    </a:lnTo>
                    <a:lnTo>
                      <a:pt x="18" y="0"/>
                    </a:lnTo>
                    <a:lnTo>
                      <a:pt x="18" y="0"/>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21"/>
              <p:cNvSpPr>
                <a:spLocks/>
              </p:cNvSpPr>
              <p:nvPr userDrawn="1"/>
            </p:nvSpPr>
            <p:spPr bwMode="gray">
              <a:xfrm>
                <a:off x="1363983" y="192784"/>
                <a:ext cx="47081" cy="42209"/>
              </a:xfrm>
              <a:custGeom>
                <a:avLst/>
                <a:gdLst>
                  <a:gd name="T0" fmla="*/ 12 w 58"/>
                  <a:gd name="T1" fmla="*/ 0 h 53"/>
                  <a:gd name="T2" fmla="*/ 0 w 58"/>
                  <a:gd name="T3" fmla="*/ 12 h 53"/>
                  <a:gd name="T4" fmla="*/ 32 w 58"/>
                  <a:gd name="T5" fmla="*/ 43 h 53"/>
                  <a:gd name="T6" fmla="*/ 32 w 58"/>
                  <a:gd name="T7" fmla="*/ 43 h 53"/>
                  <a:gd name="T8" fmla="*/ 55 w 58"/>
                  <a:gd name="T9" fmla="*/ 53 h 53"/>
                  <a:gd name="T10" fmla="*/ 58 w 58"/>
                  <a:gd name="T11" fmla="*/ 48 h 53"/>
                  <a:gd name="T12" fmla="*/ 58 w 58"/>
                  <a:gd name="T13" fmla="*/ 48 h 53"/>
                  <a:gd name="T14" fmla="*/ 51 w 58"/>
                  <a:gd name="T15" fmla="*/ 45 h 53"/>
                  <a:gd name="T16" fmla="*/ 43 w 58"/>
                  <a:gd name="T17" fmla="*/ 42 h 53"/>
                  <a:gd name="T18" fmla="*/ 35 w 58"/>
                  <a:gd name="T19" fmla="*/ 36 h 53"/>
                  <a:gd name="T20" fmla="*/ 29 w 58"/>
                  <a:gd name="T21" fmla="*/ 31 h 53"/>
                  <a:gd name="T22" fmla="*/ 29 w 58"/>
                  <a:gd name="T23" fmla="*/ 31 h 53"/>
                  <a:gd name="T24" fmla="*/ 23 w 58"/>
                  <a:gd name="T25" fmla="*/ 23 h 53"/>
                  <a:gd name="T26" fmla="*/ 18 w 58"/>
                  <a:gd name="T27" fmla="*/ 15 h 53"/>
                  <a:gd name="T28" fmla="*/ 14 w 58"/>
                  <a:gd name="T29" fmla="*/ 8 h 53"/>
                  <a:gd name="T30" fmla="*/ 12 w 58"/>
                  <a:gd name="T31" fmla="*/ 0 h 53"/>
                  <a:gd name="T32" fmla="*/ 12 w 58"/>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3">
                    <a:moveTo>
                      <a:pt x="12" y="0"/>
                    </a:moveTo>
                    <a:lnTo>
                      <a:pt x="0" y="12"/>
                    </a:lnTo>
                    <a:lnTo>
                      <a:pt x="32" y="43"/>
                    </a:lnTo>
                    <a:lnTo>
                      <a:pt x="32" y="43"/>
                    </a:lnTo>
                    <a:lnTo>
                      <a:pt x="55" y="53"/>
                    </a:lnTo>
                    <a:lnTo>
                      <a:pt x="58" y="48"/>
                    </a:lnTo>
                    <a:lnTo>
                      <a:pt x="58" y="48"/>
                    </a:lnTo>
                    <a:lnTo>
                      <a:pt x="51" y="45"/>
                    </a:lnTo>
                    <a:lnTo>
                      <a:pt x="43" y="42"/>
                    </a:lnTo>
                    <a:lnTo>
                      <a:pt x="35" y="36"/>
                    </a:lnTo>
                    <a:lnTo>
                      <a:pt x="29" y="31"/>
                    </a:lnTo>
                    <a:lnTo>
                      <a:pt x="29" y="31"/>
                    </a:lnTo>
                    <a:lnTo>
                      <a:pt x="23" y="23"/>
                    </a:lnTo>
                    <a:lnTo>
                      <a:pt x="18" y="15"/>
                    </a:lnTo>
                    <a:lnTo>
                      <a:pt x="14" y="8"/>
                    </a:lnTo>
                    <a:lnTo>
                      <a:pt x="12" y="0"/>
                    </a:lnTo>
                    <a:lnTo>
                      <a:pt x="12" y="0"/>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79" name="Group 178"/>
          <p:cNvGrpSpPr/>
          <p:nvPr userDrawn="1"/>
        </p:nvGrpSpPr>
        <p:grpSpPr bwMode="gray">
          <a:xfrm>
            <a:off x="5731062" y="914400"/>
            <a:ext cx="371475" cy="371475"/>
            <a:chOff x="1676399" y="895350"/>
            <a:chExt cx="304800" cy="304800"/>
          </a:xfrm>
        </p:grpSpPr>
        <p:sp>
          <p:nvSpPr>
            <p:cNvPr id="180" name="Oval 179"/>
            <p:cNvSpPr/>
            <p:nvPr userDrawn="1"/>
          </p:nvSpPr>
          <p:spPr bwMode="gray">
            <a:xfrm>
              <a:off x="1676399" y="895350"/>
              <a:ext cx="304800" cy="304800"/>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181" name="Freeform 11"/>
            <p:cNvSpPr>
              <a:spLocks/>
            </p:cNvSpPr>
            <p:nvPr userDrawn="1"/>
          </p:nvSpPr>
          <p:spPr bwMode="gray">
            <a:xfrm>
              <a:off x="1726683" y="928563"/>
              <a:ext cx="204233" cy="233408"/>
            </a:xfrm>
            <a:custGeom>
              <a:avLst/>
              <a:gdLst>
                <a:gd name="T0" fmla="*/ 325 w 618"/>
                <a:gd name="T1" fmla="*/ 683 h 706"/>
                <a:gd name="T2" fmla="*/ 423 w 618"/>
                <a:gd name="T3" fmla="*/ 695 h 706"/>
                <a:gd name="T4" fmla="*/ 341 w 618"/>
                <a:gd name="T5" fmla="*/ 606 h 706"/>
                <a:gd name="T6" fmla="*/ 340 w 618"/>
                <a:gd name="T7" fmla="*/ 494 h 706"/>
                <a:gd name="T8" fmla="*/ 348 w 618"/>
                <a:gd name="T9" fmla="*/ 360 h 706"/>
                <a:gd name="T10" fmla="*/ 427 w 618"/>
                <a:gd name="T11" fmla="*/ 384 h 706"/>
                <a:gd name="T12" fmla="*/ 617 w 618"/>
                <a:gd name="T13" fmla="*/ 484 h 706"/>
                <a:gd name="T14" fmla="*/ 611 w 618"/>
                <a:gd name="T15" fmla="*/ 438 h 706"/>
                <a:gd name="T16" fmla="*/ 538 w 618"/>
                <a:gd name="T17" fmla="*/ 359 h 706"/>
                <a:gd name="T18" fmla="*/ 524 w 618"/>
                <a:gd name="T19" fmla="*/ 322 h 706"/>
                <a:gd name="T20" fmla="*/ 513 w 618"/>
                <a:gd name="T21" fmla="*/ 338 h 706"/>
                <a:gd name="T22" fmla="*/ 496 w 618"/>
                <a:gd name="T23" fmla="*/ 340 h 706"/>
                <a:gd name="T24" fmla="*/ 443 w 618"/>
                <a:gd name="T25" fmla="*/ 290 h 706"/>
                <a:gd name="T26" fmla="*/ 430 w 618"/>
                <a:gd name="T27" fmla="*/ 238 h 706"/>
                <a:gd name="T28" fmla="*/ 418 w 618"/>
                <a:gd name="T29" fmla="*/ 256 h 706"/>
                <a:gd name="T30" fmla="*/ 398 w 618"/>
                <a:gd name="T31" fmla="*/ 254 h 706"/>
                <a:gd name="T32" fmla="*/ 337 w 618"/>
                <a:gd name="T33" fmla="*/ 185 h 706"/>
                <a:gd name="T34" fmla="*/ 305 w 618"/>
                <a:gd name="T35" fmla="*/ 0 h 706"/>
                <a:gd name="T36" fmla="*/ 274 w 618"/>
                <a:gd name="T37" fmla="*/ 185 h 706"/>
                <a:gd name="T38" fmla="*/ 218 w 618"/>
                <a:gd name="T39" fmla="*/ 253 h 706"/>
                <a:gd name="T40" fmla="*/ 196 w 618"/>
                <a:gd name="T41" fmla="*/ 258 h 706"/>
                <a:gd name="T42" fmla="*/ 183 w 618"/>
                <a:gd name="T43" fmla="*/ 240 h 706"/>
                <a:gd name="T44" fmla="*/ 170 w 618"/>
                <a:gd name="T45" fmla="*/ 283 h 706"/>
                <a:gd name="T46" fmla="*/ 117 w 618"/>
                <a:gd name="T47" fmla="*/ 344 h 706"/>
                <a:gd name="T48" fmla="*/ 99 w 618"/>
                <a:gd name="T49" fmla="*/ 344 h 706"/>
                <a:gd name="T50" fmla="*/ 86 w 618"/>
                <a:gd name="T51" fmla="*/ 322 h 706"/>
                <a:gd name="T52" fmla="*/ 73 w 618"/>
                <a:gd name="T53" fmla="*/ 369 h 706"/>
                <a:gd name="T54" fmla="*/ 8 w 618"/>
                <a:gd name="T55" fmla="*/ 441 h 706"/>
                <a:gd name="T56" fmla="*/ 3 w 618"/>
                <a:gd name="T57" fmla="*/ 485 h 706"/>
                <a:gd name="T58" fmla="*/ 181 w 618"/>
                <a:gd name="T59" fmla="*/ 387 h 706"/>
                <a:gd name="T60" fmla="*/ 267 w 618"/>
                <a:gd name="T61" fmla="*/ 361 h 706"/>
                <a:gd name="T62" fmla="*/ 275 w 618"/>
                <a:gd name="T63" fmla="*/ 494 h 706"/>
                <a:gd name="T64" fmla="*/ 272 w 618"/>
                <a:gd name="T65" fmla="*/ 612 h 706"/>
                <a:gd name="T66" fmla="*/ 193 w 618"/>
                <a:gd name="T67" fmla="*/ 693 h 706"/>
                <a:gd name="T68" fmla="*/ 293 w 618"/>
                <a:gd name="T69" fmla="*/ 684 h 706"/>
                <a:gd name="T70" fmla="*/ 308 w 618"/>
                <a:gd name="T7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8" h="706">
                  <a:moveTo>
                    <a:pt x="317" y="690"/>
                  </a:moveTo>
                  <a:cubicBezTo>
                    <a:pt x="319" y="684"/>
                    <a:pt x="323" y="683"/>
                    <a:pt x="325" y="683"/>
                  </a:cubicBezTo>
                  <a:cubicBezTo>
                    <a:pt x="417" y="704"/>
                    <a:pt x="417" y="704"/>
                    <a:pt x="417" y="704"/>
                  </a:cubicBezTo>
                  <a:cubicBezTo>
                    <a:pt x="421" y="704"/>
                    <a:pt x="423" y="700"/>
                    <a:pt x="423" y="695"/>
                  </a:cubicBezTo>
                  <a:cubicBezTo>
                    <a:pt x="423" y="687"/>
                    <a:pt x="419" y="679"/>
                    <a:pt x="413" y="673"/>
                  </a:cubicBezTo>
                  <a:cubicBezTo>
                    <a:pt x="341" y="606"/>
                    <a:pt x="341" y="606"/>
                    <a:pt x="341" y="606"/>
                  </a:cubicBezTo>
                  <a:cubicBezTo>
                    <a:pt x="335" y="601"/>
                    <a:pt x="334" y="597"/>
                    <a:pt x="334" y="592"/>
                  </a:cubicBezTo>
                  <a:cubicBezTo>
                    <a:pt x="334" y="581"/>
                    <a:pt x="340" y="569"/>
                    <a:pt x="340" y="494"/>
                  </a:cubicBezTo>
                  <a:cubicBezTo>
                    <a:pt x="340" y="387"/>
                    <a:pt x="340" y="387"/>
                    <a:pt x="340" y="387"/>
                  </a:cubicBezTo>
                  <a:cubicBezTo>
                    <a:pt x="340" y="366"/>
                    <a:pt x="340" y="360"/>
                    <a:pt x="348" y="360"/>
                  </a:cubicBezTo>
                  <a:cubicBezTo>
                    <a:pt x="349" y="360"/>
                    <a:pt x="353" y="362"/>
                    <a:pt x="361" y="364"/>
                  </a:cubicBezTo>
                  <a:cubicBezTo>
                    <a:pt x="427" y="384"/>
                    <a:pt x="427" y="384"/>
                    <a:pt x="427" y="384"/>
                  </a:cubicBezTo>
                  <a:cubicBezTo>
                    <a:pt x="438" y="387"/>
                    <a:pt x="448" y="391"/>
                    <a:pt x="463" y="399"/>
                  </a:cubicBezTo>
                  <a:cubicBezTo>
                    <a:pt x="617" y="484"/>
                    <a:pt x="617" y="484"/>
                    <a:pt x="617" y="484"/>
                  </a:cubicBezTo>
                  <a:cubicBezTo>
                    <a:pt x="618" y="458"/>
                    <a:pt x="618" y="458"/>
                    <a:pt x="618" y="458"/>
                  </a:cubicBezTo>
                  <a:cubicBezTo>
                    <a:pt x="618" y="447"/>
                    <a:pt x="618" y="444"/>
                    <a:pt x="611" y="438"/>
                  </a:cubicBezTo>
                  <a:cubicBezTo>
                    <a:pt x="545" y="381"/>
                    <a:pt x="545" y="381"/>
                    <a:pt x="545" y="381"/>
                  </a:cubicBezTo>
                  <a:cubicBezTo>
                    <a:pt x="538" y="375"/>
                    <a:pt x="538" y="374"/>
                    <a:pt x="538" y="359"/>
                  </a:cubicBezTo>
                  <a:cubicBezTo>
                    <a:pt x="538" y="337"/>
                    <a:pt x="538" y="337"/>
                    <a:pt x="538" y="337"/>
                  </a:cubicBezTo>
                  <a:cubicBezTo>
                    <a:pt x="538" y="326"/>
                    <a:pt x="537" y="322"/>
                    <a:pt x="524" y="322"/>
                  </a:cubicBezTo>
                  <a:cubicBezTo>
                    <a:pt x="516" y="322"/>
                    <a:pt x="513" y="324"/>
                    <a:pt x="513" y="331"/>
                  </a:cubicBezTo>
                  <a:cubicBezTo>
                    <a:pt x="513" y="338"/>
                    <a:pt x="513" y="338"/>
                    <a:pt x="513" y="338"/>
                  </a:cubicBezTo>
                  <a:cubicBezTo>
                    <a:pt x="513" y="342"/>
                    <a:pt x="509" y="345"/>
                    <a:pt x="506" y="345"/>
                  </a:cubicBezTo>
                  <a:cubicBezTo>
                    <a:pt x="505" y="345"/>
                    <a:pt x="502" y="345"/>
                    <a:pt x="496" y="340"/>
                  </a:cubicBezTo>
                  <a:cubicBezTo>
                    <a:pt x="449" y="299"/>
                    <a:pt x="449" y="299"/>
                    <a:pt x="449" y="299"/>
                  </a:cubicBezTo>
                  <a:cubicBezTo>
                    <a:pt x="444" y="295"/>
                    <a:pt x="443" y="292"/>
                    <a:pt x="443" y="290"/>
                  </a:cubicBezTo>
                  <a:cubicBezTo>
                    <a:pt x="445" y="251"/>
                    <a:pt x="445" y="251"/>
                    <a:pt x="445" y="251"/>
                  </a:cubicBezTo>
                  <a:cubicBezTo>
                    <a:pt x="445" y="241"/>
                    <a:pt x="442" y="238"/>
                    <a:pt x="430" y="238"/>
                  </a:cubicBezTo>
                  <a:cubicBezTo>
                    <a:pt x="421" y="238"/>
                    <a:pt x="418" y="241"/>
                    <a:pt x="418" y="250"/>
                  </a:cubicBezTo>
                  <a:cubicBezTo>
                    <a:pt x="418" y="256"/>
                    <a:pt x="418" y="256"/>
                    <a:pt x="418" y="256"/>
                  </a:cubicBezTo>
                  <a:cubicBezTo>
                    <a:pt x="418" y="260"/>
                    <a:pt x="415" y="263"/>
                    <a:pt x="411" y="263"/>
                  </a:cubicBezTo>
                  <a:cubicBezTo>
                    <a:pt x="407" y="263"/>
                    <a:pt x="404" y="260"/>
                    <a:pt x="398" y="254"/>
                  </a:cubicBezTo>
                  <a:cubicBezTo>
                    <a:pt x="348" y="211"/>
                    <a:pt x="348" y="211"/>
                    <a:pt x="348" y="211"/>
                  </a:cubicBezTo>
                  <a:cubicBezTo>
                    <a:pt x="338" y="202"/>
                    <a:pt x="338" y="202"/>
                    <a:pt x="337" y="185"/>
                  </a:cubicBezTo>
                  <a:cubicBezTo>
                    <a:pt x="336" y="144"/>
                    <a:pt x="336" y="144"/>
                    <a:pt x="336" y="144"/>
                  </a:cubicBezTo>
                  <a:cubicBezTo>
                    <a:pt x="334" y="73"/>
                    <a:pt x="324" y="0"/>
                    <a:pt x="305" y="0"/>
                  </a:cubicBezTo>
                  <a:cubicBezTo>
                    <a:pt x="285" y="0"/>
                    <a:pt x="275" y="87"/>
                    <a:pt x="274" y="144"/>
                  </a:cubicBezTo>
                  <a:cubicBezTo>
                    <a:pt x="274" y="185"/>
                    <a:pt x="274" y="185"/>
                    <a:pt x="274" y="185"/>
                  </a:cubicBezTo>
                  <a:cubicBezTo>
                    <a:pt x="274" y="202"/>
                    <a:pt x="274" y="203"/>
                    <a:pt x="264" y="212"/>
                  </a:cubicBezTo>
                  <a:cubicBezTo>
                    <a:pt x="218" y="253"/>
                    <a:pt x="218" y="253"/>
                    <a:pt x="218" y="253"/>
                  </a:cubicBezTo>
                  <a:cubicBezTo>
                    <a:pt x="209" y="262"/>
                    <a:pt x="204" y="263"/>
                    <a:pt x="201" y="263"/>
                  </a:cubicBezTo>
                  <a:cubicBezTo>
                    <a:pt x="198" y="263"/>
                    <a:pt x="196" y="261"/>
                    <a:pt x="196" y="258"/>
                  </a:cubicBezTo>
                  <a:cubicBezTo>
                    <a:pt x="196" y="252"/>
                    <a:pt x="196" y="252"/>
                    <a:pt x="196" y="252"/>
                  </a:cubicBezTo>
                  <a:cubicBezTo>
                    <a:pt x="196" y="244"/>
                    <a:pt x="195" y="240"/>
                    <a:pt x="183" y="240"/>
                  </a:cubicBezTo>
                  <a:cubicBezTo>
                    <a:pt x="170" y="240"/>
                    <a:pt x="170" y="245"/>
                    <a:pt x="170" y="258"/>
                  </a:cubicBezTo>
                  <a:cubicBezTo>
                    <a:pt x="170" y="283"/>
                    <a:pt x="170" y="283"/>
                    <a:pt x="170" y="283"/>
                  </a:cubicBezTo>
                  <a:cubicBezTo>
                    <a:pt x="170" y="294"/>
                    <a:pt x="169" y="298"/>
                    <a:pt x="161" y="304"/>
                  </a:cubicBezTo>
                  <a:cubicBezTo>
                    <a:pt x="117" y="344"/>
                    <a:pt x="117" y="344"/>
                    <a:pt x="117" y="344"/>
                  </a:cubicBezTo>
                  <a:cubicBezTo>
                    <a:pt x="110" y="349"/>
                    <a:pt x="106" y="351"/>
                    <a:pt x="104" y="351"/>
                  </a:cubicBezTo>
                  <a:cubicBezTo>
                    <a:pt x="102" y="351"/>
                    <a:pt x="99" y="348"/>
                    <a:pt x="99" y="344"/>
                  </a:cubicBezTo>
                  <a:cubicBezTo>
                    <a:pt x="99" y="334"/>
                    <a:pt x="99" y="334"/>
                    <a:pt x="99" y="334"/>
                  </a:cubicBezTo>
                  <a:cubicBezTo>
                    <a:pt x="99" y="324"/>
                    <a:pt x="96" y="322"/>
                    <a:pt x="86" y="322"/>
                  </a:cubicBezTo>
                  <a:cubicBezTo>
                    <a:pt x="75" y="322"/>
                    <a:pt x="73" y="327"/>
                    <a:pt x="73" y="340"/>
                  </a:cubicBezTo>
                  <a:cubicBezTo>
                    <a:pt x="73" y="369"/>
                    <a:pt x="73" y="369"/>
                    <a:pt x="73" y="369"/>
                  </a:cubicBezTo>
                  <a:cubicBezTo>
                    <a:pt x="73" y="382"/>
                    <a:pt x="72" y="384"/>
                    <a:pt x="63" y="392"/>
                  </a:cubicBezTo>
                  <a:cubicBezTo>
                    <a:pt x="8" y="441"/>
                    <a:pt x="8" y="441"/>
                    <a:pt x="8" y="441"/>
                  </a:cubicBezTo>
                  <a:cubicBezTo>
                    <a:pt x="0" y="448"/>
                    <a:pt x="0" y="449"/>
                    <a:pt x="0" y="457"/>
                  </a:cubicBezTo>
                  <a:cubicBezTo>
                    <a:pt x="3" y="485"/>
                    <a:pt x="3" y="485"/>
                    <a:pt x="3" y="485"/>
                  </a:cubicBezTo>
                  <a:cubicBezTo>
                    <a:pt x="147" y="401"/>
                    <a:pt x="147" y="401"/>
                    <a:pt x="147" y="401"/>
                  </a:cubicBezTo>
                  <a:cubicBezTo>
                    <a:pt x="162" y="392"/>
                    <a:pt x="163" y="392"/>
                    <a:pt x="181" y="387"/>
                  </a:cubicBezTo>
                  <a:cubicBezTo>
                    <a:pt x="248" y="366"/>
                    <a:pt x="248" y="366"/>
                    <a:pt x="248" y="366"/>
                  </a:cubicBezTo>
                  <a:cubicBezTo>
                    <a:pt x="259" y="362"/>
                    <a:pt x="265" y="361"/>
                    <a:pt x="267" y="361"/>
                  </a:cubicBezTo>
                  <a:cubicBezTo>
                    <a:pt x="275" y="361"/>
                    <a:pt x="275" y="367"/>
                    <a:pt x="275" y="387"/>
                  </a:cubicBezTo>
                  <a:cubicBezTo>
                    <a:pt x="275" y="494"/>
                    <a:pt x="275" y="494"/>
                    <a:pt x="275" y="494"/>
                  </a:cubicBezTo>
                  <a:cubicBezTo>
                    <a:pt x="275" y="587"/>
                    <a:pt x="281" y="574"/>
                    <a:pt x="281" y="593"/>
                  </a:cubicBezTo>
                  <a:cubicBezTo>
                    <a:pt x="281" y="599"/>
                    <a:pt x="279" y="605"/>
                    <a:pt x="272" y="612"/>
                  </a:cubicBezTo>
                  <a:cubicBezTo>
                    <a:pt x="202" y="677"/>
                    <a:pt x="202" y="677"/>
                    <a:pt x="202" y="677"/>
                  </a:cubicBezTo>
                  <a:cubicBezTo>
                    <a:pt x="195" y="683"/>
                    <a:pt x="193" y="686"/>
                    <a:pt x="193" y="693"/>
                  </a:cubicBezTo>
                  <a:cubicBezTo>
                    <a:pt x="193" y="705"/>
                    <a:pt x="195" y="706"/>
                    <a:pt x="199" y="706"/>
                  </a:cubicBezTo>
                  <a:cubicBezTo>
                    <a:pt x="293" y="684"/>
                    <a:pt x="293" y="684"/>
                    <a:pt x="293" y="684"/>
                  </a:cubicBezTo>
                  <a:cubicBezTo>
                    <a:pt x="296" y="684"/>
                    <a:pt x="299" y="686"/>
                    <a:pt x="300" y="688"/>
                  </a:cubicBezTo>
                  <a:cubicBezTo>
                    <a:pt x="308" y="706"/>
                    <a:pt x="308" y="706"/>
                    <a:pt x="308" y="706"/>
                  </a:cubicBezTo>
                  <a:lnTo>
                    <a:pt x="317" y="690"/>
                  </a:ln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82" name="Group 181"/>
          <p:cNvGrpSpPr/>
          <p:nvPr userDrawn="1"/>
        </p:nvGrpSpPr>
        <p:grpSpPr bwMode="gray">
          <a:xfrm>
            <a:off x="5731062" y="1952625"/>
            <a:ext cx="371475" cy="371475"/>
            <a:chOff x="2635865" y="895350"/>
            <a:chExt cx="304800" cy="304800"/>
          </a:xfrm>
        </p:grpSpPr>
        <p:sp>
          <p:nvSpPr>
            <p:cNvPr id="183" name="Oval 182"/>
            <p:cNvSpPr/>
            <p:nvPr userDrawn="1"/>
          </p:nvSpPr>
          <p:spPr bwMode="gray">
            <a:xfrm>
              <a:off x="2635865" y="895350"/>
              <a:ext cx="304800" cy="304800"/>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184" name="Freeform 21"/>
            <p:cNvSpPr>
              <a:spLocks noEditPoints="1"/>
            </p:cNvSpPr>
            <p:nvPr userDrawn="1"/>
          </p:nvSpPr>
          <p:spPr bwMode="gray">
            <a:xfrm>
              <a:off x="2673930" y="966665"/>
              <a:ext cx="241574" cy="148402"/>
            </a:xfrm>
            <a:custGeom>
              <a:avLst/>
              <a:gdLst>
                <a:gd name="T0" fmla="*/ 6 w 277"/>
                <a:gd name="T1" fmla="*/ 144 h 169"/>
                <a:gd name="T2" fmla="*/ 0 w 277"/>
                <a:gd name="T3" fmla="*/ 136 h 169"/>
                <a:gd name="T4" fmla="*/ 8 w 277"/>
                <a:gd name="T5" fmla="*/ 101 h 169"/>
                <a:gd name="T6" fmla="*/ 51 w 277"/>
                <a:gd name="T7" fmla="*/ 106 h 169"/>
                <a:gd name="T8" fmla="*/ 4 w 277"/>
                <a:gd name="T9" fmla="*/ 78 h 169"/>
                <a:gd name="T10" fmla="*/ 6 w 277"/>
                <a:gd name="T11" fmla="*/ 58 h 169"/>
                <a:gd name="T12" fmla="*/ 15 w 277"/>
                <a:gd name="T13" fmla="*/ 40 h 169"/>
                <a:gd name="T14" fmla="*/ 64 w 277"/>
                <a:gd name="T15" fmla="*/ 7 h 169"/>
                <a:gd name="T16" fmla="*/ 206 w 277"/>
                <a:gd name="T17" fmla="*/ 4 h 169"/>
                <a:gd name="T18" fmla="*/ 240 w 277"/>
                <a:gd name="T19" fmla="*/ 39 h 169"/>
                <a:gd name="T20" fmla="*/ 270 w 277"/>
                <a:gd name="T21" fmla="*/ 43 h 169"/>
                <a:gd name="T22" fmla="*/ 257 w 277"/>
                <a:gd name="T23" fmla="*/ 60 h 169"/>
                <a:gd name="T24" fmla="*/ 235 w 277"/>
                <a:gd name="T25" fmla="*/ 89 h 169"/>
                <a:gd name="T26" fmla="*/ 226 w 277"/>
                <a:gd name="T27" fmla="*/ 107 h 169"/>
                <a:gd name="T28" fmla="*/ 277 w 277"/>
                <a:gd name="T29" fmla="*/ 95 h 169"/>
                <a:gd name="T30" fmla="*/ 276 w 277"/>
                <a:gd name="T31" fmla="*/ 140 h 169"/>
                <a:gd name="T32" fmla="*/ 203 w 277"/>
                <a:gd name="T33" fmla="*/ 149 h 169"/>
                <a:gd name="T34" fmla="*/ 73 w 277"/>
                <a:gd name="T35" fmla="*/ 149 h 169"/>
                <a:gd name="T36" fmla="*/ 68 w 277"/>
                <a:gd name="T37" fmla="*/ 17 h 169"/>
                <a:gd name="T38" fmla="*/ 46 w 277"/>
                <a:gd name="T39" fmla="*/ 52 h 169"/>
                <a:gd name="T40" fmla="*/ 232 w 277"/>
                <a:gd name="T41" fmla="*/ 48 h 169"/>
                <a:gd name="T42" fmla="*/ 200 w 277"/>
                <a:gd name="T43" fmla="*/ 14 h 169"/>
                <a:gd name="T44" fmla="*/ 95 w 277"/>
                <a:gd name="T45" fmla="*/ 77 h 169"/>
                <a:gd name="T46" fmla="*/ 88 w 277"/>
                <a:gd name="T47" fmla="*/ 132 h 169"/>
                <a:gd name="T48" fmla="*/ 180 w 277"/>
                <a:gd name="T49" fmla="*/ 140 h 169"/>
                <a:gd name="T50" fmla="*/ 190 w 277"/>
                <a:gd name="T51" fmla="*/ 86 h 169"/>
                <a:gd name="T52" fmla="*/ 95 w 277"/>
                <a:gd name="T53" fmla="*/ 77 h 169"/>
                <a:gd name="T54" fmla="*/ 225 w 277"/>
                <a:gd name="T55" fmla="*/ 164 h 169"/>
                <a:gd name="T56" fmla="*/ 272 w 277"/>
                <a:gd name="T57" fmla="*/ 169 h 169"/>
                <a:gd name="T58" fmla="*/ 277 w 277"/>
                <a:gd name="T59" fmla="*/ 149 h 169"/>
                <a:gd name="T60" fmla="*/ 271 w 277"/>
                <a:gd name="T61" fmla="*/ 150 h 169"/>
                <a:gd name="T62" fmla="*/ 218 w 277"/>
                <a:gd name="T63" fmla="*/ 117 h 169"/>
                <a:gd name="T64" fmla="*/ 218 w 277"/>
                <a:gd name="T65" fmla="*/ 136 h 169"/>
                <a:gd name="T66" fmla="*/ 218 w 277"/>
                <a:gd name="T67" fmla="*/ 117 h 169"/>
                <a:gd name="T68" fmla="*/ 51 w 277"/>
                <a:gd name="T69" fmla="*/ 164 h 169"/>
                <a:gd name="T70" fmla="*/ 5 w 277"/>
                <a:gd name="T71" fmla="*/ 169 h 169"/>
                <a:gd name="T72" fmla="*/ 0 w 277"/>
                <a:gd name="T73" fmla="*/ 149 h 169"/>
                <a:gd name="T74" fmla="*/ 6 w 277"/>
                <a:gd name="T75" fmla="*/ 150 h 169"/>
                <a:gd name="T76" fmla="*/ 58 w 277"/>
                <a:gd name="T77" fmla="*/ 117 h 169"/>
                <a:gd name="T78" fmla="*/ 58 w 277"/>
                <a:gd name="T79" fmla="*/ 136 h 169"/>
                <a:gd name="T80" fmla="*/ 58 w 277"/>
                <a:gd name="T8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169">
                  <a:moveTo>
                    <a:pt x="73" y="149"/>
                  </a:moveTo>
                  <a:cubicBezTo>
                    <a:pt x="51" y="148"/>
                    <a:pt x="29" y="146"/>
                    <a:pt x="6" y="144"/>
                  </a:cubicBezTo>
                  <a:cubicBezTo>
                    <a:pt x="4" y="143"/>
                    <a:pt x="2" y="143"/>
                    <a:pt x="1" y="140"/>
                  </a:cubicBezTo>
                  <a:cubicBezTo>
                    <a:pt x="0" y="139"/>
                    <a:pt x="0" y="138"/>
                    <a:pt x="0" y="136"/>
                  </a:cubicBezTo>
                  <a:cubicBezTo>
                    <a:pt x="0" y="123"/>
                    <a:pt x="0" y="109"/>
                    <a:pt x="0" y="95"/>
                  </a:cubicBezTo>
                  <a:cubicBezTo>
                    <a:pt x="1" y="98"/>
                    <a:pt x="4" y="101"/>
                    <a:pt x="8" y="101"/>
                  </a:cubicBezTo>
                  <a:cubicBezTo>
                    <a:pt x="50" y="107"/>
                    <a:pt x="50" y="107"/>
                    <a:pt x="50" y="107"/>
                  </a:cubicBezTo>
                  <a:cubicBezTo>
                    <a:pt x="51" y="107"/>
                    <a:pt x="51" y="107"/>
                    <a:pt x="51" y="106"/>
                  </a:cubicBezTo>
                  <a:cubicBezTo>
                    <a:pt x="51" y="98"/>
                    <a:pt x="51" y="91"/>
                    <a:pt x="41" y="89"/>
                  </a:cubicBezTo>
                  <a:cubicBezTo>
                    <a:pt x="4" y="78"/>
                    <a:pt x="4" y="78"/>
                    <a:pt x="4" y="78"/>
                  </a:cubicBezTo>
                  <a:cubicBezTo>
                    <a:pt x="19" y="60"/>
                    <a:pt x="19" y="60"/>
                    <a:pt x="19" y="60"/>
                  </a:cubicBezTo>
                  <a:cubicBezTo>
                    <a:pt x="6" y="58"/>
                    <a:pt x="6" y="58"/>
                    <a:pt x="6" y="58"/>
                  </a:cubicBezTo>
                  <a:cubicBezTo>
                    <a:pt x="2" y="57"/>
                    <a:pt x="1" y="49"/>
                    <a:pt x="6" y="43"/>
                  </a:cubicBezTo>
                  <a:cubicBezTo>
                    <a:pt x="9" y="40"/>
                    <a:pt x="12" y="40"/>
                    <a:pt x="15" y="40"/>
                  </a:cubicBezTo>
                  <a:cubicBezTo>
                    <a:pt x="36" y="39"/>
                    <a:pt x="36" y="39"/>
                    <a:pt x="36" y="39"/>
                  </a:cubicBezTo>
                  <a:cubicBezTo>
                    <a:pt x="64" y="7"/>
                    <a:pt x="64" y="7"/>
                    <a:pt x="64" y="7"/>
                  </a:cubicBezTo>
                  <a:cubicBezTo>
                    <a:pt x="66" y="5"/>
                    <a:pt x="68" y="4"/>
                    <a:pt x="70" y="4"/>
                  </a:cubicBezTo>
                  <a:cubicBezTo>
                    <a:pt x="116" y="0"/>
                    <a:pt x="161" y="0"/>
                    <a:pt x="206" y="4"/>
                  </a:cubicBezTo>
                  <a:cubicBezTo>
                    <a:pt x="209" y="4"/>
                    <a:pt x="211" y="5"/>
                    <a:pt x="212" y="7"/>
                  </a:cubicBezTo>
                  <a:cubicBezTo>
                    <a:pt x="240" y="39"/>
                    <a:pt x="240" y="39"/>
                    <a:pt x="240" y="39"/>
                  </a:cubicBezTo>
                  <a:cubicBezTo>
                    <a:pt x="261" y="40"/>
                    <a:pt x="261" y="40"/>
                    <a:pt x="261" y="40"/>
                  </a:cubicBezTo>
                  <a:cubicBezTo>
                    <a:pt x="264" y="40"/>
                    <a:pt x="268" y="40"/>
                    <a:pt x="270" y="43"/>
                  </a:cubicBezTo>
                  <a:cubicBezTo>
                    <a:pt x="276" y="49"/>
                    <a:pt x="275" y="57"/>
                    <a:pt x="270" y="58"/>
                  </a:cubicBezTo>
                  <a:cubicBezTo>
                    <a:pt x="257" y="60"/>
                    <a:pt x="257" y="60"/>
                    <a:pt x="257" y="60"/>
                  </a:cubicBezTo>
                  <a:cubicBezTo>
                    <a:pt x="272" y="78"/>
                    <a:pt x="272" y="78"/>
                    <a:pt x="272" y="78"/>
                  </a:cubicBezTo>
                  <a:cubicBezTo>
                    <a:pt x="235" y="89"/>
                    <a:pt x="235" y="89"/>
                    <a:pt x="235" y="89"/>
                  </a:cubicBezTo>
                  <a:cubicBezTo>
                    <a:pt x="225" y="91"/>
                    <a:pt x="225" y="98"/>
                    <a:pt x="225" y="106"/>
                  </a:cubicBezTo>
                  <a:cubicBezTo>
                    <a:pt x="225" y="107"/>
                    <a:pt x="226" y="107"/>
                    <a:pt x="226" y="107"/>
                  </a:cubicBezTo>
                  <a:cubicBezTo>
                    <a:pt x="268" y="101"/>
                    <a:pt x="268" y="101"/>
                    <a:pt x="268" y="101"/>
                  </a:cubicBezTo>
                  <a:cubicBezTo>
                    <a:pt x="272" y="101"/>
                    <a:pt x="275" y="98"/>
                    <a:pt x="277" y="95"/>
                  </a:cubicBezTo>
                  <a:cubicBezTo>
                    <a:pt x="277" y="109"/>
                    <a:pt x="277" y="123"/>
                    <a:pt x="277" y="136"/>
                  </a:cubicBezTo>
                  <a:cubicBezTo>
                    <a:pt x="277" y="138"/>
                    <a:pt x="276" y="139"/>
                    <a:pt x="276" y="140"/>
                  </a:cubicBezTo>
                  <a:cubicBezTo>
                    <a:pt x="274" y="143"/>
                    <a:pt x="272" y="143"/>
                    <a:pt x="270" y="144"/>
                  </a:cubicBezTo>
                  <a:cubicBezTo>
                    <a:pt x="248" y="146"/>
                    <a:pt x="225" y="148"/>
                    <a:pt x="203" y="149"/>
                  </a:cubicBezTo>
                  <a:cubicBezTo>
                    <a:pt x="181" y="151"/>
                    <a:pt x="160" y="151"/>
                    <a:pt x="138" y="151"/>
                  </a:cubicBezTo>
                  <a:cubicBezTo>
                    <a:pt x="116" y="151"/>
                    <a:pt x="95" y="151"/>
                    <a:pt x="73" y="149"/>
                  </a:cubicBezTo>
                  <a:close/>
                  <a:moveTo>
                    <a:pt x="76" y="14"/>
                  </a:moveTo>
                  <a:cubicBezTo>
                    <a:pt x="73" y="14"/>
                    <a:pt x="70" y="14"/>
                    <a:pt x="68" y="17"/>
                  </a:cubicBezTo>
                  <a:cubicBezTo>
                    <a:pt x="44" y="48"/>
                    <a:pt x="44" y="48"/>
                    <a:pt x="44" y="48"/>
                  </a:cubicBezTo>
                  <a:cubicBezTo>
                    <a:pt x="42" y="50"/>
                    <a:pt x="43" y="52"/>
                    <a:pt x="46" y="52"/>
                  </a:cubicBezTo>
                  <a:cubicBezTo>
                    <a:pt x="107" y="58"/>
                    <a:pt x="169" y="58"/>
                    <a:pt x="230" y="52"/>
                  </a:cubicBezTo>
                  <a:cubicBezTo>
                    <a:pt x="233" y="52"/>
                    <a:pt x="234" y="50"/>
                    <a:pt x="232" y="48"/>
                  </a:cubicBezTo>
                  <a:cubicBezTo>
                    <a:pt x="208" y="17"/>
                    <a:pt x="208" y="17"/>
                    <a:pt x="208" y="17"/>
                  </a:cubicBezTo>
                  <a:cubicBezTo>
                    <a:pt x="206" y="14"/>
                    <a:pt x="203" y="14"/>
                    <a:pt x="200" y="14"/>
                  </a:cubicBezTo>
                  <a:cubicBezTo>
                    <a:pt x="159" y="10"/>
                    <a:pt x="117" y="10"/>
                    <a:pt x="76" y="14"/>
                  </a:cubicBezTo>
                  <a:close/>
                  <a:moveTo>
                    <a:pt x="95" y="77"/>
                  </a:moveTo>
                  <a:cubicBezTo>
                    <a:pt x="90" y="77"/>
                    <a:pt x="86" y="81"/>
                    <a:pt x="86" y="86"/>
                  </a:cubicBezTo>
                  <a:cubicBezTo>
                    <a:pt x="88" y="132"/>
                    <a:pt x="88" y="132"/>
                    <a:pt x="88" y="132"/>
                  </a:cubicBezTo>
                  <a:cubicBezTo>
                    <a:pt x="88" y="136"/>
                    <a:pt x="92" y="139"/>
                    <a:pt x="96" y="140"/>
                  </a:cubicBezTo>
                  <a:cubicBezTo>
                    <a:pt x="124" y="142"/>
                    <a:pt x="152" y="142"/>
                    <a:pt x="180" y="140"/>
                  </a:cubicBezTo>
                  <a:cubicBezTo>
                    <a:pt x="184" y="139"/>
                    <a:pt x="188" y="136"/>
                    <a:pt x="188" y="132"/>
                  </a:cubicBezTo>
                  <a:cubicBezTo>
                    <a:pt x="190" y="86"/>
                    <a:pt x="190" y="86"/>
                    <a:pt x="190" y="86"/>
                  </a:cubicBezTo>
                  <a:cubicBezTo>
                    <a:pt x="190" y="81"/>
                    <a:pt x="186" y="77"/>
                    <a:pt x="181" y="77"/>
                  </a:cubicBezTo>
                  <a:cubicBezTo>
                    <a:pt x="95" y="77"/>
                    <a:pt x="95" y="77"/>
                    <a:pt x="95" y="77"/>
                  </a:cubicBezTo>
                  <a:close/>
                  <a:moveTo>
                    <a:pt x="225" y="154"/>
                  </a:moveTo>
                  <a:cubicBezTo>
                    <a:pt x="225" y="164"/>
                    <a:pt x="225" y="164"/>
                    <a:pt x="225" y="164"/>
                  </a:cubicBezTo>
                  <a:cubicBezTo>
                    <a:pt x="225" y="167"/>
                    <a:pt x="227" y="169"/>
                    <a:pt x="230" y="169"/>
                  </a:cubicBezTo>
                  <a:cubicBezTo>
                    <a:pt x="272" y="169"/>
                    <a:pt x="272" y="169"/>
                    <a:pt x="272" y="169"/>
                  </a:cubicBezTo>
                  <a:cubicBezTo>
                    <a:pt x="274" y="169"/>
                    <a:pt x="277" y="167"/>
                    <a:pt x="277" y="164"/>
                  </a:cubicBezTo>
                  <a:cubicBezTo>
                    <a:pt x="277" y="149"/>
                    <a:pt x="277" y="149"/>
                    <a:pt x="277" y="149"/>
                  </a:cubicBezTo>
                  <a:cubicBezTo>
                    <a:pt x="277" y="148"/>
                    <a:pt x="277" y="148"/>
                    <a:pt x="277" y="148"/>
                  </a:cubicBezTo>
                  <a:cubicBezTo>
                    <a:pt x="275" y="149"/>
                    <a:pt x="273" y="149"/>
                    <a:pt x="271" y="150"/>
                  </a:cubicBezTo>
                  <a:cubicBezTo>
                    <a:pt x="255" y="151"/>
                    <a:pt x="240" y="153"/>
                    <a:pt x="225" y="154"/>
                  </a:cubicBezTo>
                  <a:close/>
                  <a:moveTo>
                    <a:pt x="218" y="117"/>
                  </a:moveTo>
                  <a:cubicBezTo>
                    <a:pt x="213" y="117"/>
                    <a:pt x="209" y="121"/>
                    <a:pt x="209" y="127"/>
                  </a:cubicBezTo>
                  <a:cubicBezTo>
                    <a:pt x="209" y="132"/>
                    <a:pt x="213" y="136"/>
                    <a:pt x="218" y="136"/>
                  </a:cubicBezTo>
                  <a:cubicBezTo>
                    <a:pt x="224" y="136"/>
                    <a:pt x="228" y="132"/>
                    <a:pt x="228" y="127"/>
                  </a:cubicBezTo>
                  <a:cubicBezTo>
                    <a:pt x="228" y="121"/>
                    <a:pt x="224" y="117"/>
                    <a:pt x="218" y="117"/>
                  </a:cubicBezTo>
                  <a:close/>
                  <a:moveTo>
                    <a:pt x="51" y="154"/>
                  </a:moveTo>
                  <a:cubicBezTo>
                    <a:pt x="51" y="164"/>
                    <a:pt x="51" y="164"/>
                    <a:pt x="51" y="164"/>
                  </a:cubicBezTo>
                  <a:cubicBezTo>
                    <a:pt x="51" y="167"/>
                    <a:pt x="49" y="169"/>
                    <a:pt x="46" y="169"/>
                  </a:cubicBezTo>
                  <a:cubicBezTo>
                    <a:pt x="5" y="169"/>
                    <a:pt x="5" y="169"/>
                    <a:pt x="5" y="169"/>
                  </a:cubicBezTo>
                  <a:cubicBezTo>
                    <a:pt x="2" y="169"/>
                    <a:pt x="0" y="167"/>
                    <a:pt x="0" y="164"/>
                  </a:cubicBezTo>
                  <a:cubicBezTo>
                    <a:pt x="0" y="149"/>
                    <a:pt x="0" y="149"/>
                    <a:pt x="0" y="149"/>
                  </a:cubicBezTo>
                  <a:cubicBezTo>
                    <a:pt x="0" y="148"/>
                    <a:pt x="0" y="148"/>
                    <a:pt x="0" y="148"/>
                  </a:cubicBezTo>
                  <a:cubicBezTo>
                    <a:pt x="1" y="149"/>
                    <a:pt x="3" y="149"/>
                    <a:pt x="6" y="150"/>
                  </a:cubicBezTo>
                  <a:cubicBezTo>
                    <a:pt x="21" y="151"/>
                    <a:pt x="36" y="153"/>
                    <a:pt x="51" y="154"/>
                  </a:cubicBezTo>
                  <a:close/>
                  <a:moveTo>
                    <a:pt x="58" y="117"/>
                  </a:moveTo>
                  <a:cubicBezTo>
                    <a:pt x="63" y="117"/>
                    <a:pt x="67" y="121"/>
                    <a:pt x="67" y="127"/>
                  </a:cubicBezTo>
                  <a:cubicBezTo>
                    <a:pt x="67" y="132"/>
                    <a:pt x="63" y="136"/>
                    <a:pt x="58" y="136"/>
                  </a:cubicBezTo>
                  <a:cubicBezTo>
                    <a:pt x="52" y="136"/>
                    <a:pt x="48" y="132"/>
                    <a:pt x="48" y="127"/>
                  </a:cubicBezTo>
                  <a:cubicBezTo>
                    <a:pt x="48" y="121"/>
                    <a:pt x="52" y="117"/>
                    <a:pt x="58" y="117"/>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85" name="Group 184"/>
          <p:cNvGrpSpPr/>
          <p:nvPr userDrawn="1"/>
        </p:nvGrpSpPr>
        <p:grpSpPr>
          <a:xfrm>
            <a:off x="5740587" y="3192124"/>
            <a:ext cx="371475" cy="371475"/>
            <a:chOff x="5733443" y="956553"/>
            <a:chExt cx="371475" cy="371475"/>
          </a:xfrm>
        </p:grpSpPr>
        <p:sp>
          <p:nvSpPr>
            <p:cNvPr id="186" name="Oval 185"/>
            <p:cNvSpPr/>
            <p:nvPr userDrawn="1"/>
          </p:nvSpPr>
          <p:spPr bwMode="gray">
            <a:xfrm>
              <a:off x="5733443" y="956553"/>
              <a:ext cx="371475" cy="371475"/>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grpSp>
          <p:nvGrpSpPr>
            <p:cNvPr id="187" name="Group 186"/>
            <p:cNvGrpSpPr/>
            <p:nvPr userDrawn="1"/>
          </p:nvGrpSpPr>
          <p:grpSpPr>
            <a:xfrm>
              <a:off x="5779303" y="1029883"/>
              <a:ext cx="279755" cy="256765"/>
              <a:chOff x="5783088" y="1038848"/>
              <a:chExt cx="279755" cy="256765"/>
            </a:xfrm>
          </p:grpSpPr>
          <p:sp>
            <p:nvSpPr>
              <p:cNvPr id="188" name="Freeform 36"/>
              <p:cNvSpPr>
                <a:spLocks/>
              </p:cNvSpPr>
              <p:nvPr userDrawn="1"/>
            </p:nvSpPr>
            <p:spPr bwMode="gray">
              <a:xfrm flipH="1">
                <a:off x="5885003" y="1111137"/>
                <a:ext cx="76318" cy="184476"/>
              </a:xfrm>
              <a:custGeom>
                <a:avLst/>
                <a:gdLst>
                  <a:gd name="T0" fmla="*/ 264 w 415"/>
                  <a:gd name="T1" fmla="*/ 224 h 1003"/>
                  <a:gd name="T2" fmla="*/ 265 w 415"/>
                  <a:gd name="T3" fmla="*/ 219 h 1003"/>
                  <a:gd name="T4" fmla="*/ 287 w 415"/>
                  <a:gd name="T5" fmla="*/ 202 h 1003"/>
                  <a:gd name="T6" fmla="*/ 287 w 415"/>
                  <a:gd name="T7" fmla="*/ 43 h 1003"/>
                  <a:gd name="T8" fmla="*/ 129 w 415"/>
                  <a:gd name="T9" fmla="*/ 43 h 1003"/>
                  <a:gd name="T10" fmla="*/ 129 w 415"/>
                  <a:gd name="T11" fmla="*/ 202 h 1003"/>
                  <a:gd name="T12" fmla="*/ 151 w 415"/>
                  <a:gd name="T13" fmla="*/ 218 h 1003"/>
                  <a:gd name="T14" fmla="*/ 152 w 415"/>
                  <a:gd name="T15" fmla="*/ 224 h 1003"/>
                  <a:gd name="T16" fmla="*/ 3 w 415"/>
                  <a:gd name="T17" fmla="*/ 976 h 1003"/>
                  <a:gd name="T18" fmla="*/ 26 w 415"/>
                  <a:gd name="T19" fmla="*/ 1003 h 1003"/>
                  <a:gd name="T20" fmla="*/ 82 w 415"/>
                  <a:gd name="T21" fmla="*/ 1003 h 1003"/>
                  <a:gd name="T22" fmla="*/ 115 w 415"/>
                  <a:gd name="T23" fmla="*/ 976 h 1003"/>
                  <a:gd name="T24" fmla="*/ 208 w 415"/>
                  <a:gd name="T25" fmla="*/ 508 h 1003"/>
                  <a:gd name="T26" fmla="*/ 300 w 415"/>
                  <a:gd name="T27" fmla="*/ 976 h 1003"/>
                  <a:gd name="T28" fmla="*/ 334 w 415"/>
                  <a:gd name="T29" fmla="*/ 1003 h 1003"/>
                  <a:gd name="T30" fmla="*/ 390 w 415"/>
                  <a:gd name="T31" fmla="*/ 1003 h 1003"/>
                  <a:gd name="T32" fmla="*/ 412 w 415"/>
                  <a:gd name="T33" fmla="*/ 976 h 1003"/>
                  <a:gd name="T34" fmla="*/ 264 w 415"/>
                  <a:gd name="T35" fmla="*/ 224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5" h="1003">
                    <a:moveTo>
                      <a:pt x="264" y="224"/>
                    </a:moveTo>
                    <a:cubicBezTo>
                      <a:pt x="265" y="219"/>
                      <a:pt x="265" y="219"/>
                      <a:pt x="265" y="219"/>
                    </a:cubicBezTo>
                    <a:cubicBezTo>
                      <a:pt x="273" y="214"/>
                      <a:pt x="280" y="209"/>
                      <a:pt x="287" y="202"/>
                    </a:cubicBezTo>
                    <a:cubicBezTo>
                      <a:pt x="331" y="158"/>
                      <a:pt x="331" y="87"/>
                      <a:pt x="287" y="43"/>
                    </a:cubicBezTo>
                    <a:cubicBezTo>
                      <a:pt x="244" y="0"/>
                      <a:pt x="173" y="0"/>
                      <a:pt x="129" y="43"/>
                    </a:cubicBezTo>
                    <a:cubicBezTo>
                      <a:pt x="85" y="87"/>
                      <a:pt x="85" y="158"/>
                      <a:pt x="129" y="202"/>
                    </a:cubicBezTo>
                    <a:cubicBezTo>
                      <a:pt x="136" y="208"/>
                      <a:pt x="143" y="214"/>
                      <a:pt x="151" y="218"/>
                    </a:cubicBezTo>
                    <a:cubicBezTo>
                      <a:pt x="152" y="224"/>
                      <a:pt x="152" y="224"/>
                      <a:pt x="152" y="224"/>
                    </a:cubicBezTo>
                    <a:cubicBezTo>
                      <a:pt x="3" y="976"/>
                      <a:pt x="3" y="976"/>
                      <a:pt x="3" y="976"/>
                    </a:cubicBezTo>
                    <a:cubicBezTo>
                      <a:pt x="0" y="991"/>
                      <a:pt x="10" y="1003"/>
                      <a:pt x="26" y="1003"/>
                    </a:cubicBezTo>
                    <a:cubicBezTo>
                      <a:pt x="82" y="1003"/>
                      <a:pt x="82" y="1003"/>
                      <a:pt x="82" y="1003"/>
                    </a:cubicBezTo>
                    <a:cubicBezTo>
                      <a:pt x="97" y="1003"/>
                      <a:pt x="112" y="991"/>
                      <a:pt x="115" y="976"/>
                    </a:cubicBezTo>
                    <a:cubicBezTo>
                      <a:pt x="208" y="508"/>
                      <a:pt x="208" y="508"/>
                      <a:pt x="208" y="508"/>
                    </a:cubicBezTo>
                    <a:cubicBezTo>
                      <a:pt x="300" y="976"/>
                      <a:pt x="300" y="976"/>
                      <a:pt x="300" y="976"/>
                    </a:cubicBezTo>
                    <a:cubicBezTo>
                      <a:pt x="303" y="991"/>
                      <a:pt x="318" y="1003"/>
                      <a:pt x="334" y="1003"/>
                    </a:cubicBezTo>
                    <a:cubicBezTo>
                      <a:pt x="390" y="1003"/>
                      <a:pt x="390" y="1003"/>
                      <a:pt x="390" y="1003"/>
                    </a:cubicBezTo>
                    <a:cubicBezTo>
                      <a:pt x="405" y="1003"/>
                      <a:pt x="415" y="991"/>
                      <a:pt x="412" y="976"/>
                    </a:cubicBezTo>
                    <a:lnTo>
                      <a:pt x="264" y="224"/>
                    </a:ln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89" name="Freeform 37"/>
              <p:cNvSpPr>
                <a:spLocks/>
              </p:cNvSpPr>
              <p:nvPr userDrawn="1"/>
            </p:nvSpPr>
            <p:spPr bwMode="gray">
              <a:xfrm flipH="1">
                <a:off x="5991265" y="1038848"/>
                <a:ext cx="71578" cy="188505"/>
              </a:xfrm>
              <a:custGeom>
                <a:avLst/>
                <a:gdLst>
                  <a:gd name="T0" fmla="*/ 363 w 389"/>
                  <a:gd name="T1" fmla="*/ 118 h 1025"/>
                  <a:gd name="T2" fmla="*/ 363 w 389"/>
                  <a:gd name="T3" fmla="*/ 25 h 1025"/>
                  <a:gd name="T4" fmla="*/ 270 w 389"/>
                  <a:gd name="T5" fmla="*/ 25 h 1025"/>
                  <a:gd name="T6" fmla="*/ 270 w 389"/>
                  <a:gd name="T7" fmla="*/ 1006 h 1025"/>
                  <a:gd name="T8" fmla="*/ 316 w 389"/>
                  <a:gd name="T9" fmla="*/ 1025 h 1025"/>
                  <a:gd name="T10" fmla="*/ 363 w 389"/>
                  <a:gd name="T11" fmla="*/ 1006 h 1025"/>
                  <a:gd name="T12" fmla="*/ 363 w 389"/>
                  <a:gd name="T13" fmla="*/ 913 h 1025"/>
                  <a:gd name="T14" fmla="*/ 363 w 389"/>
                  <a:gd name="T15" fmla="*/ 118 h 10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1025">
                    <a:moveTo>
                      <a:pt x="363" y="118"/>
                    </a:moveTo>
                    <a:cubicBezTo>
                      <a:pt x="389" y="93"/>
                      <a:pt x="389" y="51"/>
                      <a:pt x="363" y="25"/>
                    </a:cubicBezTo>
                    <a:cubicBezTo>
                      <a:pt x="337" y="0"/>
                      <a:pt x="296" y="0"/>
                      <a:pt x="270" y="25"/>
                    </a:cubicBezTo>
                    <a:cubicBezTo>
                      <a:pt x="0" y="296"/>
                      <a:pt x="0" y="735"/>
                      <a:pt x="270" y="1006"/>
                    </a:cubicBezTo>
                    <a:cubicBezTo>
                      <a:pt x="283" y="1019"/>
                      <a:pt x="300" y="1025"/>
                      <a:pt x="316" y="1025"/>
                    </a:cubicBezTo>
                    <a:cubicBezTo>
                      <a:pt x="333" y="1025"/>
                      <a:pt x="350" y="1019"/>
                      <a:pt x="363" y="1006"/>
                    </a:cubicBezTo>
                    <a:cubicBezTo>
                      <a:pt x="389" y="980"/>
                      <a:pt x="389" y="938"/>
                      <a:pt x="363" y="913"/>
                    </a:cubicBezTo>
                    <a:cubicBezTo>
                      <a:pt x="144" y="694"/>
                      <a:pt x="144" y="337"/>
                      <a:pt x="363" y="118"/>
                    </a:cubicBez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90" name="Freeform 38"/>
              <p:cNvSpPr>
                <a:spLocks/>
              </p:cNvSpPr>
              <p:nvPr userDrawn="1"/>
            </p:nvSpPr>
            <p:spPr bwMode="gray">
              <a:xfrm flipH="1">
                <a:off x="5783088" y="1038848"/>
                <a:ext cx="71578" cy="188505"/>
              </a:xfrm>
              <a:custGeom>
                <a:avLst/>
                <a:gdLst>
                  <a:gd name="T0" fmla="*/ 118 w 389"/>
                  <a:gd name="T1" fmla="*/ 25 h 1025"/>
                  <a:gd name="T2" fmla="*/ 25 w 389"/>
                  <a:gd name="T3" fmla="*/ 25 h 1025"/>
                  <a:gd name="T4" fmla="*/ 25 w 389"/>
                  <a:gd name="T5" fmla="*/ 118 h 1025"/>
                  <a:gd name="T6" fmla="*/ 25 w 389"/>
                  <a:gd name="T7" fmla="*/ 913 h 1025"/>
                  <a:gd name="T8" fmla="*/ 25 w 389"/>
                  <a:gd name="T9" fmla="*/ 1006 h 1025"/>
                  <a:gd name="T10" fmla="*/ 72 w 389"/>
                  <a:gd name="T11" fmla="*/ 1025 h 1025"/>
                  <a:gd name="T12" fmla="*/ 118 w 389"/>
                  <a:gd name="T13" fmla="*/ 1006 h 1025"/>
                  <a:gd name="T14" fmla="*/ 118 w 389"/>
                  <a:gd name="T15" fmla="*/ 25 h 10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1025">
                    <a:moveTo>
                      <a:pt x="118" y="25"/>
                    </a:moveTo>
                    <a:cubicBezTo>
                      <a:pt x="93" y="0"/>
                      <a:pt x="51" y="0"/>
                      <a:pt x="25" y="25"/>
                    </a:cubicBezTo>
                    <a:cubicBezTo>
                      <a:pt x="0" y="51"/>
                      <a:pt x="0" y="93"/>
                      <a:pt x="25" y="118"/>
                    </a:cubicBezTo>
                    <a:cubicBezTo>
                      <a:pt x="244" y="337"/>
                      <a:pt x="244" y="694"/>
                      <a:pt x="25" y="913"/>
                    </a:cubicBezTo>
                    <a:cubicBezTo>
                      <a:pt x="0" y="938"/>
                      <a:pt x="0" y="980"/>
                      <a:pt x="25" y="1006"/>
                    </a:cubicBezTo>
                    <a:cubicBezTo>
                      <a:pt x="38" y="1019"/>
                      <a:pt x="55" y="1025"/>
                      <a:pt x="72" y="1025"/>
                    </a:cubicBezTo>
                    <a:cubicBezTo>
                      <a:pt x="89" y="1025"/>
                      <a:pt x="106" y="1019"/>
                      <a:pt x="118" y="1006"/>
                    </a:cubicBezTo>
                    <a:cubicBezTo>
                      <a:pt x="389" y="735"/>
                      <a:pt x="389" y="296"/>
                      <a:pt x="118" y="25"/>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91" name="Freeform 39"/>
              <p:cNvSpPr>
                <a:spLocks/>
              </p:cNvSpPr>
              <p:nvPr userDrawn="1"/>
            </p:nvSpPr>
            <p:spPr bwMode="gray">
              <a:xfrm flipH="1">
                <a:off x="5952632" y="1077481"/>
                <a:ext cx="50247" cy="111239"/>
              </a:xfrm>
              <a:custGeom>
                <a:avLst/>
                <a:gdLst>
                  <a:gd name="T0" fmla="*/ 247 w 273"/>
                  <a:gd name="T1" fmla="*/ 493 h 605"/>
                  <a:gd name="T2" fmla="*/ 247 w 273"/>
                  <a:gd name="T3" fmla="*/ 118 h 605"/>
                  <a:gd name="T4" fmla="*/ 247 w 273"/>
                  <a:gd name="T5" fmla="*/ 25 h 605"/>
                  <a:gd name="T6" fmla="*/ 154 w 273"/>
                  <a:gd name="T7" fmla="*/ 25 h 605"/>
                  <a:gd name="T8" fmla="*/ 154 w 273"/>
                  <a:gd name="T9" fmla="*/ 586 h 605"/>
                  <a:gd name="T10" fmla="*/ 201 w 273"/>
                  <a:gd name="T11" fmla="*/ 605 h 605"/>
                  <a:gd name="T12" fmla="*/ 247 w 273"/>
                  <a:gd name="T13" fmla="*/ 586 h 605"/>
                  <a:gd name="T14" fmla="*/ 247 w 273"/>
                  <a:gd name="T15" fmla="*/ 493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605">
                    <a:moveTo>
                      <a:pt x="247" y="493"/>
                    </a:moveTo>
                    <a:cubicBezTo>
                      <a:pt x="144" y="389"/>
                      <a:pt x="144" y="222"/>
                      <a:pt x="247" y="118"/>
                    </a:cubicBezTo>
                    <a:cubicBezTo>
                      <a:pt x="273" y="93"/>
                      <a:pt x="273" y="51"/>
                      <a:pt x="247" y="25"/>
                    </a:cubicBezTo>
                    <a:cubicBezTo>
                      <a:pt x="221" y="0"/>
                      <a:pt x="180" y="0"/>
                      <a:pt x="154" y="25"/>
                    </a:cubicBezTo>
                    <a:cubicBezTo>
                      <a:pt x="0" y="180"/>
                      <a:pt x="0" y="431"/>
                      <a:pt x="154" y="586"/>
                    </a:cubicBezTo>
                    <a:cubicBezTo>
                      <a:pt x="167" y="598"/>
                      <a:pt x="184" y="605"/>
                      <a:pt x="201" y="605"/>
                    </a:cubicBezTo>
                    <a:cubicBezTo>
                      <a:pt x="217" y="605"/>
                      <a:pt x="234" y="598"/>
                      <a:pt x="247" y="586"/>
                    </a:cubicBezTo>
                    <a:cubicBezTo>
                      <a:pt x="273" y="560"/>
                      <a:pt x="273" y="518"/>
                      <a:pt x="247" y="493"/>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92" name="Freeform 40"/>
              <p:cNvSpPr>
                <a:spLocks/>
              </p:cNvSpPr>
              <p:nvPr userDrawn="1"/>
            </p:nvSpPr>
            <p:spPr bwMode="gray">
              <a:xfrm flipH="1">
                <a:off x="5850242" y="1077481"/>
                <a:ext cx="43057" cy="111239"/>
              </a:xfrm>
              <a:custGeom>
                <a:avLst/>
                <a:gdLst>
                  <a:gd name="T0" fmla="*/ 118 w 234"/>
                  <a:gd name="T1" fmla="*/ 25 h 605"/>
                  <a:gd name="T2" fmla="*/ 25 w 234"/>
                  <a:gd name="T3" fmla="*/ 25 h 605"/>
                  <a:gd name="T4" fmla="*/ 25 w 234"/>
                  <a:gd name="T5" fmla="*/ 118 h 605"/>
                  <a:gd name="T6" fmla="*/ 103 w 234"/>
                  <a:gd name="T7" fmla="*/ 305 h 605"/>
                  <a:gd name="T8" fmla="*/ 25 w 234"/>
                  <a:gd name="T9" fmla="*/ 493 h 605"/>
                  <a:gd name="T10" fmla="*/ 25 w 234"/>
                  <a:gd name="T11" fmla="*/ 586 h 605"/>
                  <a:gd name="T12" fmla="*/ 72 w 234"/>
                  <a:gd name="T13" fmla="*/ 605 h 605"/>
                  <a:gd name="T14" fmla="*/ 118 w 234"/>
                  <a:gd name="T15" fmla="*/ 586 h 605"/>
                  <a:gd name="T16" fmla="*/ 234 w 234"/>
                  <a:gd name="T17" fmla="*/ 305 h 605"/>
                  <a:gd name="T18" fmla="*/ 118 w 234"/>
                  <a:gd name="T19" fmla="*/ 2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605">
                    <a:moveTo>
                      <a:pt x="118" y="25"/>
                    </a:moveTo>
                    <a:cubicBezTo>
                      <a:pt x="93" y="0"/>
                      <a:pt x="51" y="0"/>
                      <a:pt x="25" y="25"/>
                    </a:cubicBezTo>
                    <a:cubicBezTo>
                      <a:pt x="0" y="51"/>
                      <a:pt x="0" y="93"/>
                      <a:pt x="25" y="118"/>
                    </a:cubicBezTo>
                    <a:cubicBezTo>
                      <a:pt x="75" y="168"/>
                      <a:pt x="103" y="235"/>
                      <a:pt x="103" y="305"/>
                    </a:cubicBezTo>
                    <a:cubicBezTo>
                      <a:pt x="103" y="376"/>
                      <a:pt x="75" y="443"/>
                      <a:pt x="25" y="493"/>
                    </a:cubicBezTo>
                    <a:cubicBezTo>
                      <a:pt x="0" y="518"/>
                      <a:pt x="0" y="560"/>
                      <a:pt x="25" y="586"/>
                    </a:cubicBezTo>
                    <a:cubicBezTo>
                      <a:pt x="38" y="598"/>
                      <a:pt x="55" y="605"/>
                      <a:pt x="72" y="605"/>
                    </a:cubicBezTo>
                    <a:cubicBezTo>
                      <a:pt x="89" y="605"/>
                      <a:pt x="105" y="598"/>
                      <a:pt x="118" y="586"/>
                    </a:cubicBezTo>
                    <a:cubicBezTo>
                      <a:pt x="193" y="511"/>
                      <a:pt x="234" y="411"/>
                      <a:pt x="234" y="305"/>
                    </a:cubicBezTo>
                    <a:cubicBezTo>
                      <a:pt x="234" y="200"/>
                      <a:pt x="193" y="100"/>
                      <a:pt x="118" y="25"/>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grpSp>
        <p:nvGrpSpPr>
          <p:cNvPr id="193" name="Group 192"/>
          <p:cNvGrpSpPr/>
          <p:nvPr userDrawn="1"/>
        </p:nvGrpSpPr>
        <p:grpSpPr bwMode="gray">
          <a:xfrm>
            <a:off x="5731062" y="2665243"/>
            <a:ext cx="371475" cy="371475"/>
            <a:chOff x="5733443" y="3151018"/>
            <a:chExt cx="371475" cy="371475"/>
          </a:xfrm>
        </p:grpSpPr>
        <p:sp>
          <p:nvSpPr>
            <p:cNvPr id="194" name="Oval 193"/>
            <p:cNvSpPr/>
            <p:nvPr userDrawn="1"/>
          </p:nvSpPr>
          <p:spPr bwMode="gray">
            <a:xfrm>
              <a:off x="5733443" y="3151018"/>
              <a:ext cx="371475" cy="371475"/>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grpSp>
          <p:nvGrpSpPr>
            <p:cNvPr id="195" name="Group 194"/>
            <p:cNvGrpSpPr/>
            <p:nvPr userDrawn="1"/>
          </p:nvGrpSpPr>
          <p:grpSpPr bwMode="gray">
            <a:xfrm>
              <a:off x="5787488" y="3190875"/>
              <a:ext cx="289885" cy="263200"/>
              <a:chOff x="5776217" y="3189289"/>
              <a:chExt cx="291632" cy="264786"/>
            </a:xfrm>
          </p:grpSpPr>
          <p:sp>
            <p:nvSpPr>
              <p:cNvPr id="196" name="Freeform 44"/>
              <p:cNvSpPr>
                <a:spLocks/>
              </p:cNvSpPr>
              <p:nvPr userDrawn="1"/>
            </p:nvSpPr>
            <p:spPr bwMode="gray">
              <a:xfrm>
                <a:off x="6003406" y="3327105"/>
                <a:ext cx="62528" cy="30626"/>
              </a:xfrm>
              <a:custGeom>
                <a:avLst/>
                <a:gdLst>
                  <a:gd name="T0" fmla="*/ 11 w 41"/>
                  <a:gd name="T1" fmla="*/ 0 h 20"/>
                  <a:gd name="T2" fmla="*/ 0 w 41"/>
                  <a:gd name="T3" fmla="*/ 9 h 20"/>
                  <a:gd name="T4" fmla="*/ 15 w 41"/>
                  <a:gd name="T5" fmla="*/ 20 h 20"/>
                  <a:gd name="T6" fmla="*/ 38 w 41"/>
                  <a:gd name="T7" fmla="*/ 14 h 20"/>
                  <a:gd name="T8" fmla="*/ 41 w 41"/>
                  <a:gd name="T9" fmla="*/ 3 h 20"/>
                  <a:gd name="T10" fmla="*/ 19 w 41"/>
                  <a:gd name="T11" fmla="*/ 6 h 20"/>
                  <a:gd name="T12" fmla="*/ 11 w 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11" y="0"/>
                    </a:moveTo>
                    <a:cubicBezTo>
                      <a:pt x="8" y="4"/>
                      <a:pt x="4" y="7"/>
                      <a:pt x="0" y="9"/>
                    </a:cubicBezTo>
                    <a:cubicBezTo>
                      <a:pt x="15" y="20"/>
                      <a:pt x="15" y="20"/>
                      <a:pt x="15" y="20"/>
                    </a:cubicBezTo>
                    <a:cubicBezTo>
                      <a:pt x="38" y="14"/>
                      <a:pt x="38" y="14"/>
                      <a:pt x="38" y="14"/>
                    </a:cubicBezTo>
                    <a:cubicBezTo>
                      <a:pt x="41" y="3"/>
                      <a:pt x="41" y="3"/>
                      <a:pt x="41" y="3"/>
                    </a:cubicBezTo>
                    <a:cubicBezTo>
                      <a:pt x="19" y="6"/>
                      <a:pt x="19" y="6"/>
                      <a:pt x="19" y="6"/>
                    </a:cubicBezTo>
                    <a:lnTo>
                      <a:pt x="11" y="0"/>
                    </a:ln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97" name="Freeform 45"/>
              <p:cNvSpPr>
                <a:spLocks/>
              </p:cNvSpPr>
              <p:nvPr userDrawn="1"/>
            </p:nvSpPr>
            <p:spPr bwMode="gray">
              <a:xfrm>
                <a:off x="5806250" y="3245437"/>
                <a:ext cx="79755" cy="93791"/>
              </a:xfrm>
              <a:custGeom>
                <a:avLst/>
                <a:gdLst>
                  <a:gd name="T0" fmla="*/ 8 w 52"/>
                  <a:gd name="T1" fmla="*/ 46 h 61"/>
                  <a:gd name="T2" fmla="*/ 28 w 52"/>
                  <a:gd name="T3" fmla="*/ 54 h 61"/>
                  <a:gd name="T4" fmla="*/ 33 w 52"/>
                  <a:gd name="T5" fmla="*/ 61 h 61"/>
                  <a:gd name="T6" fmla="*/ 52 w 52"/>
                  <a:gd name="T7" fmla="*/ 13 h 61"/>
                  <a:gd name="T8" fmla="*/ 44 w 52"/>
                  <a:gd name="T9" fmla="*/ 15 h 61"/>
                  <a:gd name="T10" fmla="*/ 18 w 52"/>
                  <a:gd name="T11" fmla="*/ 0 h 61"/>
                  <a:gd name="T12" fmla="*/ 0 w 52"/>
                  <a:gd name="T13" fmla="*/ 47 h 61"/>
                  <a:gd name="T14" fmla="*/ 8 w 52"/>
                  <a:gd name="T15" fmla="*/ 4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1">
                    <a:moveTo>
                      <a:pt x="8" y="46"/>
                    </a:moveTo>
                    <a:cubicBezTo>
                      <a:pt x="16" y="46"/>
                      <a:pt x="23" y="49"/>
                      <a:pt x="28" y="54"/>
                    </a:cubicBezTo>
                    <a:cubicBezTo>
                      <a:pt x="30" y="56"/>
                      <a:pt x="32" y="59"/>
                      <a:pt x="33" y="61"/>
                    </a:cubicBezTo>
                    <a:cubicBezTo>
                      <a:pt x="52" y="13"/>
                      <a:pt x="52" y="13"/>
                      <a:pt x="52" y="13"/>
                    </a:cubicBezTo>
                    <a:cubicBezTo>
                      <a:pt x="49" y="14"/>
                      <a:pt x="46" y="15"/>
                      <a:pt x="44" y="15"/>
                    </a:cubicBezTo>
                    <a:cubicBezTo>
                      <a:pt x="33" y="15"/>
                      <a:pt x="23" y="9"/>
                      <a:pt x="18" y="0"/>
                    </a:cubicBezTo>
                    <a:cubicBezTo>
                      <a:pt x="0" y="47"/>
                      <a:pt x="0" y="47"/>
                      <a:pt x="0" y="47"/>
                    </a:cubicBezTo>
                    <a:cubicBezTo>
                      <a:pt x="3" y="46"/>
                      <a:pt x="5" y="46"/>
                      <a:pt x="8" y="46"/>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98" name="Freeform 46"/>
              <p:cNvSpPr>
                <a:spLocks/>
              </p:cNvSpPr>
              <p:nvPr userDrawn="1"/>
            </p:nvSpPr>
            <p:spPr bwMode="gray">
              <a:xfrm>
                <a:off x="5776217" y="3385167"/>
                <a:ext cx="105277" cy="68908"/>
              </a:xfrm>
              <a:custGeom>
                <a:avLst/>
                <a:gdLst>
                  <a:gd name="T0" fmla="*/ 0 w 69"/>
                  <a:gd name="T1" fmla="*/ 45 h 45"/>
                  <a:gd name="T2" fmla="*/ 69 w 69"/>
                  <a:gd name="T3" fmla="*/ 45 h 45"/>
                  <a:gd name="T4" fmla="*/ 56 w 69"/>
                  <a:gd name="T5" fmla="*/ 0 h 45"/>
                  <a:gd name="T6" fmla="*/ 54 w 69"/>
                  <a:gd name="T7" fmla="*/ 3 h 45"/>
                  <a:gd name="T8" fmla="*/ 34 w 69"/>
                  <a:gd name="T9" fmla="*/ 11 h 45"/>
                  <a:gd name="T10" fmla="*/ 14 w 69"/>
                  <a:gd name="T11" fmla="*/ 3 h 45"/>
                  <a:gd name="T12" fmla="*/ 12 w 69"/>
                  <a:gd name="T13" fmla="*/ 1 h 45"/>
                  <a:gd name="T14" fmla="*/ 0 w 6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0" y="45"/>
                    </a:moveTo>
                    <a:cubicBezTo>
                      <a:pt x="69" y="45"/>
                      <a:pt x="69" y="45"/>
                      <a:pt x="69" y="45"/>
                    </a:cubicBezTo>
                    <a:cubicBezTo>
                      <a:pt x="56" y="0"/>
                      <a:pt x="56" y="0"/>
                      <a:pt x="56" y="0"/>
                    </a:cubicBezTo>
                    <a:cubicBezTo>
                      <a:pt x="56" y="1"/>
                      <a:pt x="55" y="2"/>
                      <a:pt x="54" y="3"/>
                    </a:cubicBezTo>
                    <a:cubicBezTo>
                      <a:pt x="49" y="8"/>
                      <a:pt x="42" y="11"/>
                      <a:pt x="34" y="11"/>
                    </a:cubicBezTo>
                    <a:cubicBezTo>
                      <a:pt x="26" y="11"/>
                      <a:pt x="19" y="8"/>
                      <a:pt x="14" y="3"/>
                    </a:cubicBezTo>
                    <a:cubicBezTo>
                      <a:pt x="13" y="3"/>
                      <a:pt x="13" y="2"/>
                      <a:pt x="12" y="1"/>
                    </a:cubicBezTo>
                    <a:lnTo>
                      <a:pt x="0" y="45"/>
                    </a:ln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99" name="Freeform 47"/>
              <p:cNvSpPr>
                <a:spLocks noEditPoints="1"/>
              </p:cNvSpPr>
              <p:nvPr userDrawn="1"/>
            </p:nvSpPr>
            <p:spPr bwMode="gray">
              <a:xfrm>
                <a:off x="5840067" y="3189289"/>
                <a:ext cx="65719" cy="66995"/>
              </a:xfrm>
              <a:custGeom>
                <a:avLst/>
                <a:gdLst>
                  <a:gd name="T0" fmla="*/ 0 w 43"/>
                  <a:gd name="T1" fmla="*/ 22 h 44"/>
                  <a:gd name="T2" fmla="*/ 22 w 43"/>
                  <a:gd name="T3" fmla="*/ 44 h 44"/>
                  <a:gd name="T4" fmla="*/ 43 w 43"/>
                  <a:gd name="T5" fmla="*/ 22 h 44"/>
                  <a:gd name="T6" fmla="*/ 22 w 43"/>
                  <a:gd name="T7" fmla="*/ 0 h 44"/>
                  <a:gd name="T8" fmla="*/ 0 w 43"/>
                  <a:gd name="T9" fmla="*/ 22 h 44"/>
                  <a:gd name="T10" fmla="*/ 22 w 43"/>
                  <a:gd name="T11" fmla="*/ 8 h 44"/>
                  <a:gd name="T12" fmla="*/ 36 w 43"/>
                  <a:gd name="T13" fmla="*/ 22 h 44"/>
                  <a:gd name="T14" fmla="*/ 22 w 43"/>
                  <a:gd name="T15" fmla="*/ 36 h 44"/>
                  <a:gd name="T16" fmla="*/ 8 w 43"/>
                  <a:gd name="T17" fmla="*/ 22 h 44"/>
                  <a:gd name="T18" fmla="*/ 22 w 43"/>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0" y="22"/>
                    </a:moveTo>
                    <a:cubicBezTo>
                      <a:pt x="0" y="34"/>
                      <a:pt x="10" y="44"/>
                      <a:pt x="22" y="44"/>
                    </a:cubicBezTo>
                    <a:cubicBezTo>
                      <a:pt x="34" y="44"/>
                      <a:pt x="43" y="34"/>
                      <a:pt x="43" y="22"/>
                    </a:cubicBezTo>
                    <a:cubicBezTo>
                      <a:pt x="43" y="10"/>
                      <a:pt x="34" y="0"/>
                      <a:pt x="22" y="0"/>
                    </a:cubicBezTo>
                    <a:cubicBezTo>
                      <a:pt x="10" y="0"/>
                      <a:pt x="0" y="10"/>
                      <a:pt x="0" y="22"/>
                    </a:cubicBezTo>
                    <a:close/>
                    <a:moveTo>
                      <a:pt x="22" y="8"/>
                    </a:moveTo>
                    <a:cubicBezTo>
                      <a:pt x="29" y="8"/>
                      <a:pt x="36" y="14"/>
                      <a:pt x="36" y="22"/>
                    </a:cubicBezTo>
                    <a:cubicBezTo>
                      <a:pt x="36" y="30"/>
                      <a:pt x="29" y="36"/>
                      <a:pt x="22" y="36"/>
                    </a:cubicBezTo>
                    <a:cubicBezTo>
                      <a:pt x="14" y="36"/>
                      <a:pt x="8" y="30"/>
                      <a:pt x="8" y="22"/>
                    </a:cubicBezTo>
                    <a:cubicBezTo>
                      <a:pt x="8" y="14"/>
                      <a:pt x="14" y="8"/>
                      <a:pt x="22" y="8"/>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00" name="Oval 48"/>
              <p:cNvSpPr>
                <a:spLocks noChangeArrowheads="1"/>
              </p:cNvSpPr>
              <p:nvPr userDrawn="1"/>
            </p:nvSpPr>
            <p:spPr bwMode="gray">
              <a:xfrm>
                <a:off x="5864312" y="3213535"/>
                <a:ext cx="18503" cy="18503"/>
              </a:xfrm>
              <a:prstGeom prst="ellipse">
                <a:avLst/>
              </a:pr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01" name="Freeform 49"/>
              <p:cNvSpPr>
                <a:spLocks/>
              </p:cNvSpPr>
              <p:nvPr userDrawn="1"/>
            </p:nvSpPr>
            <p:spPr bwMode="gray">
              <a:xfrm>
                <a:off x="5974693" y="3292013"/>
                <a:ext cx="37645" cy="38282"/>
              </a:xfrm>
              <a:custGeom>
                <a:avLst/>
                <a:gdLst>
                  <a:gd name="T0" fmla="*/ 12 w 25"/>
                  <a:gd name="T1" fmla="*/ 25 h 25"/>
                  <a:gd name="T2" fmla="*/ 13 w 25"/>
                  <a:gd name="T3" fmla="*/ 25 h 25"/>
                  <a:gd name="T4" fmla="*/ 25 w 25"/>
                  <a:gd name="T5" fmla="*/ 13 h 25"/>
                  <a:gd name="T6" fmla="*/ 24 w 25"/>
                  <a:gd name="T7" fmla="*/ 11 h 25"/>
                  <a:gd name="T8" fmla="*/ 12 w 25"/>
                  <a:gd name="T9" fmla="*/ 0 h 25"/>
                  <a:gd name="T10" fmla="*/ 11 w 25"/>
                  <a:gd name="T11" fmla="*/ 0 h 25"/>
                  <a:gd name="T12" fmla="*/ 0 w 25"/>
                  <a:gd name="T13" fmla="*/ 13 h 25"/>
                  <a:gd name="T14" fmla="*/ 0 w 25"/>
                  <a:gd name="T15" fmla="*/ 14 h 25"/>
                  <a:gd name="T16" fmla="*/ 12 w 25"/>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25"/>
                    </a:moveTo>
                    <a:cubicBezTo>
                      <a:pt x="12" y="25"/>
                      <a:pt x="13" y="25"/>
                      <a:pt x="13" y="25"/>
                    </a:cubicBezTo>
                    <a:cubicBezTo>
                      <a:pt x="20" y="24"/>
                      <a:pt x="25" y="19"/>
                      <a:pt x="25" y="13"/>
                    </a:cubicBezTo>
                    <a:cubicBezTo>
                      <a:pt x="25" y="12"/>
                      <a:pt x="25" y="12"/>
                      <a:pt x="24" y="11"/>
                    </a:cubicBezTo>
                    <a:cubicBezTo>
                      <a:pt x="24" y="5"/>
                      <a:pt x="18" y="0"/>
                      <a:pt x="12" y="0"/>
                    </a:cubicBezTo>
                    <a:cubicBezTo>
                      <a:pt x="12" y="0"/>
                      <a:pt x="11" y="0"/>
                      <a:pt x="11" y="0"/>
                    </a:cubicBezTo>
                    <a:cubicBezTo>
                      <a:pt x="5" y="1"/>
                      <a:pt x="0" y="6"/>
                      <a:pt x="0" y="13"/>
                    </a:cubicBezTo>
                    <a:cubicBezTo>
                      <a:pt x="0" y="13"/>
                      <a:pt x="0" y="13"/>
                      <a:pt x="0" y="14"/>
                    </a:cubicBezTo>
                    <a:cubicBezTo>
                      <a:pt x="0" y="20"/>
                      <a:pt x="6" y="25"/>
                      <a:pt x="12" y="25"/>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02" name="Freeform 50"/>
              <p:cNvSpPr>
                <a:spLocks noEditPoints="1"/>
              </p:cNvSpPr>
              <p:nvPr userDrawn="1"/>
            </p:nvSpPr>
            <p:spPr bwMode="gray">
              <a:xfrm>
                <a:off x="5787747" y="3328381"/>
                <a:ext cx="61252" cy="61252"/>
              </a:xfrm>
              <a:custGeom>
                <a:avLst/>
                <a:gdLst>
                  <a:gd name="T0" fmla="*/ 0 w 40"/>
                  <a:gd name="T1" fmla="*/ 20 h 40"/>
                  <a:gd name="T2" fmla="*/ 6 w 40"/>
                  <a:gd name="T3" fmla="*/ 34 h 40"/>
                  <a:gd name="T4" fmla="*/ 20 w 40"/>
                  <a:gd name="T5" fmla="*/ 40 h 40"/>
                  <a:gd name="T6" fmla="*/ 34 w 40"/>
                  <a:gd name="T7" fmla="*/ 34 h 40"/>
                  <a:gd name="T8" fmla="*/ 40 w 40"/>
                  <a:gd name="T9" fmla="*/ 20 h 40"/>
                  <a:gd name="T10" fmla="*/ 34 w 40"/>
                  <a:gd name="T11" fmla="*/ 6 h 40"/>
                  <a:gd name="T12" fmla="*/ 20 w 40"/>
                  <a:gd name="T13" fmla="*/ 0 h 40"/>
                  <a:gd name="T14" fmla="*/ 6 w 40"/>
                  <a:gd name="T15" fmla="*/ 6 h 40"/>
                  <a:gd name="T16" fmla="*/ 0 w 40"/>
                  <a:gd name="T17" fmla="*/ 20 h 40"/>
                  <a:gd name="T18" fmla="*/ 11 w 40"/>
                  <a:gd name="T19" fmla="*/ 11 h 40"/>
                  <a:gd name="T20" fmla="*/ 20 w 40"/>
                  <a:gd name="T21" fmla="*/ 8 h 40"/>
                  <a:gd name="T22" fmla="*/ 29 w 40"/>
                  <a:gd name="T23" fmla="*/ 11 h 40"/>
                  <a:gd name="T24" fmla="*/ 32 w 40"/>
                  <a:gd name="T25" fmla="*/ 20 h 40"/>
                  <a:gd name="T26" fmla="*/ 29 w 40"/>
                  <a:gd name="T27" fmla="*/ 29 h 40"/>
                  <a:gd name="T28" fmla="*/ 20 w 40"/>
                  <a:gd name="T29" fmla="*/ 33 h 40"/>
                  <a:gd name="T30" fmla="*/ 11 w 40"/>
                  <a:gd name="T31" fmla="*/ 29 h 40"/>
                  <a:gd name="T32" fmla="*/ 8 w 40"/>
                  <a:gd name="T33" fmla="*/ 20 h 40"/>
                  <a:gd name="T34" fmla="*/ 11 w 40"/>
                  <a:gd name="T35"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0" y="20"/>
                    </a:moveTo>
                    <a:cubicBezTo>
                      <a:pt x="0" y="25"/>
                      <a:pt x="2" y="31"/>
                      <a:pt x="6" y="34"/>
                    </a:cubicBezTo>
                    <a:cubicBezTo>
                      <a:pt x="9" y="38"/>
                      <a:pt x="15" y="40"/>
                      <a:pt x="20" y="40"/>
                    </a:cubicBezTo>
                    <a:cubicBezTo>
                      <a:pt x="25" y="40"/>
                      <a:pt x="31" y="38"/>
                      <a:pt x="34" y="34"/>
                    </a:cubicBezTo>
                    <a:cubicBezTo>
                      <a:pt x="38" y="31"/>
                      <a:pt x="40" y="25"/>
                      <a:pt x="40" y="20"/>
                    </a:cubicBezTo>
                    <a:cubicBezTo>
                      <a:pt x="40" y="15"/>
                      <a:pt x="38" y="9"/>
                      <a:pt x="34" y="6"/>
                    </a:cubicBezTo>
                    <a:cubicBezTo>
                      <a:pt x="31" y="2"/>
                      <a:pt x="25" y="0"/>
                      <a:pt x="20" y="0"/>
                    </a:cubicBezTo>
                    <a:cubicBezTo>
                      <a:pt x="15" y="0"/>
                      <a:pt x="9" y="2"/>
                      <a:pt x="6" y="6"/>
                    </a:cubicBezTo>
                    <a:cubicBezTo>
                      <a:pt x="2" y="9"/>
                      <a:pt x="0" y="15"/>
                      <a:pt x="0" y="20"/>
                    </a:cubicBezTo>
                    <a:close/>
                    <a:moveTo>
                      <a:pt x="11" y="11"/>
                    </a:moveTo>
                    <a:cubicBezTo>
                      <a:pt x="14" y="9"/>
                      <a:pt x="17" y="8"/>
                      <a:pt x="20" y="8"/>
                    </a:cubicBezTo>
                    <a:cubicBezTo>
                      <a:pt x="23" y="8"/>
                      <a:pt x="26" y="9"/>
                      <a:pt x="29" y="11"/>
                    </a:cubicBezTo>
                    <a:cubicBezTo>
                      <a:pt x="31" y="14"/>
                      <a:pt x="32" y="17"/>
                      <a:pt x="32" y="20"/>
                    </a:cubicBezTo>
                    <a:cubicBezTo>
                      <a:pt x="32" y="23"/>
                      <a:pt x="31" y="27"/>
                      <a:pt x="29" y="29"/>
                    </a:cubicBezTo>
                    <a:cubicBezTo>
                      <a:pt x="26" y="31"/>
                      <a:pt x="23" y="33"/>
                      <a:pt x="20" y="33"/>
                    </a:cubicBezTo>
                    <a:cubicBezTo>
                      <a:pt x="17" y="33"/>
                      <a:pt x="14" y="31"/>
                      <a:pt x="11" y="29"/>
                    </a:cubicBezTo>
                    <a:cubicBezTo>
                      <a:pt x="9" y="26"/>
                      <a:pt x="8" y="23"/>
                      <a:pt x="8" y="20"/>
                    </a:cubicBezTo>
                    <a:cubicBezTo>
                      <a:pt x="8" y="17"/>
                      <a:pt x="9" y="14"/>
                      <a:pt x="11" y="11"/>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03" name="Freeform 51"/>
              <p:cNvSpPr>
                <a:spLocks/>
              </p:cNvSpPr>
              <p:nvPr userDrawn="1"/>
            </p:nvSpPr>
            <p:spPr bwMode="gray">
              <a:xfrm>
                <a:off x="5810717" y="3351351"/>
                <a:ext cx="15314" cy="15312"/>
              </a:xfrm>
              <a:custGeom>
                <a:avLst/>
                <a:gdLst>
                  <a:gd name="T0" fmla="*/ 5 w 10"/>
                  <a:gd name="T1" fmla="*/ 10 h 10"/>
                  <a:gd name="T2" fmla="*/ 8 w 10"/>
                  <a:gd name="T3" fmla="*/ 8 h 10"/>
                  <a:gd name="T4" fmla="*/ 10 w 10"/>
                  <a:gd name="T5" fmla="*/ 5 h 10"/>
                  <a:gd name="T6" fmla="*/ 8 w 10"/>
                  <a:gd name="T7" fmla="*/ 2 h 10"/>
                  <a:gd name="T8" fmla="*/ 5 w 10"/>
                  <a:gd name="T9" fmla="*/ 0 h 10"/>
                  <a:gd name="T10" fmla="*/ 2 w 10"/>
                  <a:gd name="T11" fmla="*/ 2 h 10"/>
                  <a:gd name="T12" fmla="*/ 0 w 10"/>
                  <a:gd name="T13" fmla="*/ 5 h 10"/>
                  <a:gd name="T14" fmla="*/ 2 w 10"/>
                  <a:gd name="T15" fmla="*/ 8 h 10"/>
                  <a:gd name="T16" fmla="*/ 5 w 1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5" y="10"/>
                    </a:moveTo>
                    <a:cubicBezTo>
                      <a:pt x="6" y="10"/>
                      <a:pt x="7" y="9"/>
                      <a:pt x="8" y="8"/>
                    </a:cubicBezTo>
                    <a:cubicBezTo>
                      <a:pt x="9" y="7"/>
                      <a:pt x="10" y="6"/>
                      <a:pt x="10" y="5"/>
                    </a:cubicBezTo>
                    <a:cubicBezTo>
                      <a:pt x="10" y="4"/>
                      <a:pt x="9" y="3"/>
                      <a:pt x="8" y="2"/>
                    </a:cubicBezTo>
                    <a:cubicBezTo>
                      <a:pt x="7" y="1"/>
                      <a:pt x="6" y="0"/>
                      <a:pt x="5" y="0"/>
                    </a:cubicBezTo>
                    <a:cubicBezTo>
                      <a:pt x="4" y="0"/>
                      <a:pt x="3" y="1"/>
                      <a:pt x="2" y="2"/>
                    </a:cubicBezTo>
                    <a:cubicBezTo>
                      <a:pt x="1" y="3"/>
                      <a:pt x="0" y="4"/>
                      <a:pt x="0" y="5"/>
                    </a:cubicBezTo>
                    <a:cubicBezTo>
                      <a:pt x="0" y="6"/>
                      <a:pt x="1" y="7"/>
                      <a:pt x="2" y="8"/>
                    </a:cubicBezTo>
                    <a:cubicBezTo>
                      <a:pt x="3" y="9"/>
                      <a:pt x="4" y="10"/>
                      <a:pt x="5" y="10"/>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04" name="Freeform 52"/>
              <p:cNvSpPr>
                <a:spLocks/>
              </p:cNvSpPr>
              <p:nvPr userDrawn="1"/>
            </p:nvSpPr>
            <p:spPr bwMode="gray">
              <a:xfrm>
                <a:off x="5893662" y="3221191"/>
                <a:ext cx="89964" cy="86135"/>
              </a:xfrm>
              <a:custGeom>
                <a:avLst/>
                <a:gdLst>
                  <a:gd name="T0" fmla="*/ 0 w 59"/>
                  <a:gd name="T1" fmla="*/ 27 h 56"/>
                  <a:gd name="T2" fmla="*/ 45 w 59"/>
                  <a:gd name="T3" fmla="*/ 56 h 56"/>
                  <a:gd name="T4" fmla="*/ 59 w 59"/>
                  <a:gd name="T5" fmla="*/ 39 h 56"/>
                  <a:gd name="T6" fmla="*/ 16 w 59"/>
                  <a:gd name="T7" fmla="*/ 0 h 56"/>
                  <a:gd name="T8" fmla="*/ 16 w 59"/>
                  <a:gd name="T9" fmla="*/ 1 h 56"/>
                  <a:gd name="T10" fmla="*/ 0 w 59"/>
                  <a:gd name="T11" fmla="*/ 27 h 56"/>
                </a:gdLst>
                <a:ahLst/>
                <a:cxnLst>
                  <a:cxn ang="0">
                    <a:pos x="T0" y="T1"/>
                  </a:cxn>
                  <a:cxn ang="0">
                    <a:pos x="T2" y="T3"/>
                  </a:cxn>
                  <a:cxn ang="0">
                    <a:pos x="T4" y="T5"/>
                  </a:cxn>
                  <a:cxn ang="0">
                    <a:pos x="T6" y="T7"/>
                  </a:cxn>
                  <a:cxn ang="0">
                    <a:pos x="T8" y="T9"/>
                  </a:cxn>
                  <a:cxn ang="0">
                    <a:pos x="T10" y="T11"/>
                  </a:cxn>
                </a:cxnLst>
                <a:rect l="0" t="0" r="r" b="b"/>
                <a:pathLst>
                  <a:path w="59" h="56">
                    <a:moveTo>
                      <a:pt x="0" y="27"/>
                    </a:moveTo>
                    <a:cubicBezTo>
                      <a:pt x="45" y="56"/>
                      <a:pt x="45" y="56"/>
                      <a:pt x="45" y="56"/>
                    </a:cubicBezTo>
                    <a:cubicBezTo>
                      <a:pt x="46" y="48"/>
                      <a:pt x="51" y="41"/>
                      <a:pt x="59" y="39"/>
                    </a:cubicBezTo>
                    <a:cubicBezTo>
                      <a:pt x="16" y="0"/>
                      <a:pt x="16" y="0"/>
                      <a:pt x="16" y="0"/>
                    </a:cubicBezTo>
                    <a:cubicBezTo>
                      <a:pt x="16" y="1"/>
                      <a:pt x="16" y="1"/>
                      <a:pt x="16" y="1"/>
                    </a:cubicBezTo>
                    <a:cubicBezTo>
                      <a:pt x="16" y="12"/>
                      <a:pt x="10" y="22"/>
                      <a:pt x="0" y="27"/>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05" name="Freeform 53"/>
              <p:cNvSpPr>
                <a:spLocks/>
              </p:cNvSpPr>
              <p:nvPr userDrawn="1"/>
            </p:nvSpPr>
            <p:spPr bwMode="gray">
              <a:xfrm>
                <a:off x="6004682" y="3265854"/>
                <a:ext cx="63167" cy="31902"/>
              </a:xfrm>
              <a:custGeom>
                <a:avLst/>
                <a:gdLst>
                  <a:gd name="T0" fmla="*/ 39 w 41"/>
                  <a:gd name="T1" fmla="*/ 8 h 21"/>
                  <a:gd name="T2" fmla="*/ 16 w 41"/>
                  <a:gd name="T3" fmla="*/ 0 h 21"/>
                  <a:gd name="T4" fmla="*/ 0 w 41"/>
                  <a:gd name="T5" fmla="*/ 11 h 21"/>
                  <a:gd name="T6" fmla="*/ 11 w 41"/>
                  <a:gd name="T7" fmla="*/ 21 h 21"/>
                  <a:gd name="T8" fmla="*/ 19 w 41"/>
                  <a:gd name="T9" fmla="*/ 14 h 21"/>
                  <a:gd name="T10" fmla="*/ 41 w 41"/>
                  <a:gd name="T11" fmla="*/ 19 h 21"/>
                  <a:gd name="T12" fmla="*/ 39 w 41"/>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41" h="21">
                    <a:moveTo>
                      <a:pt x="39" y="8"/>
                    </a:moveTo>
                    <a:cubicBezTo>
                      <a:pt x="16" y="0"/>
                      <a:pt x="16" y="0"/>
                      <a:pt x="16" y="0"/>
                    </a:cubicBezTo>
                    <a:cubicBezTo>
                      <a:pt x="0" y="11"/>
                      <a:pt x="0" y="11"/>
                      <a:pt x="0" y="11"/>
                    </a:cubicBezTo>
                    <a:cubicBezTo>
                      <a:pt x="5" y="13"/>
                      <a:pt x="9" y="17"/>
                      <a:pt x="11" y="21"/>
                    </a:cubicBezTo>
                    <a:cubicBezTo>
                      <a:pt x="19" y="14"/>
                      <a:pt x="19" y="14"/>
                      <a:pt x="19" y="14"/>
                    </a:cubicBezTo>
                    <a:cubicBezTo>
                      <a:pt x="41" y="19"/>
                      <a:pt x="41" y="19"/>
                      <a:pt x="41" y="19"/>
                    </a:cubicBezTo>
                    <a:lnTo>
                      <a:pt x="39" y="8"/>
                    </a:ln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grpSp>
        <p:nvGrpSpPr>
          <p:cNvPr id="219" name="Group 218"/>
          <p:cNvGrpSpPr/>
          <p:nvPr userDrawn="1"/>
        </p:nvGrpSpPr>
        <p:grpSpPr>
          <a:xfrm>
            <a:off x="5731062" y="3719005"/>
            <a:ext cx="371475" cy="371475"/>
            <a:chOff x="5731062" y="4176205"/>
            <a:chExt cx="371475" cy="371475"/>
          </a:xfrm>
        </p:grpSpPr>
        <p:grpSp>
          <p:nvGrpSpPr>
            <p:cNvPr id="220" name="Group 219"/>
            <p:cNvGrpSpPr/>
            <p:nvPr userDrawn="1"/>
          </p:nvGrpSpPr>
          <p:grpSpPr bwMode="gray">
            <a:xfrm>
              <a:off x="5731062" y="4176205"/>
              <a:ext cx="371475" cy="371475"/>
              <a:chOff x="4075065" y="895350"/>
              <a:chExt cx="304800" cy="304800"/>
            </a:xfrm>
          </p:grpSpPr>
          <p:sp>
            <p:nvSpPr>
              <p:cNvPr id="222" name="Oval 221"/>
              <p:cNvSpPr/>
              <p:nvPr userDrawn="1"/>
            </p:nvSpPr>
            <p:spPr bwMode="gray">
              <a:xfrm>
                <a:off x="4075065" y="895350"/>
                <a:ext cx="304800" cy="304800"/>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223" name="AutoShape 3"/>
              <p:cNvSpPr>
                <a:spLocks noChangeAspect="1" noChangeArrowheads="1" noTextEdit="1"/>
              </p:cNvSpPr>
              <p:nvPr userDrawn="1"/>
            </p:nvSpPr>
            <p:spPr bwMode="gray">
              <a:xfrm>
                <a:off x="4157370" y="927671"/>
                <a:ext cx="178597" cy="24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221" name="Freeform 5"/>
            <p:cNvSpPr>
              <a:spLocks/>
            </p:cNvSpPr>
            <p:nvPr userDrawn="1"/>
          </p:nvSpPr>
          <p:spPr bwMode="gray">
            <a:xfrm>
              <a:off x="5785298" y="4254399"/>
              <a:ext cx="280880" cy="174726"/>
            </a:xfrm>
            <a:custGeom>
              <a:avLst/>
              <a:gdLst/>
              <a:ahLst/>
              <a:cxnLst>
                <a:cxn ang="0">
                  <a:pos x="378" y="157"/>
                </a:cxn>
                <a:cxn ang="0">
                  <a:pos x="388" y="142"/>
                </a:cxn>
                <a:cxn ang="0">
                  <a:pos x="391" y="126"/>
                </a:cxn>
                <a:cxn ang="0">
                  <a:pos x="391" y="120"/>
                </a:cxn>
                <a:cxn ang="0">
                  <a:pos x="388" y="109"/>
                </a:cxn>
                <a:cxn ang="0">
                  <a:pos x="378" y="94"/>
                </a:cxn>
                <a:cxn ang="0">
                  <a:pos x="359" y="79"/>
                </a:cxn>
                <a:cxn ang="0">
                  <a:pos x="334" y="71"/>
                </a:cxn>
                <a:cxn ang="0">
                  <a:pos x="320" y="70"/>
                </a:cxn>
                <a:cxn ang="0">
                  <a:pos x="302" y="72"/>
                </a:cxn>
                <a:cxn ang="0">
                  <a:pos x="302" y="70"/>
                </a:cxn>
                <a:cxn ang="0">
                  <a:pos x="302" y="62"/>
                </a:cxn>
                <a:cxn ang="0">
                  <a:pos x="298" y="49"/>
                </a:cxn>
                <a:cxn ang="0">
                  <a:pos x="291" y="36"/>
                </a:cxn>
                <a:cxn ang="0">
                  <a:pos x="282" y="25"/>
                </a:cxn>
                <a:cxn ang="0">
                  <a:pos x="270" y="16"/>
                </a:cxn>
                <a:cxn ang="0">
                  <a:pos x="255" y="8"/>
                </a:cxn>
                <a:cxn ang="0">
                  <a:pos x="239" y="3"/>
                </a:cxn>
                <a:cxn ang="0">
                  <a:pos x="223" y="0"/>
                </a:cxn>
                <a:cxn ang="0">
                  <a:pos x="213" y="0"/>
                </a:cxn>
                <a:cxn ang="0">
                  <a:pos x="195" y="1"/>
                </a:cxn>
                <a:cxn ang="0">
                  <a:pos x="179" y="5"/>
                </a:cxn>
                <a:cxn ang="0">
                  <a:pos x="163" y="12"/>
                </a:cxn>
                <a:cxn ang="0">
                  <a:pos x="150" y="20"/>
                </a:cxn>
                <a:cxn ang="0">
                  <a:pos x="140" y="31"/>
                </a:cxn>
                <a:cxn ang="0">
                  <a:pos x="131" y="42"/>
                </a:cxn>
                <a:cxn ang="0">
                  <a:pos x="126" y="55"/>
                </a:cxn>
                <a:cxn ang="0">
                  <a:pos x="124" y="70"/>
                </a:cxn>
                <a:cxn ang="0">
                  <a:pos x="125" y="72"/>
                </a:cxn>
                <a:cxn ang="0">
                  <a:pos x="115" y="70"/>
                </a:cxn>
                <a:cxn ang="0">
                  <a:pos x="107" y="70"/>
                </a:cxn>
                <a:cxn ang="0">
                  <a:pos x="78" y="74"/>
                </a:cxn>
                <a:cxn ang="0">
                  <a:pos x="56" y="86"/>
                </a:cxn>
                <a:cxn ang="0">
                  <a:pos x="41" y="104"/>
                </a:cxn>
                <a:cxn ang="0">
                  <a:pos x="37" y="114"/>
                </a:cxn>
                <a:cxn ang="0">
                  <a:pos x="36" y="126"/>
                </a:cxn>
                <a:cxn ang="0">
                  <a:pos x="36" y="135"/>
                </a:cxn>
                <a:cxn ang="0">
                  <a:pos x="42" y="149"/>
                </a:cxn>
                <a:cxn ang="0">
                  <a:pos x="48" y="157"/>
                </a:cxn>
                <a:cxn ang="0">
                  <a:pos x="28" y="165"/>
                </a:cxn>
                <a:cxn ang="0">
                  <a:pos x="14" y="177"/>
                </a:cxn>
                <a:cxn ang="0">
                  <a:pos x="3" y="192"/>
                </a:cxn>
                <a:cxn ang="0">
                  <a:pos x="0" y="210"/>
                </a:cxn>
                <a:cxn ang="0">
                  <a:pos x="0" y="215"/>
                </a:cxn>
                <a:cxn ang="0">
                  <a:pos x="3" y="226"/>
                </a:cxn>
                <a:cxn ang="0">
                  <a:pos x="12" y="241"/>
                </a:cxn>
                <a:cxn ang="0">
                  <a:pos x="32" y="256"/>
                </a:cxn>
                <a:cxn ang="0">
                  <a:pos x="57" y="264"/>
                </a:cxn>
                <a:cxn ang="0">
                  <a:pos x="355" y="265"/>
                </a:cxn>
                <a:cxn ang="0">
                  <a:pos x="370" y="264"/>
                </a:cxn>
                <a:cxn ang="0">
                  <a:pos x="395" y="256"/>
                </a:cxn>
                <a:cxn ang="0">
                  <a:pos x="414" y="241"/>
                </a:cxn>
                <a:cxn ang="0">
                  <a:pos x="423" y="226"/>
                </a:cxn>
                <a:cxn ang="0">
                  <a:pos x="426" y="215"/>
                </a:cxn>
                <a:cxn ang="0">
                  <a:pos x="426" y="210"/>
                </a:cxn>
                <a:cxn ang="0">
                  <a:pos x="423" y="192"/>
                </a:cxn>
                <a:cxn ang="0">
                  <a:pos x="413" y="177"/>
                </a:cxn>
                <a:cxn ang="0">
                  <a:pos x="397" y="165"/>
                </a:cxn>
                <a:cxn ang="0">
                  <a:pos x="378" y="157"/>
                </a:cxn>
              </a:cxnLst>
              <a:rect l="0" t="0" r="r" b="b"/>
              <a:pathLst>
                <a:path w="426" h="265">
                  <a:moveTo>
                    <a:pt x="378" y="157"/>
                  </a:moveTo>
                  <a:lnTo>
                    <a:pt x="378" y="157"/>
                  </a:lnTo>
                  <a:lnTo>
                    <a:pt x="384" y="149"/>
                  </a:lnTo>
                  <a:lnTo>
                    <a:pt x="388" y="142"/>
                  </a:lnTo>
                  <a:lnTo>
                    <a:pt x="390" y="135"/>
                  </a:lnTo>
                  <a:lnTo>
                    <a:pt x="391" y="126"/>
                  </a:lnTo>
                  <a:lnTo>
                    <a:pt x="391" y="126"/>
                  </a:lnTo>
                  <a:lnTo>
                    <a:pt x="391" y="120"/>
                  </a:lnTo>
                  <a:lnTo>
                    <a:pt x="390" y="114"/>
                  </a:lnTo>
                  <a:lnTo>
                    <a:pt x="388" y="109"/>
                  </a:lnTo>
                  <a:lnTo>
                    <a:pt x="386" y="104"/>
                  </a:lnTo>
                  <a:lnTo>
                    <a:pt x="378" y="94"/>
                  </a:lnTo>
                  <a:lnTo>
                    <a:pt x="370" y="86"/>
                  </a:lnTo>
                  <a:lnTo>
                    <a:pt x="359" y="79"/>
                  </a:lnTo>
                  <a:lnTo>
                    <a:pt x="348" y="74"/>
                  </a:lnTo>
                  <a:lnTo>
                    <a:pt x="334" y="71"/>
                  </a:lnTo>
                  <a:lnTo>
                    <a:pt x="320" y="70"/>
                  </a:lnTo>
                  <a:lnTo>
                    <a:pt x="320" y="70"/>
                  </a:lnTo>
                  <a:lnTo>
                    <a:pt x="311" y="70"/>
                  </a:lnTo>
                  <a:lnTo>
                    <a:pt x="302" y="72"/>
                  </a:lnTo>
                  <a:lnTo>
                    <a:pt x="302" y="72"/>
                  </a:lnTo>
                  <a:lnTo>
                    <a:pt x="302" y="70"/>
                  </a:lnTo>
                  <a:lnTo>
                    <a:pt x="302" y="70"/>
                  </a:lnTo>
                  <a:lnTo>
                    <a:pt x="302" y="62"/>
                  </a:lnTo>
                  <a:lnTo>
                    <a:pt x="300" y="55"/>
                  </a:lnTo>
                  <a:lnTo>
                    <a:pt x="298" y="49"/>
                  </a:lnTo>
                  <a:lnTo>
                    <a:pt x="295" y="42"/>
                  </a:lnTo>
                  <a:lnTo>
                    <a:pt x="291" y="36"/>
                  </a:lnTo>
                  <a:lnTo>
                    <a:pt x="287" y="31"/>
                  </a:lnTo>
                  <a:lnTo>
                    <a:pt x="282" y="25"/>
                  </a:lnTo>
                  <a:lnTo>
                    <a:pt x="277" y="20"/>
                  </a:lnTo>
                  <a:lnTo>
                    <a:pt x="270" y="16"/>
                  </a:lnTo>
                  <a:lnTo>
                    <a:pt x="263" y="12"/>
                  </a:lnTo>
                  <a:lnTo>
                    <a:pt x="255" y="8"/>
                  </a:lnTo>
                  <a:lnTo>
                    <a:pt x="248" y="5"/>
                  </a:lnTo>
                  <a:lnTo>
                    <a:pt x="239" y="3"/>
                  </a:lnTo>
                  <a:lnTo>
                    <a:pt x="231" y="1"/>
                  </a:lnTo>
                  <a:lnTo>
                    <a:pt x="223" y="0"/>
                  </a:lnTo>
                  <a:lnTo>
                    <a:pt x="213" y="0"/>
                  </a:lnTo>
                  <a:lnTo>
                    <a:pt x="213" y="0"/>
                  </a:lnTo>
                  <a:lnTo>
                    <a:pt x="204" y="0"/>
                  </a:lnTo>
                  <a:lnTo>
                    <a:pt x="195" y="1"/>
                  </a:lnTo>
                  <a:lnTo>
                    <a:pt x="186" y="3"/>
                  </a:lnTo>
                  <a:lnTo>
                    <a:pt x="179" y="5"/>
                  </a:lnTo>
                  <a:lnTo>
                    <a:pt x="171" y="8"/>
                  </a:lnTo>
                  <a:lnTo>
                    <a:pt x="163" y="12"/>
                  </a:lnTo>
                  <a:lnTo>
                    <a:pt x="157" y="16"/>
                  </a:lnTo>
                  <a:lnTo>
                    <a:pt x="150" y="20"/>
                  </a:lnTo>
                  <a:lnTo>
                    <a:pt x="145" y="25"/>
                  </a:lnTo>
                  <a:lnTo>
                    <a:pt x="140" y="31"/>
                  </a:lnTo>
                  <a:lnTo>
                    <a:pt x="135" y="36"/>
                  </a:lnTo>
                  <a:lnTo>
                    <a:pt x="131" y="42"/>
                  </a:lnTo>
                  <a:lnTo>
                    <a:pt x="128" y="49"/>
                  </a:lnTo>
                  <a:lnTo>
                    <a:pt x="126" y="55"/>
                  </a:lnTo>
                  <a:lnTo>
                    <a:pt x="125" y="62"/>
                  </a:lnTo>
                  <a:lnTo>
                    <a:pt x="124" y="70"/>
                  </a:lnTo>
                  <a:lnTo>
                    <a:pt x="124" y="70"/>
                  </a:lnTo>
                  <a:lnTo>
                    <a:pt x="125" y="72"/>
                  </a:lnTo>
                  <a:lnTo>
                    <a:pt x="125" y="72"/>
                  </a:lnTo>
                  <a:lnTo>
                    <a:pt x="115" y="70"/>
                  </a:lnTo>
                  <a:lnTo>
                    <a:pt x="107" y="70"/>
                  </a:lnTo>
                  <a:lnTo>
                    <a:pt x="107" y="70"/>
                  </a:lnTo>
                  <a:lnTo>
                    <a:pt x="92" y="71"/>
                  </a:lnTo>
                  <a:lnTo>
                    <a:pt x="78" y="74"/>
                  </a:lnTo>
                  <a:lnTo>
                    <a:pt x="67" y="79"/>
                  </a:lnTo>
                  <a:lnTo>
                    <a:pt x="56" y="86"/>
                  </a:lnTo>
                  <a:lnTo>
                    <a:pt x="48" y="94"/>
                  </a:lnTo>
                  <a:lnTo>
                    <a:pt x="41" y="104"/>
                  </a:lnTo>
                  <a:lnTo>
                    <a:pt x="39" y="109"/>
                  </a:lnTo>
                  <a:lnTo>
                    <a:pt x="37" y="114"/>
                  </a:lnTo>
                  <a:lnTo>
                    <a:pt x="36" y="120"/>
                  </a:lnTo>
                  <a:lnTo>
                    <a:pt x="36" y="126"/>
                  </a:lnTo>
                  <a:lnTo>
                    <a:pt x="36" y="126"/>
                  </a:lnTo>
                  <a:lnTo>
                    <a:pt x="36" y="135"/>
                  </a:lnTo>
                  <a:lnTo>
                    <a:pt x="39" y="142"/>
                  </a:lnTo>
                  <a:lnTo>
                    <a:pt x="42" y="149"/>
                  </a:lnTo>
                  <a:lnTo>
                    <a:pt x="48" y="157"/>
                  </a:lnTo>
                  <a:lnTo>
                    <a:pt x="48" y="157"/>
                  </a:lnTo>
                  <a:lnTo>
                    <a:pt x="38" y="160"/>
                  </a:lnTo>
                  <a:lnTo>
                    <a:pt x="28" y="165"/>
                  </a:lnTo>
                  <a:lnTo>
                    <a:pt x="20" y="171"/>
                  </a:lnTo>
                  <a:lnTo>
                    <a:pt x="14" y="177"/>
                  </a:lnTo>
                  <a:lnTo>
                    <a:pt x="7" y="184"/>
                  </a:lnTo>
                  <a:lnTo>
                    <a:pt x="3" y="192"/>
                  </a:lnTo>
                  <a:lnTo>
                    <a:pt x="1" y="200"/>
                  </a:lnTo>
                  <a:lnTo>
                    <a:pt x="0" y="210"/>
                  </a:lnTo>
                  <a:lnTo>
                    <a:pt x="0" y="210"/>
                  </a:lnTo>
                  <a:lnTo>
                    <a:pt x="0" y="215"/>
                  </a:lnTo>
                  <a:lnTo>
                    <a:pt x="1" y="221"/>
                  </a:lnTo>
                  <a:lnTo>
                    <a:pt x="3" y="226"/>
                  </a:lnTo>
                  <a:lnTo>
                    <a:pt x="5" y="231"/>
                  </a:lnTo>
                  <a:lnTo>
                    <a:pt x="12" y="241"/>
                  </a:lnTo>
                  <a:lnTo>
                    <a:pt x="21" y="249"/>
                  </a:lnTo>
                  <a:lnTo>
                    <a:pt x="32" y="256"/>
                  </a:lnTo>
                  <a:lnTo>
                    <a:pt x="43" y="261"/>
                  </a:lnTo>
                  <a:lnTo>
                    <a:pt x="57" y="264"/>
                  </a:lnTo>
                  <a:lnTo>
                    <a:pt x="71" y="265"/>
                  </a:lnTo>
                  <a:lnTo>
                    <a:pt x="355" y="265"/>
                  </a:lnTo>
                  <a:lnTo>
                    <a:pt x="355" y="265"/>
                  </a:lnTo>
                  <a:lnTo>
                    <a:pt x="370" y="264"/>
                  </a:lnTo>
                  <a:lnTo>
                    <a:pt x="383" y="261"/>
                  </a:lnTo>
                  <a:lnTo>
                    <a:pt x="395" y="256"/>
                  </a:lnTo>
                  <a:lnTo>
                    <a:pt x="406" y="249"/>
                  </a:lnTo>
                  <a:lnTo>
                    <a:pt x="414" y="241"/>
                  </a:lnTo>
                  <a:lnTo>
                    <a:pt x="421" y="231"/>
                  </a:lnTo>
                  <a:lnTo>
                    <a:pt x="423" y="226"/>
                  </a:lnTo>
                  <a:lnTo>
                    <a:pt x="425" y="221"/>
                  </a:lnTo>
                  <a:lnTo>
                    <a:pt x="426" y="215"/>
                  </a:lnTo>
                  <a:lnTo>
                    <a:pt x="426" y="210"/>
                  </a:lnTo>
                  <a:lnTo>
                    <a:pt x="426" y="210"/>
                  </a:lnTo>
                  <a:lnTo>
                    <a:pt x="426" y="200"/>
                  </a:lnTo>
                  <a:lnTo>
                    <a:pt x="423" y="192"/>
                  </a:lnTo>
                  <a:lnTo>
                    <a:pt x="419" y="184"/>
                  </a:lnTo>
                  <a:lnTo>
                    <a:pt x="413" y="177"/>
                  </a:lnTo>
                  <a:lnTo>
                    <a:pt x="406" y="171"/>
                  </a:lnTo>
                  <a:lnTo>
                    <a:pt x="397" y="165"/>
                  </a:lnTo>
                  <a:lnTo>
                    <a:pt x="389" y="160"/>
                  </a:lnTo>
                  <a:lnTo>
                    <a:pt x="378" y="157"/>
                  </a:lnTo>
                  <a:lnTo>
                    <a:pt x="378" y="157"/>
                  </a:ln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756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2376" y="3319274"/>
            <a:ext cx="7772400" cy="600164"/>
          </a:xfrm>
          <a:solidFill>
            <a:srgbClr val="000000">
              <a:alpha val="82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z="3600" b="1" cap="all" dirty="0">
                <a:solidFill>
                  <a:schemeClr val="bg1"/>
                </a:solidFill>
              </a:defRPr>
            </a:lvl1pPr>
          </a:lstStyle>
          <a:p>
            <a:pPr lvl="0" eaLnBrk="1" hangingPunct="1"/>
            <a:endParaRPr lang="en-US" dirty="0"/>
          </a:p>
        </p:txBody>
      </p:sp>
      <p:sp>
        <p:nvSpPr>
          <p:cNvPr id="3075" name="Rectangle 3"/>
          <p:cNvSpPr>
            <a:spLocks noGrp="1" noChangeArrowheads="1"/>
          </p:cNvSpPr>
          <p:nvPr>
            <p:ph type="subTitle" idx="1" hasCustomPrompt="1"/>
          </p:nvPr>
        </p:nvSpPr>
        <p:spPr bwMode="gray">
          <a:xfrm>
            <a:off x="722376" y="2931317"/>
            <a:ext cx="7772400" cy="374461"/>
          </a:xfrm>
          <a:solidFill>
            <a:srgbClr val="000000">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marL="285750" indent="-285750">
              <a:buNone/>
              <a:defRPr lang="en-US" sz="2000" dirty="0">
                <a:solidFill>
                  <a:schemeClr val="accent2"/>
                </a:solidFill>
                <a:ea typeface="ＭＳ Ｐゴシック" pitchFamily="34" charset="-128"/>
              </a:defRPr>
            </a:lvl1pPr>
          </a:lstStyle>
          <a:p>
            <a:pPr marL="0" lvl="0" indent="0" eaLnBrk="1" hangingPunct="1"/>
            <a:r>
              <a:rPr lang="en-US" dirty="0" smtClean="0"/>
              <a:t>Subtitle</a:t>
            </a:r>
            <a:endParaRPr lang="en-US" dirty="0"/>
          </a:p>
        </p:txBody>
      </p:sp>
      <p:sp>
        <p:nvSpPr>
          <p:cNvPr id="14" name="TextBox 13"/>
          <p:cNvSpPr txBox="1"/>
          <p:nvPr userDrawn="1"/>
        </p:nvSpPr>
        <p:spPr bwMode="black">
          <a:xfrm>
            <a:off x="353321" y="4909019"/>
            <a:ext cx="109712"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fld id="{58EC7406-F4CC-4ABF-902E-2AF4E70E5C0F}" type="slidenum">
              <a:rPr lang="en-US" sz="700" smtClean="0">
                <a:solidFill>
                  <a:srgbClr val="FFFFFF"/>
                </a:solidFill>
                <a:latin typeface="Arial"/>
              </a:rPr>
              <a:pPr/>
              <a:t>‹#›</a:t>
            </a:fld>
            <a:endParaRPr lang="en-US" sz="700" dirty="0" smtClean="0">
              <a:solidFill>
                <a:srgbClr val="FFFFFF"/>
              </a:solidFill>
              <a:latin typeface="Arial"/>
            </a:endParaRPr>
          </a:p>
        </p:txBody>
      </p:sp>
      <p:sp>
        <p:nvSpPr>
          <p:cNvPr id="15" name="TextBox 14"/>
          <p:cNvSpPr txBox="1"/>
          <p:nvPr userDrawn="1"/>
        </p:nvSpPr>
        <p:spPr bwMode="black">
          <a:xfrm>
            <a:off x="571785" y="4909019"/>
            <a:ext cx="1705990"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rgbClr val="FFFFFF"/>
                </a:solidFill>
              </a:rPr>
              <a:t>|   © 2013 Wind River. All Rights Reserved.</a:t>
            </a:r>
            <a:endParaRPr lang="en-US" sz="700" dirty="0">
              <a:solidFill>
                <a:srgbClr val="FFFFFF"/>
              </a:solidFill>
            </a:endParaRPr>
          </a:p>
        </p:txBody>
      </p:sp>
    </p:spTree>
    <p:extLst>
      <p:ext uri="{BB962C8B-B14F-4D97-AF65-F5344CB8AC3E}">
        <p14:creationId xmlns:p14="http://schemas.microsoft.com/office/powerpoint/2010/main" val="85951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84048" y="1085851"/>
            <a:ext cx="8378952" cy="1492716"/>
          </a:xfrm>
        </p:spPr>
        <p:txBody>
          <a:bodyPr wrap="square">
            <a:sp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84048" y="430972"/>
            <a:ext cx="8385048" cy="487313"/>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42533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48" y="477450"/>
            <a:ext cx="8385048" cy="394980"/>
          </a:xfrm>
        </p:spPr>
        <p:txBody>
          <a:bodyPr tIns="0" bIns="0"/>
          <a:lstStyle>
            <a:lvl1pPr>
              <a:defRPr/>
            </a:lvl1pPr>
          </a:lstStyle>
          <a:p>
            <a:r>
              <a:rPr lang="en-US" dirty="0" smtClean="0"/>
              <a:t>Click to Add Title</a:t>
            </a:r>
            <a:endParaRPr lang="en-US" dirty="0"/>
          </a:p>
        </p:txBody>
      </p:sp>
      <p:sp>
        <p:nvSpPr>
          <p:cNvPr id="5" name="Text Placeholder 4"/>
          <p:cNvSpPr>
            <a:spLocks noGrp="1"/>
          </p:cNvSpPr>
          <p:nvPr>
            <p:ph type="body" sz="quarter" idx="10" hasCustomPrompt="1"/>
          </p:nvPr>
        </p:nvSpPr>
        <p:spPr>
          <a:xfrm>
            <a:off x="384048" y="923154"/>
            <a:ext cx="8378952" cy="282129"/>
          </a:xfrm>
        </p:spPr>
        <p:txBody>
          <a:bodyPr lIns="0" tIns="0" rIns="0" bIns="0"/>
          <a:lstStyle>
            <a:lvl1pPr marL="0" indent="0">
              <a:spcBef>
                <a:spcPts val="0"/>
              </a:spcBef>
              <a:buNone/>
              <a:defRPr sz="2000">
                <a:solidFill>
                  <a:schemeClr val="bg2"/>
                </a:solidFill>
              </a:defRPr>
            </a:lvl1pPr>
          </a:lstStyle>
          <a:p>
            <a:pPr lvl="0"/>
            <a:r>
              <a:rPr lang="en-US" dirty="0" smtClean="0"/>
              <a:t>Click to Edit Subtitle</a:t>
            </a:r>
          </a:p>
        </p:txBody>
      </p:sp>
      <p:sp>
        <p:nvSpPr>
          <p:cNvPr id="6" name="Content Placeholder 4"/>
          <p:cNvSpPr>
            <a:spLocks noGrp="1"/>
          </p:cNvSpPr>
          <p:nvPr>
            <p:ph sz="quarter" idx="11" hasCustomPrompt="1"/>
          </p:nvPr>
        </p:nvSpPr>
        <p:spPr>
          <a:xfrm>
            <a:off x="384048" y="1368888"/>
            <a:ext cx="8378952" cy="1492716"/>
          </a:xfrm>
        </p:spPr>
        <p:txBody>
          <a:bodyPr wrap="square">
            <a:sp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854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with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p:spPr>
        <p:txBody>
          <a:bodyPr>
            <a:noAutofit/>
          </a:bodyPr>
          <a:lstStyle>
            <a:lvl1pPr marL="0" indent="0">
              <a:buNone/>
              <a:defRPr/>
            </a:lvl1pPr>
          </a:lstStyle>
          <a:p>
            <a:endParaRPr lang="en-US" dirty="0"/>
          </a:p>
        </p:txBody>
      </p:sp>
      <p:sp>
        <p:nvSpPr>
          <p:cNvPr id="2" name="Title 1"/>
          <p:cNvSpPr>
            <a:spLocks noGrp="1"/>
          </p:cNvSpPr>
          <p:nvPr>
            <p:ph type="title" hasCustomPrompt="1"/>
          </p:nvPr>
        </p:nvSpPr>
        <p:spPr>
          <a:xfrm>
            <a:off x="722313" y="3367876"/>
            <a:ext cx="7772400" cy="543739"/>
          </a:xfrm>
          <a:solidFill>
            <a:srgbClr val="000000">
              <a:alpha val="81961"/>
            </a:srgbClr>
          </a:solidFill>
          <a:ln>
            <a:noFill/>
          </a:ln>
        </p:spPr>
        <p:txBody>
          <a:bodyPr vert="horz" wrap="square" lIns="91440" tIns="45720" rIns="91440" bIns="45720" numCol="1" anchor="t" anchorCtr="0" compatLnSpc="1">
            <a:prstTxWarp prst="textNoShape">
              <a:avLst/>
            </a:prstTxWarp>
            <a:spAutoFit/>
          </a:bodyPr>
          <a:lstStyle>
            <a:lvl1pPr>
              <a:defRPr lang="en-US" sz="3200" b="1" kern="0" cap="all">
                <a:solidFill>
                  <a:schemeClr val="bg1"/>
                </a:solidFill>
              </a:defRPr>
            </a:lvl1pPr>
          </a:lstStyle>
          <a:p>
            <a:pPr lvl="0" defTabSz="914400"/>
            <a:r>
              <a:rPr lang="en-US" dirty="0" smtClean="0"/>
              <a:t>Click to add section title</a:t>
            </a:r>
            <a:endParaRPr lang="en-US" dirty="0"/>
          </a:p>
        </p:txBody>
      </p:sp>
      <p:sp>
        <p:nvSpPr>
          <p:cNvPr id="3" name="Text Placeholder 2"/>
          <p:cNvSpPr>
            <a:spLocks noGrp="1"/>
          </p:cNvSpPr>
          <p:nvPr>
            <p:ph type="body" idx="1" hasCustomPrompt="1"/>
          </p:nvPr>
        </p:nvSpPr>
        <p:spPr>
          <a:xfrm>
            <a:off x="722313" y="2999410"/>
            <a:ext cx="7772400" cy="346249"/>
          </a:xfrm>
          <a:solidFill>
            <a:srgbClr val="000000">
              <a:alpha val="81961"/>
            </a:srgbClr>
          </a:solidFill>
        </p:spPr>
        <p:txBody>
          <a:bodyPr anchor="b"/>
          <a:lstStyle>
            <a:lvl1pPr marL="0" indent="0">
              <a:buNone/>
              <a:defRPr sz="18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a:t>
            </a:r>
          </a:p>
        </p:txBody>
      </p:sp>
      <p:sp>
        <p:nvSpPr>
          <p:cNvPr id="10" name="TextBox 9"/>
          <p:cNvSpPr txBox="1"/>
          <p:nvPr userDrawn="1"/>
        </p:nvSpPr>
        <p:spPr bwMode="white">
          <a:xfrm>
            <a:off x="353321" y="4909019"/>
            <a:ext cx="109712"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fld id="{58EC7406-F4CC-4ABF-902E-2AF4E70E5C0F}" type="slidenum">
              <a:rPr lang="en-US" sz="700" smtClean="0">
                <a:solidFill>
                  <a:srgbClr val="FFFFFF"/>
                </a:solidFill>
                <a:latin typeface="Arial"/>
              </a:rPr>
              <a:pPr/>
              <a:t>‹#›</a:t>
            </a:fld>
            <a:endParaRPr lang="en-US" sz="700" dirty="0" smtClean="0">
              <a:solidFill>
                <a:srgbClr val="FFFFFF"/>
              </a:solidFill>
              <a:latin typeface="Arial"/>
            </a:endParaRPr>
          </a:p>
        </p:txBody>
      </p:sp>
      <p:sp>
        <p:nvSpPr>
          <p:cNvPr id="11" name="TextBox 10"/>
          <p:cNvSpPr txBox="1"/>
          <p:nvPr userDrawn="1"/>
        </p:nvSpPr>
        <p:spPr bwMode="white">
          <a:xfrm>
            <a:off x="571785" y="4909019"/>
            <a:ext cx="1705990"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rgbClr val="FFFFFF"/>
                </a:solidFill>
              </a:rPr>
              <a:t>|   © 2013 Wind River. All Rights Reserved.</a:t>
            </a:r>
            <a:endParaRPr lang="en-US" sz="700" dirty="0">
              <a:solidFill>
                <a:srgbClr val="FFFFFF"/>
              </a:solidFill>
            </a:endParaRPr>
          </a:p>
        </p:txBody>
      </p:sp>
    </p:spTree>
    <p:extLst>
      <p:ext uri="{BB962C8B-B14F-4D97-AF65-F5344CB8AC3E}">
        <p14:creationId xmlns:p14="http://schemas.microsoft.com/office/powerpoint/2010/main" val="219498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722313" y="3367876"/>
            <a:ext cx="7772400" cy="543739"/>
          </a:xfrm>
          <a:noFill/>
          <a:ln>
            <a:noFill/>
          </a:ln>
        </p:spPr>
        <p:txBody>
          <a:bodyPr vert="horz" wrap="square" lIns="91440" tIns="45720" rIns="91440" bIns="45720" numCol="1" anchor="t" anchorCtr="0" compatLnSpc="1">
            <a:prstTxWarp prst="textNoShape">
              <a:avLst/>
            </a:prstTxWarp>
            <a:spAutoFit/>
          </a:bodyPr>
          <a:lstStyle>
            <a:lvl1pPr>
              <a:defRPr lang="en-US" sz="3200" b="1" kern="0" cap="all"/>
            </a:lvl1pPr>
          </a:lstStyle>
          <a:p>
            <a:pPr lvl="0" defTabSz="914400"/>
            <a:r>
              <a:rPr lang="en-US" dirty="0" smtClean="0"/>
              <a:t>Click to add section title</a:t>
            </a:r>
            <a:endParaRPr lang="en-US" dirty="0"/>
          </a:p>
        </p:txBody>
      </p:sp>
      <p:sp>
        <p:nvSpPr>
          <p:cNvPr id="12" name="Text Placeholder 2"/>
          <p:cNvSpPr>
            <a:spLocks noGrp="1"/>
          </p:cNvSpPr>
          <p:nvPr>
            <p:ph type="body" idx="1" hasCustomPrompt="1"/>
          </p:nvPr>
        </p:nvSpPr>
        <p:spPr bwMode="black">
          <a:xfrm>
            <a:off x="722313" y="2999410"/>
            <a:ext cx="7772400" cy="346249"/>
          </a:xfrm>
          <a:noFill/>
        </p:spPr>
        <p:txBody>
          <a:bodyPr anchor="b"/>
          <a:lstStyle>
            <a:lvl1pPr marL="0" indent="0">
              <a:buNone/>
              <a:defRPr sz="18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a:t>
            </a:r>
          </a:p>
        </p:txBody>
      </p:sp>
      <p:sp>
        <p:nvSpPr>
          <p:cNvPr id="15" name="TextBox 14"/>
          <p:cNvSpPr txBox="1"/>
          <p:nvPr userDrawn="1"/>
        </p:nvSpPr>
        <p:spPr bwMode="black">
          <a:xfrm>
            <a:off x="353321" y="4909019"/>
            <a:ext cx="109712"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fld id="{58EC7406-F4CC-4ABF-902E-2AF4E70E5C0F}" type="slidenum">
              <a:rPr lang="en-US" sz="700" smtClean="0">
                <a:solidFill>
                  <a:srgbClr val="FFFFFF">
                    <a:lumMod val="50000"/>
                  </a:srgbClr>
                </a:solidFill>
                <a:latin typeface="Arial"/>
              </a:rPr>
              <a:pPr/>
              <a:t>‹#›</a:t>
            </a:fld>
            <a:endParaRPr lang="en-US" sz="700" dirty="0" smtClean="0">
              <a:solidFill>
                <a:srgbClr val="FFFFFF">
                  <a:lumMod val="50000"/>
                </a:srgbClr>
              </a:solidFill>
              <a:latin typeface="Arial"/>
            </a:endParaRPr>
          </a:p>
        </p:txBody>
      </p:sp>
      <p:sp>
        <p:nvSpPr>
          <p:cNvPr id="16" name="TextBox 15"/>
          <p:cNvSpPr txBox="1"/>
          <p:nvPr userDrawn="1"/>
        </p:nvSpPr>
        <p:spPr bwMode="black">
          <a:xfrm>
            <a:off x="571785" y="4909019"/>
            <a:ext cx="1705990"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rgbClr val="FFFFFF">
                    <a:lumMod val="50000"/>
                  </a:srgbClr>
                </a:solidFill>
              </a:rPr>
              <a:t>|   © 2013 Wind River.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1147366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48" y="430972"/>
            <a:ext cx="8385048" cy="487313"/>
          </a:xfrm>
        </p:spPr>
        <p:txBody>
          <a:bodyPr>
            <a:spAutoFit/>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384048" y="1085852"/>
            <a:ext cx="4038600" cy="15204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z="2000" smtClean="0"/>
            </a:lvl1pPr>
            <a:lvl2pPr marL="571500" indent="-228600">
              <a:defRPr lang="en-US" sz="1800" smtClean="0"/>
            </a:lvl2pPr>
            <a:lvl3pPr marL="800100" indent="-228600">
              <a:defRPr lang="en-US" sz="1800" smtClean="0"/>
            </a:lvl3pPr>
            <a:lvl4pPr marL="1085850" indent="-228600">
              <a:defRPr lang="en-US" sz="1600" smtClean="0"/>
            </a:lvl4pPr>
            <a:lvl5pPr marL="1371600" indent="-228600">
              <a:defRPr lang="en-US" sz="16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half" idx="10" hasCustomPrompt="1"/>
          </p:nvPr>
        </p:nvSpPr>
        <p:spPr>
          <a:xfrm>
            <a:off x="4730496" y="1085852"/>
            <a:ext cx="4038600" cy="15204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z="2000" smtClean="0"/>
            </a:lvl1pPr>
            <a:lvl2pPr marL="571500" indent="-228600">
              <a:defRPr lang="en-US" sz="1800" smtClean="0"/>
            </a:lvl2pPr>
            <a:lvl3pPr marL="800100" indent="-228600">
              <a:defRPr lang="en-US" sz="1800" smtClean="0"/>
            </a:lvl3pPr>
            <a:lvl4pPr marL="1085850" indent="-228600">
              <a:defRPr lang="en-US" sz="1600" smtClean="0"/>
            </a:lvl4pPr>
            <a:lvl5pPr marL="1371600" indent="-228600">
              <a:defRPr lang="en-US" sz="16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584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48" y="430972"/>
            <a:ext cx="8385048" cy="487313"/>
          </a:xfrm>
        </p:spPr>
        <p:txBody>
          <a:bodyPr/>
          <a:lstStyle>
            <a:lvl1pPr>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384048" y="1256700"/>
            <a:ext cx="4040188" cy="374461"/>
          </a:xfrm>
        </p:spPr>
        <p:txBody>
          <a:bodyPr lIns="0" anchor="b"/>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a:t>
            </a:r>
          </a:p>
        </p:txBody>
      </p:sp>
      <p:sp>
        <p:nvSpPr>
          <p:cNvPr id="5" name="Text Placeholder 4"/>
          <p:cNvSpPr>
            <a:spLocks noGrp="1"/>
          </p:cNvSpPr>
          <p:nvPr>
            <p:ph type="body" sz="quarter" idx="3" hasCustomPrompt="1"/>
          </p:nvPr>
        </p:nvSpPr>
        <p:spPr>
          <a:xfrm>
            <a:off x="4727327" y="1256700"/>
            <a:ext cx="4041775" cy="374461"/>
          </a:xfr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a:t>
            </a:r>
          </a:p>
        </p:txBody>
      </p:sp>
      <p:sp>
        <p:nvSpPr>
          <p:cNvPr id="9" name="Content Placeholder 2"/>
          <p:cNvSpPr>
            <a:spLocks noGrp="1"/>
          </p:cNvSpPr>
          <p:nvPr>
            <p:ph sz="half" idx="10" hasCustomPrompt="1"/>
          </p:nvPr>
        </p:nvSpPr>
        <p:spPr>
          <a:xfrm>
            <a:off x="384048" y="1714502"/>
            <a:ext cx="4038600" cy="15204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z="2000" smtClean="0"/>
            </a:lvl1pPr>
            <a:lvl2pPr marL="571500" indent="-228600">
              <a:defRPr lang="en-US" sz="1800" smtClean="0"/>
            </a:lvl2pPr>
            <a:lvl3pPr marL="800100" indent="-228600">
              <a:defRPr lang="en-US" sz="1800" smtClean="0"/>
            </a:lvl3pPr>
            <a:lvl4pPr marL="1085850" indent="-228600">
              <a:defRPr lang="en-US" sz="1600" smtClean="0"/>
            </a:lvl4pPr>
            <a:lvl5pPr marL="1371600" indent="-228600">
              <a:defRPr lang="en-US" sz="16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1" hasCustomPrompt="1"/>
          </p:nvPr>
        </p:nvSpPr>
        <p:spPr>
          <a:xfrm>
            <a:off x="4730496" y="1714502"/>
            <a:ext cx="4038600" cy="15204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z="2000" smtClean="0"/>
            </a:lvl1pPr>
            <a:lvl2pPr marL="571500" indent="-228600">
              <a:defRPr lang="en-US" sz="1800" smtClean="0"/>
            </a:lvl2pPr>
            <a:lvl3pPr marL="800100" indent="-228600">
              <a:defRPr lang="en-US" sz="1800" smtClean="0"/>
            </a:lvl3pPr>
            <a:lvl4pPr marL="1085850" indent="-228600">
              <a:defRPr lang="en-US" sz="1600" smtClean="0"/>
            </a:lvl4pPr>
            <a:lvl5pPr marL="1371600" indent="-228600">
              <a:defRPr lang="en-US" sz="16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89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56688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10" name="TextBox 9"/>
          <p:cNvSpPr txBox="1"/>
          <p:nvPr userDrawn="1"/>
        </p:nvSpPr>
        <p:spPr bwMode="black">
          <a:xfrm>
            <a:off x="353321" y="4909019"/>
            <a:ext cx="109712"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fld id="{58EC7406-F4CC-4ABF-902E-2AF4E70E5C0F}" type="slidenum">
              <a:rPr lang="en-US" sz="700" smtClean="0">
                <a:solidFill>
                  <a:srgbClr val="FFFFFF">
                    <a:lumMod val="50000"/>
                  </a:srgbClr>
                </a:solidFill>
                <a:latin typeface="Arial"/>
              </a:rPr>
              <a:pPr/>
              <a:t>‹#›</a:t>
            </a:fld>
            <a:endParaRPr lang="en-US" sz="700" dirty="0" smtClean="0">
              <a:solidFill>
                <a:srgbClr val="FFFFFF">
                  <a:lumMod val="50000"/>
                </a:srgbClr>
              </a:solidFill>
              <a:latin typeface="Arial"/>
            </a:endParaRPr>
          </a:p>
        </p:txBody>
      </p:sp>
      <p:sp>
        <p:nvSpPr>
          <p:cNvPr id="11" name="TextBox 10"/>
          <p:cNvSpPr txBox="1"/>
          <p:nvPr userDrawn="1"/>
        </p:nvSpPr>
        <p:spPr bwMode="black">
          <a:xfrm>
            <a:off x="571785" y="4909019"/>
            <a:ext cx="1705990"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rgbClr val="FFFFFF">
                    <a:lumMod val="50000"/>
                  </a:srgbClr>
                </a:solidFill>
              </a:rPr>
              <a:t>|   © 2013 Wind River.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184796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1066800" y="4000504"/>
            <a:ext cx="7086600" cy="26074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userDrawn="1"/>
        </p:nvSpPr>
        <p:spPr bwMode="gray">
          <a:xfrm>
            <a:off x="800100" y="857250"/>
            <a:ext cx="7543800" cy="3257550"/>
          </a:xfrm>
          <a:prstGeom prst="rect">
            <a:avLst/>
          </a:prstGeom>
          <a:gradFill flip="none" rotWithShape="1">
            <a:gsLst>
              <a:gs pos="0">
                <a:schemeClr val="accent1">
                  <a:lumMod val="50000"/>
                </a:schemeClr>
              </a:gs>
              <a:gs pos="100000">
                <a:schemeClr val="accent1">
                  <a:shade val="100000"/>
                  <a:satMod val="115000"/>
                </a:schemeClr>
              </a:gs>
            </a:gsLst>
            <a:lin ang="16200000" scaled="1"/>
            <a:tileRect/>
          </a:gradFill>
          <a:ln>
            <a:noFill/>
          </a:ln>
          <a:effectLst>
            <a:outerShdw blurRad="50800" dist="38100" dir="2700000" algn="tl" rotWithShape="0">
              <a:prstClr val="black">
                <a:alpha val="40000"/>
              </a:prstClr>
            </a:outerShdw>
          </a:effectLst>
          <a:extLst/>
        </p:spPr>
        <p:txBody>
          <a:bodyPr wrap="square" lIns="365760" tIns="548640" rIns="365760" bIns="274320" anchor="t"/>
          <a:lstStyle/>
          <a:p>
            <a:pPr marL="114300" indent="-114300">
              <a:lnSpc>
                <a:spcPct val="90000"/>
              </a:lnSpc>
            </a:pPr>
            <a:endParaRPr lang="en-US" sz="3200" dirty="0">
              <a:solidFill>
                <a:srgbClr val="FFFFFF"/>
              </a:solidFill>
              <a:latin typeface="Arial"/>
            </a:endParaRPr>
          </a:p>
        </p:txBody>
      </p:sp>
      <p:sp>
        <p:nvSpPr>
          <p:cNvPr id="5" name="Title 1"/>
          <p:cNvSpPr>
            <a:spLocks noGrp="1"/>
          </p:cNvSpPr>
          <p:nvPr>
            <p:ph type="title" hasCustomPrompt="1"/>
          </p:nvPr>
        </p:nvSpPr>
        <p:spPr bwMode="white">
          <a:xfrm>
            <a:off x="1181100" y="1190628"/>
            <a:ext cx="6781800" cy="487313"/>
          </a:xfrm>
        </p:spPr>
        <p:txBody>
          <a:bodyPr anchor="t"/>
          <a:lstStyle>
            <a:lvl1pPr marL="176213" indent="-176213">
              <a:defRPr>
                <a:solidFill>
                  <a:schemeClr val="bg1"/>
                </a:solidFill>
                <a:latin typeface="+mn-lt"/>
              </a:defRPr>
            </a:lvl1pPr>
          </a:lstStyle>
          <a:p>
            <a:r>
              <a:rPr lang="en-US" dirty="0" smtClean="0"/>
              <a:t>“Click to add quote.” </a:t>
            </a:r>
            <a:endParaRPr lang="en-US" dirty="0"/>
          </a:p>
        </p:txBody>
      </p:sp>
      <p:sp>
        <p:nvSpPr>
          <p:cNvPr id="6" name="Text Placeholder 4"/>
          <p:cNvSpPr>
            <a:spLocks noGrp="1"/>
          </p:cNvSpPr>
          <p:nvPr>
            <p:ph type="body" sz="quarter" idx="3" hasCustomPrompt="1"/>
          </p:nvPr>
        </p:nvSpPr>
        <p:spPr bwMode="white">
          <a:xfrm>
            <a:off x="3914777" y="3252935"/>
            <a:ext cx="4041775" cy="346249"/>
          </a:xfrm>
        </p:spPr>
        <p:txBody>
          <a:bodyPr lIns="0" rIns="0" anchor="b"/>
          <a:lstStyle>
            <a:lvl1pPr marL="0" indent="0" algn="r">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 Author/Source</a:t>
            </a:r>
          </a:p>
        </p:txBody>
      </p:sp>
    </p:spTree>
    <p:extLst>
      <p:ext uri="{BB962C8B-B14F-4D97-AF65-F5344CB8AC3E}">
        <p14:creationId xmlns:p14="http://schemas.microsoft.com/office/powerpoint/2010/main" val="41280037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4" y="506625"/>
            <a:ext cx="8572501" cy="366254"/>
          </a:xfrm>
        </p:spPr>
        <p:txBody>
          <a:bodyPr/>
          <a:lstStyle>
            <a:lvl1pPr>
              <a:defRPr/>
            </a:lvl1pPr>
          </a:lstStyle>
          <a:p>
            <a:r>
              <a:rPr lang="en-US" dirty="0" smtClean="0"/>
              <a:t>Click to Add Title</a:t>
            </a:r>
            <a:endParaRPr lang="en-US" dirty="0"/>
          </a:p>
        </p:txBody>
      </p:sp>
      <p:sp>
        <p:nvSpPr>
          <p:cNvPr id="4" name="Content Placeholder 2"/>
          <p:cNvSpPr>
            <a:spLocks noGrp="1"/>
          </p:cNvSpPr>
          <p:nvPr>
            <p:ph sz="quarter" idx="10" hasCustomPrompt="1"/>
          </p:nvPr>
        </p:nvSpPr>
        <p:spPr bwMode="gray">
          <a:xfrm>
            <a:off x="303461" y="1388711"/>
            <a:ext cx="8573839" cy="1095685"/>
          </a:xfrm>
        </p:spPr>
        <p:txBody>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215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2" name="Content Placeholder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1" descr="WindRiver_Websafe_lrg.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71600" y="2114553"/>
            <a:ext cx="6553200" cy="56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bwMode="black">
          <a:xfrm>
            <a:off x="353321" y="4909019"/>
            <a:ext cx="109712"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fld id="{58EC7406-F4CC-4ABF-902E-2AF4E70E5C0F}" type="slidenum">
              <a:rPr lang="en-US" sz="700" smtClean="0">
                <a:solidFill>
                  <a:srgbClr val="FFFFFF">
                    <a:lumMod val="50000"/>
                  </a:srgbClr>
                </a:solidFill>
                <a:latin typeface="Arial"/>
              </a:rPr>
              <a:pPr/>
              <a:t>‹#›</a:t>
            </a:fld>
            <a:endParaRPr lang="en-US" sz="700" dirty="0" smtClean="0">
              <a:solidFill>
                <a:srgbClr val="FFFFFF">
                  <a:lumMod val="50000"/>
                </a:srgbClr>
              </a:solidFill>
              <a:latin typeface="Arial"/>
            </a:endParaRPr>
          </a:p>
        </p:txBody>
      </p:sp>
      <p:sp>
        <p:nvSpPr>
          <p:cNvPr id="5" name="TextBox 4"/>
          <p:cNvSpPr txBox="1"/>
          <p:nvPr userDrawn="1"/>
        </p:nvSpPr>
        <p:spPr bwMode="black">
          <a:xfrm>
            <a:off x="571785" y="4909019"/>
            <a:ext cx="1705990"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rgbClr val="FFFFFF">
                    <a:lumMod val="50000"/>
                  </a:srgbClr>
                </a:solidFill>
              </a:rPr>
              <a:t>|   © 2014 Wind River.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34151156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4" y="506625"/>
            <a:ext cx="8572501" cy="366254"/>
          </a:xfrm>
        </p:spPr>
        <p:txBody>
          <a:bodyPr/>
          <a:lstStyle>
            <a:lvl1pPr>
              <a:defRPr/>
            </a:lvl1pPr>
          </a:lstStyle>
          <a:p>
            <a:r>
              <a:rPr lang="en-US" dirty="0" smtClean="0"/>
              <a:t>Click to Add Title</a:t>
            </a:r>
            <a:endParaRPr lang="en-US" dirty="0"/>
          </a:p>
        </p:txBody>
      </p:sp>
      <p:sp>
        <p:nvSpPr>
          <p:cNvPr id="3" name="Rectangle 3"/>
          <p:cNvSpPr>
            <a:spLocks noGrp="1" noChangeArrowheads="1"/>
          </p:cNvSpPr>
          <p:nvPr>
            <p:ph type="subTitle" idx="1" hasCustomPrompt="1"/>
          </p:nvPr>
        </p:nvSpPr>
        <p:spPr bwMode="white">
          <a:xfrm>
            <a:off x="303461" y="949629"/>
            <a:ext cx="8573839" cy="276999"/>
          </a:xfrm>
          <a:noFill/>
          <a:ln>
            <a:noFill/>
          </a:ln>
          <a:extLst/>
        </p:spPr>
        <p:txBody>
          <a:bodyPr vert="horz" wrap="square" lIns="0" tIns="0" rIns="0" bIns="0" numCol="1" anchor="t" anchorCtr="0" compatLnSpc="1">
            <a:prstTxWarp prst="textNoShape">
              <a:avLst/>
            </a:prstTxWarp>
            <a:spAutoFit/>
          </a:bodyPr>
          <a:lstStyle>
            <a:lvl1pPr marL="285750" indent="-285750">
              <a:buNone/>
              <a:defRPr lang="en-US" sz="2000" b="0" dirty="0">
                <a:solidFill>
                  <a:schemeClr val="accent2"/>
                </a:solidFill>
                <a:latin typeface="+mn-lt"/>
                <a:ea typeface="ＭＳ Ｐゴシック" pitchFamily="34" charset="-128"/>
              </a:defRPr>
            </a:lvl1pPr>
          </a:lstStyle>
          <a:p>
            <a:pPr marL="0" lvl="0" indent="0" eaLnBrk="1" hangingPunct="1"/>
            <a:r>
              <a:rPr lang="en-US" dirty="0" smtClean="0"/>
              <a:t>Subtitle</a:t>
            </a:r>
            <a:endParaRPr lang="en-US" dirty="0"/>
          </a:p>
        </p:txBody>
      </p:sp>
      <p:sp>
        <p:nvSpPr>
          <p:cNvPr id="4" name="Content Placeholder 2"/>
          <p:cNvSpPr>
            <a:spLocks noGrp="1"/>
          </p:cNvSpPr>
          <p:nvPr>
            <p:ph sz="quarter" idx="10" hasCustomPrompt="1"/>
          </p:nvPr>
        </p:nvSpPr>
        <p:spPr bwMode="gray">
          <a:xfrm>
            <a:off x="303461" y="1388711"/>
            <a:ext cx="3944689" cy="1095685"/>
          </a:xfrm>
        </p:spPr>
        <p:txBody>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quarter" idx="11" hasCustomPrompt="1"/>
          </p:nvPr>
        </p:nvSpPr>
        <p:spPr bwMode="gray">
          <a:xfrm>
            <a:off x="4932611" y="1388711"/>
            <a:ext cx="3944689" cy="1095685"/>
          </a:xfrm>
        </p:spPr>
        <p:txBody>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949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4" y="506625"/>
            <a:ext cx="8572501" cy="366254"/>
          </a:xfrm>
        </p:spPr>
        <p:txBody>
          <a:bodyPr/>
          <a:lstStyle>
            <a:lvl1pPr>
              <a:defRPr/>
            </a:lvl1pPr>
          </a:lstStyle>
          <a:p>
            <a:r>
              <a:rPr lang="en-US" dirty="0" smtClean="0"/>
              <a:t>Click to Add Title</a:t>
            </a:r>
            <a:endParaRPr lang="en-US" dirty="0"/>
          </a:p>
        </p:txBody>
      </p:sp>
      <p:sp>
        <p:nvSpPr>
          <p:cNvPr id="3" name="Rectangle 3"/>
          <p:cNvSpPr>
            <a:spLocks noGrp="1" noChangeArrowheads="1"/>
          </p:cNvSpPr>
          <p:nvPr>
            <p:ph type="subTitle" idx="1" hasCustomPrompt="1"/>
          </p:nvPr>
        </p:nvSpPr>
        <p:spPr bwMode="white">
          <a:xfrm>
            <a:off x="303461" y="949629"/>
            <a:ext cx="8573839" cy="276999"/>
          </a:xfrm>
          <a:noFill/>
          <a:ln>
            <a:noFill/>
          </a:ln>
          <a:extLst/>
        </p:spPr>
        <p:txBody>
          <a:bodyPr vert="horz" wrap="square" lIns="0" tIns="0" rIns="0" bIns="0" numCol="1" anchor="t" anchorCtr="0" compatLnSpc="1">
            <a:prstTxWarp prst="textNoShape">
              <a:avLst/>
            </a:prstTxWarp>
            <a:spAutoFit/>
          </a:bodyPr>
          <a:lstStyle>
            <a:lvl1pPr marL="285750" indent="-285750">
              <a:buNone/>
              <a:defRPr lang="en-US" sz="2000" b="0" dirty="0">
                <a:solidFill>
                  <a:schemeClr val="accent2"/>
                </a:solidFill>
                <a:latin typeface="+mn-lt"/>
                <a:ea typeface="ＭＳ Ｐゴシック" pitchFamily="34" charset="-128"/>
              </a:defRPr>
            </a:lvl1pPr>
          </a:lstStyle>
          <a:p>
            <a:pPr marL="0" lvl="0" indent="0" eaLnBrk="1" hangingPunct="1"/>
            <a:r>
              <a:rPr lang="en-US" dirty="0" smtClean="0"/>
              <a:t>Subtitle</a:t>
            </a:r>
            <a:endParaRPr lang="en-US" dirty="0"/>
          </a:p>
        </p:txBody>
      </p:sp>
      <p:sp>
        <p:nvSpPr>
          <p:cNvPr id="4" name="Content Placeholder 2"/>
          <p:cNvSpPr>
            <a:spLocks noGrp="1"/>
          </p:cNvSpPr>
          <p:nvPr>
            <p:ph sz="quarter" idx="10" hasCustomPrompt="1"/>
          </p:nvPr>
        </p:nvSpPr>
        <p:spPr bwMode="gray">
          <a:xfrm>
            <a:off x="303461" y="1388711"/>
            <a:ext cx="8573839" cy="1095685"/>
          </a:xfrm>
        </p:spPr>
        <p:txBody>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1436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4" y="506625"/>
            <a:ext cx="8572501" cy="366254"/>
          </a:xfrm>
        </p:spPr>
        <p:txBody>
          <a:bodyPr/>
          <a:lstStyle>
            <a:lvl1pPr>
              <a:defRPr/>
            </a:lvl1pPr>
          </a:lstStyle>
          <a:p>
            <a:r>
              <a:rPr lang="en-US" dirty="0" smtClean="0"/>
              <a:t>Click to Add Title</a:t>
            </a:r>
            <a:endParaRPr lang="en-US" dirty="0"/>
          </a:p>
        </p:txBody>
      </p:sp>
      <p:sp>
        <p:nvSpPr>
          <p:cNvPr id="3" name="Rectangle 3"/>
          <p:cNvSpPr>
            <a:spLocks noGrp="1" noChangeArrowheads="1"/>
          </p:cNvSpPr>
          <p:nvPr>
            <p:ph type="subTitle" idx="1" hasCustomPrompt="1"/>
          </p:nvPr>
        </p:nvSpPr>
        <p:spPr bwMode="white">
          <a:xfrm>
            <a:off x="303461" y="949629"/>
            <a:ext cx="8573839" cy="276999"/>
          </a:xfrm>
          <a:noFill/>
          <a:ln>
            <a:noFill/>
          </a:ln>
          <a:extLst/>
        </p:spPr>
        <p:txBody>
          <a:bodyPr vert="horz" wrap="square" lIns="0" tIns="0" rIns="0" bIns="0" numCol="1" anchor="t" anchorCtr="0" compatLnSpc="1">
            <a:prstTxWarp prst="textNoShape">
              <a:avLst/>
            </a:prstTxWarp>
            <a:spAutoFit/>
          </a:bodyPr>
          <a:lstStyle>
            <a:lvl1pPr marL="285750" indent="-285750">
              <a:buNone/>
              <a:defRPr lang="en-US" sz="2000" b="0" dirty="0">
                <a:solidFill>
                  <a:schemeClr val="accent2"/>
                </a:solidFill>
                <a:latin typeface="+mn-lt"/>
                <a:ea typeface="ＭＳ Ｐゴシック" pitchFamily="34" charset="-128"/>
              </a:defRPr>
            </a:lvl1pPr>
          </a:lstStyle>
          <a:p>
            <a:pPr marL="0" lvl="0" indent="0" eaLnBrk="1" hangingPunct="1"/>
            <a:r>
              <a:rPr lang="en-US" dirty="0" smtClean="0"/>
              <a:t>Subtitle</a:t>
            </a:r>
            <a:endParaRPr lang="en-US" dirty="0"/>
          </a:p>
        </p:txBody>
      </p:sp>
      <p:sp>
        <p:nvSpPr>
          <p:cNvPr id="4" name="Content Placeholder 2"/>
          <p:cNvSpPr>
            <a:spLocks noGrp="1"/>
          </p:cNvSpPr>
          <p:nvPr>
            <p:ph sz="quarter" idx="10" hasCustomPrompt="1"/>
          </p:nvPr>
        </p:nvSpPr>
        <p:spPr bwMode="gray">
          <a:xfrm>
            <a:off x="303461" y="1388711"/>
            <a:ext cx="3944689" cy="1095685"/>
          </a:xfrm>
        </p:spPr>
        <p:txBody>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quarter" idx="11" hasCustomPrompt="1"/>
          </p:nvPr>
        </p:nvSpPr>
        <p:spPr bwMode="gray">
          <a:xfrm>
            <a:off x="4932611" y="1388711"/>
            <a:ext cx="3944689" cy="1095685"/>
          </a:xfrm>
        </p:spPr>
        <p:txBody>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1475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Rectangle 3"/>
          <p:cNvSpPr>
            <a:spLocks noGrp="1" noChangeArrowheads="1"/>
          </p:cNvSpPr>
          <p:nvPr>
            <p:ph type="subTitle" idx="1" hasCustomPrompt="1"/>
          </p:nvPr>
        </p:nvSpPr>
        <p:spPr bwMode="white">
          <a:xfrm>
            <a:off x="303461" y="949629"/>
            <a:ext cx="8573839" cy="276999"/>
          </a:xfrm>
          <a:noFill/>
          <a:ln>
            <a:noFill/>
          </a:ln>
          <a:extLst/>
        </p:spPr>
        <p:txBody>
          <a:bodyPr vert="horz" wrap="square" lIns="0" tIns="0" rIns="0" bIns="0" numCol="1" anchor="t" anchorCtr="0" compatLnSpc="1">
            <a:prstTxWarp prst="textNoShape">
              <a:avLst/>
            </a:prstTxWarp>
            <a:spAutoFit/>
          </a:bodyPr>
          <a:lstStyle>
            <a:lvl1pPr marL="285750" indent="-285750">
              <a:buNone/>
              <a:defRPr lang="en-US" sz="2000" b="0" dirty="0">
                <a:solidFill>
                  <a:schemeClr val="accent2"/>
                </a:solidFill>
                <a:latin typeface="+mn-lt"/>
                <a:ea typeface="ＭＳ Ｐゴシック" pitchFamily="34" charset="-128"/>
              </a:defRPr>
            </a:lvl1pPr>
          </a:lstStyle>
          <a:p>
            <a:pPr marL="0" lvl="0" indent="0" eaLnBrk="1" hangingPunct="1"/>
            <a:r>
              <a:rPr lang="en-US" dirty="0" smtClean="0"/>
              <a:t>Subtitle</a:t>
            </a:r>
            <a:endParaRPr lang="en-US" dirty="0"/>
          </a:p>
        </p:txBody>
      </p:sp>
    </p:spTree>
    <p:extLst>
      <p:ext uri="{BB962C8B-B14F-4D97-AF65-F5344CB8AC3E}">
        <p14:creationId xmlns:p14="http://schemas.microsoft.com/office/powerpoint/2010/main" val="282717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2" name="Rectangle 1"/>
          <p:cNvSpPr/>
          <p:nvPr userDrawn="1"/>
        </p:nvSpPr>
        <p:spPr bwMode="gray">
          <a:xfrm>
            <a:off x="0" y="0"/>
            <a:ext cx="9144000" cy="5143500"/>
          </a:xfrm>
          <a:prstGeom prst="rect">
            <a:avLst/>
          </a:prstGeom>
          <a:solidFill>
            <a:srgbClr val="4D4D4D"/>
          </a:solidFill>
          <a:ln w="9525">
            <a:no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3" name="Rectangle 2"/>
          <p:cNvSpPr/>
          <p:nvPr userDrawn="1"/>
        </p:nvSpPr>
        <p:spPr bwMode="gray">
          <a:xfrm>
            <a:off x="0" y="0"/>
            <a:ext cx="9144000" cy="1590675"/>
          </a:xfrm>
          <a:prstGeom prst="rect">
            <a:avLst/>
          </a:prstGeom>
          <a:gradFill flip="none" rotWithShape="1">
            <a:gsLst>
              <a:gs pos="0">
                <a:schemeClr val="tx2">
                  <a:lumMod val="75000"/>
                  <a:lumOff val="25000"/>
                  <a:shade val="30000"/>
                  <a:satMod val="115000"/>
                  <a:alpha val="0"/>
                </a:schemeClr>
              </a:gs>
              <a:gs pos="100000">
                <a:schemeClr val="tx2">
                  <a:lumMod val="85000"/>
                  <a:lumOff val="15000"/>
                </a:schemeClr>
              </a:gs>
            </a:gsLst>
            <a:lin ang="16200000" scaled="1"/>
            <a:tileRect/>
          </a:gradFill>
          <a:ln w="9525">
            <a:no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377549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lumMod val="65000"/>
          </a:schemeClr>
        </a:solidFill>
        <a:effectLst/>
      </p:bgPr>
    </p:bg>
    <p:spTree>
      <p:nvGrpSpPr>
        <p:cNvPr id="1" name=""/>
        <p:cNvGrpSpPr/>
        <p:nvPr/>
      </p:nvGrpSpPr>
      <p:grpSpPr>
        <a:xfrm>
          <a:off x="0" y="0"/>
          <a:ext cx="0" cy="0"/>
          <a:chOff x="0" y="0"/>
          <a:chExt cx="0" cy="0"/>
        </a:xfrm>
      </p:grpSpPr>
      <p:pic>
        <p:nvPicPr>
          <p:cNvPr id="84" name="Picture 8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92"/>
            <a:ext cx="9144000" cy="5143500"/>
          </a:xfrm>
          <a:prstGeom prst="rect">
            <a:avLst/>
          </a:prstGeom>
        </p:spPr>
      </p:pic>
      <p:sp>
        <p:nvSpPr>
          <p:cNvPr id="59" name="Text Placeholder 19"/>
          <p:cNvSpPr>
            <a:spLocks noGrp="1"/>
          </p:cNvSpPr>
          <p:nvPr userDrawn="1">
            <p:ph type="body" sz="quarter" idx="10" hasCustomPrompt="1"/>
          </p:nvPr>
        </p:nvSpPr>
        <p:spPr bwMode="gray">
          <a:xfrm>
            <a:off x="292099" y="1634378"/>
            <a:ext cx="4695825" cy="276999"/>
          </a:xfrm>
        </p:spPr>
        <p:txBody>
          <a:bodyPr anchor="b"/>
          <a:lstStyle>
            <a:lvl1pPr marL="0" indent="0">
              <a:buNone/>
              <a:defRPr b="1" cap="all" baseline="0">
                <a:solidFill>
                  <a:schemeClr val="bg1"/>
                </a:solidFill>
              </a:defRPr>
            </a:lvl1pPr>
          </a:lstStyle>
          <a:p>
            <a:pPr lvl="0"/>
            <a:r>
              <a:rPr lang="en-US" dirty="0" smtClean="0"/>
              <a:t>CLICK TO ADD TEXT</a:t>
            </a:r>
          </a:p>
        </p:txBody>
      </p:sp>
      <p:sp>
        <p:nvSpPr>
          <p:cNvPr id="94" name="Title 1"/>
          <p:cNvSpPr txBox="1">
            <a:spLocks/>
          </p:cNvSpPr>
          <p:nvPr userDrawn="1"/>
        </p:nvSpPr>
        <p:spPr bwMode="black">
          <a:xfrm>
            <a:off x="0" y="2014930"/>
            <a:ext cx="6286500" cy="1185469"/>
          </a:xfrm>
          <a:prstGeom prst="rect">
            <a:avLst/>
          </a:prstGeom>
          <a:gradFill flip="none" rotWithShape="1">
            <a:gsLst>
              <a:gs pos="0">
                <a:schemeClr val="bg2"/>
              </a:gs>
              <a:gs pos="50000">
                <a:schemeClr val="bg2">
                  <a:alpha val="68000"/>
                </a:schemeClr>
              </a:gs>
              <a:gs pos="100000">
                <a:schemeClr val="bg2">
                  <a:shade val="100000"/>
                  <a:satMod val="115000"/>
                  <a:alpha val="0"/>
                </a:schemeClr>
              </a:gs>
            </a:gsLst>
            <a:lin ang="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274320" tIns="0" rIns="68580" bIns="34290" rtlCol="0" anchor="ctr"/>
          <a:lstStyle>
            <a:defPPr>
              <a:defRPr lang="en-US"/>
            </a:defPPr>
            <a:lvl1pPr>
              <a:defRPr sz="3200" b="1">
                <a:solidFill>
                  <a:srgbClr val="3D6E8E"/>
                </a:solidFill>
                <a:latin typeface="Arial" panose="020B0604020202020204" pitchFamily="34" charset="0"/>
                <a:cs typeface="Arial" panose="020B0604020202020204" pitchFamily="34" charset="0"/>
              </a:defRPr>
            </a:lvl1pPr>
          </a:lstStyle>
          <a:p>
            <a:pPr>
              <a:lnSpc>
                <a:spcPct val="90000"/>
              </a:lnSpc>
            </a:pPr>
            <a:endParaRPr lang="en-US" b="0" dirty="0">
              <a:solidFill>
                <a:schemeClr val="bg1"/>
              </a:solidFill>
            </a:endParaRPr>
          </a:p>
        </p:txBody>
      </p:sp>
      <p:sp>
        <p:nvSpPr>
          <p:cNvPr id="12" name="Rectangle 2"/>
          <p:cNvSpPr>
            <a:spLocks noGrp="1" noChangeArrowheads="1"/>
          </p:cNvSpPr>
          <p:nvPr userDrawn="1">
            <p:ph type="ctrTitle" hasCustomPrompt="1"/>
          </p:nvPr>
        </p:nvSpPr>
        <p:spPr bwMode="gray">
          <a:xfrm>
            <a:off x="274108" y="2398376"/>
            <a:ext cx="4712758" cy="418576"/>
          </a:xfrm>
          <a:noFill/>
          <a:ln>
            <a:noFill/>
          </a:ln>
          <a:extLst/>
        </p:spPr>
        <p:txBody>
          <a:bodyPr vert="horz" wrap="square" lIns="0" tIns="0" rIns="0" bIns="0" numCol="1" anchor="ctr" anchorCtr="0" compatLnSpc="1">
            <a:prstTxWarp prst="textNoShape">
              <a:avLst/>
            </a:prstTxWarp>
            <a:spAutoFit/>
          </a:bodyPr>
          <a:lstStyle>
            <a:lvl1pPr eaLnBrk="1" hangingPunct="1">
              <a:defRPr lang="en-US" sz="3200" b="0" cap="none" dirty="0">
                <a:solidFill>
                  <a:schemeClr val="bg1"/>
                </a:solidFill>
                <a:latin typeface="+mn-lt"/>
              </a:defRPr>
            </a:lvl1pPr>
          </a:lstStyle>
          <a:p>
            <a:pPr lvl="0" eaLnBrk="1" hangingPunct="1"/>
            <a:r>
              <a:rPr lang="en-US" dirty="0" smtClean="0"/>
              <a:t>Click to Add Title</a:t>
            </a:r>
            <a:endParaRPr lang="en-US" dirty="0"/>
          </a:p>
        </p:txBody>
      </p:sp>
      <p:sp>
        <p:nvSpPr>
          <p:cNvPr id="97" name="TextBox 96"/>
          <p:cNvSpPr txBox="1"/>
          <p:nvPr userDrawn="1"/>
        </p:nvSpPr>
        <p:spPr bwMode="gray">
          <a:xfrm>
            <a:off x="277219" y="4847753"/>
            <a:ext cx="110608"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fld id="{58EC7406-F4CC-4ABF-902E-2AF4E70E5C0F}" type="slidenum">
              <a:rPr lang="en-US" sz="700" smtClean="0">
                <a:solidFill>
                  <a:schemeClr val="bg1">
                    <a:lumMod val="65000"/>
                  </a:schemeClr>
                </a:solidFill>
                <a:latin typeface="Arial"/>
              </a:rPr>
              <a:pPr/>
              <a:t>‹#›</a:t>
            </a:fld>
            <a:endParaRPr lang="en-US" sz="700" dirty="0" smtClean="0">
              <a:solidFill>
                <a:schemeClr val="bg1">
                  <a:lumMod val="65000"/>
                </a:schemeClr>
              </a:solidFill>
              <a:latin typeface="Arial"/>
            </a:endParaRPr>
          </a:p>
        </p:txBody>
      </p:sp>
      <p:grpSp>
        <p:nvGrpSpPr>
          <p:cNvPr id="96" name="Group 95"/>
          <p:cNvGrpSpPr/>
          <p:nvPr userDrawn="1"/>
        </p:nvGrpSpPr>
        <p:grpSpPr bwMode="gray">
          <a:xfrm>
            <a:off x="592658" y="4748350"/>
            <a:ext cx="8551343" cy="395795"/>
            <a:chOff x="592658" y="4748350"/>
            <a:chExt cx="8551343" cy="395795"/>
          </a:xfrm>
        </p:grpSpPr>
        <p:grpSp>
          <p:nvGrpSpPr>
            <p:cNvPr id="98" name="Group 97"/>
            <p:cNvGrpSpPr/>
            <p:nvPr userDrawn="1"/>
          </p:nvGrpSpPr>
          <p:grpSpPr bwMode="gray">
            <a:xfrm>
              <a:off x="592658" y="4748350"/>
              <a:ext cx="8551343" cy="395795"/>
              <a:chOff x="592658" y="4748350"/>
              <a:chExt cx="8551343" cy="395795"/>
            </a:xfrm>
          </p:grpSpPr>
          <p:cxnSp>
            <p:nvCxnSpPr>
              <p:cNvPr id="105" name="Straight Connector 104"/>
              <p:cNvCxnSpPr/>
              <p:nvPr userDrawn="1"/>
            </p:nvCxnSpPr>
            <p:spPr bwMode="gray">
              <a:xfrm flipH="1">
                <a:off x="2257572" y="4901325"/>
                <a:ext cx="6229608" cy="3471"/>
              </a:xfrm>
              <a:prstGeom prst="line">
                <a:avLst/>
              </a:prstGeom>
              <a:solidFill>
                <a:schemeClr val="accent2"/>
              </a:solidFill>
              <a:ln w="9525" cap="flat" cmpd="sng" algn="ctr">
                <a:gradFill>
                  <a:gsLst>
                    <a:gs pos="0">
                      <a:schemeClr val="bg1"/>
                    </a:gs>
                    <a:gs pos="19000">
                      <a:schemeClr val="bg1"/>
                    </a:gs>
                    <a:gs pos="100000">
                      <a:schemeClr val="accent1">
                        <a:tint val="23500"/>
                        <a:satMod val="160000"/>
                        <a:alpha val="0"/>
                      </a:schemeClr>
                    </a:gs>
                  </a:gsLst>
                  <a:lin ang="0" scaled="0"/>
                </a:gradFill>
                <a:prstDash val="solid"/>
                <a:round/>
                <a:headEnd type="none" w="med" len="med"/>
                <a:tailEnd type="none" w="med" len="med"/>
              </a:ln>
              <a:effectLst/>
            </p:spPr>
          </p:cxnSp>
          <p:sp>
            <p:nvSpPr>
              <p:cNvPr id="106" name="TextBox 105"/>
              <p:cNvSpPr txBox="1"/>
              <p:nvPr userDrawn="1"/>
            </p:nvSpPr>
            <p:spPr bwMode="gray">
              <a:xfrm>
                <a:off x="592658" y="4847753"/>
                <a:ext cx="1615827"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chemeClr val="bg1">
                        <a:lumMod val="65000"/>
                      </a:schemeClr>
                    </a:solidFill>
                  </a:rPr>
                  <a:t>© 2015 Wind River. All Rights Reserved.</a:t>
                </a:r>
                <a:endParaRPr lang="en-US" sz="700" dirty="0">
                  <a:solidFill>
                    <a:schemeClr val="bg1">
                      <a:lumMod val="65000"/>
                    </a:schemeClr>
                  </a:solidFill>
                </a:endParaRPr>
              </a:p>
            </p:txBody>
          </p:sp>
          <p:pic>
            <p:nvPicPr>
              <p:cNvPr id="10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8483600" y="4752120"/>
                <a:ext cx="660401" cy="39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 name="Group 107"/>
              <p:cNvGrpSpPr/>
              <p:nvPr userDrawn="1"/>
            </p:nvGrpSpPr>
            <p:grpSpPr bwMode="gray">
              <a:xfrm>
                <a:off x="3970537" y="4748350"/>
                <a:ext cx="1746827" cy="302009"/>
                <a:chOff x="3970537" y="4748350"/>
                <a:chExt cx="1746827" cy="302009"/>
              </a:xfrm>
            </p:grpSpPr>
            <p:sp>
              <p:nvSpPr>
                <p:cNvPr id="109" name="Oval 108"/>
                <p:cNvSpPr/>
                <p:nvPr userDrawn="1"/>
              </p:nvSpPr>
              <p:spPr bwMode="gray">
                <a:xfrm>
                  <a:off x="4702470" y="4748350"/>
                  <a:ext cx="302010" cy="302009"/>
                </a:xfrm>
                <a:prstGeom prst="ellipse">
                  <a:avLst/>
                </a:prstGeom>
                <a:solidFill>
                  <a:srgbClr val="CC0000"/>
                </a:soli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defTabSz="914400" fontAlgn="auto">
                    <a:lnSpc>
                      <a:spcPct val="95000"/>
                    </a:lnSpc>
                    <a:spcBef>
                      <a:spcPct val="30000"/>
                    </a:spcBef>
                    <a:spcAft>
                      <a:spcPts val="0"/>
                    </a:spcAft>
                    <a:buClr>
                      <a:prstClr val="white"/>
                    </a:buClr>
                    <a:defRPr/>
                  </a:pPr>
                  <a:endParaRPr lang="en-US" sz="900" kern="0" dirty="0">
                    <a:solidFill>
                      <a:srgbClr val="FFFFFF"/>
                    </a:solidFill>
                    <a:effectLst>
                      <a:outerShdw blurRad="38100" dist="38100" dir="2700000" algn="tl">
                        <a:srgbClr val="000000">
                          <a:alpha val="43137"/>
                        </a:srgbClr>
                      </a:outerShdw>
                    </a:effectLst>
                    <a:latin typeface="Arial Narrow" pitchFamily="34" charset="0"/>
                  </a:endParaRPr>
                </a:p>
              </p:txBody>
            </p:sp>
            <p:sp>
              <p:nvSpPr>
                <p:cNvPr id="110" name="Freeform 13"/>
                <p:cNvSpPr>
                  <a:spLocks/>
                </p:cNvSpPr>
                <p:nvPr/>
              </p:nvSpPr>
              <p:spPr bwMode="gray">
                <a:xfrm>
                  <a:off x="4883418" y="4999494"/>
                  <a:ext cx="1545" cy="515"/>
                </a:xfrm>
                <a:custGeom>
                  <a:avLst/>
                  <a:gdLst>
                    <a:gd name="T0" fmla="*/ 0 w 9"/>
                    <a:gd name="T1" fmla="*/ 3 h 3"/>
                    <a:gd name="T2" fmla="*/ 9 w 9"/>
                    <a:gd name="T3" fmla="*/ 0 h 3"/>
                    <a:gd name="T4" fmla="*/ 0 w 9"/>
                    <a:gd name="T5" fmla="*/ 3 h 3"/>
                  </a:gdLst>
                  <a:ahLst/>
                  <a:cxnLst>
                    <a:cxn ang="0">
                      <a:pos x="T0" y="T1"/>
                    </a:cxn>
                    <a:cxn ang="0">
                      <a:pos x="T2" y="T3"/>
                    </a:cxn>
                    <a:cxn ang="0">
                      <a:pos x="T4" y="T5"/>
                    </a:cxn>
                  </a:cxnLst>
                  <a:rect l="0" t="0" r="r" b="b"/>
                  <a:pathLst>
                    <a:path w="9" h="3">
                      <a:moveTo>
                        <a:pt x="0" y="3"/>
                      </a:moveTo>
                      <a:cubicBezTo>
                        <a:pt x="3" y="2"/>
                        <a:pt x="6" y="1"/>
                        <a:pt x="9" y="0"/>
                      </a:cubicBezTo>
                      <a:cubicBezTo>
                        <a:pt x="6" y="1"/>
                        <a:pt x="3" y="2"/>
                        <a:pt x="0" y="3"/>
                      </a:cubicBezTo>
                      <a:close/>
                    </a:path>
                  </a:pathLst>
                </a:custGeom>
                <a:solidFill>
                  <a:srgbClr val="40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110"/>
                <p:cNvSpPr/>
                <p:nvPr userDrawn="1"/>
              </p:nvSpPr>
              <p:spPr bwMode="gray">
                <a:xfrm>
                  <a:off x="5152095"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112" name="Oval 111"/>
                <p:cNvSpPr/>
                <p:nvPr userDrawn="1"/>
              </p:nvSpPr>
              <p:spPr bwMode="gray">
                <a:xfrm>
                  <a:off x="4331741"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113" name="Oval 112"/>
                <p:cNvSpPr/>
                <p:nvPr userDrawn="1"/>
              </p:nvSpPr>
              <p:spPr bwMode="gray">
                <a:xfrm>
                  <a:off x="3970537"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114" name="Oval 113"/>
                <p:cNvSpPr/>
                <p:nvPr userDrawn="1"/>
              </p:nvSpPr>
              <p:spPr bwMode="gray">
                <a:xfrm>
                  <a:off x="5513300"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grpSp>
              <p:nvGrpSpPr>
                <p:cNvPr id="115" name="Group 114"/>
                <p:cNvGrpSpPr/>
                <p:nvPr userDrawn="1"/>
              </p:nvGrpSpPr>
              <p:grpSpPr bwMode="gray">
                <a:xfrm>
                  <a:off x="5181908" y="4845984"/>
                  <a:ext cx="144439" cy="132570"/>
                  <a:chOff x="5547617" y="4845984"/>
                  <a:chExt cx="144439" cy="132570"/>
                </a:xfrm>
              </p:grpSpPr>
              <p:sp>
                <p:nvSpPr>
                  <p:cNvPr id="136" name="Freeform 36"/>
                  <p:cNvSpPr>
                    <a:spLocks/>
                  </p:cNvSpPr>
                  <p:nvPr userDrawn="1"/>
                </p:nvSpPr>
                <p:spPr bwMode="gray">
                  <a:xfrm flipH="1">
                    <a:off x="5600236" y="4883307"/>
                    <a:ext cx="39403" cy="95247"/>
                  </a:xfrm>
                  <a:custGeom>
                    <a:avLst/>
                    <a:gdLst>
                      <a:gd name="T0" fmla="*/ 264 w 415"/>
                      <a:gd name="T1" fmla="*/ 224 h 1003"/>
                      <a:gd name="T2" fmla="*/ 265 w 415"/>
                      <a:gd name="T3" fmla="*/ 219 h 1003"/>
                      <a:gd name="T4" fmla="*/ 287 w 415"/>
                      <a:gd name="T5" fmla="*/ 202 h 1003"/>
                      <a:gd name="T6" fmla="*/ 287 w 415"/>
                      <a:gd name="T7" fmla="*/ 43 h 1003"/>
                      <a:gd name="T8" fmla="*/ 129 w 415"/>
                      <a:gd name="T9" fmla="*/ 43 h 1003"/>
                      <a:gd name="T10" fmla="*/ 129 w 415"/>
                      <a:gd name="T11" fmla="*/ 202 h 1003"/>
                      <a:gd name="T12" fmla="*/ 151 w 415"/>
                      <a:gd name="T13" fmla="*/ 218 h 1003"/>
                      <a:gd name="T14" fmla="*/ 152 w 415"/>
                      <a:gd name="T15" fmla="*/ 224 h 1003"/>
                      <a:gd name="T16" fmla="*/ 3 w 415"/>
                      <a:gd name="T17" fmla="*/ 976 h 1003"/>
                      <a:gd name="T18" fmla="*/ 26 w 415"/>
                      <a:gd name="T19" fmla="*/ 1003 h 1003"/>
                      <a:gd name="T20" fmla="*/ 82 w 415"/>
                      <a:gd name="T21" fmla="*/ 1003 h 1003"/>
                      <a:gd name="T22" fmla="*/ 115 w 415"/>
                      <a:gd name="T23" fmla="*/ 976 h 1003"/>
                      <a:gd name="T24" fmla="*/ 208 w 415"/>
                      <a:gd name="T25" fmla="*/ 508 h 1003"/>
                      <a:gd name="T26" fmla="*/ 300 w 415"/>
                      <a:gd name="T27" fmla="*/ 976 h 1003"/>
                      <a:gd name="T28" fmla="*/ 334 w 415"/>
                      <a:gd name="T29" fmla="*/ 1003 h 1003"/>
                      <a:gd name="T30" fmla="*/ 390 w 415"/>
                      <a:gd name="T31" fmla="*/ 1003 h 1003"/>
                      <a:gd name="T32" fmla="*/ 412 w 415"/>
                      <a:gd name="T33" fmla="*/ 976 h 1003"/>
                      <a:gd name="T34" fmla="*/ 264 w 415"/>
                      <a:gd name="T35" fmla="*/ 224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5" h="1003">
                        <a:moveTo>
                          <a:pt x="264" y="224"/>
                        </a:moveTo>
                        <a:cubicBezTo>
                          <a:pt x="265" y="219"/>
                          <a:pt x="265" y="219"/>
                          <a:pt x="265" y="219"/>
                        </a:cubicBezTo>
                        <a:cubicBezTo>
                          <a:pt x="273" y="214"/>
                          <a:pt x="280" y="209"/>
                          <a:pt x="287" y="202"/>
                        </a:cubicBezTo>
                        <a:cubicBezTo>
                          <a:pt x="331" y="158"/>
                          <a:pt x="331" y="87"/>
                          <a:pt x="287" y="43"/>
                        </a:cubicBezTo>
                        <a:cubicBezTo>
                          <a:pt x="244" y="0"/>
                          <a:pt x="173" y="0"/>
                          <a:pt x="129" y="43"/>
                        </a:cubicBezTo>
                        <a:cubicBezTo>
                          <a:pt x="85" y="87"/>
                          <a:pt x="85" y="158"/>
                          <a:pt x="129" y="202"/>
                        </a:cubicBezTo>
                        <a:cubicBezTo>
                          <a:pt x="136" y="208"/>
                          <a:pt x="143" y="214"/>
                          <a:pt x="151" y="218"/>
                        </a:cubicBezTo>
                        <a:cubicBezTo>
                          <a:pt x="152" y="224"/>
                          <a:pt x="152" y="224"/>
                          <a:pt x="152" y="224"/>
                        </a:cubicBezTo>
                        <a:cubicBezTo>
                          <a:pt x="3" y="976"/>
                          <a:pt x="3" y="976"/>
                          <a:pt x="3" y="976"/>
                        </a:cubicBezTo>
                        <a:cubicBezTo>
                          <a:pt x="0" y="991"/>
                          <a:pt x="10" y="1003"/>
                          <a:pt x="26" y="1003"/>
                        </a:cubicBezTo>
                        <a:cubicBezTo>
                          <a:pt x="82" y="1003"/>
                          <a:pt x="82" y="1003"/>
                          <a:pt x="82" y="1003"/>
                        </a:cubicBezTo>
                        <a:cubicBezTo>
                          <a:pt x="97" y="1003"/>
                          <a:pt x="112" y="991"/>
                          <a:pt x="115" y="976"/>
                        </a:cubicBezTo>
                        <a:cubicBezTo>
                          <a:pt x="208" y="508"/>
                          <a:pt x="208" y="508"/>
                          <a:pt x="208" y="508"/>
                        </a:cubicBezTo>
                        <a:cubicBezTo>
                          <a:pt x="300" y="976"/>
                          <a:pt x="300" y="976"/>
                          <a:pt x="300" y="976"/>
                        </a:cubicBezTo>
                        <a:cubicBezTo>
                          <a:pt x="303" y="991"/>
                          <a:pt x="318" y="1003"/>
                          <a:pt x="334" y="1003"/>
                        </a:cubicBezTo>
                        <a:cubicBezTo>
                          <a:pt x="390" y="1003"/>
                          <a:pt x="390" y="1003"/>
                          <a:pt x="390" y="1003"/>
                        </a:cubicBezTo>
                        <a:cubicBezTo>
                          <a:pt x="405" y="1003"/>
                          <a:pt x="415" y="991"/>
                          <a:pt x="412" y="976"/>
                        </a:cubicBezTo>
                        <a:lnTo>
                          <a:pt x="264" y="22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7" name="Freeform 37"/>
                  <p:cNvSpPr>
                    <a:spLocks/>
                  </p:cNvSpPr>
                  <p:nvPr userDrawn="1"/>
                </p:nvSpPr>
                <p:spPr bwMode="gray">
                  <a:xfrm flipH="1">
                    <a:off x="5655100" y="4845984"/>
                    <a:ext cx="36956" cy="97327"/>
                  </a:xfrm>
                  <a:custGeom>
                    <a:avLst/>
                    <a:gdLst>
                      <a:gd name="T0" fmla="*/ 363 w 389"/>
                      <a:gd name="T1" fmla="*/ 118 h 1025"/>
                      <a:gd name="T2" fmla="*/ 363 w 389"/>
                      <a:gd name="T3" fmla="*/ 25 h 1025"/>
                      <a:gd name="T4" fmla="*/ 270 w 389"/>
                      <a:gd name="T5" fmla="*/ 25 h 1025"/>
                      <a:gd name="T6" fmla="*/ 270 w 389"/>
                      <a:gd name="T7" fmla="*/ 1006 h 1025"/>
                      <a:gd name="T8" fmla="*/ 316 w 389"/>
                      <a:gd name="T9" fmla="*/ 1025 h 1025"/>
                      <a:gd name="T10" fmla="*/ 363 w 389"/>
                      <a:gd name="T11" fmla="*/ 1006 h 1025"/>
                      <a:gd name="T12" fmla="*/ 363 w 389"/>
                      <a:gd name="T13" fmla="*/ 913 h 1025"/>
                      <a:gd name="T14" fmla="*/ 363 w 389"/>
                      <a:gd name="T15" fmla="*/ 118 h 10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1025">
                        <a:moveTo>
                          <a:pt x="363" y="118"/>
                        </a:moveTo>
                        <a:cubicBezTo>
                          <a:pt x="389" y="93"/>
                          <a:pt x="389" y="51"/>
                          <a:pt x="363" y="25"/>
                        </a:cubicBezTo>
                        <a:cubicBezTo>
                          <a:pt x="337" y="0"/>
                          <a:pt x="296" y="0"/>
                          <a:pt x="270" y="25"/>
                        </a:cubicBezTo>
                        <a:cubicBezTo>
                          <a:pt x="0" y="296"/>
                          <a:pt x="0" y="735"/>
                          <a:pt x="270" y="1006"/>
                        </a:cubicBezTo>
                        <a:cubicBezTo>
                          <a:pt x="283" y="1019"/>
                          <a:pt x="300" y="1025"/>
                          <a:pt x="316" y="1025"/>
                        </a:cubicBezTo>
                        <a:cubicBezTo>
                          <a:pt x="333" y="1025"/>
                          <a:pt x="350" y="1019"/>
                          <a:pt x="363" y="1006"/>
                        </a:cubicBezTo>
                        <a:cubicBezTo>
                          <a:pt x="389" y="980"/>
                          <a:pt x="389" y="938"/>
                          <a:pt x="363" y="913"/>
                        </a:cubicBezTo>
                        <a:cubicBezTo>
                          <a:pt x="144" y="694"/>
                          <a:pt x="144" y="337"/>
                          <a:pt x="363" y="118"/>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8" name="Freeform 38"/>
                  <p:cNvSpPr>
                    <a:spLocks/>
                  </p:cNvSpPr>
                  <p:nvPr userDrawn="1"/>
                </p:nvSpPr>
                <p:spPr bwMode="gray">
                  <a:xfrm flipH="1">
                    <a:off x="5547617" y="4845984"/>
                    <a:ext cx="36956" cy="97327"/>
                  </a:xfrm>
                  <a:custGeom>
                    <a:avLst/>
                    <a:gdLst>
                      <a:gd name="T0" fmla="*/ 118 w 389"/>
                      <a:gd name="T1" fmla="*/ 25 h 1025"/>
                      <a:gd name="T2" fmla="*/ 25 w 389"/>
                      <a:gd name="T3" fmla="*/ 25 h 1025"/>
                      <a:gd name="T4" fmla="*/ 25 w 389"/>
                      <a:gd name="T5" fmla="*/ 118 h 1025"/>
                      <a:gd name="T6" fmla="*/ 25 w 389"/>
                      <a:gd name="T7" fmla="*/ 913 h 1025"/>
                      <a:gd name="T8" fmla="*/ 25 w 389"/>
                      <a:gd name="T9" fmla="*/ 1006 h 1025"/>
                      <a:gd name="T10" fmla="*/ 72 w 389"/>
                      <a:gd name="T11" fmla="*/ 1025 h 1025"/>
                      <a:gd name="T12" fmla="*/ 118 w 389"/>
                      <a:gd name="T13" fmla="*/ 1006 h 1025"/>
                      <a:gd name="T14" fmla="*/ 118 w 389"/>
                      <a:gd name="T15" fmla="*/ 25 h 10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1025">
                        <a:moveTo>
                          <a:pt x="118" y="25"/>
                        </a:moveTo>
                        <a:cubicBezTo>
                          <a:pt x="93" y="0"/>
                          <a:pt x="51" y="0"/>
                          <a:pt x="25" y="25"/>
                        </a:cubicBezTo>
                        <a:cubicBezTo>
                          <a:pt x="0" y="51"/>
                          <a:pt x="0" y="93"/>
                          <a:pt x="25" y="118"/>
                        </a:cubicBezTo>
                        <a:cubicBezTo>
                          <a:pt x="244" y="337"/>
                          <a:pt x="244" y="694"/>
                          <a:pt x="25" y="913"/>
                        </a:cubicBezTo>
                        <a:cubicBezTo>
                          <a:pt x="0" y="938"/>
                          <a:pt x="0" y="980"/>
                          <a:pt x="25" y="1006"/>
                        </a:cubicBezTo>
                        <a:cubicBezTo>
                          <a:pt x="38" y="1019"/>
                          <a:pt x="55" y="1025"/>
                          <a:pt x="72" y="1025"/>
                        </a:cubicBezTo>
                        <a:cubicBezTo>
                          <a:pt x="89" y="1025"/>
                          <a:pt x="106" y="1019"/>
                          <a:pt x="118" y="1006"/>
                        </a:cubicBezTo>
                        <a:cubicBezTo>
                          <a:pt x="389" y="735"/>
                          <a:pt x="389" y="296"/>
                          <a:pt x="118" y="25"/>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9" name="Freeform 39"/>
                  <p:cNvSpPr>
                    <a:spLocks/>
                  </p:cNvSpPr>
                  <p:nvPr userDrawn="1"/>
                </p:nvSpPr>
                <p:spPr bwMode="gray">
                  <a:xfrm flipH="1">
                    <a:off x="5635153" y="4865931"/>
                    <a:ext cx="25943" cy="57434"/>
                  </a:xfrm>
                  <a:custGeom>
                    <a:avLst/>
                    <a:gdLst>
                      <a:gd name="T0" fmla="*/ 247 w 273"/>
                      <a:gd name="T1" fmla="*/ 493 h 605"/>
                      <a:gd name="T2" fmla="*/ 247 w 273"/>
                      <a:gd name="T3" fmla="*/ 118 h 605"/>
                      <a:gd name="T4" fmla="*/ 247 w 273"/>
                      <a:gd name="T5" fmla="*/ 25 h 605"/>
                      <a:gd name="T6" fmla="*/ 154 w 273"/>
                      <a:gd name="T7" fmla="*/ 25 h 605"/>
                      <a:gd name="T8" fmla="*/ 154 w 273"/>
                      <a:gd name="T9" fmla="*/ 586 h 605"/>
                      <a:gd name="T10" fmla="*/ 201 w 273"/>
                      <a:gd name="T11" fmla="*/ 605 h 605"/>
                      <a:gd name="T12" fmla="*/ 247 w 273"/>
                      <a:gd name="T13" fmla="*/ 586 h 605"/>
                      <a:gd name="T14" fmla="*/ 247 w 273"/>
                      <a:gd name="T15" fmla="*/ 493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605">
                        <a:moveTo>
                          <a:pt x="247" y="493"/>
                        </a:moveTo>
                        <a:cubicBezTo>
                          <a:pt x="144" y="389"/>
                          <a:pt x="144" y="222"/>
                          <a:pt x="247" y="118"/>
                        </a:cubicBezTo>
                        <a:cubicBezTo>
                          <a:pt x="273" y="93"/>
                          <a:pt x="273" y="51"/>
                          <a:pt x="247" y="25"/>
                        </a:cubicBezTo>
                        <a:cubicBezTo>
                          <a:pt x="221" y="0"/>
                          <a:pt x="180" y="0"/>
                          <a:pt x="154" y="25"/>
                        </a:cubicBezTo>
                        <a:cubicBezTo>
                          <a:pt x="0" y="180"/>
                          <a:pt x="0" y="431"/>
                          <a:pt x="154" y="586"/>
                        </a:cubicBezTo>
                        <a:cubicBezTo>
                          <a:pt x="167" y="598"/>
                          <a:pt x="184" y="605"/>
                          <a:pt x="201" y="605"/>
                        </a:cubicBezTo>
                        <a:cubicBezTo>
                          <a:pt x="217" y="605"/>
                          <a:pt x="234" y="598"/>
                          <a:pt x="247" y="586"/>
                        </a:cubicBezTo>
                        <a:cubicBezTo>
                          <a:pt x="273" y="560"/>
                          <a:pt x="273" y="518"/>
                          <a:pt x="247" y="49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0" name="Freeform 40"/>
                  <p:cNvSpPr>
                    <a:spLocks/>
                  </p:cNvSpPr>
                  <p:nvPr userDrawn="1"/>
                </p:nvSpPr>
                <p:spPr bwMode="gray">
                  <a:xfrm flipH="1">
                    <a:off x="5582289" y="4865931"/>
                    <a:ext cx="22231" cy="57434"/>
                  </a:xfrm>
                  <a:custGeom>
                    <a:avLst/>
                    <a:gdLst>
                      <a:gd name="T0" fmla="*/ 118 w 234"/>
                      <a:gd name="T1" fmla="*/ 25 h 605"/>
                      <a:gd name="T2" fmla="*/ 25 w 234"/>
                      <a:gd name="T3" fmla="*/ 25 h 605"/>
                      <a:gd name="T4" fmla="*/ 25 w 234"/>
                      <a:gd name="T5" fmla="*/ 118 h 605"/>
                      <a:gd name="T6" fmla="*/ 103 w 234"/>
                      <a:gd name="T7" fmla="*/ 305 h 605"/>
                      <a:gd name="T8" fmla="*/ 25 w 234"/>
                      <a:gd name="T9" fmla="*/ 493 h 605"/>
                      <a:gd name="T10" fmla="*/ 25 w 234"/>
                      <a:gd name="T11" fmla="*/ 586 h 605"/>
                      <a:gd name="T12" fmla="*/ 72 w 234"/>
                      <a:gd name="T13" fmla="*/ 605 h 605"/>
                      <a:gd name="T14" fmla="*/ 118 w 234"/>
                      <a:gd name="T15" fmla="*/ 586 h 605"/>
                      <a:gd name="T16" fmla="*/ 234 w 234"/>
                      <a:gd name="T17" fmla="*/ 305 h 605"/>
                      <a:gd name="T18" fmla="*/ 118 w 234"/>
                      <a:gd name="T19" fmla="*/ 2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605">
                        <a:moveTo>
                          <a:pt x="118" y="25"/>
                        </a:moveTo>
                        <a:cubicBezTo>
                          <a:pt x="93" y="0"/>
                          <a:pt x="51" y="0"/>
                          <a:pt x="25" y="25"/>
                        </a:cubicBezTo>
                        <a:cubicBezTo>
                          <a:pt x="0" y="51"/>
                          <a:pt x="0" y="93"/>
                          <a:pt x="25" y="118"/>
                        </a:cubicBezTo>
                        <a:cubicBezTo>
                          <a:pt x="75" y="168"/>
                          <a:pt x="103" y="235"/>
                          <a:pt x="103" y="305"/>
                        </a:cubicBezTo>
                        <a:cubicBezTo>
                          <a:pt x="103" y="376"/>
                          <a:pt x="75" y="443"/>
                          <a:pt x="25" y="493"/>
                        </a:cubicBezTo>
                        <a:cubicBezTo>
                          <a:pt x="0" y="518"/>
                          <a:pt x="0" y="560"/>
                          <a:pt x="25" y="586"/>
                        </a:cubicBezTo>
                        <a:cubicBezTo>
                          <a:pt x="38" y="598"/>
                          <a:pt x="55" y="605"/>
                          <a:pt x="72" y="605"/>
                        </a:cubicBezTo>
                        <a:cubicBezTo>
                          <a:pt x="89" y="605"/>
                          <a:pt x="105" y="598"/>
                          <a:pt x="118" y="586"/>
                        </a:cubicBezTo>
                        <a:cubicBezTo>
                          <a:pt x="193" y="511"/>
                          <a:pt x="234" y="411"/>
                          <a:pt x="234" y="305"/>
                        </a:cubicBezTo>
                        <a:cubicBezTo>
                          <a:pt x="234" y="200"/>
                          <a:pt x="193" y="100"/>
                          <a:pt x="118" y="25"/>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116" name="Freeform 8"/>
                <p:cNvSpPr>
                  <a:spLocks/>
                </p:cNvSpPr>
                <p:nvPr userDrawn="1"/>
              </p:nvSpPr>
              <p:spPr bwMode="gray">
                <a:xfrm>
                  <a:off x="4398963" y="4903209"/>
                  <a:ext cx="3175" cy="3175"/>
                </a:xfrm>
                <a:custGeom>
                  <a:avLst/>
                  <a:gdLst>
                    <a:gd name="T0" fmla="*/ 7 w 19"/>
                    <a:gd name="T1" fmla="*/ 0 h 24"/>
                    <a:gd name="T2" fmla="*/ 8 w 19"/>
                    <a:gd name="T3" fmla="*/ 0 h 24"/>
                    <a:gd name="T4" fmla="*/ 13 w 19"/>
                    <a:gd name="T5" fmla="*/ 3 h 24"/>
                    <a:gd name="T6" fmla="*/ 14 w 19"/>
                    <a:gd name="T7" fmla="*/ 4 h 24"/>
                    <a:gd name="T8" fmla="*/ 19 w 19"/>
                    <a:gd name="T9" fmla="*/ 7 h 24"/>
                    <a:gd name="T10" fmla="*/ 18 w 19"/>
                    <a:gd name="T11" fmla="*/ 8 h 24"/>
                    <a:gd name="T12" fmla="*/ 15 w 19"/>
                    <a:gd name="T13" fmla="*/ 11 h 24"/>
                    <a:gd name="T14" fmla="*/ 11 w 19"/>
                    <a:gd name="T15" fmla="*/ 14 h 24"/>
                    <a:gd name="T16" fmla="*/ 8 w 19"/>
                    <a:gd name="T17" fmla="*/ 16 h 24"/>
                    <a:gd name="T18" fmla="*/ 5 w 19"/>
                    <a:gd name="T19" fmla="*/ 19 h 24"/>
                    <a:gd name="T20" fmla="*/ 2 w 19"/>
                    <a:gd name="T21" fmla="*/ 23 h 24"/>
                    <a:gd name="T22" fmla="*/ 1 w 19"/>
                    <a:gd name="T23" fmla="*/ 24 h 24"/>
                    <a:gd name="T24" fmla="*/ 0 w 19"/>
                    <a:gd name="T25" fmla="*/ 24 h 24"/>
                    <a:gd name="T26" fmla="*/ 1 w 19"/>
                    <a:gd name="T27" fmla="*/ 23 h 24"/>
                    <a:gd name="T28" fmla="*/ 0 w 19"/>
                    <a:gd name="T29" fmla="*/ 17 h 24"/>
                    <a:gd name="T30" fmla="*/ 3 w 19"/>
                    <a:gd name="T31" fmla="*/ 13 h 24"/>
                    <a:gd name="T32" fmla="*/ 4 w 19"/>
                    <a:gd name="T33" fmla="*/ 12 h 24"/>
                    <a:gd name="T34" fmla="*/ 6 w 19"/>
                    <a:gd name="T35" fmla="*/ 7 h 24"/>
                    <a:gd name="T36" fmla="*/ 7 w 19"/>
                    <a:gd name="T37" fmla="*/ 2 h 24"/>
                    <a:gd name="T38" fmla="*/ 7 w 19"/>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4">
                      <a:moveTo>
                        <a:pt x="7" y="0"/>
                      </a:moveTo>
                      <a:lnTo>
                        <a:pt x="8" y="0"/>
                      </a:lnTo>
                      <a:lnTo>
                        <a:pt x="13" y="3"/>
                      </a:lnTo>
                      <a:lnTo>
                        <a:pt x="14" y="4"/>
                      </a:lnTo>
                      <a:lnTo>
                        <a:pt x="19" y="7"/>
                      </a:lnTo>
                      <a:lnTo>
                        <a:pt x="18" y="8"/>
                      </a:lnTo>
                      <a:lnTo>
                        <a:pt x="15" y="11"/>
                      </a:lnTo>
                      <a:lnTo>
                        <a:pt x="11" y="14"/>
                      </a:lnTo>
                      <a:lnTo>
                        <a:pt x="8" y="16"/>
                      </a:lnTo>
                      <a:lnTo>
                        <a:pt x="5" y="19"/>
                      </a:lnTo>
                      <a:lnTo>
                        <a:pt x="2" y="23"/>
                      </a:lnTo>
                      <a:lnTo>
                        <a:pt x="1" y="24"/>
                      </a:lnTo>
                      <a:lnTo>
                        <a:pt x="0" y="24"/>
                      </a:lnTo>
                      <a:lnTo>
                        <a:pt x="1" y="23"/>
                      </a:lnTo>
                      <a:lnTo>
                        <a:pt x="0" y="17"/>
                      </a:lnTo>
                      <a:lnTo>
                        <a:pt x="3" y="13"/>
                      </a:lnTo>
                      <a:lnTo>
                        <a:pt x="4" y="12"/>
                      </a:lnTo>
                      <a:lnTo>
                        <a:pt x="6" y="7"/>
                      </a:lnTo>
                      <a:lnTo>
                        <a:pt x="7"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
                <p:cNvSpPr>
                  <a:spLocks/>
                </p:cNvSpPr>
                <p:nvPr userDrawn="1"/>
              </p:nvSpPr>
              <p:spPr bwMode="gray">
                <a:xfrm>
                  <a:off x="5547173" y="4854474"/>
                  <a:ext cx="136318" cy="84799"/>
                </a:xfrm>
                <a:custGeom>
                  <a:avLst/>
                  <a:gdLst/>
                  <a:ahLst/>
                  <a:cxnLst>
                    <a:cxn ang="0">
                      <a:pos x="378" y="157"/>
                    </a:cxn>
                    <a:cxn ang="0">
                      <a:pos x="388" y="142"/>
                    </a:cxn>
                    <a:cxn ang="0">
                      <a:pos x="391" y="126"/>
                    </a:cxn>
                    <a:cxn ang="0">
                      <a:pos x="391" y="120"/>
                    </a:cxn>
                    <a:cxn ang="0">
                      <a:pos x="388" y="109"/>
                    </a:cxn>
                    <a:cxn ang="0">
                      <a:pos x="378" y="94"/>
                    </a:cxn>
                    <a:cxn ang="0">
                      <a:pos x="359" y="79"/>
                    </a:cxn>
                    <a:cxn ang="0">
                      <a:pos x="334" y="71"/>
                    </a:cxn>
                    <a:cxn ang="0">
                      <a:pos x="320" y="70"/>
                    </a:cxn>
                    <a:cxn ang="0">
                      <a:pos x="302" y="72"/>
                    </a:cxn>
                    <a:cxn ang="0">
                      <a:pos x="302" y="70"/>
                    </a:cxn>
                    <a:cxn ang="0">
                      <a:pos x="302" y="62"/>
                    </a:cxn>
                    <a:cxn ang="0">
                      <a:pos x="298" y="49"/>
                    </a:cxn>
                    <a:cxn ang="0">
                      <a:pos x="291" y="36"/>
                    </a:cxn>
                    <a:cxn ang="0">
                      <a:pos x="282" y="25"/>
                    </a:cxn>
                    <a:cxn ang="0">
                      <a:pos x="270" y="16"/>
                    </a:cxn>
                    <a:cxn ang="0">
                      <a:pos x="255" y="8"/>
                    </a:cxn>
                    <a:cxn ang="0">
                      <a:pos x="239" y="3"/>
                    </a:cxn>
                    <a:cxn ang="0">
                      <a:pos x="223" y="0"/>
                    </a:cxn>
                    <a:cxn ang="0">
                      <a:pos x="213" y="0"/>
                    </a:cxn>
                    <a:cxn ang="0">
                      <a:pos x="195" y="1"/>
                    </a:cxn>
                    <a:cxn ang="0">
                      <a:pos x="179" y="5"/>
                    </a:cxn>
                    <a:cxn ang="0">
                      <a:pos x="163" y="12"/>
                    </a:cxn>
                    <a:cxn ang="0">
                      <a:pos x="150" y="20"/>
                    </a:cxn>
                    <a:cxn ang="0">
                      <a:pos x="140" y="31"/>
                    </a:cxn>
                    <a:cxn ang="0">
                      <a:pos x="131" y="42"/>
                    </a:cxn>
                    <a:cxn ang="0">
                      <a:pos x="126" y="55"/>
                    </a:cxn>
                    <a:cxn ang="0">
                      <a:pos x="124" y="70"/>
                    </a:cxn>
                    <a:cxn ang="0">
                      <a:pos x="125" y="72"/>
                    </a:cxn>
                    <a:cxn ang="0">
                      <a:pos x="115" y="70"/>
                    </a:cxn>
                    <a:cxn ang="0">
                      <a:pos x="107" y="70"/>
                    </a:cxn>
                    <a:cxn ang="0">
                      <a:pos x="78" y="74"/>
                    </a:cxn>
                    <a:cxn ang="0">
                      <a:pos x="56" y="86"/>
                    </a:cxn>
                    <a:cxn ang="0">
                      <a:pos x="41" y="104"/>
                    </a:cxn>
                    <a:cxn ang="0">
                      <a:pos x="37" y="114"/>
                    </a:cxn>
                    <a:cxn ang="0">
                      <a:pos x="36" y="126"/>
                    </a:cxn>
                    <a:cxn ang="0">
                      <a:pos x="36" y="135"/>
                    </a:cxn>
                    <a:cxn ang="0">
                      <a:pos x="42" y="149"/>
                    </a:cxn>
                    <a:cxn ang="0">
                      <a:pos x="48" y="157"/>
                    </a:cxn>
                    <a:cxn ang="0">
                      <a:pos x="28" y="165"/>
                    </a:cxn>
                    <a:cxn ang="0">
                      <a:pos x="14" y="177"/>
                    </a:cxn>
                    <a:cxn ang="0">
                      <a:pos x="3" y="192"/>
                    </a:cxn>
                    <a:cxn ang="0">
                      <a:pos x="0" y="210"/>
                    </a:cxn>
                    <a:cxn ang="0">
                      <a:pos x="0" y="215"/>
                    </a:cxn>
                    <a:cxn ang="0">
                      <a:pos x="3" y="226"/>
                    </a:cxn>
                    <a:cxn ang="0">
                      <a:pos x="12" y="241"/>
                    </a:cxn>
                    <a:cxn ang="0">
                      <a:pos x="32" y="256"/>
                    </a:cxn>
                    <a:cxn ang="0">
                      <a:pos x="57" y="264"/>
                    </a:cxn>
                    <a:cxn ang="0">
                      <a:pos x="355" y="265"/>
                    </a:cxn>
                    <a:cxn ang="0">
                      <a:pos x="370" y="264"/>
                    </a:cxn>
                    <a:cxn ang="0">
                      <a:pos x="395" y="256"/>
                    </a:cxn>
                    <a:cxn ang="0">
                      <a:pos x="414" y="241"/>
                    </a:cxn>
                    <a:cxn ang="0">
                      <a:pos x="423" y="226"/>
                    </a:cxn>
                    <a:cxn ang="0">
                      <a:pos x="426" y="215"/>
                    </a:cxn>
                    <a:cxn ang="0">
                      <a:pos x="426" y="210"/>
                    </a:cxn>
                    <a:cxn ang="0">
                      <a:pos x="423" y="192"/>
                    </a:cxn>
                    <a:cxn ang="0">
                      <a:pos x="413" y="177"/>
                    </a:cxn>
                    <a:cxn ang="0">
                      <a:pos x="397" y="165"/>
                    </a:cxn>
                    <a:cxn ang="0">
                      <a:pos x="378" y="157"/>
                    </a:cxn>
                  </a:cxnLst>
                  <a:rect l="0" t="0" r="r" b="b"/>
                  <a:pathLst>
                    <a:path w="426" h="265">
                      <a:moveTo>
                        <a:pt x="378" y="157"/>
                      </a:moveTo>
                      <a:lnTo>
                        <a:pt x="378" y="157"/>
                      </a:lnTo>
                      <a:lnTo>
                        <a:pt x="384" y="149"/>
                      </a:lnTo>
                      <a:lnTo>
                        <a:pt x="388" y="142"/>
                      </a:lnTo>
                      <a:lnTo>
                        <a:pt x="390" y="135"/>
                      </a:lnTo>
                      <a:lnTo>
                        <a:pt x="391" y="126"/>
                      </a:lnTo>
                      <a:lnTo>
                        <a:pt x="391" y="126"/>
                      </a:lnTo>
                      <a:lnTo>
                        <a:pt x="391" y="120"/>
                      </a:lnTo>
                      <a:lnTo>
                        <a:pt x="390" y="114"/>
                      </a:lnTo>
                      <a:lnTo>
                        <a:pt x="388" y="109"/>
                      </a:lnTo>
                      <a:lnTo>
                        <a:pt x="386" y="104"/>
                      </a:lnTo>
                      <a:lnTo>
                        <a:pt x="378" y="94"/>
                      </a:lnTo>
                      <a:lnTo>
                        <a:pt x="370" y="86"/>
                      </a:lnTo>
                      <a:lnTo>
                        <a:pt x="359" y="79"/>
                      </a:lnTo>
                      <a:lnTo>
                        <a:pt x="348" y="74"/>
                      </a:lnTo>
                      <a:lnTo>
                        <a:pt x="334" y="71"/>
                      </a:lnTo>
                      <a:lnTo>
                        <a:pt x="320" y="70"/>
                      </a:lnTo>
                      <a:lnTo>
                        <a:pt x="320" y="70"/>
                      </a:lnTo>
                      <a:lnTo>
                        <a:pt x="311" y="70"/>
                      </a:lnTo>
                      <a:lnTo>
                        <a:pt x="302" y="72"/>
                      </a:lnTo>
                      <a:lnTo>
                        <a:pt x="302" y="72"/>
                      </a:lnTo>
                      <a:lnTo>
                        <a:pt x="302" y="70"/>
                      </a:lnTo>
                      <a:lnTo>
                        <a:pt x="302" y="70"/>
                      </a:lnTo>
                      <a:lnTo>
                        <a:pt x="302" y="62"/>
                      </a:lnTo>
                      <a:lnTo>
                        <a:pt x="300" y="55"/>
                      </a:lnTo>
                      <a:lnTo>
                        <a:pt x="298" y="49"/>
                      </a:lnTo>
                      <a:lnTo>
                        <a:pt x="295" y="42"/>
                      </a:lnTo>
                      <a:lnTo>
                        <a:pt x="291" y="36"/>
                      </a:lnTo>
                      <a:lnTo>
                        <a:pt x="287" y="31"/>
                      </a:lnTo>
                      <a:lnTo>
                        <a:pt x="282" y="25"/>
                      </a:lnTo>
                      <a:lnTo>
                        <a:pt x="277" y="20"/>
                      </a:lnTo>
                      <a:lnTo>
                        <a:pt x="270" y="16"/>
                      </a:lnTo>
                      <a:lnTo>
                        <a:pt x="263" y="12"/>
                      </a:lnTo>
                      <a:lnTo>
                        <a:pt x="255" y="8"/>
                      </a:lnTo>
                      <a:lnTo>
                        <a:pt x="248" y="5"/>
                      </a:lnTo>
                      <a:lnTo>
                        <a:pt x="239" y="3"/>
                      </a:lnTo>
                      <a:lnTo>
                        <a:pt x="231" y="1"/>
                      </a:lnTo>
                      <a:lnTo>
                        <a:pt x="223" y="0"/>
                      </a:lnTo>
                      <a:lnTo>
                        <a:pt x="213" y="0"/>
                      </a:lnTo>
                      <a:lnTo>
                        <a:pt x="213" y="0"/>
                      </a:lnTo>
                      <a:lnTo>
                        <a:pt x="204" y="0"/>
                      </a:lnTo>
                      <a:lnTo>
                        <a:pt x="195" y="1"/>
                      </a:lnTo>
                      <a:lnTo>
                        <a:pt x="186" y="3"/>
                      </a:lnTo>
                      <a:lnTo>
                        <a:pt x="179" y="5"/>
                      </a:lnTo>
                      <a:lnTo>
                        <a:pt x="171" y="8"/>
                      </a:lnTo>
                      <a:lnTo>
                        <a:pt x="163" y="12"/>
                      </a:lnTo>
                      <a:lnTo>
                        <a:pt x="157" y="16"/>
                      </a:lnTo>
                      <a:lnTo>
                        <a:pt x="150" y="20"/>
                      </a:lnTo>
                      <a:lnTo>
                        <a:pt x="145" y="25"/>
                      </a:lnTo>
                      <a:lnTo>
                        <a:pt x="140" y="31"/>
                      </a:lnTo>
                      <a:lnTo>
                        <a:pt x="135" y="36"/>
                      </a:lnTo>
                      <a:lnTo>
                        <a:pt x="131" y="42"/>
                      </a:lnTo>
                      <a:lnTo>
                        <a:pt x="128" y="49"/>
                      </a:lnTo>
                      <a:lnTo>
                        <a:pt x="126" y="55"/>
                      </a:lnTo>
                      <a:lnTo>
                        <a:pt x="125" y="62"/>
                      </a:lnTo>
                      <a:lnTo>
                        <a:pt x="124" y="70"/>
                      </a:lnTo>
                      <a:lnTo>
                        <a:pt x="124" y="70"/>
                      </a:lnTo>
                      <a:lnTo>
                        <a:pt x="125" y="72"/>
                      </a:lnTo>
                      <a:lnTo>
                        <a:pt x="125" y="72"/>
                      </a:lnTo>
                      <a:lnTo>
                        <a:pt x="115" y="70"/>
                      </a:lnTo>
                      <a:lnTo>
                        <a:pt x="107" y="70"/>
                      </a:lnTo>
                      <a:lnTo>
                        <a:pt x="107" y="70"/>
                      </a:lnTo>
                      <a:lnTo>
                        <a:pt x="92" y="71"/>
                      </a:lnTo>
                      <a:lnTo>
                        <a:pt x="78" y="74"/>
                      </a:lnTo>
                      <a:lnTo>
                        <a:pt x="67" y="79"/>
                      </a:lnTo>
                      <a:lnTo>
                        <a:pt x="56" y="86"/>
                      </a:lnTo>
                      <a:lnTo>
                        <a:pt x="48" y="94"/>
                      </a:lnTo>
                      <a:lnTo>
                        <a:pt x="41" y="104"/>
                      </a:lnTo>
                      <a:lnTo>
                        <a:pt x="39" y="109"/>
                      </a:lnTo>
                      <a:lnTo>
                        <a:pt x="37" y="114"/>
                      </a:lnTo>
                      <a:lnTo>
                        <a:pt x="36" y="120"/>
                      </a:lnTo>
                      <a:lnTo>
                        <a:pt x="36" y="126"/>
                      </a:lnTo>
                      <a:lnTo>
                        <a:pt x="36" y="126"/>
                      </a:lnTo>
                      <a:lnTo>
                        <a:pt x="36" y="135"/>
                      </a:lnTo>
                      <a:lnTo>
                        <a:pt x="39" y="142"/>
                      </a:lnTo>
                      <a:lnTo>
                        <a:pt x="42" y="149"/>
                      </a:lnTo>
                      <a:lnTo>
                        <a:pt x="48" y="157"/>
                      </a:lnTo>
                      <a:lnTo>
                        <a:pt x="48" y="157"/>
                      </a:lnTo>
                      <a:lnTo>
                        <a:pt x="38" y="160"/>
                      </a:lnTo>
                      <a:lnTo>
                        <a:pt x="28" y="165"/>
                      </a:lnTo>
                      <a:lnTo>
                        <a:pt x="20" y="171"/>
                      </a:lnTo>
                      <a:lnTo>
                        <a:pt x="14" y="177"/>
                      </a:lnTo>
                      <a:lnTo>
                        <a:pt x="7" y="184"/>
                      </a:lnTo>
                      <a:lnTo>
                        <a:pt x="3" y="192"/>
                      </a:lnTo>
                      <a:lnTo>
                        <a:pt x="1" y="200"/>
                      </a:lnTo>
                      <a:lnTo>
                        <a:pt x="0" y="210"/>
                      </a:lnTo>
                      <a:lnTo>
                        <a:pt x="0" y="210"/>
                      </a:lnTo>
                      <a:lnTo>
                        <a:pt x="0" y="215"/>
                      </a:lnTo>
                      <a:lnTo>
                        <a:pt x="1" y="221"/>
                      </a:lnTo>
                      <a:lnTo>
                        <a:pt x="3" y="226"/>
                      </a:lnTo>
                      <a:lnTo>
                        <a:pt x="5" y="231"/>
                      </a:lnTo>
                      <a:lnTo>
                        <a:pt x="12" y="241"/>
                      </a:lnTo>
                      <a:lnTo>
                        <a:pt x="21" y="249"/>
                      </a:lnTo>
                      <a:lnTo>
                        <a:pt x="32" y="256"/>
                      </a:lnTo>
                      <a:lnTo>
                        <a:pt x="43" y="261"/>
                      </a:lnTo>
                      <a:lnTo>
                        <a:pt x="57" y="264"/>
                      </a:lnTo>
                      <a:lnTo>
                        <a:pt x="71" y="265"/>
                      </a:lnTo>
                      <a:lnTo>
                        <a:pt x="355" y="265"/>
                      </a:lnTo>
                      <a:lnTo>
                        <a:pt x="355" y="265"/>
                      </a:lnTo>
                      <a:lnTo>
                        <a:pt x="370" y="264"/>
                      </a:lnTo>
                      <a:lnTo>
                        <a:pt x="383" y="261"/>
                      </a:lnTo>
                      <a:lnTo>
                        <a:pt x="395" y="256"/>
                      </a:lnTo>
                      <a:lnTo>
                        <a:pt x="406" y="249"/>
                      </a:lnTo>
                      <a:lnTo>
                        <a:pt x="414" y="241"/>
                      </a:lnTo>
                      <a:lnTo>
                        <a:pt x="421" y="231"/>
                      </a:lnTo>
                      <a:lnTo>
                        <a:pt x="423" y="226"/>
                      </a:lnTo>
                      <a:lnTo>
                        <a:pt x="425" y="221"/>
                      </a:lnTo>
                      <a:lnTo>
                        <a:pt x="426" y="215"/>
                      </a:lnTo>
                      <a:lnTo>
                        <a:pt x="426" y="210"/>
                      </a:lnTo>
                      <a:lnTo>
                        <a:pt x="426" y="210"/>
                      </a:lnTo>
                      <a:lnTo>
                        <a:pt x="426" y="200"/>
                      </a:lnTo>
                      <a:lnTo>
                        <a:pt x="423" y="192"/>
                      </a:lnTo>
                      <a:lnTo>
                        <a:pt x="419" y="184"/>
                      </a:lnTo>
                      <a:lnTo>
                        <a:pt x="413" y="177"/>
                      </a:lnTo>
                      <a:lnTo>
                        <a:pt x="406" y="171"/>
                      </a:lnTo>
                      <a:lnTo>
                        <a:pt x="397" y="165"/>
                      </a:lnTo>
                      <a:lnTo>
                        <a:pt x="389" y="160"/>
                      </a:lnTo>
                      <a:lnTo>
                        <a:pt x="378" y="157"/>
                      </a:lnTo>
                      <a:lnTo>
                        <a:pt x="378" y="157"/>
                      </a:ln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18" name="Group 117"/>
                <p:cNvGrpSpPr/>
                <p:nvPr userDrawn="1"/>
              </p:nvGrpSpPr>
              <p:grpSpPr bwMode="gray">
                <a:xfrm>
                  <a:off x="4735380" y="4798983"/>
                  <a:ext cx="213312" cy="211929"/>
                  <a:chOff x="4735380" y="5294283"/>
                  <a:chExt cx="213312" cy="211929"/>
                </a:xfrm>
              </p:grpSpPr>
              <p:sp>
                <p:nvSpPr>
                  <p:cNvPr id="127" name="Freeform 5"/>
                  <p:cNvSpPr>
                    <a:spLocks/>
                  </p:cNvSpPr>
                  <p:nvPr userDrawn="1"/>
                </p:nvSpPr>
                <p:spPr bwMode="gray">
                  <a:xfrm>
                    <a:off x="4797325" y="5357184"/>
                    <a:ext cx="87005" cy="86049"/>
                  </a:xfrm>
                  <a:custGeom>
                    <a:avLst/>
                    <a:gdLst>
                      <a:gd name="T0" fmla="*/ 176 w 181"/>
                      <a:gd name="T1" fmla="*/ 79 h 180"/>
                      <a:gd name="T2" fmla="*/ 176 w 181"/>
                      <a:gd name="T3" fmla="*/ 79 h 180"/>
                      <a:gd name="T4" fmla="*/ 179 w 181"/>
                      <a:gd name="T5" fmla="*/ 75 h 180"/>
                      <a:gd name="T6" fmla="*/ 181 w 181"/>
                      <a:gd name="T7" fmla="*/ 70 h 180"/>
                      <a:gd name="T8" fmla="*/ 179 w 181"/>
                      <a:gd name="T9" fmla="*/ 64 h 180"/>
                      <a:gd name="T10" fmla="*/ 176 w 181"/>
                      <a:gd name="T11" fmla="*/ 59 h 180"/>
                      <a:gd name="T12" fmla="*/ 120 w 181"/>
                      <a:gd name="T13" fmla="*/ 5 h 180"/>
                      <a:gd name="T14" fmla="*/ 120 w 181"/>
                      <a:gd name="T15" fmla="*/ 5 h 180"/>
                      <a:gd name="T16" fmla="*/ 116 w 181"/>
                      <a:gd name="T17" fmla="*/ 2 h 180"/>
                      <a:gd name="T18" fmla="*/ 111 w 181"/>
                      <a:gd name="T19" fmla="*/ 0 h 180"/>
                      <a:gd name="T20" fmla="*/ 105 w 181"/>
                      <a:gd name="T21" fmla="*/ 2 h 180"/>
                      <a:gd name="T22" fmla="*/ 100 w 181"/>
                      <a:gd name="T23" fmla="*/ 5 h 180"/>
                      <a:gd name="T24" fmla="*/ 4 w 181"/>
                      <a:gd name="T25" fmla="*/ 101 h 180"/>
                      <a:gd name="T26" fmla="*/ 4 w 181"/>
                      <a:gd name="T27" fmla="*/ 101 h 180"/>
                      <a:gd name="T28" fmla="*/ 1 w 181"/>
                      <a:gd name="T29" fmla="*/ 105 h 180"/>
                      <a:gd name="T30" fmla="*/ 0 w 181"/>
                      <a:gd name="T31" fmla="*/ 112 h 180"/>
                      <a:gd name="T32" fmla="*/ 1 w 181"/>
                      <a:gd name="T33" fmla="*/ 116 h 180"/>
                      <a:gd name="T34" fmla="*/ 4 w 181"/>
                      <a:gd name="T35" fmla="*/ 121 h 180"/>
                      <a:gd name="T36" fmla="*/ 58 w 181"/>
                      <a:gd name="T37" fmla="*/ 177 h 180"/>
                      <a:gd name="T38" fmla="*/ 58 w 181"/>
                      <a:gd name="T39" fmla="*/ 177 h 180"/>
                      <a:gd name="T40" fmla="*/ 63 w 181"/>
                      <a:gd name="T41" fmla="*/ 180 h 180"/>
                      <a:gd name="T42" fmla="*/ 69 w 181"/>
                      <a:gd name="T43" fmla="*/ 180 h 180"/>
                      <a:gd name="T44" fmla="*/ 74 w 181"/>
                      <a:gd name="T45" fmla="*/ 180 h 180"/>
                      <a:gd name="T46" fmla="*/ 80 w 181"/>
                      <a:gd name="T47" fmla="*/ 177 h 180"/>
                      <a:gd name="T48" fmla="*/ 176 w 181"/>
                      <a:gd name="T49" fmla="*/ 79 h 180"/>
                      <a:gd name="T50" fmla="*/ 176 w 181"/>
                      <a:gd name="T51" fmla="*/ 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180">
                        <a:moveTo>
                          <a:pt x="176" y="79"/>
                        </a:moveTo>
                        <a:lnTo>
                          <a:pt x="176" y="79"/>
                        </a:lnTo>
                        <a:lnTo>
                          <a:pt x="179" y="75"/>
                        </a:lnTo>
                        <a:lnTo>
                          <a:pt x="181" y="70"/>
                        </a:lnTo>
                        <a:lnTo>
                          <a:pt x="179" y="64"/>
                        </a:lnTo>
                        <a:lnTo>
                          <a:pt x="176" y="59"/>
                        </a:lnTo>
                        <a:lnTo>
                          <a:pt x="120" y="5"/>
                        </a:lnTo>
                        <a:lnTo>
                          <a:pt x="120" y="5"/>
                        </a:lnTo>
                        <a:lnTo>
                          <a:pt x="116" y="2"/>
                        </a:lnTo>
                        <a:lnTo>
                          <a:pt x="111" y="0"/>
                        </a:lnTo>
                        <a:lnTo>
                          <a:pt x="105" y="2"/>
                        </a:lnTo>
                        <a:lnTo>
                          <a:pt x="100" y="5"/>
                        </a:lnTo>
                        <a:lnTo>
                          <a:pt x="4" y="101"/>
                        </a:lnTo>
                        <a:lnTo>
                          <a:pt x="4" y="101"/>
                        </a:lnTo>
                        <a:lnTo>
                          <a:pt x="1" y="105"/>
                        </a:lnTo>
                        <a:lnTo>
                          <a:pt x="0" y="112"/>
                        </a:lnTo>
                        <a:lnTo>
                          <a:pt x="1" y="116"/>
                        </a:lnTo>
                        <a:lnTo>
                          <a:pt x="4" y="121"/>
                        </a:lnTo>
                        <a:lnTo>
                          <a:pt x="58" y="177"/>
                        </a:lnTo>
                        <a:lnTo>
                          <a:pt x="58" y="177"/>
                        </a:lnTo>
                        <a:lnTo>
                          <a:pt x="63" y="180"/>
                        </a:lnTo>
                        <a:lnTo>
                          <a:pt x="69" y="180"/>
                        </a:lnTo>
                        <a:lnTo>
                          <a:pt x="74" y="180"/>
                        </a:lnTo>
                        <a:lnTo>
                          <a:pt x="80" y="177"/>
                        </a:lnTo>
                        <a:lnTo>
                          <a:pt x="176" y="79"/>
                        </a:lnTo>
                        <a:lnTo>
                          <a:pt x="176" y="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6"/>
                  <p:cNvSpPr>
                    <a:spLocks/>
                  </p:cNvSpPr>
                  <p:nvPr userDrawn="1"/>
                </p:nvSpPr>
                <p:spPr bwMode="gray">
                  <a:xfrm>
                    <a:off x="4867922" y="5314535"/>
                    <a:ext cx="56397" cy="56397"/>
                  </a:xfrm>
                  <a:custGeom>
                    <a:avLst/>
                    <a:gdLst>
                      <a:gd name="T0" fmla="*/ 113 w 133"/>
                      <a:gd name="T1" fmla="*/ 113 h 133"/>
                      <a:gd name="T2" fmla="*/ 113 w 133"/>
                      <a:gd name="T3" fmla="*/ 113 h 133"/>
                      <a:gd name="T4" fmla="*/ 122 w 133"/>
                      <a:gd name="T5" fmla="*/ 102 h 133"/>
                      <a:gd name="T6" fmla="*/ 129 w 133"/>
                      <a:gd name="T7" fmla="*/ 91 h 133"/>
                      <a:gd name="T8" fmla="*/ 132 w 133"/>
                      <a:gd name="T9" fmla="*/ 79 h 133"/>
                      <a:gd name="T10" fmla="*/ 133 w 133"/>
                      <a:gd name="T11" fmla="*/ 66 h 133"/>
                      <a:gd name="T12" fmla="*/ 132 w 133"/>
                      <a:gd name="T13" fmla="*/ 54 h 133"/>
                      <a:gd name="T14" fmla="*/ 129 w 133"/>
                      <a:gd name="T15" fmla="*/ 42 h 133"/>
                      <a:gd name="T16" fmla="*/ 122 w 133"/>
                      <a:gd name="T17" fmla="*/ 29 h 133"/>
                      <a:gd name="T18" fmla="*/ 113 w 133"/>
                      <a:gd name="T19" fmla="*/ 18 h 133"/>
                      <a:gd name="T20" fmla="*/ 113 w 133"/>
                      <a:gd name="T21" fmla="*/ 18 h 133"/>
                      <a:gd name="T22" fmla="*/ 102 w 133"/>
                      <a:gd name="T23" fmla="*/ 11 h 133"/>
                      <a:gd name="T24" fmla="*/ 91 w 133"/>
                      <a:gd name="T25" fmla="*/ 4 h 133"/>
                      <a:gd name="T26" fmla="*/ 79 w 133"/>
                      <a:gd name="T27" fmla="*/ 1 h 133"/>
                      <a:gd name="T28" fmla="*/ 67 w 133"/>
                      <a:gd name="T29" fmla="*/ 0 h 133"/>
                      <a:gd name="T30" fmla="*/ 54 w 133"/>
                      <a:gd name="T31" fmla="*/ 1 h 133"/>
                      <a:gd name="T32" fmla="*/ 42 w 133"/>
                      <a:gd name="T33" fmla="*/ 4 h 133"/>
                      <a:gd name="T34" fmla="*/ 29 w 133"/>
                      <a:gd name="T35" fmla="*/ 11 h 133"/>
                      <a:gd name="T36" fmla="*/ 19 w 133"/>
                      <a:gd name="T37" fmla="*/ 18 h 133"/>
                      <a:gd name="T38" fmla="*/ 19 w 133"/>
                      <a:gd name="T39" fmla="*/ 18 h 133"/>
                      <a:gd name="T40" fmla="*/ 11 w 133"/>
                      <a:gd name="T41" fmla="*/ 29 h 133"/>
                      <a:gd name="T42" fmla="*/ 5 w 133"/>
                      <a:gd name="T43" fmla="*/ 42 h 133"/>
                      <a:gd name="T44" fmla="*/ 2 w 133"/>
                      <a:gd name="T45" fmla="*/ 54 h 133"/>
                      <a:gd name="T46" fmla="*/ 0 w 133"/>
                      <a:gd name="T47" fmla="*/ 66 h 133"/>
                      <a:gd name="T48" fmla="*/ 2 w 133"/>
                      <a:gd name="T49" fmla="*/ 79 h 133"/>
                      <a:gd name="T50" fmla="*/ 5 w 133"/>
                      <a:gd name="T51" fmla="*/ 91 h 133"/>
                      <a:gd name="T52" fmla="*/ 11 w 133"/>
                      <a:gd name="T53" fmla="*/ 102 h 133"/>
                      <a:gd name="T54" fmla="*/ 19 w 133"/>
                      <a:gd name="T55" fmla="*/ 113 h 133"/>
                      <a:gd name="T56" fmla="*/ 19 w 133"/>
                      <a:gd name="T57" fmla="*/ 113 h 133"/>
                      <a:gd name="T58" fmla="*/ 29 w 133"/>
                      <a:gd name="T59" fmla="*/ 122 h 133"/>
                      <a:gd name="T60" fmla="*/ 42 w 133"/>
                      <a:gd name="T61" fmla="*/ 128 h 133"/>
                      <a:gd name="T62" fmla="*/ 54 w 133"/>
                      <a:gd name="T63" fmla="*/ 131 h 133"/>
                      <a:gd name="T64" fmla="*/ 67 w 133"/>
                      <a:gd name="T65" fmla="*/ 133 h 133"/>
                      <a:gd name="T66" fmla="*/ 79 w 133"/>
                      <a:gd name="T67" fmla="*/ 131 h 133"/>
                      <a:gd name="T68" fmla="*/ 91 w 133"/>
                      <a:gd name="T69" fmla="*/ 128 h 133"/>
                      <a:gd name="T70" fmla="*/ 102 w 133"/>
                      <a:gd name="T71" fmla="*/ 122 h 133"/>
                      <a:gd name="T72" fmla="*/ 113 w 133"/>
                      <a:gd name="T73" fmla="*/ 113 h 133"/>
                      <a:gd name="T74" fmla="*/ 113 w 133"/>
                      <a:gd name="T75" fmla="*/ 1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3">
                        <a:moveTo>
                          <a:pt x="113" y="113"/>
                        </a:moveTo>
                        <a:lnTo>
                          <a:pt x="113" y="113"/>
                        </a:lnTo>
                        <a:lnTo>
                          <a:pt x="122" y="102"/>
                        </a:lnTo>
                        <a:lnTo>
                          <a:pt x="129" y="91"/>
                        </a:lnTo>
                        <a:lnTo>
                          <a:pt x="132" y="79"/>
                        </a:lnTo>
                        <a:lnTo>
                          <a:pt x="133" y="66"/>
                        </a:lnTo>
                        <a:lnTo>
                          <a:pt x="132" y="54"/>
                        </a:lnTo>
                        <a:lnTo>
                          <a:pt x="129" y="42"/>
                        </a:lnTo>
                        <a:lnTo>
                          <a:pt x="122" y="29"/>
                        </a:lnTo>
                        <a:lnTo>
                          <a:pt x="113" y="18"/>
                        </a:lnTo>
                        <a:lnTo>
                          <a:pt x="113" y="18"/>
                        </a:lnTo>
                        <a:lnTo>
                          <a:pt x="102" y="11"/>
                        </a:lnTo>
                        <a:lnTo>
                          <a:pt x="91" y="4"/>
                        </a:lnTo>
                        <a:lnTo>
                          <a:pt x="79" y="1"/>
                        </a:lnTo>
                        <a:lnTo>
                          <a:pt x="67" y="0"/>
                        </a:lnTo>
                        <a:lnTo>
                          <a:pt x="54" y="1"/>
                        </a:lnTo>
                        <a:lnTo>
                          <a:pt x="42" y="4"/>
                        </a:lnTo>
                        <a:lnTo>
                          <a:pt x="29" y="11"/>
                        </a:lnTo>
                        <a:lnTo>
                          <a:pt x="19" y="18"/>
                        </a:lnTo>
                        <a:lnTo>
                          <a:pt x="19" y="18"/>
                        </a:lnTo>
                        <a:lnTo>
                          <a:pt x="11" y="29"/>
                        </a:lnTo>
                        <a:lnTo>
                          <a:pt x="5" y="42"/>
                        </a:lnTo>
                        <a:lnTo>
                          <a:pt x="2" y="54"/>
                        </a:lnTo>
                        <a:lnTo>
                          <a:pt x="0" y="66"/>
                        </a:lnTo>
                        <a:lnTo>
                          <a:pt x="2" y="79"/>
                        </a:lnTo>
                        <a:lnTo>
                          <a:pt x="5" y="91"/>
                        </a:lnTo>
                        <a:lnTo>
                          <a:pt x="11" y="102"/>
                        </a:lnTo>
                        <a:lnTo>
                          <a:pt x="19" y="113"/>
                        </a:lnTo>
                        <a:lnTo>
                          <a:pt x="19" y="113"/>
                        </a:lnTo>
                        <a:lnTo>
                          <a:pt x="29" y="122"/>
                        </a:lnTo>
                        <a:lnTo>
                          <a:pt x="42" y="128"/>
                        </a:lnTo>
                        <a:lnTo>
                          <a:pt x="54" y="131"/>
                        </a:lnTo>
                        <a:lnTo>
                          <a:pt x="67" y="133"/>
                        </a:lnTo>
                        <a:lnTo>
                          <a:pt x="79" y="131"/>
                        </a:lnTo>
                        <a:lnTo>
                          <a:pt x="91" y="128"/>
                        </a:lnTo>
                        <a:lnTo>
                          <a:pt x="102" y="122"/>
                        </a:lnTo>
                        <a:lnTo>
                          <a:pt x="113" y="113"/>
                        </a:lnTo>
                        <a:lnTo>
                          <a:pt x="113" y="11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
                  <p:cNvSpPr>
                    <a:spLocks noEditPoints="1"/>
                  </p:cNvSpPr>
                  <p:nvPr userDrawn="1"/>
                </p:nvSpPr>
                <p:spPr bwMode="gray">
                  <a:xfrm>
                    <a:off x="4735380" y="5294283"/>
                    <a:ext cx="107083" cy="107083"/>
                  </a:xfrm>
                  <a:custGeom>
                    <a:avLst/>
                    <a:gdLst>
                      <a:gd name="T0" fmla="*/ 221 w 225"/>
                      <a:gd name="T1" fmla="*/ 73 h 225"/>
                      <a:gd name="T2" fmla="*/ 152 w 225"/>
                      <a:gd name="T3" fmla="*/ 3 h 225"/>
                      <a:gd name="T4" fmla="*/ 152 w 225"/>
                      <a:gd name="T5" fmla="*/ 3 h 225"/>
                      <a:gd name="T6" fmla="*/ 147 w 225"/>
                      <a:gd name="T7" fmla="*/ 0 h 225"/>
                      <a:gd name="T8" fmla="*/ 142 w 225"/>
                      <a:gd name="T9" fmla="*/ 0 h 225"/>
                      <a:gd name="T10" fmla="*/ 138 w 225"/>
                      <a:gd name="T11" fmla="*/ 0 h 225"/>
                      <a:gd name="T12" fmla="*/ 135 w 225"/>
                      <a:gd name="T13" fmla="*/ 3 h 225"/>
                      <a:gd name="T14" fmla="*/ 3 w 225"/>
                      <a:gd name="T15" fmla="*/ 135 h 225"/>
                      <a:gd name="T16" fmla="*/ 3 w 225"/>
                      <a:gd name="T17" fmla="*/ 135 h 225"/>
                      <a:gd name="T18" fmla="*/ 0 w 225"/>
                      <a:gd name="T19" fmla="*/ 138 h 225"/>
                      <a:gd name="T20" fmla="*/ 0 w 225"/>
                      <a:gd name="T21" fmla="*/ 142 h 225"/>
                      <a:gd name="T22" fmla="*/ 0 w 225"/>
                      <a:gd name="T23" fmla="*/ 149 h 225"/>
                      <a:gd name="T24" fmla="*/ 3 w 225"/>
                      <a:gd name="T25" fmla="*/ 152 h 225"/>
                      <a:gd name="T26" fmla="*/ 73 w 225"/>
                      <a:gd name="T27" fmla="*/ 221 h 225"/>
                      <a:gd name="T28" fmla="*/ 73 w 225"/>
                      <a:gd name="T29" fmla="*/ 221 h 225"/>
                      <a:gd name="T30" fmla="*/ 76 w 225"/>
                      <a:gd name="T31" fmla="*/ 225 h 225"/>
                      <a:gd name="T32" fmla="*/ 81 w 225"/>
                      <a:gd name="T33" fmla="*/ 225 h 225"/>
                      <a:gd name="T34" fmla="*/ 85 w 225"/>
                      <a:gd name="T35" fmla="*/ 225 h 225"/>
                      <a:gd name="T36" fmla="*/ 90 w 225"/>
                      <a:gd name="T37" fmla="*/ 221 h 225"/>
                      <a:gd name="T38" fmla="*/ 221 w 225"/>
                      <a:gd name="T39" fmla="*/ 90 h 225"/>
                      <a:gd name="T40" fmla="*/ 221 w 225"/>
                      <a:gd name="T41" fmla="*/ 90 h 225"/>
                      <a:gd name="T42" fmla="*/ 223 w 225"/>
                      <a:gd name="T43" fmla="*/ 87 h 225"/>
                      <a:gd name="T44" fmla="*/ 225 w 225"/>
                      <a:gd name="T45" fmla="*/ 82 h 225"/>
                      <a:gd name="T46" fmla="*/ 223 w 225"/>
                      <a:gd name="T47" fmla="*/ 76 h 225"/>
                      <a:gd name="T48" fmla="*/ 221 w 225"/>
                      <a:gd name="T49" fmla="*/ 73 h 225"/>
                      <a:gd name="T50" fmla="*/ 221 w 225"/>
                      <a:gd name="T51" fmla="*/ 73 h 225"/>
                      <a:gd name="T52" fmla="*/ 81 w 225"/>
                      <a:gd name="T53" fmla="*/ 215 h 225"/>
                      <a:gd name="T54" fmla="*/ 8 w 225"/>
                      <a:gd name="T55" fmla="*/ 142 h 225"/>
                      <a:gd name="T56" fmla="*/ 142 w 225"/>
                      <a:gd name="T57" fmla="*/ 9 h 225"/>
                      <a:gd name="T58" fmla="*/ 215 w 225"/>
                      <a:gd name="T59" fmla="*/ 82 h 225"/>
                      <a:gd name="T60" fmla="*/ 81 w 225"/>
                      <a:gd name="T61" fmla="*/ 215 h 225"/>
                      <a:gd name="T62" fmla="*/ 81 w 225"/>
                      <a:gd name="T63" fmla="*/ 21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25">
                        <a:moveTo>
                          <a:pt x="221" y="73"/>
                        </a:moveTo>
                        <a:lnTo>
                          <a:pt x="152" y="3"/>
                        </a:lnTo>
                        <a:lnTo>
                          <a:pt x="152" y="3"/>
                        </a:lnTo>
                        <a:lnTo>
                          <a:pt x="147" y="0"/>
                        </a:lnTo>
                        <a:lnTo>
                          <a:pt x="142" y="0"/>
                        </a:lnTo>
                        <a:lnTo>
                          <a:pt x="138" y="0"/>
                        </a:lnTo>
                        <a:lnTo>
                          <a:pt x="135" y="3"/>
                        </a:lnTo>
                        <a:lnTo>
                          <a:pt x="3" y="135"/>
                        </a:lnTo>
                        <a:lnTo>
                          <a:pt x="3" y="135"/>
                        </a:lnTo>
                        <a:lnTo>
                          <a:pt x="0" y="138"/>
                        </a:lnTo>
                        <a:lnTo>
                          <a:pt x="0" y="142"/>
                        </a:lnTo>
                        <a:lnTo>
                          <a:pt x="0" y="149"/>
                        </a:lnTo>
                        <a:lnTo>
                          <a:pt x="3" y="152"/>
                        </a:lnTo>
                        <a:lnTo>
                          <a:pt x="73" y="221"/>
                        </a:lnTo>
                        <a:lnTo>
                          <a:pt x="73" y="221"/>
                        </a:lnTo>
                        <a:lnTo>
                          <a:pt x="76" y="225"/>
                        </a:lnTo>
                        <a:lnTo>
                          <a:pt x="81" y="225"/>
                        </a:lnTo>
                        <a:lnTo>
                          <a:pt x="85" y="225"/>
                        </a:lnTo>
                        <a:lnTo>
                          <a:pt x="90" y="221"/>
                        </a:lnTo>
                        <a:lnTo>
                          <a:pt x="221" y="90"/>
                        </a:lnTo>
                        <a:lnTo>
                          <a:pt x="221" y="90"/>
                        </a:lnTo>
                        <a:lnTo>
                          <a:pt x="223" y="87"/>
                        </a:lnTo>
                        <a:lnTo>
                          <a:pt x="225" y="82"/>
                        </a:lnTo>
                        <a:lnTo>
                          <a:pt x="223" y="76"/>
                        </a:lnTo>
                        <a:lnTo>
                          <a:pt x="221" y="73"/>
                        </a:lnTo>
                        <a:lnTo>
                          <a:pt x="221" y="73"/>
                        </a:lnTo>
                        <a:close/>
                        <a:moveTo>
                          <a:pt x="81" y="215"/>
                        </a:moveTo>
                        <a:lnTo>
                          <a:pt x="8" y="142"/>
                        </a:lnTo>
                        <a:lnTo>
                          <a:pt x="142" y="9"/>
                        </a:lnTo>
                        <a:lnTo>
                          <a:pt x="215" y="82"/>
                        </a:lnTo>
                        <a:lnTo>
                          <a:pt x="81" y="215"/>
                        </a:lnTo>
                        <a:lnTo>
                          <a:pt x="81" y="215"/>
                        </a:lnTo>
                        <a:close/>
                      </a:path>
                    </a:pathLst>
                  </a:custGeom>
                  <a:solidFill>
                    <a:srgbClr val="FFFFFF"/>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0" name="Freeform 11"/>
                  <p:cNvSpPr>
                    <a:spLocks noEditPoints="1"/>
                  </p:cNvSpPr>
                  <p:nvPr userDrawn="1"/>
                </p:nvSpPr>
                <p:spPr bwMode="gray">
                  <a:xfrm>
                    <a:off x="4840652" y="5399129"/>
                    <a:ext cx="108040" cy="107083"/>
                  </a:xfrm>
                  <a:custGeom>
                    <a:avLst/>
                    <a:gdLst>
                      <a:gd name="T0" fmla="*/ 221 w 226"/>
                      <a:gd name="T1" fmla="*/ 73 h 225"/>
                      <a:gd name="T2" fmla="*/ 153 w 226"/>
                      <a:gd name="T3" fmla="*/ 4 h 225"/>
                      <a:gd name="T4" fmla="*/ 153 w 226"/>
                      <a:gd name="T5" fmla="*/ 4 h 225"/>
                      <a:gd name="T6" fmla="*/ 149 w 226"/>
                      <a:gd name="T7" fmla="*/ 0 h 225"/>
                      <a:gd name="T8" fmla="*/ 144 w 226"/>
                      <a:gd name="T9" fmla="*/ 0 h 225"/>
                      <a:gd name="T10" fmla="*/ 139 w 226"/>
                      <a:gd name="T11" fmla="*/ 0 h 225"/>
                      <a:gd name="T12" fmla="*/ 135 w 226"/>
                      <a:gd name="T13" fmla="*/ 4 h 225"/>
                      <a:gd name="T14" fmla="*/ 5 w 226"/>
                      <a:gd name="T15" fmla="*/ 135 h 225"/>
                      <a:gd name="T16" fmla="*/ 5 w 226"/>
                      <a:gd name="T17" fmla="*/ 135 h 225"/>
                      <a:gd name="T18" fmla="*/ 1 w 226"/>
                      <a:gd name="T19" fmla="*/ 138 h 225"/>
                      <a:gd name="T20" fmla="*/ 0 w 226"/>
                      <a:gd name="T21" fmla="*/ 143 h 225"/>
                      <a:gd name="T22" fmla="*/ 1 w 226"/>
                      <a:gd name="T23" fmla="*/ 148 h 225"/>
                      <a:gd name="T24" fmla="*/ 5 w 226"/>
                      <a:gd name="T25" fmla="*/ 152 h 225"/>
                      <a:gd name="T26" fmla="*/ 73 w 226"/>
                      <a:gd name="T27" fmla="*/ 222 h 225"/>
                      <a:gd name="T28" fmla="*/ 73 w 226"/>
                      <a:gd name="T29" fmla="*/ 222 h 225"/>
                      <a:gd name="T30" fmla="*/ 77 w 226"/>
                      <a:gd name="T31" fmla="*/ 223 h 225"/>
                      <a:gd name="T32" fmla="*/ 82 w 226"/>
                      <a:gd name="T33" fmla="*/ 225 h 225"/>
                      <a:gd name="T34" fmla="*/ 87 w 226"/>
                      <a:gd name="T35" fmla="*/ 223 h 225"/>
                      <a:gd name="T36" fmla="*/ 91 w 226"/>
                      <a:gd name="T37" fmla="*/ 222 h 225"/>
                      <a:gd name="T38" fmla="*/ 221 w 226"/>
                      <a:gd name="T39" fmla="*/ 90 h 225"/>
                      <a:gd name="T40" fmla="*/ 221 w 226"/>
                      <a:gd name="T41" fmla="*/ 90 h 225"/>
                      <a:gd name="T42" fmla="*/ 224 w 226"/>
                      <a:gd name="T43" fmla="*/ 86 h 225"/>
                      <a:gd name="T44" fmla="*/ 226 w 226"/>
                      <a:gd name="T45" fmla="*/ 81 h 225"/>
                      <a:gd name="T46" fmla="*/ 224 w 226"/>
                      <a:gd name="T47" fmla="*/ 76 h 225"/>
                      <a:gd name="T48" fmla="*/ 221 w 226"/>
                      <a:gd name="T49" fmla="*/ 73 h 225"/>
                      <a:gd name="T50" fmla="*/ 221 w 226"/>
                      <a:gd name="T51" fmla="*/ 73 h 225"/>
                      <a:gd name="T52" fmla="*/ 82 w 226"/>
                      <a:gd name="T53" fmla="*/ 216 h 225"/>
                      <a:gd name="T54" fmla="*/ 9 w 226"/>
                      <a:gd name="T55" fmla="*/ 143 h 225"/>
                      <a:gd name="T56" fmla="*/ 144 w 226"/>
                      <a:gd name="T57" fmla="*/ 8 h 225"/>
                      <a:gd name="T58" fmla="*/ 217 w 226"/>
                      <a:gd name="T59" fmla="*/ 81 h 225"/>
                      <a:gd name="T60" fmla="*/ 82 w 226"/>
                      <a:gd name="T61" fmla="*/ 2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225">
                        <a:moveTo>
                          <a:pt x="221" y="73"/>
                        </a:moveTo>
                        <a:lnTo>
                          <a:pt x="153" y="4"/>
                        </a:lnTo>
                        <a:lnTo>
                          <a:pt x="153" y="4"/>
                        </a:lnTo>
                        <a:lnTo>
                          <a:pt x="149" y="0"/>
                        </a:lnTo>
                        <a:lnTo>
                          <a:pt x="144" y="0"/>
                        </a:lnTo>
                        <a:lnTo>
                          <a:pt x="139" y="0"/>
                        </a:lnTo>
                        <a:lnTo>
                          <a:pt x="135" y="4"/>
                        </a:lnTo>
                        <a:lnTo>
                          <a:pt x="5" y="135"/>
                        </a:lnTo>
                        <a:lnTo>
                          <a:pt x="5" y="135"/>
                        </a:lnTo>
                        <a:lnTo>
                          <a:pt x="1" y="138"/>
                        </a:lnTo>
                        <a:lnTo>
                          <a:pt x="0" y="143"/>
                        </a:lnTo>
                        <a:lnTo>
                          <a:pt x="1" y="148"/>
                        </a:lnTo>
                        <a:lnTo>
                          <a:pt x="5" y="152"/>
                        </a:lnTo>
                        <a:lnTo>
                          <a:pt x="73" y="222"/>
                        </a:lnTo>
                        <a:lnTo>
                          <a:pt x="73" y="222"/>
                        </a:lnTo>
                        <a:lnTo>
                          <a:pt x="77" y="223"/>
                        </a:lnTo>
                        <a:lnTo>
                          <a:pt x="82" y="225"/>
                        </a:lnTo>
                        <a:lnTo>
                          <a:pt x="87" y="223"/>
                        </a:lnTo>
                        <a:lnTo>
                          <a:pt x="91" y="222"/>
                        </a:lnTo>
                        <a:lnTo>
                          <a:pt x="221" y="90"/>
                        </a:lnTo>
                        <a:lnTo>
                          <a:pt x="221" y="90"/>
                        </a:lnTo>
                        <a:lnTo>
                          <a:pt x="224" y="86"/>
                        </a:lnTo>
                        <a:lnTo>
                          <a:pt x="226" y="81"/>
                        </a:lnTo>
                        <a:lnTo>
                          <a:pt x="224" y="76"/>
                        </a:lnTo>
                        <a:lnTo>
                          <a:pt x="221" y="73"/>
                        </a:lnTo>
                        <a:lnTo>
                          <a:pt x="221" y="73"/>
                        </a:lnTo>
                        <a:close/>
                        <a:moveTo>
                          <a:pt x="82" y="216"/>
                        </a:moveTo>
                        <a:lnTo>
                          <a:pt x="9" y="143"/>
                        </a:lnTo>
                        <a:lnTo>
                          <a:pt x="144" y="8"/>
                        </a:lnTo>
                        <a:lnTo>
                          <a:pt x="217" y="81"/>
                        </a:lnTo>
                        <a:lnTo>
                          <a:pt x="82" y="216"/>
                        </a:lnTo>
                        <a:close/>
                      </a:path>
                    </a:pathLst>
                  </a:custGeom>
                  <a:solidFill>
                    <a:srgbClr val="FFFFFF"/>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1" name="Freeform 13"/>
                  <p:cNvSpPr>
                    <a:spLocks/>
                  </p:cNvSpPr>
                  <p:nvPr userDrawn="1"/>
                </p:nvSpPr>
                <p:spPr bwMode="gray">
                  <a:xfrm>
                    <a:off x="4793501" y="5414550"/>
                    <a:ext cx="32507" cy="32507"/>
                  </a:xfrm>
                  <a:custGeom>
                    <a:avLst/>
                    <a:gdLst>
                      <a:gd name="T0" fmla="*/ 1 w 66"/>
                      <a:gd name="T1" fmla="*/ 6 h 67"/>
                      <a:gd name="T2" fmla="*/ 1 w 66"/>
                      <a:gd name="T3" fmla="*/ 6 h 67"/>
                      <a:gd name="T4" fmla="*/ 0 w 66"/>
                      <a:gd name="T5" fmla="*/ 9 h 67"/>
                      <a:gd name="T6" fmla="*/ 0 w 66"/>
                      <a:gd name="T7" fmla="*/ 12 h 67"/>
                      <a:gd name="T8" fmla="*/ 0 w 66"/>
                      <a:gd name="T9" fmla="*/ 15 h 67"/>
                      <a:gd name="T10" fmla="*/ 1 w 66"/>
                      <a:gd name="T11" fmla="*/ 19 h 67"/>
                      <a:gd name="T12" fmla="*/ 48 w 66"/>
                      <a:gd name="T13" fmla="*/ 65 h 67"/>
                      <a:gd name="T14" fmla="*/ 48 w 66"/>
                      <a:gd name="T15" fmla="*/ 65 h 67"/>
                      <a:gd name="T16" fmla="*/ 51 w 66"/>
                      <a:gd name="T17" fmla="*/ 67 h 67"/>
                      <a:gd name="T18" fmla="*/ 54 w 66"/>
                      <a:gd name="T19" fmla="*/ 67 h 67"/>
                      <a:gd name="T20" fmla="*/ 57 w 66"/>
                      <a:gd name="T21" fmla="*/ 67 h 67"/>
                      <a:gd name="T22" fmla="*/ 60 w 66"/>
                      <a:gd name="T23" fmla="*/ 65 h 67"/>
                      <a:gd name="T24" fmla="*/ 66 w 66"/>
                      <a:gd name="T25" fmla="*/ 59 h 67"/>
                      <a:gd name="T26" fmla="*/ 8 w 66"/>
                      <a:gd name="T27" fmla="*/ 0 h 67"/>
                      <a:gd name="T28" fmla="*/ 1 w 66"/>
                      <a:gd name="T29"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7">
                        <a:moveTo>
                          <a:pt x="1" y="6"/>
                        </a:moveTo>
                        <a:lnTo>
                          <a:pt x="1" y="6"/>
                        </a:lnTo>
                        <a:lnTo>
                          <a:pt x="0" y="9"/>
                        </a:lnTo>
                        <a:lnTo>
                          <a:pt x="0" y="12"/>
                        </a:lnTo>
                        <a:lnTo>
                          <a:pt x="0" y="15"/>
                        </a:lnTo>
                        <a:lnTo>
                          <a:pt x="1" y="19"/>
                        </a:lnTo>
                        <a:lnTo>
                          <a:pt x="48" y="65"/>
                        </a:lnTo>
                        <a:lnTo>
                          <a:pt x="48" y="65"/>
                        </a:lnTo>
                        <a:lnTo>
                          <a:pt x="51" y="67"/>
                        </a:lnTo>
                        <a:lnTo>
                          <a:pt x="54" y="67"/>
                        </a:lnTo>
                        <a:lnTo>
                          <a:pt x="57" y="67"/>
                        </a:lnTo>
                        <a:lnTo>
                          <a:pt x="60" y="65"/>
                        </a:lnTo>
                        <a:lnTo>
                          <a:pt x="66" y="59"/>
                        </a:lnTo>
                        <a:lnTo>
                          <a:pt x="8" y="0"/>
                        </a:lnTo>
                        <a:lnTo>
                          <a:pt x="1" y="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4"/>
                  <p:cNvSpPr>
                    <a:spLocks/>
                  </p:cNvSpPr>
                  <p:nvPr userDrawn="1"/>
                </p:nvSpPr>
                <p:spPr bwMode="gray">
                  <a:xfrm>
                    <a:off x="4789676" y="5426023"/>
                    <a:ext cx="24858" cy="24858"/>
                  </a:xfrm>
                  <a:custGeom>
                    <a:avLst/>
                    <a:gdLst>
                      <a:gd name="T0" fmla="*/ 0 w 52"/>
                      <a:gd name="T1" fmla="*/ 23 h 53"/>
                      <a:gd name="T2" fmla="*/ 29 w 52"/>
                      <a:gd name="T3" fmla="*/ 53 h 53"/>
                      <a:gd name="T4" fmla="*/ 29 w 52"/>
                      <a:gd name="T5" fmla="*/ 53 h 53"/>
                      <a:gd name="T6" fmla="*/ 34 w 52"/>
                      <a:gd name="T7" fmla="*/ 50 h 53"/>
                      <a:gd name="T8" fmla="*/ 40 w 52"/>
                      <a:gd name="T9" fmla="*/ 47 h 53"/>
                      <a:gd name="T10" fmla="*/ 46 w 52"/>
                      <a:gd name="T11" fmla="*/ 44 h 53"/>
                      <a:gd name="T12" fmla="*/ 52 w 52"/>
                      <a:gd name="T13" fmla="*/ 44 h 53"/>
                      <a:gd name="T14" fmla="*/ 52 w 52"/>
                      <a:gd name="T15" fmla="*/ 44 h 53"/>
                      <a:gd name="T16" fmla="*/ 9 w 52"/>
                      <a:gd name="T17" fmla="*/ 0 h 53"/>
                      <a:gd name="T18" fmla="*/ 9 w 52"/>
                      <a:gd name="T19" fmla="*/ 0 h 53"/>
                      <a:gd name="T20" fmla="*/ 9 w 52"/>
                      <a:gd name="T21" fmla="*/ 6 h 53"/>
                      <a:gd name="T22" fmla="*/ 6 w 52"/>
                      <a:gd name="T23" fmla="*/ 13 h 53"/>
                      <a:gd name="T24" fmla="*/ 3 w 52"/>
                      <a:gd name="T25" fmla="*/ 19 h 53"/>
                      <a:gd name="T26" fmla="*/ 0 w 52"/>
                      <a:gd name="T27" fmla="*/ 23 h 53"/>
                      <a:gd name="T28" fmla="*/ 0 w 52"/>
                      <a:gd name="T29"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0" y="23"/>
                        </a:moveTo>
                        <a:lnTo>
                          <a:pt x="29" y="53"/>
                        </a:lnTo>
                        <a:lnTo>
                          <a:pt x="29" y="53"/>
                        </a:lnTo>
                        <a:lnTo>
                          <a:pt x="34" y="50"/>
                        </a:lnTo>
                        <a:lnTo>
                          <a:pt x="40" y="47"/>
                        </a:lnTo>
                        <a:lnTo>
                          <a:pt x="46" y="44"/>
                        </a:lnTo>
                        <a:lnTo>
                          <a:pt x="52" y="44"/>
                        </a:lnTo>
                        <a:lnTo>
                          <a:pt x="52" y="44"/>
                        </a:lnTo>
                        <a:lnTo>
                          <a:pt x="9" y="0"/>
                        </a:lnTo>
                        <a:lnTo>
                          <a:pt x="9" y="0"/>
                        </a:lnTo>
                        <a:lnTo>
                          <a:pt x="9" y="6"/>
                        </a:lnTo>
                        <a:lnTo>
                          <a:pt x="6" y="13"/>
                        </a:lnTo>
                        <a:lnTo>
                          <a:pt x="3" y="19"/>
                        </a:lnTo>
                        <a:lnTo>
                          <a:pt x="0" y="23"/>
                        </a:lnTo>
                        <a:lnTo>
                          <a:pt x="0" y="2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p:cNvSpPr>
                    <a:spLocks/>
                  </p:cNvSpPr>
                  <p:nvPr userDrawn="1"/>
                </p:nvSpPr>
                <p:spPr bwMode="gray">
                  <a:xfrm>
                    <a:off x="4787765" y="5441320"/>
                    <a:ext cx="12429" cy="12429"/>
                  </a:xfrm>
                  <a:custGeom>
                    <a:avLst/>
                    <a:gdLst>
                      <a:gd name="T0" fmla="*/ 5 w 27"/>
                      <a:gd name="T1" fmla="*/ 22 h 27"/>
                      <a:gd name="T2" fmla="*/ 5 w 27"/>
                      <a:gd name="T3" fmla="*/ 22 h 27"/>
                      <a:gd name="T4" fmla="*/ 10 w 27"/>
                      <a:gd name="T5" fmla="*/ 25 h 27"/>
                      <a:gd name="T6" fmla="*/ 16 w 27"/>
                      <a:gd name="T7" fmla="*/ 27 h 27"/>
                      <a:gd name="T8" fmla="*/ 21 w 27"/>
                      <a:gd name="T9" fmla="*/ 25 h 27"/>
                      <a:gd name="T10" fmla="*/ 27 w 27"/>
                      <a:gd name="T11" fmla="*/ 22 h 27"/>
                      <a:gd name="T12" fmla="*/ 5 w 27"/>
                      <a:gd name="T13" fmla="*/ 0 h 27"/>
                      <a:gd name="T14" fmla="*/ 5 w 27"/>
                      <a:gd name="T15" fmla="*/ 0 h 27"/>
                      <a:gd name="T16" fmla="*/ 2 w 27"/>
                      <a:gd name="T17" fmla="*/ 5 h 27"/>
                      <a:gd name="T18" fmla="*/ 0 w 27"/>
                      <a:gd name="T19" fmla="*/ 11 h 27"/>
                      <a:gd name="T20" fmla="*/ 2 w 27"/>
                      <a:gd name="T21" fmla="*/ 17 h 27"/>
                      <a:gd name="T22" fmla="*/ 5 w 27"/>
                      <a:gd name="T23" fmla="*/ 22 h 27"/>
                      <a:gd name="T24" fmla="*/ 5 w 27"/>
                      <a:gd name="T2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5" y="22"/>
                        </a:moveTo>
                        <a:lnTo>
                          <a:pt x="5" y="22"/>
                        </a:lnTo>
                        <a:lnTo>
                          <a:pt x="10" y="25"/>
                        </a:lnTo>
                        <a:lnTo>
                          <a:pt x="16" y="27"/>
                        </a:lnTo>
                        <a:lnTo>
                          <a:pt x="21" y="25"/>
                        </a:lnTo>
                        <a:lnTo>
                          <a:pt x="27" y="22"/>
                        </a:lnTo>
                        <a:lnTo>
                          <a:pt x="5" y="0"/>
                        </a:lnTo>
                        <a:lnTo>
                          <a:pt x="5" y="0"/>
                        </a:lnTo>
                        <a:lnTo>
                          <a:pt x="2" y="5"/>
                        </a:lnTo>
                        <a:lnTo>
                          <a:pt x="0" y="11"/>
                        </a:lnTo>
                        <a:lnTo>
                          <a:pt x="2" y="17"/>
                        </a:lnTo>
                        <a:lnTo>
                          <a:pt x="5" y="22"/>
                        </a:lnTo>
                        <a:lnTo>
                          <a:pt x="5"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6"/>
                  <p:cNvSpPr>
                    <a:spLocks/>
                  </p:cNvSpPr>
                  <p:nvPr userDrawn="1"/>
                </p:nvSpPr>
                <p:spPr bwMode="gray">
                  <a:xfrm>
                    <a:off x="4858516" y="5354316"/>
                    <a:ext cx="27727" cy="27727"/>
                  </a:xfrm>
                  <a:custGeom>
                    <a:avLst/>
                    <a:gdLst>
                      <a:gd name="T0" fmla="*/ 58 w 58"/>
                      <a:gd name="T1" fmla="*/ 48 h 59"/>
                      <a:gd name="T2" fmla="*/ 58 w 58"/>
                      <a:gd name="T3" fmla="*/ 48 h 59"/>
                      <a:gd name="T4" fmla="*/ 51 w 58"/>
                      <a:gd name="T5" fmla="*/ 45 h 59"/>
                      <a:gd name="T6" fmla="*/ 43 w 58"/>
                      <a:gd name="T7" fmla="*/ 42 h 59"/>
                      <a:gd name="T8" fmla="*/ 35 w 58"/>
                      <a:gd name="T9" fmla="*/ 36 h 59"/>
                      <a:gd name="T10" fmla="*/ 29 w 58"/>
                      <a:gd name="T11" fmla="*/ 31 h 59"/>
                      <a:gd name="T12" fmla="*/ 29 w 58"/>
                      <a:gd name="T13" fmla="*/ 31 h 59"/>
                      <a:gd name="T14" fmla="*/ 23 w 58"/>
                      <a:gd name="T15" fmla="*/ 23 h 59"/>
                      <a:gd name="T16" fmla="*/ 18 w 58"/>
                      <a:gd name="T17" fmla="*/ 15 h 59"/>
                      <a:gd name="T18" fmla="*/ 14 w 58"/>
                      <a:gd name="T19" fmla="*/ 8 h 59"/>
                      <a:gd name="T20" fmla="*/ 12 w 58"/>
                      <a:gd name="T21" fmla="*/ 0 h 59"/>
                      <a:gd name="T22" fmla="*/ 0 w 58"/>
                      <a:gd name="T23" fmla="*/ 12 h 59"/>
                      <a:gd name="T24" fmla="*/ 48 w 58"/>
                      <a:gd name="T25" fmla="*/ 59 h 59"/>
                      <a:gd name="T26" fmla="*/ 58 w 58"/>
                      <a:gd name="T27" fmla="*/ 48 h 59"/>
                      <a:gd name="T28" fmla="*/ 58 w 58"/>
                      <a:gd name="T29"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9">
                        <a:moveTo>
                          <a:pt x="58" y="48"/>
                        </a:moveTo>
                        <a:lnTo>
                          <a:pt x="58" y="48"/>
                        </a:lnTo>
                        <a:lnTo>
                          <a:pt x="51" y="45"/>
                        </a:lnTo>
                        <a:lnTo>
                          <a:pt x="43" y="42"/>
                        </a:lnTo>
                        <a:lnTo>
                          <a:pt x="35" y="36"/>
                        </a:lnTo>
                        <a:lnTo>
                          <a:pt x="29" y="31"/>
                        </a:lnTo>
                        <a:lnTo>
                          <a:pt x="29" y="31"/>
                        </a:lnTo>
                        <a:lnTo>
                          <a:pt x="23" y="23"/>
                        </a:lnTo>
                        <a:lnTo>
                          <a:pt x="18" y="15"/>
                        </a:lnTo>
                        <a:lnTo>
                          <a:pt x="14" y="8"/>
                        </a:lnTo>
                        <a:lnTo>
                          <a:pt x="12" y="0"/>
                        </a:lnTo>
                        <a:lnTo>
                          <a:pt x="0" y="12"/>
                        </a:lnTo>
                        <a:lnTo>
                          <a:pt x="48" y="59"/>
                        </a:lnTo>
                        <a:lnTo>
                          <a:pt x="58" y="48"/>
                        </a:lnTo>
                        <a:lnTo>
                          <a:pt x="58" y="4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7"/>
                  <p:cNvSpPr>
                    <a:spLocks/>
                  </p:cNvSpPr>
                  <p:nvPr userDrawn="1"/>
                </p:nvSpPr>
                <p:spPr bwMode="gray">
                  <a:xfrm>
                    <a:off x="4842262" y="5357184"/>
                    <a:ext cx="27727" cy="17210"/>
                  </a:xfrm>
                  <a:custGeom>
                    <a:avLst/>
                    <a:gdLst>
                      <a:gd name="T0" fmla="*/ 18 w 58"/>
                      <a:gd name="T1" fmla="*/ 0 h 36"/>
                      <a:gd name="T2" fmla="*/ 18 w 58"/>
                      <a:gd name="T3" fmla="*/ 0 h 36"/>
                      <a:gd name="T4" fmla="*/ 12 w 58"/>
                      <a:gd name="T5" fmla="*/ 2 h 36"/>
                      <a:gd name="T6" fmla="*/ 7 w 58"/>
                      <a:gd name="T7" fmla="*/ 5 h 36"/>
                      <a:gd name="T8" fmla="*/ 0 w 58"/>
                      <a:gd name="T9" fmla="*/ 13 h 36"/>
                      <a:gd name="T10" fmla="*/ 0 w 58"/>
                      <a:gd name="T11" fmla="*/ 13 h 36"/>
                      <a:gd name="T12" fmla="*/ 58 w 58"/>
                      <a:gd name="T13" fmla="*/ 36 h 36"/>
                      <a:gd name="T14" fmla="*/ 27 w 58"/>
                      <a:gd name="T15" fmla="*/ 5 h 36"/>
                      <a:gd name="T16" fmla="*/ 27 w 58"/>
                      <a:gd name="T17" fmla="*/ 5 h 36"/>
                      <a:gd name="T18" fmla="*/ 23 w 58"/>
                      <a:gd name="T19" fmla="*/ 2 h 36"/>
                      <a:gd name="T20" fmla="*/ 18 w 58"/>
                      <a:gd name="T21" fmla="*/ 0 h 36"/>
                      <a:gd name="T22" fmla="*/ 18 w 58"/>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6">
                        <a:moveTo>
                          <a:pt x="18" y="0"/>
                        </a:moveTo>
                        <a:lnTo>
                          <a:pt x="18" y="0"/>
                        </a:lnTo>
                        <a:lnTo>
                          <a:pt x="12" y="2"/>
                        </a:lnTo>
                        <a:lnTo>
                          <a:pt x="7" y="5"/>
                        </a:lnTo>
                        <a:lnTo>
                          <a:pt x="0" y="13"/>
                        </a:lnTo>
                        <a:lnTo>
                          <a:pt x="0" y="13"/>
                        </a:lnTo>
                        <a:lnTo>
                          <a:pt x="58" y="36"/>
                        </a:lnTo>
                        <a:lnTo>
                          <a:pt x="27" y="5"/>
                        </a:lnTo>
                        <a:lnTo>
                          <a:pt x="27" y="5"/>
                        </a:lnTo>
                        <a:lnTo>
                          <a:pt x="23" y="2"/>
                        </a:lnTo>
                        <a:lnTo>
                          <a:pt x="18" y="0"/>
                        </a:lnTo>
                        <a:lnTo>
                          <a:pt x="18"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p:nvPr userDrawn="1"/>
              </p:nvGrpSpPr>
              <p:grpSpPr bwMode="gray">
                <a:xfrm>
                  <a:off x="4364343" y="4830038"/>
                  <a:ext cx="137160" cy="137160"/>
                  <a:chOff x="5177315" y="5325292"/>
                  <a:chExt cx="137160" cy="137160"/>
                </a:xfrm>
              </p:grpSpPr>
              <p:sp>
                <p:nvSpPr>
                  <p:cNvPr id="120" name="Oval 119"/>
                  <p:cNvSpPr/>
                  <p:nvPr userDrawn="1"/>
                </p:nvSpPr>
                <p:spPr bwMode="gray">
                  <a:xfrm>
                    <a:off x="5177315" y="5325292"/>
                    <a:ext cx="137160" cy="137160"/>
                  </a:xfrm>
                  <a:prstGeom prst="ellipse">
                    <a:avLst/>
                  </a:prstGeom>
                  <a:noFill/>
                  <a:ln w="12700">
                    <a:solidFill>
                      <a:srgbClr val="A6A6A6"/>
                    </a:solid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21" name="Oval 120"/>
                  <p:cNvSpPr>
                    <a:spLocks noChangeAspect="1"/>
                  </p:cNvSpPr>
                  <p:nvPr userDrawn="1"/>
                </p:nvSpPr>
                <p:spPr bwMode="gray">
                  <a:xfrm>
                    <a:off x="5195603" y="5343580"/>
                    <a:ext cx="100584" cy="100584"/>
                  </a:xfrm>
                  <a:prstGeom prst="ellipse">
                    <a:avLst/>
                  </a:prstGeom>
                  <a:noFill/>
                  <a:ln w="6350">
                    <a:solidFill>
                      <a:srgbClr val="A6A6A6"/>
                    </a:solid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22" name="Oval 121"/>
                  <p:cNvSpPr>
                    <a:spLocks noChangeAspect="1"/>
                  </p:cNvSpPr>
                  <p:nvPr userDrawn="1"/>
                </p:nvSpPr>
                <p:spPr bwMode="gray">
                  <a:xfrm>
                    <a:off x="5213891" y="5361868"/>
                    <a:ext cx="64008" cy="64008"/>
                  </a:xfrm>
                  <a:prstGeom prst="ellipse">
                    <a:avLst/>
                  </a:prstGeom>
                  <a:noFill/>
                  <a:ln w="6350">
                    <a:solidFill>
                      <a:srgbClr val="A6A6A6"/>
                    </a:solid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23" name="Oval 122"/>
                  <p:cNvSpPr/>
                  <p:nvPr userDrawn="1"/>
                </p:nvSpPr>
                <p:spPr bwMode="gray">
                  <a:xfrm>
                    <a:off x="5228231" y="5376208"/>
                    <a:ext cx="35329" cy="35329"/>
                  </a:xfrm>
                  <a:prstGeom prst="ellipse">
                    <a:avLst/>
                  </a:prstGeom>
                  <a:noFill/>
                  <a:ln w="6350">
                    <a:solidFill>
                      <a:srgbClr val="A6A6A6"/>
                    </a:solid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24" name="Freeform 123"/>
                  <p:cNvSpPr/>
                  <p:nvPr userDrawn="1"/>
                </p:nvSpPr>
                <p:spPr bwMode="gray">
                  <a:xfrm rot="4691594">
                    <a:off x="5220957" y="5363739"/>
                    <a:ext cx="98714" cy="51954"/>
                  </a:xfrm>
                  <a:custGeom>
                    <a:avLst/>
                    <a:gdLst>
                      <a:gd name="connsiteX0" fmla="*/ 0 w 310243"/>
                      <a:gd name="connsiteY0" fmla="*/ 0 h 163285"/>
                      <a:gd name="connsiteX1" fmla="*/ 156754 w 310243"/>
                      <a:gd name="connsiteY1" fmla="*/ 163285 h 163285"/>
                      <a:gd name="connsiteX2" fmla="*/ 310243 w 310243"/>
                      <a:gd name="connsiteY2" fmla="*/ 16328 h 163285"/>
                    </a:gdLst>
                    <a:ahLst/>
                    <a:cxnLst>
                      <a:cxn ang="0">
                        <a:pos x="connsiteX0" y="connsiteY0"/>
                      </a:cxn>
                      <a:cxn ang="0">
                        <a:pos x="connsiteX1" y="connsiteY1"/>
                      </a:cxn>
                      <a:cxn ang="0">
                        <a:pos x="connsiteX2" y="connsiteY2"/>
                      </a:cxn>
                    </a:cxnLst>
                    <a:rect l="l" t="t" r="r" b="b"/>
                    <a:pathLst>
                      <a:path w="310243" h="163285">
                        <a:moveTo>
                          <a:pt x="0" y="0"/>
                        </a:moveTo>
                        <a:lnTo>
                          <a:pt x="156754" y="163285"/>
                        </a:lnTo>
                        <a:lnTo>
                          <a:pt x="310243" y="16328"/>
                        </a:lnTo>
                      </a:path>
                    </a:pathLst>
                  </a:custGeom>
                  <a:noFill/>
                  <a:ln w="9525">
                    <a:solidFill>
                      <a:srgbClr val="A6A6A6"/>
                    </a:solidFill>
                    <a:round/>
                    <a:headEnd/>
                    <a:tailEnd/>
                  </a:ln>
                  <a:effectLst/>
                  <a:extLst/>
                </p:spPr>
                <p:txBody>
                  <a:bodyPr rtlCol="0" anchor="ctr"/>
                  <a:lstStyle/>
                  <a:p>
                    <a:pPr algn="ctr"/>
                    <a:endParaRPr lang="en-US"/>
                  </a:p>
                </p:txBody>
              </p:sp>
              <p:sp>
                <p:nvSpPr>
                  <p:cNvPr id="125" name="Oval 124"/>
                  <p:cNvSpPr/>
                  <p:nvPr userDrawn="1"/>
                </p:nvSpPr>
                <p:spPr bwMode="gray">
                  <a:xfrm>
                    <a:off x="5204332" y="5372051"/>
                    <a:ext cx="14547" cy="14547"/>
                  </a:xfrm>
                  <a:prstGeom prst="ellipse">
                    <a:avLst/>
                  </a:prstGeom>
                  <a:solidFill>
                    <a:srgbClr val="A6A6A6"/>
                  </a:solidFill>
                  <a:ln w="9525">
                    <a:solidFill>
                      <a:srgbClr val="A6A6A6"/>
                    </a:solid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26" name="Oval 125"/>
                  <p:cNvSpPr>
                    <a:spLocks noChangeAspect="1"/>
                  </p:cNvSpPr>
                  <p:nvPr userDrawn="1"/>
                </p:nvSpPr>
                <p:spPr bwMode="gray">
                  <a:xfrm>
                    <a:off x="5209094" y="5427340"/>
                    <a:ext cx="18288" cy="18288"/>
                  </a:xfrm>
                  <a:prstGeom prst="ellipse">
                    <a:avLst/>
                  </a:prstGeom>
                  <a:solidFill>
                    <a:srgbClr val="A6A6A6"/>
                  </a:solidFill>
                  <a:ln w="9525">
                    <a:solidFill>
                      <a:srgbClr val="A6A6A6"/>
                    </a:solid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grpSp>
          </p:grpSp>
        </p:grpSp>
        <p:grpSp>
          <p:nvGrpSpPr>
            <p:cNvPr id="99" name="Group 98"/>
            <p:cNvGrpSpPr/>
            <p:nvPr userDrawn="1"/>
          </p:nvGrpSpPr>
          <p:grpSpPr bwMode="gray">
            <a:xfrm>
              <a:off x="4009921" y="4844524"/>
              <a:ext cx="140049" cy="135459"/>
              <a:chOff x="2811463" y="3232150"/>
              <a:chExt cx="96837" cy="93663"/>
            </a:xfrm>
          </p:grpSpPr>
          <p:sp>
            <p:nvSpPr>
              <p:cNvPr id="100" name="Freeform 5"/>
              <p:cNvSpPr>
                <a:spLocks/>
              </p:cNvSpPr>
              <p:nvPr userDrawn="1"/>
            </p:nvSpPr>
            <p:spPr bwMode="gray">
              <a:xfrm>
                <a:off x="2887663" y="3306763"/>
                <a:ext cx="9525" cy="9525"/>
              </a:xfrm>
              <a:custGeom>
                <a:avLst/>
                <a:gdLst>
                  <a:gd name="T0" fmla="*/ 0 w 44"/>
                  <a:gd name="T1" fmla="*/ 25 h 46"/>
                  <a:gd name="T2" fmla="*/ 8 w 44"/>
                  <a:gd name="T3" fmla="*/ 46 h 46"/>
                  <a:gd name="T4" fmla="*/ 44 w 44"/>
                  <a:gd name="T5" fmla="*/ 8 h 46"/>
                  <a:gd name="T6" fmla="*/ 22 w 44"/>
                  <a:gd name="T7" fmla="*/ 0 h 46"/>
                  <a:gd name="T8" fmla="*/ 0 w 44"/>
                  <a:gd name="T9" fmla="*/ 25 h 46"/>
                  <a:gd name="T10" fmla="*/ 0 w 44"/>
                  <a:gd name="T11" fmla="*/ 25 h 46"/>
                </a:gdLst>
                <a:ahLst/>
                <a:cxnLst>
                  <a:cxn ang="0">
                    <a:pos x="T0" y="T1"/>
                  </a:cxn>
                  <a:cxn ang="0">
                    <a:pos x="T2" y="T3"/>
                  </a:cxn>
                  <a:cxn ang="0">
                    <a:pos x="T4" y="T5"/>
                  </a:cxn>
                  <a:cxn ang="0">
                    <a:pos x="T6" y="T7"/>
                  </a:cxn>
                  <a:cxn ang="0">
                    <a:pos x="T8" y="T9"/>
                  </a:cxn>
                  <a:cxn ang="0">
                    <a:pos x="T10" y="T11"/>
                  </a:cxn>
                </a:cxnLst>
                <a:rect l="0" t="0" r="r" b="b"/>
                <a:pathLst>
                  <a:path w="44" h="46">
                    <a:moveTo>
                      <a:pt x="0" y="25"/>
                    </a:moveTo>
                    <a:lnTo>
                      <a:pt x="8" y="46"/>
                    </a:lnTo>
                    <a:lnTo>
                      <a:pt x="44" y="8"/>
                    </a:lnTo>
                    <a:lnTo>
                      <a:pt x="22" y="0"/>
                    </a:lnTo>
                    <a:lnTo>
                      <a:pt x="0" y="25"/>
                    </a:lnTo>
                    <a:lnTo>
                      <a:pt x="0" y="25"/>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6"/>
              <p:cNvSpPr>
                <a:spLocks/>
              </p:cNvSpPr>
              <p:nvPr userDrawn="1"/>
            </p:nvSpPr>
            <p:spPr bwMode="gray">
              <a:xfrm>
                <a:off x="2876550" y="3297238"/>
                <a:ext cx="19050" cy="17463"/>
              </a:xfrm>
              <a:custGeom>
                <a:avLst/>
                <a:gdLst>
                  <a:gd name="T0" fmla="*/ 89 w 92"/>
                  <a:gd name="T1" fmla="*/ 16 h 91"/>
                  <a:gd name="T2" fmla="*/ 73 w 92"/>
                  <a:gd name="T3" fmla="*/ 0 h 91"/>
                  <a:gd name="T4" fmla="*/ 0 w 92"/>
                  <a:gd name="T5" fmla="*/ 74 h 91"/>
                  <a:gd name="T6" fmla="*/ 14 w 92"/>
                  <a:gd name="T7" fmla="*/ 87 h 91"/>
                  <a:gd name="T8" fmla="*/ 14 w 92"/>
                  <a:gd name="T9" fmla="*/ 87 h 91"/>
                  <a:gd name="T10" fmla="*/ 18 w 92"/>
                  <a:gd name="T11" fmla="*/ 91 h 91"/>
                  <a:gd name="T12" fmla="*/ 24 w 92"/>
                  <a:gd name="T13" fmla="*/ 91 h 91"/>
                  <a:gd name="T14" fmla="*/ 27 w 92"/>
                  <a:gd name="T15" fmla="*/ 91 h 91"/>
                  <a:gd name="T16" fmla="*/ 33 w 92"/>
                  <a:gd name="T17" fmla="*/ 87 h 91"/>
                  <a:gd name="T18" fmla="*/ 89 w 92"/>
                  <a:gd name="T19" fmla="*/ 32 h 91"/>
                  <a:gd name="T20" fmla="*/ 89 w 92"/>
                  <a:gd name="T21" fmla="*/ 32 h 91"/>
                  <a:gd name="T22" fmla="*/ 90 w 92"/>
                  <a:gd name="T23" fmla="*/ 29 h 91"/>
                  <a:gd name="T24" fmla="*/ 92 w 92"/>
                  <a:gd name="T25" fmla="*/ 23 h 91"/>
                  <a:gd name="T26" fmla="*/ 90 w 92"/>
                  <a:gd name="T27" fmla="*/ 19 h 91"/>
                  <a:gd name="T28" fmla="*/ 89 w 92"/>
                  <a:gd name="T29" fmla="*/ 16 h 91"/>
                  <a:gd name="T30" fmla="*/ 89 w 92"/>
                  <a:gd name="T31" fmla="*/ 16 h 91"/>
                  <a:gd name="T32" fmla="*/ 89 w 92"/>
                  <a:gd name="T33"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1">
                    <a:moveTo>
                      <a:pt x="89" y="16"/>
                    </a:moveTo>
                    <a:lnTo>
                      <a:pt x="73" y="0"/>
                    </a:lnTo>
                    <a:lnTo>
                      <a:pt x="0" y="74"/>
                    </a:lnTo>
                    <a:lnTo>
                      <a:pt x="14" y="87"/>
                    </a:lnTo>
                    <a:lnTo>
                      <a:pt x="14" y="87"/>
                    </a:lnTo>
                    <a:lnTo>
                      <a:pt x="18" y="91"/>
                    </a:lnTo>
                    <a:lnTo>
                      <a:pt x="24" y="91"/>
                    </a:lnTo>
                    <a:lnTo>
                      <a:pt x="27" y="91"/>
                    </a:lnTo>
                    <a:lnTo>
                      <a:pt x="33" y="87"/>
                    </a:lnTo>
                    <a:lnTo>
                      <a:pt x="89" y="32"/>
                    </a:lnTo>
                    <a:lnTo>
                      <a:pt x="89" y="32"/>
                    </a:lnTo>
                    <a:lnTo>
                      <a:pt x="90" y="29"/>
                    </a:lnTo>
                    <a:lnTo>
                      <a:pt x="92" y="23"/>
                    </a:lnTo>
                    <a:lnTo>
                      <a:pt x="90" y="19"/>
                    </a:lnTo>
                    <a:lnTo>
                      <a:pt x="89" y="16"/>
                    </a:lnTo>
                    <a:lnTo>
                      <a:pt x="89" y="16"/>
                    </a:lnTo>
                    <a:lnTo>
                      <a:pt x="89" y="16"/>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userDrawn="1"/>
            </p:nvSpPr>
            <p:spPr bwMode="gray">
              <a:xfrm>
                <a:off x="2830513" y="3278188"/>
                <a:ext cx="31750" cy="47625"/>
              </a:xfrm>
              <a:custGeom>
                <a:avLst/>
                <a:gdLst>
                  <a:gd name="T0" fmla="*/ 6 w 166"/>
                  <a:gd name="T1" fmla="*/ 172 h 234"/>
                  <a:gd name="T2" fmla="*/ 6 w 166"/>
                  <a:gd name="T3" fmla="*/ 177 h 234"/>
                  <a:gd name="T4" fmla="*/ 69 w 166"/>
                  <a:gd name="T5" fmla="*/ 234 h 234"/>
                  <a:gd name="T6" fmla="*/ 166 w 166"/>
                  <a:gd name="T7" fmla="*/ 163 h 234"/>
                  <a:gd name="T8" fmla="*/ 0 w 166"/>
                  <a:gd name="T9" fmla="*/ 0 h 234"/>
                  <a:gd name="T10" fmla="*/ 0 w 166"/>
                  <a:gd name="T11" fmla="*/ 0 h 234"/>
                  <a:gd name="T12" fmla="*/ 6 w 166"/>
                  <a:gd name="T13" fmla="*/ 17 h 234"/>
                  <a:gd name="T14" fmla="*/ 10 w 166"/>
                  <a:gd name="T15" fmla="*/ 32 h 234"/>
                  <a:gd name="T16" fmla="*/ 16 w 166"/>
                  <a:gd name="T17" fmla="*/ 62 h 234"/>
                  <a:gd name="T18" fmla="*/ 17 w 166"/>
                  <a:gd name="T19" fmla="*/ 90 h 234"/>
                  <a:gd name="T20" fmla="*/ 16 w 166"/>
                  <a:gd name="T21" fmla="*/ 117 h 234"/>
                  <a:gd name="T22" fmla="*/ 14 w 166"/>
                  <a:gd name="T23" fmla="*/ 139 h 234"/>
                  <a:gd name="T24" fmla="*/ 10 w 166"/>
                  <a:gd name="T25" fmla="*/ 158 h 234"/>
                  <a:gd name="T26" fmla="*/ 6 w 166"/>
                  <a:gd name="T27" fmla="*/ 172 h 234"/>
                  <a:gd name="T28" fmla="*/ 6 w 166"/>
                  <a:gd name="T29" fmla="*/ 172 h 234"/>
                  <a:gd name="T30" fmla="*/ 6 w 166"/>
                  <a:gd name="T31" fmla="*/ 17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34">
                    <a:moveTo>
                      <a:pt x="6" y="172"/>
                    </a:moveTo>
                    <a:lnTo>
                      <a:pt x="6" y="177"/>
                    </a:lnTo>
                    <a:lnTo>
                      <a:pt x="69" y="234"/>
                    </a:lnTo>
                    <a:lnTo>
                      <a:pt x="166" y="163"/>
                    </a:lnTo>
                    <a:lnTo>
                      <a:pt x="0" y="0"/>
                    </a:lnTo>
                    <a:lnTo>
                      <a:pt x="0" y="0"/>
                    </a:lnTo>
                    <a:lnTo>
                      <a:pt x="6" y="17"/>
                    </a:lnTo>
                    <a:lnTo>
                      <a:pt x="10" y="32"/>
                    </a:lnTo>
                    <a:lnTo>
                      <a:pt x="16" y="62"/>
                    </a:lnTo>
                    <a:lnTo>
                      <a:pt x="17" y="90"/>
                    </a:lnTo>
                    <a:lnTo>
                      <a:pt x="16" y="117"/>
                    </a:lnTo>
                    <a:lnTo>
                      <a:pt x="14" y="139"/>
                    </a:lnTo>
                    <a:lnTo>
                      <a:pt x="10" y="158"/>
                    </a:lnTo>
                    <a:lnTo>
                      <a:pt x="6" y="172"/>
                    </a:lnTo>
                    <a:lnTo>
                      <a:pt x="6" y="172"/>
                    </a:lnTo>
                    <a:lnTo>
                      <a:pt x="6" y="172"/>
                    </a:lnTo>
                    <a:close/>
                  </a:path>
                </a:pathLst>
              </a:custGeom>
              <a:noFill/>
              <a:ln w="12700">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p:cNvSpPr>
              <p:nvPr userDrawn="1"/>
            </p:nvSpPr>
            <p:spPr bwMode="gray">
              <a:xfrm>
                <a:off x="2860675" y="3251200"/>
                <a:ext cx="47625" cy="33338"/>
              </a:xfrm>
              <a:custGeom>
                <a:avLst/>
                <a:gdLst>
                  <a:gd name="T0" fmla="*/ 237 w 237"/>
                  <a:gd name="T1" fmla="*/ 68 h 164"/>
                  <a:gd name="T2" fmla="*/ 178 w 237"/>
                  <a:gd name="T3" fmla="*/ 4 h 164"/>
                  <a:gd name="T4" fmla="*/ 177 w 237"/>
                  <a:gd name="T5" fmla="*/ 6 h 164"/>
                  <a:gd name="T6" fmla="*/ 177 w 237"/>
                  <a:gd name="T7" fmla="*/ 6 h 164"/>
                  <a:gd name="T8" fmla="*/ 159 w 237"/>
                  <a:gd name="T9" fmla="*/ 9 h 164"/>
                  <a:gd name="T10" fmla="*/ 142 w 237"/>
                  <a:gd name="T11" fmla="*/ 14 h 164"/>
                  <a:gd name="T12" fmla="*/ 119 w 237"/>
                  <a:gd name="T13" fmla="*/ 15 h 164"/>
                  <a:gd name="T14" fmla="*/ 92 w 237"/>
                  <a:gd name="T15" fmla="*/ 17 h 164"/>
                  <a:gd name="T16" fmla="*/ 62 w 237"/>
                  <a:gd name="T17" fmla="*/ 15 h 164"/>
                  <a:gd name="T18" fmla="*/ 32 w 237"/>
                  <a:gd name="T19" fmla="*/ 9 h 164"/>
                  <a:gd name="T20" fmla="*/ 16 w 237"/>
                  <a:gd name="T21" fmla="*/ 6 h 164"/>
                  <a:gd name="T22" fmla="*/ 0 w 237"/>
                  <a:gd name="T23" fmla="*/ 0 h 164"/>
                  <a:gd name="T24" fmla="*/ 164 w 237"/>
                  <a:gd name="T25" fmla="*/ 164 h 164"/>
                  <a:gd name="T26" fmla="*/ 237 w 237"/>
                  <a:gd name="T27" fmla="*/ 68 h 164"/>
                  <a:gd name="T28" fmla="*/ 237 w 237"/>
                  <a:gd name="T29" fmla="*/ 68 h 164"/>
                  <a:gd name="T30" fmla="*/ 237 w 237"/>
                  <a:gd name="T31" fmla="*/ 6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164">
                    <a:moveTo>
                      <a:pt x="237" y="68"/>
                    </a:moveTo>
                    <a:lnTo>
                      <a:pt x="178" y="4"/>
                    </a:lnTo>
                    <a:lnTo>
                      <a:pt x="177" y="6"/>
                    </a:lnTo>
                    <a:lnTo>
                      <a:pt x="177" y="6"/>
                    </a:lnTo>
                    <a:lnTo>
                      <a:pt x="159" y="9"/>
                    </a:lnTo>
                    <a:lnTo>
                      <a:pt x="142" y="14"/>
                    </a:lnTo>
                    <a:lnTo>
                      <a:pt x="119" y="15"/>
                    </a:lnTo>
                    <a:lnTo>
                      <a:pt x="92" y="17"/>
                    </a:lnTo>
                    <a:lnTo>
                      <a:pt x="62" y="15"/>
                    </a:lnTo>
                    <a:lnTo>
                      <a:pt x="32" y="9"/>
                    </a:lnTo>
                    <a:lnTo>
                      <a:pt x="16" y="6"/>
                    </a:lnTo>
                    <a:lnTo>
                      <a:pt x="0" y="0"/>
                    </a:lnTo>
                    <a:lnTo>
                      <a:pt x="164" y="164"/>
                    </a:lnTo>
                    <a:lnTo>
                      <a:pt x="237" y="68"/>
                    </a:lnTo>
                    <a:lnTo>
                      <a:pt x="237" y="68"/>
                    </a:lnTo>
                    <a:lnTo>
                      <a:pt x="237" y="68"/>
                    </a:lnTo>
                    <a:close/>
                  </a:path>
                </a:pathLst>
              </a:custGeom>
              <a:noFill/>
              <a:ln w="12700">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p:cNvSpPr>
              <p:nvPr userDrawn="1"/>
            </p:nvSpPr>
            <p:spPr bwMode="gray">
              <a:xfrm>
                <a:off x="2811463" y="3232150"/>
                <a:ext cx="77787" cy="76200"/>
              </a:xfrm>
              <a:custGeom>
                <a:avLst/>
                <a:gdLst>
                  <a:gd name="T0" fmla="*/ 390 w 390"/>
                  <a:gd name="T1" fmla="*/ 297 h 383"/>
                  <a:gd name="T2" fmla="*/ 163 w 390"/>
                  <a:gd name="T3" fmla="*/ 73 h 383"/>
                  <a:gd name="T4" fmla="*/ 163 w 390"/>
                  <a:gd name="T5" fmla="*/ 73 h 383"/>
                  <a:gd name="T6" fmla="*/ 163 w 390"/>
                  <a:gd name="T7" fmla="*/ 73 h 383"/>
                  <a:gd name="T8" fmla="*/ 163 w 390"/>
                  <a:gd name="T9" fmla="*/ 73 h 383"/>
                  <a:gd name="T10" fmla="*/ 149 w 390"/>
                  <a:gd name="T11" fmla="*/ 62 h 383"/>
                  <a:gd name="T12" fmla="*/ 132 w 390"/>
                  <a:gd name="T13" fmla="*/ 50 h 383"/>
                  <a:gd name="T14" fmla="*/ 109 w 390"/>
                  <a:gd name="T15" fmla="*/ 35 h 383"/>
                  <a:gd name="T16" fmla="*/ 84 w 390"/>
                  <a:gd name="T17" fmla="*/ 22 h 383"/>
                  <a:gd name="T18" fmla="*/ 59 w 390"/>
                  <a:gd name="T19" fmla="*/ 9 h 383"/>
                  <a:gd name="T20" fmla="*/ 37 w 390"/>
                  <a:gd name="T21" fmla="*/ 1 h 383"/>
                  <a:gd name="T22" fmla="*/ 27 w 390"/>
                  <a:gd name="T23" fmla="*/ 0 h 383"/>
                  <a:gd name="T24" fmla="*/ 18 w 390"/>
                  <a:gd name="T25" fmla="*/ 0 h 383"/>
                  <a:gd name="T26" fmla="*/ 12 w 390"/>
                  <a:gd name="T27" fmla="*/ 1 h 383"/>
                  <a:gd name="T28" fmla="*/ 6 w 390"/>
                  <a:gd name="T29" fmla="*/ 3 h 383"/>
                  <a:gd name="T30" fmla="*/ 6 w 390"/>
                  <a:gd name="T31" fmla="*/ 3 h 383"/>
                  <a:gd name="T32" fmla="*/ 2 w 390"/>
                  <a:gd name="T33" fmla="*/ 9 h 383"/>
                  <a:gd name="T34" fmla="*/ 0 w 390"/>
                  <a:gd name="T35" fmla="*/ 17 h 383"/>
                  <a:gd name="T36" fmla="*/ 0 w 390"/>
                  <a:gd name="T37" fmla="*/ 25 h 383"/>
                  <a:gd name="T38" fmla="*/ 4 w 390"/>
                  <a:gd name="T39" fmla="*/ 35 h 383"/>
                  <a:gd name="T40" fmla="*/ 12 w 390"/>
                  <a:gd name="T41" fmla="*/ 58 h 383"/>
                  <a:gd name="T42" fmla="*/ 24 w 390"/>
                  <a:gd name="T43" fmla="*/ 82 h 383"/>
                  <a:gd name="T44" fmla="*/ 37 w 390"/>
                  <a:gd name="T45" fmla="*/ 106 h 383"/>
                  <a:gd name="T46" fmla="*/ 52 w 390"/>
                  <a:gd name="T47" fmla="*/ 129 h 383"/>
                  <a:gd name="T48" fmla="*/ 65 w 390"/>
                  <a:gd name="T49" fmla="*/ 146 h 383"/>
                  <a:gd name="T50" fmla="*/ 75 w 390"/>
                  <a:gd name="T51" fmla="*/ 157 h 383"/>
                  <a:gd name="T52" fmla="*/ 75 w 390"/>
                  <a:gd name="T53" fmla="*/ 157 h 383"/>
                  <a:gd name="T54" fmla="*/ 75 w 390"/>
                  <a:gd name="T55" fmla="*/ 157 h 383"/>
                  <a:gd name="T56" fmla="*/ 302 w 390"/>
                  <a:gd name="T57" fmla="*/ 383 h 383"/>
                  <a:gd name="T58" fmla="*/ 346 w 390"/>
                  <a:gd name="T59" fmla="*/ 340 h 383"/>
                  <a:gd name="T60" fmla="*/ 390 w 390"/>
                  <a:gd name="T61" fmla="*/ 297 h 383"/>
                  <a:gd name="T62" fmla="*/ 390 w 390"/>
                  <a:gd name="T63" fmla="*/ 297 h 383"/>
                  <a:gd name="T64" fmla="*/ 390 w 390"/>
                  <a:gd name="T65" fmla="*/ 29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0" h="383">
                    <a:moveTo>
                      <a:pt x="390" y="297"/>
                    </a:moveTo>
                    <a:lnTo>
                      <a:pt x="163" y="73"/>
                    </a:lnTo>
                    <a:lnTo>
                      <a:pt x="163" y="73"/>
                    </a:lnTo>
                    <a:lnTo>
                      <a:pt x="163" y="73"/>
                    </a:lnTo>
                    <a:lnTo>
                      <a:pt x="163" y="73"/>
                    </a:lnTo>
                    <a:lnTo>
                      <a:pt x="149" y="62"/>
                    </a:lnTo>
                    <a:lnTo>
                      <a:pt x="132" y="50"/>
                    </a:lnTo>
                    <a:lnTo>
                      <a:pt x="109" y="35"/>
                    </a:lnTo>
                    <a:lnTo>
                      <a:pt x="84" y="22"/>
                    </a:lnTo>
                    <a:lnTo>
                      <a:pt x="59" y="9"/>
                    </a:lnTo>
                    <a:lnTo>
                      <a:pt x="37" y="1"/>
                    </a:lnTo>
                    <a:lnTo>
                      <a:pt x="27" y="0"/>
                    </a:lnTo>
                    <a:lnTo>
                      <a:pt x="18" y="0"/>
                    </a:lnTo>
                    <a:lnTo>
                      <a:pt x="12" y="1"/>
                    </a:lnTo>
                    <a:lnTo>
                      <a:pt x="6" y="3"/>
                    </a:lnTo>
                    <a:lnTo>
                      <a:pt x="6" y="3"/>
                    </a:lnTo>
                    <a:lnTo>
                      <a:pt x="2" y="9"/>
                    </a:lnTo>
                    <a:lnTo>
                      <a:pt x="0" y="17"/>
                    </a:lnTo>
                    <a:lnTo>
                      <a:pt x="0" y="25"/>
                    </a:lnTo>
                    <a:lnTo>
                      <a:pt x="4" y="35"/>
                    </a:lnTo>
                    <a:lnTo>
                      <a:pt x="12" y="58"/>
                    </a:lnTo>
                    <a:lnTo>
                      <a:pt x="24" y="82"/>
                    </a:lnTo>
                    <a:lnTo>
                      <a:pt x="37" y="106"/>
                    </a:lnTo>
                    <a:lnTo>
                      <a:pt x="52" y="129"/>
                    </a:lnTo>
                    <a:lnTo>
                      <a:pt x="65" y="146"/>
                    </a:lnTo>
                    <a:lnTo>
                      <a:pt x="75" y="157"/>
                    </a:lnTo>
                    <a:lnTo>
                      <a:pt x="75" y="157"/>
                    </a:lnTo>
                    <a:lnTo>
                      <a:pt x="75" y="157"/>
                    </a:lnTo>
                    <a:lnTo>
                      <a:pt x="302" y="383"/>
                    </a:lnTo>
                    <a:lnTo>
                      <a:pt x="346" y="340"/>
                    </a:lnTo>
                    <a:lnTo>
                      <a:pt x="390" y="297"/>
                    </a:lnTo>
                    <a:lnTo>
                      <a:pt x="390" y="297"/>
                    </a:lnTo>
                    <a:lnTo>
                      <a:pt x="390" y="297"/>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51" name="Picture 50"/>
          <p:cNvPicPr>
            <a:picLocks/>
          </p:cNvPicPr>
          <p:nvPr userDrawn="1"/>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41205" y="4980202"/>
            <a:ext cx="814399" cy="66505"/>
          </a:xfrm>
          <a:prstGeom prst="rect">
            <a:avLst/>
          </a:prstGeom>
        </p:spPr>
      </p:pic>
    </p:spTree>
    <p:extLst>
      <p:ext uri="{BB962C8B-B14F-4D97-AF65-F5344CB8AC3E}">
        <p14:creationId xmlns:p14="http://schemas.microsoft.com/office/powerpoint/2010/main" val="26403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85850"/>
            <a:ext cx="8229600" cy="1534779"/>
          </a:xfrm>
        </p:spPr>
        <p:txBody>
          <a:bodyPr/>
          <a:lstStyle>
            <a:lvl2pPr>
              <a:defRPr sz="2200"/>
            </a:lvl2pPr>
            <a:lvl3pP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5"/>
          <p:cNvSpPr>
            <a:spLocks noGrp="1" noChangeArrowheads="1"/>
          </p:cNvSpPr>
          <p:nvPr>
            <p:ph type="ftr" sz="quarter" idx="10"/>
          </p:nvPr>
        </p:nvSpPr>
        <p:spPr>
          <a:xfrm>
            <a:off x="476250" y="4876800"/>
            <a:ext cx="6076950" cy="161583"/>
          </a:xfrm>
          <a:prstGeom prst="rect">
            <a:avLst/>
          </a:prstGeom>
          <a:ln/>
        </p:spPr>
        <p:txBody>
          <a:bodyPr/>
          <a:lstStyle>
            <a:lvl1pPr>
              <a:defRPr/>
            </a:lvl1pPr>
          </a:lstStyle>
          <a:p>
            <a:pPr>
              <a:defRPr/>
            </a:pPr>
            <a:r>
              <a:rPr lang="en-US" dirty="0"/>
              <a:t>|   © </a:t>
            </a:r>
            <a:r>
              <a:rPr lang="en-US" dirty="0" smtClean="0"/>
              <a:t>2019 </a:t>
            </a:r>
            <a:r>
              <a:rPr lang="en-US" dirty="0"/>
              <a:t>Wind River. All Rights Reserved.</a:t>
            </a:r>
          </a:p>
        </p:txBody>
      </p:sp>
      <p:sp>
        <p:nvSpPr>
          <p:cNvPr id="5" name="Rectangle 16"/>
          <p:cNvSpPr>
            <a:spLocks noGrp="1" noChangeArrowheads="1"/>
          </p:cNvSpPr>
          <p:nvPr>
            <p:ph type="sldNum" sz="quarter" idx="11"/>
          </p:nvPr>
        </p:nvSpPr>
        <p:spPr>
          <a:xfrm>
            <a:off x="76201" y="4876800"/>
            <a:ext cx="466725" cy="160735"/>
          </a:xfrm>
          <a:prstGeom prst="rect">
            <a:avLst/>
          </a:prstGeom>
          <a:ln/>
        </p:spPr>
        <p:txBody>
          <a:bodyPr/>
          <a:lstStyle>
            <a:lvl1pPr>
              <a:defRPr/>
            </a:lvl1pPr>
          </a:lstStyle>
          <a:p>
            <a:pPr>
              <a:defRPr/>
            </a:pPr>
            <a:fld id="{E90EF4EE-6CD0-F643-9AA0-79D850BFD289}" type="slidenum">
              <a:rPr lang="en-US"/>
              <a:pPr>
                <a:defRPr/>
              </a:pPr>
              <a:t>‹#›</a:t>
            </a:fld>
            <a:endParaRPr lang="en-US"/>
          </a:p>
        </p:txBody>
      </p:sp>
    </p:spTree>
    <p:extLst>
      <p:ext uri="{BB962C8B-B14F-4D97-AF65-F5344CB8AC3E}">
        <p14:creationId xmlns:p14="http://schemas.microsoft.com/office/powerpoint/2010/main" val="12745790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7577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lumMod val="50000"/>
          </a:schemeClr>
        </a:solidFill>
        <a:effectLst/>
      </p:bgPr>
    </p:bg>
    <p:spTree>
      <p:nvGrpSpPr>
        <p:cNvPr id="1" name=""/>
        <p:cNvGrpSpPr/>
        <p:nvPr/>
      </p:nvGrpSpPr>
      <p:grpSpPr>
        <a:xfrm>
          <a:off x="0" y="0"/>
          <a:ext cx="0" cy="0"/>
          <a:chOff x="0" y="0"/>
          <a:chExt cx="0" cy="0"/>
        </a:xfrm>
      </p:grpSpPr>
      <p:sp>
        <p:nvSpPr>
          <p:cNvPr id="36" name="Rectangle 35"/>
          <p:cNvSpPr/>
          <p:nvPr userDrawn="1"/>
        </p:nvSpPr>
        <p:spPr bwMode="gray">
          <a:xfrm>
            <a:off x="0" y="0"/>
            <a:ext cx="9144000" cy="5143500"/>
          </a:xfrm>
          <a:prstGeom prst="rect">
            <a:avLst/>
          </a:prstGeom>
          <a:solidFill>
            <a:srgbClr val="4D4D4D"/>
          </a:solidFill>
          <a:ln w="9525">
            <a:no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2" name="Rectangle 1"/>
          <p:cNvSpPr/>
          <p:nvPr userDrawn="1"/>
        </p:nvSpPr>
        <p:spPr bwMode="gray">
          <a:xfrm>
            <a:off x="0" y="0"/>
            <a:ext cx="9144000" cy="1590675"/>
          </a:xfrm>
          <a:prstGeom prst="rect">
            <a:avLst/>
          </a:prstGeom>
          <a:gradFill flip="none" rotWithShape="1">
            <a:gsLst>
              <a:gs pos="0">
                <a:schemeClr val="tx2">
                  <a:lumMod val="75000"/>
                  <a:lumOff val="25000"/>
                  <a:shade val="30000"/>
                  <a:satMod val="115000"/>
                  <a:alpha val="0"/>
                </a:schemeClr>
              </a:gs>
              <a:gs pos="100000">
                <a:schemeClr val="tx2">
                  <a:lumMod val="85000"/>
                  <a:lumOff val="15000"/>
                </a:schemeClr>
              </a:gs>
            </a:gsLst>
            <a:lin ang="16200000" scaled="1"/>
            <a:tileRect/>
          </a:gradFill>
          <a:ln w="9525">
            <a:noFill/>
            <a:round/>
            <a:headEnd/>
            <a:tailEnd/>
          </a:ln>
          <a:effectLst/>
          <a:extLst/>
        </p:spPr>
        <p:txBody>
          <a:bodyPr wrap="square" rtlCol="0" anchor="ctr"/>
          <a:lstStyle/>
          <a:p>
            <a:pPr algn="ctr" defTabSz="914400">
              <a:lnSpc>
                <a:spcPct val="90000"/>
              </a:lnSpc>
            </a:pPr>
            <a:endParaRPr lang="en-US" sz="2000" dirty="0">
              <a:solidFill>
                <a:schemeClr val="bg1"/>
              </a:solidFill>
              <a:latin typeface="+mn-lt"/>
              <a:ea typeface="ＭＳ Ｐゴシック" charset="0"/>
              <a:cs typeface="ＭＳ Ｐゴシック" charset="0"/>
            </a:endParaRPr>
          </a:p>
        </p:txBody>
      </p:sp>
      <p:sp>
        <p:nvSpPr>
          <p:cNvPr id="1029" name="Rectangle 3"/>
          <p:cNvSpPr>
            <a:spLocks noGrp="1" noChangeArrowheads="1"/>
          </p:cNvSpPr>
          <p:nvPr>
            <p:ph type="body" idx="1"/>
          </p:nvPr>
        </p:nvSpPr>
        <p:spPr bwMode="gray">
          <a:xfrm>
            <a:off x="301752" y="1389888"/>
            <a:ext cx="8572501" cy="109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pic>
        <p:nvPicPr>
          <p:cNvPr id="1032" name="Picture 54" descr="wind_river" hidden="1"/>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black">
          <a:xfrm>
            <a:off x="7962900" y="4959304"/>
            <a:ext cx="975044" cy="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hidden="1"/>
          <p:cNvSpPr/>
          <p:nvPr userDrawn="1"/>
        </p:nvSpPr>
        <p:spPr bwMode="gray">
          <a:xfrm flipV="1">
            <a:off x="-2382" y="895349"/>
            <a:ext cx="8460581" cy="31432"/>
          </a:xfrm>
          <a:custGeom>
            <a:avLst/>
            <a:gdLst>
              <a:gd name="connsiteX0" fmla="*/ 0 w 3581400"/>
              <a:gd name="connsiteY0" fmla="*/ 0 h 76200"/>
              <a:gd name="connsiteX1" fmla="*/ 3581400 w 3581400"/>
              <a:gd name="connsiteY1" fmla="*/ 0 h 76200"/>
              <a:gd name="connsiteX2" fmla="*/ 3581400 w 3581400"/>
              <a:gd name="connsiteY2" fmla="*/ 76200 h 76200"/>
              <a:gd name="connsiteX3" fmla="*/ 0 w 3581400"/>
              <a:gd name="connsiteY3" fmla="*/ 76200 h 76200"/>
              <a:gd name="connsiteX4" fmla="*/ 0 w 3581400"/>
              <a:gd name="connsiteY4" fmla="*/ 0 h 76200"/>
              <a:gd name="connsiteX0" fmla="*/ 0 w 3581400"/>
              <a:gd name="connsiteY0" fmla="*/ 0 h 76200"/>
              <a:gd name="connsiteX1" fmla="*/ 3581400 w 3581400"/>
              <a:gd name="connsiteY1" fmla="*/ 76200 h 76200"/>
              <a:gd name="connsiteX2" fmla="*/ 0 w 3581400"/>
              <a:gd name="connsiteY2" fmla="*/ 76200 h 76200"/>
              <a:gd name="connsiteX3" fmla="*/ 0 w 3581400"/>
              <a:gd name="connsiteY3" fmla="*/ 0 h 76200"/>
              <a:gd name="connsiteX0" fmla="*/ 0 w 3582408"/>
              <a:gd name="connsiteY0" fmla="*/ 0 h 52388"/>
              <a:gd name="connsiteX1" fmla="*/ 3582408 w 3582408"/>
              <a:gd name="connsiteY1" fmla="*/ 52388 h 52388"/>
              <a:gd name="connsiteX2" fmla="*/ 1008 w 3582408"/>
              <a:gd name="connsiteY2" fmla="*/ 52388 h 52388"/>
              <a:gd name="connsiteX3" fmla="*/ 0 w 3582408"/>
              <a:gd name="connsiteY3" fmla="*/ 0 h 52388"/>
            </a:gdLst>
            <a:ahLst/>
            <a:cxnLst>
              <a:cxn ang="0">
                <a:pos x="connsiteX0" y="connsiteY0"/>
              </a:cxn>
              <a:cxn ang="0">
                <a:pos x="connsiteX1" y="connsiteY1"/>
              </a:cxn>
              <a:cxn ang="0">
                <a:pos x="connsiteX2" y="connsiteY2"/>
              </a:cxn>
              <a:cxn ang="0">
                <a:pos x="connsiteX3" y="connsiteY3"/>
              </a:cxn>
            </a:cxnLst>
            <a:rect l="l" t="t" r="r" b="b"/>
            <a:pathLst>
              <a:path w="3582408" h="52388">
                <a:moveTo>
                  <a:pt x="0" y="0"/>
                </a:moveTo>
                <a:lnTo>
                  <a:pt x="3582408" y="52388"/>
                </a:lnTo>
                <a:lnTo>
                  <a:pt x="1008" y="52388"/>
                </a:lnTo>
                <a:lnTo>
                  <a:pt x="0" y="0"/>
                </a:lnTo>
                <a:close/>
              </a:path>
            </a:pathLst>
          </a:custGeom>
          <a:gradFill flip="none" rotWithShape="1">
            <a:gsLst>
              <a:gs pos="0">
                <a:schemeClr val="bg2"/>
              </a:gs>
              <a:gs pos="78800">
                <a:srgbClr val="7ED3F7"/>
              </a:gs>
              <a:gs pos="100000">
                <a:srgbClr val="7ED3F7">
                  <a:alpha val="46000"/>
                </a:srgbClr>
              </a:gs>
            </a:gsLst>
            <a:path path="circle">
              <a:fillToRect l="100000" t="100000"/>
            </a:path>
            <a:tileRect r="-100000" b="-100000"/>
          </a:gradFill>
          <a:ln w="9525">
            <a:noFill/>
            <a:round/>
            <a:headEnd/>
            <a:tailEnd/>
          </a:ln>
          <a:effectLst/>
          <a:extLst/>
        </p:spPr>
        <p:txBody>
          <a:bodyPr wrap="square" rtlCol="0" anchor="ctr"/>
          <a:lstStyle/>
          <a:p>
            <a:pPr algn="ctr" defTabSz="914400">
              <a:lnSpc>
                <a:spcPct val="90000"/>
              </a:lnSpc>
            </a:pPr>
            <a:endParaRPr lang="en-US" sz="2000" dirty="0">
              <a:solidFill>
                <a:srgbClr val="FFFFFF"/>
              </a:solidFill>
              <a:latin typeface="Arial"/>
              <a:ea typeface="ＭＳ Ｐゴシック" charset="0"/>
              <a:cs typeface="ＭＳ Ｐゴシック" charset="0"/>
            </a:endParaRPr>
          </a:p>
        </p:txBody>
      </p:sp>
      <p:sp>
        <p:nvSpPr>
          <p:cNvPr id="1028" name="Rectangle 2"/>
          <p:cNvSpPr>
            <a:spLocks noGrp="1" noChangeArrowheads="1"/>
          </p:cNvSpPr>
          <p:nvPr>
            <p:ph type="title"/>
          </p:nvPr>
        </p:nvSpPr>
        <p:spPr bwMode="white">
          <a:xfrm>
            <a:off x="295274" y="506625"/>
            <a:ext cx="8572501"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eaLnBrk="1" hangingPunct="1"/>
            <a:r>
              <a:rPr lang="en-US" dirty="0" smtClean="0"/>
              <a:t>Click to Add Title</a:t>
            </a:r>
          </a:p>
        </p:txBody>
      </p:sp>
      <p:sp>
        <p:nvSpPr>
          <p:cNvPr id="101" name="TextBox 100"/>
          <p:cNvSpPr txBox="1"/>
          <p:nvPr userDrawn="1"/>
        </p:nvSpPr>
        <p:spPr bwMode="gray">
          <a:xfrm>
            <a:off x="277219" y="4847753"/>
            <a:ext cx="110608"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fld id="{58EC7406-F4CC-4ABF-902E-2AF4E70E5C0F}" type="slidenum">
              <a:rPr lang="en-US" sz="700" smtClean="0">
                <a:solidFill>
                  <a:schemeClr val="bg1">
                    <a:lumMod val="65000"/>
                  </a:schemeClr>
                </a:solidFill>
                <a:latin typeface="Arial"/>
              </a:rPr>
              <a:pPr/>
              <a:t>‹#›</a:t>
            </a:fld>
            <a:endParaRPr lang="en-US" sz="700" dirty="0" smtClean="0">
              <a:solidFill>
                <a:schemeClr val="bg1">
                  <a:lumMod val="65000"/>
                </a:schemeClr>
              </a:solidFill>
              <a:latin typeface="Arial"/>
            </a:endParaRPr>
          </a:p>
        </p:txBody>
      </p:sp>
      <p:grpSp>
        <p:nvGrpSpPr>
          <p:cNvPr id="4" name="Group 3"/>
          <p:cNvGrpSpPr/>
          <p:nvPr userDrawn="1"/>
        </p:nvGrpSpPr>
        <p:grpSpPr>
          <a:xfrm>
            <a:off x="592658" y="4752120"/>
            <a:ext cx="8551343" cy="392025"/>
            <a:chOff x="592658" y="4752120"/>
            <a:chExt cx="8551343" cy="392025"/>
          </a:xfrm>
        </p:grpSpPr>
        <p:sp>
          <p:nvSpPr>
            <p:cNvPr id="102" name="TextBox 101"/>
            <p:cNvSpPr txBox="1"/>
            <p:nvPr userDrawn="1"/>
          </p:nvSpPr>
          <p:spPr bwMode="gray">
            <a:xfrm>
              <a:off x="592658" y="4847753"/>
              <a:ext cx="1615827" cy="107722"/>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sz="700" dirty="0" smtClean="0">
                  <a:solidFill>
                    <a:schemeClr val="bg1">
                      <a:lumMod val="65000"/>
                    </a:schemeClr>
                  </a:solidFill>
                </a:rPr>
                <a:t>© 2016 Wind River. All Rights Reserved.</a:t>
              </a:r>
              <a:endParaRPr lang="en-US" sz="700" dirty="0">
                <a:solidFill>
                  <a:schemeClr val="bg1">
                    <a:lumMod val="65000"/>
                  </a:schemeClr>
                </a:solidFill>
              </a:endParaRPr>
            </a:p>
          </p:txBody>
        </p:sp>
        <p:cxnSp>
          <p:nvCxnSpPr>
            <p:cNvPr id="6" name="Straight Connector 5"/>
            <p:cNvCxnSpPr/>
            <p:nvPr userDrawn="1"/>
          </p:nvCxnSpPr>
          <p:spPr bwMode="gray">
            <a:xfrm flipH="1">
              <a:off x="2257572" y="4901325"/>
              <a:ext cx="6229608" cy="3471"/>
            </a:xfrm>
            <a:prstGeom prst="line">
              <a:avLst/>
            </a:prstGeom>
            <a:solidFill>
              <a:schemeClr val="accent2"/>
            </a:solidFill>
            <a:ln w="9525" cap="flat" cmpd="sng" algn="ctr">
              <a:gradFill>
                <a:gsLst>
                  <a:gs pos="0">
                    <a:schemeClr val="bg1"/>
                  </a:gs>
                  <a:gs pos="19000">
                    <a:schemeClr val="bg1"/>
                  </a:gs>
                  <a:gs pos="100000">
                    <a:schemeClr val="accent1">
                      <a:tint val="23500"/>
                      <a:satMod val="160000"/>
                      <a:alpha val="0"/>
                    </a:schemeClr>
                  </a:gs>
                </a:gsLst>
                <a:lin ang="0" scaled="0"/>
              </a:gradFill>
              <a:prstDash val="solid"/>
              <a:round/>
              <a:headEnd type="none" w="med" len="med"/>
              <a:tailEnd type="none" w="med" len="med"/>
            </a:ln>
            <a:effectLst/>
          </p:spPr>
        </p:cxnSp>
        <p:pic>
          <p:nvPicPr>
            <p:cNvPr id="43"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83600" y="4752120"/>
              <a:ext cx="660401" cy="39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userDrawn="1"/>
          </p:nvGrpSpPr>
          <p:grpSpPr>
            <a:xfrm>
              <a:off x="3770949" y="4797225"/>
              <a:ext cx="2003565" cy="216027"/>
              <a:chOff x="3770949" y="4797225"/>
              <a:chExt cx="2003565" cy="216027"/>
            </a:xfrm>
          </p:grpSpPr>
          <p:grpSp>
            <p:nvGrpSpPr>
              <p:cNvPr id="31" name="Group 30"/>
              <p:cNvGrpSpPr/>
              <p:nvPr userDrawn="1"/>
            </p:nvGrpSpPr>
            <p:grpSpPr>
              <a:xfrm>
                <a:off x="5212944" y="4802764"/>
                <a:ext cx="204064" cy="204064"/>
                <a:chOff x="5152095" y="4802764"/>
                <a:chExt cx="204064" cy="204064"/>
              </a:xfrm>
            </p:grpSpPr>
            <p:sp>
              <p:nvSpPr>
                <p:cNvPr id="76" name="Oval 75"/>
                <p:cNvSpPr/>
                <p:nvPr userDrawn="1"/>
              </p:nvSpPr>
              <p:spPr bwMode="gray">
                <a:xfrm>
                  <a:off x="5152095"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grpSp>
              <p:nvGrpSpPr>
                <p:cNvPr id="77" name="Group 76"/>
                <p:cNvGrpSpPr/>
                <p:nvPr userDrawn="1"/>
              </p:nvGrpSpPr>
              <p:grpSpPr>
                <a:xfrm>
                  <a:off x="5181908" y="4845984"/>
                  <a:ext cx="144439" cy="132570"/>
                  <a:chOff x="5547617" y="4845984"/>
                  <a:chExt cx="144439" cy="132570"/>
                </a:xfrm>
              </p:grpSpPr>
              <p:sp>
                <p:nvSpPr>
                  <p:cNvPr id="78" name="Freeform 36"/>
                  <p:cNvSpPr>
                    <a:spLocks/>
                  </p:cNvSpPr>
                  <p:nvPr userDrawn="1"/>
                </p:nvSpPr>
                <p:spPr bwMode="gray">
                  <a:xfrm flipH="1">
                    <a:off x="5600236" y="4883307"/>
                    <a:ext cx="39403" cy="95247"/>
                  </a:xfrm>
                  <a:custGeom>
                    <a:avLst/>
                    <a:gdLst>
                      <a:gd name="T0" fmla="*/ 264 w 415"/>
                      <a:gd name="T1" fmla="*/ 224 h 1003"/>
                      <a:gd name="T2" fmla="*/ 265 w 415"/>
                      <a:gd name="T3" fmla="*/ 219 h 1003"/>
                      <a:gd name="T4" fmla="*/ 287 w 415"/>
                      <a:gd name="T5" fmla="*/ 202 h 1003"/>
                      <a:gd name="T6" fmla="*/ 287 w 415"/>
                      <a:gd name="T7" fmla="*/ 43 h 1003"/>
                      <a:gd name="T8" fmla="*/ 129 w 415"/>
                      <a:gd name="T9" fmla="*/ 43 h 1003"/>
                      <a:gd name="T10" fmla="*/ 129 w 415"/>
                      <a:gd name="T11" fmla="*/ 202 h 1003"/>
                      <a:gd name="T12" fmla="*/ 151 w 415"/>
                      <a:gd name="T13" fmla="*/ 218 h 1003"/>
                      <a:gd name="T14" fmla="*/ 152 w 415"/>
                      <a:gd name="T15" fmla="*/ 224 h 1003"/>
                      <a:gd name="T16" fmla="*/ 3 w 415"/>
                      <a:gd name="T17" fmla="*/ 976 h 1003"/>
                      <a:gd name="T18" fmla="*/ 26 w 415"/>
                      <a:gd name="T19" fmla="*/ 1003 h 1003"/>
                      <a:gd name="T20" fmla="*/ 82 w 415"/>
                      <a:gd name="T21" fmla="*/ 1003 h 1003"/>
                      <a:gd name="T22" fmla="*/ 115 w 415"/>
                      <a:gd name="T23" fmla="*/ 976 h 1003"/>
                      <a:gd name="T24" fmla="*/ 208 w 415"/>
                      <a:gd name="T25" fmla="*/ 508 h 1003"/>
                      <a:gd name="T26" fmla="*/ 300 w 415"/>
                      <a:gd name="T27" fmla="*/ 976 h 1003"/>
                      <a:gd name="T28" fmla="*/ 334 w 415"/>
                      <a:gd name="T29" fmla="*/ 1003 h 1003"/>
                      <a:gd name="T30" fmla="*/ 390 w 415"/>
                      <a:gd name="T31" fmla="*/ 1003 h 1003"/>
                      <a:gd name="T32" fmla="*/ 412 w 415"/>
                      <a:gd name="T33" fmla="*/ 976 h 1003"/>
                      <a:gd name="T34" fmla="*/ 264 w 415"/>
                      <a:gd name="T35" fmla="*/ 224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5" h="1003">
                        <a:moveTo>
                          <a:pt x="264" y="224"/>
                        </a:moveTo>
                        <a:cubicBezTo>
                          <a:pt x="265" y="219"/>
                          <a:pt x="265" y="219"/>
                          <a:pt x="265" y="219"/>
                        </a:cubicBezTo>
                        <a:cubicBezTo>
                          <a:pt x="273" y="214"/>
                          <a:pt x="280" y="209"/>
                          <a:pt x="287" y="202"/>
                        </a:cubicBezTo>
                        <a:cubicBezTo>
                          <a:pt x="331" y="158"/>
                          <a:pt x="331" y="87"/>
                          <a:pt x="287" y="43"/>
                        </a:cubicBezTo>
                        <a:cubicBezTo>
                          <a:pt x="244" y="0"/>
                          <a:pt x="173" y="0"/>
                          <a:pt x="129" y="43"/>
                        </a:cubicBezTo>
                        <a:cubicBezTo>
                          <a:pt x="85" y="87"/>
                          <a:pt x="85" y="158"/>
                          <a:pt x="129" y="202"/>
                        </a:cubicBezTo>
                        <a:cubicBezTo>
                          <a:pt x="136" y="208"/>
                          <a:pt x="143" y="214"/>
                          <a:pt x="151" y="218"/>
                        </a:cubicBezTo>
                        <a:cubicBezTo>
                          <a:pt x="152" y="224"/>
                          <a:pt x="152" y="224"/>
                          <a:pt x="152" y="224"/>
                        </a:cubicBezTo>
                        <a:cubicBezTo>
                          <a:pt x="3" y="976"/>
                          <a:pt x="3" y="976"/>
                          <a:pt x="3" y="976"/>
                        </a:cubicBezTo>
                        <a:cubicBezTo>
                          <a:pt x="0" y="991"/>
                          <a:pt x="10" y="1003"/>
                          <a:pt x="26" y="1003"/>
                        </a:cubicBezTo>
                        <a:cubicBezTo>
                          <a:pt x="82" y="1003"/>
                          <a:pt x="82" y="1003"/>
                          <a:pt x="82" y="1003"/>
                        </a:cubicBezTo>
                        <a:cubicBezTo>
                          <a:pt x="97" y="1003"/>
                          <a:pt x="112" y="991"/>
                          <a:pt x="115" y="976"/>
                        </a:cubicBezTo>
                        <a:cubicBezTo>
                          <a:pt x="208" y="508"/>
                          <a:pt x="208" y="508"/>
                          <a:pt x="208" y="508"/>
                        </a:cubicBezTo>
                        <a:cubicBezTo>
                          <a:pt x="300" y="976"/>
                          <a:pt x="300" y="976"/>
                          <a:pt x="300" y="976"/>
                        </a:cubicBezTo>
                        <a:cubicBezTo>
                          <a:pt x="303" y="991"/>
                          <a:pt x="318" y="1003"/>
                          <a:pt x="334" y="1003"/>
                        </a:cubicBezTo>
                        <a:cubicBezTo>
                          <a:pt x="390" y="1003"/>
                          <a:pt x="390" y="1003"/>
                          <a:pt x="390" y="1003"/>
                        </a:cubicBezTo>
                        <a:cubicBezTo>
                          <a:pt x="405" y="1003"/>
                          <a:pt x="415" y="991"/>
                          <a:pt x="412" y="976"/>
                        </a:cubicBezTo>
                        <a:lnTo>
                          <a:pt x="264" y="22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79" name="Freeform 37"/>
                  <p:cNvSpPr>
                    <a:spLocks/>
                  </p:cNvSpPr>
                  <p:nvPr userDrawn="1"/>
                </p:nvSpPr>
                <p:spPr bwMode="gray">
                  <a:xfrm flipH="1">
                    <a:off x="5655100" y="4845984"/>
                    <a:ext cx="36956" cy="97327"/>
                  </a:xfrm>
                  <a:custGeom>
                    <a:avLst/>
                    <a:gdLst>
                      <a:gd name="T0" fmla="*/ 363 w 389"/>
                      <a:gd name="T1" fmla="*/ 118 h 1025"/>
                      <a:gd name="T2" fmla="*/ 363 w 389"/>
                      <a:gd name="T3" fmla="*/ 25 h 1025"/>
                      <a:gd name="T4" fmla="*/ 270 w 389"/>
                      <a:gd name="T5" fmla="*/ 25 h 1025"/>
                      <a:gd name="T6" fmla="*/ 270 w 389"/>
                      <a:gd name="T7" fmla="*/ 1006 h 1025"/>
                      <a:gd name="T8" fmla="*/ 316 w 389"/>
                      <a:gd name="T9" fmla="*/ 1025 h 1025"/>
                      <a:gd name="T10" fmla="*/ 363 w 389"/>
                      <a:gd name="T11" fmla="*/ 1006 h 1025"/>
                      <a:gd name="T12" fmla="*/ 363 w 389"/>
                      <a:gd name="T13" fmla="*/ 913 h 1025"/>
                      <a:gd name="T14" fmla="*/ 363 w 389"/>
                      <a:gd name="T15" fmla="*/ 118 h 10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1025">
                        <a:moveTo>
                          <a:pt x="363" y="118"/>
                        </a:moveTo>
                        <a:cubicBezTo>
                          <a:pt x="389" y="93"/>
                          <a:pt x="389" y="51"/>
                          <a:pt x="363" y="25"/>
                        </a:cubicBezTo>
                        <a:cubicBezTo>
                          <a:pt x="337" y="0"/>
                          <a:pt x="296" y="0"/>
                          <a:pt x="270" y="25"/>
                        </a:cubicBezTo>
                        <a:cubicBezTo>
                          <a:pt x="0" y="296"/>
                          <a:pt x="0" y="735"/>
                          <a:pt x="270" y="1006"/>
                        </a:cubicBezTo>
                        <a:cubicBezTo>
                          <a:pt x="283" y="1019"/>
                          <a:pt x="300" y="1025"/>
                          <a:pt x="316" y="1025"/>
                        </a:cubicBezTo>
                        <a:cubicBezTo>
                          <a:pt x="333" y="1025"/>
                          <a:pt x="350" y="1019"/>
                          <a:pt x="363" y="1006"/>
                        </a:cubicBezTo>
                        <a:cubicBezTo>
                          <a:pt x="389" y="980"/>
                          <a:pt x="389" y="938"/>
                          <a:pt x="363" y="913"/>
                        </a:cubicBezTo>
                        <a:cubicBezTo>
                          <a:pt x="144" y="694"/>
                          <a:pt x="144" y="337"/>
                          <a:pt x="363" y="118"/>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80" name="Freeform 38"/>
                  <p:cNvSpPr>
                    <a:spLocks/>
                  </p:cNvSpPr>
                  <p:nvPr userDrawn="1"/>
                </p:nvSpPr>
                <p:spPr bwMode="gray">
                  <a:xfrm flipH="1">
                    <a:off x="5547617" y="4845984"/>
                    <a:ext cx="36956" cy="97327"/>
                  </a:xfrm>
                  <a:custGeom>
                    <a:avLst/>
                    <a:gdLst>
                      <a:gd name="T0" fmla="*/ 118 w 389"/>
                      <a:gd name="T1" fmla="*/ 25 h 1025"/>
                      <a:gd name="T2" fmla="*/ 25 w 389"/>
                      <a:gd name="T3" fmla="*/ 25 h 1025"/>
                      <a:gd name="T4" fmla="*/ 25 w 389"/>
                      <a:gd name="T5" fmla="*/ 118 h 1025"/>
                      <a:gd name="T6" fmla="*/ 25 w 389"/>
                      <a:gd name="T7" fmla="*/ 913 h 1025"/>
                      <a:gd name="T8" fmla="*/ 25 w 389"/>
                      <a:gd name="T9" fmla="*/ 1006 h 1025"/>
                      <a:gd name="T10" fmla="*/ 72 w 389"/>
                      <a:gd name="T11" fmla="*/ 1025 h 1025"/>
                      <a:gd name="T12" fmla="*/ 118 w 389"/>
                      <a:gd name="T13" fmla="*/ 1006 h 1025"/>
                      <a:gd name="T14" fmla="*/ 118 w 389"/>
                      <a:gd name="T15" fmla="*/ 25 h 10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1025">
                        <a:moveTo>
                          <a:pt x="118" y="25"/>
                        </a:moveTo>
                        <a:cubicBezTo>
                          <a:pt x="93" y="0"/>
                          <a:pt x="51" y="0"/>
                          <a:pt x="25" y="25"/>
                        </a:cubicBezTo>
                        <a:cubicBezTo>
                          <a:pt x="0" y="51"/>
                          <a:pt x="0" y="93"/>
                          <a:pt x="25" y="118"/>
                        </a:cubicBezTo>
                        <a:cubicBezTo>
                          <a:pt x="244" y="337"/>
                          <a:pt x="244" y="694"/>
                          <a:pt x="25" y="913"/>
                        </a:cubicBezTo>
                        <a:cubicBezTo>
                          <a:pt x="0" y="938"/>
                          <a:pt x="0" y="980"/>
                          <a:pt x="25" y="1006"/>
                        </a:cubicBezTo>
                        <a:cubicBezTo>
                          <a:pt x="38" y="1019"/>
                          <a:pt x="55" y="1025"/>
                          <a:pt x="72" y="1025"/>
                        </a:cubicBezTo>
                        <a:cubicBezTo>
                          <a:pt x="89" y="1025"/>
                          <a:pt x="106" y="1019"/>
                          <a:pt x="118" y="1006"/>
                        </a:cubicBezTo>
                        <a:cubicBezTo>
                          <a:pt x="389" y="735"/>
                          <a:pt x="389" y="296"/>
                          <a:pt x="118" y="25"/>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81" name="Freeform 39"/>
                  <p:cNvSpPr>
                    <a:spLocks/>
                  </p:cNvSpPr>
                  <p:nvPr userDrawn="1"/>
                </p:nvSpPr>
                <p:spPr bwMode="gray">
                  <a:xfrm flipH="1">
                    <a:off x="5635153" y="4865931"/>
                    <a:ext cx="25943" cy="57434"/>
                  </a:xfrm>
                  <a:custGeom>
                    <a:avLst/>
                    <a:gdLst>
                      <a:gd name="T0" fmla="*/ 247 w 273"/>
                      <a:gd name="T1" fmla="*/ 493 h 605"/>
                      <a:gd name="T2" fmla="*/ 247 w 273"/>
                      <a:gd name="T3" fmla="*/ 118 h 605"/>
                      <a:gd name="T4" fmla="*/ 247 w 273"/>
                      <a:gd name="T5" fmla="*/ 25 h 605"/>
                      <a:gd name="T6" fmla="*/ 154 w 273"/>
                      <a:gd name="T7" fmla="*/ 25 h 605"/>
                      <a:gd name="T8" fmla="*/ 154 w 273"/>
                      <a:gd name="T9" fmla="*/ 586 h 605"/>
                      <a:gd name="T10" fmla="*/ 201 w 273"/>
                      <a:gd name="T11" fmla="*/ 605 h 605"/>
                      <a:gd name="T12" fmla="*/ 247 w 273"/>
                      <a:gd name="T13" fmla="*/ 586 h 605"/>
                      <a:gd name="T14" fmla="*/ 247 w 273"/>
                      <a:gd name="T15" fmla="*/ 493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605">
                        <a:moveTo>
                          <a:pt x="247" y="493"/>
                        </a:moveTo>
                        <a:cubicBezTo>
                          <a:pt x="144" y="389"/>
                          <a:pt x="144" y="222"/>
                          <a:pt x="247" y="118"/>
                        </a:cubicBezTo>
                        <a:cubicBezTo>
                          <a:pt x="273" y="93"/>
                          <a:pt x="273" y="51"/>
                          <a:pt x="247" y="25"/>
                        </a:cubicBezTo>
                        <a:cubicBezTo>
                          <a:pt x="221" y="0"/>
                          <a:pt x="180" y="0"/>
                          <a:pt x="154" y="25"/>
                        </a:cubicBezTo>
                        <a:cubicBezTo>
                          <a:pt x="0" y="180"/>
                          <a:pt x="0" y="431"/>
                          <a:pt x="154" y="586"/>
                        </a:cubicBezTo>
                        <a:cubicBezTo>
                          <a:pt x="167" y="598"/>
                          <a:pt x="184" y="605"/>
                          <a:pt x="201" y="605"/>
                        </a:cubicBezTo>
                        <a:cubicBezTo>
                          <a:pt x="217" y="605"/>
                          <a:pt x="234" y="598"/>
                          <a:pt x="247" y="586"/>
                        </a:cubicBezTo>
                        <a:cubicBezTo>
                          <a:pt x="273" y="560"/>
                          <a:pt x="273" y="518"/>
                          <a:pt x="247" y="49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82" name="Freeform 40"/>
                  <p:cNvSpPr>
                    <a:spLocks/>
                  </p:cNvSpPr>
                  <p:nvPr userDrawn="1"/>
                </p:nvSpPr>
                <p:spPr bwMode="gray">
                  <a:xfrm flipH="1">
                    <a:off x="5582289" y="4865931"/>
                    <a:ext cx="22231" cy="57434"/>
                  </a:xfrm>
                  <a:custGeom>
                    <a:avLst/>
                    <a:gdLst>
                      <a:gd name="T0" fmla="*/ 118 w 234"/>
                      <a:gd name="T1" fmla="*/ 25 h 605"/>
                      <a:gd name="T2" fmla="*/ 25 w 234"/>
                      <a:gd name="T3" fmla="*/ 25 h 605"/>
                      <a:gd name="T4" fmla="*/ 25 w 234"/>
                      <a:gd name="T5" fmla="*/ 118 h 605"/>
                      <a:gd name="T6" fmla="*/ 103 w 234"/>
                      <a:gd name="T7" fmla="*/ 305 h 605"/>
                      <a:gd name="T8" fmla="*/ 25 w 234"/>
                      <a:gd name="T9" fmla="*/ 493 h 605"/>
                      <a:gd name="T10" fmla="*/ 25 w 234"/>
                      <a:gd name="T11" fmla="*/ 586 h 605"/>
                      <a:gd name="T12" fmla="*/ 72 w 234"/>
                      <a:gd name="T13" fmla="*/ 605 h 605"/>
                      <a:gd name="T14" fmla="*/ 118 w 234"/>
                      <a:gd name="T15" fmla="*/ 586 h 605"/>
                      <a:gd name="T16" fmla="*/ 234 w 234"/>
                      <a:gd name="T17" fmla="*/ 305 h 605"/>
                      <a:gd name="T18" fmla="*/ 118 w 234"/>
                      <a:gd name="T19" fmla="*/ 2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605">
                        <a:moveTo>
                          <a:pt x="118" y="25"/>
                        </a:moveTo>
                        <a:cubicBezTo>
                          <a:pt x="93" y="0"/>
                          <a:pt x="51" y="0"/>
                          <a:pt x="25" y="25"/>
                        </a:cubicBezTo>
                        <a:cubicBezTo>
                          <a:pt x="0" y="51"/>
                          <a:pt x="0" y="93"/>
                          <a:pt x="25" y="118"/>
                        </a:cubicBezTo>
                        <a:cubicBezTo>
                          <a:pt x="75" y="168"/>
                          <a:pt x="103" y="235"/>
                          <a:pt x="103" y="305"/>
                        </a:cubicBezTo>
                        <a:cubicBezTo>
                          <a:pt x="103" y="376"/>
                          <a:pt x="75" y="443"/>
                          <a:pt x="25" y="493"/>
                        </a:cubicBezTo>
                        <a:cubicBezTo>
                          <a:pt x="0" y="518"/>
                          <a:pt x="0" y="560"/>
                          <a:pt x="25" y="586"/>
                        </a:cubicBezTo>
                        <a:cubicBezTo>
                          <a:pt x="38" y="598"/>
                          <a:pt x="55" y="605"/>
                          <a:pt x="72" y="605"/>
                        </a:cubicBezTo>
                        <a:cubicBezTo>
                          <a:pt x="89" y="605"/>
                          <a:pt x="105" y="598"/>
                          <a:pt x="118" y="586"/>
                        </a:cubicBezTo>
                        <a:cubicBezTo>
                          <a:pt x="193" y="511"/>
                          <a:pt x="234" y="411"/>
                          <a:pt x="234" y="305"/>
                        </a:cubicBezTo>
                        <a:cubicBezTo>
                          <a:pt x="234" y="200"/>
                          <a:pt x="193" y="100"/>
                          <a:pt x="118" y="25"/>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grpSp>
            <p:nvGrpSpPr>
              <p:cNvPr id="32" name="Group 31"/>
              <p:cNvGrpSpPr/>
              <p:nvPr userDrawn="1"/>
            </p:nvGrpSpPr>
            <p:grpSpPr>
              <a:xfrm>
                <a:off x="5570450" y="4802764"/>
                <a:ext cx="204064" cy="204064"/>
                <a:chOff x="5513300" y="4802764"/>
                <a:chExt cx="204064" cy="204064"/>
              </a:xfrm>
            </p:grpSpPr>
            <p:sp>
              <p:nvSpPr>
                <p:cNvPr id="74" name="Oval 73"/>
                <p:cNvSpPr/>
                <p:nvPr userDrawn="1"/>
              </p:nvSpPr>
              <p:spPr bwMode="gray">
                <a:xfrm>
                  <a:off x="5513300"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75" name="Freeform 5"/>
                <p:cNvSpPr>
                  <a:spLocks/>
                </p:cNvSpPr>
                <p:nvPr userDrawn="1"/>
              </p:nvSpPr>
              <p:spPr bwMode="gray">
                <a:xfrm>
                  <a:off x="5547173" y="4854474"/>
                  <a:ext cx="136318" cy="84799"/>
                </a:xfrm>
                <a:custGeom>
                  <a:avLst/>
                  <a:gdLst/>
                  <a:ahLst/>
                  <a:cxnLst>
                    <a:cxn ang="0">
                      <a:pos x="378" y="157"/>
                    </a:cxn>
                    <a:cxn ang="0">
                      <a:pos x="388" y="142"/>
                    </a:cxn>
                    <a:cxn ang="0">
                      <a:pos x="391" y="126"/>
                    </a:cxn>
                    <a:cxn ang="0">
                      <a:pos x="391" y="120"/>
                    </a:cxn>
                    <a:cxn ang="0">
                      <a:pos x="388" y="109"/>
                    </a:cxn>
                    <a:cxn ang="0">
                      <a:pos x="378" y="94"/>
                    </a:cxn>
                    <a:cxn ang="0">
                      <a:pos x="359" y="79"/>
                    </a:cxn>
                    <a:cxn ang="0">
                      <a:pos x="334" y="71"/>
                    </a:cxn>
                    <a:cxn ang="0">
                      <a:pos x="320" y="70"/>
                    </a:cxn>
                    <a:cxn ang="0">
                      <a:pos x="302" y="72"/>
                    </a:cxn>
                    <a:cxn ang="0">
                      <a:pos x="302" y="70"/>
                    </a:cxn>
                    <a:cxn ang="0">
                      <a:pos x="302" y="62"/>
                    </a:cxn>
                    <a:cxn ang="0">
                      <a:pos x="298" y="49"/>
                    </a:cxn>
                    <a:cxn ang="0">
                      <a:pos x="291" y="36"/>
                    </a:cxn>
                    <a:cxn ang="0">
                      <a:pos x="282" y="25"/>
                    </a:cxn>
                    <a:cxn ang="0">
                      <a:pos x="270" y="16"/>
                    </a:cxn>
                    <a:cxn ang="0">
                      <a:pos x="255" y="8"/>
                    </a:cxn>
                    <a:cxn ang="0">
                      <a:pos x="239" y="3"/>
                    </a:cxn>
                    <a:cxn ang="0">
                      <a:pos x="223" y="0"/>
                    </a:cxn>
                    <a:cxn ang="0">
                      <a:pos x="213" y="0"/>
                    </a:cxn>
                    <a:cxn ang="0">
                      <a:pos x="195" y="1"/>
                    </a:cxn>
                    <a:cxn ang="0">
                      <a:pos x="179" y="5"/>
                    </a:cxn>
                    <a:cxn ang="0">
                      <a:pos x="163" y="12"/>
                    </a:cxn>
                    <a:cxn ang="0">
                      <a:pos x="150" y="20"/>
                    </a:cxn>
                    <a:cxn ang="0">
                      <a:pos x="140" y="31"/>
                    </a:cxn>
                    <a:cxn ang="0">
                      <a:pos x="131" y="42"/>
                    </a:cxn>
                    <a:cxn ang="0">
                      <a:pos x="126" y="55"/>
                    </a:cxn>
                    <a:cxn ang="0">
                      <a:pos x="124" y="70"/>
                    </a:cxn>
                    <a:cxn ang="0">
                      <a:pos x="125" y="72"/>
                    </a:cxn>
                    <a:cxn ang="0">
                      <a:pos x="115" y="70"/>
                    </a:cxn>
                    <a:cxn ang="0">
                      <a:pos x="107" y="70"/>
                    </a:cxn>
                    <a:cxn ang="0">
                      <a:pos x="78" y="74"/>
                    </a:cxn>
                    <a:cxn ang="0">
                      <a:pos x="56" y="86"/>
                    </a:cxn>
                    <a:cxn ang="0">
                      <a:pos x="41" y="104"/>
                    </a:cxn>
                    <a:cxn ang="0">
                      <a:pos x="37" y="114"/>
                    </a:cxn>
                    <a:cxn ang="0">
                      <a:pos x="36" y="126"/>
                    </a:cxn>
                    <a:cxn ang="0">
                      <a:pos x="36" y="135"/>
                    </a:cxn>
                    <a:cxn ang="0">
                      <a:pos x="42" y="149"/>
                    </a:cxn>
                    <a:cxn ang="0">
                      <a:pos x="48" y="157"/>
                    </a:cxn>
                    <a:cxn ang="0">
                      <a:pos x="28" y="165"/>
                    </a:cxn>
                    <a:cxn ang="0">
                      <a:pos x="14" y="177"/>
                    </a:cxn>
                    <a:cxn ang="0">
                      <a:pos x="3" y="192"/>
                    </a:cxn>
                    <a:cxn ang="0">
                      <a:pos x="0" y="210"/>
                    </a:cxn>
                    <a:cxn ang="0">
                      <a:pos x="0" y="215"/>
                    </a:cxn>
                    <a:cxn ang="0">
                      <a:pos x="3" y="226"/>
                    </a:cxn>
                    <a:cxn ang="0">
                      <a:pos x="12" y="241"/>
                    </a:cxn>
                    <a:cxn ang="0">
                      <a:pos x="32" y="256"/>
                    </a:cxn>
                    <a:cxn ang="0">
                      <a:pos x="57" y="264"/>
                    </a:cxn>
                    <a:cxn ang="0">
                      <a:pos x="355" y="265"/>
                    </a:cxn>
                    <a:cxn ang="0">
                      <a:pos x="370" y="264"/>
                    </a:cxn>
                    <a:cxn ang="0">
                      <a:pos x="395" y="256"/>
                    </a:cxn>
                    <a:cxn ang="0">
                      <a:pos x="414" y="241"/>
                    </a:cxn>
                    <a:cxn ang="0">
                      <a:pos x="423" y="226"/>
                    </a:cxn>
                    <a:cxn ang="0">
                      <a:pos x="426" y="215"/>
                    </a:cxn>
                    <a:cxn ang="0">
                      <a:pos x="426" y="210"/>
                    </a:cxn>
                    <a:cxn ang="0">
                      <a:pos x="423" y="192"/>
                    </a:cxn>
                    <a:cxn ang="0">
                      <a:pos x="413" y="177"/>
                    </a:cxn>
                    <a:cxn ang="0">
                      <a:pos x="397" y="165"/>
                    </a:cxn>
                    <a:cxn ang="0">
                      <a:pos x="378" y="157"/>
                    </a:cxn>
                  </a:cxnLst>
                  <a:rect l="0" t="0" r="r" b="b"/>
                  <a:pathLst>
                    <a:path w="426" h="265">
                      <a:moveTo>
                        <a:pt x="378" y="157"/>
                      </a:moveTo>
                      <a:lnTo>
                        <a:pt x="378" y="157"/>
                      </a:lnTo>
                      <a:lnTo>
                        <a:pt x="384" y="149"/>
                      </a:lnTo>
                      <a:lnTo>
                        <a:pt x="388" y="142"/>
                      </a:lnTo>
                      <a:lnTo>
                        <a:pt x="390" y="135"/>
                      </a:lnTo>
                      <a:lnTo>
                        <a:pt x="391" y="126"/>
                      </a:lnTo>
                      <a:lnTo>
                        <a:pt x="391" y="126"/>
                      </a:lnTo>
                      <a:lnTo>
                        <a:pt x="391" y="120"/>
                      </a:lnTo>
                      <a:lnTo>
                        <a:pt x="390" y="114"/>
                      </a:lnTo>
                      <a:lnTo>
                        <a:pt x="388" y="109"/>
                      </a:lnTo>
                      <a:lnTo>
                        <a:pt x="386" y="104"/>
                      </a:lnTo>
                      <a:lnTo>
                        <a:pt x="378" y="94"/>
                      </a:lnTo>
                      <a:lnTo>
                        <a:pt x="370" y="86"/>
                      </a:lnTo>
                      <a:lnTo>
                        <a:pt x="359" y="79"/>
                      </a:lnTo>
                      <a:lnTo>
                        <a:pt x="348" y="74"/>
                      </a:lnTo>
                      <a:lnTo>
                        <a:pt x="334" y="71"/>
                      </a:lnTo>
                      <a:lnTo>
                        <a:pt x="320" y="70"/>
                      </a:lnTo>
                      <a:lnTo>
                        <a:pt x="320" y="70"/>
                      </a:lnTo>
                      <a:lnTo>
                        <a:pt x="311" y="70"/>
                      </a:lnTo>
                      <a:lnTo>
                        <a:pt x="302" y="72"/>
                      </a:lnTo>
                      <a:lnTo>
                        <a:pt x="302" y="72"/>
                      </a:lnTo>
                      <a:lnTo>
                        <a:pt x="302" y="70"/>
                      </a:lnTo>
                      <a:lnTo>
                        <a:pt x="302" y="70"/>
                      </a:lnTo>
                      <a:lnTo>
                        <a:pt x="302" y="62"/>
                      </a:lnTo>
                      <a:lnTo>
                        <a:pt x="300" y="55"/>
                      </a:lnTo>
                      <a:lnTo>
                        <a:pt x="298" y="49"/>
                      </a:lnTo>
                      <a:lnTo>
                        <a:pt x="295" y="42"/>
                      </a:lnTo>
                      <a:lnTo>
                        <a:pt x="291" y="36"/>
                      </a:lnTo>
                      <a:lnTo>
                        <a:pt x="287" y="31"/>
                      </a:lnTo>
                      <a:lnTo>
                        <a:pt x="282" y="25"/>
                      </a:lnTo>
                      <a:lnTo>
                        <a:pt x="277" y="20"/>
                      </a:lnTo>
                      <a:lnTo>
                        <a:pt x="270" y="16"/>
                      </a:lnTo>
                      <a:lnTo>
                        <a:pt x="263" y="12"/>
                      </a:lnTo>
                      <a:lnTo>
                        <a:pt x="255" y="8"/>
                      </a:lnTo>
                      <a:lnTo>
                        <a:pt x="248" y="5"/>
                      </a:lnTo>
                      <a:lnTo>
                        <a:pt x="239" y="3"/>
                      </a:lnTo>
                      <a:lnTo>
                        <a:pt x="231" y="1"/>
                      </a:lnTo>
                      <a:lnTo>
                        <a:pt x="223" y="0"/>
                      </a:lnTo>
                      <a:lnTo>
                        <a:pt x="213" y="0"/>
                      </a:lnTo>
                      <a:lnTo>
                        <a:pt x="213" y="0"/>
                      </a:lnTo>
                      <a:lnTo>
                        <a:pt x="204" y="0"/>
                      </a:lnTo>
                      <a:lnTo>
                        <a:pt x="195" y="1"/>
                      </a:lnTo>
                      <a:lnTo>
                        <a:pt x="186" y="3"/>
                      </a:lnTo>
                      <a:lnTo>
                        <a:pt x="179" y="5"/>
                      </a:lnTo>
                      <a:lnTo>
                        <a:pt x="171" y="8"/>
                      </a:lnTo>
                      <a:lnTo>
                        <a:pt x="163" y="12"/>
                      </a:lnTo>
                      <a:lnTo>
                        <a:pt x="157" y="16"/>
                      </a:lnTo>
                      <a:lnTo>
                        <a:pt x="150" y="20"/>
                      </a:lnTo>
                      <a:lnTo>
                        <a:pt x="145" y="25"/>
                      </a:lnTo>
                      <a:lnTo>
                        <a:pt x="140" y="31"/>
                      </a:lnTo>
                      <a:lnTo>
                        <a:pt x="135" y="36"/>
                      </a:lnTo>
                      <a:lnTo>
                        <a:pt x="131" y="42"/>
                      </a:lnTo>
                      <a:lnTo>
                        <a:pt x="128" y="49"/>
                      </a:lnTo>
                      <a:lnTo>
                        <a:pt x="126" y="55"/>
                      </a:lnTo>
                      <a:lnTo>
                        <a:pt x="125" y="62"/>
                      </a:lnTo>
                      <a:lnTo>
                        <a:pt x="124" y="70"/>
                      </a:lnTo>
                      <a:lnTo>
                        <a:pt x="124" y="70"/>
                      </a:lnTo>
                      <a:lnTo>
                        <a:pt x="125" y="72"/>
                      </a:lnTo>
                      <a:lnTo>
                        <a:pt x="125" y="72"/>
                      </a:lnTo>
                      <a:lnTo>
                        <a:pt x="115" y="70"/>
                      </a:lnTo>
                      <a:lnTo>
                        <a:pt x="107" y="70"/>
                      </a:lnTo>
                      <a:lnTo>
                        <a:pt x="107" y="70"/>
                      </a:lnTo>
                      <a:lnTo>
                        <a:pt x="92" y="71"/>
                      </a:lnTo>
                      <a:lnTo>
                        <a:pt x="78" y="74"/>
                      </a:lnTo>
                      <a:lnTo>
                        <a:pt x="67" y="79"/>
                      </a:lnTo>
                      <a:lnTo>
                        <a:pt x="56" y="86"/>
                      </a:lnTo>
                      <a:lnTo>
                        <a:pt x="48" y="94"/>
                      </a:lnTo>
                      <a:lnTo>
                        <a:pt x="41" y="104"/>
                      </a:lnTo>
                      <a:lnTo>
                        <a:pt x="39" y="109"/>
                      </a:lnTo>
                      <a:lnTo>
                        <a:pt x="37" y="114"/>
                      </a:lnTo>
                      <a:lnTo>
                        <a:pt x="36" y="120"/>
                      </a:lnTo>
                      <a:lnTo>
                        <a:pt x="36" y="126"/>
                      </a:lnTo>
                      <a:lnTo>
                        <a:pt x="36" y="126"/>
                      </a:lnTo>
                      <a:lnTo>
                        <a:pt x="36" y="135"/>
                      </a:lnTo>
                      <a:lnTo>
                        <a:pt x="39" y="142"/>
                      </a:lnTo>
                      <a:lnTo>
                        <a:pt x="42" y="149"/>
                      </a:lnTo>
                      <a:lnTo>
                        <a:pt x="48" y="157"/>
                      </a:lnTo>
                      <a:lnTo>
                        <a:pt x="48" y="157"/>
                      </a:lnTo>
                      <a:lnTo>
                        <a:pt x="38" y="160"/>
                      </a:lnTo>
                      <a:lnTo>
                        <a:pt x="28" y="165"/>
                      </a:lnTo>
                      <a:lnTo>
                        <a:pt x="20" y="171"/>
                      </a:lnTo>
                      <a:lnTo>
                        <a:pt x="14" y="177"/>
                      </a:lnTo>
                      <a:lnTo>
                        <a:pt x="7" y="184"/>
                      </a:lnTo>
                      <a:lnTo>
                        <a:pt x="3" y="192"/>
                      </a:lnTo>
                      <a:lnTo>
                        <a:pt x="1" y="200"/>
                      </a:lnTo>
                      <a:lnTo>
                        <a:pt x="0" y="210"/>
                      </a:lnTo>
                      <a:lnTo>
                        <a:pt x="0" y="210"/>
                      </a:lnTo>
                      <a:lnTo>
                        <a:pt x="0" y="215"/>
                      </a:lnTo>
                      <a:lnTo>
                        <a:pt x="1" y="221"/>
                      </a:lnTo>
                      <a:lnTo>
                        <a:pt x="3" y="226"/>
                      </a:lnTo>
                      <a:lnTo>
                        <a:pt x="5" y="231"/>
                      </a:lnTo>
                      <a:lnTo>
                        <a:pt x="12" y="241"/>
                      </a:lnTo>
                      <a:lnTo>
                        <a:pt x="21" y="249"/>
                      </a:lnTo>
                      <a:lnTo>
                        <a:pt x="32" y="256"/>
                      </a:lnTo>
                      <a:lnTo>
                        <a:pt x="43" y="261"/>
                      </a:lnTo>
                      <a:lnTo>
                        <a:pt x="57" y="264"/>
                      </a:lnTo>
                      <a:lnTo>
                        <a:pt x="71" y="265"/>
                      </a:lnTo>
                      <a:lnTo>
                        <a:pt x="355" y="265"/>
                      </a:lnTo>
                      <a:lnTo>
                        <a:pt x="355" y="265"/>
                      </a:lnTo>
                      <a:lnTo>
                        <a:pt x="370" y="264"/>
                      </a:lnTo>
                      <a:lnTo>
                        <a:pt x="383" y="261"/>
                      </a:lnTo>
                      <a:lnTo>
                        <a:pt x="395" y="256"/>
                      </a:lnTo>
                      <a:lnTo>
                        <a:pt x="406" y="249"/>
                      </a:lnTo>
                      <a:lnTo>
                        <a:pt x="414" y="241"/>
                      </a:lnTo>
                      <a:lnTo>
                        <a:pt x="421" y="231"/>
                      </a:lnTo>
                      <a:lnTo>
                        <a:pt x="423" y="226"/>
                      </a:lnTo>
                      <a:lnTo>
                        <a:pt x="425" y="221"/>
                      </a:lnTo>
                      <a:lnTo>
                        <a:pt x="426" y="215"/>
                      </a:lnTo>
                      <a:lnTo>
                        <a:pt x="426" y="210"/>
                      </a:lnTo>
                      <a:lnTo>
                        <a:pt x="426" y="210"/>
                      </a:lnTo>
                      <a:lnTo>
                        <a:pt x="426" y="200"/>
                      </a:lnTo>
                      <a:lnTo>
                        <a:pt x="423" y="192"/>
                      </a:lnTo>
                      <a:lnTo>
                        <a:pt x="419" y="184"/>
                      </a:lnTo>
                      <a:lnTo>
                        <a:pt x="413" y="177"/>
                      </a:lnTo>
                      <a:lnTo>
                        <a:pt x="406" y="171"/>
                      </a:lnTo>
                      <a:lnTo>
                        <a:pt x="397" y="165"/>
                      </a:lnTo>
                      <a:lnTo>
                        <a:pt x="389" y="160"/>
                      </a:lnTo>
                      <a:lnTo>
                        <a:pt x="378" y="157"/>
                      </a:lnTo>
                      <a:lnTo>
                        <a:pt x="378" y="157"/>
                      </a:ln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p:cNvGrpSpPr/>
              <p:nvPr userDrawn="1"/>
            </p:nvGrpSpPr>
            <p:grpSpPr bwMode="gray">
              <a:xfrm>
                <a:off x="3770949" y="4797225"/>
                <a:ext cx="216027" cy="216027"/>
                <a:chOff x="1676399" y="895350"/>
                <a:chExt cx="304800" cy="304800"/>
              </a:xfrm>
            </p:grpSpPr>
            <p:sp>
              <p:nvSpPr>
                <p:cNvPr id="72" name="Oval 71"/>
                <p:cNvSpPr/>
                <p:nvPr userDrawn="1"/>
              </p:nvSpPr>
              <p:spPr bwMode="gray">
                <a:xfrm>
                  <a:off x="1676399" y="895350"/>
                  <a:ext cx="304800" cy="304800"/>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73" name="Freeform 11"/>
                <p:cNvSpPr>
                  <a:spLocks/>
                </p:cNvSpPr>
                <p:nvPr userDrawn="1"/>
              </p:nvSpPr>
              <p:spPr bwMode="gray">
                <a:xfrm>
                  <a:off x="1726683" y="928563"/>
                  <a:ext cx="204233" cy="233408"/>
                </a:xfrm>
                <a:custGeom>
                  <a:avLst/>
                  <a:gdLst>
                    <a:gd name="T0" fmla="*/ 325 w 618"/>
                    <a:gd name="T1" fmla="*/ 683 h 706"/>
                    <a:gd name="T2" fmla="*/ 423 w 618"/>
                    <a:gd name="T3" fmla="*/ 695 h 706"/>
                    <a:gd name="T4" fmla="*/ 341 w 618"/>
                    <a:gd name="T5" fmla="*/ 606 h 706"/>
                    <a:gd name="T6" fmla="*/ 340 w 618"/>
                    <a:gd name="T7" fmla="*/ 494 h 706"/>
                    <a:gd name="T8" fmla="*/ 348 w 618"/>
                    <a:gd name="T9" fmla="*/ 360 h 706"/>
                    <a:gd name="T10" fmla="*/ 427 w 618"/>
                    <a:gd name="T11" fmla="*/ 384 h 706"/>
                    <a:gd name="T12" fmla="*/ 617 w 618"/>
                    <a:gd name="T13" fmla="*/ 484 h 706"/>
                    <a:gd name="T14" fmla="*/ 611 w 618"/>
                    <a:gd name="T15" fmla="*/ 438 h 706"/>
                    <a:gd name="T16" fmla="*/ 538 w 618"/>
                    <a:gd name="T17" fmla="*/ 359 h 706"/>
                    <a:gd name="T18" fmla="*/ 524 w 618"/>
                    <a:gd name="T19" fmla="*/ 322 h 706"/>
                    <a:gd name="T20" fmla="*/ 513 w 618"/>
                    <a:gd name="T21" fmla="*/ 338 h 706"/>
                    <a:gd name="T22" fmla="*/ 496 w 618"/>
                    <a:gd name="T23" fmla="*/ 340 h 706"/>
                    <a:gd name="T24" fmla="*/ 443 w 618"/>
                    <a:gd name="T25" fmla="*/ 290 h 706"/>
                    <a:gd name="T26" fmla="*/ 430 w 618"/>
                    <a:gd name="T27" fmla="*/ 238 h 706"/>
                    <a:gd name="T28" fmla="*/ 418 w 618"/>
                    <a:gd name="T29" fmla="*/ 256 h 706"/>
                    <a:gd name="T30" fmla="*/ 398 w 618"/>
                    <a:gd name="T31" fmla="*/ 254 h 706"/>
                    <a:gd name="T32" fmla="*/ 337 w 618"/>
                    <a:gd name="T33" fmla="*/ 185 h 706"/>
                    <a:gd name="T34" fmla="*/ 305 w 618"/>
                    <a:gd name="T35" fmla="*/ 0 h 706"/>
                    <a:gd name="T36" fmla="*/ 274 w 618"/>
                    <a:gd name="T37" fmla="*/ 185 h 706"/>
                    <a:gd name="T38" fmla="*/ 218 w 618"/>
                    <a:gd name="T39" fmla="*/ 253 h 706"/>
                    <a:gd name="T40" fmla="*/ 196 w 618"/>
                    <a:gd name="T41" fmla="*/ 258 h 706"/>
                    <a:gd name="T42" fmla="*/ 183 w 618"/>
                    <a:gd name="T43" fmla="*/ 240 h 706"/>
                    <a:gd name="T44" fmla="*/ 170 w 618"/>
                    <a:gd name="T45" fmla="*/ 283 h 706"/>
                    <a:gd name="T46" fmla="*/ 117 w 618"/>
                    <a:gd name="T47" fmla="*/ 344 h 706"/>
                    <a:gd name="T48" fmla="*/ 99 w 618"/>
                    <a:gd name="T49" fmla="*/ 344 h 706"/>
                    <a:gd name="T50" fmla="*/ 86 w 618"/>
                    <a:gd name="T51" fmla="*/ 322 h 706"/>
                    <a:gd name="T52" fmla="*/ 73 w 618"/>
                    <a:gd name="T53" fmla="*/ 369 h 706"/>
                    <a:gd name="T54" fmla="*/ 8 w 618"/>
                    <a:gd name="T55" fmla="*/ 441 h 706"/>
                    <a:gd name="T56" fmla="*/ 3 w 618"/>
                    <a:gd name="T57" fmla="*/ 485 h 706"/>
                    <a:gd name="T58" fmla="*/ 181 w 618"/>
                    <a:gd name="T59" fmla="*/ 387 h 706"/>
                    <a:gd name="T60" fmla="*/ 267 w 618"/>
                    <a:gd name="T61" fmla="*/ 361 h 706"/>
                    <a:gd name="T62" fmla="*/ 275 w 618"/>
                    <a:gd name="T63" fmla="*/ 494 h 706"/>
                    <a:gd name="T64" fmla="*/ 272 w 618"/>
                    <a:gd name="T65" fmla="*/ 612 h 706"/>
                    <a:gd name="T66" fmla="*/ 193 w 618"/>
                    <a:gd name="T67" fmla="*/ 693 h 706"/>
                    <a:gd name="T68" fmla="*/ 293 w 618"/>
                    <a:gd name="T69" fmla="*/ 684 h 706"/>
                    <a:gd name="T70" fmla="*/ 308 w 618"/>
                    <a:gd name="T7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8" h="706">
                      <a:moveTo>
                        <a:pt x="317" y="690"/>
                      </a:moveTo>
                      <a:cubicBezTo>
                        <a:pt x="319" y="684"/>
                        <a:pt x="323" y="683"/>
                        <a:pt x="325" y="683"/>
                      </a:cubicBezTo>
                      <a:cubicBezTo>
                        <a:pt x="417" y="704"/>
                        <a:pt x="417" y="704"/>
                        <a:pt x="417" y="704"/>
                      </a:cubicBezTo>
                      <a:cubicBezTo>
                        <a:pt x="421" y="704"/>
                        <a:pt x="423" y="700"/>
                        <a:pt x="423" y="695"/>
                      </a:cubicBezTo>
                      <a:cubicBezTo>
                        <a:pt x="423" y="687"/>
                        <a:pt x="419" y="679"/>
                        <a:pt x="413" y="673"/>
                      </a:cubicBezTo>
                      <a:cubicBezTo>
                        <a:pt x="341" y="606"/>
                        <a:pt x="341" y="606"/>
                        <a:pt x="341" y="606"/>
                      </a:cubicBezTo>
                      <a:cubicBezTo>
                        <a:pt x="335" y="601"/>
                        <a:pt x="334" y="597"/>
                        <a:pt x="334" y="592"/>
                      </a:cubicBezTo>
                      <a:cubicBezTo>
                        <a:pt x="334" y="581"/>
                        <a:pt x="340" y="569"/>
                        <a:pt x="340" y="494"/>
                      </a:cubicBezTo>
                      <a:cubicBezTo>
                        <a:pt x="340" y="387"/>
                        <a:pt x="340" y="387"/>
                        <a:pt x="340" y="387"/>
                      </a:cubicBezTo>
                      <a:cubicBezTo>
                        <a:pt x="340" y="366"/>
                        <a:pt x="340" y="360"/>
                        <a:pt x="348" y="360"/>
                      </a:cubicBezTo>
                      <a:cubicBezTo>
                        <a:pt x="349" y="360"/>
                        <a:pt x="353" y="362"/>
                        <a:pt x="361" y="364"/>
                      </a:cubicBezTo>
                      <a:cubicBezTo>
                        <a:pt x="427" y="384"/>
                        <a:pt x="427" y="384"/>
                        <a:pt x="427" y="384"/>
                      </a:cubicBezTo>
                      <a:cubicBezTo>
                        <a:pt x="438" y="387"/>
                        <a:pt x="448" y="391"/>
                        <a:pt x="463" y="399"/>
                      </a:cubicBezTo>
                      <a:cubicBezTo>
                        <a:pt x="617" y="484"/>
                        <a:pt x="617" y="484"/>
                        <a:pt x="617" y="484"/>
                      </a:cubicBezTo>
                      <a:cubicBezTo>
                        <a:pt x="618" y="458"/>
                        <a:pt x="618" y="458"/>
                        <a:pt x="618" y="458"/>
                      </a:cubicBezTo>
                      <a:cubicBezTo>
                        <a:pt x="618" y="447"/>
                        <a:pt x="618" y="444"/>
                        <a:pt x="611" y="438"/>
                      </a:cubicBezTo>
                      <a:cubicBezTo>
                        <a:pt x="545" y="381"/>
                        <a:pt x="545" y="381"/>
                        <a:pt x="545" y="381"/>
                      </a:cubicBezTo>
                      <a:cubicBezTo>
                        <a:pt x="538" y="375"/>
                        <a:pt x="538" y="374"/>
                        <a:pt x="538" y="359"/>
                      </a:cubicBezTo>
                      <a:cubicBezTo>
                        <a:pt x="538" y="337"/>
                        <a:pt x="538" y="337"/>
                        <a:pt x="538" y="337"/>
                      </a:cubicBezTo>
                      <a:cubicBezTo>
                        <a:pt x="538" y="326"/>
                        <a:pt x="537" y="322"/>
                        <a:pt x="524" y="322"/>
                      </a:cubicBezTo>
                      <a:cubicBezTo>
                        <a:pt x="516" y="322"/>
                        <a:pt x="513" y="324"/>
                        <a:pt x="513" y="331"/>
                      </a:cubicBezTo>
                      <a:cubicBezTo>
                        <a:pt x="513" y="338"/>
                        <a:pt x="513" y="338"/>
                        <a:pt x="513" y="338"/>
                      </a:cubicBezTo>
                      <a:cubicBezTo>
                        <a:pt x="513" y="342"/>
                        <a:pt x="509" y="345"/>
                        <a:pt x="506" y="345"/>
                      </a:cubicBezTo>
                      <a:cubicBezTo>
                        <a:pt x="505" y="345"/>
                        <a:pt x="502" y="345"/>
                        <a:pt x="496" y="340"/>
                      </a:cubicBezTo>
                      <a:cubicBezTo>
                        <a:pt x="449" y="299"/>
                        <a:pt x="449" y="299"/>
                        <a:pt x="449" y="299"/>
                      </a:cubicBezTo>
                      <a:cubicBezTo>
                        <a:pt x="444" y="295"/>
                        <a:pt x="443" y="292"/>
                        <a:pt x="443" y="290"/>
                      </a:cubicBezTo>
                      <a:cubicBezTo>
                        <a:pt x="445" y="251"/>
                        <a:pt x="445" y="251"/>
                        <a:pt x="445" y="251"/>
                      </a:cubicBezTo>
                      <a:cubicBezTo>
                        <a:pt x="445" y="241"/>
                        <a:pt x="442" y="238"/>
                        <a:pt x="430" y="238"/>
                      </a:cubicBezTo>
                      <a:cubicBezTo>
                        <a:pt x="421" y="238"/>
                        <a:pt x="418" y="241"/>
                        <a:pt x="418" y="250"/>
                      </a:cubicBezTo>
                      <a:cubicBezTo>
                        <a:pt x="418" y="256"/>
                        <a:pt x="418" y="256"/>
                        <a:pt x="418" y="256"/>
                      </a:cubicBezTo>
                      <a:cubicBezTo>
                        <a:pt x="418" y="260"/>
                        <a:pt x="415" y="263"/>
                        <a:pt x="411" y="263"/>
                      </a:cubicBezTo>
                      <a:cubicBezTo>
                        <a:pt x="407" y="263"/>
                        <a:pt x="404" y="260"/>
                        <a:pt x="398" y="254"/>
                      </a:cubicBezTo>
                      <a:cubicBezTo>
                        <a:pt x="348" y="211"/>
                        <a:pt x="348" y="211"/>
                        <a:pt x="348" y="211"/>
                      </a:cubicBezTo>
                      <a:cubicBezTo>
                        <a:pt x="338" y="202"/>
                        <a:pt x="338" y="202"/>
                        <a:pt x="337" y="185"/>
                      </a:cubicBezTo>
                      <a:cubicBezTo>
                        <a:pt x="336" y="144"/>
                        <a:pt x="336" y="144"/>
                        <a:pt x="336" y="144"/>
                      </a:cubicBezTo>
                      <a:cubicBezTo>
                        <a:pt x="334" y="73"/>
                        <a:pt x="324" y="0"/>
                        <a:pt x="305" y="0"/>
                      </a:cubicBezTo>
                      <a:cubicBezTo>
                        <a:pt x="285" y="0"/>
                        <a:pt x="275" y="87"/>
                        <a:pt x="274" y="144"/>
                      </a:cubicBezTo>
                      <a:cubicBezTo>
                        <a:pt x="274" y="185"/>
                        <a:pt x="274" y="185"/>
                        <a:pt x="274" y="185"/>
                      </a:cubicBezTo>
                      <a:cubicBezTo>
                        <a:pt x="274" y="202"/>
                        <a:pt x="274" y="203"/>
                        <a:pt x="264" y="212"/>
                      </a:cubicBezTo>
                      <a:cubicBezTo>
                        <a:pt x="218" y="253"/>
                        <a:pt x="218" y="253"/>
                        <a:pt x="218" y="253"/>
                      </a:cubicBezTo>
                      <a:cubicBezTo>
                        <a:pt x="209" y="262"/>
                        <a:pt x="204" y="263"/>
                        <a:pt x="201" y="263"/>
                      </a:cubicBezTo>
                      <a:cubicBezTo>
                        <a:pt x="198" y="263"/>
                        <a:pt x="196" y="261"/>
                        <a:pt x="196" y="258"/>
                      </a:cubicBezTo>
                      <a:cubicBezTo>
                        <a:pt x="196" y="252"/>
                        <a:pt x="196" y="252"/>
                        <a:pt x="196" y="252"/>
                      </a:cubicBezTo>
                      <a:cubicBezTo>
                        <a:pt x="196" y="244"/>
                        <a:pt x="195" y="240"/>
                        <a:pt x="183" y="240"/>
                      </a:cubicBezTo>
                      <a:cubicBezTo>
                        <a:pt x="170" y="240"/>
                        <a:pt x="170" y="245"/>
                        <a:pt x="170" y="258"/>
                      </a:cubicBezTo>
                      <a:cubicBezTo>
                        <a:pt x="170" y="283"/>
                        <a:pt x="170" y="283"/>
                        <a:pt x="170" y="283"/>
                      </a:cubicBezTo>
                      <a:cubicBezTo>
                        <a:pt x="170" y="294"/>
                        <a:pt x="169" y="298"/>
                        <a:pt x="161" y="304"/>
                      </a:cubicBezTo>
                      <a:cubicBezTo>
                        <a:pt x="117" y="344"/>
                        <a:pt x="117" y="344"/>
                        <a:pt x="117" y="344"/>
                      </a:cubicBezTo>
                      <a:cubicBezTo>
                        <a:pt x="110" y="349"/>
                        <a:pt x="106" y="351"/>
                        <a:pt x="104" y="351"/>
                      </a:cubicBezTo>
                      <a:cubicBezTo>
                        <a:pt x="102" y="351"/>
                        <a:pt x="99" y="348"/>
                        <a:pt x="99" y="344"/>
                      </a:cubicBezTo>
                      <a:cubicBezTo>
                        <a:pt x="99" y="334"/>
                        <a:pt x="99" y="334"/>
                        <a:pt x="99" y="334"/>
                      </a:cubicBezTo>
                      <a:cubicBezTo>
                        <a:pt x="99" y="324"/>
                        <a:pt x="96" y="322"/>
                        <a:pt x="86" y="322"/>
                      </a:cubicBezTo>
                      <a:cubicBezTo>
                        <a:pt x="75" y="322"/>
                        <a:pt x="73" y="327"/>
                        <a:pt x="73" y="340"/>
                      </a:cubicBezTo>
                      <a:cubicBezTo>
                        <a:pt x="73" y="369"/>
                        <a:pt x="73" y="369"/>
                        <a:pt x="73" y="369"/>
                      </a:cubicBezTo>
                      <a:cubicBezTo>
                        <a:pt x="73" y="382"/>
                        <a:pt x="72" y="384"/>
                        <a:pt x="63" y="392"/>
                      </a:cubicBezTo>
                      <a:cubicBezTo>
                        <a:pt x="8" y="441"/>
                        <a:pt x="8" y="441"/>
                        <a:pt x="8" y="441"/>
                      </a:cubicBezTo>
                      <a:cubicBezTo>
                        <a:pt x="0" y="448"/>
                        <a:pt x="0" y="449"/>
                        <a:pt x="0" y="457"/>
                      </a:cubicBezTo>
                      <a:cubicBezTo>
                        <a:pt x="3" y="485"/>
                        <a:pt x="3" y="485"/>
                        <a:pt x="3" y="485"/>
                      </a:cubicBezTo>
                      <a:cubicBezTo>
                        <a:pt x="147" y="401"/>
                        <a:pt x="147" y="401"/>
                        <a:pt x="147" y="401"/>
                      </a:cubicBezTo>
                      <a:cubicBezTo>
                        <a:pt x="162" y="392"/>
                        <a:pt x="163" y="392"/>
                        <a:pt x="181" y="387"/>
                      </a:cubicBezTo>
                      <a:cubicBezTo>
                        <a:pt x="248" y="366"/>
                        <a:pt x="248" y="366"/>
                        <a:pt x="248" y="366"/>
                      </a:cubicBezTo>
                      <a:cubicBezTo>
                        <a:pt x="259" y="362"/>
                        <a:pt x="265" y="361"/>
                        <a:pt x="267" y="361"/>
                      </a:cubicBezTo>
                      <a:cubicBezTo>
                        <a:pt x="275" y="361"/>
                        <a:pt x="275" y="367"/>
                        <a:pt x="275" y="387"/>
                      </a:cubicBezTo>
                      <a:cubicBezTo>
                        <a:pt x="275" y="494"/>
                        <a:pt x="275" y="494"/>
                        <a:pt x="275" y="494"/>
                      </a:cubicBezTo>
                      <a:cubicBezTo>
                        <a:pt x="275" y="587"/>
                        <a:pt x="281" y="574"/>
                        <a:pt x="281" y="593"/>
                      </a:cubicBezTo>
                      <a:cubicBezTo>
                        <a:pt x="281" y="599"/>
                        <a:pt x="279" y="605"/>
                        <a:pt x="272" y="612"/>
                      </a:cubicBezTo>
                      <a:cubicBezTo>
                        <a:pt x="202" y="677"/>
                        <a:pt x="202" y="677"/>
                        <a:pt x="202" y="677"/>
                      </a:cubicBezTo>
                      <a:cubicBezTo>
                        <a:pt x="195" y="683"/>
                        <a:pt x="193" y="686"/>
                        <a:pt x="193" y="693"/>
                      </a:cubicBezTo>
                      <a:cubicBezTo>
                        <a:pt x="193" y="705"/>
                        <a:pt x="195" y="706"/>
                        <a:pt x="199" y="706"/>
                      </a:cubicBezTo>
                      <a:cubicBezTo>
                        <a:pt x="293" y="684"/>
                        <a:pt x="293" y="684"/>
                        <a:pt x="293" y="684"/>
                      </a:cubicBezTo>
                      <a:cubicBezTo>
                        <a:pt x="296" y="684"/>
                        <a:pt x="299" y="686"/>
                        <a:pt x="300" y="688"/>
                      </a:cubicBezTo>
                      <a:cubicBezTo>
                        <a:pt x="308" y="706"/>
                        <a:pt x="308" y="706"/>
                        <a:pt x="308" y="706"/>
                      </a:cubicBezTo>
                      <a:lnTo>
                        <a:pt x="317" y="690"/>
                      </a:ln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40" name="Group 39"/>
              <p:cNvGrpSpPr/>
              <p:nvPr userDrawn="1"/>
            </p:nvGrpSpPr>
            <p:grpSpPr>
              <a:xfrm>
                <a:off x="4497928" y="4802764"/>
                <a:ext cx="204064" cy="204064"/>
                <a:chOff x="4331741" y="4802764"/>
                <a:chExt cx="204064" cy="204064"/>
              </a:xfrm>
            </p:grpSpPr>
            <p:sp>
              <p:nvSpPr>
                <p:cNvPr id="69" name="Oval 68"/>
                <p:cNvSpPr/>
                <p:nvPr userDrawn="1"/>
              </p:nvSpPr>
              <p:spPr bwMode="gray">
                <a:xfrm>
                  <a:off x="4331741"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sp>
              <p:nvSpPr>
                <p:cNvPr id="70" name="Freeform 8"/>
                <p:cNvSpPr>
                  <a:spLocks/>
                </p:cNvSpPr>
                <p:nvPr userDrawn="1"/>
              </p:nvSpPr>
              <p:spPr bwMode="auto">
                <a:xfrm>
                  <a:off x="4398963" y="4937126"/>
                  <a:ext cx="3175" cy="3175"/>
                </a:xfrm>
                <a:custGeom>
                  <a:avLst/>
                  <a:gdLst>
                    <a:gd name="T0" fmla="*/ 7 w 19"/>
                    <a:gd name="T1" fmla="*/ 0 h 24"/>
                    <a:gd name="T2" fmla="*/ 8 w 19"/>
                    <a:gd name="T3" fmla="*/ 0 h 24"/>
                    <a:gd name="T4" fmla="*/ 13 w 19"/>
                    <a:gd name="T5" fmla="*/ 3 h 24"/>
                    <a:gd name="T6" fmla="*/ 14 w 19"/>
                    <a:gd name="T7" fmla="*/ 4 h 24"/>
                    <a:gd name="T8" fmla="*/ 19 w 19"/>
                    <a:gd name="T9" fmla="*/ 7 h 24"/>
                    <a:gd name="T10" fmla="*/ 18 w 19"/>
                    <a:gd name="T11" fmla="*/ 8 h 24"/>
                    <a:gd name="T12" fmla="*/ 15 w 19"/>
                    <a:gd name="T13" fmla="*/ 11 h 24"/>
                    <a:gd name="T14" fmla="*/ 11 w 19"/>
                    <a:gd name="T15" fmla="*/ 14 h 24"/>
                    <a:gd name="T16" fmla="*/ 8 w 19"/>
                    <a:gd name="T17" fmla="*/ 16 h 24"/>
                    <a:gd name="T18" fmla="*/ 5 w 19"/>
                    <a:gd name="T19" fmla="*/ 19 h 24"/>
                    <a:gd name="T20" fmla="*/ 2 w 19"/>
                    <a:gd name="T21" fmla="*/ 23 h 24"/>
                    <a:gd name="T22" fmla="*/ 1 w 19"/>
                    <a:gd name="T23" fmla="*/ 24 h 24"/>
                    <a:gd name="T24" fmla="*/ 0 w 19"/>
                    <a:gd name="T25" fmla="*/ 24 h 24"/>
                    <a:gd name="T26" fmla="*/ 1 w 19"/>
                    <a:gd name="T27" fmla="*/ 23 h 24"/>
                    <a:gd name="T28" fmla="*/ 0 w 19"/>
                    <a:gd name="T29" fmla="*/ 17 h 24"/>
                    <a:gd name="T30" fmla="*/ 3 w 19"/>
                    <a:gd name="T31" fmla="*/ 13 h 24"/>
                    <a:gd name="T32" fmla="*/ 4 w 19"/>
                    <a:gd name="T33" fmla="*/ 12 h 24"/>
                    <a:gd name="T34" fmla="*/ 6 w 19"/>
                    <a:gd name="T35" fmla="*/ 7 h 24"/>
                    <a:gd name="T36" fmla="*/ 7 w 19"/>
                    <a:gd name="T37" fmla="*/ 2 h 24"/>
                    <a:gd name="T38" fmla="*/ 7 w 19"/>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4">
                      <a:moveTo>
                        <a:pt x="7" y="0"/>
                      </a:moveTo>
                      <a:lnTo>
                        <a:pt x="8" y="0"/>
                      </a:lnTo>
                      <a:lnTo>
                        <a:pt x="13" y="3"/>
                      </a:lnTo>
                      <a:lnTo>
                        <a:pt x="14" y="4"/>
                      </a:lnTo>
                      <a:lnTo>
                        <a:pt x="19" y="7"/>
                      </a:lnTo>
                      <a:lnTo>
                        <a:pt x="18" y="8"/>
                      </a:lnTo>
                      <a:lnTo>
                        <a:pt x="15" y="11"/>
                      </a:lnTo>
                      <a:lnTo>
                        <a:pt x="11" y="14"/>
                      </a:lnTo>
                      <a:lnTo>
                        <a:pt x="8" y="16"/>
                      </a:lnTo>
                      <a:lnTo>
                        <a:pt x="5" y="19"/>
                      </a:lnTo>
                      <a:lnTo>
                        <a:pt x="2" y="23"/>
                      </a:lnTo>
                      <a:lnTo>
                        <a:pt x="1" y="24"/>
                      </a:lnTo>
                      <a:lnTo>
                        <a:pt x="0" y="24"/>
                      </a:lnTo>
                      <a:lnTo>
                        <a:pt x="1" y="23"/>
                      </a:lnTo>
                      <a:lnTo>
                        <a:pt x="0" y="17"/>
                      </a:lnTo>
                      <a:lnTo>
                        <a:pt x="3" y="13"/>
                      </a:lnTo>
                      <a:lnTo>
                        <a:pt x="4" y="12"/>
                      </a:lnTo>
                      <a:lnTo>
                        <a:pt x="6" y="7"/>
                      </a:lnTo>
                      <a:lnTo>
                        <a:pt x="7"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1"/>
                <p:cNvSpPr>
                  <a:spLocks noEditPoints="1"/>
                </p:cNvSpPr>
                <p:nvPr userDrawn="1"/>
              </p:nvSpPr>
              <p:spPr bwMode="gray">
                <a:xfrm>
                  <a:off x="4357915" y="4851399"/>
                  <a:ext cx="154425" cy="94865"/>
                </a:xfrm>
                <a:custGeom>
                  <a:avLst/>
                  <a:gdLst>
                    <a:gd name="T0" fmla="*/ 6 w 277"/>
                    <a:gd name="T1" fmla="*/ 144 h 169"/>
                    <a:gd name="T2" fmla="*/ 0 w 277"/>
                    <a:gd name="T3" fmla="*/ 136 h 169"/>
                    <a:gd name="T4" fmla="*/ 8 w 277"/>
                    <a:gd name="T5" fmla="*/ 101 h 169"/>
                    <a:gd name="T6" fmla="*/ 51 w 277"/>
                    <a:gd name="T7" fmla="*/ 106 h 169"/>
                    <a:gd name="T8" fmla="*/ 4 w 277"/>
                    <a:gd name="T9" fmla="*/ 78 h 169"/>
                    <a:gd name="T10" fmla="*/ 6 w 277"/>
                    <a:gd name="T11" fmla="*/ 58 h 169"/>
                    <a:gd name="T12" fmla="*/ 15 w 277"/>
                    <a:gd name="T13" fmla="*/ 40 h 169"/>
                    <a:gd name="T14" fmla="*/ 64 w 277"/>
                    <a:gd name="T15" fmla="*/ 7 h 169"/>
                    <a:gd name="T16" fmla="*/ 206 w 277"/>
                    <a:gd name="T17" fmla="*/ 4 h 169"/>
                    <a:gd name="T18" fmla="*/ 240 w 277"/>
                    <a:gd name="T19" fmla="*/ 39 h 169"/>
                    <a:gd name="T20" fmla="*/ 270 w 277"/>
                    <a:gd name="T21" fmla="*/ 43 h 169"/>
                    <a:gd name="T22" fmla="*/ 257 w 277"/>
                    <a:gd name="T23" fmla="*/ 60 h 169"/>
                    <a:gd name="T24" fmla="*/ 235 w 277"/>
                    <a:gd name="T25" fmla="*/ 89 h 169"/>
                    <a:gd name="T26" fmla="*/ 226 w 277"/>
                    <a:gd name="T27" fmla="*/ 107 h 169"/>
                    <a:gd name="T28" fmla="*/ 277 w 277"/>
                    <a:gd name="T29" fmla="*/ 95 h 169"/>
                    <a:gd name="T30" fmla="*/ 276 w 277"/>
                    <a:gd name="T31" fmla="*/ 140 h 169"/>
                    <a:gd name="T32" fmla="*/ 203 w 277"/>
                    <a:gd name="T33" fmla="*/ 149 h 169"/>
                    <a:gd name="T34" fmla="*/ 73 w 277"/>
                    <a:gd name="T35" fmla="*/ 149 h 169"/>
                    <a:gd name="T36" fmla="*/ 68 w 277"/>
                    <a:gd name="T37" fmla="*/ 17 h 169"/>
                    <a:gd name="T38" fmla="*/ 46 w 277"/>
                    <a:gd name="T39" fmla="*/ 52 h 169"/>
                    <a:gd name="T40" fmla="*/ 232 w 277"/>
                    <a:gd name="T41" fmla="*/ 48 h 169"/>
                    <a:gd name="T42" fmla="*/ 200 w 277"/>
                    <a:gd name="T43" fmla="*/ 14 h 169"/>
                    <a:gd name="T44" fmla="*/ 95 w 277"/>
                    <a:gd name="T45" fmla="*/ 77 h 169"/>
                    <a:gd name="T46" fmla="*/ 88 w 277"/>
                    <a:gd name="T47" fmla="*/ 132 h 169"/>
                    <a:gd name="T48" fmla="*/ 180 w 277"/>
                    <a:gd name="T49" fmla="*/ 140 h 169"/>
                    <a:gd name="T50" fmla="*/ 190 w 277"/>
                    <a:gd name="T51" fmla="*/ 86 h 169"/>
                    <a:gd name="T52" fmla="*/ 95 w 277"/>
                    <a:gd name="T53" fmla="*/ 77 h 169"/>
                    <a:gd name="T54" fmla="*/ 225 w 277"/>
                    <a:gd name="T55" fmla="*/ 164 h 169"/>
                    <a:gd name="T56" fmla="*/ 272 w 277"/>
                    <a:gd name="T57" fmla="*/ 169 h 169"/>
                    <a:gd name="T58" fmla="*/ 277 w 277"/>
                    <a:gd name="T59" fmla="*/ 149 h 169"/>
                    <a:gd name="T60" fmla="*/ 271 w 277"/>
                    <a:gd name="T61" fmla="*/ 150 h 169"/>
                    <a:gd name="T62" fmla="*/ 218 w 277"/>
                    <a:gd name="T63" fmla="*/ 117 h 169"/>
                    <a:gd name="T64" fmla="*/ 218 w 277"/>
                    <a:gd name="T65" fmla="*/ 136 h 169"/>
                    <a:gd name="T66" fmla="*/ 218 w 277"/>
                    <a:gd name="T67" fmla="*/ 117 h 169"/>
                    <a:gd name="T68" fmla="*/ 51 w 277"/>
                    <a:gd name="T69" fmla="*/ 164 h 169"/>
                    <a:gd name="T70" fmla="*/ 5 w 277"/>
                    <a:gd name="T71" fmla="*/ 169 h 169"/>
                    <a:gd name="T72" fmla="*/ 0 w 277"/>
                    <a:gd name="T73" fmla="*/ 149 h 169"/>
                    <a:gd name="T74" fmla="*/ 6 w 277"/>
                    <a:gd name="T75" fmla="*/ 150 h 169"/>
                    <a:gd name="T76" fmla="*/ 58 w 277"/>
                    <a:gd name="T77" fmla="*/ 117 h 169"/>
                    <a:gd name="T78" fmla="*/ 58 w 277"/>
                    <a:gd name="T79" fmla="*/ 136 h 169"/>
                    <a:gd name="T80" fmla="*/ 58 w 277"/>
                    <a:gd name="T8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169">
                      <a:moveTo>
                        <a:pt x="73" y="149"/>
                      </a:moveTo>
                      <a:cubicBezTo>
                        <a:pt x="51" y="148"/>
                        <a:pt x="29" y="146"/>
                        <a:pt x="6" y="144"/>
                      </a:cubicBezTo>
                      <a:cubicBezTo>
                        <a:pt x="4" y="143"/>
                        <a:pt x="2" y="143"/>
                        <a:pt x="1" y="140"/>
                      </a:cubicBezTo>
                      <a:cubicBezTo>
                        <a:pt x="0" y="139"/>
                        <a:pt x="0" y="138"/>
                        <a:pt x="0" y="136"/>
                      </a:cubicBezTo>
                      <a:cubicBezTo>
                        <a:pt x="0" y="123"/>
                        <a:pt x="0" y="109"/>
                        <a:pt x="0" y="95"/>
                      </a:cubicBezTo>
                      <a:cubicBezTo>
                        <a:pt x="1" y="98"/>
                        <a:pt x="4" y="101"/>
                        <a:pt x="8" y="101"/>
                      </a:cubicBezTo>
                      <a:cubicBezTo>
                        <a:pt x="50" y="107"/>
                        <a:pt x="50" y="107"/>
                        <a:pt x="50" y="107"/>
                      </a:cubicBezTo>
                      <a:cubicBezTo>
                        <a:pt x="51" y="107"/>
                        <a:pt x="51" y="107"/>
                        <a:pt x="51" y="106"/>
                      </a:cubicBezTo>
                      <a:cubicBezTo>
                        <a:pt x="51" y="98"/>
                        <a:pt x="51" y="91"/>
                        <a:pt x="41" y="89"/>
                      </a:cubicBezTo>
                      <a:cubicBezTo>
                        <a:pt x="4" y="78"/>
                        <a:pt x="4" y="78"/>
                        <a:pt x="4" y="78"/>
                      </a:cubicBezTo>
                      <a:cubicBezTo>
                        <a:pt x="19" y="60"/>
                        <a:pt x="19" y="60"/>
                        <a:pt x="19" y="60"/>
                      </a:cubicBezTo>
                      <a:cubicBezTo>
                        <a:pt x="6" y="58"/>
                        <a:pt x="6" y="58"/>
                        <a:pt x="6" y="58"/>
                      </a:cubicBezTo>
                      <a:cubicBezTo>
                        <a:pt x="2" y="57"/>
                        <a:pt x="1" y="49"/>
                        <a:pt x="6" y="43"/>
                      </a:cubicBezTo>
                      <a:cubicBezTo>
                        <a:pt x="9" y="40"/>
                        <a:pt x="12" y="40"/>
                        <a:pt x="15" y="40"/>
                      </a:cubicBezTo>
                      <a:cubicBezTo>
                        <a:pt x="36" y="39"/>
                        <a:pt x="36" y="39"/>
                        <a:pt x="36" y="39"/>
                      </a:cubicBezTo>
                      <a:cubicBezTo>
                        <a:pt x="64" y="7"/>
                        <a:pt x="64" y="7"/>
                        <a:pt x="64" y="7"/>
                      </a:cubicBezTo>
                      <a:cubicBezTo>
                        <a:pt x="66" y="5"/>
                        <a:pt x="68" y="4"/>
                        <a:pt x="70" y="4"/>
                      </a:cubicBezTo>
                      <a:cubicBezTo>
                        <a:pt x="116" y="0"/>
                        <a:pt x="161" y="0"/>
                        <a:pt x="206" y="4"/>
                      </a:cubicBezTo>
                      <a:cubicBezTo>
                        <a:pt x="209" y="4"/>
                        <a:pt x="211" y="5"/>
                        <a:pt x="212" y="7"/>
                      </a:cubicBezTo>
                      <a:cubicBezTo>
                        <a:pt x="240" y="39"/>
                        <a:pt x="240" y="39"/>
                        <a:pt x="240" y="39"/>
                      </a:cubicBezTo>
                      <a:cubicBezTo>
                        <a:pt x="261" y="40"/>
                        <a:pt x="261" y="40"/>
                        <a:pt x="261" y="40"/>
                      </a:cubicBezTo>
                      <a:cubicBezTo>
                        <a:pt x="264" y="40"/>
                        <a:pt x="268" y="40"/>
                        <a:pt x="270" y="43"/>
                      </a:cubicBezTo>
                      <a:cubicBezTo>
                        <a:pt x="276" y="49"/>
                        <a:pt x="275" y="57"/>
                        <a:pt x="270" y="58"/>
                      </a:cubicBezTo>
                      <a:cubicBezTo>
                        <a:pt x="257" y="60"/>
                        <a:pt x="257" y="60"/>
                        <a:pt x="257" y="60"/>
                      </a:cubicBezTo>
                      <a:cubicBezTo>
                        <a:pt x="272" y="78"/>
                        <a:pt x="272" y="78"/>
                        <a:pt x="272" y="78"/>
                      </a:cubicBezTo>
                      <a:cubicBezTo>
                        <a:pt x="235" y="89"/>
                        <a:pt x="235" y="89"/>
                        <a:pt x="235" y="89"/>
                      </a:cubicBezTo>
                      <a:cubicBezTo>
                        <a:pt x="225" y="91"/>
                        <a:pt x="225" y="98"/>
                        <a:pt x="225" y="106"/>
                      </a:cubicBezTo>
                      <a:cubicBezTo>
                        <a:pt x="225" y="107"/>
                        <a:pt x="226" y="107"/>
                        <a:pt x="226" y="107"/>
                      </a:cubicBezTo>
                      <a:cubicBezTo>
                        <a:pt x="268" y="101"/>
                        <a:pt x="268" y="101"/>
                        <a:pt x="268" y="101"/>
                      </a:cubicBezTo>
                      <a:cubicBezTo>
                        <a:pt x="272" y="101"/>
                        <a:pt x="275" y="98"/>
                        <a:pt x="277" y="95"/>
                      </a:cubicBezTo>
                      <a:cubicBezTo>
                        <a:pt x="277" y="109"/>
                        <a:pt x="277" y="123"/>
                        <a:pt x="277" y="136"/>
                      </a:cubicBezTo>
                      <a:cubicBezTo>
                        <a:pt x="277" y="138"/>
                        <a:pt x="276" y="139"/>
                        <a:pt x="276" y="140"/>
                      </a:cubicBezTo>
                      <a:cubicBezTo>
                        <a:pt x="274" y="143"/>
                        <a:pt x="272" y="143"/>
                        <a:pt x="270" y="144"/>
                      </a:cubicBezTo>
                      <a:cubicBezTo>
                        <a:pt x="248" y="146"/>
                        <a:pt x="225" y="148"/>
                        <a:pt x="203" y="149"/>
                      </a:cubicBezTo>
                      <a:cubicBezTo>
                        <a:pt x="181" y="151"/>
                        <a:pt x="160" y="151"/>
                        <a:pt x="138" y="151"/>
                      </a:cubicBezTo>
                      <a:cubicBezTo>
                        <a:pt x="116" y="151"/>
                        <a:pt x="95" y="151"/>
                        <a:pt x="73" y="149"/>
                      </a:cubicBezTo>
                      <a:close/>
                      <a:moveTo>
                        <a:pt x="76" y="14"/>
                      </a:moveTo>
                      <a:cubicBezTo>
                        <a:pt x="73" y="14"/>
                        <a:pt x="70" y="14"/>
                        <a:pt x="68" y="17"/>
                      </a:cubicBezTo>
                      <a:cubicBezTo>
                        <a:pt x="44" y="48"/>
                        <a:pt x="44" y="48"/>
                        <a:pt x="44" y="48"/>
                      </a:cubicBezTo>
                      <a:cubicBezTo>
                        <a:pt x="42" y="50"/>
                        <a:pt x="43" y="52"/>
                        <a:pt x="46" y="52"/>
                      </a:cubicBezTo>
                      <a:cubicBezTo>
                        <a:pt x="107" y="58"/>
                        <a:pt x="169" y="58"/>
                        <a:pt x="230" y="52"/>
                      </a:cubicBezTo>
                      <a:cubicBezTo>
                        <a:pt x="233" y="52"/>
                        <a:pt x="234" y="50"/>
                        <a:pt x="232" y="48"/>
                      </a:cubicBezTo>
                      <a:cubicBezTo>
                        <a:pt x="208" y="17"/>
                        <a:pt x="208" y="17"/>
                        <a:pt x="208" y="17"/>
                      </a:cubicBezTo>
                      <a:cubicBezTo>
                        <a:pt x="206" y="14"/>
                        <a:pt x="203" y="14"/>
                        <a:pt x="200" y="14"/>
                      </a:cubicBezTo>
                      <a:cubicBezTo>
                        <a:pt x="159" y="10"/>
                        <a:pt x="117" y="10"/>
                        <a:pt x="76" y="14"/>
                      </a:cubicBezTo>
                      <a:close/>
                      <a:moveTo>
                        <a:pt x="95" y="77"/>
                      </a:moveTo>
                      <a:cubicBezTo>
                        <a:pt x="90" y="77"/>
                        <a:pt x="86" y="81"/>
                        <a:pt x="86" y="86"/>
                      </a:cubicBezTo>
                      <a:cubicBezTo>
                        <a:pt x="88" y="132"/>
                        <a:pt x="88" y="132"/>
                        <a:pt x="88" y="132"/>
                      </a:cubicBezTo>
                      <a:cubicBezTo>
                        <a:pt x="88" y="136"/>
                        <a:pt x="92" y="139"/>
                        <a:pt x="96" y="140"/>
                      </a:cubicBezTo>
                      <a:cubicBezTo>
                        <a:pt x="124" y="142"/>
                        <a:pt x="152" y="142"/>
                        <a:pt x="180" y="140"/>
                      </a:cubicBezTo>
                      <a:cubicBezTo>
                        <a:pt x="184" y="139"/>
                        <a:pt x="188" y="136"/>
                        <a:pt x="188" y="132"/>
                      </a:cubicBezTo>
                      <a:cubicBezTo>
                        <a:pt x="190" y="86"/>
                        <a:pt x="190" y="86"/>
                        <a:pt x="190" y="86"/>
                      </a:cubicBezTo>
                      <a:cubicBezTo>
                        <a:pt x="190" y="81"/>
                        <a:pt x="186" y="77"/>
                        <a:pt x="181" y="77"/>
                      </a:cubicBezTo>
                      <a:cubicBezTo>
                        <a:pt x="95" y="77"/>
                        <a:pt x="95" y="77"/>
                        <a:pt x="95" y="77"/>
                      </a:cubicBezTo>
                      <a:close/>
                      <a:moveTo>
                        <a:pt x="225" y="154"/>
                      </a:moveTo>
                      <a:cubicBezTo>
                        <a:pt x="225" y="164"/>
                        <a:pt x="225" y="164"/>
                        <a:pt x="225" y="164"/>
                      </a:cubicBezTo>
                      <a:cubicBezTo>
                        <a:pt x="225" y="167"/>
                        <a:pt x="227" y="169"/>
                        <a:pt x="230" y="169"/>
                      </a:cubicBezTo>
                      <a:cubicBezTo>
                        <a:pt x="272" y="169"/>
                        <a:pt x="272" y="169"/>
                        <a:pt x="272" y="169"/>
                      </a:cubicBezTo>
                      <a:cubicBezTo>
                        <a:pt x="274" y="169"/>
                        <a:pt x="277" y="167"/>
                        <a:pt x="277" y="164"/>
                      </a:cubicBezTo>
                      <a:cubicBezTo>
                        <a:pt x="277" y="149"/>
                        <a:pt x="277" y="149"/>
                        <a:pt x="277" y="149"/>
                      </a:cubicBezTo>
                      <a:cubicBezTo>
                        <a:pt x="277" y="148"/>
                        <a:pt x="277" y="148"/>
                        <a:pt x="277" y="148"/>
                      </a:cubicBezTo>
                      <a:cubicBezTo>
                        <a:pt x="275" y="149"/>
                        <a:pt x="273" y="149"/>
                        <a:pt x="271" y="150"/>
                      </a:cubicBezTo>
                      <a:cubicBezTo>
                        <a:pt x="255" y="151"/>
                        <a:pt x="240" y="153"/>
                        <a:pt x="225" y="154"/>
                      </a:cubicBezTo>
                      <a:close/>
                      <a:moveTo>
                        <a:pt x="218" y="117"/>
                      </a:moveTo>
                      <a:cubicBezTo>
                        <a:pt x="213" y="117"/>
                        <a:pt x="209" y="121"/>
                        <a:pt x="209" y="127"/>
                      </a:cubicBezTo>
                      <a:cubicBezTo>
                        <a:pt x="209" y="132"/>
                        <a:pt x="213" y="136"/>
                        <a:pt x="218" y="136"/>
                      </a:cubicBezTo>
                      <a:cubicBezTo>
                        <a:pt x="224" y="136"/>
                        <a:pt x="228" y="132"/>
                        <a:pt x="228" y="127"/>
                      </a:cubicBezTo>
                      <a:cubicBezTo>
                        <a:pt x="228" y="121"/>
                        <a:pt x="224" y="117"/>
                        <a:pt x="218" y="117"/>
                      </a:cubicBezTo>
                      <a:close/>
                      <a:moveTo>
                        <a:pt x="51" y="154"/>
                      </a:moveTo>
                      <a:cubicBezTo>
                        <a:pt x="51" y="164"/>
                        <a:pt x="51" y="164"/>
                        <a:pt x="51" y="164"/>
                      </a:cubicBezTo>
                      <a:cubicBezTo>
                        <a:pt x="51" y="167"/>
                        <a:pt x="49" y="169"/>
                        <a:pt x="46" y="169"/>
                      </a:cubicBezTo>
                      <a:cubicBezTo>
                        <a:pt x="5" y="169"/>
                        <a:pt x="5" y="169"/>
                        <a:pt x="5" y="169"/>
                      </a:cubicBezTo>
                      <a:cubicBezTo>
                        <a:pt x="2" y="169"/>
                        <a:pt x="0" y="167"/>
                        <a:pt x="0" y="164"/>
                      </a:cubicBezTo>
                      <a:cubicBezTo>
                        <a:pt x="0" y="149"/>
                        <a:pt x="0" y="149"/>
                        <a:pt x="0" y="149"/>
                      </a:cubicBezTo>
                      <a:cubicBezTo>
                        <a:pt x="0" y="148"/>
                        <a:pt x="0" y="148"/>
                        <a:pt x="0" y="148"/>
                      </a:cubicBezTo>
                      <a:cubicBezTo>
                        <a:pt x="1" y="149"/>
                        <a:pt x="3" y="149"/>
                        <a:pt x="6" y="150"/>
                      </a:cubicBezTo>
                      <a:cubicBezTo>
                        <a:pt x="21" y="151"/>
                        <a:pt x="36" y="153"/>
                        <a:pt x="51" y="154"/>
                      </a:cubicBezTo>
                      <a:close/>
                      <a:moveTo>
                        <a:pt x="58" y="117"/>
                      </a:moveTo>
                      <a:cubicBezTo>
                        <a:pt x="63" y="117"/>
                        <a:pt x="67" y="121"/>
                        <a:pt x="67" y="127"/>
                      </a:cubicBezTo>
                      <a:cubicBezTo>
                        <a:pt x="67" y="132"/>
                        <a:pt x="63" y="136"/>
                        <a:pt x="58" y="136"/>
                      </a:cubicBezTo>
                      <a:cubicBezTo>
                        <a:pt x="52" y="136"/>
                        <a:pt x="48" y="132"/>
                        <a:pt x="48" y="127"/>
                      </a:cubicBezTo>
                      <a:cubicBezTo>
                        <a:pt x="48" y="121"/>
                        <a:pt x="52" y="117"/>
                        <a:pt x="58" y="117"/>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41" name="Group 40"/>
              <p:cNvGrpSpPr/>
              <p:nvPr userDrawn="1"/>
            </p:nvGrpSpPr>
            <p:grpSpPr>
              <a:xfrm>
                <a:off x="4140420" y="4802764"/>
                <a:ext cx="204064" cy="204064"/>
                <a:chOff x="3970537" y="4802764"/>
                <a:chExt cx="204064" cy="204064"/>
              </a:xfrm>
            </p:grpSpPr>
            <p:sp>
              <p:nvSpPr>
                <p:cNvPr id="56" name="Oval 55"/>
                <p:cNvSpPr/>
                <p:nvPr userDrawn="1"/>
              </p:nvSpPr>
              <p:spPr bwMode="gray">
                <a:xfrm>
                  <a:off x="3970537"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grpSp>
              <p:nvGrpSpPr>
                <p:cNvPr id="57" name="Group 56"/>
                <p:cNvGrpSpPr/>
                <p:nvPr userDrawn="1"/>
              </p:nvGrpSpPr>
              <p:grpSpPr bwMode="gray">
                <a:xfrm>
                  <a:off x="4002314" y="4839824"/>
                  <a:ext cx="130629" cy="129782"/>
                  <a:chOff x="1154898" y="90847"/>
                  <a:chExt cx="362203" cy="359857"/>
                </a:xfrm>
              </p:grpSpPr>
              <p:sp>
                <p:nvSpPr>
                  <p:cNvPr id="58" name="Freeform 5"/>
                  <p:cNvSpPr>
                    <a:spLocks/>
                  </p:cNvSpPr>
                  <p:nvPr userDrawn="1"/>
                </p:nvSpPr>
                <p:spPr bwMode="gray">
                  <a:xfrm>
                    <a:off x="1260081" y="197653"/>
                    <a:ext cx="147735" cy="146111"/>
                  </a:xfrm>
                  <a:custGeom>
                    <a:avLst/>
                    <a:gdLst>
                      <a:gd name="T0" fmla="*/ 176 w 181"/>
                      <a:gd name="T1" fmla="*/ 79 h 180"/>
                      <a:gd name="T2" fmla="*/ 176 w 181"/>
                      <a:gd name="T3" fmla="*/ 79 h 180"/>
                      <a:gd name="T4" fmla="*/ 179 w 181"/>
                      <a:gd name="T5" fmla="*/ 75 h 180"/>
                      <a:gd name="T6" fmla="*/ 181 w 181"/>
                      <a:gd name="T7" fmla="*/ 70 h 180"/>
                      <a:gd name="T8" fmla="*/ 179 w 181"/>
                      <a:gd name="T9" fmla="*/ 64 h 180"/>
                      <a:gd name="T10" fmla="*/ 176 w 181"/>
                      <a:gd name="T11" fmla="*/ 59 h 180"/>
                      <a:gd name="T12" fmla="*/ 120 w 181"/>
                      <a:gd name="T13" fmla="*/ 5 h 180"/>
                      <a:gd name="T14" fmla="*/ 120 w 181"/>
                      <a:gd name="T15" fmla="*/ 5 h 180"/>
                      <a:gd name="T16" fmla="*/ 116 w 181"/>
                      <a:gd name="T17" fmla="*/ 2 h 180"/>
                      <a:gd name="T18" fmla="*/ 111 w 181"/>
                      <a:gd name="T19" fmla="*/ 0 h 180"/>
                      <a:gd name="T20" fmla="*/ 105 w 181"/>
                      <a:gd name="T21" fmla="*/ 2 h 180"/>
                      <a:gd name="T22" fmla="*/ 100 w 181"/>
                      <a:gd name="T23" fmla="*/ 5 h 180"/>
                      <a:gd name="T24" fmla="*/ 4 w 181"/>
                      <a:gd name="T25" fmla="*/ 101 h 180"/>
                      <a:gd name="T26" fmla="*/ 4 w 181"/>
                      <a:gd name="T27" fmla="*/ 101 h 180"/>
                      <a:gd name="T28" fmla="*/ 1 w 181"/>
                      <a:gd name="T29" fmla="*/ 105 h 180"/>
                      <a:gd name="T30" fmla="*/ 0 w 181"/>
                      <a:gd name="T31" fmla="*/ 112 h 180"/>
                      <a:gd name="T32" fmla="*/ 1 w 181"/>
                      <a:gd name="T33" fmla="*/ 116 h 180"/>
                      <a:gd name="T34" fmla="*/ 4 w 181"/>
                      <a:gd name="T35" fmla="*/ 121 h 180"/>
                      <a:gd name="T36" fmla="*/ 58 w 181"/>
                      <a:gd name="T37" fmla="*/ 177 h 180"/>
                      <a:gd name="T38" fmla="*/ 58 w 181"/>
                      <a:gd name="T39" fmla="*/ 177 h 180"/>
                      <a:gd name="T40" fmla="*/ 63 w 181"/>
                      <a:gd name="T41" fmla="*/ 180 h 180"/>
                      <a:gd name="T42" fmla="*/ 69 w 181"/>
                      <a:gd name="T43" fmla="*/ 180 h 180"/>
                      <a:gd name="T44" fmla="*/ 74 w 181"/>
                      <a:gd name="T45" fmla="*/ 180 h 180"/>
                      <a:gd name="T46" fmla="*/ 80 w 181"/>
                      <a:gd name="T47" fmla="*/ 177 h 180"/>
                      <a:gd name="T48" fmla="*/ 176 w 181"/>
                      <a:gd name="T49" fmla="*/ 79 h 180"/>
                      <a:gd name="T50" fmla="*/ 176 w 181"/>
                      <a:gd name="T51" fmla="*/ 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180">
                        <a:moveTo>
                          <a:pt x="176" y="79"/>
                        </a:moveTo>
                        <a:lnTo>
                          <a:pt x="176" y="79"/>
                        </a:lnTo>
                        <a:lnTo>
                          <a:pt x="179" y="75"/>
                        </a:lnTo>
                        <a:lnTo>
                          <a:pt x="181" y="70"/>
                        </a:lnTo>
                        <a:lnTo>
                          <a:pt x="179" y="64"/>
                        </a:lnTo>
                        <a:lnTo>
                          <a:pt x="176" y="59"/>
                        </a:lnTo>
                        <a:lnTo>
                          <a:pt x="120" y="5"/>
                        </a:lnTo>
                        <a:lnTo>
                          <a:pt x="120" y="5"/>
                        </a:lnTo>
                        <a:lnTo>
                          <a:pt x="116" y="2"/>
                        </a:lnTo>
                        <a:lnTo>
                          <a:pt x="111" y="0"/>
                        </a:lnTo>
                        <a:lnTo>
                          <a:pt x="105" y="2"/>
                        </a:lnTo>
                        <a:lnTo>
                          <a:pt x="100" y="5"/>
                        </a:lnTo>
                        <a:lnTo>
                          <a:pt x="4" y="101"/>
                        </a:lnTo>
                        <a:lnTo>
                          <a:pt x="4" y="101"/>
                        </a:lnTo>
                        <a:lnTo>
                          <a:pt x="1" y="105"/>
                        </a:lnTo>
                        <a:lnTo>
                          <a:pt x="0" y="112"/>
                        </a:lnTo>
                        <a:lnTo>
                          <a:pt x="1" y="116"/>
                        </a:lnTo>
                        <a:lnTo>
                          <a:pt x="4" y="121"/>
                        </a:lnTo>
                        <a:lnTo>
                          <a:pt x="58" y="177"/>
                        </a:lnTo>
                        <a:lnTo>
                          <a:pt x="58" y="177"/>
                        </a:lnTo>
                        <a:lnTo>
                          <a:pt x="63" y="180"/>
                        </a:lnTo>
                        <a:lnTo>
                          <a:pt x="69" y="180"/>
                        </a:lnTo>
                        <a:lnTo>
                          <a:pt x="74" y="180"/>
                        </a:lnTo>
                        <a:lnTo>
                          <a:pt x="80" y="177"/>
                        </a:lnTo>
                        <a:lnTo>
                          <a:pt x="176" y="79"/>
                        </a:lnTo>
                        <a:lnTo>
                          <a:pt x="176" y="79"/>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
                  <p:cNvSpPr>
                    <a:spLocks/>
                  </p:cNvSpPr>
                  <p:nvPr userDrawn="1"/>
                </p:nvSpPr>
                <p:spPr bwMode="gray">
                  <a:xfrm>
                    <a:off x="1379954" y="125235"/>
                    <a:ext cx="95762" cy="95762"/>
                  </a:xfrm>
                  <a:custGeom>
                    <a:avLst/>
                    <a:gdLst>
                      <a:gd name="T0" fmla="*/ 113 w 133"/>
                      <a:gd name="T1" fmla="*/ 113 h 133"/>
                      <a:gd name="T2" fmla="*/ 113 w 133"/>
                      <a:gd name="T3" fmla="*/ 113 h 133"/>
                      <a:gd name="T4" fmla="*/ 122 w 133"/>
                      <a:gd name="T5" fmla="*/ 102 h 133"/>
                      <a:gd name="T6" fmla="*/ 129 w 133"/>
                      <a:gd name="T7" fmla="*/ 91 h 133"/>
                      <a:gd name="T8" fmla="*/ 132 w 133"/>
                      <a:gd name="T9" fmla="*/ 79 h 133"/>
                      <a:gd name="T10" fmla="*/ 133 w 133"/>
                      <a:gd name="T11" fmla="*/ 66 h 133"/>
                      <a:gd name="T12" fmla="*/ 132 w 133"/>
                      <a:gd name="T13" fmla="*/ 54 h 133"/>
                      <a:gd name="T14" fmla="*/ 129 w 133"/>
                      <a:gd name="T15" fmla="*/ 42 h 133"/>
                      <a:gd name="T16" fmla="*/ 122 w 133"/>
                      <a:gd name="T17" fmla="*/ 29 h 133"/>
                      <a:gd name="T18" fmla="*/ 113 w 133"/>
                      <a:gd name="T19" fmla="*/ 18 h 133"/>
                      <a:gd name="T20" fmla="*/ 113 w 133"/>
                      <a:gd name="T21" fmla="*/ 18 h 133"/>
                      <a:gd name="T22" fmla="*/ 102 w 133"/>
                      <a:gd name="T23" fmla="*/ 11 h 133"/>
                      <a:gd name="T24" fmla="*/ 91 w 133"/>
                      <a:gd name="T25" fmla="*/ 4 h 133"/>
                      <a:gd name="T26" fmla="*/ 79 w 133"/>
                      <a:gd name="T27" fmla="*/ 1 h 133"/>
                      <a:gd name="T28" fmla="*/ 67 w 133"/>
                      <a:gd name="T29" fmla="*/ 0 h 133"/>
                      <a:gd name="T30" fmla="*/ 54 w 133"/>
                      <a:gd name="T31" fmla="*/ 1 h 133"/>
                      <a:gd name="T32" fmla="*/ 42 w 133"/>
                      <a:gd name="T33" fmla="*/ 4 h 133"/>
                      <a:gd name="T34" fmla="*/ 29 w 133"/>
                      <a:gd name="T35" fmla="*/ 11 h 133"/>
                      <a:gd name="T36" fmla="*/ 19 w 133"/>
                      <a:gd name="T37" fmla="*/ 18 h 133"/>
                      <a:gd name="T38" fmla="*/ 19 w 133"/>
                      <a:gd name="T39" fmla="*/ 18 h 133"/>
                      <a:gd name="T40" fmla="*/ 11 w 133"/>
                      <a:gd name="T41" fmla="*/ 29 h 133"/>
                      <a:gd name="T42" fmla="*/ 5 w 133"/>
                      <a:gd name="T43" fmla="*/ 42 h 133"/>
                      <a:gd name="T44" fmla="*/ 2 w 133"/>
                      <a:gd name="T45" fmla="*/ 54 h 133"/>
                      <a:gd name="T46" fmla="*/ 0 w 133"/>
                      <a:gd name="T47" fmla="*/ 66 h 133"/>
                      <a:gd name="T48" fmla="*/ 2 w 133"/>
                      <a:gd name="T49" fmla="*/ 79 h 133"/>
                      <a:gd name="T50" fmla="*/ 5 w 133"/>
                      <a:gd name="T51" fmla="*/ 91 h 133"/>
                      <a:gd name="T52" fmla="*/ 11 w 133"/>
                      <a:gd name="T53" fmla="*/ 102 h 133"/>
                      <a:gd name="T54" fmla="*/ 19 w 133"/>
                      <a:gd name="T55" fmla="*/ 113 h 133"/>
                      <a:gd name="T56" fmla="*/ 19 w 133"/>
                      <a:gd name="T57" fmla="*/ 113 h 133"/>
                      <a:gd name="T58" fmla="*/ 29 w 133"/>
                      <a:gd name="T59" fmla="*/ 122 h 133"/>
                      <a:gd name="T60" fmla="*/ 42 w 133"/>
                      <a:gd name="T61" fmla="*/ 128 h 133"/>
                      <a:gd name="T62" fmla="*/ 54 w 133"/>
                      <a:gd name="T63" fmla="*/ 131 h 133"/>
                      <a:gd name="T64" fmla="*/ 67 w 133"/>
                      <a:gd name="T65" fmla="*/ 133 h 133"/>
                      <a:gd name="T66" fmla="*/ 79 w 133"/>
                      <a:gd name="T67" fmla="*/ 131 h 133"/>
                      <a:gd name="T68" fmla="*/ 91 w 133"/>
                      <a:gd name="T69" fmla="*/ 128 h 133"/>
                      <a:gd name="T70" fmla="*/ 102 w 133"/>
                      <a:gd name="T71" fmla="*/ 122 h 133"/>
                      <a:gd name="T72" fmla="*/ 113 w 133"/>
                      <a:gd name="T73" fmla="*/ 113 h 133"/>
                      <a:gd name="T74" fmla="*/ 113 w 133"/>
                      <a:gd name="T75" fmla="*/ 1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3">
                        <a:moveTo>
                          <a:pt x="113" y="113"/>
                        </a:moveTo>
                        <a:lnTo>
                          <a:pt x="113" y="113"/>
                        </a:lnTo>
                        <a:lnTo>
                          <a:pt x="122" y="102"/>
                        </a:lnTo>
                        <a:lnTo>
                          <a:pt x="129" y="91"/>
                        </a:lnTo>
                        <a:lnTo>
                          <a:pt x="132" y="79"/>
                        </a:lnTo>
                        <a:lnTo>
                          <a:pt x="133" y="66"/>
                        </a:lnTo>
                        <a:lnTo>
                          <a:pt x="132" y="54"/>
                        </a:lnTo>
                        <a:lnTo>
                          <a:pt x="129" y="42"/>
                        </a:lnTo>
                        <a:lnTo>
                          <a:pt x="122" y="29"/>
                        </a:lnTo>
                        <a:lnTo>
                          <a:pt x="113" y="18"/>
                        </a:lnTo>
                        <a:lnTo>
                          <a:pt x="113" y="18"/>
                        </a:lnTo>
                        <a:lnTo>
                          <a:pt x="102" y="11"/>
                        </a:lnTo>
                        <a:lnTo>
                          <a:pt x="91" y="4"/>
                        </a:lnTo>
                        <a:lnTo>
                          <a:pt x="79" y="1"/>
                        </a:lnTo>
                        <a:lnTo>
                          <a:pt x="67" y="0"/>
                        </a:lnTo>
                        <a:lnTo>
                          <a:pt x="54" y="1"/>
                        </a:lnTo>
                        <a:lnTo>
                          <a:pt x="42" y="4"/>
                        </a:lnTo>
                        <a:lnTo>
                          <a:pt x="29" y="11"/>
                        </a:lnTo>
                        <a:lnTo>
                          <a:pt x="19" y="18"/>
                        </a:lnTo>
                        <a:lnTo>
                          <a:pt x="19" y="18"/>
                        </a:lnTo>
                        <a:lnTo>
                          <a:pt x="11" y="29"/>
                        </a:lnTo>
                        <a:lnTo>
                          <a:pt x="5" y="42"/>
                        </a:lnTo>
                        <a:lnTo>
                          <a:pt x="2" y="54"/>
                        </a:lnTo>
                        <a:lnTo>
                          <a:pt x="0" y="66"/>
                        </a:lnTo>
                        <a:lnTo>
                          <a:pt x="2" y="79"/>
                        </a:lnTo>
                        <a:lnTo>
                          <a:pt x="5" y="91"/>
                        </a:lnTo>
                        <a:lnTo>
                          <a:pt x="11" y="102"/>
                        </a:lnTo>
                        <a:lnTo>
                          <a:pt x="19" y="113"/>
                        </a:lnTo>
                        <a:lnTo>
                          <a:pt x="19" y="113"/>
                        </a:lnTo>
                        <a:lnTo>
                          <a:pt x="29" y="122"/>
                        </a:lnTo>
                        <a:lnTo>
                          <a:pt x="42" y="128"/>
                        </a:lnTo>
                        <a:lnTo>
                          <a:pt x="54" y="131"/>
                        </a:lnTo>
                        <a:lnTo>
                          <a:pt x="67" y="133"/>
                        </a:lnTo>
                        <a:lnTo>
                          <a:pt x="79" y="131"/>
                        </a:lnTo>
                        <a:lnTo>
                          <a:pt x="91" y="128"/>
                        </a:lnTo>
                        <a:lnTo>
                          <a:pt x="102" y="122"/>
                        </a:lnTo>
                        <a:lnTo>
                          <a:pt x="113" y="113"/>
                        </a:lnTo>
                        <a:lnTo>
                          <a:pt x="113" y="113"/>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noEditPoints="1"/>
                  </p:cNvSpPr>
                  <p:nvPr userDrawn="1"/>
                </p:nvSpPr>
                <p:spPr bwMode="gray">
                  <a:xfrm>
                    <a:off x="1154898" y="90847"/>
                    <a:ext cx="181827" cy="181827"/>
                  </a:xfrm>
                  <a:custGeom>
                    <a:avLst/>
                    <a:gdLst>
                      <a:gd name="T0" fmla="*/ 221 w 225"/>
                      <a:gd name="T1" fmla="*/ 73 h 225"/>
                      <a:gd name="T2" fmla="*/ 152 w 225"/>
                      <a:gd name="T3" fmla="*/ 3 h 225"/>
                      <a:gd name="T4" fmla="*/ 152 w 225"/>
                      <a:gd name="T5" fmla="*/ 3 h 225"/>
                      <a:gd name="T6" fmla="*/ 147 w 225"/>
                      <a:gd name="T7" fmla="*/ 0 h 225"/>
                      <a:gd name="T8" fmla="*/ 142 w 225"/>
                      <a:gd name="T9" fmla="*/ 0 h 225"/>
                      <a:gd name="T10" fmla="*/ 138 w 225"/>
                      <a:gd name="T11" fmla="*/ 0 h 225"/>
                      <a:gd name="T12" fmla="*/ 135 w 225"/>
                      <a:gd name="T13" fmla="*/ 3 h 225"/>
                      <a:gd name="T14" fmla="*/ 3 w 225"/>
                      <a:gd name="T15" fmla="*/ 135 h 225"/>
                      <a:gd name="T16" fmla="*/ 3 w 225"/>
                      <a:gd name="T17" fmla="*/ 135 h 225"/>
                      <a:gd name="T18" fmla="*/ 0 w 225"/>
                      <a:gd name="T19" fmla="*/ 138 h 225"/>
                      <a:gd name="T20" fmla="*/ 0 w 225"/>
                      <a:gd name="T21" fmla="*/ 142 h 225"/>
                      <a:gd name="T22" fmla="*/ 0 w 225"/>
                      <a:gd name="T23" fmla="*/ 149 h 225"/>
                      <a:gd name="T24" fmla="*/ 3 w 225"/>
                      <a:gd name="T25" fmla="*/ 152 h 225"/>
                      <a:gd name="T26" fmla="*/ 73 w 225"/>
                      <a:gd name="T27" fmla="*/ 221 h 225"/>
                      <a:gd name="T28" fmla="*/ 73 w 225"/>
                      <a:gd name="T29" fmla="*/ 221 h 225"/>
                      <a:gd name="T30" fmla="*/ 76 w 225"/>
                      <a:gd name="T31" fmla="*/ 225 h 225"/>
                      <a:gd name="T32" fmla="*/ 81 w 225"/>
                      <a:gd name="T33" fmla="*/ 225 h 225"/>
                      <a:gd name="T34" fmla="*/ 85 w 225"/>
                      <a:gd name="T35" fmla="*/ 225 h 225"/>
                      <a:gd name="T36" fmla="*/ 90 w 225"/>
                      <a:gd name="T37" fmla="*/ 221 h 225"/>
                      <a:gd name="T38" fmla="*/ 221 w 225"/>
                      <a:gd name="T39" fmla="*/ 90 h 225"/>
                      <a:gd name="T40" fmla="*/ 221 w 225"/>
                      <a:gd name="T41" fmla="*/ 90 h 225"/>
                      <a:gd name="T42" fmla="*/ 223 w 225"/>
                      <a:gd name="T43" fmla="*/ 87 h 225"/>
                      <a:gd name="T44" fmla="*/ 225 w 225"/>
                      <a:gd name="T45" fmla="*/ 82 h 225"/>
                      <a:gd name="T46" fmla="*/ 223 w 225"/>
                      <a:gd name="T47" fmla="*/ 76 h 225"/>
                      <a:gd name="T48" fmla="*/ 221 w 225"/>
                      <a:gd name="T49" fmla="*/ 73 h 225"/>
                      <a:gd name="T50" fmla="*/ 221 w 225"/>
                      <a:gd name="T51" fmla="*/ 73 h 225"/>
                      <a:gd name="T52" fmla="*/ 81 w 225"/>
                      <a:gd name="T53" fmla="*/ 215 h 225"/>
                      <a:gd name="T54" fmla="*/ 8 w 225"/>
                      <a:gd name="T55" fmla="*/ 142 h 225"/>
                      <a:gd name="T56" fmla="*/ 142 w 225"/>
                      <a:gd name="T57" fmla="*/ 9 h 225"/>
                      <a:gd name="T58" fmla="*/ 215 w 225"/>
                      <a:gd name="T59" fmla="*/ 82 h 225"/>
                      <a:gd name="T60" fmla="*/ 81 w 225"/>
                      <a:gd name="T61" fmla="*/ 215 h 225"/>
                      <a:gd name="T62" fmla="*/ 81 w 225"/>
                      <a:gd name="T63" fmla="*/ 21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25">
                        <a:moveTo>
                          <a:pt x="221" y="73"/>
                        </a:moveTo>
                        <a:lnTo>
                          <a:pt x="152" y="3"/>
                        </a:lnTo>
                        <a:lnTo>
                          <a:pt x="152" y="3"/>
                        </a:lnTo>
                        <a:lnTo>
                          <a:pt x="147" y="0"/>
                        </a:lnTo>
                        <a:lnTo>
                          <a:pt x="142" y="0"/>
                        </a:lnTo>
                        <a:lnTo>
                          <a:pt x="138" y="0"/>
                        </a:lnTo>
                        <a:lnTo>
                          <a:pt x="135" y="3"/>
                        </a:lnTo>
                        <a:lnTo>
                          <a:pt x="3" y="135"/>
                        </a:lnTo>
                        <a:lnTo>
                          <a:pt x="3" y="135"/>
                        </a:lnTo>
                        <a:lnTo>
                          <a:pt x="0" y="138"/>
                        </a:lnTo>
                        <a:lnTo>
                          <a:pt x="0" y="142"/>
                        </a:lnTo>
                        <a:lnTo>
                          <a:pt x="0" y="149"/>
                        </a:lnTo>
                        <a:lnTo>
                          <a:pt x="3" y="152"/>
                        </a:lnTo>
                        <a:lnTo>
                          <a:pt x="73" y="221"/>
                        </a:lnTo>
                        <a:lnTo>
                          <a:pt x="73" y="221"/>
                        </a:lnTo>
                        <a:lnTo>
                          <a:pt x="76" y="225"/>
                        </a:lnTo>
                        <a:lnTo>
                          <a:pt x="81" y="225"/>
                        </a:lnTo>
                        <a:lnTo>
                          <a:pt x="85" y="225"/>
                        </a:lnTo>
                        <a:lnTo>
                          <a:pt x="90" y="221"/>
                        </a:lnTo>
                        <a:lnTo>
                          <a:pt x="221" y="90"/>
                        </a:lnTo>
                        <a:lnTo>
                          <a:pt x="221" y="90"/>
                        </a:lnTo>
                        <a:lnTo>
                          <a:pt x="223" y="87"/>
                        </a:lnTo>
                        <a:lnTo>
                          <a:pt x="225" y="82"/>
                        </a:lnTo>
                        <a:lnTo>
                          <a:pt x="223" y="76"/>
                        </a:lnTo>
                        <a:lnTo>
                          <a:pt x="221" y="73"/>
                        </a:lnTo>
                        <a:lnTo>
                          <a:pt x="221" y="73"/>
                        </a:lnTo>
                        <a:close/>
                        <a:moveTo>
                          <a:pt x="81" y="215"/>
                        </a:moveTo>
                        <a:lnTo>
                          <a:pt x="8" y="142"/>
                        </a:lnTo>
                        <a:lnTo>
                          <a:pt x="142" y="9"/>
                        </a:lnTo>
                        <a:lnTo>
                          <a:pt x="215" y="82"/>
                        </a:lnTo>
                        <a:lnTo>
                          <a:pt x="81" y="215"/>
                        </a:lnTo>
                        <a:lnTo>
                          <a:pt x="81" y="215"/>
                        </a:lnTo>
                        <a:close/>
                      </a:path>
                    </a:pathLst>
                  </a:custGeom>
                  <a:solidFill>
                    <a:srgbClr val="A6A6A6"/>
                  </a:solidFill>
                  <a:ln w="6350">
                    <a:solidFill>
                      <a:srgbClr val="A6A6A6"/>
                    </a:solidFill>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userDrawn="1"/>
                </p:nvSpPr>
                <p:spPr bwMode="gray">
                  <a:xfrm>
                    <a:off x="1333650" y="268877"/>
                    <a:ext cx="183451" cy="181827"/>
                  </a:xfrm>
                  <a:custGeom>
                    <a:avLst/>
                    <a:gdLst>
                      <a:gd name="T0" fmla="*/ 221 w 226"/>
                      <a:gd name="T1" fmla="*/ 73 h 225"/>
                      <a:gd name="T2" fmla="*/ 153 w 226"/>
                      <a:gd name="T3" fmla="*/ 4 h 225"/>
                      <a:gd name="T4" fmla="*/ 153 w 226"/>
                      <a:gd name="T5" fmla="*/ 4 h 225"/>
                      <a:gd name="T6" fmla="*/ 149 w 226"/>
                      <a:gd name="T7" fmla="*/ 0 h 225"/>
                      <a:gd name="T8" fmla="*/ 144 w 226"/>
                      <a:gd name="T9" fmla="*/ 0 h 225"/>
                      <a:gd name="T10" fmla="*/ 139 w 226"/>
                      <a:gd name="T11" fmla="*/ 0 h 225"/>
                      <a:gd name="T12" fmla="*/ 135 w 226"/>
                      <a:gd name="T13" fmla="*/ 4 h 225"/>
                      <a:gd name="T14" fmla="*/ 5 w 226"/>
                      <a:gd name="T15" fmla="*/ 135 h 225"/>
                      <a:gd name="T16" fmla="*/ 5 w 226"/>
                      <a:gd name="T17" fmla="*/ 135 h 225"/>
                      <a:gd name="T18" fmla="*/ 1 w 226"/>
                      <a:gd name="T19" fmla="*/ 138 h 225"/>
                      <a:gd name="T20" fmla="*/ 0 w 226"/>
                      <a:gd name="T21" fmla="*/ 143 h 225"/>
                      <a:gd name="T22" fmla="*/ 1 w 226"/>
                      <a:gd name="T23" fmla="*/ 148 h 225"/>
                      <a:gd name="T24" fmla="*/ 5 w 226"/>
                      <a:gd name="T25" fmla="*/ 152 h 225"/>
                      <a:gd name="T26" fmla="*/ 73 w 226"/>
                      <a:gd name="T27" fmla="*/ 222 h 225"/>
                      <a:gd name="T28" fmla="*/ 73 w 226"/>
                      <a:gd name="T29" fmla="*/ 222 h 225"/>
                      <a:gd name="T30" fmla="*/ 77 w 226"/>
                      <a:gd name="T31" fmla="*/ 223 h 225"/>
                      <a:gd name="T32" fmla="*/ 82 w 226"/>
                      <a:gd name="T33" fmla="*/ 225 h 225"/>
                      <a:gd name="T34" fmla="*/ 87 w 226"/>
                      <a:gd name="T35" fmla="*/ 223 h 225"/>
                      <a:gd name="T36" fmla="*/ 91 w 226"/>
                      <a:gd name="T37" fmla="*/ 222 h 225"/>
                      <a:gd name="T38" fmla="*/ 221 w 226"/>
                      <a:gd name="T39" fmla="*/ 90 h 225"/>
                      <a:gd name="T40" fmla="*/ 221 w 226"/>
                      <a:gd name="T41" fmla="*/ 90 h 225"/>
                      <a:gd name="T42" fmla="*/ 224 w 226"/>
                      <a:gd name="T43" fmla="*/ 86 h 225"/>
                      <a:gd name="T44" fmla="*/ 226 w 226"/>
                      <a:gd name="T45" fmla="*/ 81 h 225"/>
                      <a:gd name="T46" fmla="*/ 224 w 226"/>
                      <a:gd name="T47" fmla="*/ 76 h 225"/>
                      <a:gd name="T48" fmla="*/ 221 w 226"/>
                      <a:gd name="T49" fmla="*/ 73 h 225"/>
                      <a:gd name="T50" fmla="*/ 221 w 226"/>
                      <a:gd name="T51" fmla="*/ 73 h 225"/>
                      <a:gd name="T52" fmla="*/ 82 w 226"/>
                      <a:gd name="T53" fmla="*/ 216 h 225"/>
                      <a:gd name="T54" fmla="*/ 9 w 226"/>
                      <a:gd name="T55" fmla="*/ 143 h 225"/>
                      <a:gd name="T56" fmla="*/ 144 w 226"/>
                      <a:gd name="T57" fmla="*/ 8 h 225"/>
                      <a:gd name="T58" fmla="*/ 217 w 226"/>
                      <a:gd name="T59" fmla="*/ 81 h 225"/>
                      <a:gd name="T60" fmla="*/ 82 w 226"/>
                      <a:gd name="T61" fmla="*/ 2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225">
                        <a:moveTo>
                          <a:pt x="221" y="73"/>
                        </a:moveTo>
                        <a:lnTo>
                          <a:pt x="153" y="4"/>
                        </a:lnTo>
                        <a:lnTo>
                          <a:pt x="153" y="4"/>
                        </a:lnTo>
                        <a:lnTo>
                          <a:pt x="149" y="0"/>
                        </a:lnTo>
                        <a:lnTo>
                          <a:pt x="144" y="0"/>
                        </a:lnTo>
                        <a:lnTo>
                          <a:pt x="139" y="0"/>
                        </a:lnTo>
                        <a:lnTo>
                          <a:pt x="135" y="4"/>
                        </a:lnTo>
                        <a:lnTo>
                          <a:pt x="5" y="135"/>
                        </a:lnTo>
                        <a:lnTo>
                          <a:pt x="5" y="135"/>
                        </a:lnTo>
                        <a:lnTo>
                          <a:pt x="1" y="138"/>
                        </a:lnTo>
                        <a:lnTo>
                          <a:pt x="0" y="143"/>
                        </a:lnTo>
                        <a:lnTo>
                          <a:pt x="1" y="148"/>
                        </a:lnTo>
                        <a:lnTo>
                          <a:pt x="5" y="152"/>
                        </a:lnTo>
                        <a:lnTo>
                          <a:pt x="73" y="222"/>
                        </a:lnTo>
                        <a:lnTo>
                          <a:pt x="73" y="222"/>
                        </a:lnTo>
                        <a:lnTo>
                          <a:pt x="77" y="223"/>
                        </a:lnTo>
                        <a:lnTo>
                          <a:pt x="82" y="225"/>
                        </a:lnTo>
                        <a:lnTo>
                          <a:pt x="87" y="223"/>
                        </a:lnTo>
                        <a:lnTo>
                          <a:pt x="91" y="222"/>
                        </a:lnTo>
                        <a:lnTo>
                          <a:pt x="221" y="90"/>
                        </a:lnTo>
                        <a:lnTo>
                          <a:pt x="221" y="90"/>
                        </a:lnTo>
                        <a:lnTo>
                          <a:pt x="224" y="86"/>
                        </a:lnTo>
                        <a:lnTo>
                          <a:pt x="226" y="81"/>
                        </a:lnTo>
                        <a:lnTo>
                          <a:pt x="224" y="76"/>
                        </a:lnTo>
                        <a:lnTo>
                          <a:pt x="221" y="73"/>
                        </a:lnTo>
                        <a:lnTo>
                          <a:pt x="221" y="73"/>
                        </a:lnTo>
                        <a:close/>
                        <a:moveTo>
                          <a:pt x="82" y="216"/>
                        </a:moveTo>
                        <a:lnTo>
                          <a:pt x="9" y="143"/>
                        </a:lnTo>
                        <a:lnTo>
                          <a:pt x="144" y="8"/>
                        </a:lnTo>
                        <a:lnTo>
                          <a:pt x="217" y="81"/>
                        </a:lnTo>
                        <a:lnTo>
                          <a:pt x="82" y="216"/>
                        </a:lnTo>
                        <a:close/>
                      </a:path>
                    </a:pathLst>
                  </a:custGeom>
                  <a:solidFill>
                    <a:srgbClr val="A6A6A6"/>
                  </a:solidFill>
                  <a:ln w="6350">
                    <a:solidFill>
                      <a:srgbClr val="A6A6A6"/>
                    </a:solidFill>
                  </a:ln>
                </p:spPr>
                <p:txBody>
                  <a:bodyPr vert="horz" wrap="square" lIns="91440" tIns="45720" rIns="91440" bIns="45720" numCol="1" anchor="t" anchorCtr="0" compatLnSpc="1">
                    <a:prstTxWarp prst="textNoShape">
                      <a:avLst/>
                    </a:prstTxWarp>
                  </a:bodyPr>
                  <a:lstStyle/>
                  <a:p>
                    <a:endParaRPr lang="en-US"/>
                  </a:p>
                </p:txBody>
              </p:sp>
              <p:sp>
                <p:nvSpPr>
                  <p:cNvPr id="62" name="Freeform 13"/>
                  <p:cNvSpPr>
                    <a:spLocks/>
                  </p:cNvSpPr>
                  <p:nvPr userDrawn="1"/>
                </p:nvSpPr>
                <p:spPr bwMode="gray">
                  <a:xfrm>
                    <a:off x="1253588" y="295061"/>
                    <a:ext cx="55197" cy="55197"/>
                  </a:xfrm>
                  <a:custGeom>
                    <a:avLst/>
                    <a:gdLst>
                      <a:gd name="T0" fmla="*/ 1 w 66"/>
                      <a:gd name="T1" fmla="*/ 6 h 67"/>
                      <a:gd name="T2" fmla="*/ 1 w 66"/>
                      <a:gd name="T3" fmla="*/ 6 h 67"/>
                      <a:gd name="T4" fmla="*/ 0 w 66"/>
                      <a:gd name="T5" fmla="*/ 9 h 67"/>
                      <a:gd name="T6" fmla="*/ 0 w 66"/>
                      <a:gd name="T7" fmla="*/ 12 h 67"/>
                      <a:gd name="T8" fmla="*/ 0 w 66"/>
                      <a:gd name="T9" fmla="*/ 15 h 67"/>
                      <a:gd name="T10" fmla="*/ 1 w 66"/>
                      <a:gd name="T11" fmla="*/ 19 h 67"/>
                      <a:gd name="T12" fmla="*/ 48 w 66"/>
                      <a:gd name="T13" fmla="*/ 65 h 67"/>
                      <a:gd name="T14" fmla="*/ 48 w 66"/>
                      <a:gd name="T15" fmla="*/ 65 h 67"/>
                      <a:gd name="T16" fmla="*/ 51 w 66"/>
                      <a:gd name="T17" fmla="*/ 67 h 67"/>
                      <a:gd name="T18" fmla="*/ 54 w 66"/>
                      <a:gd name="T19" fmla="*/ 67 h 67"/>
                      <a:gd name="T20" fmla="*/ 57 w 66"/>
                      <a:gd name="T21" fmla="*/ 67 h 67"/>
                      <a:gd name="T22" fmla="*/ 60 w 66"/>
                      <a:gd name="T23" fmla="*/ 65 h 67"/>
                      <a:gd name="T24" fmla="*/ 66 w 66"/>
                      <a:gd name="T25" fmla="*/ 59 h 67"/>
                      <a:gd name="T26" fmla="*/ 8 w 66"/>
                      <a:gd name="T27" fmla="*/ 0 h 67"/>
                      <a:gd name="T28" fmla="*/ 1 w 66"/>
                      <a:gd name="T29"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7">
                        <a:moveTo>
                          <a:pt x="1" y="6"/>
                        </a:moveTo>
                        <a:lnTo>
                          <a:pt x="1" y="6"/>
                        </a:lnTo>
                        <a:lnTo>
                          <a:pt x="0" y="9"/>
                        </a:lnTo>
                        <a:lnTo>
                          <a:pt x="0" y="12"/>
                        </a:lnTo>
                        <a:lnTo>
                          <a:pt x="0" y="15"/>
                        </a:lnTo>
                        <a:lnTo>
                          <a:pt x="1" y="19"/>
                        </a:lnTo>
                        <a:lnTo>
                          <a:pt x="48" y="65"/>
                        </a:lnTo>
                        <a:lnTo>
                          <a:pt x="48" y="65"/>
                        </a:lnTo>
                        <a:lnTo>
                          <a:pt x="51" y="67"/>
                        </a:lnTo>
                        <a:lnTo>
                          <a:pt x="54" y="67"/>
                        </a:lnTo>
                        <a:lnTo>
                          <a:pt x="57" y="67"/>
                        </a:lnTo>
                        <a:lnTo>
                          <a:pt x="60" y="65"/>
                        </a:lnTo>
                        <a:lnTo>
                          <a:pt x="66" y="59"/>
                        </a:lnTo>
                        <a:lnTo>
                          <a:pt x="8" y="0"/>
                        </a:lnTo>
                        <a:lnTo>
                          <a:pt x="1" y="6"/>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
                  <p:cNvSpPr>
                    <a:spLocks/>
                  </p:cNvSpPr>
                  <p:nvPr userDrawn="1"/>
                </p:nvSpPr>
                <p:spPr bwMode="gray">
                  <a:xfrm>
                    <a:off x="1247093" y="314543"/>
                    <a:ext cx="42209" cy="42209"/>
                  </a:xfrm>
                  <a:custGeom>
                    <a:avLst/>
                    <a:gdLst>
                      <a:gd name="T0" fmla="*/ 0 w 52"/>
                      <a:gd name="T1" fmla="*/ 23 h 53"/>
                      <a:gd name="T2" fmla="*/ 29 w 52"/>
                      <a:gd name="T3" fmla="*/ 53 h 53"/>
                      <a:gd name="T4" fmla="*/ 29 w 52"/>
                      <a:gd name="T5" fmla="*/ 53 h 53"/>
                      <a:gd name="T6" fmla="*/ 34 w 52"/>
                      <a:gd name="T7" fmla="*/ 50 h 53"/>
                      <a:gd name="T8" fmla="*/ 40 w 52"/>
                      <a:gd name="T9" fmla="*/ 47 h 53"/>
                      <a:gd name="T10" fmla="*/ 46 w 52"/>
                      <a:gd name="T11" fmla="*/ 44 h 53"/>
                      <a:gd name="T12" fmla="*/ 52 w 52"/>
                      <a:gd name="T13" fmla="*/ 44 h 53"/>
                      <a:gd name="T14" fmla="*/ 52 w 52"/>
                      <a:gd name="T15" fmla="*/ 44 h 53"/>
                      <a:gd name="T16" fmla="*/ 9 w 52"/>
                      <a:gd name="T17" fmla="*/ 0 h 53"/>
                      <a:gd name="T18" fmla="*/ 9 w 52"/>
                      <a:gd name="T19" fmla="*/ 0 h 53"/>
                      <a:gd name="T20" fmla="*/ 9 w 52"/>
                      <a:gd name="T21" fmla="*/ 6 h 53"/>
                      <a:gd name="T22" fmla="*/ 6 w 52"/>
                      <a:gd name="T23" fmla="*/ 13 h 53"/>
                      <a:gd name="T24" fmla="*/ 3 w 52"/>
                      <a:gd name="T25" fmla="*/ 19 h 53"/>
                      <a:gd name="T26" fmla="*/ 0 w 52"/>
                      <a:gd name="T27" fmla="*/ 23 h 53"/>
                      <a:gd name="T28" fmla="*/ 0 w 52"/>
                      <a:gd name="T29"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0" y="23"/>
                        </a:moveTo>
                        <a:lnTo>
                          <a:pt x="29" y="53"/>
                        </a:lnTo>
                        <a:lnTo>
                          <a:pt x="29" y="53"/>
                        </a:lnTo>
                        <a:lnTo>
                          <a:pt x="34" y="50"/>
                        </a:lnTo>
                        <a:lnTo>
                          <a:pt x="40" y="47"/>
                        </a:lnTo>
                        <a:lnTo>
                          <a:pt x="46" y="44"/>
                        </a:lnTo>
                        <a:lnTo>
                          <a:pt x="52" y="44"/>
                        </a:lnTo>
                        <a:lnTo>
                          <a:pt x="52" y="44"/>
                        </a:lnTo>
                        <a:lnTo>
                          <a:pt x="9" y="0"/>
                        </a:lnTo>
                        <a:lnTo>
                          <a:pt x="9" y="0"/>
                        </a:lnTo>
                        <a:lnTo>
                          <a:pt x="9" y="6"/>
                        </a:lnTo>
                        <a:lnTo>
                          <a:pt x="6" y="13"/>
                        </a:lnTo>
                        <a:lnTo>
                          <a:pt x="3" y="19"/>
                        </a:lnTo>
                        <a:lnTo>
                          <a:pt x="0" y="23"/>
                        </a:lnTo>
                        <a:lnTo>
                          <a:pt x="0" y="23"/>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p:cNvSpPr>
                  <p:nvPr userDrawn="1"/>
                </p:nvSpPr>
                <p:spPr bwMode="gray">
                  <a:xfrm>
                    <a:off x="1243847" y="340517"/>
                    <a:ext cx="21105" cy="21105"/>
                  </a:xfrm>
                  <a:custGeom>
                    <a:avLst/>
                    <a:gdLst>
                      <a:gd name="T0" fmla="*/ 5 w 27"/>
                      <a:gd name="T1" fmla="*/ 22 h 27"/>
                      <a:gd name="T2" fmla="*/ 5 w 27"/>
                      <a:gd name="T3" fmla="*/ 22 h 27"/>
                      <a:gd name="T4" fmla="*/ 10 w 27"/>
                      <a:gd name="T5" fmla="*/ 25 h 27"/>
                      <a:gd name="T6" fmla="*/ 16 w 27"/>
                      <a:gd name="T7" fmla="*/ 27 h 27"/>
                      <a:gd name="T8" fmla="*/ 21 w 27"/>
                      <a:gd name="T9" fmla="*/ 25 h 27"/>
                      <a:gd name="T10" fmla="*/ 27 w 27"/>
                      <a:gd name="T11" fmla="*/ 22 h 27"/>
                      <a:gd name="T12" fmla="*/ 5 w 27"/>
                      <a:gd name="T13" fmla="*/ 0 h 27"/>
                      <a:gd name="T14" fmla="*/ 5 w 27"/>
                      <a:gd name="T15" fmla="*/ 0 h 27"/>
                      <a:gd name="T16" fmla="*/ 2 w 27"/>
                      <a:gd name="T17" fmla="*/ 5 h 27"/>
                      <a:gd name="T18" fmla="*/ 0 w 27"/>
                      <a:gd name="T19" fmla="*/ 11 h 27"/>
                      <a:gd name="T20" fmla="*/ 2 w 27"/>
                      <a:gd name="T21" fmla="*/ 17 h 27"/>
                      <a:gd name="T22" fmla="*/ 5 w 27"/>
                      <a:gd name="T23" fmla="*/ 22 h 27"/>
                      <a:gd name="T24" fmla="*/ 5 w 27"/>
                      <a:gd name="T2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5" y="22"/>
                        </a:moveTo>
                        <a:lnTo>
                          <a:pt x="5" y="22"/>
                        </a:lnTo>
                        <a:lnTo>
                          <a:pt x="10" y="25"/>
                        </a:lnTo>
                        <a:lnTo>
                          <a:pt x="16" y="27"/>
                        </a:lnTo>
                        <a:lnTo>
                          <a:pt x="21" y="25"/>
                        </a:lnTo>
                        <a:lnTo>
                          <a:pt x="27" y="22"/>
                        </a:lnTo>
                        <a:lnTo>
                          <a:pt x="5" y="0"/>
                        </a:lnTo>
                        <a:lnTo>
                          <a:pt x="5" y="0"/>
                        </a:lnTo>
                        <a:lnTo>
                          <a:pt x="2" y="5"/>
                        </a:lnTo>
                        <a:lnTo>
                          <a:pt x="0" y="11"/>
                        </a:lnTo>
                        <a:lnTo>
                          <a:pt x="2" y="17"/>
                        </a:lnTo>
                        <a:lnTo>
                          <a:pt x="5" y="22"/>
                        </a:lnTo>
                        <a:lnTo>
                          <a:pt x="5" y="22"/>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p:cNvSpPr>
                  <p:nvPr userDrawn="1"/>
                </p:nvSpPr>
                <p:spPr bwMode="gray">
                  <a:xfrm>
                    <a:off x="1363983" y="192784"/>
                    <a:ext cx="47081" cy="47081"/>
                  </a:xfrm>
                  <a:custGeom>
                    <a:avLst/>
                    <a:gdLst>
                      <a:gd name="T0" fmla="*/ 58 w 58"/>
                      <a:gd name="T1" fmla="*/ 48 h 59"/>
                      <a:gd name="T2" fmla="*/ 58 w 58"/>
                      <a:gd name="T3" fmla="*/ 48 h 59"/>
                      <a:gd name="T4" fmla="*/ 51 w 58"/>
                      <a:gd name="T5" fmla="*/ 45 h 59"/>
                      <a:gd name="T6" fmla="*/ 43 w 58"/>
                      <a:gd name="T7" fmla="*/ 42 h 59"/>
                      <a:gd name="T8" fmla="*/ 35 w 58"/>
                      <a:gd name="T9" fmla="*/ 36 h 59"/>
                      <a:gd name="T10" fmla="*/ 29 w 58"/>
                      <a:gd name="T11" fmla="*/ 31 h 59"/>
                      <a:gd name="T12" fmla="*/ 29 w 58"/>
                      <a:gd name="T13" fmla="*/ 31 h 59"/>
                      <a:gd name="T14" fmla="*/ 23 w 58"/>
                      <a:gd name="T15" fmla="*/ 23 h 59"/>
                      <a:gd name="T16" fmla="*/ 18 w 58"/>
                      <a:gd name="T17" fmla="*/ 15 h 59"/>
                      <a:gd name="T18" fmla="*/ 14 w 58"/>
                      <a:gd name="T19" fmla="*/ 8 h 59"/>
                      <a:gd name="T20" fmla="*/ 12 w 58"/>
                      <a:gd name="T21" fmla="*/ 0 h 59"/>
                      <a:gd name="T22" fmla="*/ 0 w 58"/>
                      <a:gd name="T23" fmla="*/ 12 h 59"/>
                      <a:gd name="T24" fmla="*/ 48 w 58"/>
                      <a:gd name="T25" fmla="*/ 59 h 59"/>
                      <a:gd name="T26" fmla="*/ 58 w 58"/>
                      <a:gd name="T27" fmla="*/ 48 h 59"/>
                      <a:gd name="T28" fmla="*/ 58 w 58"/>
                      <a:gd name="T29"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9">
                        <a:moveTo>
                          <a:pt x="58" y="48"/>
                        </a:moveTo>
                        <a:lnTo>
                          <a:pt x="58" y="48"/>
                        </a:lnTo>
                        <a:lnTo>
                          <a:pt x="51" y="45"/>
                        </a:lnTo>
                        <a:lnTo>
                          <a:pt x="43" y="42"/>
                        </a:lnTo>
                        <a:lnTo>
                          <a:pt x="35" y="36"/>
                        </a:lnTo>
                        <a:lnTo>
                          <a:pt x="29" y="31"/>
                        </a:lnTo>
                        <a:lnTo>
                          <a:pt x="29" y="31"/>
                        </a:lnTo>
                        <a:lnTo>
                          <a:pt x="23" y="23"/>
                        </a:lnTo>
                        <a:lnTo>
                          <a:pt x="18" y="15"/>
                        </a:lnTo>
                        <a:lnTo>
                          <a:pt x="14" y="8"/>
                        </a:lnTo>
                        <a:lnTo>
                          <a:pt x="12" y="0"/>
                        </a:lnTo>
                        <a:lnTo>
                          <a:pt x="0" y="12"/>
                        </a:lnTo>
                        <a:lnTo>
                          <a:pt x="48" y="59"/>
                        </a:lnTo>
                        <a:lnTo>
                          <a:pt x="58" y="48"/>
                        </a:lnTo>
                        <a:lnTo>
                          <a:pt x="58" y="48"/>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7"/>
                  <p:cNvSpPr>
                    <a:spLocks/>
                  </p:cNvSpPr>
                  <p:nvPr userDrawn="1"/>
                </p:nvSpPr>
                <p:spPr bwMode="gray">
                  <a:xfrm>
                    <a:off x="1336384" y="197653"/>
                    <a:ext cx="47081" cy="29223"/>
                  </a:xfrm>
                  <a:custGeom>
                    <a:avLst/>
                    <a:gdLst>
                      <a:gd name="T0" fmla="*/ 18 w 58"/>
                      <a:gd name="T1" fmla="*/ 0 h 36"/>
                      <a:gd name="T2" fmla="*/ 18 w 58"/>
                      <a:gd name="T3" fmla="*/ 0 h 36"/>
                      <a:gd name="T4" fmla="*/ 12 w 58"/>
                      <a:gd name="T5" fmla="*/ 2 h 36"/>
                      <a:gd name="T6" fmla="*/ 7 w 58"/>
                      <a:gd name="T7" fmla="*/ 5 h 36"/>
                      <a:gd name="T8" fmla="*/ 0 w 58"/>
                      <a:gd name="T9" fmla="*/ 13 h 36"/>
                      <a:gd name="T10" fmla="*/ 0 w 58"/>
                      <a:gd name="T11" fmla="*/ 13 h 36"/>
                      <a:gd name="T12" fmla="*/ 58 w 58"/>
                      <a:gd name="T13" fmla="*/ 36 h 36"/>
                      <a:gd name="T14" fmla="*/ 27 w 58"/>
                      <a:gd name="T15" fmla="*/ 5 h 36"/>
                      <a:gd name="T16" fmla="*/ 27 w 58"/>
                      <a:gd name="T17" fmla="*/ 5 h 36"/>
                      <a:gd name="T18" fmla="*/ 23 w 58"/>
                      <a:gd name="T19" fmla="*/ 2 h 36"/>
                      <a:gd name="T20" fmla="*/ 18 w 58"/>
                      <a:gd name="T21" fmla="*/ 0 h 36"/>
                      <a:gd name="T22" fmla="*/ 18 w 58"/>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6">
                        <a:moveTo>
                          <a:pt x="18" y="0"/>
                        </a:moveTo>
                        <a:lnTo>
                          <a:pt x="18" y="0"/>
                        </a:lnTo>
                        <a:lnTo>
                          <a:pt x="12" y="2"/>
                        </a:lnTo>
                        <a:lnTo>
                          <a:pt x="7" y="5"/>
                        </a:lnTo>
                        <a:lnTo>
                          <a:pt x="0" y="13"/>
                        </a:lnTo>
                        <a:lnTo>
                          <a:pt x="0" y="13"/>
                        </a:lnTo>
                        <a:lnTo>
                          <a:pt x="58" y="36"/>
                        </a:lnTo>
                        <a:lnTo>
                          <a:pt x="27" y="5"/>
                        </a:lnTo>
                        <a:lnTo>
                          <a:pt x="27" y="5"/>
                        </a:lnTo>
                        <a:lnTo>
                          <a:pt x="23" y="2"/>
                        </a:lnTo>
                        <a:lnTo>
                          <a:pt x="18" y="0"/>
                        </a:lnTo>
                        <a:lnTo>
                          <a:pt x="18" y="0"/>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p:cNvSpPr>
                  <p:nvPr userDrawn="1"/>
                </p:nvSpPr>
                <p:spPr bwMode="gray">
                  <a:xfrm>
                    <a:off x="1363983" y="192784"/>
                    <a:ext cx="47081" cy="42209"/>
                  </a:xfrm>
                  <a:custGeom>
                    <a:avLst/>
                    <a:gdLst>
                      <a:gd name="T0" fmla="*/ 12 w 58"/>
                      <a:gd name="T1" fmla="*/ 0 h 53"/>
                      <a:gd name="T2" fmla="*/ 0 w 58"/>
                      <a:gd name="T3" fmla="*/ 12 h 53"/>
                      <a:gd name="T4" fmla="*/ 32 w 58"/>
                      <a:gd name="T5" fmla="*/ 43 h 53"/>
                      <a:gd name="T6" fmla="*/ 32 w 58"/>
                      <a:gd name="T7" fmla="*/ 43 h 53"/>
                      <a:gd name="T8" fmla="*/ 55 w 58"/>
                      <a:gd name="T9" fmla="*/ 53 h 53"/>
                      <a:gd name="T10" fmla="*/ 58 w 58"/>
                      <a:gd name="T11" fmla="*/ 48 h 53"/>
                      <a:gd name="T12" fmla="*/ 58 w 58"/>
                      <a:gd name="T13" fmla="*/ 48 h 53"/>
                      <a:gd name="T14" fmla="*/ 51 w 58"/>
                      <a:gd name="T15" fmla="*/ 45 h 53"/>
                      <a:gd name="T16" fmla="*/ 43 w 58"/>
                      <a:gd name="T17" fmla="*/ 42 h 53"/>
                      <a:gd name="T18" fmla="*/ 35 w 58"/>
                      <a:gd name="T19" fmla="*/ 36 h 53"/>
                      <a:gd name="T20" fmla="*/ 29 w 58"/>
                      <a:gd name="T21" fmla="*/ 31 h 53"/>
                      <a:gd name="T22" fmla="*/ 29 w 58"/>
                      <a:gd name="T23" fmla="*/ 31 h 53"/>
                      <a:gd name="T24" fmla="*/ 23 w 58"/>
                      <a:gd name="T25" fmla="*/ 23 h 53"/>
                      <a:gd name="T26" fmla="*/ 18 w 58"/>
                      <a:gd name="T27" fmla="*/ 15 h 53"/>
                      <a:gd name="T28" fmla="*/ 14 w 58"/>
                      <a:gd name="T29" fmla="*/ 8 h 53"/>
                      <a:gd name="T30" fmla="*/ 12 w 58"/>
                      <a:gd name="T31" fmla="*/ 0 h 53"/>
                      <a:gd name="T32" fmla="*/ 12 w 58"/>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3">
                        <a:moveTo>
                          <a:pt x="12" y="0"/>
                        </a:moveTo>
                        <a:lnTo>
                          <a:pt x="0" y="12"/>
                        </a:lnTo>
                        <a:lnTo>
                          <a:pt x="32" y="43"/>
                        </a:lnTo>
                        <a:lnTo>
                          <a:pt x="32" y="43"/>
                        </a:lnTo>
                        <a:lnTo>
                          <a:pt x="55" y="53"/>
                        </a:lnTo>
                        <a:lnTo>
                          <a:pt x="58" y="48"/>
                        </a:lnTo>
                        <a:lnTo>
                          <a:pt x="58" y="48"/>
                        </a:lnTo>
                        <a:lnTo>
                          <a:pt x="51" y="45"/>
                        </a:lnTo>
                        <a:lnTo>
                          <a:pt x="43" y="42"/>
                        </a:lnTo>
                        <a:lnTo>
                          <a:pt x="35" y="36"/>
                        </a:lnTo>
                        <a:lnTo>
                          <a:pt x="29" y="31"/>
                        </a:lnTo>
                        <a:lnTo>
                          <a:pt x="29" y="31"/>
                        </a:lnTo>
                        <a:lnTo>
                          <a:pt x="23" y="23"/>
                        </a:lnTo>
                        <a:lnTo>
                          <a:pt x="18" y="15"/>
                        </a:lnTo>
                        <a:lnTo>
                          <a:pt x="14" y="8"/>
                        </a:lnTo>
                        <a:lnTo>
                          <a:pt x="12" y="0"/>
                        </a:lnTo>
                        <a:lnTo>
                          <a:pt x="12" y="0"/>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2" name="Group 41"/>
              <p:cNvGrpSpPr/>
              <p:nvPr userDrawn="1"/>
            </p:nvGrpSpPr>
            <p:grpSpPr>
              <a:xfrm>
                <a:off x="4855436" y="4802764"/>
                <a:ext cx="204064" cy="204064"/>
                <a:chOff x="4724400" y="4802764"/>
                <a:chExt cx="204064" cy="204064"/>
              </a:xfrm>
            </p:grpSpPr>
            <p:sp>
              <p:nvSpPr>
                <p:cNvPr id="44" name="Oval 43"/>
                <p:cNvSpPr/>
                <p:nvPr userDrawn="1"/>
              </p:nvSpPr>
              <p:spPr bwMode="gray">
                <a:xfrm>
                  <a:off x="4724400" y="4802764"/>
                  <a:ext cx="204064" cy="204064"/>
                </a:xfrm>
                <a:prstGeom prst="ellipse">
                  <a:avLst/>
                </a:prstGeom>
                <a:solidFill>
                  <a:schemeClr val="tx2">
                    <a:lumMod val="85000"/>
                    <a:lumOff val="15000"/>
                  </a:schemeClr>
                </a:solidFill>
                <a:ln w="19050">
                  <a:noFill/>
                  <a:round/>
                  <a:headEnd/>
                  <a:tailEnd/>
                </a:ln>
                <a:effectLst/>
                <a:extLst/>
              </p:spPr>
              <p:txBody>
                <a:bodyPr wrap="squar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5F5F5F"/>
                    </a:solidFill>
                    <a:effectLst/>
                    <a:uLnTx/>
                    <a:uFillTx/>
                    <a:latin typeface="Arial"/>
                    <a:ea typeface="ＭＳ Ｐゴシック" charset="0"/>
                    <a:cs typeface="ＭＳ Ｐゴシック" charset="0"/>
                  </a:endParaRPr>
                </a:p>
              </p:txBody>
            </p:sp>
            <p:grpSp>
              <p:nvGrpSpPr>
                <p:cNvPr id="45" name="Group 44"/>
                <p:cNvGrpSpPr/>
                <p:nvPr userDrawn="1"/>
              </p:nvGrpSpPr>
              <p:grpSpPr bwMode="gray">
                <a:xfrm>
                  <a:off x="4757378" y="4831735"/>
                  <a:ext cx="147649" cy="128524"/>
                  <a:chOff x="5763661" y="3189289"/>
                  <a:chExt cx="304188" cy="264786"/>
                </a:xfrm>
              </p:grpSpPr>
              <p:sp>
                <p:nvSpPr>
                  <p:cNvPr id="46" name="Freeform 45"/>
                  <p:cNvSpPr>
                    <a:spLocks/>
                  </p:cNvSpPr>
                  <p:nvPr userDrawn="1"/>
                </p:nvSpPr>
                <p:spPr bwMode="gray">
                  <a:xfrm>
                    <a:off x="6003406" y="3327105"/>
                    <a:ext cx="62528" cy="30626"/>
                  </a:xfrm>
                  <a:custGeom>
                    <a:avLst/>
                    <a:gdLst>
                      <a:gd name="T0" fmla="*/ 11 w 41"/>
                      <a:gd name="T1" fmla="*/ 0 h 20"/>
                      <a:gd name="T2" fmla="*/ 0 w 41"/>
                      <a:gd name="T3" fmla="*/ 9 h 20"/>
                      <a:gd name="T4" fmla="*/ 15 w 41"/>
                      <a:gd name="T5" fmla="*/ 20 h 20"/>
                      <a:gd name="T6" fmla="*/ 38 w 41"/>
                      <a:gd name="T7" fmla="*/ 14 h 20"/>
                      <a:gd name="T8" fmla="*/ 41 w 41"/>
                      <a:gd name="T9" fmla="*/ 3 h 20"/>
                      <a:gd name="T10" fmla="*/ 19 w 41"/>
                      <a:gd name="T11" fmla="*/ 6 h 20"/>
                      <a:gd name="T12" fmla="*/ 11 w 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11" y="0"/>
                        </a:moveTo>
                        <a:cubicBezTo>
                          <a:pt x="8" y="4"/>
                          <a:pt x="4" y="7"/>
                          <a:pt x="0" y="9"/>
                        </a:cubicBezTo>
                        <a:cubicBezTo>
                          <a:pt x="15" y="20"/>
                          <a:pt x="15" y="20"/>
                          <a:pt x="15" y="20"/>
                        </a:cubicBezTo>
                        <a:cubicBezTo>
                          <a:pt x="38" y="14"/>
                          <a:pt x="38" y="14"/>
                          <a:pt x="38" y="14"/>
                        </a:cubicBezTo>
                        <a:cubicBezTo>
                          <a:pt x="41" y="3"/>
                          <a:pt x="41" y="3"/>
                          <a:pt x="41" y="3"/>
                        </a:cubicBezTo>
                        <a:cubicBezTo>
                          <a:pt x="19" y="6"/>
                          <a:pt x="19" y="6"/>
                          <a:pt x="19" y="6"/>
                        </a:cubicBezTo>
                        <a:lnTo>
                          <a:pt x="11" y="0"/>
                        </a:ln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7" name="Freeform 46"/>
                  <p:cNvSpPr>
                    <a:spLocks/>
                  </p:cNvSpPr>
                  <p:nvPr userDrawn="1"/>
                </p:nvSpPr>
                <p:spPr bwMode="gray">
                  <a:xfrm>
                    <a:off x="5806250" y="3245437"/>
                    <a:ext cx="79755" cy="93791"/>
                  </a:xfrm>
                  <a:custGeom>
                    <a:avLst/>
                    <a:gdLst>
                      <a:gd name="T0" fmla="*/ 8 w 52"/>
                      <a:gd name="T1" fmla="*/ 46 h 61"/>
                      <a:gd name="T2" fmla="*/ 28 w 52"/>
                      <a:gd name="T3" fmla="*/ 54 h 61"/>
                      <a:gd name="T4" fmla="*/ 33 w 52"/>
                      <a:gd name="T5" fmla="*/ 61 h 61"/>
                      <a:gd name="T6" fmla="*/ 52 w 52"/>
                      <a:gd name="T7" fmla="*/ 13 h 61"/>
                      <a:gd name="T8" fmla="*/ 44 w 52"/>
                      <a:gd name="T9" fmla="*/ 15 h 61"/>
                      <a:gd name="T10" fmla="*/ 18 w 52"/>
                      <a:gd name="T11" fmla="*/ 0 h 61"/>
                      <a:gd name="T12" fmla="*/ 0 w 52"/>
                      <a:gd name="T13" fmla="*/ 47 h 61"/>
                      <a:gd name="T14" fmla="*/ 8 w 52"/>
                      <a:gd name="T15" fmla="*/ 4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1">
                        <a:moveTo>
                          <a:pt x="8" y="46"/>
                        </a:moveTo>
                        <a:cubicBezTo>
                          <a:pt x="16" y="46"/>
                          <a:pt x="23" y="49"/>
                          <a:pt x="28" y="54"/>
                        </a:cubicBezTo>
                        <a:cubicBezTo>
                          <a:pt x="30" y="56"/>
                          <a:pt x="32" y="59"/>
                          <a:pt x="33" y="61"/>
                        </a:cubicBezTo>
                        <a:cubicBezTo>
                          <a:pt x="52" y="13"/>
                          <a:pt x="52" y="13"/>
                          <a:pt x="52" y="13"/>
                        </a:cubicBezTo>
                        <a:cubicBezTo>
                          <a:pt x="49" y="14"/>
                          <a:pt x="46" y="15"/>
                          <a:pt x="44" y="15"/>
                        </a:cubicBezTo>
                        <a:cubicBezTo>
                          <a:pt x="33" y="15"/>
                          <a:pt x="23" y="9"/>
                          <a:pt x="18" y="0"/>
                        </a:cubicBezTo>
                        <a:cubicBezTo>
                          <a:pt x="0" y="47"/>
                          <a:pt x="0" y="47"/>
                          <a:pt x="0" y="47"/>
                        </a:cubicBezTo>
                        <a:cubicBezTo>
                          <a:pt x="3" y="46"/>
                          <a:pt x="5" y="46"/>
                          <a:pt x="8" y="46"/>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8" name="Freeform 47"/>
                  <p:cNvSpPr>
                    <a:spLocks/>
                  </p:cNvSpPr>
                  <p:nvPr userDrawn="1"/>
                </p:nvSpPr>
                <p:spPr bwMode="gray">
                  <a:xfrm>
                    <a:off x="5763661" y="3385166"/>
                    <a:ext cx="105277" cy="68909"/>
                  </a:xfrm>
                  <a:custGeom>
                    <a:avLst/>
                    <a:gdLst>
                      <a:gd name="T0" fmla="*/ 0 w 69"/>
                      <a:gd name="T1" fmla="*/ 45 h 45"/>
                      <a:gd name="T2" fmla="*/ 69 w 69"/>
                      <a:gd name="T3" fmla="*/ 45 h 45"/>
                      <a:gd name="T4" fmla="*/ 56 w 69"/>
                      <a:gd name="T5" fmla="*/ 0 h 45"/>
                      <a:gd name="T6" fmla="*/ 54 w 69"/>
                      <a:gd name="T7" fmla="*/ 3 h 45"/>
                      <a:gd name="T8" fmla="*/ 34 w 69"/>
                      <a:gd name="T9" fmla="*/ 11 h 45"/>
                      <a:gd name="T10" fmla="*/ 14 w 69"/>
                      <a:gd name="T11" fmla="*/ 3 h 45"/>
                      <a:gd name="T12" fmla="*/ 12 w 69"/>
                      <a:gd name="T13" fmla="*/ 1 h 45"/>
                      <a:gd name="T14" fmla="*/ 0 w 6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0" y="45"/>
                        </a:moveTo>
                        <a:cubicBezTo>
                          <a:pt x="69" y="45"/>
                          <a:pt x="69" y="45"/>
                          <a:pt x="69" y="45"/>
                        </a:cubicBezTo>
                        <a:cubicBezTo>
                          <a:pt x="56" y="0"/>
                          <a:pt x="56" y="0"/>
                          <a:pt x="56" y="0"/>
                        </a:cubicBezTo>
                        <a:cubicBezTo>
                          <a:pt x="56" y="1"/>
                          <a:pt x="55" y="2"/>
                          <a:pt x="54" y="3"/>
                        </a:cubicBezTo>
                        <a:cubicBezTo>
                          <a:pt x="49" y="8"/>
                          <a:pt x="42" y="11"/>
                          <a:pt x="34" y="11"/>
                        </a:cubicBezTo>
                        <a:cubicBezTo>
                          <a:pt x="26" y="11"/>
                          <a:pt x="19" y="8"/>
                          <a:pt x="14" y="3"/>
                        </a:cubicBezTo>
                        <a:cubicBezTo>
                          <a:pt x="13" y="3"/>
                          <a:pt x="13" y="2"/>
                          <a:pt x="12" y="1"/>
                        </a:cubicBezTo>
                        <a:lnTo>
                          <a:pt x="0" y="45"/>
                        </a:ln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9" name="Freeform 48"/>
                  <p:cNvSpPr>
                    <a:spLocks noEditPoints="1"/>
                  </p:cNvSpPr>
                  <p:nvPr userDrawn="1"/>
                </p:nvSpPr>
                <p:spPr bwMode="gray">
                  <a:xfrm>
                    <a:off x="5840067" y="3189289"/>
                    <a:ext cx="65719" cy="66995"/>
                  </a:xfrm>
                  <a:custGeom>
                    <a:avLst/>
                    <a:gdLst>
                      <a:gd name="T0" fmla="*/ 0 w 43"/>
                      <a:gd name="T1" fmla="*/ 22 h 44"/>
                      <a:gd name="T2" fmla="*/ 22 w 43"/>
                      <a:gd name="T3" fmla="*/ 44 h 44"/>
                      <a:gd name="T4" fmla="*/ 43 w 43"/>
                      <a:gd name="T5" fmla="*/ 22 h 44"/>
                      <a:gd name="T6" fmla="*/ 22 w 43"/>
                      <a:gd name="T7" fmla="*/ 0 h 44"/>
                      <a:gd name="T8" fmla="*/ 0 w 43"/>
                      <a:gd name="T9" fmla="*/ 22 h 44"/>
                      <a:gd name="T10" fmla="*/ 22 w 43"/>
                      <a:gd name="T11" fmla="*/ 8 h 44"/>
                      <a:gd name="T12" fmla="*/ 36 w 43"/>
                      <a:gd name="T13" fmla="*/ 22 h 44"/>
                      <a:gd name="T14" fmla="*/ 22 w 43"/>
                      <a:gd name="T15" fmla="*/ 36 h 44"/>
                      <a:gd name="T16" fmla="*/ 8 w 43"/>
                      <a:gd name="T17" fmla="*/ 22 h 44"/>
                      <a:gd name="T18" fmla="*/ 22 w 43"/>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0" y="22"/>
                        </a:moveTo>
                        <a:cubicBezTo>
                          <a:pt x="0" y="34"/>
                          <a:pt x="10" y="44"/>
                          <a:pt x="22" y="44"/>
                        </a:cubicBezTo>
                        <a:cubicBezTo>
                          <a:pt x="34" y="44"/>
                          <a:pt x="43" y="34"/>
                          <a:pt x="43" y="22"/>
                        </a:cubicBezTo>
                        <a:cubicBezTo>
                          <a:pt x="43" y="10"/>
                          <a:pt x="34" y="0"/>
                          <a:pt x="22" y="0"/>
                        </a:cubicBezTo>
                        <a:cubicBezTo>
                          <a:pt x="10" y="0"/>
                          <a:pt x="0" y="10"/>
                          <a:pt x="0" y="22"/>
                        </a:cubicBezTo>
                        <a:close/>
                        <a:moveTo>
                          <a:pt x="22" y="8"/>
                        </a:moveTo>
                        <a:cubicBezTo>
                          <a:pt x="29" y="8"/>
                          <a:pt x="36" y="14"/>
                          <a:pt x="36" y="22"/>
                        </a:cubicBezTo>
                        <a:cubicBezTo>
                          <a:pt x="36" y="30"/>
                          <a:pt x="29" y="36"/>
                          <a:pt x="22" y="36"/>
                        </a:cubicBezTo>
                        <a:cubicBezTo>
                          <a:pt x="14" y="36"/>
                          <a:pt x="8" y="30"/>
                          <a:pt x="8" y="22"/>
                        </a:cubicBezTo>
                        <a:cubicBezTo>
                          <a:pt x="8" y="14"/>
                          <a:pt x="14" y="8"/>
                          <a:pt x="22" y="8"/>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0" name="Oval 49"/>
                  <p:cNvSpPr>
                    <a:spLocks noChangeArrowheads="1"/>
                  </p:cNvSpPr>
                  <p:nvPr userDrawn="1"/>
                </p:nvSpPr>
                <p:spPr bwMode="gray">
                  <a:xfrm>
                    <a:off x="5864312" y="3213535"/>
                    <a:ext cx="18503" cy="18503"/>
                  </a:xfrm>
                  <a:prstGeom prst="ellipse">
                    <a:avLst/>
                  </a:pr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1" name="Freeform 50"/>
                  <p:cNvSpPr>
                    <a:spLocks/>
                  </p:cNvSpPr>
                  <p:nvPr userDrawn="1"/>
                </p:nvSpPr>
                <p:spPr bwMode="gray">
                  <a:xfrm>
                    <a:off x="5974693" y="3292013"/>
                    <a:ext cx="37645" cy="38282"/>
                  </a:xfrm>
                  <a:custGeom>
                    <a:avLst/>
                    <a:gdLst>
                      <a:gd name="T0" fmla="*/ 12 w 25"/>
                      <a:gd name="T1" fmla="*/ 25 h 25"/>
                      <a:gd name="T2" fmla="*/ 13 w 25"/>
                      <a:gd name="T3" fmla="*/ 25 h 25"/>
                      <a:gd name="T4" fmla="*/ 25 w 25"/>
                      <a:gd name="T5" fmla="*/ 13 h 25"/>
                      <a:gd name="T6" fmla="*/ 24 w 25"/>
                      <a:gd name="T7" fmla="*/ 11 h 25"/>
                      <a:gd name="T8" fmla="*/ 12 w 25"/>
                      <a:gd name="T9" fmla="*/ 0 h 25"/>
                      <a:gd name="T10" fmla="*/ 11 w 25"/>
                      <a:gd name="T11" fmla="*/ 0 h 25"/>
                      <a:gd name="T12" fmla="*/ 0 w 25"/>
                      <a:gd name="T13" fmla="*/ 13 h 25"/>
                      <a:gd name="T14" fmla="*/ 0 w 25"/>
                      <a:gd name="T15" fmla="*/ 14 h 25"/>
                      <a:gd name="T16" fmla="*/ 12 w 25"/>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25"/>
                        </a:moveTo>
                        <a:cubicBezTo>
                          <a:pt x="12" y="25"/>
                          <a:pt x="13" y="25"/>
                          <a:pt x="13" y="25"/>
                        </a:cubicBezTo>
                        <a:cubicBezTo>
                          <a:pt x="20" y="24"/>
                          <a:pt x="25" y="19"/>
                          <a:pt x="25" y="13"/>
                        </a:cubicBezTo>
                        <a:cubicBezTo>
                          <a:pt x="25" y="12"/>
                          <a:pt x="25" y="12"/>
                          <a:pt x="24" y="11"/>
                        </a:cubicBezTo>
                        <a:cubicBezTo>
                          <a:pt x="24" y="5"/>
                          <a:pt x="18" y="0"/>
                          <a:pt x="12" y="0"/>
                        </a:cubicBezTo>
                        <a:cubicBezTo>
                          <a:pt x="12" y="0"/>
                          <a:pt x="11" y="0"/>
                          <a:pt x="11" y="0"/>
                        </a:cubicBezTo>
                        <a:cubicBezTo>
                          <a:pt x="5" y="1"/>
                          <a:pt x="0" y="6"/>
                          <a:pt x="0" y="13"/>
                        </a:cubicBezTo>
                        <a:cubicBezTo>
                          <a:pt x="0" y="13"/>
                          <a:pt x="0" y="13"/>
                          <a:pt x="0" y="14"/>
                        </a:cubicBezTo>
                        <a:cubicBezTo>
                          <a:pt x="0" y="20"/>
                          <a:pt x="6" y="25"/>
                          <a:pt x="12" y="25"/>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2" name="Freeform 51"/>
                  <p:cNvSpPr>
                    <a:spLocks noEditPoints="1"/>
                  </p:cNvSpPr>
                  <p:nvPr userDrawn="1"/>
                </p:nvSpPr>
                <p:spPr bwMode="gray">
                  <a:xfrm>
                    <a:off x="5787747" y="3328381"/>
                    <a:ext cx="61252" cy="61252"/>
                  </a:xfrm>
                  <a:custGeom>
                    <a:avLst/>
                    <a:gdLst>
                      <a:gd name="T0" fmla="*/ 0 w 40"/>
                      <a:gd name="T1" fmla="*/ 20 h 40"/>
                      <a:gd name="T2" fmla="*/ 6 w 40"/>
                      <a:gd name="T3" fmla="*/ 34 h 40"/>
                      <a:gd name="T4" fmla="*/ 20 w 40"/>
                      <a:gd name="T5" fmla="*/ 40 h 40"/>
                      <a:gd name="T6" fmla="*/ 34 w 40"/>
                      <a:gd name="T7" fmla="*/ 34 h 40"/>
                      <a:gd name="T8" fmla="*/ 40 w 40"/>
                      <a:gd name="T9" fmla="*/ 20 h 40"/>
                      <a:gd name="T10" fmla="*/ 34 w 40"/>
                      <a:gd name="T11" fmla="*/ 6 h 40"/>
                      <a:gd name="T12" fmla="*/ 20 w 40"/>
                      <a:gd name="T13" fmla="*/ 0 h 40"/>
                      <a:gd name="T14" fmla="*/ 6 w 40"/>
                      <a:gd name="T15" fmla="*/ 6 h 40"/>
                      <a:gd name="T16" fmla="*/ 0 w 40"/>
                      <a:gd name="T17" fmla="*/ 20 h 40"/>
                      <a:gd name="T18" fmla="*/ 11 w 40"/>
                      <a:gd name="T19" fmla="*/ 11 h 40"/>
                      <a:gd name="T20" fmla="*/ 20 w 40"/>
                      <a:gd name="T21" fmla="*/ 8 h 40"/>
                      <a:gd name="T22" fmla="*/ 29 w 40"/>
                      <a:gd name="T23" fmla="*/ 11 h 40"/>
                      <a:gd name="T24" fmla="*/ 32 w 40"/>
                      <a:gd name="T25" fmla="*/ 20 h 40"/>
                      <a:gd name="T26" fmla="*/ 29 w 40"/>
                      <a:gd name="T27" fmla="*/ 29 h 40"/>
                      <a:gd name="T28" fmla="*/ 20 w 40"/>
                      <a:gd name="T29" fmla="*/ 33 h 40"/>
                      <a:gd name="T30" fmla="*/ 11 w 40"/>
                      <a:gd name="T31" fmla="*/ 29 h 40"/>
                      <a:gd name="T32" fmla="*/ 8 w 40"/>
                      <a:gd name="T33" fmla="*/ 20 h 40"/>
                      <a:gd name="T34" fmla="*/ 11 w 40"/>
                      <a:gd name="T35"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0" y="20"/>
                        </a:moveTo>
                        <a:cubicBezTo>
                          <a:pt x="0" y="25"/>
                          <a:pt x="2" y="31"/>
                          <a:pt x="6" y="34"/>
                        </a:cubicBezTo>
                        <a:cubicBezTo>
                          <a:pt x="9" y="38"/>
                          <a:pt x="15" y="40"/>
                          <a:pt x="20" y="40"/>
                        </a:cubicBezTo>
                        <a:cubicBezTo>
                          <a:pt x="25" y="40"/>
                          <a:pt x="31" y="38"/>
                          <a:pt x="34" y="34"/>
                        </a:cubicBezTo>
                        <a:cubicBezTo>
                          <a:pt x="38" y="31"/>
                          <a:pt x="40" y="25"/>
                          <a:pt x="40" y="20"/>
                        </a:cubicBezTo>
                        <a:cubicBezTo>
                          <a:pt x="40" y="15"/>
                          <a:pt x="38" y="9"/>
                          <a:pt x="34" y="6"/>
                        </a:cubicBezTo>
                        <a:cubicBezTo>
                          <a:pt x="31" y="2"/>
                          <a:pt x="25" y="0"/>
                          <a:pt x="20" y="0"/>
                        </a:cubicBezTo>
                        <a:cubicBezTo>
                          <a:pt x="15" y="0"/>
                          <a:pt x="9" y="2"/>
                          <a:pt x="6" y="6"/>
                        </a:cubicBezTo>
                        <a:cubicBezTo>
                          <a:pt x="2" y="9"/>
                          <a:pt x="0" y="15"/>
                          <a:pt x="0" y="20"/>
                        </a:cubicBezTo>
                        <a:close/>
                        <a:moveTo>
                          <a:pt x="11" y="11"/>
                        </a:moveTo>
                        <a:cubicBezTo>
                          <a:pt x="14" y="9"/>
                          <a:pt x="17" y="8"/>
                          <a:pt x="20" y="8"/>
                        </a:cubicBezTo>
                        <a:cubicBezTo>
                          <a:pt x="23" y="8"/>
                          <a:pt x="26" y="9"/>
                          <a:pt x="29" y="11"/>
                        </a:cubicBezTo>
                        <a:cubicBezTo>
                          <a:pt x="31" y="14"/>
                          <a:pt x="32" y="17"/>
                          <a:pt x="32" y="20"/>
                        </a:cubicBezTo>
                        <a:cubicBezTo>
                          <a:pt x="32" y="23"/>
                          <a:pt x="31" y="27"/>
                          <a:pt x="29" y="29"/>
                        </a:cubicBezTo>
                        <a:cubicBezTo>
                          <a:pt x="26" y="31"/>
                          <a:pt x="23" y="33"/>
                          <a:pt x="20" y="33"/>
                        </a:cubicBezTo>
                        <a:cubicBezTo>
                          <a:pt x="17" y="33"/>
                          <a:pt x="14" y="31"/>
                          <a:pt x="11" y="29"/>
                        </a:cubicBezTo>
                        <a:cubicBezTo>
                          <a:pt x="9" y="26"/>
                          <a:pt x="8" y="23"/>
                          <a:pt x="8" y="20"/>
                        </a:cubicBezTo>
                        <a:cubicBezTo>
                          <a:pt x="8" y="17"/>
                          <a:pt x="9" y="14"/>
                          <a:pt x="11" y="11"/>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3" name="Freeform 52"/>
                  <p:cNvSpPr>
                    <a:spLocks/>
                  </p:cNvSpPr>
                  <p:nvPr userDrawn="1"/>
                </p:nvSpPr>
                <p:spPr bwMode="gray">
                  <a:xfrm>
                    <a:off x="5810717" y="3351351"/>
                    <a:ext cx="15314" cy="15312"/>
                  </a:xfrm>
                  <a:custGeom>
                    <a:avLst/>
                    <a:gdLst>
                      <a:gd name="T0" fmla="*/ 5 w 10"/>
                      <a:gd name="T1" fmla="*/ 10 h 10"/>
                      <a:gd name="T2" fmla="*/ 8 w 10"/>
                      <a:gd name="T3" fmla="*/ 8 h 10"/>
                      <a:gd name="T4" fmla="*/ 10 w 10"/>
                      <a:gd name="T5" fmla="*/ 5 h 10"/>
                      <a:gd name="T6" fmla="*/ 8 w 10"/>
                      <a:gd name="T7" fmla="*/ 2 h 10"/>
                      <a:gd name="T8" fmla="*/ 5 w 10"/>
                      <a:gd name="T9" fmla="*/ 0 h 10"/>
                      <a:gd name="T10" fmla="*/ 2 w 10"/>
                      <a:gd name="T11" fmla="*/ 2 h 10"/>
                      <a:gd name="T12" fmla="*/ 0 w 10"/>
                      <a:gd name="T13" fmla="*/ 5 h 10"/>
                      <a:gd name="T14" fmla="*/ 2 w 10"/>
                      <a:gd name="T15" fmla="*/ 8 h 10"/>
                      <a:gd name="T16" fmla="*/ 5 w 1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5" y="10"/>
                        </a:moveTo>
                        <a:cubicBezTo>
                          <a:pt x="6" y="10"/>
                          <a:pt x="7" y="9"/>
                          <a:pt x="8" y="8"/>
                        </a:cubicBezTo>
                        <a:cubicBezTo>
                          <a:pt x="9" y="7"/>
                          <a:pt x="10" y="6"/>
                          <a:pt x="10" y="5"/>
                        </a:cubicBezTo>
                        <a:cubicBezTo>
                          <a:pt x="10" y="4"/>
                          <a:pt x="9" y="3"/>
                          <a:pt x="8" y="2"/>
                        </a:cubicBezTo>
                        <a:cubicBezTo>
                          <a:pt x="7" y="1"/>
                          <a:pt x="6" y="0"/>
                          <a:pt x="5" y="0"/>
                        </a:cubicBezTo>
                        <a:cubicBezTo>
                          <a:pt x="4" y="0"/>
                          <a:pt x="3" y="1"/>
                          <a:pt x="2" y="2"/>
                        </a:cubicBezTo>
                        <a:cubicBezTo>
                          <a:pt x="1" y="3"/>
                          <a:pt x="0" y="4"/>
                          <a:pt x="0" y="5"/>
                        </a:cubicBezTo>
                        <a:cubicBezTo>
                          <a:pt x="0" y="6"/>
                          <a:pt x="1" y="7"/>
                          <a:pt x="2" y="8"/>
                        </a:cubicBezTo>
                        <a:cubicBezTo>
                          <a:pt x="3" y="9"/>
                          <a:pt x="4" y="10"/>
                          <a:pt x="5" y="10"/>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4" name="Freeform 53"/>
                  <p:cNvSpPr>
                    <a:spLocks/>
                  </p:cNvSpPr>
                  <p:nvPr userDrawn="1"/>
                </p:nvSpPr>
                <p:spPr bwMode="gray">
                  <a:xfrm>
                    <a:off x="5893662" y="3221191"/>
                    <a:ext cx="89964" cy="86135"/>
                  </a:xfrm>
                  <a:custGeom>
                    <a:avLst/>
                    <a:gdLst>
                      <a:gd name="T0" fmla="*/ 0 w 59"/>
                      <a:gd name="T1" fmla="*/ 27 h 56"/>
                      <a:gd name="T2" fmla="*/ 45 w 59"/>
                      <a:gd name="T3" fmla="*/ 56 h 56"/>
                      <a:gd name="T4" fmla="*/ 59 w 59"/>
                      <a:gd name="T5" fmla="*/ 39 h 56"/>
                      <a:gd name="T6" fmla="*/ 16 w 59"/>
                      <a:gd name="T7" fmla="*/ 0 h 56"/>
                      <a:gd name="T8" fmla="*/ 16 w 59"/>
                      <a:gd name="T9" fmla="*/ 1 h 56"/>
                      <a:gd name="T10" fmla="*/ 0 w 59"/>
                      <a:gd name="T11" fmla="*/ 27 h 56"/>
                    </a:gdLst>
                    <a:ahLst/>
                    <a:cxnLst>
                      <a:cxn ang="0">
                        <a:pos x="T0" y="T1"/>
                      </a:cxn>
                      <a:cxn ang="0">
                        <a:pos x="T2" y="T3"/>
                      </a:cxn>
                      <a:cxn ang="0">
                        <a:pos x="T4" y="T5"/>
                      </a:cxn>
                      <a:cxn ang="0">
                        <a:pos x="T6" y="T7"/>
                      </a:cxn>
                      <a:cxn ang="0">
                        <a:pos x="T8" y="T9"/>
                      </a:cxn>
                      <a:cxn ang="0">
                        <a:pos x="T10" y="T11"/>
                      </a:cxn>
                    </a:cxnLst>
                    <a:rect l="0" t="0" r="r" b="b"/>
                    <a:pathLst>
                      <a:path w="59" h="56">
                        <a:moveTo>
                          <a:pt x="0" y="27"/>
                        </a:moveTo>
                        <a:cubicBezTo>
                          <a:pt x="45" y="56"/>
                          <a:pt x="45" y="56"/>
                          <a:pt x="45" y="56"/>
                        </a:cubicBezTo>
                        <a:cubicBezTo>
                          <a:pt x="46" y="48"/>
                          <a:pt x="51" y="41"/>
                          <a:pt x="59" y="39"/>
                        </a:cubicBezTo>
                        <a:cubicBezTo>
                          <a:pt x="16" y="0"/>
                          <a:pt x="16" y="0"/>
                          <a:pt x="16" y="0"/>
                        </a:cubicBezTo>
                        <a:cubicBezTo>
                          <a:pt x="16" y="1"/>
                          <a:pt x="16" y="1"/>
                          <a:pt x="16" y="1"/>
                        </a:cubicBezTo>
                        <a:cubicBezTo>
                          <a:pt x="16" y="12"/>
                          <a:pt x="10" y="22"/>
                          <a:pt x="0" y="27"/>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5" name="Freeform 54"/>
                  <p:cNvSpPr>
                    <a:spLocks/>
                  </p:cNvSpPr>
                  <p:nvPr userDrawn="1"/>
                </p:nvSpPr>
                <p:spPr bwMode="gray">
                  <a:xfrm>
                    <a:off x="6004682" y="3265854"/>
                    <a:ext cx="63167" cy="31902"/>
                  </a:xfrm>
                  <a:custGeom>
                    <a:avLst/>
                    <a:gdLst>
                      <a:gd name="T0" fmla="*/ 39 w 41"/>
                      <a:gd name="T1" fmla="*/ 8 h 21"/>
                      <a:gd name="T2" fmla="*/ 16 w 41"/>
                      <a:gd name="T3" fmla="*/ 0 h 21"/>
                      <a:gd name="T4" fmla="*/ 0 w 41"/>
                      <a:gd name="T5" fmla="*/ 11 h 21"/>
                      <a:gd name="T6" fmla="*/ 11 w 41"/>
                      <a:gd name="T7" fmla="*/ 21 h 21"/>
                      <a:gd name="T8" fmla="*/ 19 w 41"/>
                      <a:gd name="T9" fmla="*/ 14 h 21"/>
                      <a:gd name="T10" fmla="*/ 41 w 41"/>
                      <a:gd name="T11" fmla="*/ 19 h 21"/>
                      <a:gd name="T12" fmla="*/ 39 w 41"/>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41" h="21">
                        <a:moveTo>
                          <a:pt x="39" y="8"/>
                        </a:moveTo>
                        <a:cubicBezTo>
                          <a:pt x="16" y="0"/>
                          <a:pt x="16" y="0"/>
                          <a:pt x="16" y="0"/>
                        </a:cubicBezTo>
                        <a:cubicBezTo>
                          <a:pt x="0" y="11"/>
                          <a:pt x="0" y="11"/>
                          <a:pt x="0" y="11"/>
                        </a:cubicBezTo>
                        <a:cubicBezTo>
                          <a:pt x="5" y="13"/>
                          <a:pt x="9" y="17"/>
                          <a:pt x="11" y="21"/>
                        </a:cubicBezTo>
                        <a:cubicBezTo>
                          <a:pt x="19" y="14"/>
                          <a:pt x="19" y="14"/>
                          <a:pt x="19" y="14"/>
                        </a:cubicBezTo>
                        <a:cubicBezTo>
                          <a:pt x="41" y="19"/>
                          <a:pt x="41" y="19"/>
                          <a:pt x="41" y="19"/>
                        </a:cubicBezTo>
                        <a:lnTo>
                          <a:pt x="39" y="8"/>
                        </a:ln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grpSp>
      </p:grpSp>
    </p:spTree>
    <p:extLst>
      <p:ext uri="{BB962C8B-B14F-4D97-AF65-F5344CB8AC3E}">
        <p14:creationId xmlns:p14="http://schemas.microsoft.com/office/powerpoint/2010/main" val="191850977"/>
      </p:ext>
    </p:extLst>
  </p:cSld>
  <p:clrMap bg1="lt1" tx1="dk1" bg2="lt2" tx2="dk2" accent1="accent1" accent2="accent2" accent3="accent3" accent4="accent4" accent5="accent5" accent6="accent6" hlink="hlink" folHlink="folHlink"/>
  <p:sldLayoutIdLst>
    <p:sldLayoutId id="2147486569" r:id="rId1"/>
    <p:sldLayoutId id="2147486565" r:id="rId2"/>
    <p:sldLayoutId id="2147486561" r:id="rId3"/>
    <p:sldLayoutId id="2147486566" r:id="rId4"/>
    <p:sldLayoutId id="2147486562" r:id="rId5"/>
    <p:sldLayoutId id="2147486568" r:id="rId6"/>
    <p:sldLayoutId id="2147486587" r:id="rId7"/>
    <p:sldLayoutId id="2147486592" r:id="rId8"/>
    <p:sldLayoutId id="214748659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lang="en-US" sz="2800" b="0" smtClean="0">
          <a:solidFill>
            <a:schemeClr val="bg1"/>
          </a:solidFill>
          <a:latin typeface="+mj-lt"/>
          <a:ea typeface="ＭＳ Ｐゴシック" pitchFamily="34" charset="-128"/>
          <a:cs typeface="ＭＳ Ｐゴシック" charset="0"/>
        </a:defRPr>
      </a:lvl1pPr>
      <a:lvl2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2pPr>
      <a:lvl3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3pPr>
      <a:lvl4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4pPr>
      <a:lvl5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5pPr>
      <a:lvl6pPr marL="457200" algn="l" rtl="0" eaLnBrk="1" fontAlgn="base" hangingPunct="1">
        <a:lnSpc>
          <a:spcPct val="95000"/>
        </a:lnSpc>
        <a:spcBef>
          <a:spcPct val="0"/>
        </a:spcBef>
        <a:spcAft>
          <a:spcPct val="0"/>
        </a:spcAft>
        <a:defRPr sz="3400">
          <a:solidFill>
            <a:schemeClr val="tx1"/>
          </a:solidFill>
          <a:latin typeface="Arial" charset="0"/>
        </a:defRPr>
      </a:lvl6pPr>
      <a:lvl7pPr marL="914400" algn="l" rtl="0" eaLnBrk="1" fontAlgn="base" hangingPunct="1">
        <a:lnSpc>
          <a:spcPct val="95000"/>
        </a:lnSpc>
        <a:spcBef>
          <a:spcPct val="0"/>
        </a:spcBef>
        <a:spcAft>
          <a:spcPct val="0"/>
        </a:spcAft>
        <a:defRPr sz="3400">
          <a:solidFill>
            <a:schemeClr val="tx1"/>
          </a:solidFill>
          <a:latin typeface="Arial" charset="0"/>
        </a:defRPr>
      </a:lvl7pPr>
      <a:lvl8pPr marL="1371600" algn="l" rtl="0" eaLnBrk="1" fontAlgn="base" hangingPunct="1">
        <a:lnSpc>
          <a:spcPct val="95000"/>
        </a:lnSpc>
        <a:spcBef>
          <a:spcPct val="0"/>
        </a:spcBef>
        <a:spcAft>
          <a:spcPct val="0"/>
        </a:spcAft>
        <a:defRPr sz="3400">
          <a:solidFill>
            <a:schemeClr val="tx1"/>
          </a:solidFill>
          <a:latin typeface="Arial" charset="0"/>
        </a:defRPr>
      </a:lvl8pPr>
      <a:lvl9pPr marL="1828800" algn="l" rtl="0" eaLnBrk="1" fontAlgn="base" hangingPunct="1">
        <a:lnSpc>
          <a:spcPct val="95000"/>
        </a:lnSpc>
        <a:spcBef>
          <a:spcPct val="0"/>
        </a:spcBef>
        <a:spcAft>
          <a:spcPct val="0"/>
        </a:spcAft>
        <a:defRPr sz="3400">
          <a:solidFill>
            <a:schemeClr val="tx1"/>
          </a:solidFill>
          <a:latin typeface="Arial" charset="0"/>
        </a:defRPr>
      </a:lvl9pPr>
    </p:titleStyle>
    <p:bodyStyle>
      <a:lvl1pPr marL="230188" indent="-230188" algn="l" rtl="0" eaLnBrk="1" fontAlgn="base" hangingPunct="1">
        <a:lnSpc>
          <a:spcPct val="90000"/>
        </a:lnSpc>
        <a:spcBef>
          <a:spcPts val="1200"/>
        </a:spcBef>
        <a:spcAft>
          <a:spcPct val="0"/>
        </a:spcAft>
        <a:buClr>
          <a:schemeClr val="accent2"/>
        </a:buClr>
        <a:buFont typeface="Wingdings" pitchFamily="2" charset="2"/>
        <a:buChar char="§"/>
        <a:defRPr sz="2000" baseline="0">
          <a:solidFill>
            <a:schemeClr val="bg1"/>
          </a:solidFill>
          <a:latin typeface="+mn-lt"/>
          <a:ea typeface="ＭＳ Ｐゴシック" charset="-128"/>
          <a:cs typeface="ＭＳ Ｐゴシック" charset="0"/>
        </a:defRPr>
      </a:lvl1pPr>
      <a:lvl2pPr marL="461963" indent="-231775" algn="l" rtl="0" eaLnBrk="1" fontAlgn="base" hangingPunct="1">
        <a:lnSpc>
          <a:spcPct val="90000"/>
        </a:lnSpc>
        <a:spcBef>
          <a:spcPts val="400"/>
        </a:spcBef>
        <a:spcAft>
          <a:spcPct val="0"/>
        </a:spcAft>
        <a:buClr>
          <a:schemeClr val="accent2"/>
        </a:buClr>
        <a:buChar char="–"/>
        <a:defRPr sz="1800">
          <a:solidFill>
            <a:schemeClr val="bg1"/>
          </a:solidFill>
          <a:latin typeface="+mn-lt"/>
          <a:ea typeface="ＭＳ Ｐゴシック" charset="-128"/>
        </a:defRPr>
      </a:lvl2pPr>
      <a:lvl3pPr marL="684213" indent="-166688" algn="l" rtl="0" eaLnBrk="1" fontAlgn="base" hangingPunct="1">
        <a:lnSpc>
          <a:spcPct val="90000"/>
        </a:lnSpc>
        <a:spcBef>
          <a:spcPts val="400"/>
        </a:spcBef>
        <a:spcAft>
          <a:spcPct val="0"/>
        </a:spcAft>
        <a:buClr>
          <a:schemeClr val="accent2"/>
        </a:buClr>
        <a:buFont typeface="Wingdings" pitchFamily="2" charset="2"/>
        <a:buChar char="§"/>
        <a:defRPr sz="1600">
          <a:solidFill>
            <a:schemeClr val="bg1"/>
          </a:solidFill>
          <a:latin typeface="+mn-lt"/>
          <a:ea typeface="ＭＳ Ｐゴシック" charset="-128"/>
        </a:defRPr>
      </a:lvl3pPr>
      <a:lvl4pPr marL="858838" indent="-174625" algn="l" rtl="0" eaLnBrk="1" fontAlgn="base" hangingPunct="1">
        <a:lnSpc>
          <a:spcPct val="90000"/>
        </a:lnSpc>
        <a:spcBef>
          <a:spcPts val="400"/>
        </a:spcBef>
        <a:spcAft>
          <a:spcPct val="0"/>
        </a:spcAft>
        <a:buClr>
          <a:schemeClr val="accent2"/>
        </a:buClr>
        <a:buChar char="–"/>
        <a:defRPr sz="1400">
          <a:solidFill>
            <a:schemeClr val="bg1"/>
          </a:solidFill>
          <a:latin typeface="+mn-lt"/>
          <a:ea typeface="ＭＳ Ｐゴシック" charset="-128"/>
        </a:defRPr>
      </a:lvl4pPr>
      <a:lvl5pPr marL="1485900" indent="-228600" algn="l" rtl="0" eaLnBrk="1" fontAlgn="base" hangingPunct="1">
        <a:lnSpc>
          <a:spcPct val="90000"/>
        </a:lnSpc>
        <a:spcBef>
          <a:spcPts val="400"/>
        </a:spcBef>
        <a:spcAft>
          <a:spcPct val="0"/>
        </a:spcAft>
        <a:buClr>
          <a:schemeClr val="bg1"/>
        </a:buClr>
        <a:buFont typeface="Wingdings" pitchFamily="2" charset="2"/>
        <a:buChar char="§"/>
        <a:defRPr sz="1600">
          <a:solidFill>
            <a:schemeClr val="bg1"/>
          </a:solidFill>
          <a:latin typeface="+mn-lt"/>
          <a:ea typeface="ＭＳ Ｐゴシック" charset="-128"/>
        </a:defRPr>
      </a:lvl5pPr>
      <a:lvl6pPr marL="25146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6pPr>
      <a:lvl7pPr marL="29718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7pPr>
      <a:lvl8pPr marL="34290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8pPr>
      <a:lvl9pPr marL="38862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28" name="Rectangle 2"/>
          <p:cNvSpPr>
            <a:spLocks noGrp="1" noChangeArrowheads="1"/>
          </p:cNvSpPr>
          <p:nvPr>
            <p:ph type="title"/>
          </p:nvPr>
        </p:nvSpPr>
        <p:spPr bwMode="black">
          <a:xfrm>
            <a:off x="384048" y="430972"/>
            <a:ext cx="8385048"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eaLnBrk="1" hangingPunct="1"/>
            <a:r>
              <a:rPr lang="en-US" dirty="0" smtClean="0"/>
              <a:t>Click to Add Title</a:t>
            </a:r>
          </a:p>
        </p:txBody>
      </p:sp>
      <p:sp>
        <p:nvSpPr>
          <p:cNvPr id="1029" name="Rectangle 3"/>
          <p:cNvSpPr>
            <a:spLocks noGrp="1" noChangeArrowheads="1"/>
          </p:cNvSpPr>
          <p:nvPr>
            <p:ph type="body" idx="1"/>
          </p:nvPr>
        </p:nvSpPr>
        <p:spPr bwMode="black">
          <a:xfrm>
            <a:off x="384053" y="1085851"/>
            <a:ext cx="838847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52409036"/>
      </p:ext>
    </p:extLst>
  </p:cSld>
  <p:clrMap bg1="lt1" tx1="dk1" bg2="lt2" tx2="dk2" accent1="accent1" accent2="accent2" accent3="accent3" accent4="accent4" accent5="accent5" accent6="accent6" hlink="hlink" folHlink="folHlink"/>
  <p:sldLayoutIdLst>
    <p:sldLayoutId id="2147486575" r:id="rId1"/>
    <p:sldLayoutId id="2147486576" r:id="rId2"/>
    <p:sldLayoutId id="2147486577" r:id="rId3"/>
    <p:sldLayoutId id="2147486578" r:id="rId4"/>
    <p:sldLayoutId id="2147486579" r:id="rId5"/>
    <p:sldLayoutId id="2147486580" r:id="rId6"/>
    <p:sldLayoutId id="2147486581" r:id="rId7"/>
    <p:sldLayoutId id="2147486582" r:id="rId8"/>
    <p:sldLayoutId id="2147486583" r:id="rId9"/>
    <p:sldLayoutId id="2147486584" r:id="rId10"/>
    <p:sldLayoutId id="2147486585" r:id="rId11"/>
    <p:sldLayoutId id="2147486586"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2800" smtClean="0">
          <a:solidFill>
            <a:schemeClr val="tx1"/>
          </a:solidFill>
          <a:latin typeface="+mj-lt"/>
          <a:ea typeface="ＭＳ Ｐゴシック" pitchFamily="34" charset="-128"/>
          <a:cs typeface="ＭＳ Ｐゴシック" charset="0"/>
        </a:defRPr>
      </a:lvl1pPr>
      <a:lvl2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2pPr>
      <a:lvl3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3pPr>
      <a:lvl4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4pPr>
      <a:lvl5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5pPr>
      <a:lvl6pPr marL="457200" algn="l" rtl="0" eaLnBrk="1" fontAlgn="base" hangingPunct="1">
        <a:lnSpc>
          <a:spcPct val="95000"/>
        </a:lnSpc>
        <a:spcBef>
          <a:spcPct val="0"/>
        </a:spcBef>
        <a:spcAft>
          <a:spcPct val="0"/>
        </a:spcAft>
        <a:defRPr sz="3400">
          <a:solidFill>
            <a:schemeClr val="tx1"/>
          </a:solidFill>
          <a:latin typeface="Arial" charset="0"/>
        </a:defRPr>
      </a:lvl6pPr>
      <a:lvl7pPr marL="914400" algn="l" rtl="0" eaLnBrk="1" fontAlgn="base" hangingPunct="1">
        <a:lnSpc>
          <a:spcPct val="95000"/>
        </a:lnSpc>
        <a:spcBef>
          <a:spcPct val="0"/>
        </a:spcBef>
        <a:spcAft>
          <a:spcPct val="0"/>
        </a:spcAft>
        <a:defRPr sz="3400">
          <a:solidFill>
            <a:schemeClr val="tx1"/>
          </a:solidFill>
          <a:latin typeface="Arial" charset="0"/>
        </a:defRPr>
      </a:lvl7pPr>
      <a:lvl8pPr marL="1371600" algn="l" rtl="0" eaLnBrk="1" fontAlgn="base" hangingPunct="1">
        <a:lnSpc>
          <a:spcPct val="95000"/>
        </a:lnSpc>
        <a:spcBef>
          <a:spcPct val="0"/>
        </a:spcBef>
        <a:spcAft>
          <a:spcPct val="0"/>
        </a:spcAft>
        <a:defRPr sz="3400">
          <a:solidFill>
            <a:schemeClr val="tx1"/>
          </a:solidFill>
          <a:latin typeface="Arial" charset="0"/>
        </a:defRPr>
      </a:lvl8pPr>
      <a:lvl9pPr marL="1828800" algn="l" rtl="0" eaLnBrk="1" fontAlgn="base" hangingPunct="1">
        <a:lnSpc>
          <a:spcPct val="95000"/>
        </a:lnSpc>
        <a:spcBef>
          <a:spcPct val="0"/>
        </a:spcBef>
        <a:spcAft>
          <a:spcPct val="0"/>
        </a:spcAft>
        <a:defRPr sz="3400">
          <a:solidFill>
            <a:schemeClr val="tx1"/>
          </a:solidFill>
          <a:latin typeface="Arial" charset="0"/>
        </a:defRPr>
      </a:lvl9pPr>
    </p:titleStyle>
    <p:bodyStyle>
      <a:lvl1pPr marL="285750" indent="-285750" algn="l" rtl="0" eaLnBrk="1" fontAlgn="base" hangingPunct="1">
        <a:lnSpc>
          <a:spcPct val="90000"/>
        </a:lnSpc>
        <a:spcBef>
          <a:spcPts val="1200"/>
        </a:spcBef>
        <a:spcAft>
          <a:spcPct val="0"/>
        </a:spcAft>
        <a:buClr>
          <a:schemeClr val="bg2"/>
        </a:buClr>
        <a:buFont typeface="Wingdings" pitchFamily="2" charset="2"/>
        <a:buChar char="§"/>
        <a:defRPr sz="2000" baseline="0">
          <a:solidFill>
            <a:schemeClr val="tx1"/>
          </a:solidFill>
          <a:latin typeface="+mn-lt"/>
          <a:ea typeface="ＭＳ Ｐゴシック" charset="-128"/>
          <a:cs typeface="ＭＳ Ｐゴシック" charset="0"/>
        </a:defRPr>
      </a:lvl1pPr>
      <a:lvl2pPr marL="628650" indent="-285750" algn="l" rtl="0" eaLnBrk="1" fontAlgn="base" hangingPunct="1">
        <a:lnSpc>
          <a:spcPct val="90000"/>
        </a:lnSpc>
        <a:spcBef>
          <a:spcPts val="400"/>
        </a:spcBef>
        <a:spcAft>
          <a:spcPct val="0"/>
        </a:spcAft>
        <a:buClr>
          <a:schemeClr val="bg2"/>
        </a:buClr>
        <a:buChar char="–"/>
        <a:defRPr sz="1800">
          <a:solidFill>
            <a:schemeClr val="tx1"/>
          </a:solidFill>
          <a:latin typeface="+mn-lt"/>
          <a:ea typeface="ＭＳ Ｐゴシック" charset="-128"/>
        </a:defRPr>
      </a:lvl2pPr>
      <a:lvl3pPr marL="915988" indent="-228600" algn="l" rtl="0" eaLnBrk="1" fontAlgn="base" hangingPunct="1">
        <a:lnSpc>
          <a:spcPct val="90000"/>
        </a:lnSpc>
        <a:spcBef>
          <a:spcPts val="400"/>
        </a:spcBef>
        <a:spcAft>
          <a:spcPct val="0"/>
        </a:spcAft>
        <a:buClr>
          <a:schemeClr val="bg2"/>
        </a:buClr>
        <a:buFont typeface="Wingdings" pitchFamily="2" charset="2"/>
        <a:buChar char="§"/>
        <a:defRPr sz="1600">
          <a:solidFill>
            <a:schemeClr val="tx1"/>
          </a:solidFill>
          <a:latin typeface="+mn-lt"/>
          <a:ea typeface="ＭＳ Ｐゴシック" charset="-128"/>
        </a:defRPr>
      </a:lvl3pPr>
      <a:lvl4pPr marL="1201738" indent="-228600" algn="l" rtl="0" eaLnBrk="1" fontAlgn="base" hangingPunct="1">
        <a:lnSpc>
          <a:spcPct val="90000"/>
        </a:lnSpc>
        <a:spcBef>
          <a:spcPts val="400"/>
        </a:spcBef>
        <a:spcAft>
          <a:spcPct val="0"/>
        </a:spcAft>
        <a:buClr>
          <a:schemeClr val="bg2"/>
        </a:buClr>
        <a:buChar char="–"/>
        <a:defRPr sz="1600">
          <a:solidFill>
            <a:schemeClr val="tx1"/>
          </a:solidFill>
          <a:latin typeface="+mn-lt"/>
          <a:ea typeface="ＭＳ Ｐゴシック" charset="-128"/>
        </a:defRPr>
      </a:lvl4pPr>
      <a:lvl5pPr marL="1485900" indent="-228600" algn="l" rtl="0" eaLnBrk="1" fontAlgn="base" hangingPunct="1">
        <a:lnSpc>
          <a:spcPct val="90000"/>
        </a:lnSpc>
        <a:spcBef>
          <a:spcPts val="400"/>
        </a:spcBef>
        <a:spcAft>
          <a:spcPct val="0"/>
        </a:spcAft>
        <a:buClr>
          <a:schemeClr val="bg2"/>
        </a:buClr>
        <a:buFont typeface="Wingdings" pitchFamily="2" charset="2"/>
        <a:buChar char="§"/>
        <a:defRPr sz="1600">
          <a:solidFill>
            <a:schemeClr val="tx1"/>
          </a:solidFill>
          <a:latin typeface="+mn-lt"/>
          <a:ea typeface="ＭＳ Ｐゴシック" charset="-128"/>
        </a:defRPr>
      </a:lvl5pPr>
      <a:lvl6pPr marL="25146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6pPr>
      <a:lvl7pPr marL="29718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7pPr>
      <a:lvl8pPr marL="34290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8pPr>
      <a:lvl9pPr marL="38862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228118"/>
            <a:ext cx="4686300" cy="1255728"/>
          </a:xfrm>
        </p:spPr>
        <p:txBody>
          <a:bodyPr/>
          <a:lstStyle/>
          <a:p>
            <a:r>
              <a:rPr lang="en-US" dirty="0" smtClean="0"/>
              <a:t>Enhancement of ARINC 653 for Multi-core Hardware</a:t>
            </a:r>
            <a:endParaRPr lang="en-US" dirty="0"/>
          </a:p>
        </p:txBody>
      </p:sp>
      <p:sp>
        <p:nvSpPr>
          <p:cNvPr id="3" name="Text Placeholder 2"/>
          <p:cNvSpPr>
            <a:spLocks noGrp="1"/>
          </p:cNvSpPr>
          <p:nvPr>
            <p:ph type="body" sz="quarter" idx="10"/>
          </p:nvPr>
        </p:nvSpPr>
        <p:spPr>
          <a:xfrm>
            <a:off x="419099" y="2624978"/>
            <a:ext cx="4695825" cy="553998"/>
          </a:xfrm>
        </p:spPr>
        <p:txBody>
          <a:bodyPr/>
          <a:lstStyle/>
          <a:p>
            <a:r>
              <a:rPr lang="en-US" dirty="0" smtClean="0"/>
              <a:t>Stephen Olsen</a:t>
            </a:r>
            <a:r>
              <a:rPr lang="en-US" dirty="0"/>
              <a:t/>
            </a:r>
            <a:br>
              <a:rPr lang="en-US" dirty="0"/>
            </a:br>
            <a:r>
              <a:rPr lang="en-US" dirty="0" smtClean="0"/>
              <a:t>VxWorks Product Line Manager</a:t>
            </a:r>
            <a:endParaRPr lang="en-US" dirty="0"/>
          </a:p>
        </p:txBody>
      </p:sp>
      <p:sp>
        <p:nvSpPr>
          <p:cNvPr id="4" name="Text Placeholder 2"/>
          <p:cNvSpPr txBox="1">
            <a:spLocks/>
          </p:cNvSpPr>
          <p:nvPr/>
        </p:nvSpPr>
        <p:spPr bwMode="gray">
          <a:xfrm>
            <a:off x="4147098" y="4199781"/>
            <a:ext cx="4695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lnSpc>
                <a:spcPct val="90000"/>
              </a:lnSpc>
              <a:spcBef>
                <a:spcPts val="1200"/>
              </a:spcBef>
              <a:spcAft>
                <a:spcPct val="0"/>
              </a:spcAft>
              <a:buClr>
                <a:schemeClr val="accent2"/>
              </a:buClr>
              <a:buFont typeface="Wingdings" pitchFamily="2" charset="2"/>
              <a:buNone/>
              <a:defRPr sz="2000" baseline="0">
                <a:solidFill>
                  <a:schemeClr val="accent2"/>
                </a:solidFill>
                <a:latin typeface="+mn-lt"/>
                <a:ea typeface="ＭＳ Ｐゴシック" charset="-128"/>
                <a:cs typeface="ＭＳ Ｐゴシック" charset="0"/>
              </a:defRPr>
            </a:lvl1pPr>
            <a:lvl2pPr marL="461963" indent="-231775" algn="l" rtl="0" eaLnBrk="1" fontAlgn="base" hangingPunct="1">
              <a:lnSpc>
                <a:spcPct val="90000"/>
              </a:lnSpc>
              <a:spcBef>
                <a:spcPts val="400"/>
              </a:spcBef>
              <a:spcAft>
                <a:spcPct val="0"/>
              </a:spcAft>
              <a:buClr>
                <a:schemeClr val="accent2"/>
              </a:buClr>
              <a:buChar char="–"/>
              <a:defRPr sz="1800">
                <a:solidFill>
                  <a:schemeClr val="bg1"/>
                </a:solidFill>
                <a:latin typeface="+mn-lt"/>
                <a:ea typeface="ＭＳ Ｐゴシック" charset="-128"/>
              </a:defRPr>
            </a:lvl2pPr>
            <a:lvl3pPr marL="684213" indent="-166688" algn="l" rtl="0" eaLnBrk="1" fontAlgn="base" hangingPunct="1">
              <a:lnSpc>
                <a:spcPct val="90000"/>
              </a:lnSpc>
              <a:spcBef>
                <a:spcPts val="400"/>
              </a:spcBef>
              <a:spcAft>
                <a:spcPct val="0"/>
              </a:spcAft>
              <a:buClr>
                <a:schemeClr val="accent2"/>
              </a:buClr>
              <a:buFont typeface="Wingdings" pitchFamily="2" charset="2"/>
              <a:buChar char="§"/>
              <a:defRPr sz="1600">
                <a:solidFill>
                  <a:schemeClr val="bg1"/>
                </a:solidFill>
                <a:latin typeface="+mn-lt"/>
                <a:ea typeface="ＭＳ Ｐゴシック" charset="-128"/>
              </a:defRPr>
            </a:lvl3pPr>
            <a:lvl4pPr marL="858838" indent="-174625" algn="l" rtl="0" eaLnBrk="1" fontAlgn="base" hangingPunct="1">
              <a:lnSpc>
                <a:spcPct val="90000"/>
              </a:lnSpc>
              <a:spcBef>
                <a:spcPts val="400"/>
              </a:spcBef>
              <a:spcAft>
                <a:spcPct val="0"/>
              </a:spcAft>
              <a:buClr>
                <a:schemeClr val="accent2"/>
              </a:buClr>
              <a:buChar char="–"/>
              <a:defRPr sz="1400">
                <a:solidFill>
                  <a:schemeClr val="bg1"/>
                </a:solidFill>
                <a:latin typeface="+mn-lt"/>
                <a:ea typeface="ＭＳ Ｐゴシック" charset="-128"/>
              </a:defRPr>
            </a:lvl4pPr>
            <a:lvl5pPr marL="1485900" indent="-228600" algn="l" rtl="0" eaLnBrk="1" fontAlgn="base" hangingPunct="1">
              <a:lnSpc>
                <a:spcPct val="90000"/>
              </a:lnSpc>
              <a:spcBef>
                <a:spcPts val="400"/>
              </a:spcBef>
              <a:spcAft>
                <a:spcPct val="0"/>
              </a:spcAft>
              <a:buClr>
                <a:schemeClr val="bg1"/>
              </a:buClr>
              <a:buFont typeface="Wingdings" pitchFamily="2" charset="2"/>
              <a:buChar char="§"/>
              <a:defRPr sz="1600">
                <a:solidFill>
                  <a:schemeClr val="bg1"/>
                </a:solidFill>
                <a:latin typeface="+mn-lt"/>
                <a:ea typeface="ＭＳ Ｐゴシック" charset="-128"/>
              </a:defRPr>
            </a:lvl5pPr>
            <a:lvl6pPr marL="25146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6pPr>
            <a:lvl7pPr marL="29718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7pPr>
            <a:lvl8pPr marL="34290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8pPr>
            <a:lvl9pPr marL="38862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9pPr>
          </a:lstStyle>
          <a:p>
            <a:pPr algn="r" defTabSz="914400"/>
            <a:r>
              <a:rPr lang="en-US" kern="0" dirty="0" smtClean="0"/>
              <a:t>This presentation contains no export  restricted information.</a:t>
            </a:r>
            <a:endParaRPr lang="en-US" kern="0" dirty="0"/>
          </a:p>
        </p:txBody>
      </p:sp>
    </p:spTree>
    <p:extLst>
      <p:ext uri="{BB962C8B-B14F-4D97-AF65-F5344CB8AC3E}">
        <p14:creationId xmlns:p14="http://schemas.microsoft.com/office/powerpoint/2010/main" val="255220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75763"/>
            <a:ext cx="8231187" cy="366254"/>
          </a:xfrm>
        </p:spPr>
        <p:txBody>
          <a:bodyPr/>
          <a:lstStyle/>
          <a:p>
            <a:pPr algn="ctr"/>
            <a:r>
              <a:rPr lang="en-US" dirty="0" smtClean="0"/>
              <a:t>ARINC 653</a:t>
            </a:r>
            <a:endParaRPr lang="en-US" dirty="0"/>
          </a:p>
        </p:txBody>
      </p:sp>
      <p:sp>
        <p:nvSpPr>
          <p:cNvPr id="3" name="Content Placeholder 2"/>
          <p:cNvSpPr>
            <a:spLocks noGrp="1"/>
          </p:cNvSpPr>
          <p:nvPr>
            <p:ph idx="1"/>
          </p:nvPr>
        </p:nvSpPr>
        <p:spPr>
          <a:xfrm>
            <a:off x="401454" y="753178"/>
            <a:ext cx="8229600" cy="3677930"/>
          </a:xfrm>
        </p:spPr>
        <p:txBody>
          <a:bodyPr/>
          <a:lstStyle/>
          <a:p>
            <a:endParaRPr lang="en-US" dirty="0" smtClean="0"/>
          </a:p>
          <a:p>
            <a:r>
              <a:rPr lang="en-US" dirty="0" smtClean="0"/>
              <a:t>ARINC 653</a:t>
            </a:r>
          </a:p>
          <a:p>
            <a:pPr lvl="1"/>
            <a:r>
              <a:rPr lang="en-US" dirty="0" smtClean="0"/>
              <a:t>Avionics Application Standard Software interface</a:t>
            </a:r>
          </a:p>
          <a:p>
            <a:pPr lvl="2"/>
            <a:r>
              <a:rPr lang="en-US" dirty="0" smtClean="0"/>
              <a:t>APEX (Application Executive) APIs</a:t>
            </a:r>
          </a:p>
          <a:p>
            <a:pPr lvl="1"/>
            <a:r>
              <a:rPr lang="en-US" dirty="0" smtClean="0"/>
              <a:t>Space and Time partitioning</a:t>
            </a:r>
          </a:p>
          <a:p>
            <a:pPr lvl="1"/>
            <a:r>
              <a:rPr lang="en-US" dirty="0" smtClean="0"/>
              <a:t>Safety of Real Time Operating System (RTOS)</a:t>
            </a:r>
          </a:p>
          <a:p>
            <a:pPr lvl="1"/>
            <a:r>
              <a:rPr lang="en-US" dirty="0" smtClean="0"/>
              <a:t>Multiple applications with different safety requirements</a:t>
            </a:r>
          </a:p>
          <a:p>
            <a:pPr lvl="1"/>
            <a:r>
              <a:rPr lang="en-US" dirty="0" smtClean="0"/>
              <a:t>Integrated Modular Avionics</a:t>
            </a:r>
            <a:r>
              <a:rPr lang="en-US" dirty="0"/>
              <a:t> </a:t>
            </a:r>
            <a:r>
              <a:rPr lang="en-US" dirty="0" smtClean="0"/>
              <a:t>(IMA)</a:t>
            </a:r>
          </a:p>
          <a:p>
            <a:r>
              <a:rPr lang="en-US" dirty="0"/>
              <a:t>VxWorks 653 is specifically tuned to address the needs of ARINC 653</a:t>
            </a:r>
          </a:p>
          <a:p>
            <a:pPr marL="0" indent="0">
              <a:buNone/>
            </a:pPr>
            <a:endParaRPr lang="en-US" dirty="0" smtClean="0"/>
          </a:p>
        </p:txBody>
      </p:sp>
    </p:spTree>
    <p:extLst>
      <p:ext uri="{BB962C8B-B14F-4D97-AF65-F5344CB8AC3E}">
        <p14:creationId xmlns:p14="http://schemas.microsoft.com/office/powerpoint/2010/main" val="319318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p:txBody>
          <a:bodyPr/>
          <a:lstStyle/>
          <a:p>
            <a:pPr>
              <a:defRPr/>
            </a:pPr>
            <a:fld id="{42FB4287-6A6B-443A-9F6F-AACF51CB20F9}" type="slidenum">
              <a:rPr lang="en-US" smtClean="0"/>
              <a:pPr>
                <a:defRPr/>
              </a:pPr>
              <a:t>11</a:t>
            </a:fld>
            <a:endParaRPr lang="en-US" dirty="0" smtClean="0"/>
          </a:p>
        </p:txBody>
      </p:sp>
      <p:sp>
        <p:nvSpPr>
          <p:cNvPr id="1028" name="Footer Placeholder 4"/>
          <p:cNvSpPr>
            <a:spLocks noGrp="1"/>
          </p:cNvSpPr>
          <p:nvPr>
            <p:ph type="ftr" sz="quarter" idx="11"/>
          </p:nvPr>
        </p:nvSpPr>
        <p:spPr/>
        <p:txBody>
          <a:bodyPr/>
          <a:lstStyle/>
          <a:p>
            <a:pPr>
              <a:defRPr/>
            </a:pPr>
            <a:r>
              <a:rPr lang="en-US"/>
              <a:t>© 2013 Wind River Systems, Inc. </a:t>
            </a:r>
          </a:p>
        </p:txBody>
      </p:sp>
      <p:sp>
        <p:nvSpPr>
          <p:cNvPr id="27652" name="Rectangle 2"/>
          <p:cNvSpPr>
            <a:spLocks noGrp="1" noChangeArrowheads="1"/>
          </p:cNvSpPr>
          <p:nvPr>
            <p:ph type="body" idx="1"/>
          </p:nvPr>
        </p:nvSpPr>
        <p:spPr>
          <a:xfrm>
            <a:off x="381000" y="800100"/>
            <a:ext cx="8382000" cy="830997"/>
          </a:xfrm>
        </p:spPr>
        <p:txBody>
          <a:bodyPr/>
          <a:lstStyle/>
          <a:p>
            <a:pPr eaLnBrk="1" hangingPunct="1"/>
            <a:r>
              <a:rPr lang="en-US" altLang="en-US" smtClean="0"/>
              <a:t>The ARINC 653 specification defines a general purpose APEX (Application/Executive) interface between the OS and the application software</a:t>
            </a:r>
            <a:endParaRPr lang="en-US" altLang="en-US" sz="1400" smtClean="0"/>
          </a:p>
        </p:txBody>
      </p:sp>
      <p:sp>
        <p:nvSpPr>
          <p:cNvPr id="27653" name="Rectangle 3"/>
          <p:cNvSpPr>
            <a:spLocks noGrp="1" noChangeArrowheads="1"/>
          </p:cNvSpPr>
          <p:nvPr>
            <p:ph type="title"/>
          </p:nvPr>
        </p:nvSpPr>
        <p:spPr>
          <a:xfrm>
            <a:off x="295274" y="416857"/>
            <a:ext cx="8572501" cy="456022"/>
          </a:xfrm>
          <a:noFill/>
        </p:spPr>
        <p:txBody>
          <a:bodyPr lIns="0" tIns="44450" rIns="90488" bIns="44450"/>
          <a:lstStyle/>
          <a:p>
            <a:pPr eaLnBrk="1" hangingPunct="1"/>
            <a:r>
              <a:rPr lang="en-US" altLang="en-US" dirty="0" smtClean="0"/>
              <a:t>ARINC 653 APEX (</a:t>
            </a:r>
            <a:r>
              <a:rPr lang="en-US" altLang="en-US" dirty="0" err="1" smtClean="0"/>
              <a:t>APplication</a:t>
            </a:r>
            <a:r>
              <a:rPr lang="en-US" altLang="en-US" dirty="0" smtClean="0"/>
              <a:t> </a:t>
            </a:r>
            <a:r>
              <a:rPr lang="en-US" altLang="en-US" dirty="0" err="1" smtClean="0"/>
              <a:t>EXecutive</a:t>
            </a:r>
            <a:r>
              <a:rPr lang="en-US" altLang="en-US" dirty="0" smtClean="0"/>
              <a:t>)</a:t>
            </a:r>
          </a:p>
        </p:txBody>
      </p:sp>
      <p:sp>
        <p:nvSpPr>
          <p:cNvPr id="27654" name="Rectangle 4"/>
          <p:cNvSpPr>
            <a:spLocks noChangeArrowheads="1"/>
          </p:cNvSpPr>
          <p:nvPr/>
        </p:nvSpPr>
        <p:spPr bwMode="auto">
          <a:xfrm>
            <a:off x="615950" y="1428750"/>
            <a:ext cx="822166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lgn="l" eaLnBrk="0" hangingPunct="0">
              <a:lnSpc>
                <a:spcPct val="95000"/>
              </a:lnSpc>
              <a:buChar char="•"/>
              <a:defRPr sz="2000" b="1">
                <a:solidFill>
                  <a:schemeClr val="bg2"/>
                </a:solidFill>
                <a:latin typeface="Arial" pitchFamily="34" charset="0"/>
                <a:ea typeface="ＭＳ Ｐゴシック" pitchFamily="34" charset="-128"/>
              </a:defRPr>
            </a:lvl1pPr>
            <a:lvl2pPr marL="742950" indent="-285750" algn="l" eaLnBrk="0" hangingPunct="0">
              <a:spcBef>
                <a:spcPct val="30000"/>
              </a:spcBef>
              <a:buChar char="–"/>
              <a:defRPr sz="1600">
                <a:solidFill>
                  <a:schemeClr val="bg2"/>
                </a:solidFill>
                <a:latin typeface="Arial" pitchFamily="34" charset="0"/>
                <a:ea typeface="ＭＳ Ｐゴシック" pitchFamily="34" charset="-128"/>
              </a:defRPr>
            </a:lvl2pPr>
            <a:lvl3pPr marL="1143000" indent="-228600" algn="l" eaLnBrk="0" hangingPunct="0">
              <a:spcBef>
                <a:spcPct val="30000"/>
              </a:spcBef>
              <a:buChar char="•"/>
              <a:defRPr sz="1400">
                <a:solidFill>
                  <a:schemeClr val="bg2"/>
                </a:solidFill>
                <a:latin typeface="Arial" pitchFamily="34" charset="0"/>
                <a:ea typeface="ＭＳ Ｐゴシック" pitchFamily="34" charset="-128"/>
              </a:defRPr>
            </a:lvl3pPr>
            <a:lvl4pPr marL="1600200" indent="-228600" algn="l" eaLnBrk="0" hangingPunct="0">
              <a:spcBef>
                <a:spcPct val="20000"/>
              </a:spcBef>
              <a:buChar char="–"/>
              <a:defRPr sz="1200">
                <a:solidFill>
                  <a:schemeClr val="bg2"/>
                </a:solidFill>
                <a:latin typeface="Arial" pitchFamily="34" charset="0"/>
                <a:ea typeface="ＭＳ Ｐゴシック" pitchFamily="34" charset="-128"/>
              </a:defRPr>
            </a:lvl4pPr>
            <a:lvl5pPr marL="2057400" indent="-228600" algn="l" eaLnBrk="0" hangingPunct="0">
              <a:spcBef>
                <a:spcPct val="20000"/>
              </a:spcBef>
              <a:buChar char="»"/>
              <a:defRPr sz="1400">
                <a:solidFill>
                  <a:schemeClr val="bg2"/>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bg2"/>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bg2"/>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bg2"/>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bg2"/>
                </a:solidFill>
                <a:latin typeface="Arial" pitchFamily="34" charset="0"/>
                <a:ea typeface="ＭＳ Ｐゴシック" pitchFamily="34" charset="-128"/>
              </a:defRPr>
            </a:lvl9pPr>
          </a:lstStyle>
          <a:p>
            <a:pPr eaLnBrk="1" hangingPunct="1"/>
            <a:endParaRPr lang="en-US" altLang="en-US"/>
          </a:p>
        </p:txBody>
      </p:sp>
      <p:graphicFrame>
        <p:nvGraphicFramePr>
          <p:cNvPr id="27655" name="Object 5"/>
          <p:cNvGraphicFramePr>
            <a:graphicFrameLocks noChangeAspect="1"/>
          </p:cNvGraphicFramePr>
          <p:nvPr>
            <p:extLst>
              <p:ext uri="{D42A27DB-BD31-4B8C-83A1-F6EECF244321}">
                <p14:modId xmlns:p14="http://schemas.microsoft.com/office/powerpoint/2010/main" val="314438947"/>
              </p:ext>
            </p:extLst>
          </p:nvPr>
        </p:nvGraphicFramePr>
        <p:xfrm>
          <a:off x="232318" y="1952029"/>
          <a:ext cx="4646613" cy="2439591"/>
        </p:xfrm>
        <a:graphic>
          <a:graphicData uri="http://schemas.openxmlformats.org/presentationml/2006/ole">
            <mc:AlternateContent xmlns:mc="http://schemas.openxmlformats.org/markup-compatibility/2006">
              <mc:Choice xmlns:v="urn:schemas-microsoft-com:vml" Requires="v">
                <p:oleObj spid="_x0000_s4102" name="Microsoft Office PowerPoint 97-2003 Slide" r:id="rId4" imgW="2759075" imgH="2070100" progId="PowerPoint.Slide.8">
                  <p:embed/>
                </p:oleObj>
              </mc:Choice>
              <mc:Fallback>
                <p:oleObj name="Microsoft Office PowerPoint 97-2003 Slide" r:id="rId4" imgW="2759075" imgH="20701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4196"/>
                      <a:stretch>
                        <a:fillRect/>
                      </a:stretch>
                    </p:blipFill>
                    <p:spPr bwMode="auto">
                      <a:xfrm>
                        <a:off x="232318" y="1952029"/>
                        <a:ext cx="4646613" cy="243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Content Placeholder 2"/>
          <p:cNvSpPr txBox="1">
            <a:spLocks/>
          </p:cNvSpPr>
          <p:nvPr/>
        </p:nvSpPr>
        <p:spPr bwMode="gray">
          <a:xfrm>
            <a:off x="5105486" y="1956107"/>
            <a:ext cx="373212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30188" indent="-230188" algn="l" rtl="0" eaLnBrk="1" fontAlgn="base" hangingPunct="1">
              <a:lnSpc>
                <a:spcPct val="90000"/>
              </a:lnSpc>
              <a:spcBef>
                <a:spcPts val="1200"/>
              </a:spcBef>
              <a:spcAft>
                <a:spcPct val="0"/>
              </a:spcAft>
              <a:buClr>
                <a:schemeClr val="accent2"/>
              </a:buClr>
              <a:buFont typeface="Wingdings" pitchFamily="2" charset="2"/>
              <a:buChar char="§"/>
              <a:defRPr sz="2000" baseline="0">
                <a:solidFill>
                  <a:schemeClr val="bg1"/>
                </a:solidFill>
                <a:latin typeface="+mn-lt"/>
                <a:ea typeface="ＭＳ Ｐゴシック" charset="-128"/>
                <a:cs typeface="ＭＳ Ｐゴシック" charset="0"/>
              </a:defRPr>
            </a:lvl1pPr>
            <a:lvl2pPr marL="461963" indent="-231775" algn="l" rtl="0" eaLnBrk="1" fontAlgn="base" hangingPunct="1">
              <a:lnSpc>
                <a:spcPct val="90000"/>
              </a:lnSpc>
              <a:spcBef>
                <a:spcPts val="400"/>
              </a:spcBef>
              <a:spcAft>
                <a:spcPct val="0"/>
              </a:spcAft>
              <a:buClr>
                <a:schemeClr val="accent2"/>
              </a:buClr>
              <a:buChar char="–"/>
              <a:defRPr sz="2200">
                <a:solidFill>
                  <a:schemeClr val="bg1"/>
                </a:solidFill>
                <a:latin typeface="+mn-lt"/>
                <a:ea typeface="ＭＳ Ｐゴシック" charset="-128"/>
              </a:defRPr>
            </a:lvl2pPr>
            <a:lvl3pPr marL="684213" indent="-166688" algn="l" rtl="0" eaLnBrk="1" fontAlgn="base" hangingPunct="1">
              <a:lnSpc>
                <a:spcPct val="90000"/>
              </a:lnSpc>
              <a:spcBef>
                <a:spcPts val="400"/>
              </a:spcBef>
              <a:spcAft>
                <a:spcPct val="0"/>
              </a:spcAft>
              <a:buClr>
                <a:schemeClr val="accent2"/>
              </a:buClr>
              <a:buFont typeface="Wingdings" pitchFamily="2" charset="2"/>
              <a:buChar char="§"/>
              <a:defRPr sz="2000">
                <a:solidFill>
                  <a:schemeClr val="bg1"/>
                </a:solidFill>
                <a:latin typeface="+mn-lt"/>
                <a:ea typeface="ＭＳ Ｐゴシック" charset="-128"/>
              </a:defRPr>
            </a:lvl3pPr>
            <a:lvl4pPr marL="858838" indent="-174625" algn="l" rtl="0" eaLnBrk="1" fontAlgn="base" hangingPunct="1">
              <a:lnSpc>
                <a:spcPct val="90000"/>
              </a:lnSpc>
              <a:spcBef>
                <a:spcPts val="400"/>
              </a:spcBef>
              <a:spcAft>
                <a:spcPct val="0"/>
              </a:spcAft>
              <a:buClr>
                <a:schemeClr val="accent2"/>
              </a:buClr>
              <a:buChar char="–"/>
              <a:defRPr sz="1800">
                <a:solidFill>
                  <a:schemeClr val="bg1"/>
                </a:solidFill>
                <a:latin typeface="+mn-lt"/>
                <a:ea typeface="ＭＳ Ｐゴシック" charset="-128"/>
              </a:defRPr>
            </a:lvl4pPr>
            <a:lvl5pPr marL="1485900" indent="-228600" algn="l" rtl="0" eaLnBrk="1" fontAlgn="base" hangingPunct="1">
              <a:lnSpc>
                <a:spcPct val="90000"/>
              </a:lnSpc>
              <a:spcBef>
                <a:spcPts val="400"/>
              </a:spcBef>
              <a:spcAft>
                <a:spcPct val="0"/>
              </a:spcAft>
              <a:buClr>
                <a:schemeClr val="bg1"/>
              </a:buClr>
              <a:buFont typeface="Wingdings" pitchFamily="2" charset="2"/>
              <a:buChar char="§"/>
              <a:defRPr sz="1600">
                <a:solidFill>
                  <a:schemeClr val="bg1"/>
                </a:solidFill>
                <a:latin typeface="+mn-lt"/>
                <a:ea typeface="ＭＳ Ｐゴシック" charset="-128"/>
              </a:defRPr>
            </a:lvl5pPr>
            <a:lvl6pPr marL="25146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6pPr>
            <a:lvl7pPr marL="29718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7pPr>
            <a:lvl8pPr marL="34290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8pPr>
            <a:lvl9pPr marL="38862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9pPr>
          </a:lstStyle>
          <a:p>
            <a:pPr defTabSz="914400"/>
            <a:r>
              <a:rPr lang="en-US" kern="0" smtClean="0"/>
              <a:t>Partition management</a:t>
            </a:r>
          </a:p>
          <a:p>
            <a:pPr defTabSz="914400"/>
            <a:r>
              <a:rPr lang="en-US" kern="0" smtClean="0"/>
              <a:t>Process management</a:t>
            </a:r>
          </a:p>
          <a:p>
            <a:pPr defTabSz="914400"/>
            <a:r>
              <a:rPr lang="en-US" kern="0" smtClean="0"/>
              <a:t>Time management</a:t>
            </a:r>
          </a:p>
          <a:p>
            <a:pPr defTabSz="914400"/>
            <a:r>
              <a:rPr lang="en-US" kern="0" smtClean="0"/>
              <a:t>Inter-partition communication</a:t>
            </a:r>
          </a:p>
          <a:p>
            <a:pPr defTabSz="914400"/>
            <a:r>
              <a:rPr lang="en-US" kern="0" smtClean="0"/>
              <a:t>Intra-partition communication</a:t>
            </a:r>
          </a:p>
          <a:p>
            <a:pPr defTabSz="914400"/>
            <a:r>
              <a:rPr lang="en-US" kern="0" smtClean="0"/>
              <a:t>Error Handling</a:t>
            </a:r>
            <a:endParaRPr lang="en-US" kern="0" dirty="0" smtClean="0"/>
          </a:p>
        </p:txBody>
      </p:sp>
    </p:spTree>
    <p:extLst>
      <p:ext uri="{BB962C8B-B14F-4D97-AF65-F5344CB8AC3E}">
        <p14:creationId xmlns:p14="http://schemas.microsoft.com/office/powerpoint/2010/main" val="25384130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4108" y="2189088"/>
            <a:ext cx="5789808" cy="837152"/>
          </a:xfrm>
        </p:spPr>
        <p:txBody>
          <a:bodyPr/>
          <a:lstStyle/>
          <a:p>
            <a:r>
              <a:rPr lang="en-US" dirty="0" smtClean="0"/>
              <a:t>VxWorks 653 Single/dual core</a:t>
            </a:r>
            <a:endParaRPr lang="en-US" dirty="0"/>
          </a:p>
        </p:txBody>
      </p:sp>
      <p:sp>
        <p:nvSpPr>
          <p:cNvPr id="4" name="Text Placeholder 3"/>
          <p:cNvSpPr>
            <a:spLocks noGrp="1"/>
          </p:cNvSpPr>
          <p:nvPr>
            <p:ph type="body" sz="quarter" idx="10"/>
          </p:nvPr>
        </p:nvSpPr>
        <p:spPr>
          <a:xfrm>
            <a:off x="292099" y="1634378"/>
            <a:ext cx="4695825" cy="276999"/>
          </a:xfrm>
        </p:spPr>
        <p:txBody>
          <a:bodyPr/>
          <a:lstStyle/>
          <a:p>
            <a:r>
              <a:rPr lang="en-US" dirty="0" smtClean="0">
                <a:latin typeface="Arial" panose="020B0604020202020204" pitchFamily="34" charset="0"/>
                <a:cs typeface="Arial" panose="020B0604020202020204" pitchFamily="34" charset="0"/>
              </a:rPr>
              <a:t>aerospace</a:t>
            </a:r>
            <a:endParaRPr lang="en-US" dirty="0">
              <a:latin typeface="Arial" panose="020B0604020202020204" pitchFamily="34" charset="0"/>
              <a:cs typeface="Arial" panose="020B0604020202020204" pitchFamily="34" charset="0"/>
            </a:endParaRPr>
          </a:p>
        </p:txBody>
      </p:sp>
      <p:sp>
        <p:nvSpPr>
          <p:cNvPr id="2" name="TextBox 1"/>
          <p:cNvSpPr txBox="1"/>
          <p:nvPr/>
        </p:nvSpPr>
        <p:spPr bwMode="black">
          <a:xfrm>
            <a:off x="7781925" y="4829175"/>
            <a:ext cx="1543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nSpc>
                <a:spcPct val="90000"/>
              </a:lnSpc>
              <a:spcBef>
                <a:spcPts val="600"/>
              </a:spcBef>
              <a:buNone/>
            </a:pPr>
            <a:r>
              <a:rPr lang="en-US" sz="1400" dirty="0">
                <a:solidFill>
                  <a:schemeClr val="tx1">
                    <a:lumMod val="75000"/>
                  </a:schemeClr>
                </a:solidFill>
                <a:latin typeface="+mn-lt"/>
              </a:rPr>
              <a:t>7-themes.com</a:t>
            </a:r>
            <a:endParaRPr lang="en-US" sz="1400" dirty="0" smtClean="0">
              <a:solidFill>
                <a:schemeClr val="tx1">
                  <a:lumMod val="75000"/>
                </a:schemeClr>
              </a:solidFill>
              <a:latin typeface="+mn-lt"/>
            </a:endParaRPr>
          </a:p>
        </p:txBody>
      </p:sp>
    </p:spTree>
    <p:extLst>
      <p:ext uri="{BB962C8B-B14F-4D97-AF65-F5344CB8AC3E}">
        <p14:creationId xmlns:p14="http://schemas.microsoft.com/office/powerpoint/2010/main" val="109715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2438" y="308696"/>
            <a:ext cx="8231187" cy="313932"/>
          </a:xfrm>
        </p:spPr>
        <p:txBody>
          <a:bodyPr/>
          <a:lstStyle/>
          <a:p>
            <a:r>
              <a:rPr lang="en-US" altLang="en-US" sz="2400" dirty="0" smtClean="0"/>
              <a:t>VxWorks 653 Single/Dual-core (up to 2.x)</a:t>
            </a:r>
          </a:p>
        </p:txBody>
      </p:sp>
      <p:sp>
        <p:nvSpPr>
          <p:cNvPr id="9" name="Content Placeholder 2"/>
          <p:cNvSpPr>
            <a:spLocks noGrp="1"/>
          </p:cNvSpPr>
          <p:nvPr>
            <p:ph idx="1"/>
          </p:nvPr>
        </p:nvSpPr>
        <p:spPr>
          <a:xfrm>
            <a:off x="457200" y="809397"/>
            <a:ext cx="8229600" cy="3076740"/>
          </a:xfrm>
        </p:spPr>
        <p:txBody>
          <a:bodyPr/>
          <a:lstStyle/>
          <a:p>
            <a:r>
              <a:rPr lang="en-US" dirty="0"/>
              <a:t>Certifiable to RTCA DO-178C, Level A</a:t>
            </a:r>
          </a:p>
          <a:p>
            <a:r>
              <a:rPr lang="en-US" dirty="0"/>
              <a:t>Support certification of multiple design assurance levels(DAL) on multiple cores running concurrently</a:t>
            </a:r>
          </a:p>
          <a:p>
            <a:r>
              <a:rPr lang="en-US" dirty="0"/>
              <a:t>Fault isolation and containment: Health Monitors</a:t>
            </a:r>
          </a:p>
          <a:p>
            <a:pPr lvl="1"/>
            <a:r>
              <a:rPr lang="en-US" sz="1800" dirty="0"/>
              <a:t>The module operating system shall manage and enforce configuration of interconnect functions on </a:t>
            </a:r>
            <a:r>
              <a:rPr lang="en-US" sz="1800" dirty="0" smtClean="0"/>
              <a:t>the underlying </a:t>
            </a:r>
            <a:r>
              <a:rPr lang="en-US" sz="1800" dirty="0"/>
              <a:t>architecture including IO, memory and caches</a:t>
            </a:r>
          </a:p>
          <a:p>
            <a:r>
              <a:rPr lang="en-US" dirty="0"/>
              <a:t>Static configuration and enforcement in accordance with ARINC 653</a:t>
            </a:r>
          </a:p>
          <a:p>
            <a:r>
              <a:rPr lang="en-US" dirty="0"/>
              <a:t>Role-based configuration per RTCA/DO-297</a:t>
            </a:r>
          </a:p>
        </p:txBody>
      </p:sp>
    </p:spTree>
    <p:extLst>
      <p:ext uri="{BB962C8B-B14F-4D97-AF65-F5344CB8AC3E}">
        <p14:creationId xmlns:p14="http://schemas.microsoft.com/office/powerpoint/2010/main" val="4610293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white">
          <a:xfrm>
            <a:off x="0" y="803434"/>
            <a:ext cx="9144000" cy="2194322"/>
          </a:xfrm>
          <a:prstGeom prst="rect">
            <a:avLst/>
          </a:prstGeom>
          <a:solidFill>
            <a:srgbClr val="E6E6E6">
              <a:alpha val="50195"/>
            </a:srgbClr>
          </a:solidFill>
          <a:ln w="6350" algn="ctr">
            <a:noFill/>
            <a:miter lim="800000"/>
            <a:headEnd/>
            <a:tailEnd/>
          </a:ln>
        </p:spPr>
        <p:txBody>
          <a:bodyPr wrap="none" anchor="ctr"/>
          <a:lstStyle/>
          <a:p>
            <a:endParaRPr lang="en-US"/>
          </a:p>
        </p:txBody>
      </p:sp>
      <p:sp>
        <p:nvSpPr>
          <p:cNvPr id="9" name="Rectangle 3"/>
          <p:cNvSpPr>
            <a:spLocks noChangeArrowheads="1"/>
          </p:cNvSpPr>
          <p:nvPr/>
        </p:nvSpPr>
        <p:spPr bwMode="white">
          <a:xfrm>
            <a:off x="1374776" y="880805"/>
            <a:ext cx="6245225" cy="3754041"/>
          </a:xfrm>
          <a:prstGeom prst="rect">
            <a:avLst/>
          </a:prstGeom>
          <a:solidFill>
            <a:srgbClr val="E6E6E6">
              <a:alpha val="50195"/>
            </a:srgbClr>
          </a:solidFill>
          <a:ln w="6350" algn="ctr">
            <a:noFill/>
            <a:miter lim="800000"/>
            <a:headEnd/>
            <a:tailEnd/>
          </a:ln>
        </p:spPr>
        <p:txBody>
          <a:bodyPr wrap="none" anchor="ctr"/>
          <a:lstStyle/>
          <a:p>
            <a:endParaRPr lang="en-US"/>
          </a:p>
        </p:txBody>
      </p:sp>
      <p:sp>
        <p:nvSpPr>
          <p:cNvPr id="10" name="Rectangle 4"/>
          <p:cNvSpPr>
            <a:spLocks noGrp="1" noChangeArrowheads="1"/>
          </p:cNvSpPr>
          <p:nvPr>
            <p:ph type="title"/>
          </p:nvPr>
        </p:nvSpPr>
        <p:spPr>
          <a:xfrm>
            <a:off x="455613" y="188532"/>
            <a:ext cx="8231187" cy="438150"/>
          </a:xfrm>
        </p:spPr>
        <p:txBody>
          <a:bodyPr>
            <a:normAutofit/>
          </a:bodyPr>
          <a:lstStyle/>
          <a:p>
            <a:r>
              <a:rPr lang="en-US" dirty="0" smtClean="0"/>
              <a:t>VxWorks 653 2.x IMA Architecture</a:t>
            </a:r>
          </a:p>
        </p:txBody>
      </p:sp>
      <p:sp>
        <p:nvSpPr>
          <p:cNvPr id="11" name="Line 12"/>
          <p:cNvSpPr>
            <a:spLocks noChangeShapeType="1"/>
          </p:cNvSpPr>
          <p:nvPr/>
        </p:nvSpPr>
        <p:spPr bwMode="gray">
          <a:xfrm flipV="1">
            <a:off x="593725" y="3003005"/>
            <a:ext cx="7848600" cy="0"/>
          </a:xfrm>
          <a:prstGeom prst="line">
            <a:avLst/>
          </a:prstGeom>
          <a:noFill/>
          <a:ln w="38100">
            <a:solidFill>
              <a:schemeClr val="tx1"/>
            </a:solidFill>
            <a:round/>
            <a:headEnd/>
            <a:tailEnd/>
          </a:ln>
        </p:spPr>
        <p:txBody>
          <a:bodyPr/>
          <a:lstStyle/>
          <a:p>
            <a:endParaRPr lang="en-US"/>
          </a:p>
        </p:txBody>
      </p:sp>
      <p:sp>
        <p:nvSpPr>
          <p:cNvPr id="12" name="Text Box 13"/>
          <p:cNvSpPr txBox="1">
            <a:spLocks noChangeArrowheads="1"/>
          </p:cNvSpPr>
          <p:nvPr/>
        </p:nvSpPr>
        <p:spPr bwMode="gray">
          <a:xfrm>
            <a:off x="449523" y="1639252"/>
            <a:ext cx="925253" cy="707886"/>
          </a:xfrm>
          <a:prstGeom prst="rect">
            <a:avLst/>
          </a:prstGeom>
          <a:noFill/>
          <a:ln w="9525">
            <a:noFill/>
            <a:miter lim="800000"/>
            <a:headEnd/>
            <a:tailEnd/>
          </a:ln>
        </p:spPr>
        <p:txBody>
          <a:bodyPr wrap="none">
            <a:spAutoFit/>
          </a:bodyPr>
          <a:lstStyle/>
          <a:p>
            <a:pPr algn="ctr"/>
            <a:r>
              <a:rPr lang="en-US" dirty="0"/>
              <a:t>  </a:t>
            </a:r>
            <a:r>
              <a:rPr lang="en-US" sz="2000" dirty="0">
                <a:solidFill>
                  <a:schemeClr val="bg1"/>
                </a:solidFill>
              </a:rPr>
              <a:t>User </a:t>
            </a:r>
          </a:p>
          <a:p>
            <a:pPr algn="ctr"/>
            <a:r>
              <a:rPr lang="en-US" sz="2000" dirty="0">
                <a:solidFill>
                  <a:schemeClr val="bg1"/>
                </a:solidFill>
              </a:rPr>
              <a:t> Mode</a:t>
            </a:r>
          </a:p>
        </p:txBody>
      </p:sp>
      <p:sp>
        <p:nvSpPr>
          <p:cNvPr id="13" name="Line 14"/>
          <p:cNvSpPr>
            <a:spLocks noChangeShapeType="1"/>
          </p:cNvSpPr>
          <p:nvPr/>
        </p:nvSpPr>
        <p:spPr bwMode="gray">
          <a:xfrm flipV="1">
            <a:off x="376748" y="928450"/>
            <a:ext cx="0" cy="2159794"/>
          </a:xfrm>
          <a:prstGeom prst="line">
            <a:avLst/>
          </a:prstGeom>
          <a:noFill/>
          <a:ln w="12700">
            <a:solidFill>
              <a:schemeClr val="accent3">
                <a:lumMod val="60000"/>
                <a:lumOff val="40000"/>
              </a:schemeClr>
            </a:solidFill>
            <a:prstDash val="dash"/>
            <a:round/>
            <a:headEnd/>
            <a:tailEnd type="triangle" w="med" len="med"/>
          </a:ln>
        </p:spPr>
        <p:txBody>
          <a:bodyPr/>
          <a:lstStyle/>
          <a:p>
            <a:endParaRPr lang="en-US"/>
          </a:p>
        </p:txBody>
      </p:sp>
      <p:sp>
        <p:nvSpPr>
          <p:cNvPr id="14" name="Line 15"/>
          <p:cNvSpPr>
            <a:spLocks noChangeShapeType="1"/>
          </p:cNvSpPr>
          <p:nvPr/>
        </p:nvSpPr>
        <p:spPr bwMode="gray">
          <a:xfrm>
            <a:off x="376749" y="3142995"/>
            <a:ext cx="0" cy="1190641"/>
          </a:xfrm>
          <a:prstGeom prst="line">
            <a:avLst/>
          </a:prstGeom>
          <a:noFill/>
          <a:ln w="12700">
            <a:solidFill>
              <a:schemeClr val="accent3">
                <a:lumMod val="60000"/>
                <a:lumOff val="40000"/>
              </a:schemeClr>
            </a:solidFill>
            <a:prstDash val="dash"/>
            <a:round/>
            <a:headEnd/>
            <a:tailEnd type="triangle" w="med" len="med"/>
          </a:ln>
        </p:spPr>
        <p:txBody>
          <a:bodyPr/>
          <a:lstStyle/>
          <a:p>
            <a:endParaRPr lang="en-US"/>
          </a:p>
        </p:txBody>
      </p:sp>
      <p:sp>
        <p:nvSpPr>
          <p:cNvPr id="15" name="Text Box 16"/>
          <p:cNvSpPr txBox="1">
            <a:spLocks noChangeArrowheads="1"/>
          </p:cNvSpPr>
          <p:nvPr/>
        </p:nvSpPr>
        <p:spPr bwMode="gray">
          <a:xfrm>
            <a:off x="413454" y="3480528"/>
            <a:ext cx="997389" cy="707886"/>
          </a:xfrm>
          <a:prstGeom prst="rect">
            <a:avLst/>
          </a:prstGeom>
          <a:noFill/>
          <a:ln w="9525">
            <a:noFill/>
            <a:miter lim="800000"/>
            <a:headEnd/>
            <a:tailEnd/>
          </a:ln>
        </p:spPr>
        <p:txBody>
          <a:bodyPr wrap="none">
            <a:spAutoFit/>
          </a:bodyPr>
          <a:lstStyle/>
          <a:p>
            <a:pPr algn="ctr"/>
            <a:r>
              <a:rPr lang="en-US" sz="2000" dirty="0">
                <a:solidFill>
                  <a:schemeClr val="bg1"/>
                </a:solidFill>
              </a:rPr>
              <a:t>Kernel </a:t>
            </a:r>
          </a:p>
          <a:p>
            <a:pPr algn="ctr"/>
            <a:r>
              <a:rPr lang="en-US" sz="2000" dirty="0">
                <a:solidFill>
                  <a:schemeClr val="bg1"/>
                </a:solidFill>
              </a:rPr>
              <a:t>Mode</a:t>
            </a:r>
          </a:p>
        </p:txBody>
      </p:sp>
      <p:sp>
        <p:nvSpPr>
          <p:cNvPr id="16" name="Rectangle 23"/>
          <p:cNvSpPr>
            <a:spLocks noChangeArrowheads="1"/>
          </p:cNvSpPr>
          <p:nvPr/>
        </p:nvSpPr>
        <p:spPr bwMode="gray">
          <a:xfrm>
            <a:off x="1712913" y="2407207"/>
            <a:ext cx="1295400" cy="467915"/>
          </a:xfrm>
          <a:prstGeom prst="rect">
            <a:avLst/>
          </a:prstGeom>
          <a:gradFill rotWithShape="1">
            <a:gsLst>
              <a:gs pos="0">
                <a:srgbClr val="6C6C6C"/>
              </a:gs>
              <a:gs pos="100000">
                <a:srgbClr val="4D4D4D"/>
              </a:gs>
            </a:gsLst>
            <a:lin ang="5400000" scaled="1"/>
          </a:gradFill>
          <a:ln w="28575">
            <a:solidFill>
              <a:srgbClr val="4D4D4D"/>
            </a:solidFill>
            <a:miter lim="800000"/>
            <a:headEnd/>
            <a:tailEnd/>
          </a:ln>
        </p:spPr>
        <p:txBody>
          <a:bodyPr lIns="45720" rIns="45720" anchor="ctr"/>
          <a:lstStyle/>
          <a:p>
            <a:pPr algn="ctr"/>
            <a:r>
              <a:rPr lang="en-US" sz="1500" dirty="0">
                <a:solidFill>
                  <a:schemeClr val="bg1"/>
                </a:solidFill>
              </a:rPr>
              <a:t>ARINC 653</a:t>
            </a:r>
          </a:p>
          <a:p>
            <a:pPr algn="ctr"/>
            <a:r>
              <a:rPr lang="en-US" sz="1500" dirty="0">
                <a:solidFill>
                  <a:schemeClr val="bg1"/>
                </a:solidFill>
              </a:rPr>
              <a:t>Partition OS</a:t>
            </a:r>
          </a:p>
        </p:txBody>
      </p:sp>
      <p:sp>
        <p:nvSpPr>
          <p:cNvPr id="17" name="Rectangle 24"/>
          <p:cNvSpPr>
            <a:spLocks noChangeArrowheads="1"/>
          </p:cNvSpPr>
          <p:nvPr/>
        </p:nvSpPr>
        <p:spPr bwMode="gray">
          <a:xfrm>
            <a:off x="1712913" y="879634"/>
            <a:ext cx="1295400" cy="1493044"/>
          </a:xfrm>
          <a:prstGeom prst="rect">
            <a:avLst/>
          </a:prstGeom>
          <a:gradFill rotWithShape="1">
            <a:gsLst>
              <a:gs pos="0">
                <a:srgbClr val="92775A"/>
              </a:gs>
              <a:gs pos="100000">
                <a:schemeClr val="folHlink"/>
              </a:gs>
            </a:gsLst>
            <a:lin ang="5400000" scaled="1"/>
          </a:gradFill>
          <a:ln w="25400">
            <a:solidFill>
              <a:schemeClr val="folHlink"/>
            </a:solidFill>
            <a:miter lim="800000"/>
            <a:headEnd/>
            <a:tailEnd/>
          </a:ln>
        </p:spPr>
        <p:txBody>
          <a:bodyPr lIns="45720" rIns="45720" anchor="ctr"/>
          <a:lstStyle/>
          <a:p>
            <a:pPr algn="ctr"/>
            <a:r>
              <a:rPr lang="en-US" sz="1600">
                <a:solidFill>
                  <a:schemeClr val="bg1"/>
                </a:solidFill>
              </a:rPr>
              <a:t>Flight Control (FC)</a:t>
            </a:r>
          </a:p>
          <a:p>
            <a:pPr algn="ctr"/>
            <a:r>
              <a:rPr lang="en-US" sz="1600">
                <a:solidFill>
                  <a:schemeClr val="bg1"/>
                </a:solidFill>
              </a:rPr>
              <a:t>Application</a:t>
            </a:r>
          </a:p>
          <a:p>
            <a:pPr algn="ctr"/>
            <a:endParaRPr lang="en-US" sz="1600"/>
          </a:p>
          <a:p>
            <a:pPr algn="ctr"/>
            <a:endParaRPr lang="en-US" sz="1600"/>
          </a:p>
          <a:p>
            <a:pPr algn="ctr"/>
            <a:r>
              <a:rPr lang="en-US" sz="1600">
                <a:solidFill>
                  <a:schemeClr val="bg1"/>
                </a:solidFill>
              </a:rPr>
              <a:t>Level A</a:t>
            </a:r>
          </a:p>
        </p:txBody>
      </p:sp>
      <p:sp>
        <p:nvSpPr>
          <p:cNvPr id="18" name="Rectangle 25"/>
          <p:cNvSpPr>
            <a:spLocks noChangeArrowheads="1"/>
          </p:cNvSpPr>
          <p:nvPr/>
        </p:nvSpPr>
        <p:spPr bwMode="gray">
          <a:xfrm>
            <a:off x="3160713" y="2428637"/>
            <a:ext cx="1295400" cy="446484"/>
          </a:xfrm>
          <a:prstGeom prst="rect">
            <a:avLst/>
          </a:prstGeom>
          <a:gradFill rotWithShape="1">
            <a:gsLst>
              <a:gs pos="0">
                <a:srgbClr val="6C6C6C"/>
              </a:gs>
              <a:gs pos="100000">
                <a:srgbClr val="4D4D4D"/>
              </a:gs>
            </a:gsLst>
            <a:lin ang="5400000" scaled="1"/>
          </a:gradFill>
          <a:ln w="28575">
            <a:solidFill>
              <a:srgbClr val="4D4D4D"/>
            </a:solidFill>
            <a:miter lim="800000"/>
            <a:headEnd/>
            <a:tailEnd/>
          </a:ln>
        </p:spPr>
        <p:txBody>
          <a:bodyPr lIns="45720" rIns="45720" anchor="ctr"/>
          <a:lstStyle/>
          <a:p>
            <a:pPr algn="ctr"/>
            <a:r>
              <a:rPr lang="en-US" sz="1500">
                <a:solidFill>
                  <a:schemeClr val="bg1"/>
                </a:solidFill>
              </a:rPr>
              <a:t>POSIX</a:t>
            </a:r>
          </a:p>
          <a:p>
            <a:pPr algn="ctr"/>
            <a:r>
              <a:rPr lang="en-US" sz="1500">
                <a:solidFill>
                  <a:schemeClr val="bg1"/>
                </a:solidFill>
              </a:rPr>
              <a:t>Partition OS</a:t>
            </a:r>
          </a:p>
        </p:txBody>
      </p:sp>
      <p:sp>
        <p:nvSpPr>
          <p:cNvPr id="19" name="Rectangle 26"/>
          <p:cNvSpPr>
            <a:spLocks noChangeArrowheads="1"/>
          </p:cNvSpPr>
          <p:nvPr/>
        </p:nvSpPr>
        <p:spPr bwMode="gray">
          <a:xfrm>
            <a:off x="4608513" y="2439353"/>
            <a:ext cx="1295400" cy="435769"/>
          </a:xfrm>
          <a:prstGeom prst="rect">
            <a:avLst/>
          </a:prstGeom>
          <a:gradFill rotWithShape="1">
            <a:gsLst>
              <a:gs pos="0">
                <a:srgbClr val="6C6C6C"/>
              </a:gs>
              <a:gs pos="100000">
                <a:srgbClr val="4D4D4D"/>
              </a:gs>
            </a:gsLst>
            <a:lin ang="5400000" scaled="1"/>
          </a:gradFill>
          <a:ln w="28575">
            <a:solidFill>
              <a:srgbClr val="4D4D4D"/>
            </a:solidFill>
            <a:miter lim="800000"/>
            <a:headEnd/>
            <a:tailEnd/>
          </a:ln>
        </p:spPr>
        <p:txBody>
          <a:bodyPr lIns="45720" rIns="45720" anchor="ctr"/>
          <a:lstStyle/>
          <a:p>
            <a:pPr algn="ctr"/>
            <a:r>
              <a:rPr lang="en-US" sz="1500">
                <a:solidFill>
                  <a:schemeClr val="bg1"/>
                </a:solidFill>
              </a:rPr>
              <a:t>VxWorks Partition OS</a:t>
            </a:r>
          </a:p>
        </p:txBody>
      </p:sp>
      <p:sp>
        <p:nvSpPr>
          <p:cNvPr id="20" name="Rectangle 27"/>
          <p:cNvSpPr>
            <a:spLocks noChangeArrowheads="1"/>
          </p:cNvSpPr>
          <p:nvPr/>
        </p:nvSpPr>
        <p:spPr bwMode="gray">
          <a:xfrm>
            <a:off x="6056313" y="2439353"/>
            <a:ext cx="1295400" cy="435769"/>
          </a:xfrm>
          <a:prstGeom prst="rect">
            <a:avLst/>
          </a:prstGeom>
          <a:gradFill rotWithShape="1">
            <a:gsLst>
              <a:gs pos="0">
                <a:srgbClr val="6C6C6C"/>
              </a:gs>
              <a:gs pos="100000">
                <a:srgbClr val="4D4D4D"/>
              </a:gs>
            </a:gsLst>
            <a:lin ang="5400000" scaled="1"/>
          </a:gradFill>
          <a:ln w="28575">
            <a:solidFill>
              <a:srgbClr val="4D4D4D"/>
            </a:solidFill>
            <a:miter lim="800000"/>
            <a:headEnd/>
            <a:tailEnd/>
          </a:ln>
        </p:spPr>
        <p:txBody>
          <a:bodyPr lIns="45720" rIns="45720" anchor="ctr"/>
          <a:lstStyle/>
          <a:p>
            <a:pPr algn="ctr"/>
            <a:r>
              <a:rPr lang="en-US" sz="1500">
                <a:solidFill>
                  <a:schemeClr val="bg1"/>
                </a:solidFill>
              </a:rPr>
              <a:t>Ada/Java</a:t>
            </a:r>
          </a:p>
          <a:p>
            <a:pPr algn="ctr"/>
            <a:r>
              <a:rPr lang="en-US" sz="1500">
                <a:solidFill>
                  <a:schemeClr val="bg1"/>
                </a:solidFill>
              </a:rPr>
              <a:t>Partition OS</a:t>
            </a:r>
          </a:p>
        </p:txBody>
      </p:sp>
      <p:sp>
        <p:nvSpPr>
          <p:cNvPr id="21" name="Rectangle 28"/>
          <p:cNvSpPr>
            <a:spLocks noChangeArrowheads="1"/>
          </p:cNvSpPr>
          <p:nvPr/>
        </p:nvSpPr>
        <p:spPr bwMode="gray">
          <a:xfrm>
            <a:off x="3160713" y="879634"/>
            <a:ext cx="1295400" cy="1493044"/>
          </a:xfrm>
          <a:prstGeom prst="rect">
            <a:avLst/>
          </a:prstGeom>
          <a:gradFill rotWithShape="1">
            <a:gsLst>
              <a:gs pos="0">
                <a:srgbClr val="47847B"/>
              </a:gs>
              <a:gs pos="100000">
                <a:schemeClr val="hlink"/>
              </a:gs>
            </a:gsLst>
            <a:lin ang="5400000" scaled="1"/>
          </a:gradFill>
          <a:ln w="25400">
            <a:solidFill>
              <a:schemeClr val="hlink"/>
            </a:solidFill>
            <a:miter lim="800000"/>
            <a:headEnd/>
            <a:tailEnd/>
          </a:ln>
        </p:spPr>
        <p:txBody>
          <a:bodyPr lIns="45720" rIns="45720" anchor="ctr"/>
          <a:lstStyle/>
          <a:p>
            <a:pPr algn="ctr"/>
            <a:r>
              <a:rPr lang="en-US" sz="1600">
                <a:solidFill>
                  <a:schemeClr val="bg1"/>
                </a:solidFill>
              </a:rPr>
              <a:t>Radar</a:t>
            </a:r>
          </a:p>
          <a:p>
            <a:pPr algn="ctr"/>
            <a:r>
              <a:rPr lang="en-US" sz="1600">
                <a:solidFill>
                  <a:schemeClr val="bg1"/>
                </a:solidFill>
              </a:rPr>
              <a:t>Application</a:t>
            </a:r>
          </a:p>
          <a:p>
            <a:pPr algn="ctr"/>
            <a:endParaRPr lang="en-US" sz="1600">
              <a:solidFill>
                <a:schemeClr val="bg1"/>
              </a:solidFill>
            </a:endParaRPr>
          </a:p>
          <a:p>
            <a:pPr algn="ctr"/>
            <a:endParaRPr lang="en-US" sz="1600">
              <a:solidFill>
                <a:schemeClr val="bg1"/>
              </a:solidFill>
            </a:endParaRPr>
          </a:p>
          <a:p>
            <a:pPr algn="ctr"/>
            <a:endParaRPr lang="en-US" sz="1600">
              <a:solidFill>
                <a:schemeClr val="bg1"/>
              </a:solidFill>
            </a:endParaRPr>
          </a:p>
          <a:p>
            <a:pPr algn="ctr"/>
            <a:r>
              <a:rPr lang="en-US" sz="1600">
                <a:solidFill>
                  <a:schemeClr val="bg1"/>
                </a:solidFill>
              </a:rPr>
              <a:t>Level B</a:t>
            </a:r>
          </a:p>
        </p:txBody>
      </p:sp>
      <p:sp>
        <p:nvSpPr>
          <p:cNvPr id="22" name="Rectangle 29"/>
          <p:cNvSpPr>
            <a:spLocks noChangeArrowheads="1"/>
          </p:cNvSpPr>
          <p:nvPr/>
        </p:nvSpPr>
        <p:spPr bwMode="gray">
          <a:xfrm>
            <a:off x="4608513" y="879633"/>
            <a:ext cx="1295400" cy="1500188"/>
          </a:xfrm>
          <a:prstGeom prst="rect">
            <a:avLst/>
          </a:prstGeom>
          <a:gradFill rotWithShape="1">
            <a:gsLst>
              <a:gs pos="0">
                <a:schemeClr val="tx2">
                  <a:gamma/>
                  <a:tint val="85882"/>
                  <a:invGamma/>
                </a:schemeClr>
              </a:gs>
              <a:gs pos="100000">
                <a:schemeClr val="tx2"/>
              </a:gs>
            </a:gsLst>
            <a:lin ang="5400000" scaled="1"/>
          </a:gradFill>
          <a:ln w="25400">
            <a:solidFill>
              <a:schemeClr val="tx2"/>
            </a:solidFill>
            <a:miter lim="800000"/>
            <a:headEnd/>
            <a:tailEnd/>
          </a:ln>
        </p:spPr>
        <p:txBody>
          <a:bodyPr lIns="45720" rIns="45720" anchor="ctr"/>
          <a:lstStyle/>
          <a:p>
            <a:pPr algn="ctr">
              <a:defRPr/>
            </a:pPr>
            <a:r>
              <a:rPr lang="en-US" sz="1600" dirty="0">
                <a:solidFill>
                  <a:schemeClr val="bg1"/>
                </a:solidFill>
              </a:rPr>
              <a:t>Graphics</a:t>
            </a:r>
          </a:p>
          <a:p>
            <a:pPr algn="ctr">
              <a:defRPr/>
            </a:pPr>
            <a:r>
              <a:rPr lang="en-US" sz="1600" dirty="0">
                <a:solidFill>
                  <a:schemeClr val="bg1"/>
                </a:solidFill>
              </a:rPr>
              <a:t>Generator</a:t>
            </a:r>
          </a:p>
          <a:p>
            <a:pPr algn="ctr">
              <a:defRPr/>
            </a:pPr>
            <a:r>
              <a:rPr lang="en-US" sz="1600" dirty="0">
                <a:solidFill>
                  <a:schemeClr val="bg1"/>
                </a:solidFill>
              </a:rPr>
              <a:t>Application</a:t>
            </a:r>
          </a:p>
          <a:p>
            <a:pPr algn="ctr">
              <a:defRPr/>
            </a:pPr>
            <a:endParaRPr lang="en-US" sz="1600" dirty="0">
              <a:solidFill>
                <a:schemeClr val="bg1"/>
              </a:solidFill>
            </a:endParaRPr>
          </a:p>
          <a:p>
            <a:pPr algn="ctr">
              <a:defRPr/>
            </a:pPr>
            <a:endParaRPr lang="en-US" sz="1600" dirty="0">
              <a:solidFill>
                <a:schemeClr val="bg1"/>
              </a:solidFill>
            </a:endParaRPr>
          </a:p>
          <a:p>
            <a:pPr algn="ctr">
              <a:defRPr/>
            </a:pPr>
            <a:r>
              <a:rPr lang="en-US" sz="1600" dirty="0">
                <a:solidFill>
                  <a:schemeClr val="bg1"/>
                </a:solidFill>
              </a:rPr>
              <a:t>Level C</a:t>
            </a:r>
          </a:p>
        </p:txBody>
      </p:sp>
      <p:sp>
        <p:nvSpPr>
          <p:cNvPr id="23" name="Rectangle 30"/>
          <p:cNvSpPr>
            <a:spLocks noChangeArrowheads="1"/>
          </p:cNvSpPr>
          <p:nvPr/>
        </p:nvSpPr>
        <p:spPr bwMode="gray">
          <a:xfrm>
            <a:off x="6056313" y="880805"/>
            <a:ext cx="1295400" cy="1494839"/>
          </a:xfrm>
          <a:prstGeom prst="rect">
            <a:avLst/>
          </a:prstGeom>
          <a:solidFill>
            <a:schemeClr val="accent2"/>
          </a:solidFill>
          <a:ln w="25400">
            <a:solidFill>
              <a:schemeClr val="accent2">
                <a:lumMod val="75000"/>
              </a:schemeClr>
            </a:solidFill>
            <a:miter lim="800000"/>
            <a:headEnd/>
            <a:tailEnd/>
          </a:ln>
        </p:spPr>
        <p:txBody>
          <a:bodyPr lIns="45720" rIns="45720" anchor="ctr"/>
          <a:lstStyle/>
          <a:p>
            <a:pPr algn="ctr"/>
            <a:r>
              <a:rPr lang="en-US" sz="1600" dirty="0"/>
              <a:t>Display</a:t>
            </a:r>
          </a:p>
          <a:p>
            <a:pPr algn="ctr"/>
            <a:r>
              <a:rPr lang="en-US" sz="1600" dirty="0"/>
              <a:t>Application</a:t>
            </a:r>
          </a:p>
          <a:p>
            <a:pPr algn="ctr"/>
            <a:endParaRPr lang="en-US" sz="1600" dirty="0"/>
          </a:p>
          <a:p>
            <a:pPr algn="ctr"/>
            <a:endParaRPr lang="en-US" sz="1600" dirty="0"/>
          </a:p>
          <a:p>
            <a:pPr algn="ctr"/>
            <a:endParaRPr lang="en-US" sz="1600" dirty="0"/>
          </a:p>
          <a:p>
            <a:pPr algn="ctr"/>
            <a:r>
              <a:rPr lang="en-US" sz="1600" dirty="0"/>
              <a:t>Level D</a:t>
            </a:r>
          </a:p>
        </p:txBody>
      </p:sp>
      <p:sp>
        <p:nvSpPr>
          <p:cNvPr id="24" name="Rectangle 10"/>
          <p:cNvSpPr>
            <a:spLocks noChangeArrowheads="1"/>
          </p:cNvSpPr>
          <p:nvPr/>
        </p:nvSpPr>
        <p:spPr bwMode="gray">
          <a:xfrm>
            <a:off x="1539875" y="4333637"/>
            <a:ext cx="5945188" cy="270272"/>
          </a:xfrm>
          <a:prstGeom prst="rect">
            <a:avLst/>
          </a:prstGeom>
          <a:gradFill rotWithShape="1">
            <a:gsLst>
              <a:gs pos="0">
                <a:schemeClr val="tx1">
                  <a:gamma/>
                  <a:tint val="63529"/>
                  <a:invGamma/>
                </a:schemeClr>
              </a:gs>
              <a:gs pos="100000">
                <a:schemeClr val="tx1"/>
              </a:gs>
            </a:gsLst>
            <a:lin ang="5400000" scaled="1"/>
          </a:gradFill>
          <a:ln w="9525">
            <a:noFill/>
            <a:miter lim="800000"/>
            <a:headEnd type="none" w="sm" len="sm"/>
            <a:tailEnd type="none" w="sm" len="sm"/>
          </a:ln>
          <a:effectLst/>
        </p:spPr>
        <p:txBody>
          <a:bodyPr wrap="none" anchor="ctr"/>
          <a:lstStyle/>
          <a:p>
            <a:pPr algn="ctr">
              <a:defRPr/>
            </a:pPr>
            <a:r>
              <a:rPr lang="en-US" dirty="0">
                <a:solidFill>
                  <a:schemeClr val="bg1"/>
                </a:solidFill>
              </a:rPr>
              <a:t>Hardware</a:t>
            </a:r>
          </a:p>
        </p:txBody>
      </p:sp>
      <p:sp>
        <p:nvSpPr>
          <p:cNvPr id="25" name="Rectangle 9"/>
          <p:cNvSpPr>
            <a:spLocks noChangeArrowheads="1"/>
          </p:cNvSpPr>
          <p:nvPr/>
        </p:nvSpPr>
        <p:spPr bwMode="gray">
          <a:xfrm>
            <a:off x="1557339" y="3197781"/>
            <a:ext cx="5927725" cy="514350"/>
          </a:xfrm>
          <a:prstGeom prst="rect">
            <a:avLst/>
          </a:prstGeom>
          <a:gradFill rotWithShape="1">
            <a:gsLst>
              <a:gs pos="0">
                <a:schemeClr val="tx2">
                  <a:gamma/>
                  <a:tint val="76078"/>
                  <a:invGamma/>
                </a:schemeClr>
              </a:gs>
              <a:gs pos="100000">
                <a:schemeClr val="tx2"/>
              </a:gs>
            </a:gsLst>
            <a:lin ang="5400000" scaled="1"/>
          </a:gradFill>
          <a:ln w="9525">
            <a:noFill/>
            <a:miter lim="800000"/>
            <a:headEnd type="none" w="sm" len="sm"/>
            <a:tailEnd type="none" w="sm" len="sm"/>
          </a:ln>
          <a:effectLst/>
        </p:spPr>
        <p:txBody>
          <a:bodyPr wrap="none" anchor="ctr"/>
          <a:lstStyle/>
          <a:p>
            <a:pPr marL="465138">
              <a:defRPr/>
            </a:pPr>
            <a:r>
              <a:rPr lang="en-US" dirty="0">
                <a:solidFill>
                  <a:schemeClr val="bg1"/>
                </a:solidFill>
              </a:rPr>
              <a:t>      VxWorks 653 </a:t>
            </a:r>
          </a:p>
          <a:p>
            <a:pPr marL="465138">
              <a:defRPr/>
            </a:pPr>
            <a:r>
              <a:rPr lang="en-US" dirty="0">
                <a:solidFill>
                  <a:schemeClr val="bg1"/>
                </a:solidFill>
              </a:rPr>
              <a:t>Application Executive</a:t>
            </a:r>
          </a:p>
        </p:txBody>
      </p:sp>
      <p:sp>
        <p:nvSpPr>
          <p:cNvPr id="26" name="Rectangle 6"/>
          <p:cNvSpPr>
            <a:spLocks noChangeArrowheads="1"/>
          </p:cNvSpPr>
          <p:nvPr/>
        </p:nvSpPr>
        <p:spPr bwMode="gray">
          <a:xfrm>
            <a:off x="4722814" y="3287078"/>
            <a:ext cx="2668587" cy="342900"/>
          </a:xfrm>
          <a:prstGeom prst="rect">
            <a:avLst/>
          </a:prstGeom>
          <a:gradFill rotWithShape="1">
            <a:gsLst>
              <a:gs pos="0">
                <a:schemeClr val="tx1"/>
              </a:gs>
              <a:gs pos="100000">
                <a:schemeClr val="tx2"/>
              </a:gs>
            </a:gsLst>
            <a:lin ang="5400000" scaled="1"/>
          </a:gradFill>
          <a:ln w="9525">
            <a:solidFill>
              <a:schemeClr val="tx1"/>
            </a:solidFill>
            <a:miter lim="800000"/>
            <a:headEnd type="none" w="sm" len="sm"/>
            <a:tailEnd type="none" w="sm" len="sm"/>
          </a:ln>
        </p:spPr>
        <p:txBody>
          <a:bodyPr wrap="none" anchor="ctr"/>
          <a:lstStyle/>
          <a:p>
            <a:pPr algn="ctr"/>
            <a:r>
              <a:rPr lang="en-US" sz="1600">
                <a:solidFill>
                  <a:schemeClr val="bg1"/>
                </a:solidFill>
              </a:rPr>
              <a:t>XML Configuration Data</a:t>
            </a:r>
          </a:p>
        </p:txBody>
      </p:sp>
      <p:sp>
        <p:nvSpPr>
          <p:cNvPr id="27" name="Rectangle 10"/>
          <p:cNvSpPr>
            <a:spLocks noChangeArrowheads="1"/>
          </p:cNvSpPr>
          <p:nvPr/>
        </p:nvSpPr>
        <p:spPr bwMode="gray">
          <a:xfrm>
            <a:off x="4587875" y="3802619"/>
            <a:ext cx="2895600" cy="457200"/>
          </a:xfrm>
          <a:prstGeom prst="rect">
            <a:avLst/>
          </a:prstGeom>
          <a:gradFill rotWithShape="1">
            <a:gsLst>
              <a:gs pos="0">
                <a:schemeClr val="tx2">
                  <a:gamma/>
                  <a:tint val="76078"/>
                  <a:invGamma/>
                </a:schemeClr>
              </a:gs>
              <a:gs pos="100000">
                <a:schemeClr val="tx2"/>
              </a:gs>
            </a:gsLst>
            <a:lin ang="5400000" scaled="1"/>
          </a:gradFill>
          <a:ln w="9525">
            <a:noFill/>
            <a:miter lim="800000"/>
            <a:headEnd type="none" w="sm" len="sm"/>
            <a:tailEnd type="none" w="sm" len="sm"/>
          </a:ln>
          <a:effectLst/>
        </p:spPr>
        <p:txBody>
          <a:bodyPr wrap="none" anchor="ctr"/>
          <a:lstStyle/>
          <a:p>
            <a:pPr algn="ctr">
              <a:defRPr/>
            </a:pPr>
            <a:r>
              <a:rPr lang="en-US" sz="2000" dirty="0">
                <a:solidFill>
                  <a:schemeClr val="bg1"/>
                </a:solidFill>
              </a:rPr>
              <a:t> </a:t>
            </a:r>
            <a:r>
              <a:rPr lang="en-US" sz="1600" dirty="0">
                <a:solidFill>
                  <a:schemeClr val="bg1"/>
                </a:solidFill>
              </a:rPr>
              <a:t>Board Support </a:t>
            </a:r>
          </a:p>
          <a:p>
            <a:pPr algn="ctr">
              <a:defRPr/>
            </a:pPr>
            <a:r>
              <a:rPr lang="en-US" sz="1600" dirty="0">
                <a:solidFill>
                  <a:schemeClr val="bg1"/>
                </a:solidFill>
              </a:rPr>
              <a:t>Package (BSP)</a:t>
            </a:r>
          </a:p>
        </p:txBody>
      </p:sp>
      <p:sp>
        <p:nvSpPr>
          <p:cNvPr id="28" name="Rectangle 10"/>
          <p:cNvSpPr>
            <a:spLocks noChangeArrowheads="1"/>
          </p:cNvSpPr>
          <p:nvPr/>
        </p:nvSpPr>
        <p:spPr bwMode="gray">
          <a:xfrm>
            <a:off x="1539875" y="3802619"/>
            <a:ext cx="2971800" cy="457200"/>
          </a:xfrm>
          <a:prstGeom prst="rect">
            <a:avLst/>
          </a:prstGeom>
          <a:gradFill rotWithShape="1">
            <a:gsLst>
              <a:gs pos="0">
                <a:schemeClr val="tx2">
                  <a:gamma/>
                  <a:tint val="76078"/>
                  <a:invGamma/>
                </a:schemeClr>
              </a:gs>
              <a:gs pos="100000">
                <a:schemeClr val="tx2"/>
              </a:gs>
            </a:gsLst>
            <a:lin ang="5400000" scaled="1"/>
          </a:gradFill>
          <a:ln w="9525">
            <a:noFill/>
            <a:miter lim="800000"/>
            <a:headEnd type="none" w="sm" len="sm"/>
            <a:tailEnd type="none" w="sm" len="sm"/>
          </a:ln>
          <a:effectLst/>
        </p:spPr>
        <p:txBody>
          <a:bodyPr wrap="none" anchor="ctr"/>
          <a:lstStyle/>
          <a:p>
            <a:pPr algn="ctr">
              <a:defRPr/>
            </a:pPr>
            <a:r>
              <a:rPr lang="en-US" sz="1600" dirty="0">
                <a:solidFill>
                  <a:schemeClr val="bg1"/>
                </a:solidFill>
              </a:rPr>
              <a:t>Architecture Support </a:t>
            </a:r>
          </a:p>
          <a:p>
            <a:pPr algn="ctr">
              <a:defRPr/>
            </a:pPr>
            <a:r>
              <a:rPr lang="en-US" sz="1600" dirty="0">
                <a:solidFill>
                  <a:schemeClr val="bg1"/>
                </a:solidFill>
              </a:rPr>
              <a:t>Package (ASP)</a:t>
            </a:r>
          </a:p>
        </p:txBody>
      </p:sp>
      <p:sp>
        <p:nvSpPr>
          <p:cNvPr id="29" name="Text Box 28"/>
          <p:cNvSpPr txBox="1">
            <a:spLocks noChangeArrowheads="1"/>
          </p:cNvSpPr>
          <p:nvPr/>
        </p:nvSpPr>
        <p:spPr bwMode="gray">
          <a:xfrm>
            <a:off x="7688152" y="1412974"/>
            <a:ext cx="1455848" cy="1015663"/>
          </a:xfrm>
          <a:prstGeom prst="rect">
            <a:avLst/>
          </a:prstGeom>
          <a:noFill/>
          <a:ln w="9525">
            <a:noFill/>
            <a:miter lim="800000"/>
            <a:headEnd/>
            <a:tailEnd/>
          </a:ln>
        </p:spPr>
        <p:txBody>
          <a:bodyPr wrap="none">
            <a:spAutoFit/>
          </a:bodyPr>
          <a:lstStyle/>
          <a:p>
            <a:pPr algn="ctr"/>
            <a:r>
              <a:rPr lang="en-US" dirty="0"/>
              <a:t> </a:t>
            </a:r>
            <a:r>
              <a:rPr lang="en-US" sz="2000" dirty="0">
                <a:solidFill>
                  <a:schemeClr val="bg1"/>
                </a:solidFill>
              </a:rPr>
              <a:t>Thread </a:t>
            </a:r>
          </a:p>
          <a:p>
            <a:pPr algn="ctr"/>
            <a:r>
              <a:rPr lang="en-US" sz="2000" dirty="0">
                <a:solidFill>
                  <a:schemeClr val="bg1"/>
                </a:solidFill>
              </a:rPr>
              <a:t>Scheduling</a:t>
            </a:r>
          </a:p>
          <a:p>
            <a:pPr algn="ctr"/>
            <a:r>
              <a:rPr lang="en-US" sz="2000" dirty="0">
                <a:solidFill>
                  <a:schemeClr val="bg1"/>
                </a:solidFill>
              </a:rPr>
              <a:t>Only</a:t>
            </a:r>
          </a:p>
        </p:txBody>
      </p:sp>
      <p:sp>
        <p:nvSpPr>
          <p:cNvPr id="30" name="Text Box 29"/>
          <p:cNvSpPr txBox="1">
            <a:spLocks noChangeArrowheads="1"/>
          </p:cNvSpPr>
          <p:nvPr/>
        </p:nvSpPr>
        <p:spPr bwMode="gray">
          <a:xfrm>
            <a:off x="7632804" y="3425190"/>
            <a:ext cx="1455848" cy="1015663"/>
          </a:xfrm>
          <a:prstGeom prst="rect">
            <a:avLst/>
          </a:prstGeom>
          <a:noFill/>
          <a:ln w="9525">
            <a:noFill/>
            <a:miter lim="800000"/>
            <a:headEnd/>
            <a:tailEnd/>
          </a:ln>
        </p:spPr>
        <p:txBody>
          <a:bodyPr wrap="none">
            <a:spAutoFit/>
          </a:bodyPr>
          <a:lstStyle/>
          <a:p>
            <a:pPr algn="ctr"/>
            <a:r>
              <a:rPr lang="en-US" dirty="0">
                <a:solidFill>
                  <a:schemeClr val="bg1"/>
                </a:solidFill>
              </a:rPr>
              <a:t>  </a:t>
            </a:r>
            <a:r>
              <a:rPr lang="en-US" sz="2000" dirty="0">
                <a:solidFill>
                  <a:schemeClr val="bg1"/>
                </a:solidFill>
              </a:rPr>
              <a:t>Partition </a:t>
            </a:r>
          </a:p>
          <a:p>
            <a:pPr algn="ctr"/>
            <a:r>
              <a:rPr lang="en-US" sz="2000" dirty="0">
                <a:solidFill>
                  <a:schemeClr val="bg1"/>
                </a:solidFill>
              </a:rPr>
              <a:t>Scheduling</a:t>
            </a:r>
          </a:p>
          <a:p>
            <a:pPr algn="ctr"/>
            <a:r>
              <a:rPr lang="en-US" sz="2000" dirty="0">
                <a:solidFill>
                  <a:schemeClr val="bg1"/>
                </a:solidFill>
              </a:rPr>
              <a:t>Only</a:t>
            </a:r>
          </a:p>
        </p:txBody>
      </p:sp>
    </p:spTree>
    <p:extLst>
      <p:ext uri="{BB962C8B-B14F-4D97-AF65-F5344CB8AC3E}">
        <p14:creationId xmlns:p14="http://schemas.microsoft.com/office/powerpoint/2010/main" val="1750830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455613" y="447675"/>
            <a:ext cx="8231187" cy="416719"/>
          </a:xfrm>
        </p:spPr>
        <p:txBody>
          <a:bodyPr/>
          <a:lstStyle/>
          <a:p>
            <a:pPr eaLnBrk="1" hangingPunct="1"/>
            <a:r>
              <a:rPr lang="en-US" sz="3200" smtClean="0"/>
              <a:t>High-Performance, Two-Level Scheduling</a:t>
            </a:r>
          </a:p>
        </p:txBody>
      </p:sp>
      <p:sp>
        <p:nvSpPr>
          <p:cNvPr id="45061" name="Rectangle 37"/>
          <p:cNvSpPr>
            <a:spLocks noChangeArrowheads="1"/>
          </p:cNvSpPr>
          <p:nvPr/>
        </p:nvSpPr>
        <p:spPr bwMode="auto">
          <a:xfrm>
            <a:off x="1772703" y="2752726"/>
            <a:ext cx="1296987" cy="407843"/>
          </a:xfrm>
          <a:prstGeom prst="rect">
            <a:avLst/>
          </a:prstGeom>
          <a:gradFill rotWithShape="0">
            <a:gsLst>
              <a:gs pos="0">
                <a:srgbClr val="808080"/>
              </a:gs>
              <a:gs pos="100000">
                <a:srgbClr val="3B3B3B"/>
              </a:gs>
            </a:gsLst>
            <a:lin ang="5400000" scaled="1"/>
          </a:gradFill>
          <a:ln w="38100">
            <a:noFill/>
            <a:miter lim="800000"/>
            <a:headEnd/>
            <a:tailEnd/>
          </a:ln>
        </p:spPr>
        <p:txBody>
          <a:bodyPr lIns="45720" rIns="45720" anchor="ctr"/>
          <a:lstStyle/>
          <a:p>
            <a:r>
              <a:rPr lang="en-US" sz="1500">
                <a:solidFill>
                  <a:schemeClr val="bg1"/>
                </a:solidFill>
                <a:latin typeface="Arial" pitchFamily="34" charset="0"/>
                <a:ea typeface="ＭＳ Ｐゴシック" pitchFamily="34" charset="-128"/>
              </a:rPr>
              <a:t>Partition OS</a:t>
            </a:r>
          </a:p>
        </p:txBody>
      </p:sp>
      <p:sp>
        <p:nvSpPr>
          <p:cNvPr id="171046" name="Rectangle 38"/>
          <p:cNvSpPr>
            <a:spLocks noChangeArrowheads="1"/>
          </p:cNvSpPr>
          <p:nvPr/>
        </p:nvSpPr>
        <p:spPr bwMode="auto">
          <a:xfrm>
            <a:off x="1772703" y="1098948"/>
            <a:ext cx="1292225" cy="1640681"/>
          </a:xfrm>
          <a:prstGeom prst="rect">
            <a:avLst/>
          </a:prstGeom>
          <a:gradFill rotWithShape="0">
            <a:gsLst>
              <a:gs pos="0">
                <a:schemeClr val="accent2"/>
              </a:gs>
              <a:gs pos="100000">
                <a:schemeClr val="accent2">
                  <a:gamma/>
                  <a:shade val="46275"/>
                  <a:invGamma/>
                </a:schemeClr>
              </a:gs>
            </a:gsLst>
            <a:lin ang="5400000" scaled="1"/>
          </a:gradFill>
          <a:ln w="38100">
            <a:noFill/>
            <a:miter lim="800000"/>
            <a:headEnd/>
            <a:tailEnd/>
          </a:ln>
        </p:spPr>
        <p:txBody>
          <a:bodyPr lIns="45720" rIns="45720" anchor="ctr"/>
          <a:lstStyle/>
          <a:p>
            <a:pPr>
              <a:defRPr/>
            </a:pPr>
            <a:r>
              <a:rPr lang="en-US" sz="1300" dirty="0">
                <a:solidFill>
                  <a:schemeClr val="bg1"/>
                </a:solidFill>
                <a:latin typeface="Arial" pitchFamily="34" charset="0"/>
                <a:ea typeface="ＭＳ Ｐゴシック" pitchFamily="34" charset="-128"/>
              </a:rPr>
              <a:t>Partition 1</a:t>
            </a: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a:p>
            <a:pPr>
              <a:defRPr/>
            </a:pPr>
            <a:endParaRPr lang="en-US" sz="1300" dirty="0">
              <a:solidFill>
                <a:srgbClr val="5F5F5F"/>
              </a:solidFill>
              <a:latin typeface="Arial" pitchFamily="34" charset="0"/>
              <a:ea typeface="ＭＳ Ｐゴシック" pitchFamily="34" charset="-128"/>
            </a:endParaRPr>
          </a:p>
        </p:txBody>
      </p:sp>
      <p:sp>
        <p:nvSpPr>
          <p:cNvPr id="171047" name="Rectangle 39"/>
          <p:cNvSpPr>
            <a:spLocks noChangeArrowheads="1"/>
          </p:cNvSpPr>
          <p:nvPr/>
        </p:nvSpPr>
        <p:spPr bwMode="auto">
          <a:xfrm>
            <a:off x="4638675" y="1098948"/>
            <a:ext cx="1385888" cy="1640681"/>
          </a:xfrm>
          <a:prstGeom prst="rect">
            <a:avLst/>
          </a:prstGeom>
          <a:gradFill rotWithShape="0">
            <a:gsLst>
              <a:gs pos="0">
                <a:schemeClr val="accent2"/>
              </a:gs>
              <a:gs pos="100000">
                <a:schemeClr val="accent2">
                  <a:gamma/>
                  <a:shade val="46275"/>
                  <a:invGamma/>
                </a:schemeClr>
              </a:gs>
            </a:gsLst>
            <a:lin ang="5400000" scaled="1"/>
          </a:gradFill>
          <a:ln w="38100">
            <a:noFill/>
            <a:miter lim="800000"/>
            <a:headEnd/>
            <a:tailEnd/>
          </a:ln>
        </p:spPr>
        <p:txBody>
          <a:bodyPr lIns="45720" rIns="45720" anchor="ctr"/>
          <a:lstStyle/>
          <a:p>
            <a:pPr>
              <a:defRPr/>
            </a:pPr>
            <a:r>
              <a:rPr lang="en-US" sz="1300" dirty="0">
                <a:solidFill>
                  <a:schemeClr val="bg1"/>
                </a:solidFill>
                <a:latin typeface="Arial" pitchFamily="34" charset="0"/>
                <a:ea typeface="ＭＳ Ｐゴシック" pitchFamily="34" charset="-128"/>
              </a:rPr>
              <a:t>Partition 2</a:t>
            </a: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a:p>
            <a:pPr>
              <a:defRPr/>
            </a:pPr>
            <a:endParaRPr lang="en-US" sz="1300" dirty="0">
              <a:solidFill>
                <a:schemeClr val="bg1"/>
              </a:solidFill>
              <a:latin typeface="Arial" pitchFamily="34" charset="0"/>
              <a:ea typeface="ＭＳ Ｐゴシック" pitchFamily="34" charset="-128"/>
            </a:endParaRPr>
          </a:p>
        </p:txBody>
      </p:sp>
      <p:sp>
        <p:nvSpPr>
          <p:cNvPr id="45064" name="Rectangle 40"/>
          <p:cNvSpPr>
            <a:spLocks noChangeArrowheads="1"/>
          </p:cNvSpPr>
          <p:nvPr/>
        </p:nvSpPr>
        <p:spPr bwMode="auto">
          <a:xfrm>
            <a:off x="4638675" y="2758679"/>
            <a:ext cx="1385888" cy="383381"/>
          </a:xfrm>
          <a:prstGeom prst="rect">
            <a:avLst/>
          </a:prstGeom>
          <a:gradFill rotWithShape="0">
            <a:gsLst>
              <a:gs pos="0">
                <a:srgbClr val="808080"/>
              </a:gs>
              <a:gs pos="100000">
                <a:srgbClr val="3B3B3B"/>
              </a:gs>
            </a:gsLst>
            <a:lin ang="5400000" scaled="1"/>
          </a:gradFill>
          <a:ln w="38100">
            <a:noFill/>
            <a:miter lim="800000"/>
            <a:headEnd/>
            <a:tailEnd/>
          </a:ln>
        </p:spPr>
        <p:txBody>
          <a:bodyPr lIns="45720" rIns="45720" anchor="ctr"/>
          <a:lstStyle/>
          <a:p>
            <a:r>
              <a:rPr lang="en-US" sz="1500">
                <a:solidFill>
                  <a:schemeClr val="bg1"/>
                </a:solidFill>
                <a:latin typeface="Arial" pitchFamily="34" charset="0"/>
                <a:ea typeface="ＭＳ Ｐゴシック" pitchFamily="34" charset="-128"/>
              </a:rPr>
              <a:t>Partition OS</a:t>
            </a:r>
          </a:p>
        </p:txBody>
      </p:sp>
      <p:sp>
        <p:nvSpPr>
          <p:cNvPr id="45065" name="Rectangle 11"/>
          <p:cNvSpPr>
            <a:spLocks noChangeArrowheads="1"/>
          </p:cNvSpPr>
          <p:nvPr/>
        </p:nvSpPr>
        <p:spPr bwMode="auto">
          <a:xfrm>
            <a:off x="1755775" y="3490913"/>
            <a:ext cx="2674938" cy="104775"/>
          </a:xfrm>
          <a:prstGeom prst="rect">
            <a:avLst/>
          </a:prstGeom>
          <a:noFill/>
          <a:ln w="19050">
            <a:noFill/>
            <a:miter lim="800000"/>
            <a:headEnd/>
            <a:tailEnd/>
          </a:ln>
        </p:spPr>
        <p:txBody>
          <a:bodyPr anchor="ctr"/>
          <a:lstStyle/>
          <a:p>
            <a:r>
              <a:rPr lang="en-US" sz="1400" b="0" dirty="0">
                <a:solidFill>
                  <a:schemeClr val="bg1"/>
                </a:solidFill>
                <a:latin typeface="Arial" pitchFamily="34" charset="0"/>
                <a:ea typeface="ＭＳ Ｐゴシック" pitchFamily="34" charset="-128"/>
              </a:rPr>
              <a:t>Partition 1 Time Slice</a:t>
            </a:r>
          </a:p>
        </p:txBody>
      </p:sp>
      <p:sp>
        <p:nvSpPr>
          <p:cNvPr id="45066" name="Rectangle 13"/>
          <p:cNvSpPr>
            <a:spLocks noChangeArrowheads="1"/>
          </p:cNvSpPr>
          <p:nvPr/>
        </p:nvSpPr>
        <p:spPr bwMode="auto">
          <a:xfrm>
            <a:off x="4745039" y="3495675"/>
            <a:ext cx="2674937" cy="104775"/>
          </a:xfrm>
          <a:prstGeom prst="rect">
            <a:avLst/>
          </a:prstGeom>
          <a:noFill/>
          <a:ln w="19050">
            <a:noFill/>
            <a:miter lim="800000"/>
            <a:headEnd/>
            <a:tailEnd/>
          </a:ln>
        </p:spPr>
        <p:txBody>
          <a:bodyPr anchor="ctr"/>
          <a:lstStyle/>
          <a:p>
            <a:r>
              <a:rPr lang="en-US" sz="1400" b="0" dirty="0">
                <a:solidFill>
                  <a:schemeClr val="bg1"/>
                </a:solidFill>
                <a:latin typeface="Arial" pitchFamily="34" charset="0"/>
                <a:ea typeface="ＭＳ Ｐゴシック" pitchFamily="34" charset="-128"/>
              </a:rPr>
              <a:t>Partition 2 Time Slice</a:t>
            </a:r>
          </a:p>
        </p:txBody>
      </p:sp>
      <p:sp>
        <p:nvSpPr>
          <p:cNvPr id="171023" name="Oval 15"/>
          <p:cNvSpPr>
            <a:spLocks noChangeArrowheads="1"/>
          </p:cNvSpPr>
          <p:nvPr/>
        </p:nvSpPr>
        <p:spPr bwMode="auto">
          <a:xfrm>
            <a:off x="1821914" y="1204021"/>
            <a:ext cx="558800" cy="432792"/>
          </a:xfrm>
          <a:prstGeom prst="ellipse">
            <a:avLst/>
          </a:prstGeom>
          <a:solidFill>
            <a:srgbClr val="696969"/>
          </a:solidFill>
          <a:ln w="9525">
            <a:noFill/>
            <a:round/>
            <a:headEnd/>
            <a:tailEnd/>
          </a:ln>
          <a:effectLst/>
        </p:spPr>
        <p:txBody>
          <a:bodyPr anchor="ctr">
            <a:spAutoFit/>
          </a:bodyPr>
          <a:lstStyle/>
          <a:p>
            <a:pPr>
              <a:spcBef>
                <a:spcPct val="50000"/>
              </a:spcBef>
              <a:defRPr/>
            </a:pPr>
            <a:r>
              <a:rPr lang="en-US" sz="1400">
                <a:solidFill>
                  <a:schemeClr val="bg1"/>
                </a:solidFill>
                <a:latin typeface="Arial" pitchFamily="34" charset="0"/>
              </a:rPr>
              <a:t>T1</a:t>
            </a:r>
          </a:p>
        </p:txBody>
      </p:sp>
      <p:sp>
        <p:nvSpPr>
          <p:cNvPr id="171024" name="Oval 16"/>
          <p:cNvSpPr>
            <a:spLocks noChangeArrowheads="1"/>
          </p:cNvSpPr>
          <p:nvPr/>
        </p:nvSpPr>
        <p:spPr bwMode="auto">
          <a:xfrm>
            <a:off x="1983839" y="2152949"/>
            <a:ext cx="558800" cy="432792"/>
          </a:xfrm>
          <a:prstGeom prst="ellipse">
            <a:avLst/>
          </a:prstGeom>
          <a:solidFill>
            <a:srgbClr val="696969"/>
          </a:solidFill>
          <a:ln w="9525">
            <a:noFill/>
            <a:round/>
            <a:headEnd/>
            <a:tailEnd/>
          </a:ln>
          <a:effectLst/>
        </p:spPr>
        <p:txBody>
          <a:bodyPr anchor="ctr">
            <a:spAutoFit/>
          </a:bodyPr>
          <a:lstStyle/>
          <a:p>
            <a:pPr>
              <a:spcBef>
                <a:spcPct val="50000"/>
              </a:spcBef>
              <a:defRPr/>
            </a:pPr>
            <a:r>
              <a:rPr lang="en-US" sz="1400">
                <a:solidFill>
                  <a:schemeClr val="bg1"/>
                </a:solidFill>
                <a:latin typeface="Arial" pitchFamily="34" charset="0"/>
              </a:rPr>
              <a:t>T3</a:t>
            </a:r>
          </a:p>
        </p:txBody>
      </p:sp>
      <p:sp>
        <p:nvSpPr>
          <p:cNvPr id="171025" name="Oval 17"/>
          <p:cNvSpPr>
            <a:spLocks noChangeArrowheads="1"/>
          </p:cNvSpPr>
          <p:nvPr/>
        </p:nvSpPr>
        <p:spPr bwMode="auto">
          <a:xfrm>
            <a:off x="2336264" y="1629074"/>
            <a:ext cx="558800" cy="432792"/>
          </a:xfrm>
          <a:prstGeom prst="ellipse">
            <a:avLst/>
          </a:prstGeom>
          <a:solidFill>
            <a:srgbClr val="696969"/>
          </a:solidFill>
          <a:ln w="9525">
            <a:noFill/>
            <a:round/>
            <a:headEnd/>
            <a:tailEnd/>
          </a:ln>
          <a:effectLst/>
        </p:spPr>
        <p:txBody>
          <a:bodyPr anchor="ctr">
            <a:spAutoFit/>
          </a:bodyPr>
          <a:lstStyle/>
          <a:p>
            <a:pPr>
              <a:spcBef>
                <a:spcPct val="50000"/>
              </a:spcBef>
              <a:defRPr/>
            </a:pPr>
            <a:r>
              <a:rPr lang="en-US" sz="1400">
                <a:solidFill>
                  <a:schemeClr val="bg1"/>
                </a:solidFill>
                <a:latin typeface="Arial" pitchFamily="34" charset="0"/>
              </a:rPr>
              <a:t>T2</a:t>
            </a:r>
          </a:p>
        </p:txBody>
      </p:sp>
      <p:sp>
        <p:nvSpPr>
          <p:cNvPr id="171026" name="Oval 18"/>
          <p:cNvSpPr>
            <a:spLocks noChangeArrowheads="1"/>
          </p:cNvSpPr>
          <p:nvPr/>
        </p:nvSpPr>
        <p:spPr bwMode="auto">
          <a:xfrm>
            <a:off x="5267325" y="1204021"/>
            <a:ext cx="558800" cy="432792"/>
          </a:xfrm>
          <a:prstGeom prst="ellipse">
            <a:avLst/>
          </a:prstGeom>
          <a:solidFill>
            <a:srgbClr val="696969"/>
          </a:solidFill>
          <a:ln w="9525">
            <a:noFill/>
            <a:round/>
            <a:headEnd/>
            <a:tailEnd/>
          </a:ln>
          <a:effectLst/>
        </p:spPr>
        <p:txBody>
          <a:bodyPr anchor="ctr">
            <a:spAutoFit/>
          </a:bodyPr>
          <a:lstStyle/>
          <a:p>
            <a:pPr>
              <a:spcBef>
                <a:spcPct val="50000"/>
              </a:spcBef>
              <a:defRPr/>
            </a:pPr>
            <a:r>
              <a:rPr lang="en-US" sz="1400">
                <a:solidFill>
                  <a:schemeClr val="bg1"/>
                </a:solidFill>
                <a:latin typeface="Arial" pitchFamily="34" charset="0"/>
              </a:rPr>
              <a:t>T1</a:t>
            </a:r>
          </a:p>
        </p:txBody>
      </p:sp>
      <p:sp>
        <p:nvSpPr>
          <p:cNvPr id="171027" name="Oval 19"/>
          <p:cNvSpPr>
            <a:spLocks noChangeArrowheads="1"/>
          </p:cNvSpPr>
          <p:nvPr/>
        </p:nvSpPr>
        <p:spPr bwMode="auto">
          <a:xfrm>
            <a:off x="4830763" y="1596927"/>
            <a:ext cx="558800" cy="432792"/>
          </a:xfrm>
          <a:prstGeom prst="ellipse">
            <a:avLst/>
          </a:prstGeom>
          <a:solidFill>
            <a:srgbClr val="696969"/>
          </a:solidFill>
          <a:ln w="9525">
            <a:noFill/>
            <a:round/>
            <a:headEnd/>
            <a:tailEnd/>
          </a:ln>
          <a:effectLst/>
        </p:spPr>
        <p:txBody>
          <a:bodyPr anchor="ctr">
            <a:spAutoFit/>
          </a:bodyPr>
          <a:lstStyle/>
          <a:p>
            <a:pPr>
              <a:spcBef>
                <a:spcPct val="50000"/>
              </a:spcBef>
              <a:defRPr/>
            </a:pPr>
            <a:r>
              <a:rPr lang="en-US" sz="1400">
                <a:solidFill>
                  <a:schemeClr val="bg1"/>
                </a:solidFill>
                <a:latin typeface="Arial" pitchFamily="34" charset="0"/>
              </a:rPr>
              <a:t>T2</a:t>
            </a:r>
          </a:p>
        </p:txBody>
      </p:sp>
      <p:sp>
        <p:nvSpPr>
          <p:cNvPr id="171028" name="Oval 20"/>
          <p:cNvSpPr>
            <a:spLocks noChangeArrowheads="1"/>
          </p:cNvSpPr>
          <p:nvPr/>
        </p:nvSpPr>
        <p:spPr bwMode="auto">
          <a:xfrm>
            <a:off x="5278438" y="2001739"/>
            <a:ext cx="558800" cy="432792"/>
          </a:xfrm>
          <a:prstGeom prst="ellipse">
            <a:avLst/>
          </a:prstGeom>
          <a:solidFill>
            <a:srgbClr val="696969"/>
          </a:solidFill>
          <a:ln w="9525">
            <a:noFill/>
            <a:round/>
            <a:headEnd/>
            <a:tailEnd/>
          </a:ln>
          <a:effectLst/>
        </p:spPr>
        <p:txBody>
          <a:bodyPr anchor="ctr">
            <a:spAutoFit/>
          </a:bodyPr>
          <a:lstStyle/>
          <a:p>
            <a:pPr>
              <a:spcBef>
                <a:spcPct val="50000"/>
              </a:spcBef>
              <a:defRPr/>
            </a:pPr>
            <a:r>
              <a:rPr lang="en-US" sz="1400">
                <a:solidFill>
                  <a:schemeClr val="bg1"/>
                </a:solidFill>
                <a:latin typeface="Arial" pitchFamily="34" charset="0"/>
              </a:rPr>
              <a:t>T3</a:t>
            </a:r>
          </a:p>
        </p:txBody>
      </p:sp>
      <p:sp>
        <p:nvSpPr>
          <p:cNvPr id="171029" name="Oval 21"/>
          <p:cNvSpPr>
            <a:spLocks noChangeArrowheads="1"/>
          </p:cNvSpPr>
          <p:nvPr/>
        </p:nvSpPr>
        <p:spPr bwMode="auto">
          <a:xfrm>
            <a:off x="4824413" y="2295824"/>
            <a:ext cx="558800" cy="432792"/>
          </a:xfrm>
          <a:prstGeom prst="ellipse">
            <a:avLst/>
          </a:prstGeom>
          <a:solidFill>
            <a:srgbClr val="696969"/>
          </a:solidFill>
          <a:ln w="9525">
            <a:noFill/>
            <a:round/>
            <a:headEnd/>
            <a:tailEnd/>
          </a:ln>
          <a:effectLst/>
        </p:spPr>
        <p:txBody>
          <a:bodyPr anchor="ctr">
            <a:spAutoFit/>
          </a:bodyPr>
          <a:lstStyle/>
          <a:p>
            <a:pPr>
              <a:spcBef>
                <a:spcPct val="50000"/>
              </a:spcBef>
              <a:defRPr/>
            </a:pPr>
            <a:r>
              <a:rPr lang="en-US" sz="1400">
                <a:solidFill>
                  <a:schemeClr val="bg1"/>
                </a:solidFill>
                <a:latin typeface="Arial" pitchFamily="34" charset="0"/>
              </a:rPr>
              <a:t>T4</a:t>
            </a:r>
          </a:p>
        </p:txBody>
      </p:sp>
      <p:sp>
        <p:nvSpPr>
          <p:cNvPr id="45074" name="Line 22"/>
          <p:cNvSpPr>
            <a:spLocks noChangeShapeType="1"/>
          </p:cNvSpPr>
          <p:nvPr/>
        </p:nvSpPr>
        <p:spPr bwMode="auto">
          <a:xfrm flipV="1">
            <a:off x="1755775" y="3792141"/>
            <a:ext cx="1397000" cy="0"/>
          </a:xfrm>
          <a:prstGeom prst="line">
            <a:avLst/>
          </a:prstGeom>
          <a:noFill/>
          <a:ln w="12700">
            <a:solidFill>
              <a:schemeClr val="bg1"/>
            </a:solidFill>
            <a:prstDash val="dash"/>
            <a:round/>
            <a:headEnd type="oval" w="med" len="med"/>
            <a:tailEnd type="triangle" w="med" len="med"/>
          </a:ln>
        </p:spPr>
        <p:txBody>
          <a:bodyPr/>
          <a:lstStyle/>
          <a:p>
            <a:endParaRPr lang="en-US"/>
          </a:p>
        </p:txBody>
      </p:sp>
      <p:sp>
        <p:nvSpPr>
          <p:cNvPr id="45075" name="Line 23"/>
          <p:cNvSpPr>
            <a:spLocks noChangeShapeType="1"/>
          </p:cNvSpPr>
          <p:nvPr/>
        </p:nvSpPr>
        <p:spPr bwMode="auto">
          <a:xfrm>
            <a:off x="3209926" y="3913585"/>
            <a:ext cx="1425575" cy="11906"/>
          </a:xfrm>
          <a:prstGeom prst="line">
            <a:avLst/>
          </a:prstGeom>
          <a:noFill/>
          <a:ln w="12700">
            <a:solidFill>
              <a:schemeClr val="bg1"/>
            </a:solidFill>
            <a:prstDash val="dash"/>
            <a:round/>
            <a:headEnd type="oval" w="med" len="med"/>
            <a:tailEnd type="triangle" w="med" len="med"/>
          </a:ln>
        </p:spPr>
        <p:txBody>
          <a:bodyPr/>
          <a:lstStyle/>
          <a:p>
            <a:endParaRPr lang="en-US"/>
          </a:p>
        </p:txBody>
      </p:sp>
      <p:sp>
        <p:nvSpPr>
          <p:cNvPr id="45076" name="Line 24"/>
          <p:cNvSpPr>
            <a:spLocks noChangeShapeType="1"/>
          </p:cNvSpPr>
          <p:nvPr/>
        </p:nvSpPr>
        <p:spPr bwMode="auto">
          <a:xfrm flipV="1">
            <a:off x="4578350" y="4076700"/>
            <a:ext cx="1397000" cy="0"/>
          </a:xfrm>
          <a:prstGeom prst="line">
            <a:avLst/>
          </a:prstGeom>
          <a:noFill/>
          <a:ln w="12700">
            <a:solidFill>
              <a:schemeClr val="bg1"/>
            </a:solidFill>
            <a:prstDash val="dash"/>
            <a:round/>
            <a:headEnd type="oval" w="med" len="med"/>
            <a:tailEnd type="triangle" w="med" len="med"/>
          </a:ln>
        </p:spPr>
        <p:txBody>
          <a:bodyPr/>
          <a:lstStyle/>
          <a:p>
            <a:endParaRPr lang="en-US"/>
          </a:p>
        </p:txBody>
      </p:sp>
      <p:sp>
        <p:nvSpPr>
          <p:cNvPr id="45077" name="Line 25"/>
          <p:cNvSpPr>
            <a:spLocks noChangeShapeType="1"/>
          </p:cNvSpPr>
          <p:nvPr/>
        </p:nvSpPr>
        <p:spPr bwMode="auto">
          <a:xfrm flipV="1">
            <a:off x="6013450" y="4171950"/>
            <a:ext cx="1397000" cy="0"/>
          </a:xfrm>
          <a:prstGeom prst="line">
            <a:avLst/>
          </a:prstGeom>
          <a:noFill/>
          <a:ln w="12700">
            <a:solidFill>
              <a:schemeClr val="bg1"/>
            </a:solidFill>
            <a:prstDash val="dash"/>
            <a:round/>
            <a:headEnd type="oval" w="med" len="med"/>
            <a:tailEnd type="triangle" w="med" len="med"/>
          </a:ln>
        </p:spPr>
        <p:txBody>
          <a:bodyPr/>
          <a:lstStyle/>
          <a:p>
            <a:endParaRPr lang="en-US"/>
          </a:p>
        </p:txBody>
      </p:sp>
      <p:sp>
        <p:nvSpPr>
          <p:cNvPr id="45078" name="Rectangle 26"/>
          <p:cNvSpPr>
            <a:spLocks noChangeArrowheads="1"/>
          </p:cNvSpPr>
          <p:nvPr/>
        </p:nvSpPr>
        <p:spPr bwMode="auto">
          <a:xfrm>
            <a:off x="1841501" y="3829050"/>
            <a:ext cx="1101725" cy="104775"/>
          </a:xfrm>
          <a:prstGeom prst="rect">
            <a:avLst/>
          </a:prstGeom>
          <a:noFill/>
          <a:ln w="19050">
            <a:noFill/>
            <a:miter lim="800000"/>
            <a:headEnd/>
            <a:tailEnd/>
          </a:ln>
        </p:spPr>
        <p:txBody>
          <a:bodyPr anchor="ctr"/>
          <a:lstStyle/>
          <a:p>
            <a:r>
              <a:rPr lang="en-US" sz="1400" b="0" dirty="0">
                <a:solidFill>
                  <a:schemeClr val="bg1"/>
                </a:solidFill>
                <a:latin typeface="Arial" pitchFamily="34" charset="0"/>
                <a:ea typeface="ＭＳ Ｐゴシック" pitchFamily="34" charset="-128"/>
              </a:rPr>
              <a:t>Execution</a:t>
            </a:r>
          </a:p>
        </p:txBody>
      </p:sp>
      <p:sp>
        <p:nvSpPr>
          <p:cNvPr id="45079" name="Rectangle 27"/>
          <p:cNvSpPr>
            <a:spLocks noChangeArrowheads="1"/>
          </p:cNvSpPr>
          <p:nvPr/>
        </p:nvSpPr>
        <p:spPr bwMode="auto">
          <a:xfrm>
            <a:off x="3306764" y="3952875"/>
            <a:ext cx="1101725" cy="104775"/>
          </a:xfrm>
          <a:prstGeom prst="rect">
            <a:avLst/>
          </a:prstGeom>
          <a:noFill/>
          <a:ln w="19050">
            <a:noFill/>
            <a:miter lim="800000"/>
            <a:headEnd/>
            <a:tailEnd/>
          </a:ln>
        </p:spPr>
        <p:txBody>
          <a:bodyPr anchor="ctr"/>
          <a:lstStyle/>
          <a:p>
            <a:r>
              <a:rPr lang="en-US" sz="1400" b="0" dirty="0">
                <a:solidFill>
                  <a:schemeClr val="bg1"/>
                </a:solidFill>
                <a:latin typeface="Arial" pitchFamily="34" charset="0"/>
                <a:ea typeface="ＭＳ Ｐゴシック" pitchFamily="34" charset="-128"/>
              </a:rPr>
              <a:t>Idle</a:t>
            </a:r>
          </a:p>
        </p:txBody>
      </p:sp>
      <p:sp>
        <p:nvSpPr>
          <p:cNvPr id="45080" name="Rectangle 28"/>
          <p:cNvSpPr>
            <a:spLocks noChangeArrowheads="1"/>
          </p:cNvSpPr>
          <p:nvPr/>
        </p:nvSpPr>
        <p:spPr bwMode="auto">
          <a:xfrm>
            <a:off x="4714875" y="4121944"/>
            <a:ext cx="1101725" cy="104775"/>
          </a:xfrm>
          <a:prstGeom prst="rect">
            <a:avLst/>
          </a:prstGeom>
          <a:noFill/>
          <a:ln w="19050">
            <a:noFill/>
            <a:miter lim="800000"/>
            <a:headEnd/>
            <a:tailEnd/>
          </a:ln>
        </p:spPr>
        <p:txBody>
          <a:bodyPr anchor="ctr"/>
          <a:lstStyle/>
          <a:p>
            <a:r>
              <a:rPr lang="en-US" sz="1400" b="0" dirty="0">
                <a:solidFill>
                  <a:schemeClr val="bg1"/>
                </a:solidFill>
                <a:latin typeface="Arial" pitchFamily="34" charset="0"/>
                <a:ea typeface="ＭＳ Ｐゴシック" pitchFamily="34" charset="-128"/>
              </a:rPr>
              <a:t>Execution</a:t>
            </a:r>
          </a:p>
        </p:txBody>
      </p:sp>
      <p:sp>
        <p:nvSpPr>
          <p:cNvPr id="45081" name="Rectangle 29"/>
          <p:cNvSpPr>
            <a:spLocks noChangeArrowheads="1"/>
          </p:cNvSpPr>
          <p:nvPr/>
        </p:nvSpPr>
        <p:spPr bwMode="auto">
          <a:xfrm>
            <a:off x="6119814" y="4212431"/>
            <a:ext cx="1101725" cy="104775"/>
          </a:xfrm>
          <a:prstGeom prst="rect">
            <a:avLst/>
          </a:prstGeom>
          <a:noFill/>
          <a:ln w="19050">
            <a:noFill/>
            <a:miter lim="800000"/>
            <a:headEnd/>
            <a:tailEnd/>
          </a:ln>
        </p:spPr>
        <p:txBody>
          <a:bodyPr anchor="ctr"/>
          <a:lstStyle/>
          <a:p>
            <a:r>
              <a:rPr lang="en-US" sz="1400" b="0" dirty="0">
                <a:solidFill>
                  <a:schemeClr val="bg1"/>
                </a:solidFill>
                <a:latin typeface="Arial" pitchFamily="34" charset="0"/>
                <a:ea typeface="ＭＳ Ｐゴシック" pitchFamily="34" charset="-128"/>
              </a:rPr>
              <a:t>Idle</a:t>
            </a:r>
          </a:p>
        </p:txBody>
      </p:sp>
      <p:sp>
        <p:nvSpPr>
          <p:cNvPr id="45082" name="Line 33"/>
          <p:cNvSpPr>
            <a:spLocks noChangeShapeType="1"/>
          </p:cNvSpPr>
          <p:nvPr/>
        </p:nvSpPr>
        <p:spPr bwMode="auto">
          <a:xfrm>
            <a:off x="1679576" y="4392216"/>
            <a:ext cx="5788025" cy="8334"/>
          </a:xfrm>
          <a:prstGeom prst="line">
            <a:avLst/>
          </a:prstGeom>
          <a:noFill/>
          <a:ln w="38100">
            <a:solidFill>
              <a:schemeClr val="bg1"/>
            </a:solidFill>
            <a:round/>
            <a:headEnd type="oval" w="med" len="med"/>
            <a:tailEnd type="triangle" w="med" len="med"/>
          </a:ln>
        </p:spPr>
        <p:txBody>
          <a:bodyPr/>
          <a:lstStyle/>
          <a:p>
            <a:endParaRPr lang="en-US"/>
          </a:p>
        </p:txBody>
      </p:sp>
      <p:sp>
        <p:nvSpPr>
          <p:cNvPr id="45083" name="Rectangle 34"/>
          <p:cNvSpPr>
            <a:spLocks noChangeArrowheads="1"/>
          </p:cNvSpPr>
          <p:nvPr/>
        </p:nvSpPr>
        <p:spPr bwMode="auto">
          <a:xfrm>
            <a:off x="4021138" y="4480322"/>
            <a:ext cx="1276350" cy="128588"/>
          </a:xfrm>
          <a:prstGeom prst="rect">
            <a:avLst/>
          </a:prstGeom>
          <a:noFill/>
          <a:ln w="19050">
            <a:noFill/>
            <a:miter lim="800000"/>
            <a:headEnd/>
            <a:tailEnd/>
          </a:ln>
        </p:spPr>
        <p:txBody>
          <a:bodyPr anchor="ctr"/>
          <a:lstStyle/>
          <a:p>
            <a:r>
              <a:rPr lang="en-US" sz="1600" dirty="0">
                <a:solidFill>
                  <a:schemeClr val="bg1"/>
                </a:solidFill>
                <a:latin typeface="Arial" pitchFamily="34" charset="0"/>
                <a:ea typeface="ＭＳ Ｐゴシック" pitchFamily="34" charset="-128"/>
              </a:rPr>
              <a:t>Time</a:t>
            </a:r>
          </a:p>
        </p:txBody>
      </p:sp>
      <p:sp>
        <p:nvSpPr>
          <p:cNvPr id="45084" name="Line 35"/>
          <p:cNvSpPr>
            <a:spLocks noChangeShapeType="1"/>
          </p:cNvSpPr>
          <p:nvPr/>
        </p:nvSpPr>
        <p:spPr bwMode="auto">
          <a:xfrm flipV="1">
            <a:off x="1755776" y="3425429"/>
            <a:ext cx="2816225" cy="2381"/>
          </a:xfrm>
          <a:prstGeom prst="line">
            <a:avLst/>
          </a:prstGeom>
          <a:noFill/>
          <a:ln w="12700">
            <a:solidFill>
              <a:schemeClr val="bg1"/>
            </a:solidFill>
            <a:prstDash val="dash"/>
            <a:round/>
            <a:headEnd type="oval" w="med" len="med"/>
            <a:tailEnd type="triangle" w="med" len="med"/>
          </a:ln>
        </p:spPr>
        <p:txBody>
          <a:bodyPr/>
          <a:lstStyle/>
          <a:p>
            <a:endParaRPr lang="en-US"/>
          </a:p>
        </p:txBody>
      </p:sp>
      <p:sp>
        <p:nvSpPr>
          <p:cNvPr id="45085" name="Line 36"/>
          <p:cNvSpPr>
            <a:spLocks noChangeShapeType="1"/>
          </p:cNvSpPr>
          <p:nvPr/>
        </p:nvSpPr>
        <p:spPr bwMode="auto">
          <a:xfrm flipV="1">
            <a:off x="4646614" y="3426619"/>
            <a:ext cx="2744787" cy="2381"/>
          </a:xfrm>
          <a:prstGeom prst="line">
            <a:avLst/>
          </a:prstGeom>
          <a:noFill/>
          <a:ln w="12700">
            <a:solidFill>
              <a:schemeClr val="bg1"/>
            </a:solidFill>
            <a:prstDash val="dash"/>
            <a:round/>
            <a:headEnd type="oval" w="med" len="med"/>
            <a:tailEnd type="triangle" w="med" len="med"/>
          </a:ln>
        </p:spPr>
        <p:txBody>
          <a:bodyPr/>
          <a:lstStyle/>
          <a:p>
            <a:endParaRPr lang="en-US"/>
          </a:p>
        </p:txBody>
      </p:sp>
      <p:sp>
        <p:nvSpPr>
          <p:cNvPr id="45086" name="Rectangle 41"/>
          <p:cNvSpPr>
            <a:spLocks noChangeArrowheads="1"/>
          </p:cNvSpPr>
          <p:nvPr/>
        </p:nvSpPr>
        <p:spPr bwMode="auto">
          <a:xfrm>
            <a:off x="1751308" y="1098949"/>
            <a:ext cx="5668668" cy="2043112"/>
          </a:xfrm>
          <a:prstGeom prst="rect">
            <a:avLst/>
          </a:prstGeom>
          <a:noFill/>
          <a:ln w="38100">
            <a:solidFill>
              <a:schemeClr val="tx1"/>
            </a:solidFill>
            <a:miter lim="800000"/>
            <a:headEnd/>
            <a:tailEnd/>
          </a:ln>
        </p:spPr>
        <p:txBody>
          <a:bodyPr wrap="square" anchor="ctr">
            <a:spAutoFit/>
          </a:bodyPr>
          <a:lstStyle/>
          <a:p>
            <a:endParaRPr lang="en-US"/>
          </a:p>
        </p:txBody>
      </p:sp>
    </p:spTree>
    <p:extLst>
      <p:ext uri="{BB962C8B-B14F-4D97-AF65-F5344CB8AC3E}">
        <p14:creationId xmlns:p14="http://schemas.microsoft.com/office/powerpoint/2010/main" val="234819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4108" y="2189088"/>
            <a:ext cx="4712758" cy="837152"/>
          </a:xfrm>
        </p:spPr>
        <p:txBody>
          <a:bodyPr/>
          <a:lstStyle/>
          <a:p>
            <a:r>
              <a:rPr lang="en-US" dirty="0" smtClean="0"/>
              <a:t>VxWorks 653</a:t>
            </a:r>
            <a:br>
              <a:rPr lang="en-US" dirty="0" smtClean="0"/>
            </a:br>
            <a:r>
              <a:rPr lang="en-US" dirty="0" smtClean="0"/>
              <a:t>Multi-core Edition</a:t>
            </a:r>
            <a:endParaRPr lang="en-US" dirty="0"/>
          </a:p>
        </p:txBody>
      </p:sp>
      <p:sp>
        <p:nvSpPr>
          <p:cNvPr id="4" name="Text Placeholder 3"/>
          <p:cNvSpPr>
            <a:spLocks noGrp="1"/>
          </p:cNvSpPr>
          <p:nvPr>
            <p:ph type="body" sz="quarter" idx="10"/>
          </p:nvPr>
        </p:nvSpPr>
        <p:spPr>
          <a:xfrm>
            <a:off x="292099" y="1634378"/>
            <a:ext cx="4695825" cy="276999"/>
          </a:xfrm>
        </p:spPr>
        <p:txBody>
          <a:bodyPr/>
          <a:lstStyle/>
          <a:p>
            <a:r>
              <a:rPr lang="en-US" dirty="0" smtClean="0">
                <a:latin typeface="Arial" panose="020B0604020202020204" pitchFamily="34" charset="0"/>
                <a:cs typeface="Arial" panose="020B0604020202020204" pitchFamily="34" charset="0"/>
              </a:rPr>
              <a:t>aerospace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7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60184"/>
            <a:ext cx="8229600" cy="366254"/>
          </a:xfrm>
        </p:spPr>
        <p:txBody>
          <a:bodyPr/>
          <a:lstStyle/>
          <a:p>
            <a:pPr algn="ctr"/>
            <a:r>
              <a:rPr lang="en-US" dirty="0" smtClean="0">
                <a:latin typeface="Arial" charset="0"/>
              </a:rPr>
              <a:t>Multi-core System Issues</a:t>
            </a:r>
            <a:endParaRPr lang="en-US" dirty="0">
              <a:latin typeface="Arial" charset="0"/>
            </a:endParaRPr>
          </a:p>
        </p:txBody>
      </p:sp>
      <p:sp>
        <p:nvSpPr>
          <p:cNvPr id="11" name="Content Placeholder 2"/>
          <p:cNvSpPr>
            <a:spLocks noGrp="1"/>
          </p:cNvSpPr>
          <p:nvPr>
            <p:ph sz="half" idx="1"/>
          </p:nvPr>
        </p:nvSpPr>
        <p:spPr>
          <a:xfrm>
            <a:off x="4219575" y="812176"/>
            <a:ext cx="4400550" cy="3108543"/>
          </a:xfrm>
        </p:spPr>
        <p:txBody>
          <a:bodyPr/>
          <a:lstStyle/>
          <a:p>
            <a:r>
              <a:rPr lang="en-US" sz="1800" dirty="0">
                <a:latin typeface="Arial" charset="0"/>
              </a:rPr>
              <a:t>Contention </a:t>
            </a:r>
            <a:r>
              <a:rPr lang="en-US" sz="1800" dirty="0" smtClean="0">
                <a:latin typeface="Arial" charset="0"/>
              </a:rPr>
              <a:t>makes </a:t>
            </a:r>
            <a:r>
              <a:rPr lang="en-US" sz="1800" dirty="0">
                <a:latin typeface="Arial" charset="0"/>
              </a:rPr>
              <a:t>it </a:t>
            </a:r>
            <a:r>
              <a:rPr lang="en-US" sz="1800" dirty="0" smtClean="0">
                <a:latin typeface="Arial" charset="0"/>
              </a:rPr>
              <a:t>difficult </a:t>
            </a:r>
            <a:r>
              <a:rPr lang="en-US" sz="1800" dirty="0">
                <a:latin typeface="Arial" charset="0"/>
              </a:rPr>
              <a:t>to prove that </a:t>
            </a:r>
            <a:r>
              <a:rPr lang="en-US" sz="1800" dirty="0" smtClean="0">
                <a:latin typeface="Arial" charset="0"/>
              </a:rPr>
              <a:t>timing </a:t>
            </a:r>
            <a:r>
              <a:rPr lang="en-US" sz="1800" dirty="0">
                <a:latin typeface="Arial" charset="0"/>
              </a:rPr>
              <a:t>constraints are met</a:t>
            </a:r>
          </a:p>
          <a:p>
            <a:r>
              <a:rPr lang="en-US" sz="1800" dirty="0" smtClean="0">
                <a:latin typeface="Arial" charset="0"/>
              </a:rPr>
              <a:t>Most </a:t>
            </a:r>
            <a:r>
              <a:rPr lang="en-US" sz="1800" dirty="0" err="1" smtClean="0">
                <a:latin typeface="Arial" charset="0"/>
              </a:rPr>
              <a:t>SoC’s</a:t>
            </a:r>
            <a:r>
              <a:rPr lang="en-US" sz="1800" dirty="0" smtClean="0">
                <a:latin typeface="Arial" charset="0"/>
              </a:rPr>
              <a:t> uses hardware </a:t>
            </a:r>
            <a:r>
              <a:rPr lang="en-US" sz="1800" dirty="0">
                <a:latin typeface="Arial" charset="0"/>
              </a:rPr>
              <a:t>that is shared between cores</a:t>
            </a:r>
          </a:p>
          <a:p>
            <a:r>
              <a:rPr lang="en-US" sz="1800" dirty="0" smtClean="0">
                <a:latin typeface="Arial" charset="0"/>
              </a:rPr>
              <a:t>Designs </a:t>
            </a:r>
            <a:r>
              <a:rPr lang="en-US" sz="1800" dirty="0">
                <a:latin typeface="Arial" charset="0"/>
              </a:rPr>
              <a:t>and effects of sharing </a:t>
            </a:r>
            <a:r>
              <a:rPr lang="en-US" sz="1800" dirty="0" smtClean="0">
                <a:latin typeface="Arial" charset="0"/>
              </a:rPr>
              <a:t>are often unavailable</a:t>
            </a:r>
            <a:endParaRPr lang="en-US" sz="1800" dirty="0">
              <a:latin typeface="Arial" charset="0"/>
            </a:endParaRPr>
          </a:p>
          <a:p>
            <a:r>
              <a:rPr lang="en-US" sz="1800" dirty="0">
                <a:latin typeface="Arial" charset="0"/>
              </a:rPr>
              <a:t>Sharing effects may change as </a:t>
            </a:r>
            <a:r>
              <a:rPr lang="en-US" sz="1800" dirty="0" err="1" smtClean="0">
                <a:latin typeface="Arial" charset="0"/>
              </a:rPr>
              <a:t>SoC</a:t>
            </a:r>
            <a:r>
              <a:rPr lang="en-US" sz="1800" dirty="0" smtClean="0">
                <a:latin typeface="Arial" charset="0"/>
              </a:rPr>
              <a:t> microcode is updated</a:t>
            </a:r>
            <a:endParaRPr lang="en-US" sz="1800" dirty="0">
              <a:latin typeface="Arial" charset="0"/>
            </a:endParaRPr>
          </a:p>
          <a:p>
            <a:r>
              <a:rPr lang="en-US" sz="1800" dirty="0" smtClean="0">
                <a:latin typeface="Arial" charset="0"/>
              </a:rPr>
              <a:t>Addressing </a:t>
            </a:r>
            <a:r>
              <a:rPr lang="en-US" sz="1800" dirty="0">
                <a:latin typeface="Arial" charset="0"/>
              </a:rPr>
              <a:t>these </a:t>
            </a:r>
            <a:r>
              <a:rPr lang="en-US" sz="1800" dirty="0" smtClean="0">
                <a:latin typeface="Arial" charset="0"/>
              </a:rPr>
              <a:t>issues can </a:t>
            </a:r>
            <a:r>
              <a:rPr lang="en-US" sz="1800" dirty="0">
                <a:latin typeface="Arial" charset="0"/>
              </a:rPr>
              <a:t>involve </a:t>
            </a:r>
            <a:r>
              <a:rPr lang="en-US" sz="1800" dirty="0" smtClean="0">
                <a:latin typeface="Arial" charset="0"/>
              </a:rPr>
              <a:t>additional cert effort</a:t>
            </a:r>
            <a:endParaRPr lang="en-US" sz="1800" dirty="0">
              <a:latin typeface="Arial" charset="0"/>
            </a:endParaRPr>
          </a:p>
        </p:txBody>
      </p:sp>
      <p:pic>
        <p:nvPicPr>
          <p:cNvPr id="12" name="Content Placeholder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176" y="883614"/>
            <a:ext cx="3686174" cy="2764631"/>
          </a:xfrm>
          <a:prstGeom prst="rect">
            <a:avLst/>
          </a:prstGeom>
        </p:spPr>
      </p:pic>
      <p:sp>
        <p:nvSpPr>
          <p:cNvPr id="13" name="Rectangle 12"/>
          <p:cNvSpPr/>
          <p:nvPr/>
        </p:nvSpPr>
        <p:spPr>
          <a:xfrm>
            <a:off x="367095" y="3941601"/>
            <a:ext cx="8256298" cy="646331"/>
          </a:xfrm>
          <a:prstGeom prst="rect">
            <a:avLst/>
          </a:prstGeom>
        </p:spPr>
        <p:txBody>
          <a:bodyPr wrap="square">
            <a:spAutoFit/>
          </a:bodyPr>
          <a:lstStyle/>
          <a:p>
            <a:pPr algn="ctr"/>
            <a:r>
              <a:rPr lang="en-US" b="1" dirty="0">
                <a:solidFill>
                  <a:srgbClr val="00B050"/>
                </a:solidFill>
              </a:rPr>
              <a:t>Performance and certification </a:t>
            </a:r>
            <a:r>
              <a:rPr lang="en-US" b="1" dirty="0" smtClean="0">
                <a:solidFill>
                  <a:srgbClr val="00B050"/>
                </a:solidFill>
              </a:rPr>
              <a:t>costs </a:t>
            </a:r>
            <a:r>
              <a:rPr lang="en-US" b="1" dirty="0">
                <a:solidFill>
                  <a:srgbClr val="00B050"/>
                </a:solidFill>
              </a:rPr>
              <a:t>depend on matching the choice of strategies </a:t>
            </a:r>
            <a:r>
              <a:rPr lang="en-US" b="1" dirty="0" smtClean="0">
                <a:solidFill>
                  <a:srgbClr val="00B050"/>
                </a:solidFill>
              </a:rPr>
              <a:t>of the </a:t>
            </a:r>
            <a:r>
              <a:rPr lang="en-US" b="1" dirty="0">
                <a:solidFill>
                  <a:srgbClr val="00B050"/>
                </a:solidFill>
              </a:rPr>
              <a:t>multicore hardware and </a:t>
            </a:r>
            <a:r>
              <a:rPr lang="en-US" b="1" dirty="0" smtClean="0">
                <a:solidFill>
                  <a:srgbClr val="00B050"/>
                </a:solidFill>
              </a:rPr>
              <a:t>the software </a:t>
            </a:r>
            <a:r>
              <a:rPr lang="en-US" b="1" dirty="0">
                <a:solidFill>
                  <a:srgbClr val="00B050"/>
                </a:solidFill>
              </a:rPr>
              <a:t>application</a:t>
            </a:r>
          </a:p>
        </p:txBody>
      </p:sp>
    </p:spTree>
    <p:extLst>
      <p:ext uri="{BB962C8B-B14F-4D97-AF65-F5344CB8AC3E}">
        <p14:creationId xmlns:p14="http://schemas.microsoft.com/office/powerpoint/2010/main" val="8066164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5613" y="185226"/>
            <a:ext cx="8231187" cy="732508"/>
          </a:xfrm>
        </p:spPr>
        <p:txBody>
          <a:bodyPr/>
          <a:lstStyle/>
          <a:p>
            <a:r>
              <a:rPr lang="en-US" dirty="0"/>
              <a:t>Certification Authorities Software </a:t>
            </a:r>
            <a:r>
              <a:rPr lang="en-US" dirty="0" smtClean="0"/>
              <a:t>Team CAST-32A (Multi-Core Processors)</a:t>
            </a:r>
            <a:endParaRPr lang="en-US" dirty="0"/>
          </a:p>
        </p:txBody>
      </p:sp>
      <p:sp>
        <p:nvSpPr>
          <p:cNvPr id="11" name="Content Placeholder 2"/>
          <p:cNvSpPr>
            <a:spLocks noGrp="1"/>
          </p:cNvSpPr>
          <p:nvPr>
            <p:ph idx="1"/>
          </p:nvPr>
        </p:nvSpPr>
        <p:spPr>
          <a:xfrm>
            <a:off x="304800" y="1176964"/>
            <a:ext cx="8229600" cy="3306546"/>
          </a:xfrm>
        </p:spPr>
        <p:txBody>
          <a:bodyPr/>
          <a:lstStyle/>
          <a:p>
            <a:r>
              <a:rPr lang="en-US" sz="1800" dirty="0" smtClean="0"/>
              <a:t>FAA-published guidance on usage of multi-core processors in aviation</a:t>
            </a:r>
          </a:p>
          <a:p>
            <a:r>
              <a:rPr lang="en-US" sz="1800" dirty="0" smtClean="0"/>
              <a:t>Available free on FAA website</a:t>
            </a:r>
          </a:p>
          <a:p>
            <a:r>
              <a:rPr lang="en-US" sz="1800" dirty="0" smtClean="0"/>
              <a:t>Topics Applicable to Multi-Core Processors (MCP) </a:t>
            </a:r>
            <a:r>
              <a:rPr lang="en-US" sz="1800" dirty="0"/>
              <a:t>in Safety-Critical </a:t>
            </a:r>
            <a:r>
              <a:rPr lang="en-US" sz="1800" dirty="0" smtClean="0"/>
              <a:t>Applications</a:t>
            </a:r>
            <a:endParaRPr lang="en-US" sz="1800" dirty="0"/>
          </a:p>
          <a:p>
            <a:pPr lvl="1"/>
            <a:r>
              <a:rPr lang="en-US" sz="1800" dirty="0" smtClean="0"/>
              <a:t>Sixteen objectives on MCP Determinism</a:t>
            </a:r>
          </a:p>
          <a:p>
            <a:pPr lvl="1"/>
            <a:r>
              <a:rPr lang="en-US" sz="1800" dirty="0" smtClean="0"/>
              <a:t>Six objectives for MCP Software</a:t>
            </a:r>
          </a:p>
          <a:p>
            <a:pPr lvl="1"/>
            <a:r>
              <a:rPr lang="en-US" sz="1800" dirty="0" smtClean="0"/>
              <a:t>Two objectives for MCP Error Handling</a:t>
            </a:r>
          </a:p>
          <a:p>
            <a:pPr lvl="1"/>
            <a:r>
              <a:rPr lang="en-US" sz="1800" strike="sngStrike" dirty="0" smtClean="0"/>
              <a:t>CAST paper addresses only 2 cores at this time, but is largely applicable to more than 2 cores</a:t>
            </a:r>
          </a:p>
          <a:p>
            <a:pPr lvl="1"/>
            <a:r>
              <a:rPr lang="en-US" sz="1800" dirty="0" smtClean="0"/>
              <a:t>Wind River Verification Activities will support many objectives, but integrators will need to conduct additional activities to ensure compliance</a:t>
            </a:r>
          </a:p>
        </p:txBody>
      </p:sp>
      <p:sp>
        <p:nvSpPr>
          <p:cNvPr id="4" name="Rectangular Callout 3"/>
          <p:cNvSpPr/>
          <p:nvPr/>
        </p:nvSpPr>
        <p:spPr bwMode="gray">
          <a:xfrm>
            <a:off x="7154824" y="1453860"/>
            <a:ext cx="1847298" cy="495601"/>
          </a:xfrm>
          <a:prstGeom prst="wedgeRectCallout">
            <a:avLst>
              <a:gd name="adj1" fmla="val 467"/>
              <a:gd name="adj2" fmla="val -236453"/>
            </a:avLst>
          </a:prstGeom>
          <a:solidFill>
            <a:schemeClr val="accent2"/>
          </a:solidFill>
          <a:ln w="9525">
            <a:noFill/>
            <a:round/>
            <a:headEnd/>
            <a:tailEnd/>
          </a:ln>
          <a:effectLst/>
          <a:extLst/>
        </p:spPr>
        <p:txBody>
          <a:bodyPr wrap="square" rtlCol="0" anchor="ctr"/>
          <a:lstStyle/>
          <a:p>
            <a:pPr algn="ctr" defTabSz="914400">
              <a:lnSpc>
                <a:spcPct val="90000"/>
              </a:lnSpc>
              <a:spcBef>
                <a:spcPts val="600"/>
              </a:spcBef>
            </a:pPr>
            <a:r>
              <a:rPr lang="en-US" sz="1400" dirty="0" smtClean="0">
                <a:solidFill>
                  <a:srgbClr val="000000"/>
                </a:solidFill>
                <a:latin typeface="+mn-lt"/>
                <a:ea typeface="ＭＳ Ｐゴシック" charset="0"/>
                <a:cs typeface="ＭＳ Ｐゴシック" charset="0"/>
              </a:rPr>
              <a:t>Released November 2016</a:t>
            </a:r>
          </a:p>
        </p:txBody>
      </p:sp>
      <p:sp>
        <p:nvSpPr>
          <p:cNvPr id="5" name="Rectangular Callout 4"/>
          <p:cNvSpPr/>
          <p:nvPr/>
        </p:nvSpPr>
        <p:spPr bwMode="gray">
          <a:xfrm>
            <a:off x="6318323" y="2512194"/>
            <a:ext cx="2683799" cy="577515"/>
          </a:xfrm>
          <a:prstGeom prst="wedgeRectCallout">
            <a:avLst>
              <a:gd name="adj1" fmla="val -115016"/>
              <a:gd name="adj2" fmla="val -91728"/>
            </a:avLst>
          </a:prstGeom>
          <a:solidFill>
            <a:schemeClr val="accent2"/>
          </a:solidFill>
          <a:ln w="9525">
            <a:noFill/>
            <a:round/>
            <a:headEnd/>
            <a:tailEnd/>
          </a:ln>
          <a:effectLst/>
          <a:extLst/>
        </p:spPr>
        <p:txBody>
          <a:bodyPr wrap="square" rtlCol="0" anchor="ctr"/>
          <a:lstStyle/>
          <a:p>
            <a:pPr algn="ctr" defTabSz="914400">
              <a:lnSpc>
                <a:spcPct val="90000"/>
              </a:lnSpc>
              <a:spcBef>
                <a:spcPts val="600"/>
              </a:spcBef>
            </a:pPr>
            <a:r>
              <a:rPr lang="en-US" sz="1400" dirty="0" smtClean="0">
                <a:solidFill>
                  <a:srgbClr val="000000"/>
                </a:solidFill>
                <a:latin typeface="+mn-lt"/>
                <a:ea typeface="ＭＳ Ｐゴシック" charset="0"/>
                <a:cs typeface="ＭＳ Ｐゴシック" charset="0"/>
              </a:rPr>
              <a:t>CAST-32A Appendix has mapping from CAST 32 to 32A</a:t>
            </a:r>
          </a:p>
        </p:txBody>
      </p:sp>
    </p:spTree>
    <p:extLst>
      <p:ext uri="{BB962C8B-B14F-4D97-AF65-F5344CB8AC3E}">
        <p14:creationId xmlns:p14="http://schemas.microsoft.com/office/powerpoint/2010/main" val="28709907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0925"/>
            <a:ext cx="8231187" cy="313932"/>
          </a:xfrm>
        </p:spPr>
        <p:txBody>
          <a:bodyPr/>
          <a:lstStyle/>
          <a:p>
            <a:pPr algn="ctr"/>
            <a:r>
              <a:rPr lang="en-US" sz="2400" dirty="0" smtClean="0"/>
              <a:t>VxWorks 653 3 Multi-core Edition Requirements </a:t>
            </a:r>
            <a:endParaRPr lang="en-US" sz="2400" dirty="0"/>
          </a:p>
        </p:txBody>
      </p:sp>
      <p:sp>
        <p:nvSpPr>
          <p:cNvPr id="3" name="Content Placeholder 2"/>
          <p:cNvSpPr>
            <a:spLocks noGrp="1"/>
          </p:cNvSpPr>
          <p:nvPr>
            <p:ph idx="1"/>
          </p:nvPr>
        </p:nvSpPr>
        <p:spPr>
          <a:xfrm>
            <a:off x="457200" y="799257"/>
            <a:ext cx="8229600" cy="2827441"/>
          </a:xfrm>
        </p:spPr>
        <p:txBody>
          <a:bodyPr/>
          <a:lstStyle/>
          <a:p>
            <a:r>
              <a:rPr lang="en-US" dirty="0" smtClean="0"/>
              <a:t>Certifiable to RTCA DO-178C, Level A</a:t>
            </a:r>
          </a:p>
          <a:p>
            <a:r>
              <a:rPr lang="en-US" dirty="0" smtClean="0"/>
              <a:t>Support certification of multiple design assurance levels(DAL) on multiple cores running concurrently</a:t>
            </a:r>
          </a:p>
          <a:p>
            <a:r>
              <a:rPr lang="en-US" dirty="0" smtClean="0"/>
              <a:t>Fault isolation and containment: Health Monitors</a:t>
            </a:r>
          </a:p>
          <a:p>
            <a:pPr lvl="1"/>
            <a:r>
              <a:rPr lang="en-US" sz="1800" dirty="0"/>
              <a:t>The module operating system shall manage and enforce configuration of interconnect functions on the </a:t>
            </a:r>
            <a:r>
              <a:rPr lang="en-US" sz="1800" dirty="0" smtClean="0"/>
              <a:t>architecture</a:t>
            </a:r>
          </a:p>
          <a:p>
            <a:r>
              <a:rPr lang="en-US" dirty="0" smtClean="0"/>
              <a:t>Static configuration and enforcement in accordance with ARINC 653</a:t>
            </a:r>
          </a:p>
          <a:p>
            <a:r>
              <a:rPr lang="en-US" dirty="0" smtClean="0"/>
              <a:t>Role-based configuration per RTCA/DO-297</a:t>
            </a:r>
          </a:p>
        </p:txBody>
      </p:sp>
    </p:spTree>
    <p:extLst>
      <p:ext uri="{BB962C8B-B14F-4D97-AF65-F5344CB8AC3E}">
        <p14:creationId xmlns:p14="http://schemas.microsoft.com/office/powerpoint/2010/main" val="5001318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0"/>
            <a:ext cx="9144000" cy="5143500"/>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
        <p:nvSpPr>
          <p:cNvPr id="4" name="TextBox 3"/>
          <p:cNvSpPr txBox="1"/>
          <p:nvPr/>
        </p:nvSpPr>
        <p:spPr>
          <a:xfrm>
            <a:off x="685800" y="3132240"/>
            <a:ext cx="7772400" cy="1323439"/>
          </a:xfrm>
          <a:prstGeom prst="rect">
            <a:avLst/>
          </a:prstGeom>
          <a:noFill/>
        </p:spPr>
        <p:txBody>
          <a:bodyPr wrap="square" rtlCol="0">
            <a:spAutoFit/>
          </a:bodyPr>
          <a:lstStyle/>
          <a:p>
            <a:pPr algn="ctr"/>
            <a:r>
              <a:rPr lang="en-US" sz="4000" dirty="0" smtClean="0">
                <a:solidFill>
                  <a:srgbClr val="C00000"/>
                </a:solidFill>
                <a:latin typeface="Arial Black" panose="020B0A04020102020204" pitchFamily="34" charset="0"/>
                <a:cs typeface="Arial" panose="020B0604020202020204" pitchFamily="34" charset="0"/>
              </a:rPr>
              <a:t>VxWorks</a:t>
            </a:r>
          </a:p>
          <a:p>
            <a:pPr algn="ctr"/>
            <a:r>
              <a:rPr lang="en-US" sz="4000" dirty="0" smtClean="0">
                <a:solidFill>
                  <a:srgbClr val="C00000"/>
                </a:solidFill>
                <a:latin typeface="Arial Black" panose="020B0A04020102020204" pitchFamily="34" charset="0"/>
                <a:cs typeface="Arial" panose="020B0604020202020204" pitchFamily="34" charset="0"/>
              </a:rPr>
              <a:t>Safe &amp; Secure </a:t>
            </a:r>
            <a:r>
              <a:rPr lang="en-US" sz="4000" dirty="0" smtClean="0">
                <a:solidFill>
                  <a:srgbClr val="C00000"/>
                </a:solidFill>
                <a:latin typeface="Arial" panose="020B0604020202020204" pitchFamily="34" charset="0"/>
                <a:cs typeface="Arial" panose="020B0604020202020204" pitchFamily="34" charset="0"/>
              </a:rPr>
              <a:t>RTOS Platform</a:t>
            </a:r>
          </a:p>
        </p:txBody>
      </p:sp>
      <p:grpSp>
        <p:nvGrpSpPr>
          <p:cNvPr id="59" name="Group 58"/>
          <p:cNvGrpSpPr>
            <a:grpSpLocks noChangeAspect="1"/>
          </p:cNvGrpSpPr>
          <p:nvPr/>
        </p:nvGrpSpPr>
        <p:grpSpPr>
          <a:xfrm>
            <a:off x="3162963" y="407716"/>
            <a:ext cx="2427871" cy="2690453"/>
            <a:chOff x="572531" y="824012"/>
            <a:chExt cx="4303310" cy="4768726"/>
          </a:xfrm>
        </p:grpSpPr>
        <p:sp>
          <p:nvSpPr>
            <p:cNvPr id="60" name="Freeform 59"/>
            <p:cNvSpPr/>
            <p:nvPr/>
          </p:nvSpPr>
          <p:spPr>
            <a:xfrm flipH="1">
              <a:off x="2718969" y="824012"/>
              <a:ext cx="2156872" cy="4768726"/>
            </a:xfrm>
            <a:custGeom>
              <a:avLst/>
              <a:gdLst/>
              <a:ahLst/>
              <a:cxnLst/>
              <a:rect l="l" t="t" r="r" b="b"/>
              <a:pathLst>
                <a:path w="2156872" h="4768726">
                  <a:moveTo>
                    <a:pt x="2156872" y="0"/>
                  </a:moveTo>
                  <a:lnTo>
                    <a:pt x="2156872" y="4768726"/>
                  </a:lnTo>
                  <a:cubicBezTo>
                    <a:pt x="1580553" y="4449942"/>
                    <a:pt x="685705" y="3654712"/>
                    <a:pt x="330404" y="3032764"/>
                  </a:cubicBezTo>
                  <a:cubicBezTo>
                    <a:pt x="-44152" y="2377110"/>
                    <a:pt x="22136" y="1556446"/>
                    <a:pt x="0" y="882861"/>
                  </a:cubicBezTo>
                  <a:lnTo>
                    <a:pt x="24431" y="885324"/>
                  </a:lnTo>
                  <a:cubicBezTo>
                    <a:pt x="352687" y="885324"/>
                    <a:pt x="618791" y="619220"/>
                    <a:pt x="618791" y="290964"/>
                  </a:cubicBezTo>
                  <a:cubicBezTo>
                    <a:pt x="618791" y="274665"/>
                    <a:pt x="618135" y="258520"/>
                    <a:pt x="613934" y="242787"/>
                  </a:cubicBezTo>
                  <a:close/>
                </a:path>
              </a:pathLst>
            </a:custGeom>
            <a:solidFill>
              <a:srgbClr val="A9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1" name="Freeform 60"/>
            <p:cNvSpPr/>
            <p:nvPr/>
          </p:nvSpPr>
          <p:spPr>
            <a:xfrm>
              <a:off x="572531" y="824012"/>
              <a:ext cx="2156872" cy="4768726"/>
            </a:xfrm>
            <a:custGeom>
              <a:avLst/>
              <a:gdLst/>
              <a:ahLst/>
              <a:cxnLst/>
              <a:rect l="l" t="t" r="r" b="b"/>
              <a:pathLst>
                <a:path w="2156872" h="4768726">
                  <a:moveTo>
                    <a:pt x="2156872" y="0"/>
                  </a:moveTo>
                  <a:lnTo>
                    <a:pt x="2156872" y="4768726"/>
                  </a:lnTo>
                  <a:cubicBezTo>
                    <a:pt x="1580553" y="4449942"/>
                    <a:pt x="685705" y="3654712"/>
                    <a:pt x="330404" y="3032764"/>
                  </a:cubicBezTo>
                  <a:cubicBezTo>
                    <a:pt x="-44152" y="2377110"/>
                    <a:pt x="22136" y="1556446"/>
                    <a:pt x="0" y="882861"/>
                  </a:cubicBezTo>
                  <a:lnTo>
                    <a:pt x="24431" y="885324"/>
                  </a:lnTo>
                  <a:cubicBezTo>
                    <a:pt x="352687" y="885324"/>
                    <a:pt x="618791" y="619220"/>
                    <a:pt x="618791" y="290964"/>
                  </a:cubicBezTo>
                  <a:cubicBezTo>
                    <a:pt x="618791" y="274665"/>
                    <a:pt x="618135" y="258520"/>
                    <a:pt x="613934" y="242787"/>
                  </a:cubicBezTo>
                  <a:close/>
                </a:path>
              </a:pathLst>
            </a:custGeom>
            <a:solidFill>
              <a:srgbClr val="D1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649713" y="1910954"/>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2637963" y="1090246"/>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2637963" y="5240176"/>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795588" y="3115707"/>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1466215" y="4348653"/>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flipH="1">
              <a:off x="1374775" y="1203012"/>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flipH="1">
              <a:off x="4601487" y="1910954"/>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flipH="1">
              <a:off x="4510047" y="3143556"/>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flipH="1">
              <a:off x="3733800" y="4348653"/>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3915508" y="1203012"/>
              <a:ext cx="182880" cy="18288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1673713" y="2924020"/>
              <a:ext cx="1995210" cy="1295242"/>
            </a:xfrm>
            <a:prstGeom prst="roundRect">
              <a:avLst>
                <a:gd name="adj" fmla="val 20654"/>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Block Arc 18"/>
            <p:cNvSpPr/>
            <p:nvPr/>
          </p:nvSpPr>
          <p:spPr>
            <a:xfrm>
              <a:off x="2001362" y="1910842"/>
              <a:ext cx="1339911" cy="914400"/>
            </a:xfrm>
            <a:custGeom>
              <a:avLst/>
              <a:gdLst/>
              <a:ahLst/>
              <a:cxnLst/>
              <a:rect l="l" t="t" r="r" b="b"/>
              <a:pathLst>
                <a:path w="850606" h="609600">
                  <a:moveTo>
                    <a:pt x="425303" y="0"/>
                  </a:moveTo>
                  <a:cubicBezTo>
                    <a:pt x="660191" y="0"/>
                    <a:pt x="850606" y="209195"/>
                    <a:pt x="850606" y="467251"/>
                  </a:cubicBezTo>
                  <a:lnTo>
                    <a:pt x="850605" y="467251"/>
                  </a:lnTo>
                  <a:lnTo>
                    <a:pt x="850605" y="609600"/>
                  </a:lnTo>
                  <a:lnTo>
                    <a:pt x="633743" y="609600"/>
                  </a:lnTo>
                  <a:lnTo>
                    <a:pt x="633743" y="467251"/>
                  </a:lnTo>
                  <a:lnTo>
                    <a:pt x="632017" y="467251"/>
                  </a:lnTo>
                  <a:cubicBezTo>
                    <a:pt x="632017" y="329918"/>
                    <a:pt x="539468" y="218588"/>
                    <a:pt x="425303" y="218588"/>
                  </a:cubicBezTo>
                  <a:cubicBezTo>
                    <a:pt x="311138" y="218588"/>
                    <a:pt x="218589" y="329918"/>
                    <a:pt x="218589" y="467251"/>
                  </a:cubicBezTo>
                  <a:lnTo>
                    <a:pt x="216862" y="467251"/>
                  </a:lnTo>
                  <a:lnTo>
                    <a:pt x="216862" y="609600"/>
                  </a:lnTo>
                  <a:lnTo>
                    <a:pt x="0" y="609600"/>
                  </a:lnTo>
                  <a:lnTo>
                    <a:pt x="0" y="467251"/>
                  </a:lnTo>
                  <a:cubicBezTo>
                    <a:pt x="0" y="209195"/>
                    <a:pt x="190415" y="0"/>
                    <a:pt x="425303" y="0"/>
                  </a:cubicBezTo>
                  <a:close/>
                </a:path>
              </a:pathLst>
            </a:cu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p:nvPr/>
          </p:nvGrpSpPr>
          <p:grpSpPr>
            <a:xfrm>
              <a:off x="2447341" y="3096550"/>
              <a:ext cx="577834" cy="882126"/>
              <a:chOff x="2447341" y="3096550"/>
              <a:chExt cx="577834" cy="882126"/>
            </a:xfrm>
          </p:grpSpPr>
          <p:sp>
            <p:nvSpPr>
              <p:cNvPr id="75" name="Trapezoid 74"/>
              <p:cNvSpPr/>
              <p:nvPr/>
            </p:nvSpPr>
            <p:spPr>
              <a:xfrm rot="18000000">
                <a:off x="2655708" y="3241442"/>
                <a:ext cx="487376" cy="251559"/>
              </a:xfrm>
              <a:prstGeom prst="trapezoid">
                <a:avLst>
                  <a:gd name="adj" fmla="val 58331"/>
                </a:avLst>
              </a:prstGeom>
              <a:solidFill>
                <a:srgbClr val="D1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3600000">
                <a:off x="2142600" y="3401291"/>
                <a:ext cx="868617" cy="259136"/>
              </a:xfrm>
              <a:prstGeom prst="trapezoid">
                <a:avLst>
                  <a:gd name="adj" fmla="val 57143"/>
                </a:avLst>
              </a:prstGeom>
              <a:solidFill>
                <a:srgbClr val="D1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a:spLocks noChangeAspect="1"/>
              </p:cNvSpPr>
              <p:nvPr/>
            </p:nvSpPr>
            <p:spPr>
              <a:xfrm>
                <a:off x="2801197" y="3822195"/>
                <a:ext cx="175150" cy="156481"/>
              </a:xfrm>
              <a:prstGeom prst="trapezoid">
                <a:avLst>
                  <a:gd name="adj" fmla="val 104081"/>
                </a:avLst>
              </a:prstGeom>
              <a:solidFill>
                <a:srgbClr val="D1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6892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0989" y="185262"/>
            <a:ext cx="8231187" cy="313932"/>
          </a:xfrm>
        </p:spPr>
        <p:txBody>
          <a:bodyPr/>
          <a:lstStyle/>
          <a:p>
            <a:r>
              <a:rPr lang="en-US" sz="2400" dirty="0" smtClean="0"/>
              <a:t>VxWorks 653 3.0 Multi-core Edition Safety Architecture</a:t>
            </a:r>
            <a:endParaRPr lang="en-US" sz="2400" dirty="0"/>
          </a:p>
        </p:txBody>
      </p:sp>
      <p:sp>
        <p:nvSpPr>
          <p:cNvPr id="12" name="TextBox 11"/>
          <p:cNvSpPr txBox="1"/>
          <p:nvPr/>
        </p:nvSpPr>
        <p:spPr>
          <a:xfrm>
            <a:off x="4114800" y="2357076"/>
            <a:ext cx="1828800" cy="286232"/>
          </a:xfrm>
          <a:prstGeom prst="rect">
            <a:avLst/>
          </a:prstGeom>
          <a:noFill/>
          <a:ln>
            <a:solidFill>
              <a:schemeClr val="accent1"/>
            </a:solidFill>
          </a:ln>
        </p:spPr>
        <p:txBody>
          <a:bodyPr wrap="square" rtlCol="0">
            <a:spAutoFit/>
          </a:bodyPr>
          <a:lstStyle/>
          <a:p>
            <a:pPr algn="ctr">
              <a:lnSpc>
                <a:spcPct val="90000"/>
              </a:lnSpc>
              <a:spcBef>
                <a:spcPts val="600"/>
              </a:spcBef>
              <a:buClr>
                <a:schemeClr val="bg2"/>
              </a:buClr>
            </a:pPr>
            <a:r>
              <a:rPr lang="en-US" sz="1400" b="1" dirty="0" smtClean="0">
                <a:solidFill>
                  <a:srgbClr val="FF0000"/>
                </a:solidFill>
                <a:latin typeface="+mn-lt"/>
              </a:rPr>
              <a:t>Available 2015</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657" y="510834"/>
            <a:ext cx="6319810" cy="422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gray">
          <a:xfrm>
            <a:off x="1835574" y="3352801"/>
            <a:ext cx="693420" cy="321740"/>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r>
              <a:rPr lang="en-US" sz="700" dirty="0" smtClean="0">
                <a:solidFill>
                  <a:schemeClr val="tx2">
                    <a:lumMod val="65000"/>
                    <a:lumOff val="35000"/>
                  </a:schemeClr>
                </a:solidFill>
                <a:latin typeface="+mn-lt"/>
                <a:ea typeface="ＭＳ Ｐゴシック" charset="0"/>
                <a:cs typeface="ＭＳ Ｐゴシック" charset="0"/>
              </a:rPr>
              <a:t>ARINC Ports</a:t>
            </a:r>
          </a:p>
        </p:txBody>
      </p:sp>
    </p:spTree>
    <p:extLst>
      <p:ext uri="{BB962C8B-B14F-4D97-AF65-F5344CB8AC3E}">
        <p14:creationId xmlns:p14="http://schemas.microsoft.com/office/powerpoint/2010/main" val="35856366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VxWorks 653 3.0 Multi-core Edition Time Scheduler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853440"/>
            <a:ext cx="4962292" cy="383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white">
          <a:xfrm>
            <a:off x="384081" y="1802760"/>
            <a:ext cx="3425920" cy="188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1" fontAlgn="base" hangingPunct="1">
              <a:lnSpc>
                <a:spcPct val="85000"/>
              </a:lnSpc>
              <a:spcBef>
                <a:spcPct val="0"/>
              </a:spcBef>
              <a:spcAft>
                <a:spcPct val="0"/>
              </a:spcAft>
              <a:defRPr lang="en-US" sz="2800" b="0" smtClean="0">
                <a:solidFill>
                  <a:schemeClr val="bg1"/>
                </a:solidFill>
                <a:latin typeface="+mj-lt"/>
                <a:ea typeface="ＭＳ Ｐゴシック" pitchFamily="34" charset="-128"/>
                <a:cs typeface="ＭＳ Ｐゴシック" charset="0"/>
              </a:defRPr>
            </a:lvl1pPr>
            <a:lvl2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2pPr>
            <a:lvl3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3pPr>
            <a:lvl4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4pPr>
            <a:lvl5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5pPr>
            <a:lvl6pPr marL="457200" algn="l" rtl="0" eaLnBrk="1" fontAlgn="base" hangingPunct="1">
              <a:lnSpc>
                <a:spcPct val="95000"/>
              </a:lnSpc>
              <a:spcBef>
                <a:spcPct val="0"/>
              </a:spcBef>
              <a:spcAft>
                <a:spcPct val="0"/>
              </a:spcAft>
              <a:defRPr sz="3400">
                <a:solidFill>
                  <a:schemeClr val="tx1"/>
                </a:solidFill>
                <a:latin typeface="Arial" charset="0"/>
              </a:defRPr>
            </a:lvl6pPr>
            <a:lvl7pPr marL="914400" algn="l" rtl="0" eaLnBrk="1" fontAlgn="base" hangingPunct="1">
              <a:lnSpc>
                <a:spcPct val="95000"/>
              </a:lnSpc>
              <a:spcBef>
                <a:spcPct val="0"/>
              </a:spcBef>
              <a:spcAft>
                <a:spcPct val="0"/>
              </a:spcAft>
              <a:defRPr sz="3400">
                <a:solidFill>
                  <a:schemeClr val="tx1"/>
                </a:solidFill>
                <a:latin typeface="Arial" charset="0"/>
              </a:defRPr>
            </a:lvl7pPr>
            <a:lvl8pPr marL="1371600" algn="l" rtl="0" eaLnBrk="1" fontAlgn="base" hangingPunct="1">
              <a:lnSpc>
                <a:spcPct val="95000"/>
              </a:lnSpc>
              <a:spcBef>
                <a:spcPct val="0"/>
              </a:spcBef>
              <a:spcAft>
                <a:spcPct val="0"/>
              </a:spcAft>
              <a:defRPr sz="3400">
                <a:solidFill>
                  <a:schemeClr val="tx1"/>
                </a:solidFill>
                <a:latin typeface="Arial" charset="0"/>
              </a:defRPr>
            </a:lvl8pPr>
            <a:lvl9pPr marL="1828800" algn="l" rtl="0" eaLnBrk="1" fontAlgn="base" hangingPunct="1">
              <a:lnSpc>
                <a:spcPct val="95000"/>
              </a:lnSpc>
              <a:spcBef>
                <a:spcPct val="0"/>
              </a:spcBef>
              <a:spcAft>
                <a:spcPct val="0"/>
              </a:spcAft>
              <a:defRPr sz="3400">
                <a:solidFill>
                  <a:schemeClr val="tx1"/>
                </a:solidFill>
                <a:latin typeface="Arial" charset="0"/>
              </a:defRPr>
            </a:lvl9pPr>
          </a:lstStyle>
          <a:p>
            <a:pPr defTabSz="914400"/>
            <a:r>
              <a:rPr lang="en-US" sz="2400" kern="0" dirty="0" smtClean="0"/>
              <a:t>With the time partition scheduler, system integrators can schedule multiple guests in a specific time window to be scheduled on a core.</a:t>
            </a:r>
            <a:endParaRPr lang="en-US" sz="2400" kern="0" dirty="0"/>
          </a:p>
        </p:txBody>
      </p:sp>
    </p:spTree>
    <p:extLst>
      <p:ext uri="{BB962C8B-B14F-4D97-AF65-F5344CB8AC3E}">
        <p14:creationId xmlns:p14="http://schemas.microsoft.com/office/powerpoint/2010/main" val="23288685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1" y="234793"/>
            <a:ext cx="8231187" cy="366254"/>
          </a:xfrm>
        </p:spPr>
        <p:txBody>
          <a:bodyPr/>
          <a:lstStyle/>
          <a:p>
            <a:r>
              <a:rPr lang="en-US" dirty="0" smtClean="0">
                <a:latin typeface="Arial" charset="0"/>
              </a:rPr>
              <a:t>Roles of the MOS and POS in 3.0 Multi-core Edition</a:t>
            </a:r>
            <a:endParaRPr lang="en-US" dirty="0">
              <a:latin typeface="Arial" charset="0"/>
            </a:endParaRPr>
          </a:p>
        </p:txBody>
      </p:sp>
      <p:sp>
        <p:nvSpPr>
          <p:cNvPr id="13315" name="Content Placeholder 2"/>
          <p:cNvSpPr>
            <a:spLocks noGrp="1"/>
          </p:cNvSpPr>
          <p:nvPr>
            <p:ph idx="1"/>
          </p:nvPr>
        </p:nvSpPr>
        <p:spPr>
          <a:xfrm>
            <a:off x="152400" y="755085"/>
            <a:ext cx="3352800" cy="4002121"/>
          </a:xfrm>
        </p:spPr>
        <p:txBody>
          <a:bodyPr/>
          <a:lstStyle/>
          <a:p>
            <a:r>
              <a:rPr lang="en-US" sz="1600" dirty="0" smtClean="0"/>
              <a:t>Partition OS (POS)</a:t>
            </a:r>
            <a:endParaRPr lang="en-US" sz="1600" dirty="0"/>
          </a:p>
          <a:p>
            <a:pPr lvl="1"/>
            <a:r>
              <a:rPr lang="en-US" sz="1200" dirty="0"/>
              <a:t>VxWorks Cert </a:t>
            </a:r>
            <a:r>
              <a:rPr lang="en-US" sz="1200" dirty="0" smtClean="0"/>
              <a:t>6.6.7</a:t>
            </a:r>
            <a:endParaRPr lang="en-US" sz="1200" dirty="0"/>
          </a:p>
          <a:p>
            <a:pPr lvl="2"/>
            <a:r>
              <a:rPr lang="en-US" sz="1100" dirty="0"/>
              <a:t>Native kernel</a:t>
            </a:r>
          </a:p>
          <a:p>
            <a:pPr lvl="2"/>
            <a:r>
              <a:rPr lang="en-US" sz="1100" dirty="0"/>
              <a:t>BSP has Virtualization component</a:t>
            </a:r>
          </a:p>
          <a:p>
            <a:pPr lvl="1"/>
            <a:r>
              <a:rPr lang="en-US" sz="1200" i="1" dirty="0"/>
              <a:t>Device drivers are distributed to each Partition OS</a:t>
            </a:r>
            <a:endParaRPr lang="en-US" sz="1200" dirty="0"/>
          </a:p>
          <a:p>
            <a:pPr lvl="1"/>
            <a:r>
              <a:rPr lang="en-US" sz="1200" dirty="0"/>
              <a:t>APEX library</a:t>
            </a:r>
          </a:p>
          <a:p>
            <a:pPr lvl="1"/>
            <a:r>
              <a:rPr lang="en-US" sz="1200" dirty="0"/>
              <a:t>Application </a:t>
            </a:r>
            <a:r>
              <a:rPr lang="en-US" sz="1200" dirty="0" smtClean="0"/>
              <a:t>IBLL</a:t>
            </a:r>
            <a:endParaRPr lang="en-US" sz="1600" dirty="0" smtClean="0"/>
          </a:p>
          <a:p>
            <a:endParaRPr lang="en-US" sz="1600" dirty="0" smtClean="0"/>
          </a:p>
          <a:p>
            <a:r>
              <a:rPr lang="en-US" sz="1600" dirty="0" smtClean="0"/>
              <a:t>Module OS (MOS) </a:t>
            </a:r>
          </a:p>
          <a:p>
            <a:pPr lvl="1"/>
            <a:r>
              <a:rPr lang="en-US" sz="1200" dirty="0"/>
              <a:t>U</a:t>
            </a:r>
            <a:r>
              <a:rPr lang="en-US" sz="1200" dirty="0" smtClean="0"/>
              <a:t>ses only devices required to enforce partitioning</a:t>
            </a:r>
            <a:endParaRPr lang="en-US" sz="1100" dirty="0" smtClean="0"/>
          </a:p>
          <a:p>
            <a:pPr lvl="1"/>
            <a:r>
              <a:rPr lang="en-US" sz="1200" dirty="0" smtClean="0"/>
              <a:t>Manages access to common architecture specific resources</a:t>
            </a:r>
          </a:p>
          <a:p>
            <a:pPr lvl="1"/>
            <a:r>
              <a:rPr lang="en-US" sz="1200" dirty="0" smtClean="0"/>
              <a:t>Provides services for communication, health monitoring and emulation</a:t>
            </a:r>
          </a:p>
          <a:p>
            <a:pPr lvl="1"/>
            <a:r>
              <a:rPr lang="en-US" sz="1200" dirty="0" smtClean="0"/>
              <a:t>System Fault Handling</a:t>
            </a:r>
          </a:p>
          <a:p>
            <a:pPr lvl="1"/>
            <a:r>
              <a:rPr lang="en-US" sz="1200" dirty="0" smtClean="0"/>
              <a:t>Configuration management</a:t>
            </a:r>
            <a:endParaRPr lang="en-US" sz="1600" dirty="0" smtClean="0"/>
          </a:p>
        </p:txBody>
      </p:sp>
      <p:grpSp>
        <p:nvGrpSpPr>
          <p:cNvPr id="50" name="Group 49"/>
          <p:cNvGrpSpPr/>
          <p:nvPr/>
        </p:nvGrpSpPr>
        <p:grpSpPr>
          <a:xfrm>
            <a:off x="3581400" y="729703"/>
            <a:ext cx="5518273" cy="3099347"/>
            <a:chOff x="1447800" y="1203185"/>
            <a:chExt cx="7277103" cy="4740414"/>
          </a:xfrm>
        </p:grpSpPr>
        <p:sp>
          <p:nvSpPr>
            <p:cNvPr id="51" name="Rectangle 50"/>
            <p:cNvSpPr/>
            <p:nvPr/>
          </p:nvSpPr>
          <p:spPr>
            <a:xfrm>
              <a:off x="1447800" y="4419599"/>
              <a:ext cx="7162803" cy="15240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447800" y="1203185"/>
              <a:ext cx="7162802" cy="3064013"/>
            </a:xfrm>
            <a:prstGeom prst="rect">
              <a:avLst/>
            </a:prstGeom>
            <a:solidFill>
              <a:schemeClr val="bg2">
                <a:lumMod val="60000"/>
                <a:lumOff val="40000"/>
              </a:schemeClr>
            </a:solidFill>
            <a:ln>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76401" y="5480049"/>
              <a:ext cx="4451352" cy="34925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MOS Kernel</a:t>
              </a:r>
              <a:endParaRPr lang="en-US" sz="1200" dirty="0"/>
            </a:p>
          </p:txBody>
        </p:sp>
        <p:sp>
          <p:nvSpPr>
            <p:cNvPr id="54" name="Rectangle 53"/>
            <p:cNvSpPr/>
            <p:nvPr/>
          </p:nvSpPr>
          <p:spPr>
            <a:xfrm>
              <a:off x="1676401" y="4514848"/>
              <a:ext cx="2743201" cy="34290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Emulation</a:t>
              </a:r>
              <a:endParaRPr lang="en-US" sz="1600" dirty="0"/>
            </a:p>
          </p:txBody>
        </p:sp>
        <p:sp>
          <p:nvSpPr>
            <p:cNvPr id="55" name="Rectangle 54"/>
            <p:cNvSpPr/>
            <p:nvPr/>
          </p:nvSpPr>
          <p:spPr>
            <a:xfrm>
              <a:off x="4743452" y="4514848"/>
              <a:ext cx="2838451" cy="34290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VM Interface</a:t>
              </a:r>
              <a:endParaRPr lang="en-US" sz="1200" dirty="0"/>
            </a:p>
          </p:txBody>
        </p:sp>
        <p:grpSp>
          <p:nvGrpSpPr>
            <p:cNvPr id="56" name="Group 55"/>
            <p:cNvGrpSpPr/>
            <p:nvPr/>
          </p:nvGrpSpPr>
          <p:grpSpPr>
            <a:xfrm>
              <a:off x="1530350" y="3558317"/>
              <a:ext cx="7162802" cy="659036"/>
              <a:chOff x="1676400" y="3725650"/>
              <a:chExt cx="7162800" cy="659037"/>
            </a:xfrm>
          </p:grpSpPr>
          <p:sp>
            <p:nvSpPr>
              <p:cNvPr id="71" name="Rectangle 70"/>
              <p:cNvSpPr/>
              <p:nvPr/>
            </p:nvSpPr>
            <p:spPr>
              <a:xfrm>
                <a:off x="1676400" y="3810000"/>
                <a:ext cx="6981029" cy="495300"/>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898900" y="3879850"/>
                <a:ext cx="1809750" cy="3429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Core</a:t>
                </a:r>
                <a:endParaRPr lang="en-US" sz="1600" dirty="0"/>
              </a:p>
            </p:txBody>
          </p:sp>
          <p:sp>
            <p:nvSpPr>
              <p:cNvPr id="73" name="Rectangle 72"/>
              <p:cNvSpPr/>
              <p:nvPr/>
            </p:nvSpPr>
            <p:spPr>
              <a:xfrm>
                <a:off x="1822450" y="3879850"/>
                <a:ext cx="1905000" cy="3429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Emulation</a:t>
                </a:r>
                <a:endParaRPr lang="en-US" sz="1600" dirty="0"/>
              </a:p>
            </p:txBody>
          </p:sp>
          <p:sp>
            <p:nvSpPr>
              <p:cNvPr id="74" name="Rectangle 73"/>
              <p:cNvSpPr/>
              <p:nvPr/>
            </p:nvSpPr>
            <p:spPr>
              <a:xfrm>
                <a:off x="5861050" y="3886200"/>
                <a:ext cx="1866900" cy="3429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VM Interface</a:t>
                </a:r>
                <a:endParaRPr lang="en-US" sz="1400" dirty="0"/>
              </a:p>
            </p:txBody>
          </p:sp>
          <p:sp>
            <p:nvSpPr>
              <p:cNvPr id="75" name="TextBox 74"/>
              <p:cNvSpPr txBox="1"/>
              <p:nvPr/>
            </p:nvSpPr>
            <p:spPr>
              <a:xfrm>
                <a:off x="7696200" y="3725650"/>
                <a:ext cx="1143000" cy="659037"/>
              </a:xfrm>
              <a:prstGeom prst="rect">
                <a:avLst/>
              </a:prstGeom>
              <a:noFill/>
            </p:spPr>
            <p:txBody>
              <a:bodyPr wrap="square" rtlCol="0">
                <a:spAutoFit/>
              </a:bodyPr>
              <a:lstStyle/>
              <a:p>
                <a:r>
                  <a:rPr lang="en-US" sz="1100" dirty="0" smtClean="0">
                    <a:solidFill>
                      <a:schemeClr val="bg1"/>
                    </a:solidFill>
                  </a:rPr>
                  <a:t>VM HW Platform</a:t>
                </a:r>
                <a:endParaRPr lang="en-US" sz="1100" dirty="0">
                  <a:solidFill>
                    <a:schemeClr val="bg1"/>
                  </a:solidFill>
                </a:endParaRPr>
              </a:p>
            </p:txBody>
          </p:sp>
        </p:grpSp>
        <p:sp>
          <p:nvSpPr>
            <p:cNvPr id="57" name="Rectangle 56"/>
            <p:cNvSpPr/>
            <p:nvPr/>
          </p:nvSpPr>
          <p:spPr>
            <a:xfrm>
              <a:off x="1676401" y="5010149"/>
              <a:ext cx="5905502" cy="34290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Module OS Services</a:t>
              </a:r>
              <a:endParaRPr lang="en-US" sz="1200" dirty="0"/>
            </a:p>
          </p:txBody>
        </p:sp>
        <p:grpSp>
          <p:nvGrpSpPr>
            <p:cNvPr id="58" name="Group 57"/>
            <p:cNvGrpSpPr/>
            <p:nvPr/>
          </p:nvGrpSpPr>
          <p:grpSpPr>
            <a:xfrm>
              <a:off x="1676399" y="2371122"/>
              <a:ext cx="5905504" cy="1105503"/>
              <a:chOff x="1714499" y="2545748"/>
              <a:chExt cx="5905502" cy="1105503"/>
            </a:xfrm>
          </p:grpSpPr>
          <p:sp>
            <p:nvSpPr>
              <p:cNvPr id="67" name="Rectangle 66"/>
              <p:cNvSpPr/>
              <p:nvPr/>
            </p:nvSpPr>
            <p:spPr>
              <a:xfrm>
                <a:off x="1714499" y="2545748"/>
                <a:ext cx="1066800" cy="1105503"/>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BSP</a:t>
                </a:r>
                <a:endParaRPr lang="en-US" sz="1200" dirty="0"/>
              </a:p>
            </p:txBody>
          </p:sp>
          <p:sp>
            <p:nvSpPr>
              <p:cNvPr id="68" name="Rectangle 67"/>
              <p:cNvSpPr/>
              <p:nvPr/>
            </p:nvSpPr>
            <p:spPr>
              <a:xfrm>
                <a:off x="2933699" y="3403598"/>
                <a:ext cx="1371600" cy="247651"/>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Drivers</a:t>
                </a:r>
                <a:endParaRPr lang="en-US" sz="1200" dirty="0"/>
              </a:p>
            </p:txBody>
          </p:sp>
          <p:sp>
            <p:nvSpPr>
              <p:cNvPr id="69" name="Rectangle 68"/>
              <p:cNvSpPr/>
              <p:nvPr/>
            </p:nvSpPr>
            <p:spPr>
              <a:xfrm>
                <a:off x="6242051" y="3403598"/>
                <a:ext cx="1377950" cy="247652"/>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VM API</a:t>
                </a:r>
                <a:endParaRPr lang="en-US" sz="1200" dirty="0"/>
              </a:p>
            </p:txBody>
          </p:sp>
          <p:sp>
            <p:nvSpPr>
              <p:cNvPr id="70" name="Rectangle 69"/>
              <p:cNvSpPr/>
              <p:nvPr/>
            </p:nvSpPr>
            <p:spPr>
              <a:xfrm>
                <a:off x="4457699" y="3403598"/>
                <a:ext cx="1666985" cy="247651"/>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ASP</a:t>
                </a:r>
                <a:endParaRPr lang="en-US" sz="1400" dirty="0"/>
              </a:p>
            </p:txBody>
          </p:sp>
        </p:grpSp>
        <p:sp>
          <p:nvSpPr>
            <p:cNvPr id="59" name="Rectangle 58"/>
            <p:cNvSpPr/>
            <p:nvPr/>
          </p:nvSpPr>
          <p:spPr>
            <a:xfrm>
              <a:off x="2910666" y="2371122"/>
              <a:ext cx="4671235" cy="731075"/>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VxWorks Cert kernel</a:t>
              </a:r>
              <a:endParaRPr lang="en-US" sz="1200" dirty="0"/>
            </a:p>
          </p:txBody>
        </p:sp>
        <p:sp>
          <p:nvSpPr>
            <p:cNvPr id="60" name="Rectangle 59"/>
            <p:cNvSpPr/>
            <p:nvPr/>
          </p:nvSpPr>
          <p:spPr>
            <a:xfrm>
              <a:off x="3591396" y="1885421"/>
              <a:ext cx="3990506" cy="3429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VxWorks Cert API</a:t>
              </a:r>
              <a:endParaRPr lang="en-US" sz="1200" dirty="0"/>
            </a:p>
          </p:txBody>
        </p:sp>
        <p:sp>
          <p:nvSpPr>
            <p:cNvPr id="61" name="Rectangle 60"/>
            <p:cNvSpPr/>
            <p:nvPr/>
          </p:nvSpPr>
          <p:spPr>
            <a:xfrm>
              <a:off x="1676401" y="1885421"/>
              <a:ext cx="1790701" cy="3429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APEX</a:t>
              </a:r>
              <a:endParaRPr lang="en-US" sz="1200" dirty="0"/>
            </a:p>
          </p:txBody>
        </p:sp>
        <p:sp>
          <p:nvSpPr>
            <p:cNvPr id="62" name="TextBox 61"/>
            <p:cNvSpPr txBox="1"/>
            <p:nvPr/>
          </p:nvSpPr>
          <p:spPr>
            <a:xfrm>
              <a:off x="7562853" y="4591587"/>
              <a:ext cx="1143001" cy="800259"/>
            </a:xfrm>
            <a:prstGeom prst="rect">
              <a:avLst/>
            </a:prstGeom>
            <a:noFill/>
          </p:spPr>
          <p:txBody>
            <a:bodyPr wrap="square" rtlCol="0">
              <a:spAutoFit/>
            </a:bodyPr>
            <a:lstStyle/>
            <a:p>
              <a:r>
                <a:rPr lang="en-US" sz="1400" dirty="0" smtClean="0"/>
                <a:t>Module OS</a:t>
              </a:r>
              <a:endParaRPr lang="en-US" sz="1400" dirty="0"/>
            </a:p>
          </p:txBody>
        </p:sp>
        <p:sp>
          <p:nvSpPr>
            <p:cNvPr id="63" name="Rectangle 62"/>
            <p:cNvSpPr/>
            <p:nvPr/>
          </p:nvSpPr>
          <p:spPr>
            <a:xfrm>
              <a:off x="6203952" y="5480048"/>
              <a:ext cx="1377951" cy="342900"/>
            </a:xfrm>
            <a:prstGeom prst="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BSP</a:t>
              </a:r>
              <a:endParaRPr lang="en-US" sz="1200" dirty="0"/>
            </a:p>
          </p:txBody>
        </p:sp>
        <p:sp>
          <p:nvSpPr>
            <p:cNvPr id="64" name="TextBox 63"/>
            <p:cNvSpPr txBox="1"/>
            <p:nvPr/>
          </p:nvSpPr>
          <p:spPr>
            <a:xfrm>
              <a:off x="7581902" y="1338591"/>
              <a:ext cx="1143001" cy="800259"/>
            </a:xfrm>
            <a:prstGeom prst="rect">
              <a:avLst/>
            </a:prstGeom>
            <a:noFill/>
          </p:spPr>
          <p:txBody>
            <a:bodyPr wrap="square" rtlCol="0">
              <a:spAutoFit/>
            </a:bodyPr>
            <a:lstStyle/>
            <a:p>
              <a:r>
                <a:rPr lang="en-US" sz="1400" dirty="0" smtClean="0"/>
                <a:t>Virtual Machine</a:t>
              </a:r>
              <a:endParaRPr lang="en-US" sz="1400" dirty="0"/>
            </a:p>
          </p:txBody>
        </p:sp>
        <p:sp>
          <p:nvSpPr>
            <p:cNvPr id="65" name="Rectangle 64"/>
            <p:cNvSpPr/>
            <p:nvPr/>
          </p:nvSpPr>
          <p:spPr>
            <a:xfrm>
              <a:off x="1670298" y="1428749"/>
              <a:ext cx="5911604" cy="3429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Application</a:t>
              </a:r>
              <a:endParaRPr lang="en-US" sz="1200" dirty="0">
                <a:solidFill>
                  <a:schemeClr val="bg1"/>
                </a:solidFill>
              </a:endParaRPr>
            </a:p>
          </p:txBody>
        </p:sp>
        <p:sp>
          <p:nvSpPr>
            <p:cNvPr id="66" name="Rectangle 65"/>
            <p:cNvSpPr/>
            <p:nvPr/>
          </p:nvSpPr>
          <p:spPr>
            <a:xfrm>
              <a:off x="7731918" y="5524499"/>
              <a:ext cx="779462" cy="3429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CV</a:t>
              </a:r>
              <a:endParaRPr lang="en-US" sz="1200" dirty="0">
                <a:solidFill>
                  <a:schemeClr val="tx1"/>
                </a:solidFill>
              </a:endParaRPr>
            </a:p>
          </p:txBody>
        </p:sp>
      </p:grpSp>
      <p:grpSp>
        <p:nvGrpSpPr>
          <p:cNvPr id="76" name="Group 75"/>
          <p:cNvGrpSpPr/>
          <p:nvPr/>
        </p:nvGrpSpPr>
        <p:grpSpPr>
          <a:xfrm>
            <a:off x="6869946" y="4171952"/>
            <a:ext cx="2121655" cy="415498"/>
            <a:chOff x="1388269" y="5359400"/>
            <a:chExt cx="1951052" cy="696151"/>
          </a:xfrm>
        </p:grpSpPr>
        <p:sp>
          <p:nvSpPr>
            <p:cNvPr id="77" name="Rectangle 76"/>
            <p:cNvSpPr/>
            <p:nvPr/>
          </p:nvSpPr>
          <p:spPr>
            <a:xfrm>
              <a:off x="1388269" y="5359400"/>
              <a:ext cx="389731" cy="342900"/>
            </a:xfrm>
            <a:prstGeom prst="rect">
              <a:avLst/>
            </a:prstGeom>
            <a:solidFill>
              <a:schemeClr val="tx2"/>
            </a:solidFill>
            <a:ln>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TextBox 77"/>
            <p:cNvSpPr txBox="1"/>
            <p:nvPr/>
          </p:nvSpPr>
          <p:spPr>
            <a:xfrm>
              <a:off x="2180277" y="5359400"/>
              <a:ext cx="1159044" cy="696151"/>
            </a:xfrm>
            <a:prstGeom prst="rect">
              <a:avLst/>
            </a:prstGeom>
            <a:noFill/>
          </p:spPr>
          <p:txBody>
            <a:bodyPr wrap="square" rtlCol="0">
              <a:spAutoFit/>
            </a:bodyPr>
            <a:lstStyle/>
            <a:p>
              <a:r>
                <a:rPr lang="en-US" sz="1050" dirty="0" smtClean="0">
                  <a:solidFill>
                    <a:schemeClr val="bg1"/>
                  </a:solidFill>
                </a:rPr>
                <a:t>VM HW access  interfaces</a:t>
              </a:r>
              <a:endParaRPr lang="en-US" sz="1050" dirty="0">
                <a:solidFill>
                  <a:schemeClr val="bg1"/>
                </a:solidFill>
              </a:endParaRPr>
            </a:p>
          </p:txBody>
        </p:sp>
        <p:cxnSp>
          <p:nvCxnSpPr>
            <p:cNvPr id="79" name="Straight Connector 78"/>
            <p:cNvCxnSpPr/>
            <p:nvPr/>
          </p:nvCxnSpPr>
          <p:spPr>
            <a:xfrm>
              <a:off x="1888909" y="5530850"/>
              <a:ext cx="3014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064322" y="4176467"/>
            <a:ext cx="1969246" cy="415498"/>
            <a:chOff x="1388269" y="5359400"/>
            <a:chExt cx="1782608" cy="696151"/>
          </a:xfrm>
        </p:grpSpPr>
        <p:sp>
          <p:nvSpPr>
            <p:cNvPr id="81" name="Rectangle 80"/>
            <p:cNvSpPr/>
            <p:nvPr/>
          </p:nvSpPr>
          <p:spPr>
            <a:xfrm>
              <a:off x="1388269" y="5359400"/>
              <a:ext cx="389731" cy="3429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TextBox 81"/>
            <p:cNvSpPr txBox="1"/>
            <p:nvPr/>
          </p:nvSpPr>
          <p:spPr>
            <a:xfrm>
              <a:off x="2180277" y="5359400"/>
              <a:ext cx="990600" cy="696151"/>
            </a:xfrm>
            <a:prstGeom prst="rect">
              <a:avLst/>
            </a:prstGeom>
            <a:noFill/>
          </p:spPr>
          <p:txBody>
            <a:bodyPr wrap="square" rtlCol="0">
              <a:spAutoFit/>
            </a:bodyPr>
            <a:lstStyle/>
            <a:p>
              <a:r>
                <a:rPr lang="en-US" sz="1050" dirty="0" smtClean="0">
                  <a:solidFill>
                    <a:schemeClr val="bg1"/>
                  </a:solidFill>
                </a:rPr>
                <a:t>Configuration Data</a:t>
              </a:r>
              <a:endParaRPr lang="en-US" sz="1050" dirty="0">
                <a:solidFill>
                  <a:schemeClr val="bg1"/>
                </a:solidFill>
              </a:endParaRPr>
            </a:p>
          </p:txBody>
        </p:sp>
        <p:cxnSp>
          <p:nvCxnSpPr>
            <p:cNvPr id="83" name="Straight Connector 82"/>
            <p:cNvCxnSpPr/>
            <p:nvPr/>
          </p:nvCxnSpPr>
          <p:spPr>
            <a:xfrm>
              <a:off x="1888909" y="5530850"/>
              <a:ext cx="3014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5099025" y="4171952"/>
            <a:ext cx="1770920" cy="415498"/>
            <a:chOff x="1388269" y="5359400"/>
            <a:chExt cx="1782608" cy="696151"/>
          </a:xfrm>
        </p:grpSpPr>
        <p:sp>
          <p:nvSpPr>
            <p:cNvPr id="85" name="Rectangle 84"/>
            <p:cNvSpPr/>
            <p:nvPr/>
          </p:nvSpPr>
          <p:spPr>
            <a:xfrm>
              <a:off x="1388269" y="5359400"/>
              <a:ext cx="389731" cy="3429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TextBox 85"/>
            <p:cNvSpPr txBox="1"/>
            <p:nvPr/>
          </p:nvSpPr>
          <p:spPr>
            <a:xfrm>
              <a:off x="2180277" y="5359400"/>
              <a:ext cx="990600" cy="696151"/>
            </a:xfrm>
            <a:prstGeom prst="rect">
              <a:avLst/>
            </a:prstGeom>
            <a:noFill/>
          </p:spPr>
          <p:txBody>
            <a:bodyPr wrap="square" rtlCol="0">
              <a:spAutoFit/>
            </a:bodyPr>
            <a:lstStyle/>
            <a:p>
              <a:r>
                <a:rPr lang="en-US" sz="1050" dirty="0" smtClean="0">
                  <a:solidFill>
                    <a:schemeClr val="bg1"/>
                  </a:solidFill>
                </a:rPr>
                <a:t>653 Platform Software</a:t>
              </a:r>
              <a:endParaRPr lang="en-US" sz="1050" dirty="0">
                <a:solidFill>
                  <a:schemeClr val="bg1"/>
                </a:solidFill>
              </a:endParaRPr>
            </a:p>
          </p:txBody>
        </p:sp>
        <p:cxnSp>
          <p:nvCxnSpPr>
            <p:cNvPr id="87" name="Straight Connector 86"/>
            <p:cNvCxnSpPr/>
            <p:nvPr/>
          </p:nvCxnSpPr>
          <p:spPr>
            <a:xfrm>
              <a:off x="1888909" y="5530850"/>
              <a:ext cx="3014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8203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4" y="506625"/>
            <a:ext cx="8572501" cy="366254"/>
          </a:xfrm>
        </p:spPr>
        <p:txBody>
          <a:bodyPr/>
          <a:lstStyle/>
          <a:p>
            <a:r>
              <a:rPr lang="en-US" dirty="0" smtClean="0"/>
              <a:t>VxWorks 653 MCE Use Case - Migration</a:t>
            </a:r>
            <a:endParaRPr lang="en-US" dirty="0"/>
          </a:p>
        </p:txBody>
      </p:sp>
      <p:sp>
        <p:nvSpPr>
          <p:cNvPr id="3" name="Content Placeholder 2"/>
          <p:cNvSpPr>
            <a:spLocks noGrp="1"/>
          </p:cNvSpPr>
          <p:nvPr>
            <p:ph sz="quarter" idx="10"/>
          </p:nvPr>
        </p:nvSpPr>
        <p:spPr>
          <a:xfrm>
            <a:off x="303461" y="1388711"/>
            <a:ext cx="8573839" cy="3274743"/>
          </a:xfrm>
        </p:spPr>
        <p:txBody>
          <a:bodyPr/>
          <a:lstStyle/>
          <a:p>
            <a:r>
              <a:rPr lang="en-US" dirty="0" smtClean="0"/>
              <a:t>Step 1 </a:t>
            </a:r>
          </a:p>
          <a:p>
            <a:pPr lvl="1"/>
            <a:r>
              <a:rPr lang="en-US" dirty="0" smtClean="0"/>
              <a:t>Re-host existing uni-core platform using a single core of a multicore</a:t>
            </a:r>
          </a:p>
          <a:p>
            <a:pPr lvl="1"/>
            <a:r>
              <a:rPr lang="en-US" dirty="0" smtClean="0"/>
              <a:t>Minimizes risk but allows for characterization in the new environment to establish a baseline of performance and resolve any issues using existing techniques and understanding</a:t>
            </a:r>
          </a:p>
          <a:p>
            <a:pPr lvl="1"/>
            <a:r>
              <a:rPr lang="en-US" dirty="0" smtClean="0"/>
              <a:t>Criteria for success easily established and bounded </a:t>
            </a:r>
          </a:p>
          <a:p>
            <a:endParaRPr lang="en-US" sz="800" dirty="0"/>
          </a:p>
          <a:p>
            <a:r>
              <a:rPr lang="en-US" dirty="0" smtClean="0"/>
              <a:t>Step 2</a:t>
            </a:r>
          </a:p>
          <a:p>
            <a:pPr lvl="1"/>
            <a:r>
              <a:rPr lang="en-US" dirty="0" smtClean="0"/>
              <a:t>Redeploy platform by moving partition(s) to other core(s)</a:t>
            </a:r>
          </a:p>
          <a:p>
            <a:pPr lvl="1"/>
            <a:r>
              <a:rPr lang="en-US" dirty="0" smtClean="0"/>
              <a:t>Re-distribute IO to allow for dedicated resources per partition</a:t>
            </a:r>
          </a:p>
          <a:p>
            <a:pPr lvl="1"/>
            <a:r>
              <a:rPr lang="en-US" dirty="0" smtClean="0"/>
              <a:t>Perform characterization of new configuration against Step 1</a:t>
            </a:r>
            <a:endParaRPr lang="en-US" dirty="0"/>
          </a:p>
        </p:txBody>
      </p:sp>
    </p:spTree>
    <p:extLst>
      <p:ext uri="{BB962C8B-B14F-4D97-AF65-F5344CB8AC3E}">
        <p14:creationId xmlns:p14="http://schemas.microsoft.com/office/powerpoint/2010/main" val="1939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Right Arrow 71"/>
          <p:cNvSpPr/>
          <p:nvPr/>
        </p:nvSpPr>
        <p:spPr>
          <a:xfrm>
            <a:off x="190501" y="3970995"/>
            <a:ext cx="8610600" cy="782664"/>
          </a:xfrm>
          <a:prstGeom prst="leftRightArrow">
            <a:avLst>
              <a:gd name="adj1" fmla="val 38197"/>
              <a:gd name="adj2" fmla="val 50000"/>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094" tIns="11489" rIns="18094" bIns="11489" anchor="ctr"/>
          <a:lstStyle/>
          <a:p>
            <a:pPr algn="ctr">
              <a:defRPr/>
            </a:pPr>
            <a:r>
              <a:rPr lang="en-GB" dirty="0"/>
              <a:t>Avionics Bus (MIL STD 1553, ARINC 429, ARINC 664, SAE AS6802...)</a:t>
            </a:r>
          </a:p>
        </p:txBody>
      </p:sp>
      <p:grpSp>
        <p:nvGrpSpPr>
          <p:cNvPr id="5" name="Group 4"/>
          <p:cNvGrpSpPr/>
          <p:nvPr/>
        </p:nvGrpSpPr>
        <p:grpSpPr>
          <a:xfrm>
            <a:off x="762749" y="361515"/>
            <a:ext cx="7416898" cy="3560130"/>
            <a:chOff x="774688" y="657540"/>
            <a:chExt cx="7416898" cy="3560130"/>
          </a:xfrm>
        </p:grpSpPr>
        <p:sp>
          <p:nvSpPr>
            <p:cNvPr id="49" name="Line 12"/>
            <p:cNvSpPr>
              <a:spLocks noChangeShapeType="1"/>
            </p:cNvSpPr>
            <p:nvPr/>
          </p:nvSpPr>
          <p:spPr bwMode="gray">
            <a:xfrm flipV="1">
              <a:off x="774688" y="2984752"/>
              <a:ext cx="7404959" cy="0"/>
            </a:xfrm>
            <a:prstGeom prst="line">
              <a:avLst/>
            </a:prstGeom>
            <a:noFill/>
            <a:ln w="254000">
              <a:solidFill>
                <a:schemeClr val="tx1"/>
              </a:solidFill>
              <a:round/>
              <a:headEnd/>
              <a:tailEnd/>
            </a:ln>
          </p:spPr>
          <p:txBody>
            <a:bodyPr lIns="22979" tIns="11489" rIns="22979" bIns="11489"/>
            <a:lstStyle/>
            <a:p>
              <a:endParaRPr lang="en-GB" dirty="0"/>
            </a:p>
          </p:txBody>
        </p:sp>
        <p:sp>
          <p:nvSpPr>
            <p:cNvPr id="64" name="Rectangle 10"/>
            <p:cNvSpPr>
              <a:spLocks noChangeArrowheads="1"/>
            </p:cNvSpPr>
            <p:nvPr/>
          </p:nvSpPr>
          <p:spPr bwMode="gray">
            <a:xfrm>
              <a:off x="785053" y="3857670"/>
              <a:ext cx="7404959" cy="360000"/>
            </a:xfrm>
            <a:prstGeom prst="rect">
              <a:avLst/>
            </a:prstGeom>
            <a:solidFill>
              <a:srgbClr val="3B3B3B"/>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chemeClr val="bg1"/>
                  </a:solidFill>
                </a:rPr>
                <a:t>Multi-Core Hardware</a:t>
              </a:r>
            </a:p>
          </p:txBody>
        </p:sp>
        <p:sp>
          <p:nvSpPr>
            <p:cNvPr id="67" name="Rectangle 10"/>
            <p:cNvSpPr>
              <a:spLocks noChangeArrowheads="1"/>
            </p:cNvSpPr>
            <p:nvPr/>
          </p:nvSpPr>
          <p:spPr bwMode="gray">
            <a:xfrm>
              <a:off x="4541999"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chemeClr val="bg1"/>
                  </a:solidFill>
                </a:rPr>
                <a:t> Board Support </a:t>
              </a:r>
            </a:p>
          </p:txBody>
        </p:sp>
        <p:sp>
          <p:nvSpPr>
            <p:cNvPr id="68" name="Rectangle 10"/>
            <p:cNvSpPr>
              <a:spLocks noChangeArrowheads="1"/>
            </p:cNvSpPr>
            <p:nvPr/>
          </p:nvSpPr>
          <p:spPr bwMode="gray">
            <a:xfrm>
              <a:off x="785567"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chemeClr val="bg1"/>
                  </a:solidFill>
                </a:rPr>
                <a:t>Architecture Support </a:t>
              </a:r>
            </a:p>
          </p:txBody>
        </p:sp>
        <p:grpSp>
          <p:nvGrpSpPr>
            <p:cNvPr id="4" name="Group 3"/>
            <p:cNvGrpSpPr/>
            <p:nvPr/>
          </p:nvGrpSpPr>
          <p:grpSpPr>
            <a:xfrm>
              <a:off x="785567" y="3049950"/>
              <a:ext cx="7404959" cy="424532"/>
              <a:chOff x="2673384" y="13878150"/>
              <a:chExt cx="25200000" cy="2122660"/>
            </a:xfrm>
          </p:grpSpPr>
          <p:sp>
            <p:nvSpPr>
              <p:cNvPr id="65" name="Rectangle 9"/>
              <p:cNvSpPr>
                <a:spLocks noChangeArrowheads="1"/>
              </p:cNvSpPr>
              <p:nvPr/>
            </p:nvSpPr>
            <p:spPr bwMode="gray">
              <a:xfrm>
                <a:off x="2673384" y="13878150"/>
                <a:ext cx="25200000" cy="1800000"/>
              </a:xfrm>
              <a:prstGeom prst="rect">
                <a:avLst/>
              </a:prstGeom>
              <a:solidFill>
                <a:srgbClr val="33829F"/>
              </a:solidFill>
              <a:ln w="9525">
                <a:noFill/>
                <a:miter lim="800000"/>
                <a:headEnd type="none" w="sm" len="sm"/>
                <a:tailEnd type="none" w="sm" len="sm"/>
              </a:ln>
              <a:effectLst/>
            </p:spPr>
            <p:txBody>
              <a:bodyPr wrap="none" anchor="ctr"/>
              <a:lstStyle/>
              <a:p>
                <a:pPr marL="798">
                  <a:defRPr/>
                </a:pPr>
                <a:r>
                  <a:rPr lang="en-US" sz="2400" dirty="0">
                    <a:solidFill>
                      <a:schemeClr val="bg1"/>
                    </a:solidFill>
                  </a:rPr>
                  <a:t>     VxWorks 653 Application Executive</a:t>
                </a:r>
              </a:p>
            </p:txBody>
          </p:sp>
          <p:sp>
            <p:nvSpPr>
              <p:cNvPr id="25" name="TextBox 24"/>
              <p:cNvSpPr txBox="1"/>
              <p:nvPr/>
            </p:nvSpPr>
            <p:spPr>
              <a:xfrm>
                <a:off x="22255699" y="14154150"/>
                <a:ext cx="5571589" cy="1846660"/>
              </a:xfrm>
              <a:prstGeom prst="rect">
                <a:avLst/>
              </a:prstGeom>
              <a:noFill/>
              <a:ln w="76200">
                <a:solidFill>
                  <a:schemeClr val="bg1"/>
                </a:solidFill>
              </a:ln>
            </p:spPr>
            <p:txBody>
              <a:bodyPr wrap="square" rtlCol="0">
                <a:spAutoFit/>
              </a:bodyPr>
              <a:lstStyle/>
              <a:p>
                <a:pPr algn="ctr"/>
                <a:r>
                  <a:rPr lang="en-US" dirty="0" smtClean="0">
                    <a:solidFill>
                      <a:schemeClr val="bg1"/>
                    </a:solidFill>
                  </a:rPr>
                  <a:t>XML Data</a:t>
                </a:r>
                <a:endParaRPr lang="en-US" dirty="0">
                  <a:solidFill>
                    <a:schemeClr val="bg1"/>
                  </a:solidFill>
                </a:endParaRPr>
              </a:p>
            </p:txBody>
          </p:sp>
        </p:grpSp>
        <p:sp>
          <p:nvSpPr>
            <p:cNvPr id="27" name="Rectangle 23"/>
            <p:cNvSpPr>
              <a:spLocks noChangeArrowheads="1"/>
            </p:cNvSpPr>
            <p:nvPr/>
          </p:nvSpPr>
          <p:spPr bwMode="gray">
            <a:xfrm>
              <a:off x="810280" y="2675790"/>
              <a:ext cx="3604981" cy="216000"/>
            </a:xfrm>
            <a:prstGeom prst="rect">
              <a:avLst/>
            </a:prstGeom>
            <a:solidFill>
              <a:srgbClr val="FFCC33"/>
            </a:solidFill>
            <a:ln w="28575">
              <a:noFill/>
              <a:miter lim="800000"/>
              <a:headEnd/>
              <a:tailEnd/>
            </a:ln>
          </p:spPr>
          <p:txBody>
            <a:bodyPr lIns="11489" tIns="11489" rIns="11489" bIns="11489" anchor="ctr"/>
            <a:lstStyle/>
            <a:p>
              <a:pPr algn="ctr"/>
              <a:r>
                <a:rPr lang="en-US" dirty="0"/>
                <a:t>Core 0</a:t>
              </a:r>
            </a:p>
          </p:txBody>
        </p:sp>
        <p:sp>
          <p:nvSpPr>
            <p:cNvPr id="28" name="Rectangle 23"/>
            <p:cNvSpPr>
              <a:spLocks noChangeArrowheads="1"/>
            </p:cNvSpPr>
            <p:nvPr/>
          </p:nvSpPr>
          <p:spPr bwMode="gray">
            <a:xfrm>
              <a:off x="4504826" y="2659028"/>
              <a:ext cx="1145653" cy="216000"/>
            </a:xfrm>
            <a:prstGeom prst="rect">
              <a:avLst/>
            </a:prstGeom>
            <a:solidFill>
              <a:srgbClr val="264D73"/>
            </a:solidFill>
            <a:ln w="28575">
              <a:noFill/>
              <a:miter lim="800000"/>
              <a:headEnd/>
              <a:tailEnd/>
            </a:ln>
          </p:spPr>
          <p:txBody>
            <a:bodyPr lIns="11489" tIns="11489" rIns="11489" bIns="11489" anchor="ctr"/>
            <a:lstStyle/>
            <a:p>
              <a:pPr algn="ctr"/>
              <a:r>
                <a:rPr lang="en-US" dirty="0">
                  <a:solidFill>
                    <a:schemeClr val="bg1"/>
                  </a:solidFill>
                </a:rPr>
                <a:t>Core 1</a:t>
              </a:r>
            </a:p>
          </p:txBody>
        </p:sp>
        <p:sp>
          <p:nvSpPr>
            <p:cNvPr id="29" name="Rectangle 23"/>
            <p:cNvSpPr>
              <a:spLocks noChangeArrowheads="1"/>
            </p:cNvSpPr>
            <p:nvPr/>
          </p:nvSpPr>
          <p:spPr bwMode="gray">
            <a:xfrm>
              <a:off x="5758733" y="2659028"/>
              <a:ext cx="1145653" cy="216000"/>
            </a:xfrm>
            <a:prstGeom prst="rect">
              <a:avLst/>
            </a:prstGeom>
            <a:solidFill>
              <a:srgbClr val="70B8B8"/>
            </a:solidFill>
            <a:ln w="28575">
              <a:noFill/>
              <a:miter lim="800000"/>
              <a:headEnd/>
              <a:tailEnd/>
            </a:ln>
          </p:spPr>
          <p:txBody>
            <a:bodyPr lIns="11489" tIns="11489" rIns="11489" bIns="11489" anchor="ctr"/>
            <a:lstStyle/>
            <a:p>
              <a:pPr algn="ctr"/>
              <a:r>
                <a:rPr lang="en-US" dirty="0">
                  <a:solidFill>
                    <a:srgbClr val="000000"/>
                  </a:solidFill>
                </a:rPr>
                <a:t>Core 2</a:t>
              </a:r>
            </a:p>
          </p:txBody>
        </p:sp>
        <p:sp>
          <p:nvSpPr>
            <p:cNvPr id="30" name="Rectangle 23"/>
            <p:cNvSpPr>
              <a:spLocks noChangeArrowheads="1"/>
            </p:cNvSpPr>
            <p:nvPr/>
          </p:nvSpPr>
          <p:spPr bwMode="gray">
            <a:xfrm>
              <a:off x="7031328" y="2674268"/>
              <a:ext cx="1145653" cy="216000"/>
            </a:xfrm>
            <a:prstGeom prst="rect">
              <a:avLst/>
            </a:prstGeom>
            <a:solidFill>
              <a:srgbClr val="734D26"/>
            </a:solidFill>
            <a:ln w="28575">
              <a:noFill/>
              <a:miter lim="800000"/>
              <a:headEnd/>
              <a:tailEnd/>
            </a:ln>
          </p:spPr>
          <p:txBody>
            <a:bodyPr lIns="11489" tIns="11489" rIns="11489" bIns="11489" anchor="ctr"/>
            <a:lstStyle/>
            <a:p>
              <a:pPr algn="ctr"/>
              <a:r>
                <a:rPr lang="en-US" dirty="0">
                  <a:solidFill>
                    <a:srgbClr val="FFFFFF"/>
                  </a:solidFill>
                </a:rPr>
                <a:t>Core 3</a:t>
              </a:r>
            </a:p>
          </p:txBody>
        </p:sp>
        <p:grpSp>
          <p:nvGrpSpPr>
            <p:cNvPr id="35" name="Group 34"/>
            <p:cNvGrpSpPr/>
            <p:nvPr/>
          </p:nvGrpSpPr>
          <p:grpSpPr>
            <a:xfrm>
              <a:off x="3273311" y="657540"/>
              <a:ext cx="1145653" cy="1944000"/>
              <a:chOff x="9074942" y="2880000"/>
              <a:chExt cx="3898800" cy="9720000"/>
            </a:xfrm>
          </p:grpSpPr>
          <p:sp>
            <p:nvSpPr>
              <p:cNvPr id="36" name="Rectangle 35"/>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p>
            </p:txBody>
          </p:sp>
          <p:sp>
            <p:nvSpPr>
              <p:cNvPr id="37" name="Rectangle 24"/>
              <p:cNvSpPr>
                <a:spLocks noChangeArrowheads="1"/>
              </p:cNvSpPr>
              <p:nvPr/>
            </p:nvSpPr>
            <p:spPr bwMode="gray">
              <a:xfrm>
                <a:off x="9445159" y="3240000"/>
                <a:ext cx="3178800" cy="6418350"/>
              </a:xfrm>
              <a:prstGeom prst="rect">
                <a:avLst/>
              </a:prstGeom>
              <a:solidFill>
                <a:srgbClr val="297065"/>
              </a:solidFill>
              <a:ln w="25400">
                <a:noFill/>
                <a:miter lim="800000"/>
                <a:headEnd/>
                <a:tailEnd/>
              </a:ln>
            </p:spPr>
            <p:txBody>
              <a:bodyPr lIns="45720" rIns="45720" anchor="ctr"/>
              <a:lstStyle/>
              <a:p>
                <a:pPr algn="ctr">
                  <a:defRPr/>
                </a:pPr>
                <a:r>
                  <a:rPr lang="en-US" sz="1200" dirty="0">
                    <a:solidFill>
                      <a:schemeClr val="bg1"/>
                    </a:solidFill>
                  </a:rPr>
                  <a:t>Weather Radar Application</a:t>
                </a:r>
              </a:p>
              <a:p>
                <a:pPr algn="ctr">
                  <a:defRPr/>
                </a:pPr>
                <a:endParaRPr lang="en-US" sz="1200" dirty="0">
                  <a:solidFill>
                    <a:schemeClr val="bg1"/>
                  </a:solidFill>
                </a:endParaRPr>
              </a:p>
              <a:p>
                <a:pPr algn="ctr">
                  <a:defRPr/>
                </a:pPr>
                <a:r>
                  <a:rPr lang="en-US" sz="1200" dirty="0">
                    <a:solidFill>
                      <a:schemeClr val="bg1"/>
                    </a:solidFill>
                  </a:rPr>
                  <a:t>DAL C</a:t>
                </a:r>
              </a:p>
            </p:txBody>
          </p:sp>
          <p:sp>
            <p:nvSpPr>
              <p:cNvPr id="38"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200" dirty="0"/>
                  <a:t>VxWorks Cert</a:t>
                </a:r>
              </a:p>
              <a:p>
                <a:pPr algn="ctr"/>
                <a:r>
                  <a:rPr lang="en-US" sz="1200" dirty="0"/>
                  <a:t>Partition OS</a:t>
                </a:r>
              </a:p>
            </p:txBody>
          </p:sp>
        </p:grpSp>
        <p:grpSp>
          <p:nvGrpSpPr>
            <p:cNvPr id="39" name="Group 38"/>
            <p:cNvGrpSpPr/>
            <p:nvPr/>
          </p:nvGrpSpPr>
          <p:grpSpPr>
            <a:xfrm>
              <a:off x="2041796" y="657540"/>
              <a:ext cx="1145653" cy="1944000"/>
              <a:chOff x="9074942" y="2880000"/>
              <a:chExt cx="3898800" cy="9720000"/>
            </a:xfrm>
          </p:grpSpPr>
          <p:sp>
            <p:nvSpPr>
              <p:cNvPr id="40" name="Rectangle 39"/>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p>
            </p:txBody>
          </p:sp>
          <p:sp>
            <p:nvSpPr>
              <p:cNvPr id="41" name="Rectangle 24"/>
              <p:cNvSpPr>
                <a:spLocks noChangeArrowheads="1"/>
              </p:cNvSpPr>
              <p:nvPr/>
            </p:nvSpPr>
            <p:spPr bwMode="gray">
              <a:xfrm>
                <a:off x="9445159" y="3240000"/>
                <a:ext cx="3178800" cy="6418350"/>
              </a:xfrm>
              <a:prstGeom prst="rect">
                <a:avLst/>
              </a:prstGeom>
              <a:solidFill>
                <a:srgbClr val="70B8B8"/>
              </a:solidFill>
              <a:ln w="25400">
                <a:noFill/>
                <a:miter lim="800000"/>
                <a:headEnd/>
                <a:tailEnd/>
              </a:ln>
            </p:spPr>
            <p:txBody>
              <a:bodyPr lIns="45720" rIns="45720" anchor="ctr"/>
              <a:lstStyle/>
              <a:p>
                <a:pPr algn="ctr">
                  <a:defRPr/>
                </a:pPr>
                <a:r>
                  <a:rPr lang="en-US" sz="1200" dirty="0">
                    <a:solidFill>
                      <a:srgbClr val="000000"/>
                    </a:solidFill>
                  </a:rPr>
                  <a:t>Flight Display Application</a:t>
                </a:r>
              </a:p>
              <a:p>
                <a:pPr algn="ctr">
                  <a:defRPr/>
                </a:pPr>
                <a:endParaRPr lang="en-US" sz="1200" dirty="0">
                  <a:solidFill>
                    <a:srgbClr val="000000"/>
                  </a:solidFill>
                </a:endParaRPr>
              </a:p>
              <a:p>
                <a:pPr algn="ctr">
                  <a:defRPr/>
                </a:pPr>
                <a:r>
                  <a:rPr lang="en-US" sz="1200" dirty="0">
                    <a:solidFill>
                      <a:srgbClr val="000000"/>
                    </a:solidFill>
                  </a:rPr>
                  <a:t>DAL A</a:t>
                </a:r>
              </a:p>
            </p:txBody>
          </p:sp>
          <p:sp>
            <p:nvSpPr>
              <p:cNvPr id="42"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200" dirty="0"/>
                  <a:t>VxWorks Cert</a:t>
                </a:r>
              </a:p>
              <a:p>
                <a:pPr algn="ctr"/>
                <a:r>
                  <a:rPr lang="en-US" sz="1200" dirty="0"/>
                  <a:t>Partition OS</a:t>
                </a:r>
              </a:p>
            </p:txBody>
          </p:sp>
        </p:grpSp>
        <p:grpSp>
          <p:nvGrpSpPr>
            <p:cNvPr id="44" name="Group 43"/>
            <p:cNvGrpSpPr/>
            <p:nvPr/>
          </p:nvGrpSpPr>
          <p:grpSpPr>
            <a:xfrm>
              <a:off x="810281" y="657540"/>
              <a:ext cx="1145653" cy="1944000"/>
              <a:chOff x="9074942" y="2880000"/>
              <a:chExt cx="3898800" cy="9720000"/>
            </a:xfrm>
          </p:grpSpPr>
          <p:sp>
            <p:nvSpPr>
              <p:cNvPr id="45" name="Rectangle 44"/>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p>
            </p:txBody>
          </p:sp>
          <p:sp>
            <p:nvSpPr>
              <p:cNvPr id="46" name="Rectangle 24"/>
              <p:cNvSpPr>
                <a:spLocks noChangeArrowheads="1"/>
              </p:cNvSpPr>
              <p:nvPr/>
            </p:nvSpPr>
            <p:spPr bwMode="gray">
              <a:xfrm>
                <a:off x="9445159" y="3240000"/>
                <a:ext cx="3178800" cy="6418350"/>
              </a:xfrm>
              <a:prstGeom prst="rect">
                <a:avLst/>
              </a:prstGeom>
              <a:solidFill>
                <a:srgbClr val="734D26"/>
              </a:solidFill>
              <a:ln w="25400">
                <a:noFill/>
                <a:miter lim="800000"/>
                <a:headEnd/>
                <a:tailEnd/>
              </a:ln>
            </p:spPr>
            <p:txBody>
              <a:bodyPr lIns="45720" rIns="45720" anchor="ctr"/>
              <a:lstStyle/>
              <a:p>
                <a:pPr algn="ctr">
                  <a:defRPr/>
                </a:pPr>
                <a:r>
                  <a:rPr lang="en-US" sz="1200" dirty="0">
                    <a:solidFill>
                      <a:schemeClr val="bg1"/>
                    </a:solidFill>
                  </a:rPr>
                  <a:t>Flight Mission Application</a:t>
                </a:r>
              </a:p>
              <a:p>
                <a:pPr algn="ctr">
                  <a:defRPr/>
                </a:pPr>
                <a:endParaRPr lang="en-US" sz="1200" dirty="0">
                  <a:solidFill>
                    <a:schemeClr val="bg1"/>
                  </a:solidFill>
                </a:endParaRPr>
              </a:p>
              <a:p>
                <a:pPr algn="ctr">
                  <a:defRPr/>
                </a:pPr>
                <a:r>
                  <a:rPr lang="en-US" sz="1200" dirty="0">
                    <a:solidFill>
                      <a:schemeClr val="bg1"/>
                    </a:solidFill>
                  </a:rPr>
                  <a:t>DAL B</a:t>
                </a:r>
              </a:p>
            </p:txBody>
          </p:sp>
          <p:sp>
            <p:nvSpPr>
              <p:cNvPr id="47"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200" dirty="0"/>
                  <a:t>VxWorks Cert</a:t>
                </a:r>
              </a:p>
              <a:p>
                <a:pPr algn="ctr"/>
                <a:r>
                  <a:rPr lang="en-US" sz="1200" dirty="0"/>
                  <a:t>Partition OS</a:t>
                </a:r>
              </a:p>
            </p:txBody>
          </p:sp>
        </p:grpSp>
      </p:grpSp>
      <p:sp>
        <p:nvSpPr>
          <p:cNvPr id="6" name="TextBox 5"/>
          <p:cNvSpPr txBox="1"/>
          <p:nvPr/>
        </p:nvSpPr>
        <p:spPr bwMode="black">
          <a:xfrm>
            <a:off x="7019389" y="433515"/>
            <a:ext cx="1295936" cy="46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nSpc>
                <a:spcPct val="90000"/>
              </a:lnSpc>
              <a:spcBef>
                <a:spcPts val="600"/>
              </a:spcBef>
              <a:buNone/>
            </a:pPr>
            <a:r>
              <a:rPr lang="en-US" sz="2000" dirty="0" smtClean="0">
                <a:solidFill>
                  <a:schemeClr val="bg1"/>
                </a:solidFill>
                <a:latin typeface="+mn-lt"/>
              </a:rPr>
              <a:t>Step 1</a:t>
            </a:r>
          </a:p>
          <a:p>
            <a:pPr marL="0" indent="0">
              <a:lnSpc>
                <a:spcPct val="90000"/>
              </a:lnSpc>
              <a:spcBef>
                <a:spcPts val="600"/>
              </a:spcBef>
              <a:buNone/>
            </a:pPr>
            <a:r>
              <a:rPr lang="en-US" sz="2000" dirty="0" smtClean="0">
                <a:solidFill>
                  <a:schemeClr val="bg1"/>
                </a:solidFill>
                <a:latin typeface="+mn-lt"/>
              </a:rPr>
              <a:t>Rehost</a:t>
            </a:r>
          </a:p>
        </p:txBody>
      </p:sp>
    </p:spTree>
    <p:extLst>
      <p:ext uri="{BB962C8B-B14F-4D97-AF65-F5344CB8AC3E}">
        <p14:creationId xmlns:p14="http://schemas.microsoft.com/office/powerpoint/2010/main" val="197240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Right Arrow 71"/>
          <p:cNvSpPr/>
          <p:nvPr/>
        </p:nvSpPr>
        <p:spPr>
          <a:xfrm>
            <a:off x="190501" y="3970995"/>
            <a:ext cx="8610600" cy="782664"/>
          </a:xfrm>
          <a:prstGeom prst="leftRightArrow">
            <a:avLst>
              <a:gd name="adj1" fmla="val 38197"/>
              <a:gd name="adj2" fmla="val 50000"/>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094" tIns="11489" rIns="18094" bIns="11489" anchor="ctr"/>
          <a:lstStyle/>
          <a:p>
            <a:pPr algn="ctr">
              <a:defRPr/>
            </a:pPr>
            <a:r>
              <a:rPr lang="en-GB" dirty="0"/>
              <a:t>Avionics Bus (MIL STD 1553, ARINC 429, ARINC 664, SAE AS6802...)</a:t>
            </a:r>
          </a:p>
        </p:txBody>
      </p:sp>
      <p:grpSp>
        <p:nvGrpSpPr>
          <p:cNvPr id="5" name="Group 4"/>
          <p:cNvGrpSpPr/>
          <p:nvPr/>
        </p:nvGrpSpPr>
        <p:grpSpPr>
          <a:xfrm>
            <a:off x="762749" y="361515"/>
            <a:ext cx="7416898" cy="3560130"/>
            <a:chOff x="774688" y="657540"/>
            <a:chExt cx="7416898" cy="3560130"/>
          </a:xfrm>
        </p:grpSpPr>
        <p:sp>
          <p:nvSpPr>
            <p:cNvPr id="49" name="Line 12"/>
            <p:cNvSpPr>
              <a:spLocks noChangeShapeType="1"/>
            </p:cNvSpPr>
            <p:nvPr/>
          </p:nvSpPr>
          <p:spPr bwMode="gray">
            <a:xfrm flipV="1">
              <a:off x="774688" y="2984752"/>
              <a:ext cx="7404959" cy="0"/>
            </a:xfrm>
            <a:prstGeom prst="line">
              <a:avLst/>
            </a:prstGeom>
            <a:noFill/>
            <a:ln w="254000">
              <a:solidFill>
                <a:schemeClr val="tx1"/>
              </a:solidFill>
              <a:round/>
              <a:headEnd/>
              <a:tailEnd/>
            </a:ln>
          </p:spPr>
          <p:txBody>
            <a:bodyPr lIns="22979" tIns="11489" rIns="22979" bIns="11489"/>
            <a:lstStyle/>
            <a:p>
              <a:endParaRPr lang="en-GB" dirty="0"/>
            </a:p>
          </p:txBody>
        </p:sp>
        <p:sp>
          <p:nvSpPr>
            <p:cNvPr id="64" name="Rectangle 10"/>
            <p:cNvSpPr>
              <a:spLocks noChangeArrowheads="1"/>
            </p:cNvSpPr>
            <p:nvPr/>
          </p:nvSpPr>
          <p:spPr bwMode="gray">
            <a:xfrm>
              <a:off x="785053" y="3857670"/>
              <a:ext cx="7404959" cy="360000"/>
            </a:xfrm>
            <a:prstGeom prst="rect">
              <a:avLst/>
            </a:prstGeom>
            <a:solidFill>
              <a:srgbClr val="3B3B3B"/>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chemeClr val="bg1"/>
                  </a:solidFill>
                </a:rPr>
                <a:t>Multi-Core Hardware</a:t>
              </a:r>
            </a:p>
          </p:txBody>
        </p:sp>
        <p:sp>
          <p:nvSpPr>
            <p:cNvPr id="67" name="Rectangle 10"/>
            <p:cNvSpPr>
              <a:spLocks noChangeArrowheads="1"/>
            </p:cNvSpPr>
            <p:nvPr/>
          </p:nvSpPr>
          <p:spPr bwMode="gray">
            <a:xfrm>
              <a:off x="4541999"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chemeClr val="bg1"/>
                  </a:solidFill>
                </a:rPr>
                <a:t> Board Support </a:t>
              </a:r>
            </a:p>
          </p:txBody>
        </p:sp>
        <p:sp>
          <p:nvSpPr>
            <p:cNvPr id="68" name="Rectangle 10"/>
            <p:cNvSpPr>
              <a:spLocks noChangeArrowheads="1"/>
            </p:cNvSpPr>
            <p:nvPr/>
          </p:nvSpPr>
          <p:spPr bwMode="gray">
            <a:xfrm>
              <a:off x="785567"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chemeClr val="bg1"/>
                  </a:solidFill>
                </a:rPr>
                <a:t>Architecture Support </a:t>
              </a:r>
            </a:p>
          </p:txBody>
        </p:sp>
        <p:grpSp>
          <p:nvGrpSpPr>
            <p:cNvPr id="4" name="Group 3"/>
            <p:cNvGrpSpPr/>
            <p:nvPr/>
          </p:nvGrpSpPr>
          <p:grpSpPr>
            <a:xfrm>
              <a:off x="785567" y="3049950"/>
              <a:ext cx="7404959" cy="424532"/>
              <a:chOff x="2673384" y="13878150"/>
              <a:chExt cx="25200000" cy="2122660"/>
            </a:xfrm>
          </p:grpSpPr>
          <p:sp>
            <p:nvSpPr>
              <p:cNvPr id="65" name="Rectangle 9"/>
              <p:cNvSpPr>
                <a:spLocks noChangeArrowheads="1"/>
              </p:cNvSpPr>
              <p:nvPr/>
            </p:nvSpPr>
            <p:spPr bwMode="gray">
              <a:xfrm>
                <a:off x="2673384" y="13878150"/>
                <a:ext cx="25200000" cy="1800000"/>
              </a:xfrm>
              <a:prstGeom prst="rect">
                <a:avLst/>
              </a:prstGeom>
              <a:solidFill>
                <a:srgbClr val="33829F"/>
              </a:solidFill>
              <a:ln w="9525">
                <a:noFill/>
                <a:miter lim="800000"/>
                <a:headEnd type="none" w="sm" len="sm"/>
                <a:tailEnd type="none" w="sm" len="sm"/>
              </a:ln>
              <a:effectLst/>
            </p:spPr>
            <p:txBody>
              <a:bodyPr wrap="none" anchor="ctr"/>
              <a:lstStyle/>
              <a:p>
                <a:pPr marL="798">
                  <a:defRPr/>
                </a:pPr>
                <a:r>
                  <a:rPr lang="en-US" sz="2400" dirty="0">
                    <a:solidFill>
                      <a:schemeClr val="bg1"/>
                    </a:solidFill>
                  </a:rPr>
                  <a:t>     VxWorks 653 Application Executive</a:t>
                </a:r>
              </a:p>
            </p:txBody>
          </p:sp>
          <p:sp>
            <p:nvSpPr>
              <p:cNvPr id="25" name="TextBox 24"/>
              <p:cNvSpPr txBox="1"/>
              <p:nvPr/>
            </p:nvSpPr>
            <p:spPr>
              <a:xfrm>
                <a:off x="22255699" y="14154150"/>
                <a:ext cx="5571589" cy="1846660"/>
              </a:xfrm>
              <a:prstGeom prst="rect">
                <a:avLst/>
              </a:prstGeom>
              <a:noFill/>
              <a:ln w="76200">
                <a:solidFill>
                  <a:schemeClr val="bg1"/>
                </a:solidFill>
              </a:ln>
            </p:spPr>
            <p:txBody>
              <a:bodyPr wrap="square" rtlCol="0">
                <a:spAutoFit/>
              </a:bodyPr>
              <a:lstStyle/>
              <a:p>
                <a:pPr algn="ctr"/>
                <a:r>
                  <a:rPr lang="en-US" dirty="0" smtClean="0">
                    <a:solidFill>
                      <a:schemeClr val="bg1"/>
                    </a:solidFill>
                  </a:rPr>
                  <a:t>XML Data</a:t>
                </a:r>
                <a:endParaRPr lang="en-US" dirty="0">
                  <a:solidFill>
                    <a:schemeClr val="bg1"/>
                  </a:solidFill>
                </a:endParaRPr>
              </a:p>
            </p:txBody>
          </p:sp>
        </p:grpSp>
        <p:sp>
          <p:nvSpPr>
            <p:cNvPr id="27" name="Rectangle 23"/>
            <p:cNvSpPr>
              <a:spLocks noChangeArrowheads="1"/>
            </p:cNvSpPr>
            <p:nvPr/>
          </p:nvSpPr>
          <p:spPr bwMode="gray">
            <a:xfrm>
              <a:off x="810280" y="2675790"/>
              <a:ext cx="3604981" cy="216000"/>
            </a:xfrm>
            <a:prstGeom prst="rect">
              <a:avLst/>
            </a:prstGeom>
            <a:solidFill>
              <a:srgbClr val="FFCC33"/>
            </a:solidFill>
            <a:ln w="28575">
              <a:noFill/>
              <a:miter lim="800000"/>
              <a:headEnd/>
              <a:tailEnd/>
            </a:ln>
          </p:spPr>
          <p:txBody>
            <a:bodyPr lIns="11489" tIns="11489" rIns="11489" bIns="11489" anchor="ctr"/>
            <a:lstStyle/>
            <a:p>
              <a:pPr algn="ctr"/>
              <a:r>
                <a:rPr lang="en-US" dirty="0"/>
                <a:t>Core 0</a:t>
              </a:r>
            </a:p>
          </p:txBody>
        </p:sp>
        <p:sp>
          <p:nvSpPr>
            <p:cNvPr id="28" name="Rectangle 23"/>
            <p:cNvSpPr>
              <a:spLocks noChangeArrowheads="1"/>
            </p:cNvSpPr>
            <p:nvPr/>
          </p:nvSpPr>
          <p:spPr bwMode="gray">
            <a:xfrm>
              <a:off x="4504826" y="2659028"/>
              <a:ext cx="1145653" cy="216000"/>
            </a:xfrm>
            <a:prstGeom prst="rect">
              <a:avLst/>
            </a:prstGeom>
            <a:solidFill>
              <a:srgbClr val="264D73"/>
            </a:solidFill>
            <a:ln w="28575">
              <a:noFill/>
              <a:miter lim="800000"/>
              <a:headEnd/>
              <a:tailEnd/>
            </a:ln>
          </p:spPr>
          <p:txBody>
            <a:bodyPr lIns="11489" tIns="11489" rIns="11489" bIns="11489" anchor="ctr"/>
            <a:lstStyle/>
            <a:p>
              <a:pPr algn="ctr"/>
              <a:r>
                <a:rPr lang="en-US" dirty="0">
                  <a:solidFill>
                    <a:schemeClr val="bg1"/>
                  </a:solidFill>
                </a:rPr>
                <a:t>Core 1</a:t>
              </a:r>
            </a:p>
          </p:txBody>
        </p:sp>
        <p:sp>
          <p:nvSpPr>
            <p:cNvPr id="29" name="Rectangle 23"/>
            <p:cNvSpPr>
              <a:spLocks noChangeArrowheads="1"/>
            </p:cNvSpPr>
            <p:nvPr/>
          </p:nvSpPr>
          <p:spPr bwMode="gray">
            <a:xfrm>
              <a:off x="5758733" y="2659028"/>
              <a:ext cx="1145653" cy="216000"/>
            </a:xfrm>
            <a:prstGeom prst="rect">
              <a:avLst/>
            </a:prstGeom>
            <a:solidFill>
              <a:srgbClr val="70B8B8"/>
            </a:solidFill>
            <a:ln w="28575">
              <a:noFill/>
              <a:miter lim="800000"/>
              <a:headEnd/>
              <a:tailEnd/>
            </a:ln>
          </p:spPr>
          <p:txBody>
            <a:bodyPr lIns="11489" tIns="11489" rIns="11489" bIns="11489" anchor="ctr"/>
            <a:lstStyle/>
            <a:p>
              <a:pPr algn="ctr"/>
              <a:r>
                <a:rPr lang="en-US" dirty="0">
                  <a:solidFill>
                    <a:srgbClr val="000000"/>
                  </a:solidFill>
                </a:rPr>
                <a:t>Core 2</a:t>
              </a:r>
            </a:p>
          </p:txBody>
        </p:sp>
        <p:sp>
          <p:nvSpPr>
            <p:cNvPr id="30" name="Rectangle 23"/>
            <p:cNvSpPr>
              <a:spLocks noChangeArrowheads="1"/>
            </p:cNvSpPr>
            <p:nvPr/>
          </p:nvSpPr>
          <p:spPr bwMode="gray">
            <a:xfrm>
              <a:off x="7031328" y="2674268"/>
              <a:ext cx="1145653" cy="216000"/>
            </a:xfrm>
            <a:prstGeom prst="rect">
              <a:avLst/>
            </a:prstGeom>
            <a:solidFill>
              <a:srgbClr val="734D26"/>
            </a:solidFill>
            <a:ln w="28575">
              <a:noFill/>
              <a:miter lim="800000"/>
              <a:headEnd/>
              <a:tailEnd/>
            </a:ln>
          </p:spPr>
          <p:txBody>
            <a:bodyPr lIns="11489" tIns="11489" rIns="11489" bIns="11489" anchor="ctr"/>
            <a:lstStyle/>
            <a:p>
              <a:pPr algn="ctr"/>
              <a:r>
                <a:rPr lang="en-US" dirty="0">
                  <a:solidFill>
                    <a:srgbClr val="FFFFFF"/>
                  </a:solidFill>
                </a:rPr>
                <a:t>Core 3</a:t>
              </a:r>
            </a:p>
          </p:txBody>
        </p:sp>
        <p:grpSp>
          <p:nvGrpSpPr>
            <p:cNvPr id="39" name="Group 38"/>
            <p:cNvGrpSpPr/>
            <p:nvPr/>
          </p:nvGrpSpPr>
          <p:grpSpPr>
            <a:xfrm>
              <a:off x="2041796" y="657540"/>
              <a:ext cx="1145653" cy="1944000"/>
              <a:chOff x="9074942" y="2880000"/>
              <a:chExt cx="3898800" cy="9720000"/>
            </a:xfrm>
          </p:grpSpPr>
          <p:sp>
            <p:nvSpPr>
              <p:cNvPr id="40" name="Rectangle 39"/>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p>
            </p:txBody>
          </p:sp>
          <p:sp>
            <p:nvSpPr>
              <p:cNvPr id="41" name="Rectangle 24"/>
              <p:cNvSpPr>
                <a:spLocks noChangeArrowheads="1"/>
              </p:cNvSpPr>
              <p:nvPr/>
            </p:nvSpPr>
            <p:spPr bwMode="gray">
              <a:xfrm>
                <a:off x="9445159" y="3240000"/>
                <a:ext cx="3178800" cy="6418350"/>
              </a:xfrm>
              <a:prstGeom prst="rect">
                <a:avLst/>
              </a:prstGeom>
              <a:solidFill>
                <a:srgbClr val="70B8B8"/>
              </a:solidFill>
              <a:ln w="25400">
                <a:noFill/>
                <a:miter lim="800000"/>
                <a:headEnd/>
                <a:tailEnd/>
              </a:ln>
            </p:spPr>
            <p:txBody>
              <a:bodyPr lIns="45720" rIns="45720" anchor="ctr"/>
              <a:lstStyle/>
              <a:p>
                <a:pPr algn="ctr">
                  <a:defRPr/>
                </a:pPr>
                <a:r>
                  <a:rPr lang="en-US" sz="1200" dirty="0">
                    <a:solidFill>
                      <a:srgbClr val="000000"/>
                    </a:solidFill>
                  </a:rPr>
                  <a:t>Flight Display Application</a:t>
                </a:r>
              </a:p>
              <a:p>
                <a:pPr algn="ctr">
                  <a:defRPr/>
                </a:pPr>
                <a:endParaRPr lang="en-US" sz="1200" dirty="0">
                  <a:solidFill>
                    <a:srgbClr val="000000"/>
                  </a:solidFill>
                </a:endParaRPr>
              </a:p>
              <a:p>
                <a:pPr algn="ctr">
                  <a:defRPr/>
                </a:pPr>
                <a:r>
                  <a:rPr lang="en-US" sz="1200" dirty="0">
                    <a:solidFill>
                      <a:srgbClr val="000000"/>
                    </a:solidFill>
                  </a:rPr>
                  <a:t>DAL A</a:t>
                </a:r>
              </a:p>
            </p:txBody>
          </p:sp>
          <p:sp>
            <p:nvSpPr>
              <p:cNvPr id="42"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200" dirty="0"/>
                  <a:t>VxWorks Cert</a:t>
                </a:r>
              </a:p>
              <a:p>
                <a:pPr algn="ctr"/>
                <a:r>
                  <a:rPr lang="en-US" sz="1200" dirty="0"/>
                  <a:t>Partition OS</a:t>
                </a:r>
              </a:p>
            </p:txBody>
          </p:sp>
        </p:grpSp>
        <p:grpSp>
          <p:nvGrpSpPr>
            <p:cNvPr id="44" name="Group 43"/>
            <p:cNvGrpSpPr/>
            <p:nvPr/>
          </p:nvGrpSpPr>
          <p:grpSpPr>
            <a:xfrm>
              <a:off x="810281" y="657540"/>
              <a:ext cx="1145653" cy="1944000"/>
              <a:chOff x="9074942" y="2880000"/>
              <a:chExt cx="3898800" cy="9720000"/>
            </a:xfrm>
          </p:grpSpPr>
          <p:sp>
            <p:nvSpPr>
              <p:cNvPr id="45" name="Rectangle 44"/>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p>
            </p:txBody>
          </p:sp>
          <p:sp>
            <p:nvSpPr>
              <p:cNvPr id="46" name="Rectangle 24"/>
              <p:cNvSpPr>
                <a:spLocks noChangeArrowheads="1"/>
              </p:cNvSpPr>
              <p:nvPr/>
            </p:nvSpPr>
            <p:spPr bwMode="gray">
              <a:xfrm>
                <a:off x="9445159" y="3240000"/>
                <a:ext cx="3178800" cy="6418350"/>
              </a:xfrm>
              <a:prstGeom prst="rect">
                <a:avLst/>
              </a:prstGeom>
              <a:solidFill>
                <a:srgbClr val="734D26"/>
              </a:solidFill>
              <a:ln w="25400">
                <a:noFill/>
                <a:miter lim="800000"/>
                <a:headEnd/>
                <a:tailEnd/>
              </a:ln>
            </p:spPr>
            <p:txBody>
              <a:bodyPr lIns="45720" rIns="45720" anchor="ctr"/>
              <a:lstStyle/>
              <a:p>
                <a:pPr algn="ctr">
                  <a:defRPr/>
                </a:pPr>
                <a:r>
                  <a:rPr lang="en-US" sz="1200" dirty="0">
                    <a:solidFill>
                      <a:schemeClr val="bg1"/>
                    </a:solidFill>
                  </a:rPr>
                  <a:t>Flight Mission Application</a:t>
                </a:r>
              </a:p>
              <a:p>
                <a:pPr algn="ctr">
                  <a:defRPr/>
                </a:pPr>
                <a:endParaRPr lang="en-US" sz="1200" dirty="0">
                  <a:solidFill>
                    <a:schemeClr val="bg1"/>
                  </a:solidFill>
                </a:endParaRPr>
              </a:p>
              <a:p>
                <a:pPr algn="ctr">
                  <a:defRPr/>
                </a:pPr>
                <a:r>
                  <a:rPr lang="en-US" sz="1200" dirty="0">
                    <a:solidFill>
                      <a:schemeClr val="bg1"/>
                    </a:solidFill>
                  </a:rPr>
                  <a:t>DAL B</a:t>
                </a:r>
              </a:p>
            </p:txBody>
          </p:sp>
          <p:sp>
            <p:nvSpPr>
              <p:cNvPr id="47"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200" dirty="0"/>
                  <a:t>VxWorks Cert</a:t>
                </a:r>
              </a:p>
              <a:p>
                <a:pPr algn="ctr"/>
                <a:r>
                  <a:rPr lang="en-US" sz="1200" dirty="0"/>
                  <a:t>Partition OS</a:t>
                </a:r>
              </a:p>
            </p:txBody>
          </p:sp>
        </p:grpSp>
      </p:grpSp>
      <p:sp>
        <p:nvSpPr>
          <p:cNvPr id="6" name="TextBox 5"/>
          <p:cNvSpPr txBox="1"/>
          <p:nvPr/>
        </p:nvSpPr>
        <p:spPr bwMode="black">
          <a:xfrm>
            <a:off x="7019389" y="433515"/>
            <a:ext cx="1295936" cy="46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nSpc>
                <a:spcPct val="90000"/>
              </a:lnSpc>
              <a:spcBef>
                <a:spcPts val="600"/>
              </a:spcBef>
              <a:buNone/>
            </a:pPr>
            <a:r>
              <a:rPr lang="en-US" sz="2000" dirty="0" smtClean="0">
                <a:solidFill>
                  <a:schemeClr val="bg1"/>
                </a:solidFill>
                <a:latin typeface="+mn-lt"/>
              </a:rPr>
              <a:t>Step 2</a:t>
            </a:r>
          </a:p>
          <a:p>
            <a:pPr marL="0" indent="0">
              <a:lnSpc>
                <a:spcPct val="90000"/>
              </a:lnSpc>
              <a:spcBef>
                <a:spcPts val="600"/>
              </a:spcBef>
              <a:buNone/>
            </a:pPr>
            <a:r>
              <a:rPr lang="en-US" sz="2000" dirty="0" smtClean="0">
                <a:solidFill>
                  <a:schemeClr val="bg1"/>
                </a:solidFill>
                <a:latin typeface="+mn-lt"/>
              </a:rPr>
              <a:t>Redeploy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228" y="361515"/>
            <a:ext cx="12319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75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Right Arrow 71"/>
          <p:cNvSpPr/>
          <p:nvPr/>
        </p:nvSpPr>
        <p:spPr>
          <a:xfrm>
            <a:off x="190500" y="3912108"/>
            <a:ext cx="8702999" cy="782664"/>
          </a:xfrm>
          <a:prstGeom prst="leftRightArrow">
            <a:avLst>
              <a:gd name="adj1" fmla="val 38197"/>
              <a:gd name="adj2" fmla="val 50000"/>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094" tIns="11489" rIns="18094" bIns="11489" anchor="ctr"/>
          <a:lstStyle/>
          <a:p>
            <a:pPr algn="ctr">
              <a:defRPr/>
            </a:pPr>
            <a:r>
              <a:rPr lang="en-GB" dirty="0">
                <a:solidFill>
                  <a:srgbClr val="FFFFFF"/>
                </a:solidFill>
              </a:rPr>
              <a:t>Avionics Bus (MIL STD 1553, ARINC 429, ARINC 664, SAE AS6802...)</a:t>
            </a:r>
          </a:p>
        </p:txBody>
      </p:sp>
      <p:grpSp>
        <p:nvGrpSpPr>
          <p:cNvPr id="5" name="Group 4"/>
          <p:cNvGrpSpPr/>
          <p:nvPr/>
        </p:nvGrpSpPr>
        <p:grpSpPr>
          <a:xfrm>
            <a:off x="762749" y="300555"/>
            <a:ext cx="7416898" cy="3560130"/>
            <a:chOff x="774688" y="657540"/>
            <a:chExt cx="7416898" cy="3560130"/>
          </a:xfrm>
        </p:grpSpPr>
        <p:sp>
          <p:nvSpPr>
            <p:cNvPr id="49" name="Line 12"/>
            <p:cNvSpPr>
              <a:spLocks noChangeShapeType="1"/>
            </p:cNvSpPr>
            <p:nvPr/>
          </p:nvSpPr>
          <p:spPr bwMode="gray">
            <a:xfrm flipV="1">
              <a:off x="774688" y="2984752"/>
              <a:ext cx="7404959" cy="0"/>
            </a:xfrm>
            <a:prstGeom prst="line">
              <a:avLst/>
            </a:prstGeom>
            <a:noFill/>
            <a:ln w="254000">
              <a:solidFill>
                <a:schemeClr val="tx1"/>
              </a:solidFill>
              <a:round/>
              <a:headEnd/>
              <a:tailEnd/>
            </a:ln>
          </p:spPr>
          <p:txBody>
            <a:bodyPr lIns="22979" tIns="11489" rIns="22979" bIns="11489"/>
            <a:lstStyle/>
            <a:p>
              <a:endParaRPr lang="en-GB" dirty="0">
                <a:solidFill>
                  <a:srgbClr val="5F5F5F"/>
                </a:solidFill>
              </a:endParaRPr>
            </a:p>
          </p:txBody>
        </p:sp>
        <p:sp>
          <p:nvSpPr>
            <p:cNvPr id="64" name="Rectangle 10"/>
            <p:cNvSpPr>
              <a:spLocks noChangeArrowheads="1"/>
            </p:cNvSpPr>
            <p:nvPr/>
          </p:nvSpPr>
          <p:spPr bwMode="gray">
            <a:xfrm>
              <a:off x="785053" y="3857670"/>
              <a:ext cx="7404959" cy="360000"/>
            </a:xfrm>
            <a:prstGeom prst="rect">
              <a:avLst/>
            </a:prstGeom>
            <a:solidFill>
              <a:srgbClr val="3B3B3B"/>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Multi-Core Hardware</a:t>
              </a:r>
            </a:p>
          </p:txBody>
        </p:sp>
        <p:sp>
          <p:nvSpPr>
            <p:cNvPr id="67" name="Rectangle 10"/>
            <p:cNvSpPr>
              <a:spLocks noChangeArrowheads="1"/>
            </p:cNvSpPr>
            <p:nvPr/>
          </p:nvSpPr>
          <p:spPr bwMode="gray">
            <a:xfrm>
              <a:off x="4541999"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 Board Support </a:t>
              </a:r>
            </a:p>
          </p:txBody>
        </p:sp>
        <p:sp>
          <p:nvSpPr>
            <p:cNvPr id="68" name="Rectangle 10"/>
            <p:cNvSpPr>
              <a:spLocks noChangeArrowheads="1"/>
            </p:cNvSpPr>
            <p:nvPr/>
          </p:nvSpPr>
          <p:spPr bwMode="gray">
            <a:xfrm>
              <a:off x="785567"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Architecture Support </a:t>
              </a:r>
            </a:p>
          </p:txBody>
        </p:sp>
        <p:grpSp>
          <p:nvGrpSpPr>
            <p:cNvPr id="4" name="Group 3"/>
            <p:cNvGrpSpPr/>
            <p:nvPr/>
          </p:nvGrpSpPr>
          <p:grpSpPr>
            <a:xfrm>
              <a:off x="785567" y="3049950"/>
              <a:ext cx="7404959" cy="424532"/>
              <a:chOff x="2673384" y="13878150"/>
              <a:chExt cx="25200000" cy="2122660"/>
            </a:xfrm>
          </p:grpSpPr>
          <p:sp>
            <p:nvSpPr>
              <p:cNvPr id="65" name="Rectangle 9"/>
              <p:cNvSpPr>
                <a:spLocks noChangeArrowheads="1"/>
              </p:cNvSpPr>
              <p:nvPr/>
            </p:nvSpPr>
            <p:spPr bwMode="gray">
              <a:xfrm>
                <a:off x="2673384" y="13878150"/>
                <a:ext cx="25200000" cy="1800000"/>
              </a:xfrm>
              <a:prstGeom prst="rect">
                <a:avLst/>
              </a:prstGeom>
              <a:solidFill>
                <a:srgbClr val="33829F"/>
              </a:solidFill>
              <a:ln w="9525">
                <a:noFill/>
                <a:miter lim="800000"/>
                <a:headEnd type="none" w="sm" len="sm"/>
                <a:tailEnd type="none" w="sm" len="sm"/>
              </a:ln>
              <a:effectLst/>
            </p:spPr>
            <p:txBody>
              <a:bodyPr wrap="none" anchor="ctr"/>
              <a:lstStyle/>
              <a:p>
                <a:pPr marL="798">
                  <a:defRPr/>
                </a:pPr>
                <a:r>
                  <a:rPr lang="en-US" sz="2400" dirty="0">
                    <a:solidFill>
                      <a:srgbClr val="FFFFFF"/>
                    </a:solidFill>
                  </a:rPr>
                  <a:t>     VxWorks 653 Application Executive</a:t>
                </a:r>
              </a:p>
            </p:txBody>
          </p:sp>
          <p:sp>
            <p:nvSpPr>
              <p:cNvPr id="25" name="TextBox 24"/>
              <p:cNvSpPr txBox="1"/>
              <p:nvPr/>
            </p:nvSpPr>
            <p:spPr>
              <a:xfrm>
                <a:off x="22255699" y="14154150"/>
                <a:ext cx="5571589" cy="1846660"/>
              </a:xfrm>
              <a:prstGeom prst="rect">
                <a:avLst/>
              </a:prstGeom>
              <a:noFill/>
              <a:ln w="76200">
                <a:solidFill>
                  <a:schemeClr val="bg1"/>
                </a:solidFill>
              </a:ln>
            </p:spPr>
            <p:txBody>
              <a:bodyPr wrap="square" rtlCol="0">
                <a:spAutoFit/>
              </a:bodyPr>
              <a:lstStyle/>
              <a:p>
                <a:pPr algn="ctr"/>
                <a:r>
                  <a:rPr lang="en-US" dirty="0" smtClean="0">
                    <a:solidFill>
                      <a:srgbClr val="FFFFFF"/>
                    </a:solidFill>
                  </a:rPr>
                  <a:t>XML Data</a:t>
                </a:r>
                <a:endParaRPr lang="en-US" dirty="0">
                  <a:solidFill>
                    <a:srgbClr val="FFFFFF"/>
                  </a:solidFill>
                </a:endParaRPr>
              </a:p>
            </p:txBody>
          </p:sp>
        </p:grpSp>
        <p:sp>
          <p:nvSpPr>
            <p:cNvPr id="27" name="Rectangle 23"/>
            <p:cNvSpPr>
              <a:spLocks noChangeArrowheads="1"/>
            </p:cNvSpPr>
            <p:nvPr/>
          </p:nvSpPr>
          <p:spPr bwMode="gray">
            <a:xfrm>
              <a:off x="810280" y="2675790"/>
              <a:ext cx="3604981" cy="216000"/>
            </a:xfrm>
            <a:prstGeom prst="rect">
              <a:avLst/>
            </a:prstGeom>
            <a:solidFill>
              <a:srgbClr val="FFCC33"/>
            </a:solidFill>
            <a:ln w="28575">
              <a:noFill/>
              <a:miter lim="800000"/>
              <a:headEnd/>
              <a:tailEnd/>
            </a:ln>
          </p:spPr>
          <p:txBody>
            <a:bodyPr lIns="11489" tIns="11489" rIns="11489" bIns="11489" anchor="ctr"/>
            <a:lstStyle/>
            <a:p>
              <a:pPr algn="ctr"/>
              <a:r>
                <a:rPr lang="en-US" dirty="0">
                  <a:solidFill>
                    <a:srgbClr val="5F5F5F"/>
                  </a:solidFill>
                </a:rPr>
                <a:t>Core 0</a:t>
              </a:r>
            </a:p>
          </p:txBody>
        </p:sp>
        <p:sp>
          <p:nvSpPr>
            <p:cNvPr id="28" name="Rectangle 23"/>
            <p:cNvSpPr>
              <a:spLocks noChangeArrowheads="1"/>
            </p:cNvSpPr>
            <p:nvPr/>
          </p:nvSpPr>
          <p:spPr bwMode="gray">
            <a:xfrm>
              <a:off x="4504826" y="2659028"/>
              <a:ext cx="1145653" cy="216000"/>
            </a:xfrm>
            <a:prstGeom prst="rect">
              <a:avLst/>
            </a:prstGeom>
            <a:solidFill>
              <a:srgbClr val="264D73"/>
            </a:solidFill>
            <a:ln w="28575">
              <a:noFill/>
              <a:miter lim="800000"/>
              <a:headEnd/>
              <a:tailEnd/>
            </a:ln>
          </p:spPr>
          <p:txBody>
            <a:bodyPr lIns="11489" tIns="11489" rIns="11489" bIns="11489" anchor="ctr"/>
            <a:lstStyle/>
            <a:p>
              <a:pPr algn="ctr"/>
              <a:r>
                <a:rPr lang="en-US" dirty="0">
                  <a:solidFill>
                    <a:srgbClr val="FFFFFF"/>
                  </a:solidFill>
                </a:rPr>
                <a:t>Core 1</a:t>
              </a:r>
            </a:p>
          </p:txBody>
        </p:sp>
        <p:sp>
          <p:nvSpPr>
            <p:cNvPr id="29" name="Rectangle 23"/>
            <p:cNvSpPr>
              <a:spLocks noChangeArrowheads="1"/>
            </p:cNvSpPr>
            <p:nvPr/>
          </p:nvSpPr>
          <p:spPr bwMode="gray">
            <a:xfrm>
              <a:off x="5758733" y="2659028"/>
              <a:ext cx="1145653" cy="216000"/>
            </a:xfrm>
            <a:prstGeom prst="rect">
              <a:avLst/>
            </a:prstGeom>
            <a:solidFill>
              <a:srgbClr val="70B8B8"/>
            </a:solidFill>
            <a:ln w="28575">
              <a:noFill/>
              <a:miter lim="800000"/>
              <a:headEnd/>
              <a:tailEnd/>
            </a:ln>
          </p:spPr>
          <p:txBody>
            <a:bodyPr lIns="11489" tIns="11489" rIns="11489" bIns="11489" anchor="ctr"/>
            <a:lstStyle/>
            <a:p>
              <a:pPr algn="ctr"/>
              <a:r>
                <a:rPr lang="en-US" dirty="0">
                  <a:solidFill>
                    <a:srgbClr val="000000"/>
                  </a:solidFill>
                </a:rPr>
                <a:t>Core 2</a:t>
              </a:r>
            </a:p>
          </p:txBody>
        </p:sp>
        <p:sp>
          <p:nvSpPr>
            <p:cNvPr id="30" name="Rectangle 23"/>
            <p:cNvSpPr>
              <a:spLocks noChangeArrowheads="1"/>
            </p:cNvSpPr>
            <p:nvPr/>
          </p:nvSpPr>
          <p:spPr bwMode="gray">
            <a:xfrm>
              <a:off x="7031328" y="2674268"/>
              <a:ext cx="1145653" cy="216000"/>
            </a:xfrm>
            <a:prstGeom prst="rect">
              <a:avLst/>
            </a:prstGeom>
            <a:solidFill>
              <a:srgbClr val="734D26"/>
            </a:solidFill>
            <a:ln w="28575">
              <a:noFill/>
              <a:miter lim="800000"/>
              <a:headEnd/>
              <a:tailEnd/>
            </a:ln>
          </p:spPr>
          <p:txBody>
            <a:bodyPr lIns="11489" tIns="11489" rIns="11489" bIns="11489" anchor="ctr"/>
            <a:lstStyle/>
            <a:p>
              <a:pPr algn="ctr"/>
              <a:r>
                <a:rPr lang="en-US" dirty="0">
                  <a:solidFill>
                    <a:srgbClr val="FFFFFF"/>
                  </a:solidFill>
                </a:rPr>
                <a:t>Core 3</a:t>
              </a:r>
            </a:p>
          </p:txBody>
        </p:sp>
        <p:grpSp>
          <p:nvGrpSpPr>
            <p:cNvPr id="3" name="Group 2"/>
            <p:cNvGrpSpPr/>
            <p:nvPr/>
          </p:nvGrpSpPr>
          <p:grpSpPr>
            <a:xfrm>
              <a:off x="5755030" y="658230"/>
              <a:ext cx="1145653" cy="1944000"/>
              <a:chOff x="15468596" y="2880000"/>
              <a:chExt cx="3898800" cy="9720000"/>
            </a:xfrm>
          </p:grpSpPr>
          <p:sp>
            <p:nvSpPr>
              <p:cNvPr id="79" name="Rectangle 78"/>
              <p:cNvSpPr/>
              <p:nvPr/>
            </p:nvSpPr>
            <p:spPr>
              <a:xfrm>
                <a:off x="15468596"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33" name="Rectangle 24"/>
              <p:cNvSpPr>
                <a:spLocks noChangeArrowheads="1"/>
              </p:cNvSpPr>
              <p:nvPr/>
            </p:nvSpPr>
            <p:spPr bwMode="gray">
              <a:xfrm>
                <a:off x="15863887" y="3240000"/>
                <a:ext cx="3178800" cy="6418350"/>
              </a:xfrm>
              <a:prstGeom prst="rect">
                <a:avLst/>
              </a:prstGeom>
              <a:solidFill>
                <a:schemeClr val="accent1">
                  <a:lumMod val="75000"/>
                </a:schemeClr>
              </a:solidFill>
              <a:ln w="25400">
                <a:noFill/>
                <a:miter lim="800000"/>
                <a:headEnd/>
                <a:tailEnd/>
              </a:ln>
            </p:spPr>
            <p:txBody>
              <a:bodyPr lIns="45720" rIns="45720" anchor="ctr"/>
              <a:lstStyle/>
              <a:p>
                <a:pPr algn="ctr">
                  <a:defRPr/>
                </a:pPr>
                <a:r>
                  <a:rPr lang="en-US" sz="1200" dirty="0">
                    <a:solidFill>
                      <a:srgbClr val="FFFFFF"/>
                    </a:solidFill>
                  </a:rPr>
                  <a:t>Applications</a:t>
                </a:r>
              </a:p>
              <a:p>
                <a:pPr algn="ctr">
                  <a:defRPr/>
                </a:pP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a:solidFill>
                      <a:srgbClr val="FFFFFF"/>
                    </a:solidFill>
                  </a:rPr>
                  <a:t>DAL E</a:t>
                </a:r>
              </a:p>
            </p:txBody>
          </p:sp>
          <p:sp>
            <p:nvSpPr>
              <p:cNvPr id="32" name="Rectangle 23"/>
              <p:cNvSpPr>
                <a:spLocks noChangeArrowheads="1"/>
              </p:cNvSpPr>
              <p:nvPr/>
            </p:nvSpPr>
            <p:spPr bwMode="gray">
              <a:xfrm>
                <a:off x="15809287" y="9963150"/>
                <a:ext cx="3178800" cy="2409600"/>
              </a:xfrm>
              <a:prstGeom prst="rect">
                <a:avLst/>
              </a:prstGeom>
              <a:solidFill>
                <a:srgbClr val="70B8B8"/>
              </a:solidFill>
              <a:ln w="28575">
                <a:noFill/>
                <a:miter lim="800000"/>
                <a:headEnd/>
                <a:tailEnd/>
              </a:ln>
            </p:spPr>
            <p:txBody>
              <a:bodyPr lIns="45720" rIns="45720" anchor="ctr"/>
              <a:lstStyle/>
              <a:p>
                <a:pPr algn="ctr"/>
                <a:r>
                  <a:rPr lang="en-US" sz="1100" dirty="0">
                    <a:solidFill>
                      <a:schemeClr val="tx2"/>
                    </a:solidFill>
                  </a:rPr>
                  <a:t>Wind River Linux</a:t>
                </a:r>
              </a:p>
              <a:p>
                <a:pPr algn="ctr"/>
                <a:r>
                  <a:rPr lang="en-US" sz="1100" dirty="0">
                    <a:solidFill>
                      <a:schemeClr val="tx2"/>
                    </a:solidFill>
                  </a:rPr>
                  <a:t>Guest OS</a:t>
                </a:r>
              </a:p>
            </p:txBody>
          </p:sp>
        </p:grpSp>
        <p:grpSp>
          <p:nvGrpSpPr>
            <p:cNvPr id="7" name="Group 6"/>
            <p:cNvGrpSpPr/>
            <p:nvPr/>
          </p:nvGrpSpPr>
          <p:grpSpPr>
            <a:xfrm>
              <a:off x="7008936" y="658230"/>
              <a:ext cx="1145653" cy="1944000"/>
              <a:chOff x="21862251" y="2880000"/>
              <a:chExt cx="3898800" cy="9720000"/>
            </a:xfrm>
          </p:grpSpPr>
          <p:sp>
            <p:nvSpPr>
              <p:cNvPr id="83" name="Rectangle 82"/>
              <p:cNvSpPr/>
              <p:nvPr/>
            </p:nvSpPr>
            <p:spPr>
              <a:xfrm>
                <a:off x="21862251"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FFFFFF"/>
                  </a:solidFill>
                </a:endParaRPr>
              </a:p>
            </p:txBody>
          </p:sp>
          <p:sp>
            <p:nvSpPr>
              <p:cNvPr id="85" name="Rectangle 24"/>
              <p:cNvSpPr>
                <a:spLocks noChangeArrowheads="1"/>
              </p:cNvSpPr>
              <p:nvPr/>
            </p:nvSpPr>
            <p:spPr bwMode="gray">
              <a:xfrm>
                <a:off x="22232468" y="3240000"/>
                <a:ext cx="3178800" cy="6418350"/>
              </a:xfrm>
              <a:prstGeom prst="rect">
                <a:avLst/>
              </a:prstGeom>
              <a:solidFill>
                <a:srgbClr val="5F5F5F"/>
              </a:solidFill>
              <a:ln w="25400">
                <a:noFill/>
                <a:miter lim="800000"/>
                <a:headEnd/>
                <a:tailEnd/>
              </a:ln>
            </p:spPr>
            <p:txBody>
              <a:bodyPr lIns="45720" rIns="45720" anchor="ctr"/>
              <a:lstStyle/>
              <a:p>
                <a:pPr algn="ctr">
                  <a:defRPr/>
                </a:pPr>
                <a:r>
                  <a:rPr lang="en-US" sz="1200" dirty="0" smtClean="0">
                    <a:solidFill>
                      <a:srgbClr val="FFFFFF"/>
                    </a:solidFill>
                  </a:rPr>
                  <a:t>Application</a:t>
                </a: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smtClean="0">
                    <a:solidFill>
                      <a:srgbClr val="FFFFFF"/>
                    </a:solidFill>
                  </a:rPr>
                  <a:t>DAL  </a:t>
                </a:r>
                <a:r>
                  <a:rPr lang="en-US" sz="1200" dirty="0">
                    <a:solidFill>
                      <a:srgbClr val="FFFFFF"/>
                    </a:solidFill>
                  </a:rPr>
                  <a:t>A </a:t>
                </a:r>
              </a:p>
            </p:txBody>
          </p:sp>
          <p:sp>
            <p:nvSpPr>
              <p:cNvPr id="34" name="Rectangle 23"/>
              <p:cNvSpPr>
                <a:spLocks noChangeArrowheads="1"/>
              </p:cNvSpPr>
              <p:nvPr/>
            </p:nvSpPr>
            <p:spPr bwMode="gray">
              <a:xfrm>
                <a:off x="22210087" y="9963150"/>
                <a:ext cx="3178800" cy="2409600"/>
              </a:xfrm>
              <a:prstGeom prst="rect">
                <a:avLst/>
              </a:prstGeom>
              <a:solidFill>
                <a:srgbClr val="734D26"/>
              </a:solidFill>
              <a:ln w="28575">
                <a:noFill/>
                <a:miter lim="800000"/>
                <a:headEnd/>
                <a:tailEnd/>
              </a:ln>
            </p:spPr>
            <p:txBody>
              <a:bodyPr lIns="45720" rIns="45720" anchor="ctr"/>
              <a:lstStyle/>
              <a:p>
                <a:pPr algn="ctr"/>
                <a:r>
                  <a:rPr lang="en-US" sz="1200" dirty="0">
                    <a:solidFill>
                      <a:srgbClr val="FFFFFF"/>
                    </a:solidFill>
                  </a:rPr>
                  <a:t>3</a:t>
                </a:r>
                <a:r>
                  <a:rPr lang="en-US" sz="1200" baseline="30000" dirty="0">
                    <a:solidFill>
                      <a:srgbClr val="FFFFFF"/>
                    </a:solidFill>
                  </a:rPr>
                  <a:t>rd</a:t>
                </a:r>
                <a:r>
                  <a:rPr lang="en-US" sz="1200" dirty="0">
                    <a:solidFill>
                      <a:srgbClr val="FFFFFF"/>
                    </a:solidFill>
                  </a:rPr>
                  <a:t> Party</a:t>
                </a:r>
              </a:p>
              <a:p>
                <a:pPr algn="ctr"/>
                <a:r>
                  <a:rPr lang="en-US" sz="1200" dirty="0">
                    <a:solidFill>
                      <a:srgbClr val="FFFFFF"/>
                    </a:solidFill>
                  </a:rPr>
                  <a:t>Guest OS</a:t>
                </a:r>
              </a:p>
            </p:txBody>
          </p:sp>
        </p:grpSp>
        <p:grpSp>
          <p:nvGrpSpPr>
            <p:cNvPr id="44" name="Group 43"/>
            <p:cNvGrpSpPr/>
            <p:nvPr/>
          </p:nvGrpSpPr>
          <p:grpSpPr>
            <a:xfrm>
              <a:off x="810281" y="657540"/>
              <a:ext cx="1145653" cy="1944000"/>
              <a:chOff x="9074942" y="2880000"/>
              <a:chExt cx="3898800" cy="9720000"/>
            </a:xfrm>
          </p:grpSpPr>
          <p:sp>
            <p:nvSpPr>
              <p:cNvPr id="45" name="Rectangle 44"/>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46" name="Rectangle 24"/>
              <p:cNvSpPr>
                <a:spLocks noChangeArrowheads="1"/>
              </p:cNvSpPr>
              <p:nvPr/>
            </p:nvSpPr>
            <p:spPr bwMode="gray">
              <a:xfrm>
                <a:off x="9445159" y="3240000"/>
                <a:ext cx="3178800" cy="6418350"/>
              </a:xfrm>
              <a:prstGeom prst="rect">
                <a:avLst/>
              </a:prstGeom>
              <a:solidFill>
                <a:srgbClr val="734D26"/>
              </a:solidFill>
              <a:ln w="25400">
                <a:noFill/>
                <a:miter lim="800000"/>
                <a:headEnd/>
                <a:tailEnd/>
              </a:ln>
            </p:spPr>
            <p:txBody>
              <a:bodyPr lIns="45720" rIns="45720" anchor="ctr"/>
              <a:lstStyle/>
              <a:p>
                <a:pPr algn="ctr">
                  <a:defRPr/>
                </a:pPr>
                <a:r>
                  <a:rPr lang="en-US" sz="1200" dirty="0">
                    <a:solidFill>
                      <a:srgbClr val="FFFFFF"/>
                    </a:solidFill>
                  </a:rPr>
                  <a:t>Flight </a:t>
                </a:r>
                <a:r>
                  <a:rPr lang="en-US" sz="1200" dirty="0" smtClean="0">
                    <a:solidFill>
                      <a:srgbClr val="FFFFFF"/>
                    </a:solidFill>
                  </a:rPr>
                  <a:t>Critical Application</a:t>
                </a:r>
                <a:endParaRPr lang="en-US" sz="1200" dirty="0">
                  <a:solidFill>
                    <a:srgbClr val="FFFFFF"/>
                  </a:solidFill>
                </a:endParaRPr>
              </a:p>
              <a:p>
                <a:pPr algn="ctr">
                  <a:defRPr/>
                </a:pPr>
                <a:endParaRPr lang="en-US" sz="1200" dirty="0">
                  <a:solidFill>
                    <a:srgbClr val="FFFFFF"/>
                  </a:solidFill>
                </a:endParaRPr>
              </a:p>
              <a:p>
                <a:pPr algn="ctr">
                  <a:defRPr/>
                </a:pPr>
                <a:r>
                  <a:rPr lang="en-US" sz="1200" dirty="0">
                    <a:solidFill>
                      <a:srgbClr val="FFFFFF"/>
                    </a:solidFill>
                  </a:rPr>
                  <a:t>DAL </a:t>
                </a:r>
                <a:r>
                  <a:rPr lang="en-US" sz="1200" dirty="0" smtClean="0">
                    <a:solidFill>
                      <a:srgbClr val="FFFFFF"/>
                    </a:solidFill>
                  </a:rPr>
                  <a:t> A</a:t>
                </a:r>
                <a:endParaRPr lang="en-US" sz="1200" dirty="0">
                  <a:solidFill>
                    <a:srgbClr val="FFFFFF"/>
                  </a:solidFill>
                </a:endParaRPr>
              </a:p>
            </p:txBody>
          </p:sp>
          <p:sp>
            <p:nvSpPr>
              <p:cNvPr id="47"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200" dirty="0">
                    <a:solidFill>
                      <a:schemeClr val="tx2"/>
                    </a:solidFill>
                  </a:rPr>
                  <a:t>VxWorks Cert</a:t>
                </a:r>
              </a:p>
              <a:p>
                <a:pPr algn="ctr"/>
                <a:r>
                  <a:rPr lang="en-US" sz="1200" dirty="0">
                    <a:solidFill>
                      <a:schemeClr val="tx2"/>
                    </a:solidFill>
                  </a:rPr>
                  <a:t>Partition OS</a:t>
                </a:r>
              </a:p>
            </p:txBody>
          </p:sp>
        </p:grpSp>
      </p:grpSp>
      <p:sp>
        <p:nvSpPr>
          <p:cNvPr id="2" name="TextBox 1"/>
          <p:cNvSpPr txBox="1"/>
          <p:nvPr/>
        </p:nvSpPr>
        <p:spPr bwMode="black">
          <a:xfrm>
            <a:off x="2390776" y="476251"/>
            <a:ext cx="2819400" cy="100965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marL="0" indent="0">
              <a:lnSpc>
                <a:spcPct val="90000"/>
              </a:lnSpc>
              <a:spcBef>
                <a:spcPts val="600"/>
              </a:spcBef>
              <a:buNone/>
            </a:pPr>
            <a:r>
              <a:rPr lang="en-US" sz="2000" dirty="0" smtClean="0">
                <a:solidFill>
                  <a:schemeClr val="bg1"/>
                </a:solidFill>
                <a:latin typeface="+mn-lt"/>
              </a:rPr>
              <a:t>Federated Application and OS example with new content added</a:t>
            </a:r>
          </a:p>
        </p:txBody>
      </p:sp>
    </p:spTree>
    <p:extLst>
      <p:ext uri="{BB962C8B-B14F-4D97-AF65-F5344CB8AC3E}">
        <p14:creationId xmlns:p14="http://schemas.microsoft.com/office/powerpoint/2010/main" val="164438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Right Arrow 71"/>
          <p:cNvSpPr/>
          <p:nvPr/>
        </p:nvSpPr>
        <p:spPr>
          <a:xfrm>
            <a:off x="190500" y="3912108"/>
            <a:ext cx="8702999" cy="782664"/>
          </a:xfrm>
          <a:prstGeom prst="leftRightArrow">
            <a:avLst>
              <a:gd name="adj1" fmla="val 38197"/>
              <a:gd name="adj2" fmla="val 50000"/>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094" tIns="11489" rIns="18094" bIns="11489" anchor="ctr"/>
          <a:lstStyle/>
          <a:p>
            <a:pPr algn="ctr">
              <a:defRPr/>
            </a:pPr>
            <a:r>
              <a:rPr lang="en-GB" dirty="0">
                <a:solidFill>
                  <a:srgbClr val="FFFFFF"/>
                </a:solidFill>
              </a:rPr>
              <a:t>Avionics Bus (MIL STD 1553, ARINC 429, ARINC 664, SAE AS6802...)</a:t>
            </a:r>
          </a:p>
        </p:txBody>
      </p:sp>
      <p:grpSp>
        <p:nvGrpSpPr>
          <p:cNvPr id="5" name="Group 4"/>
          <p:cNvGrpSpPr/>
          <p:nvPr/>
        </p:nvGrpSpPr>
        <p:grpSpPr>
          <a:xfrm>
            <a:off x="762749" y="300555"/>
            <a:ext cx="7416898" cy="3560130"/>
            <a:chOff x="774688" y="657540"/>
            <a:chExt cx="7416898" cy="3560130"/>
          </a:xfrm>
        </p:grpSpPr>
        <p:sp>
          <p:nvSpPr>
            <p:cNvPr id="49" name="Line 12"/>
            <p:cNvSpPr>
              <a:spLocks noChangeShapeType="1"/>
            </p:cNvSpPr>
            <p:nvPr/>
          </p:nvSpPr>
          <p:spPr bwMode="gray">
            <a:xfrm flipV="1">
              <a:off x="774688" y="2984752"/>
              <a:ext cx="7404959" cy="0"/>
            </a:xfrm>
            <a:prstGeom prst="line">
              <a:avLst/>
            </a:prstGeom>
            <a:noFill/>
            <a:ln w="254000">
              <a:solidFill>
                <a:schemeClr val="tx1"/>
              </a:solidFill>
              <a:round/>
              <a:headEnd/>
              <a:tailEnd/>
            </a:ln>
          </p:spPr>
          <p:txBody>
            <a:bodyPr lIns="22979" tIns="11489" rIns="22979" bIns="11489"/>
            <a:lstStyle/>
            <a:p>
              <a:endParaRPr lang="en-GB" dirty="0">
                <a:solidFill>
                  <a:srgbClr val="5F5F5F"/>
                </a:solidFill>
              </a:endParaRPr>
            </a:p>
          </p:txBody>
        </p:sp>
        <p:sp>
          <p:nvSpPr>
            <p:cNvPr id="64" name="Rectangle 10"/>
            <p:cNvSpPr>
              <a:spLocks noChangeArrowheads="1"/>
            </p:cNvSpPr>
            <p:nvPr/>
          </p:nvSpPr>
          <p:spPr bwMode="gray">
            <a:xfrm>
              <a:off x="785053" y="3857670"/>
              <a:ext cx="7404959" cy="360000"/>
            </a:xfrm>
            <a:prstGeom prst="rect">
              <a:avLst/>
            </a:prstGeom>
            <a:solidFill>
              <a:srgbClr val="3B3B3B"/>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Multi-Core Hardware</a:t>
              </a:r>
            </a:p>
          </p:txBody>
        </p:sp>
        <p:sp>
          <p:nvSpPr>
            <p:cNvPr id="67" name="Rectangle 10"/>
            <p:cNvSpPr>
              <a:spLocks noChangeArrowheads="1"/>
            </p:cNvSpPr>
            <p:nvPr/>
          </p:nvSpPr>
          <p:spPr bwMode="gray">
            <a:xfrm>
              <a:off x="4541999"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 Board Support </a:t>
              </a:r>
            </a:p>
          </p:txBody>
        </p:sp>
        <p:sp>
          <p:nvSpPr>
            <p:cNvPr id="68" name="Rectangle 10"/>
            <p:cNvSpPr>
              <a:spLocks noChangeArrowheads="1"/>
            </p:cNvSpPr>
            <p:nvPr/>
          </p:nvSpPr>
          <p:spPr bwMode="gray">
            <a:xfrm>
              <a:off x="785567"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Architecture Support </a:t>
              </a:r>
            </a:p>
          </p:txBody>
        </p:sp>
        <p:grpSp>
          <p:nvGrpSpPr>
            <p:cNvPr id="4" name="Group 3"/>
            <p:cNvGrpSpPr/>
            <p:nvPr/>
          </p:nvGrpSpPr>
          <p:grpSpPr>
            <a:xfrm>
              <a:off x="785567" y="3049950"/>
              <a:ext cx="7404959" cy="424532"/>
              <a:chOff x="2673384" y="13878150"/>
              <a:chExt cx="25200000" cy="2122660"/>
            </a:xfrm>
          </p:grpSpPr>
          <p:sp>
            <p:nvSpPr>
              <p:cNvPr id="65" name="Rectangle 9"/>
              <p:cNvSpPr>
                <a:spLocks noChangeArrowheads="1"/>
              </p:cNvSpPr>
              <p:nvPr/>
            </p:nvSpPr>
            <p:spPr bwMode="gray">
              <a:xfrm>
                <a:off x="2673384" y="13878150"/>
                <a:ext cx="25200000" cy="1800000"/>
              </a:xfrm>
              <a:prstGeom prst="rect">
                <a:avLst/>
              </a:prstGeom>
              <a:solidFill>
                <a:srgbClr val="33829F"/>
              </a:solidFill>
              <a:ln w="9525">
                <a:noFill/>
                <a:miter lim="800000"/>
                <a:headEnd type="none" w="sm" len="sm"/>
                <a:tailEnd type="none" w="sm" len="sm"/>
              </a:ln>
              <a:effectLst/>
            </p:spPr>
            <p:txBody>
              <a:bodyPr wrap="none" anchor="ctr"/>
              <a:lstStyle/>
              <a:p>
                <a:pPr marL="798">
                  <a:defRPr/>
                </a:pPr>
                <a:r>
                  <a:rPr lang="en-US" sz="2400" dirty="0">
                    <a:solidFill>
                      <a:srgbClr val="FFFFFF"/>
                    </a:solidFill>
                  </a:rPr>
                  <a:t>     VxWorks 653 Application Executive</a:t>
                </a:r>
              </a:p>
            </p:txBody>
          </p:sp>
          <p:sp>
            <p:nvSpPr>
              <p:cNvPr id="25" name="TextBox 24"/>
              <p:cNvSpPr txBox="1"/>
              <p:nvPr/>
            </p:nvSpPr>
            <p:spPr>
              <a:xfrm>
                <a:off x="22255699" y="14154150"/>
                <a:ext cx="5571589" cy="1846660"/>
              </a:xfrm>
              <a:prstGeom prst="rect">
                <a:avLst/>
              </a:prstGeom>
              <a:noFill/>
              <a:ln w="76200">
                <a:solidFill>
                  <a:schemeClr val="bg1"/>
                </a:solidFill>
              </a:ln>
            </p:spPr>
            <p:txBody>
              <a:bodyPr wrap="square" rtlCol="0">
                <a:spAutoFit/>
              </a:bodyPr>
              <a:lstStyle/>
              <a:p>
                <a:pPr algn="ctr"/>
                <a:r>
                  <a:rPr lang="en-US" dirty="0" smtClean="0">
                    <a:solidFill>
                      <a:srgbClr val="FFFFFF"/>
                    </a:solidFill>
                  </a:rPr>
                  <a:t>XML Data</a:t>
                </a:r>
                <a:endParaRPr lang="en-US" dirty="0">
                  <a:solidFill>
                    <a:srgbClr val="FFFFFF"/>
                  </a:solidFill>
                </a:endParaRPr>
              </a:p>
            </p:txBody>
          </p:sp>
        </p:grpSp>
        <p:sp>
          <p:nvSpPr>
            <p:cNvPr id="27" name="Rectangle 23"/>
            <p:cNvSpPr>
              <a:spLocks noChangeArrowheads="1"/>
            </p:cNvSpPr>
            <p:nvPr/>
          </p:nvSpPr>
          <p:spPr bwMode="gray">
            <a:xfrm>
              <a:off x="810280" y="2675790"/>
              <a:ext cx="3604981" cy="216000"/>
            </a:xfrm>
            <a:prstGeom prst="rect">
              <a:avLst/>
            </a:prstGeom>
            <a:solidFill>
              <a:srgbClr val="FFCC33"/>
            </a:solidFill>
            <a:ln w="28575">
              <a:noFill/>
              <a:miter lim="800000"/>
              <a:headEnd/>
              <a:tailEnd/>
            </a:ln>
          </p:spPr>
          <p:txBody>
            <a:bodyPr lIns="11489" tIns="11489" rIns="11489" bIns="11489" anchor="ctr"/>
            <a:lstStyle/>
            <a:p>
              <a:pPr algn="ctr"/>
              <a:r>
                <a:rPr lang="en-US" dirty="0">
                  <a:solidFill>
                    <a:srgbClr val="5F5F5F"/>
                  </a:solidFill>
                </a:rPr>
                <a:t>Core 0</a:t>
              </a:r>
            </a:p>
          </p:txBody>
        </p:sp>
        <p:sp>
          <p:nvSpPr>
            <p:cNvPr id="28" name="Rectangle 23"/>
            <p:cNvSpPr>
              <a:spLocks noChangeArrowheads="1"/>
            </p:cNvSpPr>
            <p:nvPr/>
          </p:nvSpPr>
          <p:spPr bwMode="gray">
            <a:xfrm>
              <a:off x="4504826" y="2659028"/>
              <a:ext cx="1145653" cy="216000"/>
            </a:xfrm>
            <a:prstGeom prst="rect">
              <a:avLst/>
            </a:prstGeom>
            <a:solidFill>
              <a:srgbClr val="264D73"/>
            </a:solidFill>
            <a:ln w="28575">
              <a:noFill/>
              <a:miter lim="800000"/>
              <a:headEnd/>
              <a:tailEnd/>
            </a:ln>
          </p:spPr>
          <p:txBody>
            <a:bodyPr lIns="11489" tIns="11489" rIns="11489" bIns="11489" anchor="ctr"/>
            <a:lstStyle/>
            <a:p>
              <a:pPr algn="ctr"/>
              <a:r>
                <a:rPr lang="en-US" dirty="0">
                  <a:solidFill>
                    <a:srgbClr val="FFFFFF"/>
                  </a:solidFill>
                </a:rPr>
                <a:t>Core 1</a:t>
              </a:r>
            </a:p>
          </p:txBody>
        </p:sp>
        <p:sp>
          <p:nvSpPr>
            <p:cNvPr id="29" name="Rectangle 23"/>
            <p:cNvSpPr>
              <a:spLocks noChangeArrowheads="1"/>
            </p:cNvSpPr>
            <p:nvPr/>
          </p:nvSpPr>
          <p:spPr bwMode="gray">
            <a:xfrm>
              <a:off x="5758733" y="2659028"/>
              <a:ext cx="1145653" cy="216000"/>
            </a:xfrm>
            <a:prstGeom prst="rect">
              <a:avLst/>
            </a:prstGeom>
            <a:solidFill>
              <a:srgbClr val="70B8B8"/>
            </a:solidFill>
            <a:ln w="28575">
              <a:noFill/>
              <a:miter lim="800000"/>
              <a:headEnd/>
              <a:tailEnd/>
            </a:ln>
          </p:spPr>
          <p:txBody>
            <a:bodyPr lIns="11489" tIns="11489" rIns="11489" bIns="11489" anchor="ctr"/>
            <a:lstStyle/>
            <a:p>
              <a:pPr algn="ctr"/>
              <a:r>
                <a:rPr lang="en-US" dirty="0">
                  <a:solidFill>
                    <a:srgbClr val="000000"/>
                  </a:solidFill>
                </a:rPr>
                <a:t>Core 2</a:t>
              </a:r>
            </a:p>
          </p:txBody>
        </p:sp>
        <p:sp>
          <p:nvSpPr>
            <p:cNvPr id="30" name="Rectangle 23"/>
            <p:cNvSpPr>
              <a:spLocks noChangeArrowheads="1"/>
            </p:cNvSpPr>
            <p:nvPr/>
          </p:nvSpPr>
          <p:spPr bwMode="gray">
            <a:xfrm>
              <a:off x="7031328" y="2674268"/>
              <a:ext cx="1145653" cy="216000"/>
            </a:xfrm>
            <a:prstGeom prst="rect">
              <a:avLst/>
            </a:prstGeom>
            <a:solidFill>
              <a:srgbClr val="734D26"/>
            </a:solidFill>
            <a:ln w="28575">
              <a:noFill/>
              <a:miter lim="800000"/>
              <a:headEnd/>
              <a:tailEnd/>
            </a:ln>
          </p:spPr>
          <p:txBody>
            <a:bodyPr lIns="11489" tIns="11489" rIns="11489" bIns="11489" anchor="ctr"/>
            <a:lstStyle/>
            <a:p>
              <a:pPr algn="ctr"/>
              <a:r>
                <a:rPr lang="en-US" dirty="0">
                  <a:solidFill>
                    <a:srgbClr val="FFFFFF"/>
                  </a:solidFill>
                </a:rPr>
                <a:t>Core 3</a:t>
              </a:r>
            </a:p>
          </p:txBody>
        </p:sp>
        <p:grpSp>
          <p:nvGrpSpPr>
            <p:cNvPr id="2" name="Group 1"/>
            <p:cNvGrpSpPr/>
            <p:nvPr/>
          </p:nvGrpSpPr>
          <p:grpSpPr>
            <a:xfrm>
              <a:off x="4501124" y="658230"/>
              <a:ext cx="1145653" cy="1944000"/>
              <a:chOff x="9074942" y="2880000"/>
              <a:chExt cx="3898800" cy="9720000"/>
            </a:xfrm>
          </p:grpSpPr>
          <p:sp>
            <p:nvSpPr>
              <p:cNvPr id="74" name="Rectangle 73"/>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76" name="Rectangle 24"/>
              <p:cNvSpPr>
                <a:spLocks noChangeArrowheads="1"/>
              </p:cNvSpPr>
              <p:nvPr/>
            </p:nvSpPr>
            <p:spPr bwMode="gray">
              <a:xfrm>
                <a:off x="9445159" y="3240000"/>
                <a:ext cx="3178800" cy="6418350"/>
              </a:xfrm>
              <a:prstGeom prst="rect">
                <a:avLst/>
              </a:prstGeom>
              <a:solidFill>
                <a:srgbClr val="297065"/>
              </a:solidFill>
              <a:ln w="25400">
                <a:noFill/>
                <a:miter lim="800000"/>
                <a:headEnd/>
                <a:tailEnd/>
              </a:ln>
            </p:spPr>
            <p:txBody>
              <a:bodyPr lIns="45720" rIns="45720" anchor="ctr"/>
              <a:lstStyle/>
              <a:p>
                <a:pPr algn="ctr">
                  <a:defRPr/>
                </a:pPr>
                <a:r>
                  <a:rPr lang="en-US" sz="1200" dirty="0">
                    <a:solidFill>
                      <a:srgbClr val="FFFFFF"/>
                    </a:solidFill>
                  </a:rPr>
                  <a:t>Applications</a:t>
                </a:r>
              </a:p>
              <a:p>
                <a:pPr algn="ctr">
                  <a:defRPr/>
                </a:pP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a:solidFill>
                      <a:srgbClr val="FFFFFF"/>
                    </a:solidFill>
                  </a:rPr>
                  <a:t>DAL D</a:t>
                </a:r>
              </a:p>
            </p:txBody>
          </p:sp>
          <p:sp>
            <p:nvSpPr>
              <p:cNvPr id="26" name="Rectangle 23"/>
              <p:cNvSpPr>
                <a:spLocks noChangeArrowheads="1"/>
              </p:cNvSpPr>
              <p:nvPr/>
            </p:nvSpPr>
            <p:spPr bwMode="gray">
              <a:xfrm>
                <a:off x="9408487" y="9963150"/>
                <a:ext cx="3178800" cy="2409600"/>
              </a:xfrm>
              <a:prstGeom prst="rect">
                <a:avLst/>
              </a:prstGeom>
              <a:solidFill>
                <a:srgbClr val="264D73"/>
              </a:solidFill>
              <a:ln w="28575">
                <a:noFill/>
                <a:miter lim="800000"/>
                <a:headEnd/>
                <a:tailEnd/>
              </a:ln>
            </p:spPr>
            <p:txBody>
              <a:bodyPr lIns="45720" rIns="45720" anchor="ctr"/>
              <a:lstStyle/>
              <a:p>
                <a:pPr algn="ctr"/>
                <a:r>
                  <a:rPr lang="en-US" sz="1200" dirty="0">
                    <a:solidFill>
                      <a:srgbClr val="FFFFFF"/>
                    </a:solidFill>
                  </a:rPr>
                  <a:t>VxWorks 7</a:t>
                </a:r>
              </a:p>
              <a:p>
                <a:pPr algn="ctr"/>
                <a:r>
                  <a:rPr lang="en-US" sz="1200" dirty="0">
                    <a:solidFill>
                      <a:srgbClr val="FFFFFF"/>
                    </a:solidFill>
                  </a:rPr>
                  <a:t>Guest OS</a:t>
                </a:r>
              </a:p>
            </p:txBody>
          </p:sp>
        </p:grpSp>
        <p:grpSp>
          <p:nvGrpSpPr>
            <p:cNvPr id="3" name="Group 2"/>
            <p:cNvGrpSpPr/>
            <p:nvPr/>
          </p:nvGrpSpPr>
          <p:grpSpPr>
            <a:xfrm>
              <a:off x="5755030" y="658230"/>
              <a:ext cx="1145653" cy="1944000"/>
              <a:chOff x="15468596" y="2880000"/>
              <a:chExt cx="3898800" cy="9720000"/>
            </a:xfrm>
          </p:grpSpPr>
          <p:sp>
            <p:nvSpPr>
              <p:cNvPr id="79" name="Rectangle 78"/>
              <p:cNvSpPr/>
              <p:nvPr/>
            </p:nvSpPr>
            <p:spPr>
              <a:xfrm>
                <a:off x="15468596"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33" name="Rectangle 24"/>
              <p:cNvSpPr>
                <a:spLocks noChangeArrowheads="1"/>
              </p:cNvSpPr>
              <p:nvPr/>
            </p:nvSpPr>
            <p:spPr bwMode="gray">
              <a:xfrm>
                <a:off x="15863887" y="3240000"/>
                <a:ext cx="3178800" cy="6418350"/>
              </a:xfrm>
              <a:prstGeom prst="rect">
                <a:avLst/>
              </a:prstGeom>
              <a:solidFill>
                <a:schemeClr val="accent1">
                  <a:lumMod val="75000"/>
                </a:schemeClr>
              </a:solidFill>
              <a:ln w="25400">
                <a:noFill/>
                <a:miter lim="800000"/>
                <a:headEnd/>
                <a:tailEnd/>
              </a:ln>
            </p:spPr>
            <p:txBody>
              <a:bodyPr lIns="45720" rIns="45720" anchor="ctr"/>
              <a:lstStyle/>
              <a:p>
                <a:pPr algn="ctr">
                  <a:defRPr/>
                </a:pPr>
                <a:r>
                  <a:rPr lang="en-US" sz="1200" dirty="0">
                    <a:solidFill>
                      <a:srgbClr val="FFFFFF"/>
                    </a:solidFill>
                  </a:rPr>
                  <a:t>Applications</a:t>
                </a:r>
              </a:p>
              <a:p>
                <a:pPr algn="ctr">
                  <a:defRPr/>
                </a:pP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a:solidFill>
                      <a:srgbClr val="FFFFFF"/>
                    </a:solidFill>
                  </a:rPr>
                  <a:t>DAL E</a:t>
                </a:r>
              </a:p>
            </p:txBody>
          </p:sp>
          <p:sp>
            <p:nvSpPr>
              <p:cNvPr id="32" name="Rectangle 23"/>
              <p:cNvSpPr>
                <a:spLocks noChangeArrowheads="1"/>
              </p:cNvSpPr>
              <p:nvPr/>
            </p:nvSpPr>
            <p:spPr bwMode="gray">
              <a:xfrm>
                <a:off x="15809287" y="9963150"/>
                <a:ext cx="3178800" cy="2409600"/>
              </a:xfrm>
              <a:prstGeom prst="rect">
                <a:avLst/>
              </a:prstGeom>
              <a:solidFill>
                <a:srgbClr val="70B8B8"/>
              </a:solidFill>
              <a:ln w="28575">
                <a:noFill/>
                <a:miter lim="800000"/>
                <a:headEnd/>
                <a:tailEnd/>
              </a:ln>
            </p:spPr>
            <p:txBody>
              <a:bodyPr lIns="45720" rIns="45720" anchor="ctr"/>
              <a:lstStyle/>
              <a:p>
                <a:pPr algn="ctr"/>
                <a:r>
                  <a:rPr lang="en-US" sz="1100" dirty="0">
                    <a:solidFill>
                      <a:srgbClr val="000000"/>
                    </a:solidFill>
                  </a:rPr>
                  <a:t>Wind River Linux</a:t>
                </a:r>
              </a:p>
              <a:p>
                <a:pPr algn="ctr"/>
                <a:r>
                  <a:rPr lang="en-US" sz="1100" dirty="0">
                    <a:solidFill>
                      <a:srgbClr val="000000"/>
                    </a:solidFill>
                  </a:rPr>
                  <a:t>Guest OS</a:t>
                </a:r>
              </a:p>
            </p:txBody>
          </p:sp>
        </p:grpSp>
        <p:grpSp>
          <p:nvGrpSpPr>
            <p:cNvPr id="7" name="Group 6"/>
            <p:cNvGrpSpPr/>
            <p:nvPr/>
          </p:nvGrpSpPr>
          <p:grpSpPr>
            <a:xfrm>
              <a:off x="7008936" y="658230"/>
              <a:ext cx="1145653" cy="1944000"/>
              <a:chOff x="21862251" y="2880000"/>
              <a:chExt cx="3898800" cy="9720000"/>
            </a:xfrm>
          </p:grpSpPr>
          <p:sp>
            <p:nvSpPr>
              <p:cNvPr id="83" name="Rectangle 82"/>
              <p:cNvSpPr/>
              <p:nvPr/>
            </p:nvSpPr>
            <p:spPr>
              <a:xfrm>
                <a:off x="21862251"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FFFFFF"/>
                  </a:solidFill>
                </a:endParaRPr>
              </a:p>
            </p:txBody>
          </p:sp>
          <p:sp>
            <p:nvSpPr>
              <p:cNvPr id="85" name="Rectangle 24"/>
              <p:cNvSpPr>
                <a:spLocks noChangeArrowheads="1"/>
              </p:cNvSpPr>
              <p:nvPr/>
            </p:nvSpPr>
            <p:spPr bwMode="gray">
              <a:xfrm>
                <a:off x="22232468" y="3240000"/>
                <a:ext cx="3178800" cy="6418350"/>
              </a:xfrm>
              <a:prstGeom prst="rect">
                <a:avLst/>
              </a:prstGeom>
              <a:solidFill>
                <a:srgbClr val="5F5F5F"/>
              </a:solidFill>
              <a:ln w="25400">
                <a:noFill/>
                <a:miter lim="800000"/>
                <a:headEnd/>
                <a:tailEnd/>
              </a:ln>
            </p:spPr>
            <p:txBody>
              <a:bodyPr lIns="45720" rIns="45720" anchor="ctr"/>
              <a:lstStyle/>
              <a:p>
                <a:pPr algn="ctr">
                  <a:defRPr/>
                </a:pPr>
                <a:r>
                  <a:rPr lang="en-US" sz="1200" dirty="0" smtClean="0">
                    <a:solidFill>
                      <a:srgbClr val="FFFFFF"/>
                    </a:solidFill>
                  </a:rPr>
                  <a:t>Applications</a:t>
                </a: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smtClean="0">
                    <a:solidFill>
                      <a:srgbClr val="FFFFFF"/>
                    </a:solidFill>
                  </a:rPr>
                  <a:t>DAL  A       – DAL E </a:t>
                </a:r>
                <a:endParaRPr lang="en-US" sz="1200" dirty="0">
                  <a:solidFill>
                    <a:srgbClr val="FFFFFF"/>
                  </a:solidFill>
                </a:endParaRPr>
              </a:p>
            </p:txBody>
          </p:sp>
          <p:sp>
            <p:nvSpPr>
              <p:cNvPr id="34" name="Rectangle 23"/>
              <p:cNvSpPr>
                <a:spLocks noChangeArrowheads="1"/>
              </p:cNvSpPr>
              <p:nvPr/>
            </p:nvSpPr>
            <p:spPr bwMode="gray">
              <a:xfrm>
                <a:off x="22210087" y="9963150"/>
                <a:ext cx="3178800" cy="2409600"/>
              </a:xfrm>
              <a:prstGeom prst="rect">
                <a:avLst/>
              </a:prstGeom>
              <a:solidFill>
                <a:srgbClr val="734D26"/>
              </a:solidFill>
              <a:ln w="28575">
                <a:noFill/>
                <a:miter lim="800000"/>
                <a:headEnd/>
                <a:tailEnd/>
              </a:ln>
            </p:spPr>
            <p:txBody>
              <a:bodyPr lIns="45720" rIns="45720" anchor="ctr"/>
              <a:lstStyle/>
              <a:p>
                <a:pPr algn="ctr"/>
                <a:r>
                  <a:rPr lang="en-US" sz="1200" dirty="0">
                    <a:solidFill>
                      <a:srgbClr val="FFFFFF"/>
                    </a:solidFill>
                  </a:rPr>
                  <a:t>3</a:t>
                </a:r>
                <a:r>
                  <a:rPr lang="en-US" sz="1200" baseline="30000" dirty="0">
                    <a:solidFill>
                      <a:srgbClr val="FFFFFF"/>
                    </a:solidFill>
                  </a:rPr>
                  <a:t>rd</a:t>
                </a:r>
                <a:r>
                  <a:rPr lang="en-US" sz="1200" dirty="0">
                    <a:solidFill>
                      <a:srgbClr val="FFFFFF"/>
                    </a:solidFill>
                  </a:rPr>
                  <a:t> Party</a:t>
                </a:r>
              </a:p>
              <a:p>
                <a:pPr algn="ctr"/>
                <a:r>
                  <a:rPr lang="en-US" sz="1200" dirty="0">
                    <a:solidFill>
                      <a:srgbClr val="FFFFFF"/>
                    </a:solidFill>
                  </a:rPr>
                  <a:t>Guest OS</a:t>
                </a:r>
              </a:p>
            </p:txBody>
          </p:sp>
        </p:grpSp>
        <p:grpSp>
          <p:nvGrpSpPr>
            <p:cNvPr id="44" name="Group 43"/>
            <p:cNvGrpSpPr/>
            <p:nvPr/>
          </p:nvGrpSpPr>
          <p:grpSpPr>
            <a:xfrm>
              <a:off x="810281" y="657540"/>
              <a:ext cx="1145653" cy="1944000"/>
              <a:chOff x="9074942" y="2880000"/>
              <a:chExt cx="3898800" cy="9720000"/>
            </a:xfrm>
          </p:grpSpPr>
          <p:sp>
            <p:nvSpPr>
              <p:cNvPr id="45" name="Rectangle 44"/>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46" name="Rectangle 24"/>
              <p:cNvSpPr>
                <a:spLocks noChangeArrowheads="1"/>
              </p:cNvSpPr>
              <p:nvPr/>
            </p:nvSpPr>
            <p:spPr bwMode="gray">
              <a:xfrm>
                <a:off x="9445159" y="3240000"/>
                <a:ext cx="3178800" cy="6418350"/>
              </a:xfrm>
              <a:prstGeom prst="rect">
                <a:avLst/>
              </a:prstGeom>
              <a:solidFill>
                <a:srgbClr val="734D26"/>
              </a:solidFill>
              <a:ln w="25400">
                <a:noFill/>
                <a:miter lim="800000"/>
                <a:headEnd/>
                <a:tailEnd/>
              </a:ln>
            </p:spPr>
            <p:txBody>
              <a:bodyPr lIns="45720" rIns="45720" anchor="ctr"/>
              <a:lstStyle/>
              <a:p>
                <a:pPr algn="ctr">
                  <a:defRPr/>
                </a:pPr>
                <a:r>
                  <a:rPr lang="en-US" sz="1200" dirty="0">
                    <a:solidFill>
                      <a:srgbClr val="FFFFFF"/>
                    </a:solidFill>
                  </a:rPr>
                  <a:t>Flight </a:t>
                </a:r>
                <a:r>
                  <a:rPr lang="en-US" sz="1200" dirty="0" smtClean="0">
                    <a:solidFill>
                      <a:srgbClr val="FFFFFF"/>
                    </a:solidFill>
                  </a:rPr>
                  <a:t>Critical Application</a:t>
                </a:r>
                <a:endParaRPr lang="en-US" sz="1200" dirty="0">
                  <a:solidFill>
                    <a:srgbClr val="FFFFFF"/>
                  </a:solidFill>
                </a:endParaRPr>
              </a:p>
              <a:p>
                <a:pPr algn="ctr">
                  <a:defRPr/>
                </a:pPr>
                <a:endParaRPr lang="en-US" sz="1200" dirty="0">
                  <a:solidFill>
                    <a:srgbClr val="FFFFFF"/>
                  </a:solidFill>
                </a:endParaRPr>
              </a:p>
              <a:p>
                <a:pPr algn="ctr">
                  <a:defRPr/>
                </a:pPr>
                <a:r>
                  <a:rPr lang="en-US" sz="1200" dirty="0">
                    <a:solidFill>
                      <a:srgbClr val="FFFFFF"/>
                    </a:solidFill>
                  </a:rPr>
                  <a:t>DAL </a:t>
                </a:r>
                <a:r>
                  <a:rPr lang="en-US" sz="1200" dirty="0" smtClean="0">
                    <a:solidFill>
                      <a:srgbClr val="FFFFFF"/>
                    </a:solidFill>
                  </a:rPr>
                  <a:t> A</a:t>
                </a:r>
                <a:endParaRPr lang="en-US" sz="1200" dirty="0">
                  <a:solidFill>
                    <a:srgbClr val="FFFFFF"/>
                  </a:solidFill>
                </a:endParaRPr>
              </a:p>
            </p:txBody>
          </p:sp>
          <p:sp>
            <p:nvSpPr>
              <p:cNvPr id="47"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100" dirty="0">
                    <a:solidFill>
                      <a:srgbClr val="000000"/>
                    </a:solidFill>
                  </a:rPr>
                  <a:t>VxWorks Cert</a:t>
                </a:r>
              </a:p>
              <a:p>
                <a:pPr algn="ctr"/>
                <a:r>
                  <a:rPr lang="en-US" sz="1100" dirty="0">
                    <a:solidFill>
                      <a:srgbClr val="000000"/>
                    </a:solidFill>
                  </a:rPr>
                  <a:t>Partition OS</a:t>
                </a:r>
              </a:p>
            </p:txBody>
          </p:sp>
        </p:grpSp>
      </p:grpSp>
      <p:sp>
        <p:nvSpPr>
          <p:cNvPr id="31" name="TextBox 30"/>
          <p:cNvSpPr txBox="1"/>
          <p:nvPr/>
        </p:nvSpPr>
        <p:spPr bwMode="black">
          <a:xfrm>
            <a:off x="2095501" y="301245"/>
            <a:ext cx="2196420" cy="1663349"/>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marL="0" indent="0">
              <a:lnSpc>
                <a:spcPct val="90000"/>
              </a:lnSpc>
              <a:spcBef>
                <a:spcPts val="600"/>
              </a:spcBef>
              <a:buNone/>
            </a:pPr>
            <a:r>
              <a:rPr lang="en-US" sz="2000" dirty="0" smtClean="0">
                <a:solidFill>
                  <a:schemeClr val="bg1"/>
                </a:solidFill>
                <a:latin typeface="+mn-lt"/>
              </a:rPr>
              <a:t>IMA platform with applications and OS example with new content added</a:t>
            </a:r>
          </a:p>
        </p:txBody>
      </p:sp>
    </p:spTree>
    <p:extLst>
      <p:ext uri="{BB962C8B-B14F-4D97-AF65-F5344CB8AC3E}">
        <p14:creationId xmlns:p14="http://schemas.microsoft.com/office/powerpoint/2010/main" val="289206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Right Arrow 71"/>
          <p:cNvSpPr/>
          <p:nvPr/>
        </p:nvSpPr>
        <p:spPr>
          <a:xfrm>
            <a:off x="190500" y="3885315"/>
            <a:ext cx="8702999" cy="782664"/>
          </a:xfrm>
          <a:prstGeom prst="leftRightArrow">
            <a:avLst>
              <a:gd name="adj1" fmla="val 38197"/>
              <a:gd name="adj2" fmla="val 50000"/>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094" tIns="11489" rIns="18094" bIns="11489" anchor="ctr"/>
          <a:lstStyle/>
          <a:p>
            <a:pPr algn="ctr">
              <a:defRPr/>
            </a:pPr>
            <a:r>
              <a:rPr lang="en-GB" dirty="0">
                <a:solidFill>
                  <a:srgbClr val="FFFFFF"/>
                </a:solidFill>
              </a:rPr>
              <a:t>Avionics Bus (MIL STD 1553, ARINC 429, ARINC 664, SAE AS6802...)</a:t>
            </a:r>
          </a:p>
        </p:txBody>
      </p:sp>
      <p:grpSp>
        <p:nvGrpSpPr>
          <p:cNvPr id="5" name="Group 4"/>
          <p:cNvGrpSpPr/>
          <p:nvPr/>
        </p:nvGrpSpPr>
        <p:grpSpPr>
          <a:xfrm>
            <a:off x="762749" y="297540"/>
            <a:ext cx="7416898" cy="3560130"/>
            <a:chOff x="774688" y="657540"/>
            <a:chExt cx="7416898" cy="3560130"/>
          </a:xfrm>
        </p:grpSpPr>
        <p:sp>
          <p:nvSpPr>
            <p:cNvPr id="49" name="Line 12"/>
            <p:cNvSpPr>
              <a:spLocks noChangeShapeType="1"/>
            </p:cNvSpPr>
            <p:nvPr/>
          </p:nvSpPr>
          <p:spPr bwMode="gray">
            <a:xfrm flipV="1">
              <a:off x="774688" y="2984752"/>
              <a:ext cx="7404959" cy="0"/>
            </a:xfrm>
            <a:prstGeom prst="line">
              <a:avLst/>
            </a:prstGeom>
            <a:noFill/>
            <a:ln w="254000">
              <a:solidFill>
                <a:schemeClr val="tx1"/>
              </a:solidFill>
              <a:round/>
              <a:headEnd/>
              <a:tailEnd/>
            </a:ln>
          </p:spPr>
          <p:txBody>
            <a:bodyPr lIns="22979" tIns="11489" rIns="22979" bIns="11489"/>
            <a:lstStyle/>
            <a:p>
              <a:endParaRPr lang="en-GB" dirty="0">
                <a:solidFill>
                  <a:srgbClr val="5F5F5F"/>
                </a:solidFill>
              </a:endParaRPr>
            </a:p>
          </p:txBody>
        </p:sp>
        <p:sp>
          <p:nvSpPr>
            <p:cNvPr id="64" name="Rectangle 10"/>
            <p:cNvSpPr>
              <a:spLocks noChangeArrowheads="1"/>
            </p:cNvSpPr>
            <p:nvPr/>
          </p:nvSpPr>
          <p:spPr bwMode="gray">
            <a:xfrm>
              <a:off x="785053" y="3857670"/>
              <a:ext cx="7404959" cy="360000"/>
            </a:xfrm>
            <a:prstGeom prst="rect">
              <a:avLst/>
            </a:prstGeom>
            <a:solidFill>
              <a:srgbClr val="3B3B3B"/>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Multi-Core Hardware</a:t>
              </a:r>
            </a:p>
          </p:txBody>
        </p:sp>
        <p:sp>
          <p:nvSpPr>
            <p:cNvPr id="67" name="Rectangle 10"/>
            <p:cNvSpPr>
              <a:spLocks noChangeArrowheads="1"/>
            </p:cNvSpPr>
            <p:nvPr/>
          </p:nvSpPr>
          <p:spPr bwMode="gray">
            <a:xfrm>
              <a:off x="4541999"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 Board Support </a:t>
              </a:r>
            </a:p>
          </p:txBody>
        </p:sp>
        <p:sp>
          <p:nvSpPr>
            <p:cNvPr id="68" name="Rectangle 10"/>
            <p:cNvSpPr>
              <a:spLocks noChangeArrowheads="1"/>
            </p:cNvSpPr>
            <p:nvPr/>
          </p:nvSpPr>
          <p:spPr bwMode="gray">
            <a:xfrm>
              <a:off x="785567" y="3461430"/>
              <a:ext cx="3649587" cy="360000"/>
            </a:xfrm>
            <a:prstGeom prst="rect">
              <a:avLst/>
            </a:prstGeom>
            <a:solidFill>
              <a:srgbClr val="33829F"/>
            </a:solidFill>
            <a:ln w="9525">
              <a:noFill/>
              <a:miter lim="800000"/>
              <a:headEnd type="none" w="sm" len="sm"/>
              <a:tailEnd type="none" w="sm" len="sm"/>
            </a:ln>
            <a:effectLst/>
          </p:spPr>
          <p:txBody>
            <a:bodyPr wrap="none" lIns="22979" tIns="11489" rIns="22979" bIns="11489" anchor="ctr"/>
            <a:lstStyle/>
            <a:p>
              <a:pPr algn="ctr">
                <a:defRPr/>
              </a:pPr>
              <a:r>
                <a:rPr lang="en-US" sz="2400" dirty="0">
                  <a:solidFill>
                    <a:srgbClr val="FFFFFF"/>
                  </a:solidFill>
                </a:rPr>
                <a:t>Architecture Support </a:t>
              </a:r>
            </a:p>
          </p:txBody>
        </p:sp>
        <p:grpSp>
          <p:nvGrpSpPr>
            <p:cNvPr id="4" name="Group 3"/>
            <p:cNvGrpSpPr/>
            <p:nvPr/>
          </p:nvGrpSpPr>
          <p:grpSpPr>
            <a:xfrm>
              <a:off x="785567" y="3049950"/>
              <a:ext cx="7404959" cy="424532"/>
              <a:chOff x="2673384" y="13878150"/>
              <a:chExt cx="25200000" cy="2122660"/>
            </a:xfrm>
          </p:grpSpPr>
          <p:sp>
            <p:nvSpPr>
              <p:cNvPr id="65" name="Rectangle 9"/>
              <p:cNvSpPr>
                <a:spLocks noChangeArrowheads="1"/>
              </p:cNvSpPr>
              <p:nvPr/>
            </p:nvSpPr>
            <p:spPr bwMode="gray">
              <a:xfrm>
                <a:off x="2673384" y="13878150"/>
                <a:ext cx="25200000" cy="1800000"/>
              </a:xfrm>
              <a:prstGeom prst="rect">
                <a:avLst/>
              </a:prstGeom>
              <a:solidFill>
                <a:srgbClr val="33829F"/>
              </a:solidFill>
              <a:ln w="9525">
                <a:noFill/>
                <a:miter lim="800000"/>
                <a:headEnd type="none" w="sm" len="sm"/>
                <a:tailEnd type="none" w="sm" len="sm"/>
              </a:ln>
              <a:effectLst/>
            </p:spPr>
            <p:txBody>
              <a:bodyPr wrap="none" anchor="ctr"/>
              <a:lstStyle/>
              <a:p>
                <a:pPr marL="798">
                  <a:defRPr/>
                </a:pPr>
                <a:r>
                  <a:rPr lang="en-US" sz="2400" dirty="0">
                    <a:solidFill>
                      <a:srgbClr val="FFFFFF"/>
                    </a:solidFill>
                  </a:rPr>
                  <a:t>     VxWorks 653 Application Executive</a:t>
                </a:r>
              </a:p>
            </p:txBody>
          </p:sp>
          <p:sp>
            <p:nvSpPr>
              <p:cNvPr id="25" name="TextBox 24"/>
              <p:cNvSpPr txBox="1"/>
              <p:nvPr/>
            </p:nvSpPr>
            <p:spPr>
              <a:xfrm>
                <a:off x="22255699" y="14154150"/>
                <a:ext cx="5571589" cy="1846660"/>
              </a:xfrm>
              <a:prstGeom prst="rect">
                <a:avLst/>
              </a:prstGeom>
              <a:noFill/>
              <a:ln w="76200">
                <a:solidFill>
                  <a:schemeClr val="bg1"/>
                </a:solidFill>
              </a:ln>
            </p:spPr>
            <p:txBody>
              <a:bodyPr wrap="square" rtlCol="0">
                <a:spAutoFit/>
              </a:bodyPr>
              <a:lstStyle/>
              <a:p>
                <a:pPr algn="ctr"/>
                <a:r>
                  <a:rPr lang="en-US" dirty="0" smtClean="0">
                    <a:solidFill>
                      <a:srgbClr val="FFFFFF"/>
                    </a:solidFill>
                  </a:rPr>
                  <a:t>XML Data</a:t>
                </a:r>
                <a:endParaRPr lang="en-US" dirty="0">
                  <a:solidFill>
                    <a:srgbClr val="FFFFFF"/>
                  </a:solidFill>
                </a:endParaRPr>
              </a:p>
            </p:txBody>
          </p:sp>
        </p:grpSp>
        <p:sp>
          <p:nvSpPr>
            <p:cNvPr id="27" name="Rectangle 23"/>
            <p:cNvSpPr>
              <a:spLocks noChangeArrowheads="1"/>
            </p:cNvSpPr>
            <p:nvPr/>
          </p:nvSpPr>
          <p:spPr bwMode="gray">
            <a:xfrm>
              <a:off x="810280" y="2675790"/>
              <a:ext cx="3604981" cy="216000"/>
            </a:xfrm>
            <a:prstGeom prst="rect">
              <a:avLst/>
            </a:prstGeom>
            <a:solidFill>
              <a:srgbClr val="FFCC33"/>
            </a:solidFill>
            <a:ln w="28575">
              <a:noFill/>
              <a:miter lim="800000"/>
              <a:headEnd/>
              <a:tailEnd/>
            </a:ln>
          </p:spPr>
          <p:txBody>
            <a:bodyPr lIns="11489" tIns="11489" rIns="11489" bIns="11489" anchor="ctr"/>
            <a:lstStyle/>
            <a:p>
              <a:pPr algn="ctr"/>
              <a:r>
                <a:rPr lang="en-US" dirty="0">
                  <a:solidFill>
                    <a:srgbClr val="5F5F5F"/>
                  </a:solidFill>
                </a:rPr>
                <a:t>Core 0</a:t>
              </a:r>
            </a:p>
          </p:txBody>
        </p:sp>
        <p:sp>
          <p:nvSpPr>
            <p:cNvPr id="28" name="Rectangle 23"/>
            <p:cNvSpPr>
              <a:spLocks noChangeArrowheads="1"/>
            </p:cNvSpPr>
            <p:nvPr/>
          </p:nvSpPr>
          <p:spPr bwMode="gray">
            <a:xfrm>
              <a:off x="4504826" y="2659028"/>
              <a:ext cx="1145653" cy="216000"/>
            </a:xfrm>
            <a:prstGeom prst="rect">
              <a:avLst/>
            </a:prstGeom>
            <a:solidFill>
              <a:srgbClr val="264D73"/>
            </a:solidFill>
            <a:ln w="28575">
              <a:noFill/>
              <a:miter lim="800000"/>
              <a:headEnd/>
              <a:tailEnd/>
            </a:ln>
          </p:spPr>
          <p:txBody>
            <a:bodyPr lIns="11489" tIns="11489" rIns="11489" bIns="11489" anchor="ctr"/>
            <a:lstStyle/>
            <a:p>
              <a:pPr algn="ctr"/>
              <a:r>
                <a:rPr lang="en-US" dirty="0">
                  <a:solidFill>
                    <a:srgbClr val="FFFFFF"/>
                  </a:solidFill>
                </a:rPr>
                <a:t>Core 1</a:t>
              </a:r>
            </a:p>
          </p:txBody>
        </p:sp>
        <p:sp>
          <p:nvSpPr>
            <p:cNvPr id="29" name="Rectangle 23"/>
            <p:cNvSpPr>
              <a:spLocks noChangeArrowheads="1"/>
            </p:cNvSpPr>
            <p:nvPr/>
          </p:nvSpPr>
          <p:spPr bwMode="gray">
            <a:xfrm>
              <a:off x="5758733" y="2659028"/>
              <a:ext cx="1145653" cy="216000"/>
            </a:xfrm>
            <a:prstGeom prst="rect">
              <a:avLst/>
            </a:prstGeom>
            <a:solidFill>
              <a:srgbClr val="70B8B8"/>
            </a:solidFill>
            <a:ln w="28575">
              <a:noFill/>
              <a:miter lim="800000"/>
              <a:headEnd/>
              <a:tailEnd/>
            </a:ln>
          </p:spPr>
          <p:txBody>
            <a:bodyPr lIns="11489" tIns="11489" rIns="11489" bIns="11489" anchor="ctr"/>
            <a:lstStyle/>
            <a:p>
              <a:pPr algn="ctr"/>
              <a:r>
                <a:rPr lang="en-US" dirty="0">
                  <a:solidFill>
                    <a:srgbClr val="000000"/>
                  </a:solidFill>
                </a:rPr>
                <a:t>Core 2</a:t>
              </a:r>
            </a:p>
          </p:txBody>
        </p:sp>
        <p:sp>
          <p:nvSpPr>
            <p:cNvPr id="30" name="Rectangle 23"/>
            <p:cNvSpPr>
              <a:spLocks noChangeArrowheads="1"/>
            </p:cNvSpPr>
            <p:nvPr/>
          </p:nvSpPr>
          <p:spPr bwMode="gray">
            <a:xfrm>
              <a:off x="7031328" y="2674268"/>
              <a:ext cx="1145653" cy="216000"/>
            </a:xfrm>
            <a:prstGeom prst="rect">
              <a:avLst/>
            </a:prstGeom>
            <a:solidFill>
              <a:srgbClr val="734D26"/>
            </a:solidFill>
            <a:ln w="28575">
              <a:noFill/>
              <a:miter lim="800000"/>
              <a:headEnd/>
              <a:tailEnd/>
            </a:ln>
          </p:spPr>
          <p:txBody>
            <a:bodyPr lIns="11489" tIns="11489" rIns="11489" bIns="11489" anchor="ctr"/>
            <a:lstStyle/>
            <a:p>
              <a:pPr algn="ctr"/>
              <a:r>
                <a:rPr lang="en-US" dirty="0">
                  <a:solidFill>
                    <a:srgbClr val="FFFFFF"/>
                  </a:solidFill>
                </a:rPr>
                <a:t>Core 3</a:t>
              </a:r>
            </a:p>
          </p:txBody>
        </p:sp>
        <p:grpSp>
          <p:nvGrpSpPr>
            <p:cNvPr id="2" name="Group 1"/>
            <p:cNvGrpSpPr/>
            <p:nvPr/>
          </p:nvGrpSpPr>
          <p:grpSpPr>
            <a:xfrm>
              <a:off x="4501124" y="658230"/>
              <a:ext cx="1145653" cy="1944000"/>
              <a:chOff x="9074942" y="2880000"/>
              <a:chExt cx="3898800" cy="9720000"/>
            </a:xfrm>
          </p:grpSpPr>
          <p:sp>
            <p:nvSpPr>
              <p:cNvPr id="74" name="Rectangle 73"/>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76" name="Rectangle 24"/>
              <p:cNvSpPr>
                <a:spLocks noChangeArrowheads="1"/>
              </p:cNvSpPr>
              <p:nvPr/>
            </p:nvSpPr>
            <p:spPr bwMode="gray">
              <a:xfrm>
                <a:off x="9445159" y="3240000"/>
                <a:ext cx="3178800" cy="6418350"/>
              </a:xfrm>
              <a:prstGeom prst="rect">
                <a:avLst/>
              </a:prstGeom>
              <a:solidFill>
                <a:srgbClr val="297065"/>
              </a:solidFill>
              <a:ln w="25400">
                <a:noFill/>
                <a:miter lim="800000"/>
                <a:headEnd/>
                <a:tailEnd/>
              </a:ln>
            </p:spPr>
            <p:txBody>
              <a:bodyPr lIns="45720" rIns="45720" anchor="ctr"/>
              <a:lstStyle/>
              <a:p>
                <a:pPr algn="ctr">
                  <a:defRPr/>
                </a:pPr>
                <a:r>
                  <a:rPr lang="en-US" sz="1200" dirty="0" smtClean="0">
                    <a:solidFill>
                      <a:srgbClr val="FFFFFF"/>
                    </a:solidFill>
                  </a:rPr>
                  <a:t>IO Server</a:t>
                </a: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a:solidFill>
                      <a:srgbClr val="FFFFFF"/>
                    </a:solidFill>
                  </a:rPr>
                  <a:t>DAL </a:t>
                </a:r>
                <a:r>
                  <a:rPr lang="en-US" sz="1200" dirty="0" smtClean="0">
                    <a:solidFill>
                      <a:srgbClr val="FFFFFF"/>
                    </a:solidFill>
                  </a:rPr>
                  <a:t>A</a:t>
                </a:r>
                <a:endParaRPr lang="en-US" sz="1200" dirty="0">
                  <a:solidFill>
                    <a:srgbClr val="FFFFFF"/>
                  </a:solidFill>
                </a:endParaRPr>
              </a:p>
            </p:txBody>
          </p:sp>
          <p:sp>
            <p:nvSpPr>
              <p:cNvPr id="26" name="Rectangle 23"/>
              <p:cNvSpPr>
                <a:spLocks noChangeArrowheads="1"/>
              </p:cNvSpPr>
              <p:nvPr/>
            </p:nvSpPr>
            <p:spPr bwMode="gray">
              <a:xfrm>
                <a:off x="9408487" y="9963150"/>
                <a:ext cx="3178800" cy="2409600"/>
              </a:xfrm>
              <a:prstGeom prst="rect">
                <a:avLst/>
              </a:prstGeom>
              <a:solidFill>
                <a:srgbClr val="264D73"/>
              </a:solidFill>
              <a:ln w="28575">
                <a:noFill/>
                <a:miter lim="800000"/>
                <a:headEnd/>
                <a:tailEnd/>
              </a:ln>
            </p:spPr>
            <p:txBody>
              <a:bodyPr lIns="45720" rIns="45720" anchor="ctr"/>
              <a:lstStyle/>
              <a:p>
                <a:pPr algn="ctr"/>
                <a:r>
                  <a:rPr lang="en-US" sz="1100" dirty="0">
                    <a:solidFill>
                      <a:schemeClr val="bg1"/>
                    </a:solidFill>
                  </a:rPr>
                  <a:t>VxWorks Cert</a:t>
                </a:r>
              </a:p>
              <a:p>
                <a:pPr algn="ctr"/>
                <a:r>
                  <a:rPr lang="en-US" sz="1100" dirty="0">
                    <a:solidFill>
                      <a:schemeClr val="bg1"/>
                    </a:solidFill>
                  </a:rPr>
                  <a:t>Partition OS</a:t>
                </a:r>
              </a:p>
            </p:txBody>
          </p:sp>
        </p:grpSp>
        <p:grpSp>
          <p:nvGrpSpPr>
            <p:cNvPr id="3" name="Group 2"/>
            <p:cNvGrpSpPr/>
            <p:nvPr/>
          </p:nvGrpSpPr>
          <p:grpSpPr>
            <a:xfrm>
              <a:off x="5755030" y="658230"/>
              <a:ext cx="1145653" cy="1944000"/>
              <a:chOff x="15468596" y="2880000"/>
              <a:chExt cx="3898800" cy="9720000"/>
            </a:xfrm>
          </p:grpSpPr>
          <p:sp>
            <p:nvSpPr>
              <p:cNvPr id="79" name="Rectangle 78"/>
              <p:cNvSpPr/>
              <p:nvPr/>
            </p:nvSpPr>
            <p:spPr>
              <a:xfrm>
                <a:off x="15468596"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33" name="Rectangle 24"/>
              <p:cNvSpPr>
                <a:spLocks noChangeArrowheads="1"/>
              </p:cNvSpPr>
              <p:nvPr/>
            </p:nvSpPr>
            <p:spPr bwMode="gray">
              <a:xfrm>
                <a:off x="15863887" y="3240000"/>
                <a:ext cx="3178800" cy="6418350"/>
              </a:xfrm>
              <a:prstGeom prst="rect">
                <a:avLst/>
              </a:prstGeom>
              <a:solidFill>
                <a:schemeClr val="accent1">
                  <a:lumMod val="75000"/>
                </a:schemeClr>
              </a:solidFill>
              <a:ln w="25400">
                <a:noFill/>
                <a:miter lim="800000"/>
                <a:headEnd/>
                <a:tailEnd/>
              </a:ln>
            </p:spPr>
            <p:txBody>
              <a:bodyPr lIns="45720" rIns="45720" anchor="ctr"/>
              <a:lstStyle/>
              <a:p>
                <a:pPr algn="ctr">
                  <a:defRPr/>
                </a:pPr>
                <a:r>
                  <a:rPr lang="en-US" sz="1200" dirty="0">
                    <a:solidFill>
                      <a:srgbClr val="FFFFFF"/>
                    </a:solidFill>
                  </a:rPr>
                  <a:t>Applications</a:t>
                </a:r>
              </a:p>
              <a:p>
                <a:pPr algn="ctr">
                  <a:defRPr/>
                </a:pPr>
                <a:endParaRPr lang="en-US" sz="1200" dirty="0">
                  <a:solidFill>
                    <a:srgbClr val="FFFFFF"/>
                  </a:solidFill>
                </a:endParaRP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a:solidFill>
                      <a:srgbClr val="FFFFFF"/>
                    </a:solidFill>
                  </a:rPr>
                  <a:t>DAL E</a:t>
                </a:r>
              </a:p>
            </p:txBody>
          </p:sp>
          <p:sp>
            <p:nvSpPr>
              <p:cNvPr id="32" name="Rectangle 23"/>
              <p:cNvSpPr>
                <a:spLocks noChangeArrowheads="1"/>
              </p:cNvSpPr>
              <p:nvPr/>
            </p:nvSpPr>
            <p:spPr bwMode="gray">
              <a:xfrm>
                <a:off x="15809287" y="9963150"/>
                <a:ext cx="3178800" cy="2409600"/>
              </a:xfrm>
              <a:prstGeom prst="rect">
                <a:avLst/>
              </a:prstGeom>
              <a:solidFill>
                <a:srgbClr val="70B8B8"/>
              </a:solidFill>
              <a:ln w="28575">
                <a:noFill/>
                <a:miter lim="800000"/>
                <a:headEnd/>
                <a:tailEnd/>
              </a:ln>
            </p:spPr>
            <p:txBody>
              <a:bodyPr lIns="45720" rIns="45720" anchor="ctr"/>
              <a:lstStyle/>
              <a:p>
                <a:pPr algn="ctr"/>
                <a:r>
                  <a:rPr lang="en-US" sz="1200" dirty="0" smtClean="0">
                    <a:solidFill>
                      <a:schemeClr val="tx2"/>
                    </a:solidFill>
                  </a:rPr>
                  <a:t> </a:t>
                </a:r>
                <a:r>
                  <a:rPr lang="en-US" sz="1200" dirty="0">
                    <a:solidFill>
                      <a:schemeClr val="tx2"/>
                    </a:solidFill>
                  </a:rPr>
                  <a:t>Linux</a:t>
                </a:r>
              </a:p>
              <a:p>
                <a:pPr algn="ctr"/>
                <a:r>
                  <a:rPr lang="en-US" sz="1200" dirty="0">
                    <a:solidFill>
                      <a:schemeClr val="tx2"/>
                    </a:solidFill>
                  </a:rPr>
                  <a:t>Guest OS</a:t>
                </a:r>
              </a:p>
            </p:txBody>
          </p:sp>
        </p:grpSp>
        <p:grpSp>
          <p:nvGrpSpPr>
            <p:cNvPr id="7" name="Group 6"/>
            <p:cNvGrpSpPr/>
            <p:nvPr/>
          </p:nvGrpSpPr>
          <p:grpSpPr>
            <a:xfrm>
              <a:off x="7008936" y="658230"/>
              <a:ext cx="1145653" cy="1944000"/>
              <a:chOff x="21862251" y="2880000"/>
              <a:chExt cx="3898800" cy="9720000"/>
            </a:xfrm>
          </p:grpSpPr>
          <p:sp>
            <p:nvSpPr>
              <p:cNvPr id="83" name="Rectangle 82"/>
              <p:cNvSpPr/>
              <p:nvPr/>
            </p:nvSpPr>
            <p:spPr>
              <a:xfrm>
                <a:off x="21862251"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FFFFFF"/>
                  </a:solidFill>
                </a:endParaRPr>
              </a:p>
            </p:txBody>
          </p:sp>
          <p:sp>
            <p:nvSpPr>
              <p:cNvPr id="85" name="Rectangle 24"/>
              <p:cNvSpPr>
                <a:spLocks noChangeArrowheads="1"/>
              </p:cNvSpPr>
              <p:nvPr/>
            </p:nvSpPr>
            <p:spPr bwMode="gray">
              <a:xfrm>
                <a:off x="22232468" y="3240000"/>
                <a:ext cx="3178800" cy="6418350"/>
              </a:xfrm>
              <a:prstGeom prst="rect">
                <a:avLst/>
              </a:prstGeom>
              <a:solidFill>
                <a:srgbClr val="5F5F5F"/>
              </a:solidFill>
              <a:ln w="25400">
                <a:noFill/>
                <a:miter lim="800000"/>
                <a:headEnd/>
                <a:tailEnd/>
              </a:ln>
            </p:spPr>
            <p:txBody>
              <a:bodyPr lIns="45720" rIns="45720" anchor="ctr"/>
              <a:lstStyle/>
              <a:p>
                <a:pPr algn="ctr">
                  <a:defRPr/>
                </a:pPr>
                <a:r>
                  <a:rPr lang="en-US" sz="1200" dirty="0">
                    <a:solidFill>
                      <a:srgbClr val="FFFFFF"/>
                    </a:solidFill>
                  </a:rPr>
                  <a:t>Applications</a:t>
                </a:r>
              </a:p>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1200" dirty="0" smtClean="0">
                    <a:solidFill>
                      <a:srgbClr val="FFFFFF"/>
                    </a:solidFill>
                  </a:rPr>
                  <a:t>DAL  A </a:t>
                </a:r>
                <a:endParaRPr lang="en-US" sz="1200" dirty="0">
                  <a:solidFill>
                    <a:srgbClr val="FFFFFF"/>
                  </a:solidFill>
                </a:endParaRPr>
              </a:p>
              <a:p>
                <a:pPr algn="ctr">
                  <a:defRPr/>
                </a:pPr>
                <a:r>
                  <a:rPr lang="en-US" sz="1200" dirty="0">
                    <a:solidFill>
                      <a:srgbClr val="FFFFFF"/>
                    </a:solidFill>
                  </a:rPr>
                  <a:t>- DAL E</a:t>
                </a:r>
              </a:p>
            </p:txBody>
          </p:sp>
          <p:sp>
            <p:nvSpPr>
              <p:cNvPr id="34" name="Rectangle 23"/>
              <p:cNvSpPr>
                <a:spLocks noChangeArrowheads="1"/>
              </p:cNvSpPr>
              <p:nvPr/>
            </p:nvSpPr>
            <p:spPr bwMode="gray">
              <a:xfrm>
                <a:off x="22210087" y="9963150"/>
                <a:ext cx="3178800" cy="2409600"/>
              </a:xfrm>
              <a:prstGeom prst="rect">
                <a:avLst/>
              </a:prstGeom>
              <a:solidFill>
                <a:srgbClr val="734D26"/>
              </a:solidFill>
              <a:ln w="28575">
                <a:noFill/>
                <a:miter lim="800000"/>
                <a:headEnd/>
                <a:tailEnd/>
              </a:ln>
            </p:spPr>
            <p:txBody>
              <a:bodyPr lIns="45720" rIns="45720" anchor="ctr"/>
              <a:lstStyle/>
              <a:p>
                <a:pPr algn="ctr"/>
                <a:r>
                  <a:rPr lang="en-US" sz="1200" dirty="0">
                    <a:solidFill>
                      <a:srgbClr val="FFFFFF"/>
                    </a:solidFill>
                  </a:rPr>
                  <a:t>3</a:t>
                </a:r>
                <a:r>
                  <a:rPr lang="en-US" sz="1200" baseline="30000" dirty="0">
                    <a:solidFill>
                      <a:srgbClr val="FFFFFF"/>
                    </a:solidFill>
                  </a:rPr>
                  <a:t>rd</a:t>
                </a:r>
                <a:r>
                  <a:rPr lang="en-US" sz="1200" dirty="0">
                    <a:solidFill>
                      <a:srgbClr val="FFFFFF"/>
                    </a:solidFill>
                  </a:rPr>
                  <a:t> Party</a:t>
                </a:r>
              </a:p>
              <a:p>
                <a:pPr algn="ctr"/>
                <a:r>
                  <a:rPr lang="en-US" sz="1200" dirty="0">
                    <a:solidFill>
                      <a:srgbClr val="FFFFFF"/>
                    </a:solidFill>
                  </a:rPr>
                  <a:t>Guest OS</a:t>
                </a:r>
              </a:p>
            </p:txBody>
          </p:sp>
        </p:grpSp>
        <p:grpSp>
          <p:nvGrpSpPr>
            <p:cNvPr id="35" name="Group 34"/>
            <p:cNvGrpSpPr/>
            <p:nvPr/>
          </p:nvGrpSpPr>
          <p:grpSpPr>
            <a:xfrm>
              <a:off x="3273311" y="657540"/>
              <a:ext cx="1145653" cy="1944000"/>
              <a:chOff x="9074942" y="2880000"/>
              <a:chExt cx="3898800" cy="9720000"/>
            </a:xfrm>
          </p:grpSpPr>
          <p:sp>
            <p:nvSpPr>
              <p:cNvPr id="36" name="Rectangle 35"/>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37" name="Rectangle 24"/>
              <p:cNvSpPr>
                <a:spLocks noChangeArrowheads="1"/>
              </p:cNvSpPr>
              <p:nvPr/>
            </p:nvSpPr>
            <p:spPr bwMode="gray">
              <a:xfrm>
                <a:off x="9445159" y="3240000"/>
                <a:ext cx="3178800" cy="6418350"/>
              </a:xfrm>
              <a:prstGeom prst="rect">
                <a:avLst/>
              </a:prstGeom>
              <a:solidFill>
                <a:srgbClr val="297065"/>
              </a:solidFill>
              <a:ln w="25400">
                <a:noFill/>
                <a:miter lim="800000"/>
                <a:headEnd/>
                <a:tailEnd/>
              </a:ln>
            </p:spPr>
            <p:txBody>
              <a:bodyPr lIns="45720" rIns="45720" anchor="ctr"/>
              <a:lstStyle/>
              <a:p>
                <a:pPr algn="ctr">
                  <a:defRPr/>
                </a:pPr>
                <a:r>
                  <a:rPr lang="en-US" sz="1200" dirty="0">
                    <a:solidFill>
                      <a:srgbClr val="FFFFFF"/>
                    </a:solidFill>
                  </a:rPr>
                  <a:t>Weather Radar Application</a:t>
                </a:r>
              </a:p>
              <a:p>
                <a:pPr algn="ctr">
                  <a:defRPr/>
                </a:pPr>
                <a:endParaRPr lang="en-US" sz="1200" dirty="0">
                  <a:solidFill>
                    <a:srgbClr val="FFFFFF"/>
                  </a:solidFill>
                </a:endParaRPr>
              </a:p>
              <a:p>
                <a:pPr algn="ctr">
                  <a:defRPr/>
                </a:pPr>
                <a:r>
                  <a:rPr lang="en-US" sz="1200" dirty="0">
                    <a:solidFill>
                      <a:srgbClr val="FFFFFF"/>
                    </a:solidFill>
                  </a:rPr>
                  <a:t>DAL C</a:t>
                </a:r>
              </a:p>
            </p:txBody>
          </p:sp>
          <p:sp>
            <p:nvSpPr>
              <p:cNvPr id="38"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100" dirty="0">
                    <a:solidFill>
                      <a:schemeClr val="tx2"/>
                    </a:solidFill>
                  </a:rPr>
                  <a:t>VxWorks Cert</a:t>
                </a:r>
              </a:p>
              <a:p>
                <a:pPr algn="ctr"/>
                <a:r>
                  <a:rPr lang="en-US" sz="1100" dirty="0">
                    <a:solidFill>
                      <a:schemeClr val="tx2"/>
                    </a:solidFill>
                  </a:rPr>
                  <a:t>Partition OS</a:t>
                </a:r>
              </a:p>
            </p:txBody>
          </p:sp>
        </p:grpSp>
        <p:grpSp>
          <p:nvGrpSpPr>
            <p:cNvPr id="39" name="Group 38"/>
            <p:cNvGrpSpPr/>
            <p:nvPr/>
          </p:nvGrpSpPr>
          <p:grpSpPr>
            <a:xfrm>
              <a:off x="2041796" y="657540"/>
              <a:ext cx="1145653" cy="1944000"/>
              <a:chOff x="9074942" y="2880000"/>
              <a:chExt cx="3898800" cy="9720000"/>
            </a:xfrm>
          </p:grpSpPr>
          <p:sp>
            <p:nvSpPr>
              <p:cNvPr id="40" name="Rectangle 39"/>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41" name="Rectangle 24"/>
              <p:cNvSpPr>
                <a:spLocks noChangeArrowheads="1"/>
              </p:cNvSpPr>
              <p:nvPr/>
            </p:nvSpPr>
            <p:spPr bwMode="gray">
              <a:xfrm>
                <a:off x="9445159" y="3240000"/>
                <a:ext cx="3178800" cy="6418350"/>
              </a:xfrm>
              <a:prstGeom prst="rect">
                <a:avLst/>
              </a:prstGeom>
              <a:solidFill>
                <a:srgbClr val="70B8B8"/>
              </a:solidFill>
              <a:ln w="25400">
                <a:noFill/>
                <a:miter lim="800000"/>
                <a:headEnd/>
                <a:tailEnd/>
              </a:ln>
            </p:spPr>
            <p:txBody>
              <a:bodyPr lIns="45720" rIns="45720" anchor="ctr"/>
              <a:lstStyle/>
              <a:p>
                <a:pPr algn="ctr">
                  <a:defRPr/>
                </a:pPr>
                <a:r>
                  <a:rPr lang="en-US" sz="1200" dirty="0">
                    <a:solidFill>
                      <a:srgbClr val="000000"/>
                    </a:solidFill>
                  </a:rPr>
                  <a:t>Flight Display Application</a:t>
                </a:r>
              </a:p>
              <a:p>
                <a:pPr algn="ctr">
                  <a:defRPr/>
                </a:pPr>
                <a:endParaRPr lang="en-US" sz="1200" dirty="0">
                  <a:solidFill>
                    <a:srgbClr val="000000"/>
                  </a:solidFill>
                </a:endParaRPr>
              </a:p>
              <a:p>
                <a:pPr algn="ctr">
                  <a:defRPr/>
                </a:pPr>
                <a:r>
                  <a:rPr lang="en-US" sz="1200" dirty="0">
                    <a:solidFill>
                      <a:srgbClr val="000000"/>
                    </a:solidFill>
                  </a:rPr>
                  <a:t>DAL A</a:t>
                </a:r>
              </a:p>
            </p:txBody>
          </p:sp>
          <p:sp>
            <p:nvSpPr>
              <p:cNvPr id="42"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100" dirty="0">
                    <a:solidFill>
                      <a:schemeClr val="tx2"/>
                    </a:solidFill>
                  </a:rPr>
                  <a:t>VxWorks Cert</a:t>
                </a:r>
              </a:p>
              <a:p>
                <a:pPr algn="ctr"/>
                <a:r>
                  <a:rPr lang="en-US" sz="1100" dirty="0">
                    <a:solidFill>
                      <a:schemeClr val="tx2"/>
                    </a:solidFill>
                  </a:rPr>
                  <a:t>Partition OS</a:t>
                </a:r>
              </a:p>
            </p:txBody>
          </p:sp>
        </p:grpSp>
        <p:grpSp>
          <p:nvGrpSpPr>
            <p:cNvPr id="44" name="Group 43"/>
            <p:cNvGrpSpPr/>
            <p:nvPr/>
          </p:nvGrpSpPr>
          <p:grpSpPr>
            <a:xfrm>
              <a:off x="810281" y="657540"/>
              <a:ext cx="1145653" cy="1944000"/>
              <a:chOff x="9074942" y="2880000"/>
              <a:chExt cx="3898800" cy="9720000"/>
            </a:xfrm>
          </p:grpSpPr>
          <p:sp>
            <p:nvSpPr>
              <p:cNvPr id="45" name="Rectangle 44"/>
              <p:cNvSpPr/>
              <p:nvPr/>
            </p:nvSpPr>
            <p:spPr>
              <a:xfrm>
                <a:off x="9074942" y="2880000"/>
                <a:ext cx="3898800" cy="972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200" dirty="0">
                  <a:solidFill>
                    <a:srgbClr val="FFFFFF"/>
                  </a:solidFill>
                </a:endParaRPr>
              </a:p>
            </p:txBody>
          </p:sp>
          <p:sp>
            <p:nvSpPr>
              <p:cNvPr id="46" name="Rectangle 24"/>
              <p:cNvSpPr>
                <a:spLocks noChangeArrowheads="1"/>
              </p:cNvSpPr>
              <p:nvPr/>
            </p:nvSpPr>
            <p:spPr bwMode="gray">
              <a:xfrm>
                <a:off x="9445159" y="3240000"/>
                <a:ext cx="3178800" cy="6418350"/>
              </a:xfrm>
              <a:prstGeom prst="rect">
                <a:avLst/>
              </a:prstGeom>
              <a:solidFill>
                <a:srgbClr val="734D26"/>
              </a:solidFill>
              <a:ln w="25400">
                <a:noFill/>
                <a:miter lim="800000"/>
                <a:headEnd/>
                <a:tailEnd/>
              </a:ln>
            </p:spPr>
            <p:txBody>
              <a:bodyPr lIns="45720" rIns="45720" anchor="ctr"/>
              <a:lstStyle/>
              <a:p>
                <a:pPr algn="ctr">
                  <a:defRPr/>
                </a:pPr>
                <a:r>
                  <a:rPr lang="en-US" sz="1200" dirty="0">
                    <a:solidFill>
                      <a:srgbClr val="FFFFFF"/>
                    </a:solidFill>
                  </a:rPr>
                  <a:t>Flight Mission Application</a:t>
                </a:r>
              </a:p>
              <a:p>
                <a:pPr algn="ctr">
                  <a:defRPr/>
                </a:pPr>
                <a:endParaRPr lang="en-US" sz="1200" dirty="0">
                  <a:solidFill>
                    <a:srgbClr val="FFFFFF"/>
                  </a:solidFill>
                </a:endParaRPr>
              </a:p>
              <a:p>
                <a:pPr algn="ctr">
                  <a:defRPr/>
                </a:pPr>
                <a:r>
                  <a:rPr lang="en-US" sz="1200" dirty="0">
                    <a:solidFill>
                      <a:srgbClr val="FFFFFF"/>
                    </a:solidFill>
                  </a:rPr>
                  <a:t>DAL B</a:t>
                </a:r>
              </a:p>
            </p:txBody>
          </p:sp>
          <p:sp>
            <p:nvSpPr>
              <p:cNvPr id="47" name="Rectangle 23"/>
              <p:cNvSpPr>
                <a:spLocks noChangeArrowheads="1"/>
              </p:cNvSpPr>
              <p:nvPr/>
            </p:nvSpPr>
            <p:spPr bwMode="gray">
              <a:xfrm>
                <a:off x="9401342" y="9995400"/>
                <a:ext cx="3178800" cy="2409600"/>
              </a:xfrm>
              <a:prstGeom prst="rect">
                <a:avLst/>
              </a:prstGeom>
              <a:solidFill>
                <a:srgbClr val="FFCC00"/>
              </a:solidFill>
              <a:ln w="28575">
                <a:noFill/>
                <a:miter lim="800000"/>
                <a:headEnd/>
                <a:tailEnd/>
              </a:ln>
            </p:spPr>
            <p:txBody>
              <a:bodyPr lIns="45720" rIns="45720" anchor="ctr"/>
              <a:lstStyle/>
              <a:p>
                <a:pPr algn="ctr"/>
                <a:r>
                  <a:rPr lang="en-US" sz="1100" dirty="0">
                    <a:solidFill>
                      <a:schemeClr val="tx2"/>
                    </a:solidFill>
                  </a:rPr>
                  <a:t>VxWorks Cert</a:t>
                </a:r>
              </a:p>
              <a:p>
                <a:pPr algn="ctr"/>
                <a:r>
                  <a:rPr lang="en-US" sz="1100" dirty="0">
                    <a:solidFill>
                      <a:schemeClr val="tx2"/>
                    </a:solidFill>
                  </a:rPr>
                  <a:t>Partition OS</a:t>
                </a:r>
              </a:p>
            </p:txBody>
          </p:sp>
        </p:grpSp>
      </p:grpSp>
      <p:sp>
        <p:nvSpPr>
          <p:cNvPr id="6" name="Multiply 5"/>
          <p:cNvSpPr/>
          <p:nvPr/>
        </p:nvSpPr>
        <p:spPr bwMode="gray">
          <a:xfrm>
            <a:off x="6996997" y="297540"/>
            <a:ext cx="1168045" cy="2018250"/>
          </a:xfrm>
          <a:prstGeom prst="mathMultiply">
            <a:avLst/>
          </a:prstGeom>
          <a:solidFill>
            <a:schemeClr val="accent1"/>
          </a:solidFill>
          <a:ln w="9525">
            <a:solidFill>
              <a:schemeClr val="tx2">
                <a:lumMod val="85000"/>
                <a:lumOff val="15000"/>
              </a:schemeClr>
            </a:solidFill>
            <a:round/>
            <a:headEnd/>
            <a:tailEnd/>
          </a:ln>
          <a:effectLst/>
          <a:extLst/>
        </p:spPr>
        <p:txBody>
          <a:bodyPr wrap="square" rtlCol="0" anchor="ctr"/>
          <a:lstStyle/>
          <a:p>
            <a:pPr algn="ctr" defTabSz="914400">
              <a:lnSpc>
                <a:spcPct val="90000"/>
              </a:lnSpc>
              <a:spcBef>
                <a:spcPts val="600"/>
              </a:spcBef>
            </a:pPr>
            <a:endParaRPr lang="en-US" sz="2000" dirty="0" smtClean="0">
              <a:solidFill>
                <a:schemeClr val="bg1"/>
              </a:solidFill>
              <a:latin typeface="+mn-lt"/>
              <a:ea typeface="ＭＳ Ｐゴシック" charset="0"/>
              <a:cs typeface="ＭＳ Ｐゴシック" charset="0"/>
            </a:endParaRPr>
          </a:p>
        </p:txBody>
      </p:sp>
      <p:sp>
        <p:nvSpPr>
          <p:cNvPr id="43" name="TextBox 42"/>
          <p:cNvSpPr txBox="1"/>
          <p:nvPr/>
        </p:nvSpPr>
        <p:spPr bwMode="black">
          <a:xfrm>
            <a:off x="8324851" y="297014"/>
            <a:ext cx="568648" cy="291291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wordArtVert" wrap="square" lIns="91440" tIns="45720" rIns="91440" bIns="45720" numCol="1" rtlCol="0" anchor="t" anchorCtr="0" compatLnSpc="1">
            <a:prstTxWarp prst="textNoShape">
              <a:avLst/>
            </a:prstTxWarp>
            <a:noAutofit/>
          </a:bodyPr>
          <a:lstStyle/>
          <a:p>
            <a:pPr marL="0" indent="0">
              <a:lnSpc>
                <a:spcPct val="90000"/>
              </a:lnSpc>
              <a:spcBef>
                <a:spcPts val="600"/>
              </a:spcBef>
              <a:buNone/>
            </a:pPr>
            <a:r>
              <a:rPr lang="en-US" sz="2000" dirty="0">
                <a:solidFill>
                  <a:schemeClr val="bg1"/>
                </a:solidFill>
                <a:latin typeface="+mn-lt"/>
              </a:rPr>
              <a:t>R</a:t>
            </a:r>
            <a:r>
              <a:rPr lang="en-US" sz="2000" dirty="0" smtClean="0">
                <a:solidFill>
                  <a:schemeClr val="bg1"/>
                </a:solidFill>
                <a:latin typeface="+mn-lt"/>
              </a:rPr>
              <a:t>edeploy</a:t>
            </a:r>
          </a:p>
        </p:txBody>
      </p:sp>
    </p:spTree>
    <p:extLst>
      <p:ext uri="{BB962C8B-B14F-4D97-AF65-F5344CB8AC3E}">
        <p14:creationId xmlns:p14="http://schemas.microsoft.com/office/powerpoint/2010/main" val="19479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ChangeArrowheads="1"/>
          </p:cNvSpPr>
          <p:nvPr/>
        </p:nvSpPr>
        <p:spPr bwMode="white">
          <a:xfrm>
            <a:off x="0" y="800100"/>
            <a:ext cx="9144000" cy="3771900"/>
          </a:xfrm>
          <a:prstGeom prst="rect">
            <a:avLst/>
          </a:prstGeom>
          <a:solidFill>
            <a:srgbClr val="E6E6E6">
              <a:alpha val="50195"/>
            </a:srgb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algn="ctr" eaLnBrk="0" fontAlgn="base" hangingPunct="0">
              <a:spcBef>
                <a:spcPct val="0"/>
              </a:spcBef>
              <a:spcAft>
                <a:spcPct val="0"/>
              </a:spcAft>
              <a:defRPr sz="1200" b="1">
                <a:solidFill>
                  <a:schemeClr val="tx1"/>
                </a:solidFill>
                <a:latin typeface="Times New Roman" pitchFamily="18" charset="0"/>
              </a:defRPr>
            </a:lvl6pPr>
            <a:lvl7pPr marL="2971800" indent="-228600" algn="ctr" eaLnBrk="0" fontAlgn="base" hangingPunct="0">
              <a:spcBef>
                <a:spcPct val="0"/>
              </a:spcBef>
              <a:spcAft>
                <a:spcPct val="0"/>
              </a:spcAft>
              <a:defRPr sz="1200" b="1">
                <a:solidFill>
                  <a:schemeClr val="tx1"/>
                </a:solidFill>
                <a:latin typeface="Times New Roman" pitchFamily="18" charset="0"/>
              </a:defRPr>
            </a:lvl7pPr>
            <a:lvl8pPr marL="3429000" indent="-228600" algn="ctr" eaLnBrk="0" fontAlgn="base" hangingPunct="0">
              <a:spcBef>
                <a:spcPct val="0"/>
              </a:spcBef>
              <a:spcAft>
                <a:spcPct val="0"/>
              </a:spcAft>
              <a:defRPr sz="1200" b="1">
                <a:solidFill>
                  <a:schemeClr val="tx1"/>
                </a:solidFill>
                <a:latin typeface="Times New Roman" pitchFamily="18" charset="0"/>
              </a:defRPr>
            </a:lvl8pPr>
            <a:lvl9pPr marL="3886200" indent="-228600" algn="ctr" eaLnBrk="0" fontAlgn="base" hangingPunct="0">
              <a:spcBef>
                <a:spcPct val="0"/>
              </a:spcBef>
              <a:spcAft>
                <a:spcPct val="0"/>
              </a:spcAft>
              <a:defRPr sz="1200" b="1">
                <a:solidFill>
                  <a:schemeClr val="tx1"/>
                </a:solidFill>
                <a:latin typeface="Times New Roman" pitchFamily="18" charset="0"/>
              </a:defRPr>
            </a:lvl9pPr>
          </a:lstStyle>
          <a:p>
            <a:pPr eaLnBrk="1" hangingPunct="1"/>
            <a:endParaRPr lang="en-US" altLang="en-US" sz="2000" b="0" dirty="0" smtClean="0">
              <a:solidFill>
                <a:srgbClr val="000000"/>
              </a:solidFill>
              <a:latin typeface="Arial" pitchFamily="34" charset="0"/>
            </a:endParaRPr>
          </a:p>
        </p:txBody>
      </p:sp>
      <p:sp>
        <p:nvSpPr>
          <p:cNvPr id="20485" name="Rectangle 60"/>
          <p:cNvSpPr>
            <a:spLocks noChangeArrowheads="1"/>
          </p:cNvSpPr>
          <p:nvPr/>
        </p:nvSpPr>
        <p:spPr bwMode="gray">
          <a:xfrm>
            <a:off x="5095875" y="1280459"/>
            <a:ext cx="6873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5988" eaLnBrk="0" hangingPunct="0">
              <a:defRPr sz="1200" b="1">
                <a:solidFill>
                  <a:schemeClr val="tx1"/>
                </a:solidFill>
                <a:latin typeface="Times New Roman" pitchFamily="18" charset="0"/>
              </a:defRPr>
            </a:lvl1pPr>
            <a:lvl2pPr marL="742950" indent="-285750" defTabSz="915988" eaLnBrk="0" hangingPunct="0">
              <a:defRPr sz="1200" b="1">
                <a:solidFill>
                  <a:schemeClr val="tx1"/>
                </a:solidFill>
                <a:latin typeface="Times New Roman" pitchFamily="18" charset="0"/>
              </a:defRPr>
            </a:lvl2pPr>
            <a:lvl3pPr marL="1143000" indent="-228600" defTabSz="915988" eaLnBrk="0" hangingPunct="0">
              <a:defRPr sz="1200" b="1">
                <a:solidFill>
                  <a:schemeClr val="tx1"/>
                </a:solidFill>
                <a:latin typeface="Times New Roman" pitchFamily="18" charset="0"/>
              </a:defRPr>
            </a:lvl3pPr>
            <a:lvl4pPr marL="1600200" indent="-228600" defTabSz="915988" eaLnBrk="0" hangingPunct="0">
              <a:defRPr sz="1200" b="1">
                <a:solidFill>
                  <a:schemeClr val="tx1"/>
                </a:solidFill>
                <a:latin typeface="Times New Roman" pitchFamily="18" charset="0"/>
              </a:defRPr>
            </a:lvl4pPr>
            <a:lvl5pPr marL="2057400" indent="-228600" defTabSz="915988" eaLnBrk="0" hangingPunct="0">
              <a:defRPr sz="1200" b="1">
                <a:solidFill>
                  <a:schemeClr val="tx1"/>
                </a:solidFill>
                <a:latin typeface="Times New Roman" pitchFamily="18" charset="0"/>
              </a:defRPr>
            </a:lvl5pPr>
            <a:lvl6pPr marL="2514600" indent="-228600" algn="ctr" defTabSz="915988" eaLnBrk="0" fontAlgn="base" hangingPunct="0">
              <a:spcBef>
                <a:spcPct val="0"/>
              </a:spcBef>
              <a:spcAft>
                <a:spcPct val="0"/>
              </a:spcAft>
              <a:defRPr sz="1200" b="1">
                <a:solidFill>
                  <a:schemeClr val="tx1"/>
                </a:solidFill>
                <a:latin typeface="Times New Roman" pitchFamily="18" charset="0"/>
              </a:defRPr>
            </a:lvl6pPr>
            <a:lvl7pPr marL="2971800" indent="-228600" algn="ctr" defTabSz="915988" eaLnBrk="0" fontAlgn="base" hangingPunct="0">
              <a:spcBef>
                <a:spcPct val="0"/>
              </a:spcBef>
              <a:spcAft>
                <a:spcPct val="0"/>
              </a:spcAft>
              <a:defRPr sz="1200" b="1">
                <a:solidFill>
                  <a:schemeClr val="tx1"/>
                </a:solidFill>
                <a:latin typeface="Times New Roman" pitchFamily="18" charset="0"/>
              </a:defRPr>
            </a:lvl7pPr>
            <a:lvl8pPr marL="3429000" indent="-228600" algn="ctr" defTabSz="915988" eaLnBrk="0" fontAlgn="base" hangingPunct="0">
              <a:spcBef>
                <a:spcPct val="0"/>
              </a:spcBef>
              <a:spcAft>
                <a:spcPct val="0"/>
              </a:spcAft>
              <a:defRPr sz="1200" b="1">
                <a:solidFill>
                  <a:schemeClr val="tx1"/>
                </a:solidFill>
                <a:latin typeface="Times New Roman" pitchFamily="18" charset="0"/>
              </a:defRPr>
            </a:lvl8pPr>
            <a:lvl9pPr marL="3886200" indent="-228600" algn="ctr" defTabSz="915988" eaLnBrk="0" fontAlgn="base" hangingPunct="0">
              <a:spcBef>
                <a:spcPct val="0"/>
              </a:spcBef>
              <a:spcAft>
                <a:spcPct val="0"/>
              </a:spcAft>
              <a:defRPr sz="1200" b="1">
                <a:solidFill>
                  <a:schemeClr val="tx1"/>
                </a:solidFill>
                <a:latin typeface="Times New Roman" pitchFamily="18" charset="0"/>
              </a:defRPr>
            </a:lvl9pPr>
          </a:lstStyle>
          <a:p>
            <a:pPr algn="ctr" eaLnBrk="1" hangingPunct="1">
              <a:spcBef>
                <a:spcPct val="50000"/>
              </a:spcBef>
            </a:pPr>
            <a:r>
              <a:rPr lang="en-US" altLang="en-US" b="0" dirty="0" smtClean="0">
                <a:solidFill>
                  <a:srgbClr val="000000"/>
                </a:solidFill>
                <a:latin typeface="Arial" pitchFamily="34" charset="0"/>
                <a:ea typeface="MS PGothic" pitchFamily="34" charset="-128"/>
              </a:rPr>
              <a:t>FMS</a:t>
            </a:r>
          </a:p>
        </p:txBody>
      </p:sp>
      <p:sp>
        <p:nvSpPr>
          <p:cNvPr id="20486" name="Rectangle 2"/>
          <p:cNvSpPr>
            <a:spLocks noGrp="1" noChangeArrowheads="1"/>
          </p:cNvSpPr>
          <p:nvPr>
            <p:ph type="title" idx="4294967295"/>
          </p:nvPr>
        </p:nvSpPr>
        <p:spPr>
          <a:xfrm>
            <a:off x="455614" y="218328"/>
            <a:ext cx="8231187" cy="484889"/>
          </a:xfrm>
        </p:spPr>
        <p:txBody>
          <a:bodyPr lIns="91581" tIns="45790" rIns="91581" bIns="45790" anchor="ctr"/>
          <a:lstStyle/>
          <a:p>
            <a:pPr algn="ctr" eaLnBrk="1" hangingPunct="1"/>
            <a:r>
              <a:rPr lang="en-US" altLang="en-US" sz="3000" dirty="0" smtClean="0"/>
              <a:t>DO-297 Role Separation</a:t>
            </a:r>
          </a:p>
        </p:txBody>
      </p:sp>
      <p:cxnSp>
        <p:nvCxnSpPr>
          <p:cNvPr id="20487" name="AutoShape 11"/>
          <p:cNvCxnSpPr>
            <a:cxnSpLocks noChangeShapeType="1"/>
          </p:cNvCxnSpPr>
          <p:nvPr/>
        </p:nvCxnSpPr>
        <p:spPr bwMode="gray">
          <a:xfrm flipH="1">
            <a:off x="7929564" y="1253728"/>
            <a:ext cx="1587" cy="23217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88" name="AutoShape 12"/>
          <p:cNvCxnSpPr>
            <a:cxnSpLocks noChangeShapeType="1"/>
            <a:stCxn id="1561621" idx="2"/>
          </p:cNvCxnSpPr>
          <p:nvPr/>
        </p:nvCxnSpPr>
        <p:spPr bwMode="gray">
          <a:xfrm flipH="1">
            <a:off x="6791325" y="2085451"/>
            <a:ext cx="794" cy="23269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489" name="Rectangle 19"/>
          <p:cNvSpPr>
            <a:spLocks noChangeArrowheads="1"/>
          </p:cNvSpPr>
          <p:nvPr/>
        </p:nvSpPr>
        <p:spPr bwMode="gray">
          <a:xfrm>
            <a:off x="1681163" y="4080273"/>
            <a:ext cx="5372100" cy="315515"/>
          </a:xfrm>
          <a:prstGeom prst="rect">
            <a:avLst/>
          </a:prstGeom>
          <a:gradFill rotWithShape="1">
            <a:gsLst>
              <a:gs pos="0">
                <a:srgbClr val="666666"/>
              </a:gs>
              <a:gs pos="100000">
                <a:srgbClr val="4D4D4D"/>
              </a:gs>
            </a:gsLst>
            <a:lin ang="5400000" scaled="1"/>
          </a:gradFill>
          <a:ln w="28575">
            <a:solidFill>
              <a:srgbClr val="4D4D4D"/>
            </a:solidFill>
            <a:miter lim="800000"/>
            <a:headEnd/>
            <a:tailEnd/>
          </a:ln>
        </p:spPr>
        <p:txBody>
          <a:bodyPr anchor="ct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algn="ctr" eaLnBrk="0" fontAlgn="base" hangingPunct="0">
              <a:spcBef>
                <a:spcPct val="0"/>
              </a:spcBef>
              <a:spcAft>
                <a:spcPct val="0"/>
              </a:spcAft>
              <a:defRPr sz="1200" b="1">
                <a:solidFill>
                  <a:schemeClr val="tx1"/>
                </a:solidFill>
                <a:latin typeface="Times New Roman" pitchFamily="18" charset="0"/>
              </a:defRPr>
            </a:lvl6pPr>
            <a:lvl7pPr marL="2971800" indent="-228600" algn="ctr" eaLnBrk="0" fontAlgn="base" hangingPunct="0">
              <a:spcBef>
                <a:spcPct val="0"/>
              </a:spcBef>
              <a:spcAft>
                <a:spcPct val="0"/>
              </a:spcAft>
              <a:defRPr sz="1200" b="1">
                <a:solidFill>
                  <a:schemeClr val="tx1"/>
                </a:solidFill>
                <a:latin typeface="Times New Roman" pitchFamily="18" charset="0"/>
              </a:defRPr>
            </a:lvl7pPr>
            <a:lvl8pPr marL="3429000" indent="-228600" algn="ctr" eaLnBrk="0" fontAlgn="base" hangingPunct="0">
              <a:spcBef>
                <a:spcPct val="0"/>
              </a:spcBef>
              <a:spcAft>
                <a:spcPct val="0"/>
              </a:spcAft>
              <a:defRPr sz="1200" b="1">
                <a:solidFill>
                  <a:schemeClr val="tx1"/>
                </a:solidFill>
                <a:latin typeface="Times New Roman" pitchFamily="18" charset="0"/>
              </a:defRPr>
            </a:lvl8pPr>
            <a:lvl9pPr marL="3886200" indent="-228600" algn="ctr"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altLang="en-US" sz="1800" b="0" dirty="0" smtClean="0">
                <a:solidFill>
                  <a:srgbClr val="FFFFFF"/>
                </a:solidFill>
                <a:latin typeface="Arial" pitchFamily="34" charset="0"/>
                <a:ea typeface="MS PGothic" pitchFamily="34" charset="-128"/>
              </a:rPr>
              <a:t>Multi-Core Hardware Platform</a:t>
            </a:r>
          </a:p>
        </p:txBody>
      </p:sp>
      <p:sp>
        <p:nvSpPr>
          <p:cNvPr id="1561608" name="Rectangle 20"/>
          <p:cNvSpPr>
            <a:spLocks noChangeArrowheads="1"/>
          </p:cNvSpPr>
          <p:nvPr/>
        </p:nvSpPr>
        <p:spPr bwMode="gray">
          <a:xfrm>
            <a:off x="2143126" y="2940844"/>
            <a:ext cx="4448175" cy="482204"/>
          </a:xfrm>
          <a:prstGeom prst="rect">
            <a:avLst/>
          </a:prstGeom>
          <a:gradFill rotWithShape="1">
            <a:gsLst>
              <a:gs pos="0">
                <a:schemeClr val="tx2">
                  <a:gamma/>
                  <a:tint val="92157"/>
                  <a:invGamma/>
                </a:schemeClr>
              </a:gs>
              <a:gs pos="100000">
                <a:schemeClr val="tx2"/>
              </a:gs>
            </a:gsLst>
            <a:lin ang="5400000" scaled="1"/>
          </a:gradFill>
          <a:ln w="28575">
            <a:solidFill>
              <a:schemeClr val="tx2"/>
            </a:solidFill>
            <a:miter lim="800000"/>
            <a:headEnd/>
            <a:tailEnd/>
          </a:ln>
        </p:spPr>
        <p:txBody>
          <a:bodyPr wrap="none" anchor="ctr"/>
          <a:lstStyle/>
          <a:p>
            <a:pPr algn="ctr">
              <a:defRPr/>
            </a:pPr>
            <a:r>
              <a:rPr lang="en-US" dirty="0">
                <a:solidFill>
                  <a:srgbClr val="FFFFFF"/>
                </a:solidFill>
                <a:latin typeface="Arial" pitchFamily="34" charset="0"/>
                <a:ea typeface="ＭＳ Ｐゴシック" charset="-128"/>
              </a:rPr>
              <a:t>XML Compiler/Checker</a:t>
            </a:r>
            <a:br>
              <a:rPr lang="en-US" dirty="0">
                <a:solidFill>
                  <a:srgbClr val="FFFFFF"/>
                </a:solidFill>
                <a:latin typeface="Arial" pitchFamily="34" charset="0"/>
                <a:ea typeface="ＭＳ Ｐゴシック" charset="-128"/>
              </a:rPr>
            </a:br>
            <a:r>
              <a:rPr lang="en-US" dirty="0">
                <a:solidFill>
                  <a:srgbClr val="FFFFFF"/>
                </a:solidFill>
                <a:latin typeface="Arial" pitchFamily="34" charset="0"/>
                <a:ea typeface="ＭＳ Ｐゴシック" charset="-128"/>
              </a:rPr>
              <a:t> DO-178B Qualified Development Tool</a:t>
            </a:r>
          </a:p>
        </p:txBody>
      </p:sp>
      <p:cxnSp>
        <p:nvCxnSpPr>
          <p:cNvPr id="20491" name="AutoShape 21"/>
          <p:cNvCxnSpPr>
            <a:cxnSpLocks noChangeShapeType="1"/>
            <a:stCxn id="1561608" idx="2"/>
            <a:endCxn id="1561614" idx="0"/>
          </p:cNvCxnSpPr>
          <p:nvPr/>
        </p:nvCxnSpPr>
        <p:spPr bwMode="gray">
          <a:xfrm>
            <a:off x="4367213" y="3433762"/>
            <a:ext cx="0" cy="11906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92" name="AutoShape 22"/>
          <p:cNvCxnSpPr>
            <a:cxnSpLocks noChangeShapeType="1"/>
            <a:stCxn id="1561614" idx="4"/>
            <a:endCxn id="20489" idx="0"/>
          </p:cNvCxnSpPr>
          <p:nvPr/>
        </p:nvCxnSpPr>
        <p:spPr bwMode="gray">
          <a:xfrm>
            <a:off x="4367213" y="3949304"/>
            <a:ext cx="0" cy="12025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493" name="Rectangle 23"/>
          <p:cNvSpPr>
            <a:spLocks noChangeArrowheads="1"/>
          </p:cNvSpPr>
          <p:nvPr/>
        </p:nvSpPr>
        <p:spPr bwMode="gray">
          <a:xfrm>
            <a:off x="713395" y="988636"/>
            <a:ext cx="8592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algn="ctr" eaLnBrk="0" fontAlgn="base" hangingPunct="0">
              <a:spcBef>
                <a:spcPct val="0"/>
              </a:spcBef>
              <a:spcAft>
                <a:spcPct val="0"/>
              </a:spcAft>
              <a:defRPr sz="1200" b="1">
                <a:solidFill>
                  <a:schemeClr val="tx1"/>
                </a:solidFill>
                <a:latin typeface="Times New Roman" pitchFamily="18" charset="0"/>
              </a:defRPr>
            </a:lvl6pPr>
            <a:lvl7pPr marL="2971800" indent="-228600" algn="ctr" eaLnBrk="0" fontAlgn="base" hangingPunct="0">
              <a:spcBef>
                <a:spcPct val="0"/>
              </a:spcBef>
              <a:spcAft>
                <a:spcPct val="0"/>
              </a:spcAft>
              <a:defRPr sz="1200" b="1">
                <a:solidFill>
                  <a:schemeClr val="tx1"/>
                </a:solidFill>
                <a:latin typeface="Times New Roman" pitchFamily="18" charset="0"/>
              </a:defRPr>
            </a:lvl7pPr>
            <a:lvl8pPr marL="3429000" indent="-228600" algn="ctr" eaLnBrk="0" fontAlgn="base" hangingPunct="0">
              <a:spcBef>
                <a:spcPct val="0"/>
              </a:spcBef>
              <a:spcAft>
                <a:spcPct val="0"/>
              </a:spcAft>
              <a:defRPr sz="1200" b="1">
                <a:solidFill>
                  <a:schemeClr val="tx1"/>
                </a:solidFill>
                <a:latin typeface="Times New Roman" pitchFamily="18" charset="0"/>
              </a:defRPr>
            </a:lvl8pPr>
            <a:lvl9pPr marL="3886200" indent="-228600" algn="ctr" eaLnBrk="0" fontAlgn="base" hangingPunct="0">
              <a:spcBef>
                <a:spcPct val="0"/>
              </a:spcBef>
              <a:spcAft>
                <a:spcPct val="0"/>
              </a:spcAft>
              <a:defRPr sz="1200" b="1">
                <a:solidFill>
                  <a:schemeClr val="tx1"/>
                </a:solidFill>
                <a:latin typeface="Times New Roman" pitchFamily="18" charset="0"/>
              </a:defRPr>
            </a:lvl9pPr>
          </a:lstStyle>
          <a:p>
            <a:pPr algn="ctr" eaLnBrk="1" hangingPunct="1">
              <a:spcBef>
                <a:spcPct val="50000"/>
              </a:spcBef>
            </a:pPr>
            <a:r>
              <a:rPr lang="en-US" altLang="en-US" sz="1800" b="0" dirty="0" smtClean="0">
                <a:solidFill>
                  <a:srgbClr val="000000"/>
                </a:solidFill>
                <a:latin typeface="Arial" pitchFamily="34" charset="0"/>
                <a:ea typeface="MS PGothic" pitchFamily="34" charset="-128"/>
              </a:rPr>
              <a:t>Platform</a:t>
            </a:r>
            <a:br>
              <a:rPr lang="en-US" altLang="en-US" sz="1800" b="0" dirty="0" smtClean="0">
                <a:solidFill>
                  <a:srgbClr val="000000"/>
                </a:solidFill>
                <a:latin typeface="Arial" pitchFamily="34" charset="0"/>
                <a:ea typeface="MS PGothic" pitchFamily="34" charset="-128"/>
              </a:rPr>
            </a:br>
            <a:r>
              <a:rPr lang="en-US" altLang="en-US" sz="1800" b="0" dirty="0" smtClean="0">
                <a:solidFill>
                  <a:srgbClr val="000000"/>
                </a:solidFill>
                <a:latin typeface="Arial" pitchFamily="34" charset="0"/>
                <a:ea typeface="MS PGothic" pitchFamily="34" charset="-128"/>
              </a:rPr>
              <a:t>Supplier</a:t>
            </a:r>
          </a:p>
        </p:txBody>
      </p:sp>
      <p:sp>
        <p:nvSpPr>
          <p:cNvPr id="20494" name="Rectangle 24"/>
          <p:cNvSpPr>
            <a:spLocks noChangeArrowheads="1"/>
          </p:cNvSpPr>
          <p:nvPr/>
        </p:nvSpPr>
        <p:spPr bwMode="gray">
          <a:xfrm>
            <a:off x="2746375" y="988636"/>
            <a:ext cx="1436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algn="ctr" eaLnBrk="0" fontAlgn="base" hangingPunct="0">
              <a:spcBef>
                <a:spcPct val="0"/>
              </a:spcBef>
              <a:spcAft>
                <a:spcPct val="0"/>
              </a:spcAft>
              <a:defRPr sz="1200" b="1">
                <a:solidFill>
                  <a:schemeClr val="tx1"/>
                </a:solidFill>
                <a:latin typeface="Times New Roman" pitchFamily="18" charset="0"/>
              </a:defRPr>
            </a:lvl6pPr>
            <a:lvl7pPr marL="2971800" indent="-228600" algn="ctr" eaLnBrk="0" fontAlgn="base" hangingPunct="0">
              <a:spcBef>
                <a:spcPct val="0"/>
              </a:spcBef>
              <a:spcAft>
                <a:spcPct val="0"/>
              </a:spcAft>
              <a:defRPr sz="1200" b="1">
                <a:solidFill>
                  <a:schemeClr val="tx1"/>
                </a:solidFill>
                <a:latin typeface="Times New Roman" pitchFamily="18" charset="0"/>
              </a:defRPr>
            </a:lvl7pPr>
            <a:lvl8pPr marL="3429000" indent="-228600" algn="ctr" eaLnBrk="0" fontAlgn="base" hangingPunct="0">
              <a:spcBef>
                <a:spcPct val="0"/>
              </a:spcBef>
              <a:spcAft>
                <a:spcPct val="0"/>
              </a:spcAft>
              <a:defRPr sz="1200" b="1">
                <a:solidFill>
                  <a:schemeClr val="tx1"/>
                </a:solidFill>
                <a:latin typeface="Times New Roman" pitchFamily="18" charset="0"/>
              </a:defRPr>
            </a:lvl8pPr>
            <a:lvl9pPr marL="3886200" indent="-228600" algn="ctr" eaLnBrk="0" fontAlgn="base" hangingPunct="0">
              <a:spcBef>
                <a:spcPct val="0"/>
              </a:spcBef>
              <a:spcAft>
                <a:spcPct val="0"/>
              </a:spcAft>
              <a:defRPr sz="1200" b="1">
                <a:solidFill>
                  <a:schemeClr val="tx1"/>
                </a:solidFill>
                <a:latin typeface="Times New Roman" pitchFamily="18" charset="0"/>
              </a:defRPr>
            </a:lvl9pPr>
          </a:lstStyle>
          <a:p>
            <a:pPr algn="ctr" eaLnBrk="1" hangingPunct="1">
              <a:spcBef>
                <a:spcPct val="50000"/>
              </a:spcBef>
            </a:pPr>
            <a:r>
              <a:rPr lang="en-US" altLang="en-US" sz="1800" b="0" dirty="0" smtClean="0">
                <a:solidFill>
                  <a:srgbClr val="000000"/>
                </a:solidFill>
                <a:latin typeface="Arial" pitchFamily="34" charset="0"/>
                <a:ea typeface="MS PGothic" pitchFamily="34" charset="-128"/>
              </a:rPr>
              <a:t>System Integrator</a:t>
            </a:r>
          </a:p>
        </p:txBody>
      </p:sp>
      <p:sp>
        <p:nvSpPr>
          <p:cNvPr id="1561613" name="Oval 25"/>
          <p:cNvSpPr>
            <a:spLocks noChangeArrowheads="1"/>
          </p:cNvSpPr>
          <p:nvPr/>
        </p:nvSpPr>
        <p:spPr bwMode="gray">
          <a:xfrm>
            <a:off x="228600" y="2200275"/>
            <a:ext cx="1828800" cy="514350"/>
          </a:xfrm>
          <a:prstGeom prst="ellipse">
            <a:avLst/>
          </a:prstGeom>
          <a:gradFill rotWithShape="1">
            <a:gsLst>
              <a:gs pos="0">
                <a:schemeClr val="folHlink">
                  <a:gamma/>
                  <a:tint val="85882"/>
                  <a:invGamma/>
                </a:schemeClr>
              </a:gs>
              <a:gs pos="100000">
                <a:schemeClr val="folHlink"/>
              </a:gs>
            </a:gsLst>
            <a:lin ang="5400000" scaled="1"/>
          </a:gradFill>
          <a:ln w="28575">
            <a:solidFill>
              <a:schemeClr val="folHlink"/>
            </a:solidFill>
            <a:round/>
            <a:headEnd/>
            <a:tailEnd/>
          </a:ln>
        </p:spPr>
        <p:txBody>
          <a:bodyPr lIns="0" tIns="0" rIns="0" bIns="0" anchor="ctr"/>
          <a:lstStyle/>
          <a:p>
            <a:pPr algn="ctr">
              <a:spcBef>
                <a:spcPct val="50000"/>
              </a:spcBef>
              <a:defRPr/>
            </a:pPr>
            <a:r>
              <a:rPr lang="en-US" dirty="0">
                <a:solidFill>
                  <a:srgbClr val="FFFFFF"/>
                </a:solidFill>
                <a:latin typeface="Arial" pitchFamily="34" charset="0"/>
                <a:ea typeface="ＭＳ Ｐゴシック" charset="-128"/>
              </a:rPr>
              <a:t>XML Config</a:t>
            </a:r>
            <a:br>
              <a:rPr lang="en-US" dirty="0">
                <a:solidFill>
                  <a:srgbClr val="FFFFFF"/>
                </a:solidFill>
                <a:latin typeface="Arial" pitchFamily="34" charset="0"/>
                <a:ea typeface="ＭＳ Ｐゴシック" charset="-128"/>
              </a:rPr>
            </a:br>
            <a:r>
              <a:rPr lang="en-US" dirty="0">
                <a:solidFill>
                  <a:srgbClr val="FFFFFF"/>
                </a:solidFill>
                <a:latin typeface="Arial" pitchFamily="34" charset="0"/>
                <a:ea typeface="ＭＳ Ｐゴシック" charset="-128"/>
              </a:rPr>
              <a:t>File</a:t>
            </a:r>
          </a:p>
        </p:txBody>
      </p:sp>
      <p:sp>
        <p:nvSpPr>
          <p:cNvPr id="1561614" name="Oval 26"/>
          <p:cNvSpPr>
            <a:spLocks noChangeArrowheads="1"/>
          </p:cNvSpPr>
          <p:nvPr/>
        </p:nvSpPr>
        <p:spPr bwMode="gray">
          <a:xfrm>
            <a:off x="2136776" y="3563541"/>
            <a:ext cx="4460875" cy="375047"/>
          </a:xfrm>
          <a:prstGeom prst="ellipse">
            <a:avLst/>
          </a:prstGeom>
          <a:gradFill rotWithShape="1">
            <a:gsLst>
              <a:gs pos="0">
                <a:schemeClr val="hlink">
                  <a:gamma/>
                  <a:tint val="85882"/>
                  <a:invGamma/>
                </a:schemeClr>
              </a:gs>
              <a:gs pos="100000">
                <a:schemeClr val="hlink"/>
              </a:gs>
            </a:gsLst>
            <a:lin ang="5400000" scaled="1"/>
          </a:gradFill>
          <a:ln w="28575">
            <a:solidFill>
              <a:schemeClr val="hlink"/>
            </a:solidFill>
            <a:round/>
            <a:headEnd/>
            <a:tailEnd/>
          </a:ln>
          <a:effectLst/>
        </p:spPr>
        <p:txBody>
          <a:bodyPr lIns="0" tIns="0" rIns="0" bIns="0" anchor="ctr"/>
          <a:lstStyle/>
          <a:p>
            <a:pPr algn="ctr">
              <a:spcBef>
                <a:spcPct val="50000"/>
              </a:spcBef>
              <a:defRPr/>
            </a:pPr>
            <a:r>
              <a:rPr lang="en-US" sz="1600" dirty="0">
                <a:solidFill>
                  <a:srgbClr val="FFFFFF"/>
                </a:solidFill>
                <a:latin typeface="Arial" pitchFamily="34" charset="0"/>
                <a:ea typeface="ＭＳ Ｐゴシック" charset="-128"/>
              </a:rPr>
              <a:t>Binary Configuration Data</a:t>
            </a:r>
          </a:p>
        </p:txBody>
      </p:sp>
      <p:sp>
        <p:nvSpPr>
          <p:cNvPr id="1561615" name="Oval 27"/>
          <p:cNvSpPr>
            <a:spLocks noChangeArrowheads="1"/>
          </p:cNvSpPr>
          <p:nvPr/>
        </p:nvSpPr>
        <p:spPr bwMode="gray">
          <a:xfrm>
            <a:off x="2549525" y="2200275"/>
            <a:ext cx="1828800" cy="514350"/>
          </a:xfrm>
          <a:prstGeom prst="ellipse">
            <a:avLst/>
          </a:prstGeom>
          <a:gradFill rotWithShape="1">
            <a:gsLst>
              <a:gs pos="0">
                <a:schemeClr val="folHlink">
                  <a:gamma/>
                  <a:tint val="85882"/>
                  <a:invGamma/>
                </a:schemeClr>
              </a:gs>
              <a:gs pos="100000">
                <a:schemeClr val="folHlink"/>
              </a:gs>
            </a:gsLst>
            <a:lin ang="5400000" scaled="1"/>
          </a:gradFill>
          <a:ln w="28575">
            <a:solidFill>
              <a:schemeClr val="folHlink"/>
            </a:solidFill>
            <a:round/>
            <a:headEnd/>
            <a:tailEnd/>
          </a:ln>
          <a:effectLst/>
        </p:spPr>
        <p:txBody>
          <a:bodyPr lIns="0" tIns="0" rIns="0" bIns="0" anchor="ctr"/>
          <a:lstStyle/>
          <a:p>
            <a:pPr algn="ctr">
              <a:spcBef>
                <a:spcPct val="50000"/>
              </a:spcBef>
              <a:defRPr/>
            </a:pPr>
            <a:r>
              <a:rPr lang="en-US" dirty="0">
                <a:solidFill>
                  <a:srgbClr val="FFFFFF"/>
                </a:solidFill>
                <a:latin typeface="Arial" pitchFamily="34" charset="0"/>
                <a:ea typeface="ＭＳ Ｐゴシック" charset="-128"/>
              </a:rPr>
              <a:t>XML Config</a:t>
            </a:r>
            <a:br>
              <a:rPr lang="en-US" dirty="0">
                <a:solidFill>
                  <a:srgbClr val="FFFFFF"/>
                </a:solidFill>
                <a:latin typeface="Arial" pitchFamily="34" charset="0"/>
                <a:ea typeface="ＭＳ Ｐゴシック" charset="-128"/>
              </a:rPr>
            </a:br>
            <a:r>
              <a:rPr lang="en-US" dirty="0">
                <a:solidFill>
                  <a:srgbClr val="FFFFFF"/>
                </a:solidFill>
                <a:latin typeface="Arial" pitchFamily="34" charset="0"/>
                <a:ea typeface="ＭＳ Ｐゴシック" charset="-128"/>
              </a:rPr>
              <a:t>File</a:t>
            </a:r>
          </a:p>
        </p:txBody>
      </p:sp>
      <p:sp>
        <p:nvSpPr>
          <p:cNvPr id="1561616" name="Oval 28"/>
          <p:cNvSpPr>
            <a:spLocks noChangeArrowheads="1"/>
          </p:cNvSpPr>
          <p:nvPr/>
        </p:nvSpPr>
        <p:spPr bwMode="gray">
          <a:xfrm>
            <a:off x="4829176" y="1920479"/>
            <a:ext cx="1222375" cy="388144"/>
          </a:xfrm>
          <a:prstGeom prst="ellipse">
            <a:avLst/>
          </a:prstGeom>
          <a:gradFill rotWithShape="1">
            <a:gsLst>
              <a:gs pos="0">
                <a:schemeClr val="folHlink">
                  <a:gamma/>
                  <a:tint val="85882"/>
                  <a:invGamma/>
                </a:schemeClr>
              </a:gs>
              <a:gs pos="100000">
                <a:schemeClr val="folHlink"/>
              </a:gs>
            </a:gsLst>
            <a:lin ang="5400000" scaled="1"/>
          </a:gradFill>
          <a:ln w="28575">
            <a:solidFill>
              <a:schemeClr val="folHlink"/>
            </a:solidFill>
            <a:round/>
            <a:headEnd/>
            <a:tailEnd/>
          </a:ln>
          <a:effectLst/>
        </p:spPr>
        <p:txBody>
          <a:bodyPr lIns="0" tIns="0" rIns="0" bIns="0" anchor="ctr"/>
          <a:lstStyle/>
          <a:p>
            <a:pPr algn="ctr">
              <a:spcBef>
                <a:spcPct val="50000"/>
              </a:spcBef>
              <a:defRPr/>
            </a:pPr>
            <a:r>
              <a:rPr lang="en-US" sz="1200" dirty="0">
                <a:solidFill>
                  <a:srgbClr val="FFFFFF"/>
                </a:solidFill>
                <a:latin typeface="Arial" pitchFamily="34" charset="0"/>
                <a:ea typeface="ＭＳ Ｐゴシック" charset="-128"/>
              </a:rPr>
              <a:t>XML Config File</a:t>
            </a:r>
          </a:p>
        </p:txBody>
      </p:sp>
      <p:sp>
        <p:nvSpPr>
          <p:cNvPr id="1561617" name="Oval 29"/>
          <p:cNvSpPr>
            <a:spLocks noChangeArrowheads="1"/>
          </p:cNvSpPr>
          <p:nvPr/>
        </p:nvSpPr>
        <p:spPr bwMode="gray">
          <a:xfrm>
            <a:off x="6181726" y="2307431"/>
            <a:ext cx="1222375" cy="395288"/>
          </a:xfrm>
          <a:prstGeom prst="ellipse">
            <a:avLst/>
          </a:prstGeom>
          <a:gradFill rotWithShape="1">
            <a:gsLst>
              <a:gs pos="0">
                <a:schemeClr val="folHlink">
                  <a:gamma/>
                  <a:tint val="85882"/>
                  <a:invGamma/>
                </a:schemeClr>
              </a:gs>
              <a:gs pos="100000">
                <a:schemeClr val="folHlink"/>
              </a:gs>
            </a:gsLst>
            <a:lin ang="5400000" scaled="1"/>
          </a:gradFill>
          <a:ln w="28575">
            <a:solidFill>
              <a:schemeClr val="folHlink"/>
            </a:solidFill>
            <a:round/>
            <a:headEnd/>
            <a:tailEnd/>
          </a:ln>
          <a:effectLst/>
        </p:spPr>
        <p:txBody>
          <a:bodyPr lIns="0" tIns="0" rIns="0" bIns="0" anchor="ctr"/>
          <a:lstStyle/>
          <a:p>
            <a:pPr algn="ctr">
              <a:spcBef>
                <a:spcPct val="50000"/>
              </a:spcBef>
              <a:defRPr/>
            </a:pPr>
            <a:r>
              <a:rPr lang="en-US" sz="1200" dirty="0">
                <a:solidFill>
                  <a:srgbClr val="FFFFFF"/>
                </a:solidFill>
                <a:latin typeface="Arial" pitchFamily="34" charset="0"/>
                <a:ea typeface="ＭＳ Ｐゴシック" charset="-128"/>
              </a:rPr>
              <a:t>XML Config File</a:t>
            </a:r>
          </a:p>
        </p:txBody>
      </p:sp>
      <p:sp>
        <p:nvSpPr>
          <p:cNvPr id="1561618" name="Rectangle 30"/>
          <p:cNvSpPr>
            <a:spLocks noChangeArrowheads="1"/>
          </p:cNvSpPr>
          <p:nvPr/>
        </p:nvSpPr>
        <p:spPr bwMode="gray">
          <a:xfrm>
            <a:off x="7431089" y="1060181"/>
            <a:ext cx="998537" cy="221599"/>
          </a:xfrm>
          <a:prstGeom prst="rect">
            <a:avLst/>
          </a:prstGeom>
          <a:gradFill rotWithShape="1">
            <a:gsLst>
              <a:gs pos="0">
                <a:schemeClr val="tx2">
                  <a:gamma/>
                  <a:tint val="92157"/>
                  <a:invGamma/>
                </a:schemeClr>
              </a:gs>
              <a:gs pos="100000">
                <a:schemeClr val="tx2"/>
              </a:gs>
            </a:gsLst>
            <a:lin ang="5400000" scaled="1"/>
          </a:gradFill>
          <a:ln w="28575">
            <a:solidFill>
              <a:schemeClr val="tx2"/>
            </a:solidFill>
            <a:miter lim="800000"/>
            <a:headEnd/>
            <a:tailEnd/>
          </a:ln>
        </p:spPr>
        <p:txBody>
          <a:bodyPr lIns="0" tIns="18288" rIns="0" bIns="18288" anchor="ctr">
            <a:spAutoFit/>
          </a:bodyPr>
          <a:lstStyle/>
          <a:p>
            <a:pPr algn="ctr">
              <a:defRPr/>
            </a:pPr>
            <a:r>
              <a:rPr lang="en-US" sz="1200" dirty="0">
                <a:solidFill>
                  <a:srgbClr val="FFFFFF"/>
                </a:solidFill>
                <a:latin typeface="Arial" pitchFamily="34" charset="0"/>
                <a:ea typeface="ＭＳ Ｐゴシック" charset="-128"/>
              </a:rPr>
              <a:t>XML Tables</a:t>
            </a:r>
          </a:p>
        </p:txBody>
      </p:sp>
      <p:sp>
        <p:nvSpPr>
          <p:cNvPr id="1561619" name="Oval 31"/>
          <p:cNvSpPr>
            <a:spLocks noChangeArrowheads="1"/>
          </p:cNvSpPr>
          <p:nvPr/>
        </p:nvSpPr>
        <p:spPr bwMode="gray">
          <a:xfrm>
            <a:off x="7321550" y="1441728"/>
            <a:ext cx="1219200" cy="519351"/>
          </a:xfrm>
          <a:prstGeom prst="ellipse">
            <a:avLst/>
          </a:prstGeom>
          <a:gradFill rotWithShape="1">
            <a:gsLst>
              <a:gs pos="0">
                <a:schemeClr val="tx2">
                  <a:gamma/>
                  <a:tint val="92157"/>
                  <a:invGamma/>
                </a:schemeClr>
              </a:gs>
              <a:gs pos="100000">
                <a:schemeClr val="tx2"/>
              </a:gs>
            </a:gsLst>
            <a:lin ang="5400000" scaled="1"/>
          </a:gradFill>
          <a:ln w="28575">
            <a:solidFill>
              <a:schemeClr val="tx2"/>
            </a:solidFill>
            <a:round/>
            <a:headEnd/>
            <a:tailEnd/>
          </a:ln>
        </p:spPr>
        <p:txBody>
          <a:bodyPr lIns="0" tIns="0" rIns="0" bIns="0" anchor="ctr">
            <a:spAutoFit/>
          </a:bodyPr>
          <a:lstStyle/>
          <a:p>
            <a:pPr algn="ctr">
              <a:spcBef>
                <a:spcPct val="50000"/>
              </a:spcBef>
              <a:defRPr/>
            </a:pPr>
            <a:r>
              <a:rPr lang="en-US" sz="1200" dirty="0">
                <a:solidFill>
                  <a:srgbClr val="FFFFFF"/>
                </a:solidFill>
                <a:latin typeface="Arial" pitchFamily="34" charset="0"/>
                <a:ea typeface="ＭＳ Ｐゴシック" charset="-128"/>
              </a:rPr>
              <a:t>XML Config File</a:t>
            </a:r>
          </a:p>
        </p:txBody>
      </p:sp>
      <p:sp>
        <p:nvSpPr>
          <p:cNvPr id="20502" name="Rectangle 32"/>
          <p:cNvSpPr>
            <a:spLocks noChangeArrowheads="1"/>
          </p:cNvSpPr>
          <p:nvPr/>
        </p:nvSpPr>
        <p:spPr bwMode="gray">
          <a:xfrm>
            <a:off x="5603875" y="805280"/>
            <a:ext cx="1544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algn="ctr" eaLnBrk="0" fontAlgn="base" hangingPunct="0">
              <a:spcBef>
                <a:spcPct val="0"/>
              </a:spcBef>
              <a:spcAft>
                <a:spcPct val="0"/>
              </a:spcAft>
              <a:defRPr sz="1200" b="1">
                <a:solidFill>
                  <a:schemeClr val="tx1"/>
                </a:solidFill>
                <a:latin typeface="Times New Roman" pitchFamily="18" charset="0"/>
              </a:defRPr>
            </a:lvl6pPr>
            <a:lvl7pPr marL="2971800" indent="-228600" algn="ctr" eaLnBrk="0" fontAlgn="base" hangingPunct="0">
              <a:spcBef>
                <a:spcPct val="0"/>
              </a:spcBef>
              <a:spcAft>
                <a:spcPct val="0"/>
              </a:spcAft>
              <a:defRPr sz="1200" b="1">
                <a:solidFill>
                  <a:schemeClr val="tx1"/>
                </a:solidFill>
                <a:latin typeface="Times New Roman" pitchFamily="18" charset="0"/>
              </a:defRPr>
            </a:lvl7pPr>
            <a:lvl8pPr marL="3429000" indent="-228600" algn="ctr" eaLnBrk="0" fontAlgn="base" hangingPunct="0">
              <a:spcBef>
                <a:spcPct val="0"/>
              </a:spcBef>
              <a:spcAft>
                <a:spcPct val="0"/>
              </a:spcAft>
              <a:defRPr sz="1200" b="1">
                <a:solidFill>
                  <a:schemeClr val="tx1"/>
                </a:solidFill>
                <a:latin typeface="Times New Roman" pitchFamily="18" charset="0"/>
              </a:defRPr>
            </a:lvl8pPr>
            <a:lvl9pPr marL="3886200" indent="-228600" algn="ctr" eaLnBrk="0" fontAlgn="base" hangingPunct="0">
              <a:spcBef>
                <a:spcPct val="0"/>
              </a:spcBef>
              <a:spcAft>
                <a:spcPct val="0"/>
              </a:spcAft>
              <a:defRPr sz="1200" b="1">
                <a:solidFill>
                  <a:schemeClr val="tx1"/>
                </a:solidFill>
                <a:latin typeface="Times New Roman" pitchFamily="18" charset="0"/>
              </a:defRPr>
            </a:lvl9pPr>
          </a:lstStyle>
          <a:p>
            <a:pPr algn="ctr" eaLnBrk="1" hangingPunct="1">
              <a:spcBef>
                <a:spcPct val="50000"/>
              </a:spcBef>
            </a:pPr>
            <a:r>
              <a:rPr lang="en-US" altLang="en-US" sz="1800" b="0" dirty="0" smtClean="0">
                <a:solidFill>
                  <a:srgbClr val="000000"/>
                </a:solidFill>
                <a:latin typeface="Arial" pitchFamily="34" charset="0"/>
                <a:ea typeface="MS PGothic" pitchFamily="34" charset="-128"/>
              </a:rPr>
              <a:t>Application </a:t>
            </a:r>
            <a:br>
              <a:rPr lang="en-US" altLang="en-US" sz="1800" b="0" dirty="0" smtClean="0">
                <a:solidFill>
                  <a:srgbClr val="000000"/>
                </a:solidFill>
                <a:latin typeface="Arial" pitchFamily="34" charset="0"/>
                <a:ea typeface="MS PGothic" pitchFamily="34" charset="-128"/>
              </a:rPr>
            </a:br>
            <a:r>
              <a:rPr lang="en-US" altLang="en-US" sz="1800" b="0" dirty="0" smtClean="0">
                <a:solidFill>
                  <a:srgbClr val="000000"/>
                </a:solidFill>
                <a:latin typeface="Arial" pitchFamily="34" charset="0"/>
                <a:ea typeface="MS PGothic" pitchFamily="34" charset="-128"/>
              </a:rPr>
              <a:t>Suppliers</a:t>
            </a:r>
          </a:p>
        </p:txBody>
      </p:sp>
      <p:sp>
        <p:nvSpPr>
          <p:cNvPr id="1561621" name="Rectangle 33"/>
          <p:cNvSpPr>
            <a:spLocks noChangeArrowheads="1"/>
          </p:cNvSpPr>
          <p:nvPr/>
        </p:nvSpPr>
        <p:spPr bwMode="gray">
          <a:xfrm>
            <a:off x="6292850" y="1863852"/>
            <a:ext cx="998538" cy="221599"/>
          </a:xfrm>
          <a:prstGeom prst="rect">
            <a:avLst/>
          </a:prstGeom>
          <a:gradFill rotWithShape="1">
            <a:gsLst>
              <a:gs pos="0">
                <a:schemeClr val="tx2">
                  <a:gamma/>
                  <a:tint val="92157"/>
                  <a:invGamma/>
                </a:schemeClr>
              </a:gs>
              <a:gs pos="100000">
                <a:schemeClr val="tx2"/>
              </a:gs>
            </a:gsLst>
            <a:lin ang="5400000" scaled="1"/>
          </a:gradFill>
          <a:ln w="28575">
            <a:solidFill>
              <a:schemeClr val="tx2"/>
            </a:solidFill>
            <a:miter lim="800000"/>
            <a:headEnd/>
            <a:tailEnd/>
          </a:ln>
        </p:spPr>
        <p:txBody>
          <a:bodyPr lIns="0" tIns="18288" rIns="0" bIns="18288" anchor="ctr">
            <a:spAutoFit/>
          </a:bodyPr>
          <a:lstStyle/>
          <a:p>
            <a:pPr algn="ctr">
              <a:defRPr/>
            </a:pPr>
            <a:r>
              <a:rPr lang="en-US" sz="1200" dirty="0">
                <a:solidFill>
                  <a:srgbClr val="FFFFFF"/>
                </a:solidFill>
                <a:latin typeface="Arial" pitchFamily="34" charset="0"/>
                <a:ea typeface="ＭＳ Ｐゴシック" charset="-128"/>
              </a:rPr>
              <a:t>XML Tables</a:t>
            </a:r>
          </a:p>
        </p:txBody>
      </p:sp>
      <p:cxnSp>
        <p:nvCxnSpPr>
          <p:cNvPr id="20504" name="AutoShape 34"/>
          <p:cNvCxnSpPr>
            <a:cxnSpLocks noChangeShapeType="1"/>
          </p:cNvCxnSpPr>
          <p:nvPr/>
        </p:nvCxnSpPr>
        <p:spPr bwMode="gray">
          <a:xfrm>
            <a:off x="3463925" y="2044303"/>
            <a:ext cx="0" cy="14644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5" name="AutoShape 35"/>
          <p:cNvCxnSpPr>
            <a:cxnSpLocks noChangeShapeType="1"/>
          </p:cNvCxnSpPr>
          <p:nvPr/>
        </p:nvCxnSpPr>
        <p:spPr bwMode="gray">
          <a:xfrm flipH="1">
            <a:off x="1139825" y="2044304"/>
            <a:ext cx="7938" cy="141684"/>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61624" name="Rectangle 36"/>
          <p:cNvSpPr>
            <a:spLocks noChangeArrowheads="1"/>
          </p:cNvSpPr>
          <p:nvPr/>
        </p:nvSpPr>
        <p:spPr bwMode="gray">
          <a:xfrm>
            <a:off x="342900" y="1578769"/>
            <a:ext cx="1600200" cy="479822"/>
          </a:xfrm>
          <a:prstGeom prst="rect">
            <a:avLst/>
          </a:prstGeom>
          <a:gradFill rotWithShape="1">
            <a:gsLst>
              <a:gs pos="0">
                <a:schemeClr val="tx2">
                  <a:gamma/>
                  <a:tint val="92157"/>
                  <a:invGamma/>
                </a:schemeClr>
              </a:gs>
              <a:gs pos="100000">
                <a:schemeClr val="tx2"/>
              </a:gs>
            </a:gsLst>
            <a:lin ang="5400000" scaled="1"/>
          </a:gradFill>
          <a:ln w="28575">
            <a:solidFill>
              <a:schemeClr val="tx2"/>
            </a:solidFill>
            <a:miter lim="800000"/>
            <a:headEnd/>
            <a:tailEnd/>
          </a:ln>
        </p:spPr>
        <p:txBody>
          <a:bodyPr wrap="none" anchor="ctr"/>
          <a:lstStyle/>
          <a:p>
            <a:pPr algn="ctr">
              <a:defRPr/>
            </a:pPr>
            <a:r>
              <a:rPr lang="en-US" dirty="0">
                <a:solidFill>
                  <a:srgbClr val="FFFFFF"/>
                </a:solidFill>
                <a:latin typeface="Arial" pitchFamily="34" charset="0"/>
                <a:ea typeface="ＭＳ Ｐゴシック" charset="-128"/>
              </a:rPr>
              <a:t> XML Tables</a:t>
            </a:r>
          </a:p>
        </p:txBody>
      </p:sp>
      <p:sp>
        <p:nvSpPr>
          <p:cNvPr id="1561625" name="Rectangle 37"/>
          <p:cNvSpPr>
            <a:spLocks noChangeArrowheads="1"/>
          </p:cNvSpPr>
          <p:nvPr/>
        </p:nvSpPr>
        <p:spPr bwMode="gray">
          <a:xfrm>
            <a:off x="2663825" y="1578769"/>
            <a:ext cx="1600200" cy="479822"/>
          </a:xfrm>
          <a:prstGeom prst="rect">
            <a:avLst/>
          </a:prstGeom>
          <a:gradFill rotWithShape="1">
            <a:gsLst>
              <a:gs pos="0">
                <a:schemeClr val="tx2">
                  <a:gamma/>
                  <a:tint val="92157"/>
                  <a:invGamma/>
                </a:schemeClr>
              </a:gs>
              <a:gs pos="100000">
                <a:schemeClr val="tx2"/>
              </a:gs>
            </a:gsLst>
            <a:lin ang="5400000" scaled="1"/>
          </a:gradFill>
          <a:ln w="28575">
            <a:solidFill>
              <a:schemeClr val="tx2"/>
            </a:solidFill>
            <a:miter lim="800000"/>
            <a:headEnd/>
            <a:tailEnd/>
          </a:ln>
        </p:spPr>
        <p:txBody>
          <a:bodyPr wrap="none" anchor="ctr"/>
          <a:lstStyle/>
          <a:p>
            <a:pPr algn="ctr">
              <a:defRPr/>
            </a:pPr>
            <a:r>
              <a:rPr lang="en-US" dirty="0">
                <a:solidFill>
                  <a:srgbClr val="FFFFFF"/>
                </a:solidFill>
                <a:latin typeface="Arial" pitchFamily="34" charset="0"/>
                <a:ea typeface="ＭＳ Ｐゴシック" charset="-128"/>
              </a:rPr>
              <a:t> XML Tables</a:t>
            </a:r>
          </a:p>
        </p:txBody>
      </p:sp>
      <p:grpSp>
        <p:nvGrpSpPr>
          <p:cNvPr id="20508" name="Group 38"/>
          <p:cNvGrpSpPr>
            <a:grpSpLocks/>
          </p:cNvGrpSpPr>
          <p:nvPr/>
        </p:nvGrpSpPr>
        <p:grpSpPr bwMode="auto">
          <a:xfrm>
            <a:off x="1143000" y="2718197"/>
            <a:ext cx="979488" cy="432197"/>
            <a:chOff x="816" y="2352"/>
            <a:chExt cx="576" cy="384"/>
          </a:xfrm>
        </p:grpSpPr>
        <p:sp>
          <p:nvSpPr>
            <p:cNvPr id="20523" name="Line 39"/>
            <p:cNvSpPr>
              <a:spLocks noChangeShapeType="1"/>
            </p:cNvSpPr>
            <p:nvPr/>
          </p:nvSpPr>
          <p:spPr bwMode="gray">
            <a:xfrm>
              <a:off x="816" y="2352"/>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sp>
          <p:nvSpPr>
            <p:cNvPr id="20524" name="Line 40"/>
            <p:cNvSpPr>
              <a:spLocks noChangeShapeType="1"/>
            </p:cNvSpPr>
            <p:nvPr/>
          </p:nvSpPr>
          <p:spPr bwMode="gray">
            <a:xfrm>
              <a:off x="816" y="2736"/>
              <a:ext cx="57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grpSp>
      <p:sp>
        <p:nvSpPr>
          <p:cNvPr id="20509" name="Line 41"/>
          <p:cNvSpPr>
            <a:spLocks noChangeShapeType="1"/>
          </p:cNvSpPr>
          <p:nvPr/>
        </p:nvSpPr>
        <p:spPr bwMode="gray">
          <a:xfrm>
            <a:off x="3463925" y="2750344"/>
            <a:ext cx="0" cy="17145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sp>
        <p:nvSpPr>
          <p:cNvPr id="20510" name="Freeform 42"/>
          <p:cNvSpPr>
            <a:spLocks/>
          </p:cNvSpPr>
          <p:nvPr/>
        </p:nvSpPr>
        <p:spPr bwMode="gray">
          <a:xfrm>
            <a:off x="6596064" y="2746385"/>
            <a:ext cx="193675" cy="276999"/>
          </a:xfrm>
          <a:custGeom>
            <a:avLst/>
            <a:gdLst>
              <a:gd name="T0" fmla="*/ 2147483647 w 148"/>
              <a:gd name="T1" fmla="*/ 0 h 404"/>
              <a:gd name="T2" fmla="*/ 2147483647 w 148"/>
              <a:gd name="T3" fmla="*/ 2147483647 h 404"/>
              <a:gd name="T4" fmla="*/ 0 w 148"/>
              <a:gd name="T5" fmla="*/ 2147483647 h 404"/>
              <a:gd name="T6" fmla="*/ 0 60000 65536"/>
              <a:gd name="T7" fmla="*/ 0 60000 65536"/>
              <a:gd name="T8" fmla="*/ 0 60000 65536"/>
              <a:gd name="T9" fmla="*/ 0 w 148"/>
              <a:gd name="T10" fmla="*/ 0 h 404"/>
              <a:gd name="T11" fmla="*/ 148 w 148"/>
              <a:gd name="T12" fmla="*/ 404 h 404"/>
            </a:gdLst>
            <a:ahLst/>
            <a:cxnLst>
              <a:cxn ang="T6">
                <a:pos x="T0" y="T1"/>
              </a:cxn>
              <a:cxn ang="T7">
                <a:pos x="T2" y="T3"/>
              </a:cxn>
              <a:cxn ang="T8">
                <a:pos x="T4" y="T5"/>
              </a:cxn>
            </a:cxnLst>
            <a:rect l="T9" t="T10" r="T11" b="T12"/>
            <a:pathLst>
              <a:path w="148" h="404">
                <a:moveTo>
                  <a:pt x="148" y="0"/>
                </a:moveTo>
                <a:lnTo>
                  <a:pt x="146" y="404"/>
                </a:lnTo>
                <a:lnTo>
                  <a:pt x="0" y="402"/>
                </a:ln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grpSp>
        <p:nvGrpSpPr>
          <p:cNvPr id="20511" name="Group 43"/>
          <p:cNvGrpSpPr>
            <a:grpSpLocks/>
          </p:cNvGrpSpPr>
          <p:nvPr/>
        </p:nvGrpSpPr>
        <p:grpSpPr bwMode="auto">
          <a:xfrm>
            <a:off x="6877050" y="1950244"/>
            <a:ext cx="1047750" cy="1200150"/>
            <a:chOff x="4656" y="1680"/>
            <a:chExt cx="576" cy="1008"/>
          </a:xfrm>
        </p:grpSpPr>
        <p:sp>
          <p:nvSpPr>
            <p:cNvPr id="20521" name="Line 44"/>
            <p:cNvSpPr>
              <a:spLocks noChangeShapeType="1"/>
            </p:cNvSpPr>
            <p:nvPr/>
          </p:nvSpPr>
          <p:spPr bwMode="gray">
            <a:xfrm flipH="1">
              <a:off x="5232" y="1680"/>
              <a:ext cx="0" cy="10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sp>
          <p:nvSpPr>
            <p:cNvPr id="20522" name="Line 45"/>
            <p:cNvSpPr>
              <a:spLocks noChangeShapeType="1"/>
            </p:cNvSpPr>
            <p:nvPr/>
          </p:nvSpPr>
          <p:spPr bwMode="gray">
            <a:xfrm flipH="1">
              <a:off x="4656" y="2688"/>
              <a:ext cx="57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grpSp>
      <p:sp>
        <p:nvSpPr>
          <p:cNvPr id="20512" name="Line 46"/>
          <p:cNvSpPr>
            <a:spLocks noChangeShapeType="1"/>
          </p:cNvSpPr>
          <p:nvPr/>
        </p:nvSpPr>
        <p:spPr bwMode="gray">
          <a:xfrm>
            <a:off x="5438775" y="2309813"/>
            <a:ext cx="1588" cy="61198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sp>
        <p:nvSpPr>
          <p:cNvPr id="20513" name="Rectangle 62"/>
          <p:cNvSpPr>
            <a:spLocks noChangeArrowheads="1"/>
          </p:cNvSpPr>
          <p:nvPr/>
        </p:nvSpPr>
        <p:spPr bwMode="gray">
          <a:xfrm>
            <a:off x="6180139" y="1663840"/>
            <a:ext cx="1227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5988" eaLnBrk="0" hangingPunct="0">
              <a:defRPr sz="1200" b="1">
                <a:solidFill>
                  <a:schemeClr val="tx1"/>
                </a:solidFill>
                <a:latin typeface="Times New Roman" pitchFamily="18" charset="0"/>
              </a:defRPr>
            </a:lvl1pPr>
            <a:lvl2pPr marL="742950" indent="-285750" defTabSz="915988" eaLnBrk="0" hangingPunct="0">
              <a:defRPr sz="1200" b="1">
                <a:solidFill>
                  <a:schemeClr val="tx1"/>
                </a:solidFill>
                <a:latin typeface="Times New Roman" pitchFamily="18" charset="0"/>
              </a:defRPr>
            </a:lvl2pPr>
            <a:lvl3pPr marL="1143000" indent="-228600" defTabSz="915988" eaLnBrk="0" hangingPunct="0">
              <a:defRPr sz="1200" b="1">
                <a:solidFill>
                  <a:schemeClr val="tx1"/>
                </a:solidFill>
                <a:latin typeface="Times New Roman" pitchFamily="18" charset="0"/>
              </a:defRPr>
            </a:lvl3pPr>
            <a:lvl4pPr marL="1600200" indent="-228600" defTabSz="915988" eaLnBrk="0" hangingPunct="0">
              <a:defRPr sz="1200" b="1">
                <a:solidFill>
                  <a:schemeClr val="tx1"/>
                </a:solidFill>
                <a:latin typeface="Times New Roman" pitchFamily="18" charset="0"/>
              </a:defRPr>
            </a:lvl4pPr>
            <a:lvl5pPr marL="2057400" indent="-228600" defTabSz="915988" eaLnBrk="0" hangingPunct="0">
              <a:defRPr sz="1200" b="1">
                <a:solidFill>
                  <a:schemeClr val="tx1"/>
                </a:solidFill>
                <a:latin typeface="Times New Roman" pitchFamily="18" charset="0"/>
              </a:defRPr>
            </a:lvl5pPr>
            <a:lvl6pPr marL="2514600" indent="-228600" algn="ctr" defTabSz="915988" eaLnBrk="0" fontAlgn="base" hangingPunct="0">
              <a:spcBef>
                <a:spcPct val="0"/>
              </a:spcBef>
              <a:spcAft>
                <a:spcPct val="0"/>
              </a:spcAft>
              <a:defRPr sz="1200" b="1">
                <a:solidFill>
                  <a:schemeClr val="tx1"/>
                </a:solidFill>
                <a:latin typeface="Times New Roman" pitchFamily="18" charset="0"/>
              </a:defRPr>
            </a:lvl6pPr>
            <a:lvl7pPr marL="2971800" indent="-228600" algn="ctr" defTabSz="915988" eaLnBrk="0" fontAlgn="base" hangingPunct="0">
              <a:spcBef>
                <a:spcPct val="0"/>
              </a:spcBef>
              <a:spcAft>
                <a:spcPct val="0"/>
              </a:spcAft>
              <a:defRPr sz="1200" b="1">
                <a:solidFill>
                  <a:schemeClr val="tx1"/>
                </a:solidFill>
                <a:latin typeface="Times New Roman" pitchFamily="18" charset="0"/>
              </a:defRPr>
            </a:lvl7pPr>
            <a:lvl8pPr marL="3429000" indent="-228600" algn="ctr" defTabSz="915988" eaLnBrk="0" fontAlgn="base" hangingPunct="0">
              <a:spcBef>
                <a:spcPct val="0"/>
              </a:spcBef>
              <a:spcAft>
                <a:spcPct val="0"/>
              </a:spcAft>
              <a:defRPr sz="1200" b="1">
                <a:solidFill>
                  <a:schemeClr val="tx1"/>
                </a:solidFill>
                <a:latin typeface="Times New Roman" pitchFamily="18" charset="0"/>
              </a:defRPr>
            </a:lvl8pPr>
            <a:lvl9pPr marL="3886200" indent="-228600" algn="ctr" defTabSz="915988" eaLnBrk="0" fontAlgn="base" hangingPunct="0">
              <a:spcBef>
                <a:spcPct val="0"/>
              </a:spcBef>
              <a:spcAft>
                <a:spcPct val="0"/>
              </a:spcAft>
              <a:defRPr sz="1200" b="1">
                <a:solidFill>
                  <a:schemeClr val="tx1"/>
                </a:solidFill>
                <a:latin typeface="Times New Roman" pitchFamily="18" charset="0"/>
              </a:defRPr>
            </a:lvl9pPr>
          </a:lstStyle>
          <a:p>
            <a:pPr algn="ctr" eaLnBrk="1" hangingPunct="1">
              <a:spcBef>
                <a:spcPct val="50000"/>
              </a:spcBef>
            </a:pPr>
            <a:r>
              <a:rPr lang="en-US" altLang="en-US" b="0" dirty="0" smtClean="0">
                <a:solidFill>
                  <a:srgbClr val="000000"/>
                </a:solidFill>
                <a:latin typeface="Arial" pitchFamily="34" charset="0"/>
                <a:ea typeface="MS PGothic" pitchFamily="34" charset="-128"/>
              </a:rPr>
              <a:t>Nav</a:t>
            </a:r>
          </a:p>
        </p:txBody>
      </p:sp>
      <p:sp>
        <p:nvSpPr>
          <p:cNvPr id="20514" name="Rectangle 61"/>
          <p:cNvSpPr>
            <a:spLocks noChangeArrowheads="1"/>
          </p:cNvSpPr>
          <p:nvPr/>
        </p:nvSpPr>
        <p:spPr bwMode="gray">
          <a:xfrm>
            <a:off x="7472364" y="855405"/>
            <a:ext cx="915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5988" eaLnBrk="0" hangingPunct="0">
              <a:defRPr sz="1200" b="1">
                <a:solidFill>
                  <a:schemeClr val="tx1"/>
                </a:solidFill>
                <a:latin typeface="Times New Roman" pitchFamily="18" charset="0"/>
              </a:defRPr>
            </a:lvl1pPr>
            <a:lvl2pPr marL="742950" indent="-285750" defTabSz="915988" eaLnBrk="0" hangingPunct="0">
              <a:defRPr sz="1200" b="1">
                <a:solidFill>
                  <a:schemeClr val="tx1"/>
                </a:solidFill>
                <a:latin typeface="Times New Roman" pitchFamily="18" charset="0"/>
              </a:defRPr>
            </a:lvl2pPr>
            <a:lvl3pPr marL="1143000" indent="-228600" defTabSz="915988" eaLnBrk="0" hangingPunct="0">
              <a:defRPr sz="1200" b="1">
                <a:solidFill>
                  <a:schemeClr val="tx1"/>
                </a:solidFill>
                <a:latin typeface="Times New Roman" pitchFamily="18" charset="0"/>
              </a:defRPr>
            </a:lvl3pPr>
            <a:lvl4pPr marL="1600200" indent="-228600" defTabSz="915988" eaLnBrk="0" hangingPunct="0">
              <a:defRPr sz="1200" b="1">
                <a:solidFill>
                  <a:schemeClr val="tx1"/>
                </a:solidFill>
                <a:latin typeface="Times New Roman" pitchFamily="18" charset="0"/>
              </a:defRPr>
            </a:lvl4pPr>
            <a:lvl5pPr marL="2057400" indent="-228600" defTabSz="915988" eaLnBrk="0" hangingPunct="0">
              <a:defRPr sz="1200" b="1">
                <a:solidFill>
                  <a:schemeClr val="tx1"/>
                </a:solidFill>
                <a:latin typeface="Times New Roman" pitchFamily="18" charset="0"/>
              </a:defRPr>
            </a:lvl5pPr>
            <a:lvl6pPr marL="2514600" indent="-228600" algn="ctr" defTabSz="915988" eaLnBrk="0" fontAlgn="base" hangingPunct="0">
              <a:spcBef>
                <a:spcPct val="0"/>
              </a:spcBef>
              <a:spcAft>
                <a:spcPct val="0"/>
              </a:spcAft>
              <a:defRPr sz="1200" b="1">
                <a:solidFill>
                  <a:schemeClr val="tx1"/>
                </a:solidFill>
                <a:latin typeface="Times New Roman" pitchFamily="18" charset="0"/>
              </a:defRPr>
            </a:lvl6pPr>
            <a:lvl7pPr marL="2971800" indent="-228600" algn="ctr" defTabSz="915988" eaLnBrk="0" fontAlgn="base" hangingPunct="0">
              <a:spcBef>
                <a:spcPct val="0"/>
              </a:spcBef>
              <a:spcAft>
                <a:spcPct val="0"/>
              </a:spcAft>
              <a:defRPr sz="1200" b="1">
                <a:solidFill>
                  <a:schemeClr val="tx1"/>
                </a:solidFill>
                <a:latin typeface="Times New Roman" pitchFamily="18" charset="0"/>
              </a:defRPr>
            </a:lvl7pPr>
            <a:lvl8pPr marL="3429000" indent="-228600" algn="ctr" defTabSz="915988" eaLnBrk="0" fontAlgn="base" hangingPunct="0">
              <a:spcBef>
                <a:spcPct val="0"/>
              </a:spcBef>
              <a:spcAft>
                <a:spcPct val="0"/>
              </a:spcAft>
              <a:defRPr sz="1200" b="1">
                <a:solidFill>
                  <a:schemeClr val="tx1"/>
                </a:solidFill>
                <a:latin typeface="Times New Roman" pitchFamily="18" charset="0"/>
              </a:defRPr>
            </a:lvl8pPr>
            <a:lvl9pPr marL="3886200" indent="-228600" algn="ctr" defTabSz="915988" eaLnBrk="0" fontAlgn="base" hangingPunct="0">
              <a:spcBef>
                <a:spcPct val="0"/>
              </a:spcBef>
              <a:spcAft>
                <a:spcPct val="0"/>
              </a:spcAft>
              <a:defRPr sz="1200" b="1">
                <a:solidFill>
                  <a:schemeClr val="tx1"/>
                </a:solidFill>
                <a:latin typeface="Times New Roman" pitchFamily="18" charset="0"/>
              </a:defRPr>
            </a:lvl9pPr>
          </a:lstStyle>
          <a:p>
            <a:pPr algn="ctr" eaLnBrk="1" hangingPunct="1">
              <a:spcBef>
                <a:spcPct val="50000"/>
              </a:spcBef>
            </a:pPr>
            <a:r>
              <a:rPr lang="en-US" altLang="en-US" b="0" dirty="0" smtClean="0">
                <a:solidFill>
                  <a:srgbClr val="000000"/>
                </a:solidFill>
                <a:latin typeface="Arial" pitchFamily="34" charset="0"/>
                <a:ea typeface="MS PGothic" pitchFamily="34" charset="-128"/>
              </a:rPr>
              <a:t>Display</a:t>
            </a:r>
          </a:p>
        </p:txBody>
      </p:sp>
      <p:cxnSp>
        <p:nvCxnSpPr>
          <p:cNvPr id="20515" name="AutoShape 49"/>
          <p:cNvCxnSpPr>
            <a:cxnSpLocks noChangeShapeType="1"/>
            <a:stCxn id="1561638" idx="2"/>
            <a:endCxn id="1561616" idx="0"/>
          </p:cNvCxnSpPr>
          <p:nvPr/>
        </p:nvCxnSpPr>
        <p:spPr bwMode="gray">
          <a:xfrm flipH="1">
            <a:off x="5440364" y="1694926"/>
            <a:ext cx="794" cy="22555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61638" name="Rectangle 50"/>
          <p:cNvSpPr>
            <a:spLocks noChangeArrowheads="1"/>
          </p:cNvSpPr>
          <p:nvPr/>
        </p:nvSpPr>
        <p:spPr bwMode="gray">
          <a:xfrm>
            <a:off x="4941889" y="1473327"/>
            <a:ext cx="998537" cy="221599"/>
          </a:xfrm>
          <a:prstGeom prst="rect">
            <a:avLst/>
          </a:prstGeom>
          <a:gradFill rotWithShape="1">
            <a:gsLst>
              <a:gs pos="0">
                <a:schemeClr val="tx2">
                  <a:gamma/>
                  <a:tint val="92157"/>
                  <a:invGamma/>
                </a:schemeClr>
              </a:gs>
              <a:gs pos="100000">
                <a:schemeClr val="tx2"/>
              </a:gs>
            </a:gsLst>
            <a:lin ang="5400000" scaled="1"/>
          </a:gradFill>
          <a:ln w="28575">
            <a:solidFill>
              <a:schemeClr val="tx2"/>
            </a:solidFill>
            <a:miter lim="800000"/>
            <a:headEnd/>
            <a:tailEnd/>
          </a:ln>
        </p:spPr>
        <p:txBody>
          <a:bodyPr lIns="0" tIns="18288" rIns="0" bIns="18288" anchor="ctr">
            <a:spAutoFit/>
          </a:bodyPr>
          <a:lstStyle/>
          <a:p>
            <a:pPr algn="ctr">
              <a:defRPr/>
            </a:pPr>
            <a:r>
              <a:rPr lang="en-US" sz="1200" dirty="0">
                <a:solidFill>
                  <a:srgbClr val="FFFFFF"/>
                </a:solidFill>
                <a:latin typeface="Arial" pitchFamily="34" charset="0"/>
                <a:ea typeface="ＭＳ Ｐゴシック" charset="-128"/>
              </a:rPr>
              <a:t>XML Tables</a:t>
            </a:r>
          </a:p>
        </p:txBody>
      </p:sp>
      <p:sp>
        <p:nvSpPr>
          <p:cNvPr id="20517" name="Oval 51"/>
          <p:cNvSpPr>
            <a:spLocks noChangeArrowheads="1"/>
          </p:cNvSpPr>
          <p:nvPr/>
        </p:nvSpPr>
        <p:spPr bwMode="gray">
          <a:xfrm>
            <a:off x="7664450" y="3314700"/>
            <a:ext cx="1371600" cy="45720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algn="ctr" eaLnBrk="0" fontAlgn="base" hangingPunct="0">
              <a:spcBef>
                <a:spcPct val="0"/>
              </a:spcBef>
              <a:spcAft>
                <a:spcPct val="0"/>
              </a:spcAft>
              <a:defRPr sz="1200" b="1">
                <a:solidFill>
                  <a:schemeClr val="tx1"/>
                </a:solidFill>
                <a:latin typeface="Times New Roman" pitchFamily="18" charset="0"/>
              </a:defRPr>
            </a:lvl6pPr>
            <a:lvl7pPr marL="2971800" indent="-228600" algn="ctr" eaLnBrk="0" fontAlgn="base" hangingPunct="0">
              <a:spcBef>
                <a:spcPct val="0"/>
              </a:spcBef>
              <a:spcAft>
                <a:spcPct val="0"/>
              </a:spcAft>
              <a:defRPr sz="1200" b="1">
                <a:solidFill>
                  <a:schemeClr val="tx1"/>
                </a:solidFill>
                <a:latin typeface="Times New Roman" pitchFamily="18" charset="0"/>
              </a:defRPr>
            </a:lvl7pPr>
            <a:lvl8pPr marL="3429000" indent="-228600" algn="ctr" eaLnBrk="0" fontAlgn="base" hangingPunct="0">
              <a:spcBef>
                <a:spcPct val="0"/>
              </a:spcBef>
              <a:spcAft>
                <a:spcPct val="0"/>
              </a:spcAft>
              <a:defRPr sz="1200" b="1">
                <a:solidFill>
                  <a:schemeClr val="tx1"/>
                </a:solidFill>
                <a:latin typeface="Times New Roman" pitchFamily="18" charset="0"/>
              </a:defRPr>
            </a:lvl8pPr>
            <a:lvl9pPr marL="3886200" indent="-228600" algn="ctr" eaLnBrk="0" fontAlgn="base" hangingPunct="0">
              <a:spcBef>
                <a:spcPct val="0"/>
              </a:spcBef>
              <a:spcAft>
                <a:spcPct val="0"/>
              </a:spcAft>
              <a:defRPr sz="1200" b="1">
                <a:solidFill>
                  <a:schemeClr val="tx1"/>
                </a:solidFill>
                <a:latin typeface="Times New Roman" pitchFamily="18" charset="0"/>
              </a:defRPr>
            </a:lvl9pPr>
          </a:lstStyle>
          <a:p>
            <a:pPr algn="ctr" eaLnBrk="1" hangingPunct="1">
              <a:spcBef>
                <a:spcPct val="50000"/>
              </a:spcBef>
            </a:pPr>
            <a:r>
              <a:rPr lang="en-US" altLang="en-US" b="0" dirty="0" smtClean="0">
                <a:solidFill>
                  <a:srgbClr val="FFFFFF"/>
                </a:solidFill>
                <a:latin typeface="Arial" pitchFamily="34" charset="0"/>
                <a:ea typeface="MS PGothic" pitchFamily="34" charset="-128"/>
              </a:rPr>
              <a:t>XML Business Rules</a:t>
            </a:r>
          </a:p>
        </p:txBody>
      </p:sp>
      <p:grpSp>
        <p:nvGrpSpPr>
          <p:cNvPr id="20518" name="Group 52"/>
          <p:cNvGrpSpPr>
            <a:grpSpLocks/>
          </p:cNvGrpSpPr>
          <p:nvPr/>
        </p:nvGrpSpPr>
        <p:grpSpPr bwMode="auto">
          <a:xfrm flipV="1">
            <a:off x="8001000" y="3146822"/>
            <a:ext cx="344488" cy="171450"/>
            <a:chOff x="4656" y="1680"/>
            <a:chExt cx="576" cy="1008"/>
          </a:xfrm>
        </p:grpSpPr>
        <p:sp>
          <p:nvSpPr>
            <p:cNvPr id="20519" name="Line 53"/>
            <p:cNvSpPr>
              <a:spLocks noChangeShapeType="1"/>
            </p:cNvSpPr>
            <p:nvPr/>
          </p:nvSpPr>
          <p:spPr bwMode="gray">
            <a:xfrm flipH="1">
              <a:off x="5232" y="1680"/>
              <a:ext cx="0" cy="10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sp>
          <p:nvSpPr>
            <p:cNvPr id="20520" name="Line 54"/>
            <p:cNvSpPr>
              <a:spLocks noChangeShapeType="1"/>
            </p:cNvSpPr>
            <p:nvPr/>
          </p:nvSpPr>
          <p:spPr bwMode="gray">
            <a:xfrm flipH="1">
              <a:off x="4656" y="2688"/>
              <a:ext cx="57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nchor="ctr">
              <a:spAutoFit/>
            </a:bodyPr>
            <a:lstStyle/>
            <a:p>
              <a:pPr algn="ctr"/>
              <a:endParaRPr lang="en-US" sz="1200" b="1" dirty="0" smtClean="0">
                <a:solidFill>
                  <a:srgbClr val="000000"/>
                </a:solidFill>
                <a:latin typeface="Times New Roman" pitchFamily="18" charset="0"/>
              </a:endParaRPr>
            </a:p>
          </p:txBody>
        </p:sp>
      </p:grpSp>
    </p:spTree>
    <p:extLst>
      <p:ext uri="{BB962C8B-B14F-4D97-AF65-F5344CB8AC3E}">
        <p14:creationId xmlns:p14="http://schemas.microsoft.com/office/powerpoint/2010/main" val="166495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41174"/>
            <a:ext cx="8231187" cy="523220"/>
          </a:xfrm>
        </p:spPr>
        <p:txBody>
          <a:bodyPr/>
          <a:lstStyle/>
          <a:p>
            <a:pPr algn="ctr"/>
            <a:r>
              <a:rPr lang="en-US" sz="4000" dirty="0" smtClean="0"/>
              <a:t>Agenda</a:t>
            </a:r>
            <a:endParaRPr lang="en-US" sz="4000" dirty="0"/>
          </a:p>
        </p:txBody>
      </p:sp>
      <p:sp>
        <p:nvSpPr>
          <p:cNvPr id="3" name="Content Placeholder 2"/>
          <p:cNvSpPr>
            <a:spLocks noGrp="1"/>
          </p:cNvSpPr>
          <p:nvPr>
            <p:ph idx="1"/>
          </p:nvPr>
        </p:nvSpPr>
        <p:spPr>
          <a:xfrm>
            <a:off x="457200" y="984251"/>
            <a:ext cx="8458200" cy="3274743"/>
          </a:xfrm>
        </p:spPr>
        <p:txBody>
          <a:bodyPr/>
          <a:lstStyle/>
          <a:p>
            <a:r>
              <a:rPr lang="en-US" sz="3200" dirty="0" smtClean="0"/>
              <a:t>Industry Trends</a:t>
            </a:r>
          </a:p>
          <a:p>
            <a:r>
              <a:rPr lang="en-US" sz="3200" dirty="0" smtClean="0"/>
              <a:t>What is ARINC 653?</a:t>
            </a:r>
          </a:p>
          <a:p>
            <a:r>
              <a:rPr lang="en-US" sz="3200" dirty="0" smtClean="0"/>
              <a:t>Multicore issues</a:t>
            </a:r>
          </a:p>
          <a:p>
            <a:r>
              <a:rPr lang="en-US" sz="3200" dirty="0" smtClean="0"/>
              <a:t>Overview </a:t>
            </a:r>
            <a:r>
              <a:rPr lang="en-US" sz="3200" dirty="0"/>
              <a:t>of the VxWorks 653 </a:t>
            </a:r>
            <a:r>
              <a:rPr lang="en-US" sz="3200" dirty="0" smtClean="0"/>
              <a:t>Single and Multi-core Edition</a:t>
            </a:r>
          </a:p>
          <a:p>
            <a:r>
              <a:rPr lang="en-US" sz="3200" dirty="0" smtClean="0"/>
              <a:t>Q&amp;A</a:t>
            </a:r>
            <a:endParaRPr lang="en-US" sz="3200" dirty="0"/>
          </a:p>
        </p:txBody>
      </p:sp>
    </p:spTree>
    <p:extLst>
      <p:ext uri="{BB962C8B-B14F-4D97-AF65-F5344CB8AC3E}">
        <p14:creationId xmlns:p14="http://schemas.microsoft.com/office/powerpoint/2010/main" val="773465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41174"/>
            <a:ext cx="8231187" cy="523220"/>
          </a:xfrm>
        </p:spPr>
        <p:txBody>
          <a:bodyPr/>
          <a:lstStyle/>
          <a:p>
            <a:pPr algn="ctr"/>
            <a:r>
              <a:rPr lang="en-US" sz="4000" dirty="0" smtClean="0"/>
              <a:t>Conclusion</a:t>
            </a:r>
            <a:endParaRPr lang="en-US" sz="4000" dirty="0"/>
          </a:p>
        </p:txBody>
      </p:sp>
      <p:sp>
        <p:nvSpPr>
          <p:cNvPr id="3" name="Content Placeholder 2"/>
          <p:cNvSpPr>
            <a:spLocks noGrp="1"/>
          </p:cNvSpPr>
          <p:nvPr>
            <p:ph idx="1"/>
          </p:nvPr>
        </p:nvSpPr>
        <p:spPr>
          <a:xfrm>
            <a:off x="457200" y="984251"/>
            <a:ext cx="8458200" cy="3120854"/>
          </a:xfrm>
        </p:spPr>
        <p:txBody>
          <a:bodyPr/>
          <a:lstStyle/>
          <a:p>
            <a:r>
              <a:rPr lang="en-US" sz="3200" dirty="0" smtClean="0"/>
              <a:t>Important industry trends are leading to integrated systems.</a:t>
            </a:r>
          </a:p>
          <a:p>
            <a:r>
              <a:rPr lang="en-US" sz="3200" dirty="0" smtClean="0"/>
              <a:t>ARINC 653 addresses these needs both for single and multi-core.</a:t>
            </a:r>
          </a:p>
          <a:p>
            <a:r>
              <a:rPr lang="en-US" sz="3200" dirty="0" smtClean="0"/>
              <a:t>VxWorks 653 addresses ARINC 653</a:t>
            </a:r>
          </a:p>
          <a:p>
            <a:r>
              <a:rPr lang="en-US" sz="3200" dirty="0" smtClean="0"/>
              <a:t>Remember:  Safety and Security paramount</a:t>
            </a:r>
            <a:endParaRPr lang="en-US" sz="3200" dirty="0"/>
          </a:p>
        </p:txBody>
      </p:sp>
    </p:spTree>
    <p:extLst>
      <p:ext uri="{BB962C8B-B14F-4D97-AF65-F5344CB8AC3E}">
        <p14:creationId xmlns:p14="http://schemas.microsoft.com/office/powerpoint/2010/main" val="36719439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4108" y="2398376"/>
            <a:ext cx="4712758" cy="418576"/>
          </a:xfrm>
        </p:spPr>
        <p:txBody>
          <a:bodyPr/>
          <a:lstStyle/>
          <a:p>
            <a:r>
              <a:rPr lang="en-US" dirty="0"/>
              <a:t>VxWorks MILS</a:t>
            </a:r>
          </a:p>
        </p:txBody>
      </p:sp>
      <p:sp>
        <p:nvSpPr>
          <p:cNvPr id="4" name="Text Placeholder 3"/>
          <p:cNvSpPr>
            <a:spLocks noGrp="1"/>
          </p:cNvSpPr>
          <p:nvPr>
            <p:ph type="body" sz="quarter" idx="10"/>
          </p:nvPr>
        </p:nvSpPr>
        <p:spPr>
          <a:xfrm>
            <a:off x="292099" y="1634378"/>
            <a:ext cx="4695825" cy="276999"/>
          </a:xfrm>
        </p:spPr>
        <p:txBody>
          <a:bodyPr/>
          <a:lstStyle/>
          <a:p>
            <a:r>
              <a:rPr lang="en-US" dirty="0">
                <a:latin typeface="Arial" panose="020B0604020202020204" pitchFamily="34" charset="0"/>
                <a:cs typeface="Arial" panose="020B0604020202020204" pitchFamily="34" charset="0"/>
              </a:rPr>
              <a:t>aerospace</a:t>
            </a:r>
          </a:p>
        </p:txBody>
      </p:sp>
      <p:pic>
        <p:nvPicPr>
          <p:cNvPr id="6" name="Picture 5" descr="strategy-pitch-slide-5-years-alt.jpg"/>
          <p:cNvPicPr>
            <a:picLocks/>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0" y="0"/>
            <a:ext cx="9144000" cy="5143500"/>
          </a:xfrm>
          <a:prstGeom prst="rect">
            <a:avLst/>
          </a:prstGeom>
        </p:spPr>
      </p:pic>
      <p:grpSp>
        <p:nvGrpSpPr>
          <p:cNvPr id="7" name="Group 6"/>
          <p:cNvGrpSpPr>
            <a:grpSpLocks noChangeAspect="1"/>
          </p:cNvGrpSpPr>
          <p:nvPr/>
        </p:nvGrpSpPr>
        <p:grpSpPr>
          <a:xfrm>
            <a:off x="3623920" y="742950"/>
            <a:ext cx="2202094" cy="3361754"/>
            <a:chOff x="2878655" y="1534346"/>
            <a:chExt cx="1835078" cy="2801462"/>
          </a:xfrm>
        </p:grpSpPr>
        <p:sp>
          <p:nvSpPr>
            <p:cNvPr id="8" name="Trapezoid 7"/>
            <p:cNvSpPr/>
            <p:nvPr/>
          </p:nvSpPr>
          <p:spPr>
            <a:xfrm rot="18000000">
              <a:off x="3540379" y="1994498"/>
              <a:ext cx="1547812" cy="798897"/>
            </a:xfrm>
            <a:prstGeom prst="trapezoid">
              <a:avLst>
                <a:gd name="adj" fmla="val 58331"/>
              </a:avLst>
            </a:prstGeom>
            <a:solidFill>
              <a:srgbClr val="D1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3600000">
              <a:off x="1910855" y="2502146"/>
              <a:ext cx="2758560" cy="822960"/>
            </a:xfrm>
            <a:prstGeom prst="trapezoid">
              <a:avLst>
                <a:gd name="adj" fmla="val 57143"/>
              </a:avLst>
            </a:prstGeom>
            <a:solidFill>
              <a:srgbClr val="D1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a:spLocks noChangeAspect="1"/>
            </p:cNvSpPr>
            <p:nvPr/>
          </p:nvSpPr>
          <p:spPr>
            <a:xfrm>
              <a:off x="4002428" y="3838855"/>
              <a:ext cx="556238" cy="496953"/>
            </a:xfrm>
            <a:prstGeom prst="trapezoid">
              <a:avLst>
                <a:gd name="adj" fmla="val 104081"/>
              </a:avLst>
            </a:prstGeom>
            <a:solidFill>
              <a:srgbClr val="D1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231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p:cNvSpPr/>
          <p:nvPr/>
        </p:nvSpPr>
        <p:spPr bwMode="gray">
          <a:xfrm>
            <a:off x="417535" y="1779158"/>
            <a:ext cx="3948725" cy="2350882"/>
          </a:xfrm>
          <a:prstGeom prst="round2SameRect">
            <a:avLst>
              <a:gd name="adj1" fmla="val 0"/>
              <a:gd name="adj2" fmla="val 0"/>
            </a:avLst>
          </a:prstGeom>
          <a:gradFill flip="none" rotWithShape="1">
            <a:gsLst>
              <a:gs pos="40000">
                <a:srgbClr val="CECECE">
                  <a:lumMod val="47000"/>
                  <a:lumOff val="53000"/>
                </a:srgbClr>
              </a:gs>
              <a:gs pos="0">
                <a:schemeClr val="bg1">
                  <a:lumMod val="75000"/>
                </a:schemeClr>
              </a:gs>
              <a:gs pos="100000">
                <a:schemeClr val="bg1">
                  <a:lumMod val="95000"/>
                </a:schemeClr>
              </a:gs>
            </a:gsLst>
            <a:lin ang="10800000" scaled="1"/>
            <a:tileRect/>
          </a:gradFill>
          <a:ln w="9525">
            <a:noFill/>
            <a:round/>
            <a:headEnd/>
            <a:tailEnd/>
          </a:ln>
          <a:effectLst/>
          <a:extLst/>
        </p:spPr>
        <p:txBody>
          <a:bodyPr wrap="square" rtlCol="0" anchor="ctr"/>
          <a:lstStyle/>
          <a:p>
            <a:pPr marL="285750" lvl="0" indent="-285750">
              <a:lnSpc>
                <a:spcPct val="90000"/>
              </a:lnSpc>
              <a:spcBef>
                <a:spcPts val="600"/>
              </a:spcBef>
              <a:buFont typeface="Arial" panose="020B0604020202020204" pitchFamily="34" charset="0"/>
              <a:buChar char="•"/>
            </a:pPr>
            <a:r>
              <a:rPr lang="en-US" sz="1400" dirty="0" smtClean="0">
                <a:latin typeface="+mn-lt"/>
              </a:rPr>
              <a:t>More Functionality – smarter avionics, </a:t>
            </a:r>
            <a:r>
              <a:rPr lang="en-US" sz="1400" dirty="0" err="1" smtClean="0">
                <a:latin typeface="+mn-lt"/>
              </a:rPr>
              <a:t>SWaP</a:t>
            </a:r>
            <a:r>
              <a:rPr lang="en-US" sz="1400" dirty="0" smtClean="0">
                <a:latin typeface="+mn-lt"/>
              </a:rPr>
              <a:t>, more payload</a:t>
            </a:r>
          </a:p>
          <a:p>
            <a:pPr marL="285750" lvl="0" indent="-285750">
              <a:lnSpc>
                <a:spcPct val="90000"/>
              </a:lnSpc>
              <a:spcBef>
                <a:spcPts val="600"/>
              </a:spcBef>
              <a:buFont typeface="Arial" panose="020B0604020202020204" pitchFamily="34" charset="0"/>
              <a:buChar char="•"/>
            </a:pPr>
            <a:r>
              <a:rPr lang="en-US" sz="1400" dirty="0" smtClean="0">
                <a:latin typeface="+mn-lt"/>
              </a:rPr>
              <a:t>Autonomous systems</a:t>
            </a:r>
          </a:p>
          <a:p>
            <a:pPr marL="285750" lvl="0" indent="-285750">
              <a:lnSpc>
                <a:spcPct val="90000"/>
              </a:lnSpc>
              <a:spcBef>
                <a:spcPts val="600"/>
              </a:spcBef>
              <a:buFont typeface="Arial" panose="020B0604020202020204" pitchFamily="34" charset="0"/>
              <a:buChar char="•"/>
            </a:pPr>
            <a:r>
              <a:rPr lang="en-US" sz="1400" dirty="0" smtClean="0">
                <a:latin typeface="+mn-lt"/>
              </a:rPr>
              <a:t>Global procurement/partnerships</a:t>
            </a:r>
          </a:p>
          <a:p>
            <a:pPr marL="285750" lvl="0" indent="-285750">
              <a:lnSpc>
                <a:spcPct val="90000"/>
              </a:lnSpc>
              <a:spcBef>
                <a:spcPts val="600"/>
              </a:spcBef>
              <a:buFont typeface="Arial" panose="020B0604020202020204" pitchFamily="34" charset="0"/>
              <a:buChar char="•"/>
            </a:pPr>
            <a:r>
              <a:rPr lang="en-US" sz="1400" dirty="0" smtClean="0">
                <a:latin typeface="+mn-lt"/>
              </a:rPr>
              <a:t>Safe and Secure</a:t>
            </a:r>
          </a:p>
          <a:p>
            <a:pPr marL="285750" lvl="0" indent="-285750">
              <a:lnSpc>
                <a:spcPct val="90000"/>
              </a:lnSpc>
              <a:spcBef>
                <a:spcPts val="600"/>
              </a:spcBef>
              <a:buFont typeface="Arial" panose="020B0604020202020204" pitchFamily="34" charset="0"/>
              <a:buChar char="•"/>
            </a:pPr>
            <a:r>
              <a:rPr lang="en-US" sz="1400" dirty="0" smtClean="0">
                <a:latin typeface="+mn-lt"/>
              </a:rPr>
              <a:t>Pressure on development costs, schedule</a:t>
            </a:r>
          </a:p>
          <a:p>
            <a:pPr marL="285750" lvl="0" indent="-285750">
              <a:lnSpc>
                <a:spcPct val="90000"/>
              </a:lnSpc>
              <a:spcBef>
                <a:spcPts val="600"/>
              </a:spcBef>
              <a:buFont typeface="Arial" panose="020B0604020202020204" pitchFamily="34" charset="0"/>
              <a:buChar char="•"/>
            </a:pPr>
            <a:r>
              <a:rPr lang="en-US" sz="1400" dirty="0" smtClean="0">
                <a:latin typeface="+mn-lt"/>
              </a:rPr>
              <a:t>Pressure on operational costs (personnel, training, spares) </a:t>
            </a:r>
          </a:p>
        </p:txBody>
      </p:sp>
      <p:sp>
        <p:nvSpPr>
          <p:cNvPr id="21" name="Title 1"/>
          <p:cNvSpPr txBox="1">
            <a:spLocks/>
          </p:cNvSpPr>
          <p:nvPr/>
        </p:nvSpPr>
        <p:spPr bwMode="black">
          <a:xfrm>
            <a:off x="417535" y="1123504"/>
            <a:ext cx="3948725" cy="644336"/>
          </a:xfrm>
          <a:prstGeom prst="rect">
            <a:avLst/>
          </a:prstGeom>
          <a:gradFill flip="none" rotWithShape="1">
            <a:gsLst>
              <a:gs pos="0">
                <a:srgbClr val="264D73"/>
              </a:gs>
              <a:gs pos="100000">
                <a:schemeClr val="bg2">
                  <a:shade val="100000"/>
                  <a:satMod val="115000"/>
                  <a:alpha val="85000"/>
                </a:schemeClr>
              </a:gs>
            </a:gsLst>
            <a:lin ang="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274320" tIns="0" rIns="68580" bIns="34290" rtlCol="0" anchor="ctr"/>
          <a:lstStyle>
            <a:defPPr>
              <a:defRPr lang="en-US"/>
            </a:defPPr>
            <a:lvl1pPr>
              <a:defRPr sz="3200" b="1">
                <a:solidFill>
                  <a:srgbClr val="3D6E8E"/>
                </a:solidFill>
                <a:latin typeface="Arial" panose="020B0604020202020204" pitchFamily="34" charset="0"/>
                <a:cs typeface="Arial" panose="020B0604020202020204" pitchFamily="34" charset="0"/>
              </a:defRPr>
            </a:lvl1pPr>
          </a:lstStyle>
          <a:p>
            <a:pPr algn="ctr">
              <a:lnSpc>
                <a:spcPct val="90000"/>
              </a:lnSpc>
            </a:pPr>
            <a:r>
              <a:rPr lang="en-US" sz="2000" b="0" dirty="0" smtClean="0">
                <a:solidFill>
                  <a:schemeClr val="bg1"/>
                </a:solidFill>
              </a:rPr>
              <a:t>Aerospace</a:t>
            </a:r>
            <a:endParaRPr lang="en-US" sz="2000" b="0" dirty="0">
              <a:solidFill>
                <a:schemeClr val="bg1"/>
              </a:solidFill>
            </a:endParaRPr>
          </a:p>
        </p:txBody>
      </p:sp>
      <p:sp>
        <p:nvSpPr>
          <p:cNvPr id="20" name="Title 14"/>
          <p:cNvSpPr>
            <a:spLocks noGrp="1"/>
          </p:cNvSpPr>
          <p:nvPr>
            <p:ph type="title"/>
          </p:nvPr>
        </p:nvSpPr>
        <p:spPr>
          <a:xfrm>
            <a:off x="336531" y="369465"/>
            <a:ext cx="8572501" cy="366254"/>
          </a:xfrm>
        </p:spPr>
        <p:txBody>
          <a:bodyPr/>
          <a:lstStyle/>
          <a:p>
            <a:pPr algn="ctr"/>
            <a:r>
              <a:rPr lang="en-US" dirty="0" smtClean="0"/>
              <a:t>Main Aerospace &amp; Defense Trends</a:t>
            </a:r>
            <a:endParaRPr lang="en-US" dirty="0"/>
          </a:p>
        </p:txBody>
      </p:sp>
      <p:sp>
        <p:nvSpPr>
          <p:cNvPr id="14" name="Round Same Side Corner Rectangle 13"/>
          <p:cNvSpPr/>
          <p:nvPr/>
        </p:nvSpPr>
        <p:spPr bwMode="gray">
          <a:xfrm>
            <a:off x="4783795" y="1779158"/>
            <a:ext cx="3948725" cy="2350882"/>
          </a:xfrm>
          <a:prstGeom prst="round2SameRect">
            <a:avLst>
              <a:gd name="adj1" fmla="val 0"/>
              <a:gd name="adj2" fmla="val 0"/>
            </a:avLst>
          </a:prstGeom>
          <a:gradFill flip="none" rotWithShape="1">
            <a:gsLst>
              <a:gs pos="40000">
                <a:srgbClr val="CECECE">
                  <a:lumMod val="47000"/>
                  <a:lumOff val="53000"/>
                </a:srgbClr>
              </a:gs>
              <a:gs pos="0">
                <a:schemeClr val="bg1">
                  <a:lumMod val="75000"/>
                </a:schemeClr>
              </a:gs>
              <a:gs pos="100000">
                <a:schemeClr val="bg1">
                  <a:lumMod val="95000"/>
                </a:schemeClr>
              </a:gs>
            </a:gsLst>
            <a:lin ang="10800000" scaled="1"/>
            <a:tileRect/>
          </a:gradFill>
          <a:ln w="9525">
            <a:noFill/>
            <a:round/>
            <a:headEnd/>
            <a:tailEnd/>
          </a:ln>
          <a:effectLst/>
          <a:extLst/>
        </p:spPr>
        <p:txBody>
          <a:bodyPr wrap="square" rtlCol="0" anchor="ctr"/>
          <a:lstStyle/>
          <a:p>
            <a:pPr marL="285750" lvl="0" indent="-285750">
              <a:lnSpc>
                <a:spcPct val="90000"/>
              </a:lnSpc>
              <a:spcBef>
                <a:spcPts val="600"/>
              </a:spcBef>
              <a:buFont typeface="Arial" panose="020B0604020202020204" pitchFamily="34" charset="0"/>
              <a:buChar char="•"/>
            </a:pPr>
            <a:r>
              <a:rPr lang="en-US" sz="1400" dirty="0" smtClean="0">
                <a:latin typeface="+mn-lt"/>
              </a:rPr>
              <a:t>More Functionality – more lethality/survivability, integrated battlefield, more arms and armor</a:t>
            </a:r>
          </a:p>
          <a:p>
            <a:pPr marL="285750" lvl="0" indent="-285750">
              <a:lnSpc>
                <a:spcPct val="90000"/>
              </a:lnSpc>
              <a:spcBef>
                <a:spcPts val="600"/>
              </a:spcBef>
              <a:buFont typeface="Arial" panose="020B0604020202020204" pitchFamily="34" charset="0"/>
              <a:buChar char="•"/>
            </a:pPr>
            <a:r>
              <a:rPr lang="en-US" sz="1400" dirty="0" smtClean="0">
                <a:latin typeface="+mn-lt"/>
              </a:rPr>
              <a:t>Cyber warfare (more computer-based systems)</a:t>
            </a:r>
          </a:p>
          <a:p>
            <a:pPr marL="285750" lvl="0" indent="-285750">
              <a:lnSpc>
                <a:spcPct val="90000"/>
              </a:lnSpc>
              <a:spcBef>
                <a:spcPts val="600"/>
              </a:spcBef>
              <a:buFont typeface="Arial" panose="020B0604020202020204" pitchFamily="34" charset="0"/>
              <a:buChar char="•"/>
            </a:pPr>
            <a:r>
              <a:rPr lang="en-US" sz="1400" dirty="0" smtClean="0">
                <a:latin typeface="+mn-lt"/>
              </a:rPr>
              <a:t>Coalitions/interoperation</a:t>
            </a:r>
          </a:p>
          <a:p>
            <a:pPr marL="285750" lvl="0" indent="-285750">
              <a:lnSpc>
                <a:spcPct val="90000"/>
              </a:lnSpc>
              <a:spcBef>
                <a:spcPts val="600"/>
              </a:spcBef>
              <a:buFont typeface="Arial" panose="020B0604020202020204" pitchFamily="34" charset="0"/>
              <a:buChar char="•"/>
            </a:pPr>
            <a:r>
              <a:rPr lang="en-US" sz="1400" dirty="0" smtClean="0">
                <a:latin typeface="+mn-lt"/>
              </a:rPr>
              <a:t>Secure and Safe</a:t>
            </a:r>
          </a:p>
          <a:p>
            <a:pPr marL="285750" lvl="0" indent="-285750">
              <a:lnSpc>
                <a:spcPct val="90000"/>
              </a:lnSpc>
              <a:spcBef>
                <a:spcPts val="600"/>
              </a:spcBef>
              <a:buFont typeface="Arial" panose="020B0604020202020204" pitchFamily="34" charset="0"/>
              <a:buChar char="•"/>
            </a:pPr>
            <a:r>
              <a:rPr lang="en-US" sz="1400" dirty="0" smtClean="0">
                <a:latin typeface="+mn-lt"/>
              </a:rPr>
              <a:t>Pressure on development cost, schedule</a:t>
            </a:r>
          </a:p>
          <a:p>
            <a:pPr marL="285750" lvl="0" indent="-285750">
              <a:lnSpc>
                <a:spcPct val="90000"/>
              </a:lnSpc>
              <a:spcBef>
                <a:spcPts val="600"/>
              </a:spcBef>
              <a:buFont typeface="Arial" panose="020B0604020202020204" pitchFamily="34" charset="0"/>
              <a:buChar char="•"/>
            </a:pPr>
            <a:r>
              <a:rPr lang="en-US" sz="1400" dirty="0" smtClean="0">
                <a:latin typeface="+mn-lt"/>
              </a:rPr>
              <a:t>Pressure on operational costs (personnel, training, spares)</a:t>
            </a:r>
          </a:p>
        </p:txBody>
      </p:sp>
      <p:sp>
        <p:nvSpPr>
          <p:cNvPr id="15" name="Title 1"/>
          <p:cNvSpPr txBox="1">
            <a:spLocks/>
          </p:cNvSpPr>
          <p:nvPr/>
        </p:nvSpPr>
        <p:spPr bwMode="black">
          <a:xfrm>
            <a:off x="4783795" y="1123504"/>
            <a:ext cx="3948725" cy="644336"/>
          </a:xfrm>
          <a:prstGeom prst="rect">
            <a:avLst/>
          </a:prstGeom>
          <a:gradFill flip="none" rotWithShape="1">
            <a:gsLst>
              <a:gs pos="0">
                <a:srgbClr val="264D73"/>
              </a:gs>
              <a:gs pos="100000">
                <a:schemeClr val="bg2">
                  <a:shade val="100000"/>
                  <a:satMod val="115000"/>
                  <a:alpha val="85000"/>
                </a:schemeClr>
              </a:gs>
            </a:gsLst>
            <a:lin ang="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274320" tIns="0" rIns="68580" bIns="34290" rtlCol="0" anchor="ctr"/>
          <a:lstStyle>
            <a:defPPr>
              <a:defRPr lang="en-US"/>
            </a:defPPr>
            <a:lvl1pPr>
              <a:defRPr sz="3200" b="1">
                <a:solidFill>
                  <a:srgbClr val="3D6E8E"/>
                </a:solidFill>
                <a:latin typeface="Arial" panose="020B0604020202020204" pitchFamily="34" charset="0"/>
                <a:cs typeface="Arial" panose="020B0604020202020204" pitchFamily="34" charset="0"/>
              </a:defRPr>
            </a:lvl1pPr>
          </a:lstStyle>
          <a:p>
            <a:pPr algn="ctr">
              <a:lnSpc>
                <a:spcPct val="90000"/>
              </a:lnSpc>
            </a:pPr>
            <a:r>
              <a:rPr lang="en-US" sz="2000" b="0" dirty="0" smtClean="0">
                <a:solidFill>
                  <a:schemeClr val="bg1"/>
                </a:solidFill>
              </a:rPr>
              <a:t>Defense</a:t>
            </a:r>
            <a:endParaRPr lang="en-US" sz="2000" b="0" dirty="0">
              <a:solidFill>
                <a:schemeClr val="bg1"/>
              </a:solidFill>
            </a:endParaRPr>
          </a:p>
        </p:txBody>
      </p:sp>
    </p:spTree>
    <p:extLst>
      <p:ext uri="{BB962C8B-B14F-4D97-AF65-F5344CB8AC3E}">
        <p14:creationId xmlns:p14="http://schemas.microsoft.com/office/powerpoint/2010/main" val="19860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 Implications</a:t>
            </a:r>
            <a:endParaRPr lang="en-US" dirty="0"/>
          </a:p>
        </p:txBody>
      </p:sp>
      <p:sp>
        <p:nvSpPr>
          <p:cNvPr id="3" name="Content Placeholder 2"/>
          <p:cNvSpPr>
            <a:spLocks noGrp="1"/>
          </p:cNvSpPr>
          <p:nvPr>
            <p:ph idx="1"/>
          </p:nvPr>
        </p:nvSpPr>
        <p:spPr>
          <a:xfrm>
            <a:off x="457200" y="1085850"/>
            <a:ext cx="8229600" cy="553998"/>
          </a:xfrm>
        </p:spPr>
        <p:txBody>
          <a:bodyPr/>
          <a:lstStyle/>
          <a:p>
            <a:pPr marL="0" indent="0">
              <a:buNone/>
            </a:pPr>
            <a:r>
              <a:rPr lang="en-US" dirty="0" smtClean="0"/>
              <a:t>More functions, “systems of systems,” more connectivity in less space, weight, and power (</a:t>
            </a:r>
            <a:r>
              <a:rPr lang="en-US" dirty="0" err="1" smtClean="0"/>
              <a:t>SWaP</a:t>
            </a:r>
            <a:r>
              <a:rPr lang="en-US" dirty="0" smtClean="0"/>
              <a:t>), reduced cabling</a:t>
            </a:r>
            <a:endParaRPr lang="en-US" dirty="0"/>
          </a:p>
        </p:txBody>
      </p:sp>
      <p:sp>
        <p:nvSpPr>
          <p:cNvPr id="6" name="Round Same Side Corner Rectangle 5"/>
          <p:cNvSpPr/>
          <p:nvPr/>
        </p:nvSpPr>
        <p:spPr bwMode="gray">
          <a:xfrm>
            <a:off x="1057614" y="1798096"/>
            <a:ext cx="7019585" cy="823184"/>
          </a:xfrm>
          <a:prstGeom prst="round2SameRect">
            <a:avLst>
              <a:gd name="adj1" fmla="val 0"/>
              <a:gd name="adj2" fmla="val 0"/>
            </a:avLst>
          </a:prstGeom>
          <a:gradFill flip="none" rotWithShape="1">
            <a:gsLst>
              <a:gs pos="40000">
                <a:srgbClr val="CECECE">
                  <a:lumMod val="47000"/>
                  <a:lumOff val="53000"/>
                </a:srgbClr>
              </a:gs>
              <a:gs pos="0">
                <a:schemeClr val="bg1">
                  <a:lumMod val="75000"/>
                </a:schemeClr>
              </a:gs>
              <a:gs pos="100000">
                <a:schemeClr val="bg1">
                  <a:lumMod val="95000"/>
                </a:schemeClr>
              </a:gs>
            </a:gsLst>
            <a:lin ang="10800000" scaled="1"/>
            <a:tileRect/>
          </a:gradFill>
          <a:ln w="9525">
            <a:noFill/>
            <a:round/>
            <a:headEnd/>
            <a:tailEnd/>
          </a:ln>
          <a:effectLst/>
          <a:extLst/>
        </p:spPr>
        <p:txBody>
          <a:bodyPr wrap="square" rtlCol="0" anchor="ctr"/>
          <a:lstStyle/>
          <a:p>
            <a:pPr lvl="0" algn="ctr">
              <a:lnSpc>
                <a:spcPct val="90000"/>
              </a:lnSpc>
              <a:spcBef>
                <a:spcPts val="600"/>
              </a:spcBef>
            </a:pPr>
            <a:r>
              <a:rPr lang="en-US" sz="2000" dirty="0" smtClean="0">
                <a:latin typeface="+mn-lt"/>
              </a:rPr>
              <a:t>Hardware consolidation</a:t>
            </a:r>
          </a:p>
          <a:p>
            <a:pPr lvl="0" algn="ctr">
              <a:lnSpc>
                <a:spcPct val="90000"/>
              </a:lnSpc>
              <a:spcBef>
                <a:spcPts val="600"/>
              </a:spcBef>
            </a:pPr>
            <a:r>
              <a:rPr lang="en-US" sz="2000" dirty="0" smtClean="0">
                <a:latin typeface="+mn-lt"/>
              </a:rPr>
              <a:t>(multiple applications on fewer processors)</a:t>
            </a:r>
          </a:p>
        </p:txBody>
      </p:sp>
      <p:sp>
        <p:nvSpPr>
          <p:cNvPr id="7" name="Round Same Side Corner Rectangle 6"/>
          <p:cNvSpPr/>
          <p:nvPr/>
        </p:nvSpPr>
        <p:spPr bwMode="gray">
          <a:xfrm>
            <a:off x="1057614" y="2773680"/>
            <a:ext cx="7019585" cy="823184"/>
          </a:xfrm>
          <a:prstGeom prst="round2SameRect">
            <a:avLst>
              <a:gd name="adj1" fmla="val 0"/>
              <a:gd name="adj2" fmla="val 0"/>
            </a:avLst>
          </a:prstGeom>
          <a:gradFill flip="none" rotWithShape="1">
            <a:gsLst>
              <a:gs pos="40000">
                <a:srgbClr val="CECECE">
                  <a:lumMod val="47000"/>
                  <a:lumOff val="53000"/>
                </a:srgbClr>
              </a:gs>
              <a:gs pos="0">
                <a:schemeClr val="bg1">
                  <a:lumMod val="75000"/>
                </a:schemeClr>
              </a:gs>
              <a:gs pos="100000">
                <a:schemeClr val="bg1">
                  <a:lumMod val="95000"/>
                </a:schemeClr>
              </a:gs>
            </a:gsLst>
            <a:lin ang="10800000" scaled="1"/>
            <a:tileRect/>
          </a:gradFill>
          <a:ln w="9525">
            <a:noFill/>
            <a:round/>
            <a:headEnd/>
            <a:tailEnd/>
          </a:ln>
          <a:effectLst/>
          <a:extLst/>
        </p:spPr>
        <p:txBody>
          <a:bodyPr wrap="square" rtlCol="0" anchor="ctr"/>
          <a:lstStyle/>
          <a:p>
            <a:pPr lvl="0" algn="ctr">
              <a:lnSpc>
                <a:spcPct val="90000"/>
              </a:lnSpc>
              <a:spcBef>
                <a:spcPts val="600"/>
              </a:spcBef>
            </a:pPr>
            <a:r>
              <a:rPr lang="en-US" sz="2000" dirty="0" smtClean="0">
                <a:latin typeface="+mn-lt"/>
              </a:rPr>
              <a:t>Software “pressure”: larger volume of</a:t>
            </a:r>
          </a:p>
          <a:p>
            <a:pPr lvl="0" algn="ctr">
              <a:lnSpc>
                <a:spcPct val="90000"/>
              </a:lnSpc>
              <a:spcBef>
                <a:spcPts val="600"/>
              </a:spcBef>
            </a:pPr>
            <a:r>
              <a:rPr lang="en-US" sz="2000" dirty="0" smtClean="0">
                <a:latin typeface="+mn-lt"/>
              </a:rPr>
              <a:t>Software comingled on fewer processors</a:t>
            </a:r>
          </a:p>
        </p:txBody>
      </p:sp>
      <p:sp>
        <p:nvSpPr>
          <p:cNvPr id="8" name="Round Same Side Corner Rectangle 7"/>
          <p:cNvSpPr/>
          <p:nvPr/>
        </p:nvSpPr>
        <p:spPr bwMode="gray">
          <a:xfrm>
            <a:off x="1057614" y="3756660"/>
            <a:ext cx="7019585" cy="823184"/>
          </a:xfrm>
          <a:prstGeom prst="round2SameRect">
            <a:avLst>
              <a:gd name="adj1" fmla="val 0"/>
              <a:gd name="adj2" fmla="val 0"/>
            </a:avLst>
          </a:prstGeom>
          <a:gradFill flip="none" rotWithShape="1">
            <a:gsLst>
              <a:gs pos="40000">
                <a:srgbClr val="CECECE">
                  <a:lumMod val="47000"/>
                  <a:lumOff val="53000"/>
                </a:srgbClr>
              </a:gs>
              <a:gs pos="0">
                <a:schemeClr val="bg1">
                  <a:lumMod val="75000"/>
                </a:schemeClr>
              </a:gs>
              <a:gs pos="100000">
                <a:schemeClr val="bg1">
                  <a:lumMod val="95000"/>
                </a:schemeClr>
              </a:gs>
            </a:gsLst>
            <a:lin ang="10800000" scaled="1"/>
            <a:tileRect/>
          </a:gradFill>
          <a:ln w="9525">
            <a:noFill/>
            <a:round/>
            <a:headEnd/>
            <a:tailEnd/>
          </a:ln>
          <a:effectLst/>
          <a:extLst/>
        </p:spPr>
        <p:txBody>
          <a:bodyPr wrap="square" rtlCol="0" anchor="ctr"/>
          <a:lstStyle/>
          <a:p>
            <a:pPr lvl="0" algn="ctr">
              <a:lnSpc>
                <a:spcPct val="90000"/>
              </a:lnSpc>
              <a:spcBef>
                <a:spcPts val="600"/>
              </a:spcBef>
            </a:pPr>
            <a:r>
              <a:rPr lang="en-US" sz="2000" dirty="0" smtClean="0">
                <a:latin typeface="+mn-lt"/>
              </a:rPr>
              <a:t>New challenges to Safe and Secure</a:t>
            </a:r>
          </a:p>
        </p:txBody>
      </p:sp>
    </p:spTree>
    <p:extLst>
      <p:ext uri="{BB962C8B-B14F-4D97-AF65-F5344CB8AC3E}">
        <p14:creationId xmlns:p14="http://schemas.microsoft.com/office/powerpoint/2010/main" val="894568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0" y="219979"/>
            <a:ext cx="6134100" cy="439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53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78" y="105322"/>
            <a:ext cx="6137234" cy="456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78" y="777240"/>
            <a:ext cx="6137234" cy="394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93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p:cNvSpPr/>
          <p:nvPr/>
        </p:nvSpPr>
        <p:spPr bwMode="gray">
          <a:xfrm>
            <a:off x="417535" y="1779158"/>
            <a:ext cx="3948725" cy="2731882"/>
          </a:xfrm>
          <a:prstGeom prst="round2SameRect">
            <a:avLst>
              <a:gd name="adj1" fmla="val 0"/>
              <a:gd name="adj2" fmla="val 0"/>
            </a:avLst>
          </a:prstGeom>
          <a:gradFill flip="none" rotWithShape="1">
            <a:gsLst>
              <a:gs pos="40000">
                <a:srgbClr val="CECECE">
                  <a:lumMod val="47000"/>
                  <a:lumOff val="53000"/>
                </a:srgbClr>
              </a:gs>
              <a:gs pos="0">
                <a:schemeClr val="bg1">
                  <a:lumMod val="75000"/>
                </a:schemeClr>
              </a:gs>
              <a:gs pos="100000">
                <a:schemeClr val="bg1">
                  <a:lumMod val="95000"/>
                </a:schemeClr>
              </a:gs>
            </a:gsLst>
            <a:lin ang="10800000" scaled="1"/>
            <a:tileRect/>
          </a:gradFill>
          <a:ln w="9525">
            <a:noFill/>
            <a:round/>
            <a:headEnd/>
            <a:tailEnd/>
          </a:ln>
          <a:effectLst/>
          <a:extLst/>
        </p:spPr>
        <p:txBody>
          <a:bodyPr wrap="square" rtlCol="0" anchor="ctr"/>
          <a:lstStyle/>
          <a:p>
            <a:pPr lvl="0">
              <a:lnSpc>
                <a:spcPct val="90000"/>
              </a:lnSpc>
              <a:spcBef>
                <a:spcPts val="600"/>
              </a:spcBef>
            </a:pPr>
            <a:r>
              <a:rPr lang="en-US" sz="1400" dirty="0" smtClean="0">
                <a:latin typeface="+mn-lt"/>
              </a:rPr>
              <a:t>PROs</a:t>
            </a:r>
          </a:p>
          <a:p>
            <a:pPr marL="285750" lvl="0" indent="-285750">
              <a:lnSpc>
                <a:spcPct val="90000"/>
              </a:lnSpc>
              <a:spcBef>
                <a:spcPts val="600"/>
              </a:spcBef>
              <a:buFont typeface="Arial" panose="020B0604020202020204" pitchFamily="34" charset="0"/>
              <a:buChar char="•"/>
            </a:pPr>
            <a:r>
              <a:rPr lang="en-US" sz="1400" dirty="0" smtClean="0">
                <a:latin typeface="+mn-lt"/>
              </a:rPr>
              <a:t>Traditional methodology (Well Understood)</a:t>
            </a:r>
          </a:p>
          <a:p>
            <a:pPr marL="285750" lvl="0" indent="-285750">
              <a:lnSpc>
                <a:spcPct val="90000"/>
              </a:lnSpc>
              <a:spcBef>
                <a:spcPts val="600"/>
              </a:spcBef>
              <a:buFont typeface="Arial" panose="020B0604020202020204" pitchFamily="34" charset="0"/>
              <a:buChar char="•"/>
            </a:pPr>
            <a:r>
              <a:rPr lang="en-US" sz="1400" dirty="0" smtClean="0">
                <a:latin typeface="+mn-lt"/>
              </a:rPr>
              <a:t>Relative “ease” of Design and certification</a:t>
            </a:r>
          </a:p>
          <a:p>
            <a:pPr marL="285750" lvl="0" indent="-285750">
              <a:lnSpc>
                <a:spcPct val="90000"/>
              </a:lnSpc>
              <a:spcBef>
                <a:spcPts val="600"/>
              </a:spcBef>
              <a:buFont typeface="Arial" panose="020B0604020202020204" pitchFamily="34" charset="0"/>
              <a:buChar char="•"/>
            </a:pPr>
            <a:r>
              <a:rPr lang="en-US" sz="1400" dirty="0" smtClean="0">
                <a:latin typeface="+mn-lt"/>
              </a:rPr>
              <a:t>Supply chain geared for this</a:t>
            </a:r>
          </a:p>
          <a:p>
            <a:pPr lvl="0">
              <a:lnSpc>
                <a:spcPct val="90000"/>
              </a:lnSpc>
              <a:spcBef>
                <a:spcPts val="600"/>
              </a:spcBef>
            </a:pPr>
            <a:r>
              <a:rPr lang="en-US" sz="1400" dirty="0" smtClean="0">
                <a:latin typeface="+mn-lt"/>
              </a:rPr>
              <a:t>CONs</a:t>
            </a:r>
          </a:p>
          <a:p>
            <a:pPr marL="285750" lvl="0" indent="-285750">
              <a:lnSpc>
                <a:spcPct val="90000"/>
              </a:lnSpc>
              <a:spcBef>
                <a:spcPts val="600"/>
              </a:spcBef>
              <a:buFont typeface="Arial" panose="020B0604020202020204" pitchFamily="34" charset="0"/>
              <a:buChar char="•"/>
            </a:pPr>
            <a:r>
              <a:rPr lang="en-US" sz="1400" dirty="0" err="1" smtClean="0">
                <a:latin typeface="+mn-lt"/>
              </a:rPr>
              <a:t>SWaP</a:t>
            </a:r>
            <a:r>
              <a:rPr lang="en-US" sz="1400" dirty="0" smtClean="0">
                <a:latin typeface="+mn-lt"/>
              </a:rPr>
              <a:t> – Each function is separate LRU</a:t>
            </a:r>
          </a:p>
          <a:p>
            <a:pPr marL="285750" lvl="0" indent="-285750">
              <a:lnSpc>
                <a:spcPct val="90000"/>
              </a:lnSpc>
              <a:spcBef>
                <a:spcPts val="600"/>
              </a:spcBef>
              <a:buFont typeface="Arial" panose="020B0604020202020204" pitchFamily="34" charset="0"/>
              <a:buChar char="•"/>
            </a:pPr>
            <a:r>
              <a:rPr lang="en-US" sz="1400" dirty="0" smtClean="0">
                <a:latin typeface="+mn-lt"/>
              </a:rPr>
              <a:t>Poor S/W Re-use</a:t>
            </a:r>
          </a:p>
          <a:p>
            <a:pPr marL="285750" lvl="0" indent="-285750">
              <a:lnSpc>
                <a:spcPct val="90000"/>
              </a:lnSpc>
              <a:spcBef>
                <a:spcPts val="600"/>
              </a:spcBef>
              <a:buFont typeface="Arial" panose="020B0604020202020204" pitchFamily="34" charset="0"/>
              <a:buChar char="•"/>
            </a:pPr>
            <a:r>
              <a:rPr lang="en-US" sz="1400" dirty="0" smtClean="0">
                <a:latin typeface="+mn-lt"/>
              </a:rPr>
              <a:t>Poor portability</a:t>
            </a:r>
          </a:p>
          <a:p>
            <a:pPr marL="285750" lvl="0" indent="-285750">
              <a:lnSpc>
                <a:spcPct val="90000"/>
              </a:lnSpc>
              <a:spcBef>
                <a:spcPts val="600"/>
              </a:spcBef>
              <a:buFont typeface="Arial" panose="020B0604020202020204" pitchFamily="34" charset="0"/>
              <a:buChar char="•"/>
            </a:pPr>
            <a:r>
              <a:rPr lang="en-US" sz="1400" dirty="0" smtClean="0">
                <a:latin typeface="+mn-lt"/>
              </a:rPr>
              <a:t>Poor modularity</a:t>
            </a:r>
          </a:p>
          <a:p>
            <a:pPr marL="285750" lvl="0" indent="-285750">
              <a:lnSpc>
                <a:spcPct val="90000"/>
              </a:lnSpc>
              <a:spcBef>
                <a:spcPts val="600"/>
              </a:spcBef>
              <a:buFont typeface="Arial" panose="020B0604020202020204" pitchFamily="34" charset="0"/>
              <a:buChar char="•"/>
            </a:pPr>
            <a:r>
              <a:rPr lang="en-US" sz="1400" dirty="0" smtClean="0">
                <a:latin typeface="+mn-lt"/>
              </a:rPr>
              <a:t>Tier 1 at mercy of Primes ($$ for Tier 1)</a:t>
            </a:r>
          </a:p>
        </p:txBody>
      </p:sp>
      <p:sp>
        <p:nvSpPr>
          <p:cNvPr id="21" name="Title 1"/>
          <p:cNvSpPr txBox="1">
            <a:spLocks/>
          </p:cNvSpPr>
          <p:nvPr/>
        </p:nvSpPr>
        <p:spPr bwMode="black">
          <a:xfrm>
            <a:off x="417535" y="1123504"/>
            <a:ext cx="3948725" cy="644336"/>
          </a:xfrm>
          <a:prstGeom prst="rect">
            <a:avLst/>
          </a:prstGeom>
          <a:gradFill flip="none" rotWithShape="1">
            <a:gsLst>
              <a:gs pos="0">
                <a:srgbClr val="264D73"/>
              </a:gs>
              <a:gs pos="100000">
                <a:schemeClr val="bg2">
                  <a:shade val="100000"/>
                  <a:satMod val="115000"/>
                  <a:alpha val="85000"/>
                </a:schemeClr>
              </a:gs>
            </a:gsLst>
            <a:lin ang="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274320" tIns="0" rIns="68580" bIns="34290" rtlCol="0" anchor="ctr"/>
          <a:lstStyle>
            <a:defPPr>
              <a:defRPr lang="en-US"/>
            </a:defPPr>
            <a:lvl1pPr>
              <a:defRPr sz="3200" b="1">
                <a:solidFill>
                  <a:srgbClr val="3D6E8E"/>
                </a:solidFill>
                <a:latin typeface="Arial" panose="020B0604020202020204" pitchFamily="34" charset="0"/>
                <a:cs typeface="Arial" panose="020B0604020202020204" pitchFamily="34" charset="0"/>
              </a:defRPr>
            </a:lvl1pPr>
          </a:lstStyle>
          <a:p>
            <a:pPr algn="ctr">
              <a:lnSpc>
                <a:spcPct val="90000"/>
              </a:lnSpc>
            </a:pPr>
            <a:r>
              <a:rPr lang="en-US" sz="2000" b="0" dirty="0" smtClean="0">
                <a:solidFill>
                  <a:schemeClr val="bg1"/>
                </a:solidFill>
              </a:rPr>
              <a:t>Federated</a:t>
            </a:r>
            <a:endParaRPr lang="en-US" sz="2000" b="0" dirty="0">
              <a:solidFill>
                <a:schemeClr val="bg1"/>
              </a:solidFill>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0159" y="4755742"/>
            <a:ext cx="713845" cy="38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4"/>
          <p:cNvSpPr>
            <a:spLocks noGrp="1"/>
          </p:cNvSpPr>
          <p:nvPr>
            <p:ph type="title"/>
          </p:nvPr>
        </p:nvSpPr>
        <p:spPr>
          <a:xfrm>
            <a:off x="336531" y="369465"/>
            <a:ext cx="8572501" cy="366254"/>
          </a:xfrm>
        </p:spPr>
        <p:txBody>
          <a:bodyPr/>
          <a:lstStyle/>
          <a:p>
            <a:pPr algn="ctr"/>
            <a:r>
              <a:rPr lang="en-US" dirty="0" smtClean="0"/>
              <a:t>Federated versus IMA</a:t>
            </a:r>
            <a:endParaRPr lang="en-US" dirty="0"/>
          </a:p>
        </p:txBody>
      </p:sp>
      <p:sp>
        <p:nvSpPr>
          <p:cNvPr id="14" name="Round Same Side Corner Rectangle 13"/>
          <p:cNvSpPr/>
          <p:nvPr/>
        </p:nvSpPr>
        <p:spPr bwMode="gray">
          <a:xfrm>
            <a:off x="4783795" y="1779158"/>
            <a:ext cx="3948725" cy="2731882"/>
          </a:xfrm>
          <a:prstGeom prst="round2SameRect">
            <a:avLst>
              <a:gd name="adj1" fmla="val 0"/>
              <a:gd name="adj2" fmla="val 0"/>
            </a:avLst>
          </a:prstGeom>
          <a:gradFill flip="none" rotWithShape="1">
            <a:gsLst>
              <a:gs pos="40000">
                <a:srgbClr val="CECECE">
                  <a:lumMod val="47000"/>
                  <a:lumOff val="53000"/>
                </a:srgbClr>
              </a:gs>
              <a:gs pos="0">
                <a:schemeClr val="bg1">
                  <a:lumMod val="75000"/>
                </a:schemeClr>
              </a:gs>
              <a:gs pos="100000">
                <a:schemeClr val="bg1">
                  <a:lumMod val="95000"/>
                </a:schemeClr>
              </a:gs>
            </a:gsLst>
            <a:lin ang="10800000" scaled="1"/>
            <a:tileRect/>
          </a:gradFill>
          <a:ln w="9525">
            <a:noFill/>
            <a:round/>
            <a:headEnd/>
            <a:tailEnd/>
          </a:ln>
          <a:effectLst/>
          <a:extLst/>
        </p:spPr>
        <p:txBody>
          <a:bodyPr wrap="square" rtlCol="0" anchor="ctr"/>
          <a:lstStyle/>
          <a:p>
            <a:pPr lvl="0">
              <a:lnSpc>
                <a:spcPct val="90000"/>
              </a:lnSpc>
              <a:spcBef>
                <a:spcPts val="600"/>
              </a:spcBef>
            </a:pPr>
            <a:r>
              <a:rPr lang="en-US" sz="1400" dirty="0" smtClean="0">
                <a:latin typeface="+mn-lt"/>
              </a:rPr>
              <a:t>PROs</a:t>
            </a:r>
          </a:p>
          <a:p>
            <a:pPr marL="285750" lvl="0" indent="-285750">
              <a:lnSpc>
                <a:spcPct val="90000"/>
              </a:lnSpc>
              <a:spcBef>
                <a:spcPts val="600"/>
              </a:spcBef>
              <a:buFont typeface="Arial" panose="020B0604020202020204" pitchFamily="34" charset="0"/>
              <a:buChar char="•"/>
            </a:pPr>
            <a:r>
              <a:rPr lang="en-US" sz="1400" dirty="0" err="1" smtClean="0">
                <a:latin typeface="+mn-lt"/>
              </a:rPr>
              <a:t>SWaP</a:t>
            </a:r>
            <a:r>
              <a:rPr lang="en-US" sz="1400" dirty="0" smtClean="0">
                <a:latin typeface="+mn-lt"/>
              </a:rPr>
              <a:t> (multiple functions on single LRU)</a:t>
            </a:r>
          </a:p>
          <a:p>
            <a:pPr marL="285750" lvl="0" indent="-285750">
              <a:lnSpc>
                <a:spcPct val="90000"/>
              </a:lnSpc>
              <a:spcBef>
                <a:spcPts val="600"/>
              </a:spcBef>
              <a:buFont typeface="Arial" panose="020B0604020202020204" pitchFamily="34" charset="0"/>
              <a:buChar char="•"/>
            </a:pPr>
            <a:r>
              <a:rPr lang="en-US" sz="1400" dirty="0" smtClean="0">
                <a:latin typeface="+mn-lt"/>
              </a:rPr>
              <a:t>Excellent S/W re-use</a:t>
            </a:r>
          </a:p>
          <a:p>
            <a:pPr marL="285750" lvl="0" indent="-285750">
              <a:lnSpc>
                <a:spcPct val="90000"/>
              </a:lnSpc>
              <a:spcBef>
                <a:spcPts val="600"/>
              </a:spcBef>
              <a:buFont typeface="Arial" panose="020B0604020202020204" pitchFamily="34" charset="0"/>
              <a:buChar char="•"/>
            </a:pPr>
            <a:r>
              <a:rPr lang="en-US" sz="1400" dirty="0" smtClean="0">
                <a:latin typeface="+mn-lt"/>
              </a:rPr>
              <a:t>Excellent portability</a:t>
            </a:r>
          </a:p>
          <a:p>
            <a:pPr marL="285750" lvl="0" indent="-285750">
              <a:lnSpc>
                <a:spcPct val="90000"/>
              </a:lnSpc>
              <a:spcBef>
                <a:spcPts val="600"/>
              </a:spcBef>
              <a:buFont typeface="Arial" panose="020B0604020202020204" pitchFamily="34" charset="0"/>
              <a:buChar char="•"/>
            </a:pPr>
            <a:r>
              <a:rPr lang="en-US" sz="1400" dirty="0" smtClean="0">
                <a:latin typeface="+mn-lt"/>
              </a:rPr>
              <a:t>Excellent modularity</a:t>
            </a:r>
          </a:p>
          <a:p>
            <a:pPr lvl="0">
              <a:lnSpc>
                <a:spcPct val="90000"/>
              </a:lnSpc>
              <a:spcBef>
                <a:spcPts val="600"/>
              </a:spcBef>
            </a:pPr>
            <a:r>
              <a:rPr lang="en-US" sz="1400" dirty="0" smtClean="0">
                <a:latin typeface="+mn-lt"/>
              </a:rPr>
              <a:t>CONs</a:t>
            </a:r>
          </a:p>
          <a:p>
            <a:pPr marL="285750" lvl="0" indent="-285750">
              <a:lnSpc>
                <a:spcPct val="90000"/>
              </a:lnSpc>
              <a:spcBef>
                <a:spcPts val="600"/>
              </a:spcBef>
              <a:buFont typeface="Arial" panose="020B0604020202020204" pitchFamily="34" charset="0"/>
              <a:buChar char="•"/>
            </a:pPr>
            <a:r>
              <a:rPr lang="en-US" sz="1400" dirty="0" smtClean="0">
                <a:latin typeface="+mn-lt"/>
              </a:rPr>
              <a:t>“Modern” methodology (777, A380, 787…)</a:t>
            </a:r>
          </a:p>
          <a:p>
            <a:pPr marL="285750" lvl="0" indent="-285750">
              <a:lnSpc>
                <a:spcPct val="90000"/>
              </a:lnSpc>
              <a:spcBef>
                <a:spcPts val="600"/>
              </a:spcBef>
              <a:buFont typeface="Arial" panose="020B0604020202020204" pitchFamily="34" charset="0"/>
              <a:buChar char="•"/>
            </a:pPr>
            <a:r>
              <a:rPr lang="en-US" sz="1400" dirty="0" smtClean="0">
                <a:latin typeface="+mn-lt"/>
              </a:rPr>
              <a:t>Poorly understood</a:t>
            </a:r>
          </a:p>
          <a:p>
            <a:pPr marL="285750" lvl="0" indent="-285750">
              <a:lnSpc>
                <a:spcPct val="90000"/>
              </a:lnSpc>
              <a:spcBef>
                <a:spcPts val="600"/>
              </a:spcBef>
              <a:buFont typeface="Arial" panose="020B0604020202020204" pitchFamily="34" charset="0"/>
              <a:buChar char="•"/>
            </a:pPr>
            <a:r>
              <a:rPr lang="en-US" sz="1400" dirty="0" smtClean="0">
                <a:latin typeface="+mn-lt"/>
              </a:rPr>
              <a:t>Complexity of design and certification</a:t>
            </a:r>
          </a:p>
          <a:p>
            <a:pPr marL="285750" lvl="0" indent="-285750">
              <a:lnSpc>
                <a:spcPct val="90000"/>
              </a:lnSpc>
              <a:spcBef>
                <a:spcPts val="600"/>
              </a:spcBef>
              <a:buFont typeface="Arial" panose="020B0604020202020204" pitchFamily="34" charset="0"/>
              <a:buChar char="•"/>
            </a:pPr>
            <a:r>
              <a:rPr lang="en-US" sz="1400" dirty="0" smtClean="0">
                <a:latin typeface="+mn-lt"/>
              </a:rPr>
              <a:t>Supply chain not setup for IMA projects</a:t>
            </a:r>
          </a:p>
        </p:txBody>
      </p:sp>
      <p:sp>
        <p:nvSpPr>
          <p:cNvPr id="15" name="Title 1"/>
          <p:cNvSpPr txBox="1">
            <a:spLocks/>
          </p:cNvSpPr>
          <p:nvPr/>
        </p:nvSpPr>
        <p:spPr bwMode="black">
          <a:xfrm>
            <a:off x="4783795" y="1123504"/>
            <a:ext cx="3948725" cy="644336"/>
          </a:xfrm>
          <a:prstGeom prst="rect">
            <a:avLst/>
          </a:prstGeom>
          <a:gradFill flip="none" rotWithShape="1">
            <a:gsLst>
              <a:gs pos="0">
                <a:srgbClr val="264D73"/>
              </a:gs>
              <a:gs pos="100000">
                <a:schemeClr val="bg2">
                  <a:shade val="100000"/>
                  <a:satMod val="115000"/>
                  <a:alpha val="85000"/>
                </a:schemeClr>
              </a:gs>
            </a:gsLst>
            <a:lin ang="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274320" tIns="0" rIns="68580" bIns="34290" rtlCol="0" anchor="ctr"/>
          <a:lstStyle>
            <a:defPPr>
              <a:defRPr lang="en-US"/>
            </a:defPPr>
            <a:lvl1pPr>
              <a:defRPr sz="3200" b="1">
                <a:solidFill>
                  <a:srgbClr val="3D6E8E"/>
                </a:solidFill>
                <a:latin typeface="Arial" panose="020B0604020202020204" pitchFamily="34" charset="0"/>
                <a:cs typeface="Arial" panose="020B0604020202020204" pitchFamily="34" charset="0"/>
              </a:defRPr>
            </a:lvl1pPr>
          </a:lstStyle>
          <a:p>
            <a:pPr algn="ctr">
              <a:lnSpc>
                <a:spcPct val="90000"/>
              </a:lnSpc>
            </a:pPr>
            <a:r>
              <a:rPr lang="en-US" sz="2000" b="0" dirty="0" smtClean="0">
                <a:solidFill>
                  <a:schemeClr val="bg1"/>
                </a:solidFill>
              </a:rPr>
              <a:t>IMA</a:t>
            </a:r>
            <a:endParaRPr lang="en-US" sz="2000" b="0" dirty="0">
              <a:solidFill>
                <a:schemeClr val="bg1"/>
              </a:solidFill>
            </a:endParaRPr>
          </a:p>
        </p:txBody>
      </p:sp>
    </p:spTree>
    <p:extLst>
      <p:ext uri="{BB962C8B-B14F-4D97-AF65-F5344CB8AC3E}">
        <p14:creationId xmlns:p14="http://schemas.microsoft.com/office/powerpoint/2010/main" val="7749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black">
          <a:xfrm>
            <a:off x="-17811" y="2419758"/>
            <a:ext cx="8220635" cy="1804033"/>
          </a:xfrm>
          <a:prstGeom prst="rect">
            <a:avLst/>
          </a:prstGeom>
          <a:gradFill flip="none" rotWithShape="1">
            <a:gsLst>
              <a:gs pos="0">
                <a:schemeClr val="tx2">
                  <a:alpha val="83000"/>
                </a:schemeClr>
              </a:gs>
              <a:gs pos="69000">
                <a:schemeClr val="tx2">
                  <a:alpha val="28000"/>
                </a:schemeClr>
              </a:gs>
              <a:gs pos="100000">
                <a:schemeClr val="bg2">
                  <a:shade val="100000"/>
                  <a:satMod val="115000"/>
                  <a:alpha val="0"/>
                </a:schemeClr>
              </a:gs>
            </a:gsLst>
            <a:lin ang="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274320" tIns="0" rIns="68580" bIns="34290" rtlCol="0" anchor="ctr"/>
          <a:lstStyle>
            <a:defPPr>
              <a:defRPr lang="en-US"/>
            </a:defPPr>
            <a:lvl1pPr>
              <a:defRPr sz="3200" b="1">
                <a:solidFill>
                  <a:srgbClr val="3D6E8E"/>
                </a:solidFill>
                <a:latin typeface="Arial" panose="020B0604020202020204" pitchFamily="34" charset="0"/>
                <a:cs typeface="Arial" panose="020B0604020202020204" pitchFamily="34" charset="0"/>
              </a:defRPr>
            </a:lvl1pPr>
          </a:lstStyle>
          <a:p>
            <a:pPr>
              <a:lnSpc>
                <a:spcPct val="90000"/>
              </a:lnSpc>
            </a:pPr>
            <a:r>
              <a:rPr lang="en-US" sz="4400" b="0" kern="0" dirty="0" smtClean="0">
                <a:solidFill>
                  <a:srgbClr val="FFFFFF"/>
                </a:solidFill>
                <a:latin typeface="+mn-lt"/>
                <a:ea typeface="ＭＳ Ｐゴシック" pitchFamily="34" charset="-128"/>
              </a:rPr>
              <a:t>What is ARINC 653?</a:t>
            </a:r>
            <a:endParaRPr lang="en-US" sz="4400" b="0" dirty="0">
              <a:solidFill>
                <a:schemeClr val="bg1"/>
              </a:solidFill>
              <a:latin typeface="+mn-lt"/>
            </a:endParaRPr>
          </a:p>
        </p:txBody>
      </p:sp>
      <p:sp>
        <p:nvSpPr>
          <p:cNvPr id="4" name="Text Placeholder 3"/>
          <p:cNvSpPr>
            <a:spLocks noGrp="1"/>
          </p:cNvSpPr>
          <p:nvPr>
            <p:ph type="body" sz="quarter" idx="10"/>
          </p:nvPr>
        </p:nvSpPr>
        <p:spPr>
          <a:xfrm>
            <a:off x="292099" y="1634378"/>
            <a:ext cx="4695825" cy="276999"/>
          </a:xfrm>
        </p:spPr>
        <p:txBody>
          <a:bodyPr/>
          <a:lstStyle/>
          <a:p>
            <a:r>
              <a:rPr lang="en-US" dirty="0" smtClean="0">
                <a:latin typeface="Arial" panose="020B0604020202020204" pitchFamily="34" charset="0"/>
                <a:cs typeface="Arial" panose="020B0604020202020204" pitchFamily="34" charset="0"/>
              </a:rPr>
              <a:t>aerospace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24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nd River Template_Energy">
  <a:themeElements>
    <a:clrScheme name="Wind River">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297065"/>
      </a:hlink>
      <a:folHlink>
        <a:srgbClr val="8061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9525">
          <a:noFill/>
          <a:round/>
          <a:headEnd/>
          <a:tailEnd/>
        </a:ln>
        <a:effectLst/>
        <a:extLst/>
      </a:spPr>
      <a:bodyPr wrap="square" rtlCol="0" anchor="ctr"/>
      <a:lstStyle>
        <a:defPPr algn="ctr" defTabSz="914400">
          <a:lnSpc>
            <a:spcPct val="90000"/>
          </a:lnSpc>
          <a:spcBef>
            <a:spcPts val="600"/>
          </a:spcBef>
          <a:defRPr sz="2000" dirty="0" err="1" smtClean="0">
            <a:solidFill>
              <a:schemeClr val="bg1"/>
            </a:solidFill>
            <a:latin typeface="+mn-lt"/>
            <a:ea typeface="ＭＳ Ｐゴシック" charset="0"/>
            <a:cs typeface="ＭＳ Ｐゴシック" charset="0"/>
          </a:defRPr>
        </a:defPPr>
      </a:lstStyle>
    </a:spDef>
    <a:lnDef>
      <a:spPr bwMode="auto">
        <a:solidFill>
          <a:schemeClr val="accent2"/>
        </a:solidFill>
        <a:ln w="12700" cap="flat" cmpd="sng" algn="ctr">
          <a:solidFill>
            <a:schemeClr val="bg2"/>
          </a:solidFill>
          <a:prstDash val="solid"/>
          <a:round/>
          <a:headEnd type="none" w="med" len="med"/>
          <a:tailEnd type="none" w="med" len="med"/>
        </a:ln>
        <a:effectLst/>
      </a:spPr>
      <a:bodyPr/>
      <a:lstStyle/>
    </a:lnDef>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rtlCol="0" anchor="t" anchorCtr="0" compatLnSpc="1">
        <a:prstTxWarp prst="textNoShape">
          <a:avLst/>
        </a:prstTxWarp>
        <a:noAutofit/>
      </a:bodyPr>
      <a:lstStyle>
        <a:defPPr marL="0" indent="0">
          <a:lnSpc>
            <a:spcPct val="90000"/>
          </a:lnSpc>
          <a:spcBef>
            <a:spcPts val="600"/>
          </a:spcBef>
          <a:buNone/>
          <a:defRPr sz="2000" dirty="0" err="1" smtClean="0">
            <a:solidFill>
              <a:schemeClr val="bg1"/>
            </a:solidFill>
            <a:latin typeface="+mn-lt"/>
          </a:defRPr>
        </a:defPPr>
      </a:lstStyle>
    </a:txDef>
  </a:objectDefaults>
  <a:extraClrSchemeLst>
    <a:extraClrScheme>
      <a:clrScheme name="Wind River">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297065"/>
        </a:hlink>
        <a:folHlink>
          <a:srgbClr val="80613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ind River Corp Template_Dark">
  <a:themeElements>
    <a:clrScheme name="Custom 9">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CCCCCC"/>
      </a:hlink>
      <a:folHlink>
        <a:srgbClr val="8061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a:noFill/>
          <a:round/>
          <a:headEnd/>
          <a:tailEnd/>
        </a:ln>
        <a:effectLst/>
        <a:extLst/>
      </a:spPr>
      <a:bodyPr wrap="square" tIns="91440" bIns="91440" rtlCol="0" anchor="ctr">
        <a:spAutoFit/>
      </a:bodyPr>
      <a:lstStyle>
        <a:defPPr algn="ctr" defTabSz="914400">
          <a:lnSpc>
            <a:spcPct val="90000"/>
          </a:lnSpc>
          <a:defRPr sz="2000" dirty="0" err="1" smtClean="0">
            <a:solidFill>
              <a:schemeClr val="bg1"/>
            </a:solidFill>
            <a:latin typeface="+mn-lt"/>
            <a:ea typeface="ＭＳ Ｐゴシック" charset="0"/>
            <a:cs typeface="ＭＳ Ｐゴシック" charset="0"/>
          </a:defRPr>
        </a:defPPr>
      </a:lstStyle>
    </a:spDef>
    <a:lnDef>
      <a:spPr bwMode="auto">
        <a:solidFill>
          <a:schemeClr val="accent2"/>
        </a:solidFill>
        <a:ln w="12700" cap="flat" cmpd="sng" algn="ctr">
          <a:solidFill>
            <a:schemeClr val="bg2"/>
          </a:solidFill>
          <a:prstDash val="solid"/>
          <a:round/>
          <a:headEnd type="none" w="med" len="med"/>
          <a:tailEnd type="none" w="med" len="med"/>
        </a:ln>
        <a:effectLst/>
      </a:spPr>
      <a:bodyPr/>
      <a:lstStyle/>
    </a:lnDef>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rtlCol="0" anchor="ctr" anchorCtr="0" compatLnSpc="1">
        <a:prstTxWarp prst="textNoShape">
          <a:avLst/>
        </a:prstTxWarp>
        <a:spAutoFit/>
      </a:bodyPr>
      <a:lstStyle>
        <a:defPPr marL="0" indent="0">
          <a:lnSpc>
            <a:spcPct val="90000"/>
          </a:lnSpc>
          <a:spcBef>
            <a:spcPts val="600"/>
          </a:spcBef>
          <a:buNone/>
          <a:defRPr sz="2000" dirty="0" err="1" smtClean="0">
            <a:latin typeface="+mn-lt"/>
          </a:defRPr>
        </a:defPPr>
      </a:lstStyle>
    </a:txDef>
  </a:objectDefaults>
  <a:extraClrSchemeLst>
    <a:extraClrScheme>
      <a:clrScheme name="Wind River">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297065"/>
        </a:hlink>
        <a:folHlink>
          <a:srgbClr val="80613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Wind River">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297065"/>
      </a:hlink>
      <a:folHlink>
        <a:srgbClr val="8061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Wind River">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297065"/>
      </a:hlink>
      <a:folHlink>
        <a:srgbClr val="8061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15910</TotalTime>
  <Words>1818</Words>
  <Application>Microsoft Office PowerPoint</Application>
  <PresentationFormat>On-screen Show (16:9)</PresentationFormat>
  <Paragraphs>473</Paragraphs>
  <Slides>31</Slides>
  <Notes>21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MS PGothic</vt:lpstr>
      <vt:lpstr>MS PGothic</vt:lpstr>
      <vt:lpstr>Arial</vt:lpstr>
      <vt:lpstr>Arial Black</vt:lpstr>
      <vt:lpstr>Arial Narrow</vt:lpstr>
      <vt:lpstr>Times New Roman</vt:lpstr>
      <vt:lpstr>Wingdings</vt:lpstr>
      <vt:lpstr>Wind River Template_Energy</vt:lpstr>
      <vt:lpstr>1_Wind River Corp Template_Dark</vt:lpstr>
      <vt:lpstr>Microsoft Office PowerPoint 97-2003 Slide</vt:lpstr>
      <vt:lpstr>Enhancement of ARINC 653 for Multi-core Hardware</vt:lpstr>
      <vt:lpstr>PowerPoint Presentation</vt:lpstr>
      <vt:lpstr>Agenda</vt:lpstr>
      <vt:lpstr>Main Aerospace &amp; Defense Trends</vt:lpstr>
      <vt:lpstr>System Implications</vt:lpstr>
      <vt:lpstr>PowerPoint Presentation</vt:lpstr>
      <vt:lpstr>PowerPoint Presentation</vt:lpstr>
      <vt:lpstr>Federated versus IMA</vt:lpstr>
      <vt:lpstr>PowerPoint Presentation</vt:lpstr>
      <vt:lpstr>ARINC 653</vt:lpstr>
      <vt:lpstr>ARINC 653 APEX (APplication EXecutive)</vt:lpstr>
      <vt:lpstr>VxWorks 653 Single/dual core</vt:lpstr>
      <vt:lpstr>VxWorks 653 Single/Dual-core (up to 2.x)</vt:lpstr>
      <vt:lpstr>VxWorks 653 2.x IMA Architecture</vt:lpstr>
      <vt:lpstr>High-Performance, Two-Level Scheduling</vt:lpstr>
      <vt:lpstr>VxWorks 653 Multi-core Edition</vt:lpstr>
      <vt:lpstr>Multi-core System Issues</vt:lpstr>
      <vt:lpstr>Certification Authorities Software Team CAST-32A (Multi-Core Processors)</vt:lpstr>
      <vt:lpstr>VxWorks 653 3 Multi-core Edition Requirements </vt:lpstr>
      <vt:lpstr>VxWorks 653 3.0 Multi-core Edition Safety Architecture</vt:lpstr>
      <vt:lpstr>VxWorks 653 3.0 Multi-core Edition Time Scheduler</vt:lpstr>
      <vt:lpstr>Roles of the MOS and POS in 3.0 Multi-core Edition</vt:lpstr>
      <vt:lpstr>VxWorks 653 MCE Use Case - Migration</vt:lpstr>
      <vt:lpstr>PowerPoint Presentation</vt:lpstr>
      <vt:lpstr>PowerPoint Presentation</vt:lpstr>
      <vt:lpstr>PowerPoint Presentation</vt:lpstr>
      <vt:lpstr>PowerPoint Presentation</vt:lpstr>
      <vt:lpstr>PowerPoint Presentation</vt:lpstr>
      <vt:lpstr>DO-297 Role Separation</vt:lpstr>
      <vt:lpstr>Conclusion</vt:lpstr>
      <vt:lpstr>VxWorks MILS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darshan.patel@windriver.com</dc:creator>
  <cp:keywords>Wind River PPT Template SKO</cp:keywords>
  <cp:lastModifiedBy>conference</cp:lastModifiedBy>
  <cp:revision>578</cp:revision>
  <dcterms:created xsi:type="dcterms:W3CDTF">2013-07-25T22:10:24Z</dcterms:created>
  <dcterms:modified xsi:type="dcterms:W3CDTF">2016-12-15T21:10:33Z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13</vt:lpwstr>
  </property>
  <property fmtid="{D5CDD505-2E9C-101B-9397-08002B2CF9AE}" pid="3" name="Offisync_UniqueId">
    <vt:lpwstr>23333</vt:lpwstr>
  </property>
  <property fmtid="{D5CDD505-2E9C-101B-9397-08002B2CF9AE}" pid="4" name="Offisync_ProviderInitializationData">
    <vt:lpwstr>https://jive.windriver.com</vt:lpwstr>
  </property>
  <property fmtid="{D5CDD505-2E9C-101B-9397-08002B2CF9AE}" pid="5" name="Jive_VersionGuid">
    <vt:lpwstr>4dea5a13-df29-4bce-b569-fc8c94654ac4</vt:lpwstr>
  </property>
  <property fmtid="{D5CDD505-2E9C-101B-9397-08002B2CF9AE}" pid="6" name="Jive_LatestUserAccountName">
    <vt:lpwstr>LXie</vt:lpwstr>
  </property>
  <property fmtid="{D5CDD505-2E9C-101B-9397-08002B2CF9AE}" pid="7" name="Offisync_ServerID">
    <vt:lpwstr>7cef1815-9ab8-4d94-a10b-e5437e9435f9</vt:lpwstr>
  </property>
</Properties>
</file>