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0" r:id="rId4"/>
    <p:sldId id="258" r:id="rId5"/>
    <p:sldId id="259" r:id="rId6"/>
    <p:sldId id="260" r:id="rId7"/>
    <p:sldId id="262" r:id="rId8"/>
    <p:sldId id="282" r:id="rId9"/>
    <p:sldId id="283" r:id="rId10"/>
    <p:sldId id="284" r:id="rId11"/>
    <p:sldId id="285" r:id="rId12"/>
    <p:sldId id="261" r:id="rId13"/>
    <p:sldId id="279" r:id="rId14"/>
    <p:sldId id="263" r:id="rId15"/>
    <p:sldId id="281"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C2052-7522-4ED5-8C05-D6A35AB7A80B}" type="datetimeFigureOut">
              <a:rPr lang="en-US" smtClean="0"/>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50724-B3F0-4607-9CB1-37B29C906217}" type="slidenum">
              <a:rPr lang="en-US" smtClean="0"/>
              <a:t>‹#›</a:t>
            </a:fld>
            <a:endParaRPr lang="en-US"/>
          </a:p>
        </p:txBody>
      </p:sp>
    </p:spTree>
    <p:extLst>
      <p:ext uri="{BB962C8B-B14F-4D97-AF65-F5344CB8AC3E}">
        <p14:creationId xmlns:p14="http://schemas.microsoft.com/office/powerpoint/2010/main" val="181684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152400" y="6553200"/>
            <a:ext cx="6248400" cy="304800"/>
          </a:xfrm>
        </p:spPr>
        <p:txBody>
          <a:bodyPr/>
          <a:lstStyle>
            <a:lvl1pPr>
              <a:defRPr>
                <a:solidFill>
                  <a:srgbClr val="0070C0"/>
                </a:solidFill>
              </a:defRPr>
            </a:lvl1pPr>
          </a:lstStyle>
          <a:p>
            <a:r>
              <a:rPr lang="en-US" dirty="0" smtClean="0"/>
              <a:t>Chad Loeffler – FSW Workshop 2016 - This Presentation Does Not Include ITAR Material</a:t>
            </a:r>
            <a:endParaRPr lang="en-US" dirty="0"/>
          </a:p>
        </p:txBody>
      </p:sp>
      <p:sp>
        <p:nvSpPr>
          <p:cNvPr id="6" name="Slide Number Placeholder 5"/>
          <p:cNvSpPr>
            <a:spLocks noGrp="1"/>
          </p:cNvSpPr>
          <p:nvPr>
            <p:ph type="sldNum" sz="quarter" idx="12"/>
          </p:nvPr>
        </p:nvSpPr>
        <p:spPr>
          <a:xfrm>
            <a:off x="6553200" y="6553200"/>
            <a:ext cx="2133600" cy="304800"/>
          </a:xfrm>
        </p:spPr>
        <p:txBody>
          <a:bodyPr/>
          <a:lstStyle>
            <a:lvl1pPr>
              <a:defRPr>
                <a:solidFill>
                  <a:srgbClr val="0070C0"/>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500"/>
            <a:ext cx="2133600" cy="2903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500"/>
            <a:ext cx="2133600" cy="2903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500"/>
            <a:ext cx="2133600" cy="2903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91500"/>
            <a:ext cx="2133600" cy="29030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91500"/>
            <a:ext cx="2133600" cy="2903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91500"/>
            <a:ext cx="2133600" cy="29030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91500"/>
            <a:ext cx="2133600" cy="29030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1500"/>
            <a:ext cx="2133600" cy="29030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500"/>
            <a:ext cx="2133600" cy="2903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500"/>
            <a:ext cx="2133600" cy="29030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0" y="5142016"/>
            <a:ext cx="9144000" cy="1736283"/>
            <a:chOff x="-3" y="5142016"/>
            <a:chExt cx="9144003" cy="1736283"/>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91634" y="5142016"/>
              <a:ext cx="8552366" cy="1736283"/>
            </a:xfrm>
            <a:prstGeom prst="rect">
              <a:avLst/>
            </a:prstGeom>
          </p:spPr>
        </p:pic>
        <p:sp>
          <p:nvSpPr>
            <p:cNvPr id="9" name="Rectangle 8"/>
            <p:cNvSpPr/>
            <p:nvPr userDrawn="1"/>
          </p:nvSpPr>
          <p:spPr>
            <a:xfrm>
              <a:off x="0" y="5142016"/>
              <a:ext cx="9143998" cy="1721959"/>
            </a:xfrm>
            <a:prstGeom prst="rect">
              <a:avLst/>
            </a:prstGeom>
            <a:gradFill>
              <a:gsLst>
                <a:gs pos="0">
                  <a:schemeClr val="bg1"/>
                </a:gs>
                <a:gs pos="92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 y="5142016"/>
              <a:ext cx="9144003" cy="17219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15" cstate="print">
              <a:extLst>
                <a:ext uri="{28A0092B-C50C-407E-A947-70E740481C1C}">
                  <a14:useLocalDpi xmlns:a14="http://schemas.microsoft.com/office/drawing/2010/main" val="0"/>
                </a:ext>
              </a:extLst>
            </a:blip>
            <a:srcRect r="40976"/>
            <a:stretch/>
          </p:blipFill>
          <p:spPr>
            <a:xfrm>
              <a:off x="152399" y="5335975"/>
              <a:ext cx="8991601" cy="1155525"/>
            </a:xfrm>
            <a:prstGeom prst="rect">
              <a:avLst/>
            </a:prstGeom>
          </p:spPr>
        </p:pic>
        <p:sp>
          <p:nvSpPr>
            <p:cNvPr id="12" name="Rectangle 11"/>
            <p:cNvSpPr>
              <a:spLocks noChangeArrowheads="1"/>
            </p:cNvSpPr>
            <p:nvPr userDrawn="1"/>
          </p:nvSpPr>
          <p:spPr bwMode="auto">
            <a:xfrm>
              <a:off x="5029200" y="5186541"/>
              <a:ext cx="3505200" cy="990600"/>
            </a:xfrm>
            <a:prstGeom prst="rect">
              <a:avLst/>
            </a:prstGeom>
            <a:noFill/>
            <a:ln w="12700">
              <a:noFill/>
              <a:miter lim="800000"/>
              <a:headEnd/>
              <a:tailEnd/>
            </a:ln>
            <a:effectLst/>
          </p:spPr>
          <p:txBody>
            <a:bodyPr lIns="90488" tIns="44450" rIns="90488" bIns="44450" anchor="ctr"/>
            <a:lstStyle/>
            <a:p>
              <a:pPr algn="ctr">
                <a:lnSpc>
                  <a:spcPts val="1700"/>
                </a:lnSpc>
                <a:spcBef>
                  <a:spcPct val="0"/>
                </a:spcBef>
                <a:spcAft>
                  <a:spcPct val="0"/>
                </a:spcAft>
                <a:buClrTx/>
                <a:buSzTx/>
                <a:buFontTx/>
                <a:buNone/>
                <a:defRPr/>
              </a:pPr>
              <a:r>
                <a:rPr lang="en-US" sz="1400" b="1" i="1" dirty="0">
                  <a:solidFill>
                    <a:srgbClr val="055CBB"/>
                  </a:solidFill>
                  <a:effectLst/>
                  <a:latin typeface="Arial" panose="020B0604020202020204" pitchFamily="34" charset="0"/>
                  <a:cs typeface="Arial" panose="020B0604020202020204" pitchFamily="34" charset="0"/>
                </a:rPr>
                <a:t>Benefiting government, industry and the public through innovative science and technology</a:t>
              </a: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28600" y="6553200"/>
            <a:ext cx="6096000" cy="304800"/>
          </a:xfrm>
          <a:prstGeom prst="rect">
            <a:avLst/>
          </a:prstGeom>
        </p:spPr>
        <p:txBody>
          <a:bodyPr vert="horz" lIns="91440" tIns="45720" rIns="91440" bIns="45720" rtlCol="0" anchor="ctr"/>
          <a:lstStyle>
            <a:lvl1pPr algn="ctr">
              <a:defRPr sz="1200">
                <a:solidFill>
                  <a:srgbClr val="0070C0"/>
                </a:solidFill>
              </a:defRPr>
            </a:lvl1pPr>
          </a:lstStyle>
          <a:p>
            <a:r>
              <a:rPr lang="en-US" dirty="0" smtClean="0"/>
              <a:t>Chad Loeffler – FSW Workshop 2016 - This Presentation Does Not Include ITAR Material</a:t>
            </a:r>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rgbClr val="0070C0"/>
                </a:solidFill>
              </a:defRPr>
            </a:lvl1pPr>
          </a:lstStyle>
          <a:p>
            <a:fld id="{704AA3BA-EA32-42D1-8C1A-D03C0572D4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i.esa.int/solar-orbiter/51168-summ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i.esa.int/solar-orbiter/51217-instru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cl.ac.uk/mssl/space-plasma-physics/missions/solar-orbiter/swa-sensors/swa-h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002060"/>
                </a:solidFill>
              </a:rPr>
              <a:t>SO-HIS Instrument </a:t>
            </a:r>
            <a:r>
              <a:rPr lang="en-US" dirty="0" smtClean="0">
                <a:solidFill>
                  <a:srgbClr val="002060"/>
                </a:solidFill>
              </a:rPr>
              <a:t>Science Data </a:t>
            </a:r>
            <a:r>
              <a:rPr lang="en-US" dirty="0">
                <a:solidFill>
                  <a:srgbClr val="002060"/>
                </a:solidFill>
              </a:rPr>
              <a:t>Processing Between FSW and FPGA</a:t>
            </a:r>
          </a:p>
        </p:txBody>
      </p:sp>
      <p:sp>
        <p:nvSpPr>
          <p:cNvPr id="3" name="Subtitle 2"/>
          <p:cNvSpPr>
            <a:spLocks noGrp="1"/>
          </p:cNvSpPr>
          <p:nvPr>
            <p:ph type="subTitle" idx="1"/>
          </p:nvPr>
        </p:nvSpPr>
        <p:spPr/>
        <p:txBody>
          <a:bodyPr/>
          <a:lstStyle/>
          <a:p>
            <a:r>
              <a:rPr lang="en-US" dirty="0" smtClean="0">
                <a:solidFill>
                  <a:srgbClr val="00B0F0"/>
                </a:solidFill>
              </a:rPr>
              <a:t>Flight Software Conference 2016</a:t>
            </a:r>
          </a:p>
          <a:p>
            <a:r>
              <a:rPr lang="en-US" dirty="0" smtClean="0">
                <a:solidFill>
                  <a:srgbClr val="00B0F0"/>
                </a:solidFill>
              </a:rPr>
              <a:t>Chad Loeffler</a:t>
            </a:r>
            <a:endParaRPr lang="en-US" dirty="0">
              <a:solidFill>
                <a:srgbClr val="00B0F0"/>
              </a:solidFill>
            </a:endParaRPr>
          </a:p>
        </p:txBody>
      </p:sp>
      <p:pic>
        <p:nvPicPr>
          <p:cNvPr id="1026" name="Picture 2" descr="C:\Users\cloeffler\AppData\Local\Microsoft\Windows\Temporary Internet Files\Content.IE5\LHG4V1M2\solar-energy-south-afric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loeffler\AppData\Local\Microsoft\Windows\Temporary Internet Files\Content.IE5\A5L6SXF6\Model---Sun---Gasometer---Oberhausen---(Gent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0"/>
            <a:ext cx="2044581" cy="1533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loeffler\AppData\Local\Microsoft\Windows\Temporary Internet Files\Content.IE5\JELVQ0E7\20060726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0"/>
            <a:ext cx="1533436" cy="15334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960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3581400" cy="3306762"/>
          </a:xfrm>
        </p:spPr>
        <p:txBody>
          <a:bodyPr>
            <a:normAutofit/>
          </a:bodyPr>
          <a:lstStyle/>
          <a:p>
            <a:r>
              <a:rPr lang="en-US" dirty="0">
                <a:solidFill>
                  <a:srgbClr val="002060"/>
                </a:solidFill>
              </a:rPr>
              <a:t>Mission and Instrument Description – </a:t>
            </a:r>
            <a:br>
              <a:rPr lang="en-US" dirty="0">
                <a:solidFill>
                  <a:srgbClr val="002060"/>
                </a:solidFill>
              </a:rPr>
            </a:br>
            <a:r>
              <a:rPr lang="en-US" dirty="0">
                <a:solidFill>
                  <a:srgbClr val="002060"/>
                </a:solidFill>
              </a:rPr>
              <a:t>HIS Instrument</a:t>
            </a:r>
            <a:endParaRPr lang="en-US" dirty="0"/>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76200"/>
            <a:ext cx="4419405" cy="651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52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3581400" cy="3306762"/>
          </a:xfrm>
        </p:spPr>
        <p:txBody>
          <a:bodyPr>
            <a:normAutofit/>
          </a:bodyPr>
          <a:lstStyle/>
          <a:p>
            <a:r>
              <a:rPr lang="en-US" dirty="0">
                <a:solidFill>
                  <a:srgbClr val="002060"/>
                </a:solidFill>
              </a:rPr>
              <a:t>Mission and Instrument Description – </a:t>
            </a:r>
            <a:br>
              <a:rPr lang="en-US" dirty="0">
                <a:solidFill>
                  <a:srgbClr val="002060"/>
                </a:solidFill>
              </a:rPr>
            </a:br>
            <a:r>
              <a:rPr lang="en-US" dirty="0">
                <a:solidFill>
                  <a:srgbClr val="002060"/>
                </a:solidFill>
              </a:rPr>
              <a:t>HIS Instrument</a:t>
            </a:r>
            <a:endParaRPr lang="en-US" dirty="0"/>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0"/>
            <a:ext cx="4572000" cy="647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39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solidFill>
                  <a:srgbClr val="002060"/>
                </a:solidFill>
              </a:rPr>
              <a:t>Science Data Flow Outline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solidFill>
                  <a:srgbClr val="002060"/>
                </a:solidFill>
              </a:rPr>
              <a:t>CDH FPGA is science collection and coordination master.</a:t>
            </a:r>
          </a:p>
          <a:p>
            <a:r>
              <a:rPr lang="en-US" sz="2000" dirty="0" smtClean="0">
                <a:solidFill>
                  <a:srgbClr val="002060"/>
                </a:solidFill>
              </a:rPr>
              <a:t>CDH FPGA uses reconfigurable lookup tables to set high voltage supplies to scan a range of Energy Per Charge (E/Q) and elevations, sweeping the high voltages from minimum to maximum values.</a:t>
            </a:r>
          </a:p>
          <a:p>
            <a:r>
              <a:rPr lang="en-US" sz="2000" dirty="0" smtClean="0">
                <a:solidFill>
                  <a:srgbClr val="002060"/>
                </a:solidFill>
              </a:rPr>
              <a:t>CDH FPGA sends Start and Stop commands to DSCB FPGA, which counts all incoming particles and makes measurements for Time of Flight (TOF), position, and energy (not to be confused with E/Q).</a:t>
            </a:r>
          </a:p>
          <a:p>
            <a:r>
              <a:rPr lang="en-US" sz="2000" dirty="0" smtClean="0">
                <a:solidFill>
                  <a:srgbClr val="002060"/>
                </a:solidFill>
              </a:rPr>
              <a:t>DSCB FPGA transmits accumulated counters to CDH FPGA for </a:t>
            </a:r>
            <a:r>
              <a:rPr lang="en-US" sz="2000" dirty="0" err="1" smtClean="0">
                <a:solidFill>
                  <a:srgbClr val="002060"/>
                </a:solidFill>
              </a:rPr>
              <a:t>histogramming</a:t>
            </a:r>
            <a:r>
              <a:rPr lang="en-US" sz="2000" dirty="0" smtClean="0">
                <a:solidFill>
                  <a:srgbClr val="002060"/>
                </a:solidFill>
              </a:rPr>
              <a:t> based on E/Q and elevation, and storage for FSW.</a:t>
            </a:r>
          </a:p>
          <a:p>
            <a:r>
              <a:rPr lang="en-US" sz="2000" dirty="0" smtClean="0">
                <a:solidFill>
                  <a:srgbClr val="002060"/>
                </a:solidFill>
              </a:rPr>
              <a:t>DSCB FPGA transmits Pulse Height Analysis (PHA) words for each detected particle, which the CDH FPGA stores in a buffer for FSW.</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8508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36" y="0"/>
            <a:ext cx="2436264" cy="2362200"/>
          </a:xfrm>
        </p:spPr>
        <p:txBody>
          <a:bodyPr>
            <a:normAutofit fontScale="90000"/>
          </a:bodyPr>
          <a:lstStyle/>
          <a:p>
            <a:r>
              <a:rPr lang="en-US" dirty="0">
                <a:solidFill>
                  <a:srgbClr val="002060"/>
                </a:solidFill>
              </a:rPr>
              <a:t>Science Data Flow Outline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
            <a:ext cx="6996113"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2417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solidFill>
                  <a:srgbClr val="002060"/>
                </a:solidFill>
              </a:rPr>
              <a:t>Sweeping / </a:t>
            </a:r>
            <a:r>
              <a:rPr lang="en-US" dirty="0" smtClean="0">
                <a:solidFill>
                  <a:srgbClr val="002060"/>
                </a:solidFill>
              </a:rPr>
              <a:t>Scanning</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1800" dirty="0" smtClean="0">
                <a:solidFill>
                  <a:srgbClr val="002060"/>
                </a:solidFill>
              </a:rPr>
              <a:t>A High Voltage Step Levels table acts as a database, storing a set of 16 Elevation settings for each of the 4 HV supplies, for each of the 64 E/Q measurements.</a:t>
            </a:r>
          </a:p>
          <a:p>
            <a:r>
              <a:rPr lang="en-US" sz="1800" dirty="0" smtClean="0">
                <a:solidFill>
                  <a:srgbClr val="002060"/>
                </a:solidFill>
              </a:rPr>
              <a:t>A Scan Control table acts as a sweep builder, with a max of 128 rows. Each used row contains a Settling Time for HV to move, a Dwell Time for science data collection, and an E/Q Index “pointing” to the Step Levels table. </a:t>
            </a:r>
          </a:p>
          <a:p>
            <a:r>
              <a:rPr lang="en-US" sz="1800" dirty="0" smtClean="0">
                <a:solidFill>
                  <a:srgbClr val="002060"/>
                </a:solidFill>
              </a:rPr>
              <a:t>Tables are </a:t>
            </a:r>
            <a:r>
              <a:rPr lang="en-US" sz="1800" dirty="0" err="1" smtClean="0">
                <a:solidFill>
                  <a:srgbClr val="002060"/>
                </a:solidFill>
              </a:rPr>
              <a:t>uploadable</a:t>
            </a:r>
            <a:r>
              <a:rPr lang="en-US" sz="1800" dirty="0" smtClean="0">
                <a:solidFill>
                  <a:srgbClr val="002060"/>
                </a:solidFill>
              </a:rPr>
              <a:t> and reconfigurable, stored in MRAM, and copied to FPGA.</a:t>
            </a:r>
          </a:p>
          <a:p>
            <a:r>
              <a:rPr lang="en-US" sz="1800" dirty="0" smtClean="0">
                <a:solidFill>
                  <a:srgbClr val="002060"/>
                </a:solidFill>
              </a:rPr>
              <a:t>Through a flexible table based approach, different “modes” of operation can be created with neither the FSW nor FPGA (master sweep controller) knowing the difference, allowing for arbitrary selection of E/Q order, number of E/Q, number of Elevations, and overall sweep/scan time.</a:t>
            </a:r>
          </a:p>
          <a:p>
            <a:r>
              <a:rPr lang="en-US" sz="1800" dirty="0" smtClean="0">
                <a:solidFill>
                  <a:srgbClr val="002060"/>
                </a:solidFill>
              </a:rPr>
              <a:t>“Normal Mode” is 30 seconds of 64 E/Q x 16 Elevations, 29.3 </a:t>
            </a:r>
            <a:r>
              <a:rPr lang="en-US" sz="1800" dirty="0" err="1" smtClean="0">
                <a:solidFill>
                  <a:srgbClr val="002060"/>
                </a:solidFill>
              </a:rPr>
              <a:t>ms</a:t>
            </a:r>
            <a:r>
              <a:rPr lang="en-US" sz="1800" dirty="0" smtClean="0">
                <a:solidFill>
                  <a:srgbClr val="002060"/>
                </a:solidFill>
              </a:rPr>
              <a:t> per step.</a:t>
            </a:r>
          </a:p>
          <a:p>
            <a:r>
              <a:rPr lang="en-US" sz="1800" dirty="0" smtClean="0">
                <a:solidFill>
                  <a:srgbClr val="002060"/>
                </a:solidFill>
              </a:rPr>
              <a:t>“Burst </a:t>
            </a:r>
            <a:r>
              <a:rPr lang="en-US" sz="1800" dirty="0">
                <a:solidFill>
                  <a:srgbClr val="002060"/>
                </a:solidFill>
              </a:rPr>
              <a:t>Mode” is </a:t>
            </a:r>
            <a:r>
              <a:rPr lang="en-US" sz="1800" dirty="0" smtClean="0">
                <a:solidFill>
                  <a:srgbClr val="002060"/>
                </a:solidFill>
              </a:rPr>
              <a:t>4 </a:t>
            </a:r>
            <a:r>
              <a:rPr lang="en-US" sz="1800" dirty="0">
                <a:solidFill>
                  <a:srgbClr val="002060"/>
                </a:solidFill>
              </a:rPr>
              <a:t>seconds of </a:t>
            </a:r>
            <a:r>
              <a:rPr lang="en-US" sz="1800" dirty="0" smtClean="0">
                <a:solidFill>
                  <a:srgbClr val="002060"/>
                </a:solidFill>
              </a:rPr>
              <a:t>32 </a:t>
            </a:r>
            <a:r>
              <a:rPr lang="en-US" sz="1800" dirty="0">
                <a:solidFill>
                  <a:srgbClr val="002060"/>
                </a:solidFill>
              </a:rPr>
              <a:t>E/Q x 16 </a:t>
            </a:r>
            <a:r>
              <a:rPr lang="en-US" sz="1800" dirty="0" smtClean="0">
                <a:solidFill>
                  <a:srgbClr val="002060"/>
                </a:solidFill>
              </a:rPr>
              <a:t>Elevations, 7.8 </a:t>
            </a:r>
            <a:r>
              <a:rPr lang="en-US" sz="1800" dirty="0" err="1" smtClean="0">
                <a:solidFill>
                  <a:srgbClr val="002060"/>
                </a:solidFill>
              </a:rPr>
              <a:t>ms</a:t>
            </a:r>
            <a:r>
              <a:rPr lang="en-US" sz="1800" dirty="0" smtClean="0">
                <a:solidFill>
                  <a:srgbClr val="002060"/>
                </a:solidFill>
              </a:rPr>
              <a:t> per step.</a:t>
            </a:r>
          </a:p>
          <a:p>
            <a:r>
              <a:rPr lang="en-US" sz="1800" dirty="0" smtClean="0">
                <a:solidFill>
                  <a:srgbClr val="002060"/>
                </a:solidFill>
              </a:rPr>
              <a:t>“Low Cadence </a:t>
            </a:r>
            <a:r>
              <a:rPr lang="en-US" sz="1800" dirty="0">
                <a:solidFill>
                  <a:srgbClr val="002060"/>
                </a:solidFill>
              </a:rPr>
              <a:t>Mode” is </a:t>
            </a:r>
            <a:r>
              <a:rPr lang="en-US" sz="1800" dirty="0" smtClean="0">
                <a:solidFill>
                  <a:srgbClr val="002060"/>
                </a:solidFill>
              </a:rPr>
              <a:t>5 minutes of </a:t>
            </a:r>
            <a:r>
              <a:rPr lang="en-US" sz="1800" dirty="0">
                <a:solidFill>
                  <a:srgbClr val="002060"/>
                </a:solidFill>
              </a:rPr>
              <a:t>64 E/Q x 16 </a:t>
            </a:r>
            <a:r>
              <a:rPr lang="en-US" sz="1800" dirty="0" smtClean="0">
                <a:solidFill>
                  <a:srgbClr val="002060"/>
                </a:solidFill>
              </a:rPr>
              <a:t>Elevations, 293 </a:t>
            </a:r>
            <a:r>
              <a:rPr lang="en-US" sz="1800" dirty="0" err="1" smtClean="0">
                <a:solidFill>
                  <a:srgbClr val="002060"/>
                </a:solidFill>
              </a:rPr>
              <a:t>ms.</a:t>
            </a:r>
            <a:endParaRPr lang="en-US" sz="1800" dirty="0">
              <a:solidFill>
                <a:srgbClr val="002060"/>
              </a:solidFill>
            </a:endParaRPr>
          </a:p>
          <a:p>
            <a:endParaRPr lang="en-US" sz="18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26666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124200" cy="1935162"/>
          </a:xfrm>
        </p:spPr>
        <p:txBody>
          <a:bodyPr>
            <a:normAutofit/>
          </a:bodyPr>
          <a:lstStyle/>
          <a:p>
            <a:r>
              <a:rPr lang="en-US" dirty="0" smtClean="0">
                <a:solidFill>
                  <a:srgbClr val="002060"/>
                </a:solidFill>
              </a:rPr>
              <a:t>Sweeping Scanning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173"/>
            <a:ext cx="4376737" cy="521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85211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Ion </a:t>
            </a:r>
            <a:r>
              <a:rPr lang="en-US" dirty="0" smtClean="0">
                <a:solidFill>
                  <a:srgbClr val="002060"/>
                </a:solidFill>
              </a:rPr>
              <a:t>Classification - Species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solidFill>
                  <a:srgbClr val="002060"/>
                </a:solidFill>
              </a:rPr>
              <a:t>For each raw event (PHA) the CDH FPGA receives from the DSCB FPGA, two classifications must be performed.</a:t>
            </a:r>
          </a:p>
          <a:p>
            <a:r>
              <a:rPr lang="en-US" sz="2000" dirty="0" smtClean="0">
                <a:solidFill>
                  <a:srgbClr val="002060"/>
                </a:solidFill>
              </a:rPr>
              <a:t>A species identification is attempted to detect whether the ion is one of up to 32 different types that HIS distinguishes for histogram data.  </a:t>
            </a:r>
          </a:p>
          <a:p>
            <a:r>
              <a:rPr lang="en-US" sz="2000" dirty="0" smtClean="0">
                <a:solidFill>
                  <a:srgbClr val="002060"/>
                </a:solidFill>
              </a:rPr>
              <a:t>To perform the lookup, the CDH FPGA has a table that is 64 E/Q x 32 Species x 4 Boundaries, as the method is a function of E/Q, TOF, Energy.</a:t>
            </a:r>
          </a:p>
          <a:p>
            <a:r>
              <a:rPr lang="en-US" sz="2000" dirty="0" smtClean="0">
                <a:solidFill>
                  <a:srgbClr val="002060"/>
                </a:solidFill>
              </a:rPr>
              <a:t>The 4 boundaries are corners of a box/rectangle, created from Lower Left TOF, Lower Left Energy, Upper Right TOF, and Upper Right Energy.</a:t>
            </a:r>
          </a:p>
          <a:p>
            <a:r>
              <a:rPr lang="en-US" sz="2000" dirty="0" smtClean="0">
                <a:solidFill>
                  <a:srgbClr val="002060"/>
                </a:solidFill>
              </a:rPr>
              <a:t>The CDH FPGA uses the E/Q as defined by the Scan Control Table to know where to index the Species Lookup table, then goes through each of the 32 possible species, stopping when it finds the first that has TOF and Energy within the preselected bounds.</a:t>
            </a:r>
          </a:p>
          <a:p>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28170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Ion </a:t>
            </a:r>
            <a:r>
              <a:rPr lang="en-US" dirty="0" smtClean="0">
                <a:solidFill>
                  <a:srgbClr val="002060"/>
                </a:solidFill>
              </a:rPr>
              <a:t>Classification – Priority Range</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000" dirty="0" smtClean="0">
                <a:solidFill>
                  <a:srgbClr val="002060"/>
                </a:solidFill>
              </a:rPr>
              <a:t>The CDH FPGA cannot store all PHA, but must instead store a subset for FSW to process.  </a:t>
            </a:r>
          </a:p>
          <a:p>
            <a:r>
              <a:rPr lang="en-US" sz="2000" dirty="0" smtClean="0">
                <a:solidFill>
                  <a:srgbClr val="002060"/>
                </a:solidFill>
              </a:rPr>
              <a:t>To maintain a scientifically meaningful distribution, the CDH FPGA must classify the PHA into one of 8 “priority ranges”, which are groups of related ions.  </a:t>
            </a:r>
          </a:p>
          <a:p>
            <a:r>
              <a:rPr lang="en-US" sz="2000" dirty="0" smtClean="0">
                <a:solidFill>
                  <a:srgbClr val="002060"/>
                </a:solidFill>
              </a:rPr>
              <a:t>Each priority range is allocated a certain amount of storage space.</a:t>
            </a:r>
          </a:p>
          <a:p>
            <a:r>
              <a:rPr lang="en-US" sz="2000" dirty="0" smtClean="0">
                <a:solidFill>
                  <a:srgbClr val="002060"/>
                </a:solidFill>
              </a:rPr>
              <a:t>The determination is still based on E/Q, Energy, TOF, like the species, except a range of ions cannot always fall into a box/rectangle.</a:t>
            </a:r>
          </a:p>
          <a:p>
            <a:r>
              <a:rPr lang="en-US" sz="2000" dirty="0" smtClean="0">
                <a:solidFill>
                  <a:srgbClr val="002060"/>
                </a:solidFill>
              </a:rPr>
              <a:t>The graph of priority ranges contains sloped segments as well as nested items (smaller range falling within a subset of a larger range).</a:t>
            </a:r>
          </a:p>
          <a:p>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66473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Ion </a:t>
            </a:r>
            <a:r>
              <a:rPr lang="en-US" dirty="0" smtClean="0">
                <a:solidFill>
                  <a:srgbClr val="002060"/>
                </a:solidFill>
              </a:rPr>
              <a:t>Classification – Priority Range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solidFill>
                  <a:srgbClr val="002060"/>
                </a:solidFill>
              </a:rPr>
              <a:t>Original specification was for an iterative lookup of ranges using calculation of slopes.</a:t>
            </a:r>
          </a:p>
          <a:p>
            <a:r>
              <a:rPr lang="en-US" sz="2000" dirty="0" smtClean="0">
                <a:solidFill>
                  <a:srgbClr val="002060"/>
                </a:solidFill>
              </a:rPr>
              <a:t>Fixed-point math would have been doable in the FPGA, but would have also been complicated to implement and test, so avoided.</a:t>
            </a:r>
          </a:p>
          <a:p>
            <a:r>
              <a:rPr lang="en-US" sz="2000" dirty="0" smtClean="0">
                <a:solidFill>
                  <a:srgbClr val="002060"/>
                </a:solidFill>
              </a:rPr>
              <a:t>Lookup must be done in microseconds, so not feasible for FSW to be interrupted for every PHA.</a:t>
            </a:r>
          </a:p>
          <a:p>
            <a:r>
              <a:rPr lang="en-US" sz="2000" dirty="0" smtClean="0">
                <a:solidFill>
                  <a:srgbClr val="002060"/>
                </a:solidFill>
              </a:rPr>
              <a:t>Final implementation is a lookup table of 64 E/Q x 256 Energy x 512 TOF, which is 8M values.</a:t>
            </a:r>
          </a:p>
          <a:p>
            <a:r>
              <a:rPr lang="en-US" sz="2000" dirty="0" smtClean="0">
                <a:solidFill>
                  <a:srgbClr val="002060"/>
                </a:solidFill>
              </a:rPr>
              <a:t>The returned value is a priority range between 0-7.</a:t>
            </a:r>
          </a:p>
          <a:p>
            <a:r>
              <a:rPr lang="en-US" sz="2000" dirty="0" smtClean="0">
                <a:solidFill>
                  <a:srgbClr val="002060"/>
                </a:solidFill>
              </a:rPr>
              <a:t>Size of table is 4MB, where priority ranges are packed into nibbles, so two values per byte.</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50750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Ion </a:t>
            </a:r>
            <a:r>
              <a:rPr lang="en-US" dirty="0" smtClean="0">
                <a:solidFill>
                  <a:srgbClr val="002060"/>
                </a:solidFill>
              </a:rPr>
              <a:t>Classification – Priority Range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solidFill>
                  <a:srgbClr val="002060"/>
                </a:solidFill>
              </a:rPr>
              <a:t>The problem with a 4MB lookup table used by the CDH FPGA in volatile SRAM, is that it must be stored in non-volatile memory initially before being copied over, and HIS MRAM is only 1.5MB.</a:t>
            </a:r>
          </a:p>
          <a:p>
            <a:r>
              <a:rPr lang="en-US" sz="2000" dirty="0" smtClean="0">
                <a:solidFill>
                  <a:srgbClr val="002060"/>
                </a:solidFill>
              </a:rPr>
              <a:t>FSW could have stored a series of equations and performed the calculations, building the table before providing it to the FPGA.  But that could have been difficult to specify and implement in a way that could be changed later.</a:t>
            </a:r>
          </a:p>
          <a:p>
            <a:r>
              <a:rPr lang="en-US" sz="2000" dirty="0" smtClean="0">
                <a:solidFill>
                  <a:srgbClr val="002060"/>
                </a:solidFill>
              </a:rPr>
              <a:t>Lossless compression was already used for science data products, so the lossless decompressor was retained for the priority range lookup table.</a:t>
            </a:r>
          </a:p>
          <a:p>
            <a:r>
              <a:rPr lang="en-US" sz="2000" dirty="0" smtClean="0">
                <a:solidFill>
                  <a:srgbClr val="002060"/>
                </a:solidFill>
              </a:rPr>
              <a:t>Due to the repetitive nature of the lookup, the 4MB table compresses to 1.5KB with a ratio of 2800, storable in non-volatile memory.</a:t>
            </a:r>
          </a:p>
          <a:p>
            <a:r>
              <a:rPr lang="en-US" sz="2000" dirty="0" smtClean="0">
                <a:solidFill>
                  <a:srgbClr val="002060"/>
                </a:solidFill>
              </a:rPr>
              <a:t>Decompression is performed on initialization, needing about 5 seconds.  </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98207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solidFill>
                  <a:srgbClr val="002060"/>
                </a:solidFill>
              </a:rPr>
              <a:t>Topics</a:t>
            </a:r>
            <a:endParaRPr lang="en-US" dirty="0">
              <a:solidFill>
                <a:srgbClr val="002060"/>
              </a:solidFill>
            </a:endParaRP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solidFill>
                  <a:srgbClr val="002060"/>
                </a:solidFill>
              </a:rPr>
              <a:t>Introduction</a:t>
            </a:r>
          </a:p>
          <a:p>
            <a:r>
              <a:rPr lang="en-US" sz="2400" dirty="0" smtClean="0">
                <a:solidFill>
                  <a:srgbClr val="002060"/>
                </a:solidFill>
              </a:rPr>
              <a:t>Mission and Instrument Description</a:t>
            </a:r>
          </a:p>
          <a:p>
            <a:r>
              <a:rPr lang="en-US" sz="2400" dirty="0" smtClean="0">
                <a:solidFill>
                  <a:srgbClr val="002060"/>
                </a:solidFill>
              </a:rPr>
              <a:t>Science Data Flow Outline</a:t>
            </a:r>
          </a:p>
          <a:p>
            <a:r>
              <a:rPr lang="en-US" sz="2400" dirty="0" smtClean="0">
                <a:solidFill>
                  <a:srgbClr val="002060"/>
                </a:solidFill>
              </a:rPr>
              <a:t>Sweeping / Scanning</a:t>
            </a:r>
          </a:p>
          <a:p>
            <a:r>
              <a:rPr lang="en-US" sz="2400" dirty="0" smtClean="0">
                <a:solidFill>
                  <a:srgbClr val="002060"/>
                </a:solidFill>
              </a:rPr>
              <a:t>Ion Classification</a:t>
            </a:r>
          </a:p>
          <a:p>
            <a:r>
              <a:rPr lang="en-US" sz="2400" dirty="0" smtClean="0">
                <a:solidFill>
                  <a:srgbClr val="002060"/>
                </a:solidFill>
              </a:rPr>
              <a:t>Histograms</a:t>
            </a:r>
          </a:p>
          <a:p>
            <a:r>
              <a:rPr lang="en-US" sz="2400" dirty="0" err="1" smtClean="0">
                <a:solidFill>
                  <a:srgbClr val="002060"/>
                </a:solidFill>
              </a:rPr>
              <a:t>Lossy</a:t>
            </a:r>
            <a:r>
              <a:rPr lang="en-US" sz="2400" dirty="0" smtClean="0">
                <a:solidFill>
                  <a:srgbClr val="002060"/>
                </a:solidFill>
              </a:rPr>
              <a:t> Compression</a:t>
            </a:r>
          </a:p>
          <a:p>
            <a:r>
              <a:rPr lang="en-US" sz="2400" dirty="0" smtClean="0">
                <a:solidFill>
                  <a:srgbClr val="002060"/>
                </a:solidFill>
              </a:rPr>
              <a:t>Lossless Compression</a:t>
            </a:r>
          </a:p>
          <a:p>
            <a:r>
              <a:rPr lang="en-US" sz="2400" dirty="0">
                <a:solidFill>
                  <a:srgbClr val="002060"/>
                </a:solidFill>
              </a:rPr>
              <a:t>Raw </a:t>
            </a:r>
            <a:r>
              <a:rPr lang="en-US" sz="2400" dirty="0" smtClean="0">
                <a:solidFill>
                  <a:srgbClr val="002060"/>
                </a:solidFill>
              </a:rPr>
              <a:t>Events</a:t>
            </a:r>
            <a:endParaRPr lang="en-US" sz="24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7836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solidFill>
                  <a:srgbClr val="002060"/>
                </a:solidFill>
              </a:rPr>
              <a:t>Histograms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000" dirty="0" smtClean="0">
                <a:solidFill>
                  <a:srgbClr val="002060"/>
                </a:solidFill>
              </a:rPr>
              <a:t>The CDH FPGA stores histograms and PHA in a double-buffer ping-pong manner, such that the FPGA writes to one set of buffers while FSW reads from the other set of buffers.  </a:t>
            </a:r>
            <a:endParaRPr lang="en-US" sz="2000" dirty="0">
              <a:solidFill>
                <a:srgbClr val="002060"/>
              </a:solidFill>
            </a:endParaRPr>
          </a:p>
          <a:p>
            <a:r>
              <a:rPr lang="en-US" sz="2000" dirty="0" smtClean="0">
                <a:solidFill>
                  <a:srgbClr val="002060"/>
                </a:solidFill>
              </a:rPr>
              <a:t>At the end of every sweep, the FSW and FPGA swap buffers, such that the FSW has a complete sweep time to process all data.</a:t>
            </a:r>
          </a:p>
          <a:p>
            <a:r>
              <a:rPr lang="en-US" sz="2000" dirty="0" smtClean="0">
                <a:solidFill>
                  <a:srgbClr val="002060"/>
                </a:solidFill>
              </a:rPr>
              <a:t>The CDH FPGA builds a Sensor Histogram using the counters provided by the DSCB, arranging by measurement step, for a histogram that is 39 Sensor Counters x 64 EQ x 16 Elevation x 32 bits.</a:t>
            </a:r>
          </a:p>
          <a:p>
            <a:r>
              <a:rPr lang="en-US" sz="2000" dirty="0" smtClean="0">
                <a:solidFill>
                  <a:srgbClr val="002060"/>
                </a:solidFill>
              </a:rPr>
              <a:t>The CDH FPGA builds a Priority Range Histogram by counting the number of PHA classified into each category, arranging by measurement step, for a histogram that is 8 Priority x </a:t>
            </a:r>
            <a:r>
              <a:rPr lang="en-US" sz="2000" dirty="0">
                <a:solidFill>
                  <a:srgbClr val="002060"/>
                </a:solidFill>
              </a:rPr>
              <a:t>64 EQ x 16 Elevation x 32 bits.</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73896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solidFill>
                  <a:srgbClr val="002060"/>
                </a:solidFill>
              </a:rPr>
              <a:t>Histograms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solidFill>
                  <a:srgbClr val="002060"/>
                </a:solidFill>
              </a:rPr>
              <a:t>The CDH FPGA builds a Matrix Histogram by counting the number of PHA classified into each species, arranging by measurement step, for a histogram that is 32 Species x </a:t>
            </a:r>
            <a:r>
              <a:rPr lang="en-US" sz="2000" dirty="0">
                <a:solidFill>
                  <a:srgbClr val="002060"/>
                </a:solidFill>
              </a:rPr>
              <a:t>64 EQ </a:t>
            </a:r>
            <a:r>
              <a:rPr lang="en-US" sz="2000" dirty="0" smtClean="0">
                <a:solidFill>
                  <a:srgbClr val="002060"/>
                </a:solidFill>
              </a:rPr>
              <a:t>x </a:t>
            </a:r>
            <a:r>
              <a:rPr lang="en-US" sz="2000" dirty="0">
                <a:solidFill>
                  <a:srgbClr val="002060"/>
                </a:solidFill>
              </a:rPr>
              <a:t>32 bits</a:t>
            </a:r>
            <a:r>
              <a:rPr lang="en-US" sz="2000" dirty="0" smtClean="0">
                <a:solidFill>
                  <a:srgbClr val="002060"/>
                </a:solidFill>
              </a:rPr>
              <a:t>.</a:t>
            </a:r>
          </a:p>
          <a:p>
            <a:r>
              <a:rPr lang="en-US" sz="2000" dirty="0">
                <a:solidFill>
                  <a:srgbClr val="002060"/>
                </a:solidFill>
              </a:rPr>
              <a:t>The CDH FPGA builds a </a:t>
            </a:r>
            <a:r>
              <a:rPr lang="en-US" sz="2000" dirty="0" smtClean="0">
                <a:solidFill>
                  <a:srgbClr val="002060"/>
                </a:solidFill>
              </a:rPr>
              <a:t>Velocity Distribution Function (VDF) </a:t>
            </a:r>
            <a:r>
              <a:rPr lang="en-US" sz="2000" dirty="0">
                <a:solidFill>
                  <a:srgbClr val="002060"/>
                </a:solidFill>
              </a:rPr>
              <a:t>Histogram by counting the number of PHA classified into each species, arranging by measurement </a:t>
            </a:r>
            <a:r>
              <a:rPr lang="en-US" sz="2000" dirty="0" smtClean="0">
                <a:solidFill>
                  <a:srgbClr val="002060"/>
                </a:solidFill>
              </a:rPr>
              <a:t>step and Azimuth (reported by DSCB in PHA), </a:t>
            </a:r>
            <a:r>
              <a:rPr lang="en-US" sz="2000" dirty="0">
                <a:solidFill>
                  <a:srgbClr val="002060"/>
                </a:solidFill>
              </a:rPr>
              <a:t>for a histogram that is 32 Species x 64 EQ x </a:t>
            </a:r>
            <a:r>
              <a:rPr lang="en-US" sz="2000" dirty="0" smtClean="0">
                <a:solidFill>
                  <a:srgbClr val="002060"/>
                </a:solidFill>
              </a:rPr>
              <a:t>16 Elevation x 32 Azimuths x 16 </a:t>
            </a:r>
            <a:r>
              <a:rPr lang="en-US" sz="2000" dirty="0">
                <a:solidFill>
                  <a:srgbClr val="002060"/>
                </a:solidFill>
              </a:rPr>
              <a:t>bits</a:t>
            </a:r>
            <a:r>
              <a:rPr lang="en-US" sz="2000" dirty="0" smtClean="0">
                <a:solidFill>
                  <a:srgbClr val="002060"/>
                </a:solidFill>
              </a:rPr>
              <a:t>.</a:t>
            </a:r>
          </a:p>
          <a:p>
            <a:r>
              <a:rPr lang="en-US" sz="2000" dirty="0" smtClean="0">
                <a:solidFill>
                  <a:srgbClr val="002060"/>
                </a:solidFill>
              </a:rPr>
              <a:t>Due to telemetry storage limitations on the Spacecraft, and the processing time required by HIS FSW, not all 32 species are included in regular operations.  </a:t>
            </a:r>
          </a:p>
          <a:p>
            <a:r>
              <a:rPr lang="en-US" sz="2000" dirty="0" smtClean="0">
                <a:solidFill>
                  <a:srgbClr val="002060"/>
                </a:solidFill>
              </a:rPr>
              <a:t>The CDH FPGA always produces them, but FSW allows each species to be individually enabled/disabled for FSW processing.</a:t>
            </a:r>
            <a:endParaRPr lang="en-US" sz="2000" dirty="0">
              <a:solidFill>
                <a:srgbClr val="002060"/>
              </a:solidFill>
            </a:endParaRPr>
          </a:p>
          <a:p>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9267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solidFill>
                  <a:srgbClr val="002060"/>
                </a:solidFill>
              </a:rPr>
              <a:t>Histograms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000" dirty="0" smtClean="0">
                <a:solidFill>
                  <a:srgbClr val="002060"/>
                </a:solidFill>
              </a:rPr>
              <a:t>Due to limitations on data storage by the Spacecraft, HIS FSW provides a means of arbitrarily collapsing / condensing large histograms into smaller histograms.</a:t>
            </a:r>
          </a:p>
          <a:p>
            <a:r>
              <a:rPr lang="en-US" sz="2000" dirty="0" smtClean="0">
                <a:solidFill>
                  <a:srgbClr val="002060"/>
                </a:solidFill>
              </a:rPr>
              <a:t>FSW stores dimension maps that specify how the N indices of each dimension map into a telemetry index.</a:t>
            </a:r>
          </a:p>
          <a:p>
            <a:r>
              <a:rPr lang="en-US" sz="2000" dirty="0" smtClean="0">
                <a:solidFill>
                  <a:srgbClr val="002060"/>
                </a:solidFill>
              </a:rPr>
              <a:t>For example, 32 raw Azimuths of a VDF could map into 10 telemetry Azimuths, mixing a summation of every 2 adjacent, a summation of every 3 adjacent, and a few singles in a row. </a:t>
            </a:r>
          </a:p>
          <a:p>
            <a:r>
              <a:rPr lang="en-US" sz="2000" dirty="0" smtClean="0">
                <a:solidFill>
                  <a:srgbClr val="002060"/>
                </a:solidFill>
              </a:rPr>
              <a:t>This arbitrary mapping allows non-power-of-two reduction, and sections of higher resolution or lower resolution than the other sections.</a:t>
            </a:r>
          </a:p>
          <a:p>
            <a:r>
              <a:rPr lang="en-US" sz="2000" dirty="0" smtClean="0">
                <a:solidFill>
                  <a:srgbClr val="002060"/>
                </a:solidFill>
              </a:rPr>
              <a:t>FSW sums data when reducing histograms, such that only resolution is lost, not total counts.</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789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a:solidFill>
                  <a:srgbClr val="002060"/>
                </a:solidFill>
              </a:rPr>
              <a:t>Lossy</a:t>
            </a:r>
            <a:r>
              <a:rPr lang="en-US" dirty="0">
                <a:solidFill>
                  <a:srgbClr val="002060"/>
                </a:solidFill>
              </a:rPr>
              <a:t> </a:t>
            </a:r>
            <a:r>
              <a:rPr lang="en-US" dirty="0" smtClean="0">
                <a:solidFill>
                  <a:srgbClr val="002060"/>
                </a:solidFill>
              </a:rPr>
              <a:t>Compression</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sz="2000" dirty="0" smtClean="0">
                <a:solidFill>
                  <a:srgbClr val="002060"/>
                </a:solidFill>
              </a:rPr>
              <a:t>HIS provides two </a:t>
            </a:r>
            <a:r>
              <a:rPr lang="en-US" sz="2000" dirty="0" err="1" smtClean="0">
                <a:solidFill>
                  <a:srgbClr val="002060"/>
                </a:solidFill>
              </a:rPr>
              <a:t>lossy</a:t>
            </a:r>
            <a:r>
              <a:rPr lang="en-US" sz="2000" dirty="0" smtClean="0">
                <a:solidFill>
                  <a:srgbClr val="002060"/>
                </a:solidFill>
              </a:rPr>
              <a:t> compression functions for histogram data: “A” which has resolution to ~500K, and “C” which has resolution to ~7 million.</a:t>
            </a:r>
          </a:p>
          <a:p>
            <a:r>
              <a:rPr lang="en-US" sz="2000" dirty="0" smtClean="0">
                <a:solidFill>
                  <a:srgbClr val="002060"/>
                </a:solidFill>
              </a:rPr>
              <a:t>These could have been done in FSW, either through a function or binary search (both taking roughly equal time in trade study testing).</a:t>
            </a:r>
          </a:p>
          <a:p>
            <a:r>
              <a:rPr lang="en-US" sz="2000" dirty="0" smtClean="0">
                <a:solidFill>
                  <a:srgbClr val="002060"/>
                </a:solidFill>
              </a:rPr>
              <a:t>Final implementation is in the CDH FPGA, which stores the 256 “step” values that indicate which uncompressed number is at the transition of the 8-bit compressed boundaries for each of “A” and “C”.</a:t>
            </a:r>
          </a:p>
          <a:p>
            <a:r>
              <a:rPr lang="en-US" sz="2000" dirty="0" smtClean="0">
                <a:solidFill>
                  <a:srgbClr val="002060"/>
                </a:solidFill>
              </a:rPr>
              <a:t>The CDH FPGA performs the comparison operations with no additional wait states compared to regular register accesses.</a:t>
            </a:r>
          </a:p>
          <a:p>
            <a:r>
              <a:rPr lang="en-US" sz="2000" dirty="0" smtClean="0">
                <a:solidFill>
                  <a:srgbClr val="002060"/>
                </a:solidFill>
              </a:rPr>
              <a:t>FSW writes the uncompressed value, then can immediately read the compressed value.</a:t>
            </a:r>
          </a:p>
          <a:p>
            <a:r>
              <a:rPr lang="en-US" sz="2000" dirty="0" smtClean="0">
                <a:solidFill>
                  <a:srgbClr val="002060"/>
                </a:solidFill>
              </a:rPr>
              <a:t>FSW allows arbitrary selection of which histograms use “A” vs “C”.</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92144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a:solidFill>
                  <a:srgbClr val="002060"/>
                </a:solidFill>
              </a:rPr>
              <a:t>Lossless </a:t>
            </a:r>
            <a:r>
              <a:rPr lang="en-US" dirty="0" smtClean="0">
                <a:solidFill>
                  <a:srgbClr val="002060"/>
                </a:solidFill>
              </a:rPr>
              <a:t>Compression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000" dirty="0" smtClean="0">
                <a:solidFill>
                  <a:srgbClr val="002060"/>
                </a:solidFill>
              </a:rPr>
              <a:t>Multiple lossless compression algorithms were compared in a trade study to determine the best for HIS.</a:t>
            </a:r>
          </a:p>
          <a:p>
            <a:r>
              <a:rPr lang="en-US" sz="2000" dirty="0" smtClean="0">
                <a:solidFill>
                  <a:srgbClr val="002060"/>
                </a:solidFill>
              </a:rPr>
              <a:t>Nominally, histograms and PHA will always be lossless compressed.</a:t>
            </a:r>
          </a:p>
          <a:p>
            <a:r>
              <a:rPr lang="en-US" sz="2000" dirty="0" smtClean="0">
                <a:solidFill>
                  <a:srgbClr val="002060"/>
                </a:solidFill>
              </a:rPr>
              <a:t>Simulated input was created based on similar data collected by ACE/SWICS.</a:t>
            </a:r>
          </a:p>
          <a:p>
            <a:r>
              <a:rPr lang="en-US" sz="2000" dirty="0" smtClean="0">
                <a:solidFill>
                  <a:srgbClr val="002060"/>
                </a:solidFill>
              </a:rPr>
              <a:t>RICE, LZSS, BZIP2, and LZMA were tested on a PC for the best ratios.</a:t>
            </a:r>
          </a:p>
          <a:p>
            <a:r>
              <a:rPr lang="en-US" sz="2000" dirty="0" smtClean="0">
                <a:solidFill>
                  <a:srgbClr val="002060"/>
                </a:solidFill>
              </a:rPr>
              <a:t>For the selected data sets, LZMA performed the best.  </a:t>
            </a:r>
          </a:p>
          <a:p>
            <a:r>
              <a:rPr lang="en-US" sz="2000" dirty="0">
                <a:solidFill>
                  <a:srgbClr val="002060"/>
                </a:solidFill>
              </a:rPr>
              <a:t>The </a:t>
            </a:r>
            <a:r>
              <a:rPr lang="en-US" sz="2000" dirty="0" smtClean="0">
                <a:solidFill>
                  <a:srgbClr val="002060"/>
                </a:solidFill>
              </a:rPr>
              <a:t>average </a:t>
            </a:r>
            <a:r>
              <a:rPr lang="en-US" sz="2000" dirty="0">
                <a:solidFill>
                  <a:srgbClr val="002060"/>
                </a:solidFill>
              </a:rPr>
              <a:t>ratios from testing were 1.5 for histograms, and </a:t>
            </a:r>
            <a:r>
              <a:rPr lang="en-US" sz="2000" dirty="0" smtClean="0">
                <a:solidFill>
                  <a:srgbClr val="002060"/>
                </a:solidFill>
              </a:rPr>
              <a:t>2.5 </a:t>
            </a:r>
            <a:r>
              <a:rPr lang="en-US" sz="2000" dirty="0">
                <a:solidFill>
                  <a:srgbClr val="002060"/>
                </a:solidFill>
              </a:rPr>
              <a:t>for PHA.</a:t>
            </a:r>
          </a:p>
          <a:p>
            <a:r>
              <a:rPr lang="en-US" sz="2000" dirty="0" smtClean="0">
                <a:solidFill>
                  <a:srgbClr val="002060"/>
                </a:solidFill>
              </a:rPr>
              <a:t>HIS has not launched yet, so no in-flight data has been obtained to provide “actual” ratios.</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54044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solidFill>
                  <a:srgbClr val="002060"/>
                </a:solidFill>
              </a:rPr>
              <a:t>Lossless </a:t>
            </a:r>
            <a:r>
              <a:rPr lang="en-US" dirty="0" smtClean="0">
                <a:solidFill>
                  <a:srgbClr val="002060"/>
                </a:solidFill>
              </a:rPr>
              <a:t>Compression</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sz="2000" dirty="0" smtClean="0">
                <a:solidFill>
                  <a:srgbClr val="002060"/>
                </a:solidFill>
              </a:rPr>
              <a:t>LZMA is public domain / open source and used by the 7-Zip application.  </a:t>
            </a:r>
          </a:p>
          <a:p>
            <a:r>
              <a:rPr lang="en-US" sz="2000" dirty="0" smtClean="0">
                <a:solidFill>
                  <a:srgbClr val="002060"/>
                </a:solidFill>
              </a:rPr>
              <a:t>For use on HIS, the base implementation was modified to remove all dynamic memory access (no use of *</a:t>
            </a:r>
            <a:r>
              <a:rPr lang="en-US" sz="2000" dirty="0" err="1" smtClean="0">
                <a:solidFill>
                  <a:srgbClr val="002060"/>
                </a:solidFill>
              </a:rPr>
              <a:t>alloc</a:t>
            </a:r>
            <a:r>
              <a:rPr lang="en-US" sz="2000" dirty="0" smtClean="0">
                <a:solidFill>
                  <a:srgbClr val="002060"/>
                </a:solidFill>
              </a:rPr>
              <a:t>() calls, and thus no free() calls).</a:t>
            </a:r>
          </a:p>
          <a:p>
            <a:r>
              <a:rPr lang="en-US" sz="2000" dirty="0" smtClean="0">
                <a:solidFill>
                  <a:srgbClr val="002060"/>
                </a:solidFill>
              </a:rPr>
              <a:t>Static fixed-size buffers were created for use by the algorithm, and the range of possible input configuration values was bounded to fit within those size constraints.</a:t>
            </a:r>
          </a:p>
          <a:p>
            <a:r>
              <a:rPr lang="en-US" sz="2000" dirty="0" smtClean="0">
                <a:solidFill>
                  <a:srgbClr val="002060"/>
                </a:solidFill>
              </a:rPr>
              <a:t>Compression speed is highly dependent on data contents, but the worst-case average obtained from running simulated data through HIS was 20 bytes per millisecond at 50MHz. </a:t>
            </a:r>
          </a:p>
          <a:p>
            <a:r>
              <a:rPr lang="en-US" sz="2000" dirty="0" smtClean="0">
                <a:solidFill>
                  <a:srgbClr val="002060"/>
                </a:solidFill>
              </a:rPr>
              <a:t>With multiple seconds to process data, and non-Burst data having a minimum of 30s, this speed is not a problem.</a:t>
            </a:r>
          </a:p>
          <a:p>
            <a:r>
              <a:rPr lang="en-US" sz="2000" dirty="0" smtClean="0">
                <a:solidFill>
                  <a:srgbClr val="002060"/>
                </a:solidFill>
              </a:rPr>
              <a:t>Burst data size is scaled down so the transmission amount stays constant </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37424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a:solidFill>
                  <a:srgbClr val="002060"/>
                </a:solidFill>
              </a:rPr>
              <a:t>Raw </a:t>
            </a:r>
            <a:r>
              <a:rPr lang="en-US" dirty="0" smtClean="0">
                <a:solidFill>
                  <a:srgbClr val="002060"/>
                </a:solidFill>
              </a:rPr>
              <a:t>Events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solidFill>
                  <a:srgbClr val="002060"/>
                </a:solidFill>
              </a:rPr>
              <a:t>The CDH FPGA has a fixed-size buffer capable of holding ~450000 PHA.  </a:t>
            </a:r>
          </a:p>
          <a:p>
            <a:r>
              <a:rPr lang="en-US" sz="2000" dirty="0" smtClean="0">
                <a:solidFill>
                  <a:srgbClr val="002060"/>
                </a:solidFill>
              </a:rPr>
              <a:t>To maintain scientific sampling, that buffer must hold a distribution of the 8 “Priority Ranges”.</a:t>
            </a:r>
          </a:p>
          <a:p>
            <a:r>
              <a:rPr lang="en-US" sz="2000" dirty="0" smtClean="0">
                <a:solidFill>
                  <a:srgbClr val="002060"/>
                </a:solidFill>
              </a:rPr>
              <a:t>To allow scientific flexibility, the CDH FPGA has configuration registers which allow soft partitioning of that buffer into 8 arbitrarily sized Priority Range buffers.  </a:t>
            </a:r>
          </a:p>
          <a:p>
            <a:r>
              <a:rPr lang="en-US" sz="2000" dirty="0" smtClean="0">
                <a:solidFill>
                  <a:srgbClr val="002060"/>
                </a:solidFill>
              </a:rPr>
              <a:t>Within each of the 8 Priority Range buffers, the CDH FPGA must maintain scientific sampling of the entire sweep while retaining flexibility, so provides an additional set of configuration registers to cap the maximum number of PHA for an Elevation scan step.</a:t>
            </a:r>
          </a:p>
          <a:p>
            <a:r>
              <a:rPr lang="en-US" sz="2000" dirty="0" smtClean="0">
                <a:solidFill>
                  <a:srgbClr val="002060"/>
                </a:solidFill>
              </a:rPr>
              <a:t>FSW configures these options in the CDH FPGA before starting a sweep/scan, using values from stored lookup tables (or by command).</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50746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a:solidFill>
                  <a:srgbClr val="002060"/>
                </a:solidFill>
              </a:rPr>
              <a:t>Raw </a:t>
            </a:r>
            <a:r>
              <a:rPr lang="en-US" dirty="0" smtClean="0">
                <a:solidFill>
                  <a:srgbClr val="002060"/>
                </a:solidFill>
              </a:rPr>
              <a:t>Events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solidFill>
                  <a:srgbClr val="002060"/>
                </a:solidFill>
              </a:rPr>
              <a:t>There are many more PHA stored than can be transmitted in telemetry.</a:t>
            </a:r>
          </a:p>
          <a:p>
            <a:r>
              <a:rPr lang="en-US" sz="2000" dirty="0" smtClean="0">
                <a:solidFill>
                  <a:srgbClr val="002060"/>
                </a:solidFill>
              </a:rPr>
              <a:t>To maintain scientific sampling, FSW uses a randomization algorithm to select a subset of PHA from each of the 8 Priority Range buffers, being sure to never select the same PHA twice.</a:t>
            </a:r>
          </a:p>
          <a:p>
            <a:r>
              <a:rPr lang="en-US" sz="2000" dirty="0" smtClean="0">
                <a:solidFill>
                  <a:srgbClr val="002060"/>
                </a:solidFill>
              </a:rPr>
              <a:t>To maintain scientific </a:t>
            </a:r>
            <a:r>
              <a:rPr lang="en-US" sz="2000" dirty="0">
                <a:solidFill>
                  <a:srgbClr val="002060"/>
                </a:solidFill>
              </a:rPr>
              <a:t>f</a:t>
            </a:r>
            <a:r>
              <a:rPr lang="en-US" sz="2000" dirty="0" smtClean="0">
                <a:solidFill>
                  <a:srgbClr val="002060"/>
                </a:solidFill>
              </a:rPr>
              <a:t>lexibility, FSW contains updateable table parameters that specify the percentage of telemetry that each of the 8 Priority Range buffers is allocated.</a:t>
            </a:r>
          </a:p>
          <a:p>
            <a:r>
              <a:rPr lang="en-US" sz="2000" dirty="0" smtClean="0">
                <a:solidFill>
                  <a:srgbClr val="002060"/>
                </a:solidFill>
              </a:rPr>
              <a:t>Furthermore, FSW allows the total number of PHA in telemetry to be arbitrarily set, using the percentages above to scale the total from each of the 8 buffers.</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69984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solidFill>
                  <a:srgbClr val="002060"/>
                </a:solidFill>
              </a:rPr>
              <a:t>Raw </a:t>
            </a:r>
            <a:r>
              <a:rPr lang="en-US" dirty="0" smtClean="0">
                <a:solidFill>
                  <a:srgbClr val="002060"/>
                </a:solidFill>
              </a:rPr>
              <a:t>Events</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sz="2000" dirty="0" smtClean="0">
                <a:solidFill>
                  <a:srgbClr val="002060"/>
                </a:solidFill>
              </a:rPr>
              <a:t>HIS is part of a suite, so only receives a portion of the data volume storage that other instruments have, due to the SWA allocation being divided amongst the suite sensors.</a:t>
            </a:r>
          </a:p>
          <a:p>
            <a:r>
              <a:rPr lang="en-US" sz="2000" dirty="0" smtClean="0">
                <a:solidFill>
                  <a:srgbClr val="002060"/>
                </a:solidFill>
              </a:rPr>
              <a:t>Therefore, small improvements to the compression ratio translate to more PHA that can be transmitted.</a:t>
            </a:r>
          </a:p>
          <a:p>
            <a:r>
              <a:rPr lang="en-US" sz="2000" dirty="0" smtClean="0">
                <a:solidFill>
                  <a:srgbClr val="002060"/>
                </a:solidFill>
              </a:rPr>
              <a:t>Each PHA is composed of 6 bytes, where each byte has some allocated purpose, like TOF, Energy, or Azimuth.  </a:t>
            </a:r>
          </a:p>
          <a:p>
            <a:r>
              <a:rPr lang="en-US" sz="2000" dirty="0" smtClean="0">
                <a:solidFill>
                  <a:srgbClr val="002060"/>
                </a:solidFill>
              </a:rPr>
              <a:t>Adjacent bytes have little resemblance to each other, whereas bytes of a like type are more similar (such as all the EQ bytes).</a:t>
            </a:r>
          </a:p>
          <a:p>
            <a:r>
              <a:rPr lang="en-US" sz="2000" dirty="0" smtClean="0">
                <a:solidFill>
                  <a:srgbClr val="002060"/>
                </a:solidFill>
              </a:rPr>
              <a:t>To aid the compression algorithm, FSW reorders the PHA such that all like bytes (same type) are grouped together, providing more pattern similarity.</a:t>
            </a:r>
          </a:p>
          <a:p>
            <a:r>
              <a:rPr lang="en-US" sz="2000" dirty="0" smtClean="0">
                <a:solidFill>
                  <a:srgbClr val="002060"/>
                </a:solidFill>
              </a:rPr>
              <a:t>This can be thought of as transposing rows and columns of a spreadsheet. </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5210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a:solidFill>
                  <a:srgbClr val="002060"/>
                </a:solidFill>
              </a:rPr>
              <a:t>Raw </a:t>
            </a:r>
            <a:r>
              <a:rPr lang="en-US" dirty="0" smtClean="0">
                <a:solidFill>
                  <a:srgbClr val="002060"/>
                </a:solidFill>
              </a:rPr>
              <a:t>Events</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r>
              <a:rPr lang="en-US" sz="2000" dirty="0" smtClean="0">
                <a:solidFill>
                  <a:srgbClr val="002060"/>
                </a:solidFill>
              </a:rPr>
              <a:t>To aid the compression algorithm even further, the PHA are first sorted before being reordered by same-type bytes.</a:t>
            </a:r>
          </a:p>
          <a:p>
            <a:r>
              <a:rPr lang="en-US" sz="2000" dirty="0" smtClean="0">
                <a:solidFill>
                  <a:srgbClr val="002060"/>
                </a:solidFill>
              </a:rPr>
              <a:t>Using a spreadsheet example, it is like sorting by row and then compressing by column.</a:t>
            </a:r>
          </a:p>
          <a:p>
            <a:r>
              <a:rPr lang="en-US" sz="2000" dirty="0" smtClean="0">
                <a:solidFill>
                  <a:srgbClr val="002060"/>
                </a:solidFill>
              </a:rPr>
              <a:t>The PHA are sorted numerically as 64-bit values, such that bytes of a certain type (when split out and reordered) will be in increasing order, such that same-number values are adjacent (within the confines of the higher order byte type they are under).</a:t>
            </a:r>
          </a:p>
          <a:p>
            <a:r>
              <a:rPr lang="en-US" sz="2000" dirty="0" smtClean="0">
                <a:solidFill>
                  <a:srgbClr val="002060"/>
                </a:solidFill>
              </a:rPr>
              <a:t>For efficient and predictable timing, a Bottom-Up Merge-Sort algorithm </a:t>
            </a:r>
            <a:r>
              <a:rPr lang="en-US" sz="2000" dirty="0">
                <a:solidFill>
                  <a:srgbClr val="002060"/>
                </a:solidFill>
              </a:rPr>
              <a:t>i</a:t>
            </a:r>
            <a:r>
              <a:rPr lang="en-US" sz="2000" dirty="0" smtClean="0">
                <a:solidFill>
                  <a:srgbClr val="002060"/>
                </a:solidFill>
              </a:rPr>
              <a:t>s used, which is </a:t>
            </a:r>
            <a:r>
              <a:rPr lang="en-US" sz="2000" dirty="0">
                <a:solidFill>
                  <a:srgbClr val="002060"/>
                </a:solidFill>
              </a:rPr>
              <a:t>NON-RECURSIVE and O(</a:t>
            </a:r>
            <a:r>
              <a:rPr lang="en-US" sz="2000" dirty="0" err="1">
                <a:solidFill>
                  <a:srgbClr val="002060"/>
                </a:solidFill>
              </a:rPr>
              <a:t>NLogN</a:t>
            </a:r>
            <a:r>
              <a:rPr lang="en-US" sz="2000" dirty="0" smtClean="0">
                <a:solidFill>
                  <a:srgbClr val="002060"/>
                </a:solidFill>
              </a:rPr>
              <a:t>) worst-case.</a:t>
            </a:r>
          </a:p>
          <a:p>
            <a:r>
              <a:rPr lang="en-US" sz="2000" dirty="0">
                <a:solidFill>
                  <a:srgbClr val="002060"/>
                </a:solidFill>
              </a:rPr>
              <a:t>Timing on HIS at 50MHz showed 32767 64-bit PHA sorted in 900 </a:t>
            </a:r>
            <a:r>
              <a:rPr lang="en-US" sz="2000" dirty="0" err="1">
                <a:solidFill>
                  <a:srgbClr val="002060"/>
                </a:solidFill>
              </a:rPr>
              <a:t>ms.</a:t>
            </a:r>
            <a:endParaRPr lang="en-US" sz="2000" dirty="0" smtClean="0">
              <a:solidFill>
                <a:srgbClr val="002060"/>
              </a:solidFill>
            </a:endParaRPr>
          </a:p>
          <a:p>
            <a:r>
              <a:rPr lang="en-US" sz="2000" dirty="0" smtClean="0">
                <a:solidFill>
                  <a:srgbClr val="002060"/>
                </a:solidFill>
              </a:rPr>
              <a:t>Simulations </a:t>
            </a:r>
            <a:r>
              <a:rPr lang="en-US" sz="2000" dirty="0">
                <a:solidFill>
                  <a:srgbClr val="002060"/>
                </a:solidFill>
              </a:rPr>
              <a:t>showed an improvement of ~0.3 (~10%) in the compression ratio </a:t>
            </a:r>
            <a:r>
              <a:rPr lang="en-US" sz="2000" dirty="0" smtClean="0">
                <a:solidFill>
                  <a:srgbClr val="002060"/>
                </a:solidFill>
              </a:rPr>
              <a:t>when </a:t>
            </a:r>
            <a:r>
              <a:rPr lang="en-US" sz="2000" dirty="0">
                <a:solidFill>
                  <a:srgbClr val="002060"/>
                </a:solidFill>
              </a:rPr>
              <a:t>both sorting and byte reordering.</a:t>
            </a:r>
          </a:p>
          <a:p>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33660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solidFill>
                  <a:srgbClr val="002060"/>
                </a:solidFill>
              </a:rPr>
              <a:t>Introduction</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err="1" smtClean="0">
                <a:solidFill>
                  <a:srgbClr val="002060"/>
                </a:solidFill>
              </a:rPr>
              <a:t>SwRI</a:t>
            </a:r>
            <a:r>
              <a:rPr lang="en-US" sz="2000" dirty="0" smtClean="0">
                <a:solidFill>
                  <a:srgbClr val="002060"/>
                </a:solidFill>
              </a:rPr>
              <a:t> (2005 - ongoing) – Software Engineer</a:t>
            </a:r>
          </a:p>
          <a:p>
            <a:r>
              <a:rPr lang="en-US" sz="2000" dirty="0" smtClean="0">
                <a:solidFill>
                  <a:srgbClr val="002060"/>
                </a:solidFill>
              </a:rPr>
              <a:t>Projects/Missions:</a:t>
            </a:r>
          </a:p>
          <a:p>
            <a:r>
              <a:rPr lang="en-US" sz="2000" dirty="0" smtClean="0">
                <a:solidFill>
                  <a:srgbClr val="002060"/>
                </a:solidFill>
              </a:rPr>
              <a:t>IMAGE-MENA (Launched 2000 – Ended 2005) – supported command sequence testing on engineering unit.</a:t>
            </a:r>
            <a:endParaRPr lang="en-US" sz="2000" dirty="0">
              <a:solidFill>
                <a:srgbClr val="002060"/>
              </a:solidFill>
            </a:endParaRPr>
          </a:p>
          <a:p>
            <a:r>
              <a:rPr lang="en-US" sz="2000" dirty="0" smtClean="0">
                <a:solidFill>
                  <a:srgbClr val="002060"/>
                </a:solidFill>
              </a:rPr>
              <a:t>ROSETTA-IES (Launched 2004 - Ended </a:t>
            </a:r>
            <a:r>
              <a:rPr lang="en-US" sz="2000" dirty="0">
                <a:solidFill>
                  <a:srgbClr val="002060"/>
                </a:solidFill>
              </a:rPr>
              <a:t>9/30/16</a:t>
            </a:r>
            <a:r>
              <a:rPr lang="en-US" sz="2000" dirty="0" smtClean="0">
                <a:solidFill>
                  <a:srgbClr val="002060"/>
                </a:solidFill>
              </a:rPr>
              <a:t>) - </a:t>
            </a:r>
            <a:r>
              <a:rPr lang="en-US" sz="2000" dirty="0">
                <a:solidFill>
                  <a:srgbClr val="002060"/>
                </a:solidFill>
              </a:rPr>
              <a:t>script </a:t>
            </a:r>
            <a:r>
              <a:rPr lang="en-US" sz="2000" dirty="0" smtClean="0">
                <a:solidFill>
                  <a:srgbClr val="002060"/>
                </a:solidFill>
              </a:rPr>
              <a:t>development, GSE updates, </a:t>
            </a:r>
            <a:r>
              <a:rPr lang="en-US" sz="2000" dirty="0">
                <a:solidFill>
                  <a:srgbClr val="002060"/>
                </a:solidFill>
              </a:rPr>
              <a:t>command sequence </a:t>
            </a:r>
            <a:r>
              <a:rPr lang="en-US" sz="2000" dirty="0" smtClean="0">
                <a:solidFill>
                  <a:srgbClr val="002060"/>
                </a:solidFill>
              </a:rPr>
              <a:t>testing on engineering unit.</a:t>
            </a:r>
            <a:endParaRPr lang="en-US" sz="2000" dirty="0">
              <a:solidFill>
                <a:srgbClr val="002060"/>
              </a:solidFill>
            </a:endParaRPr>
          </a:p>
          <a:p>
            <a:r>
              <a:rPr lang="en-US" sz="2000" dirty="0">
                <a:solidFill>
                  <a:srgbClr val="002060"/>
                </a:solidFill>
              </a:rPr>
              <a:t>IBEX </a:t>
            </a:r>
            <a:r>
              <a:rPr lang="en-US" sz="2000" dirty="0" smtClean="0">
                <a:solidFill>
                  <a:srgbClr val="002060"/>
                </a:solidFill>
              </a:rPr>
              <a:t>(Launched 2008 - ongoing) – Boot/PROM Flight Software.</a:t>
            </a:r>
            <a:endParaRPr lang="en-US" sz="2000" dirty="0">
              <a:solidFill>
                <a:srgbClr val="002060"/>
              </a:solidFill>
            </a:endParaRPr>
          </a:p>
          <a:p>
            <a:r>
              <a:rPr lang="en-US" sz="2000" dirty="0" smtClean="0">
                <a:solidFill>
                  <a:srgbClr val="002060"/>
                </a:solidFill>
              </a:rPr>
              <a:t>JUNO-JADE </a:t>
            </a:r>
            <a:r>
              <a:rPr lang="en-US" sz="2000" dirty="0">
                <a:solidFill>
                  <a:srgbClr val="002060"/>
                </a:solidFill>
              </a:rPr>
              <a:t>(Launched 2011 - ongoing</a:t>
            </a:r>
            <a:r>
              <a:rPr lang="en-US" sz="2000" dirty="0" smtClean="0">
                <a:solidFill>
                  <a:srgbClr val="002060"/>
                </a:solidFill>
              </a:rPr>
              <a:t>) – Science Flight Software.</a:t>
            </a:r>
            <a:endParaRPr lang="en-US" sz="2000" dirty="0">
              <a:solidFill>
                <a:srgbClr val="002060"/>
              </a:solidFill>
            </a:endParaRPr>
          </a:p>
          <a:p>
            <a:r>
              <a:rPr lang="en-US" sz="2000" dirty="0" smtClean="0">
                <a:solidFill>
                  <a:srgbClr val="002060"/>
                </a:solidFill>
              </a:rPr>
              <a:t>SOLAR ORBITER - SWA-HIS (Planned launch 2018 - ) – Boot/PROM </a:t>
            </a:r>
            <a:r>
              <a:rPr lang="en-US" sz="2000" dirty="0">
                <a:solidFill>
                  <a:srgbClr val="002060"/>
                </a:solidFill>
              </a:rPr>
              <a:t>and Science </a:t>
            </a:r>
            <a:r>
              <a:rPr lang="en-US" sz="2000" dirty="0" smtClean="0">
                <a:solidFill>
                  <a:srgbClr val="002060"/>
                </a:solidFill>
              </a:rPr>
              <a:t>Flight Software.</a:t>
            </a:r>
            <a:endParaRPr lang="en-US" sz="2000" dirty="0">
              <a:solidFill>
                <a:srgbClr val="002060"/>
              </a:solidFill>
            </a:endParaRPr>
          </a:p>
          <a:p>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94664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Questions?</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002060"/>
                </a:solidFill>
              </a:rPr>
              <a:t>Any comments?</a:t>
            </a:r>
            <a:endParaRPr lang="en-US"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45617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Mission and Instrument </a:t>
            </a:r>
            <a:r>
              <a:rPr lang="en-US" dirty="0" smtClean="0">
                <a:solidFill>
                  <a:srgbClr val="002060"/>
                </a:solidFill>
              </a:rPr>
              <a:t>Description –</a:t>
            </a:r>
            <a:br>
              <a:rPr lang="en-US" dirty="0" smtClean="0">
                <a:solidFill>
                  <a:srgbClr val="002060"/>
                </a:solidFill>
              </a:rPr>
            </a:br>
            <a:r>
              <a:rPr lang="en-US" dirty="0" smtClean="0">
                <a:solidFill>
                  <a:srgbClr val="002060"/>
                </a:solidFill>
              </a:rPr>
              <a:t>Solar Orbiter</a:t>
            </a:r>
            <a:endParaRPr lang="en-US" dirty="0">
              <a:solidFill>
                <a:srgbClr val="002060"/>
              </a:solidFill>
            </a:endParaRPr>
          </a:p>
        </p:txBody>
      </p:sp>
      <p:sp>
        <p:nvSpPr>
          <p:cNvPr id="3" name="Content Placeholder 2"/>
          <p:cNvSpPr>
            <a:spLocks noGrp="1"/>
          </p:cNvSpPr>
          <p:nvPr>
            <p:ph idx="1"/>
          </p:nvPr>
        </p:nvSpPr>
        <p:spPr>
          <a:xfrm>
            <a:off x="457200" y="1524000"/>
            <a:ext cx="8229600" cy="4602163"/>
          </a:xfrm>
        </p:spPr>
        <p:txBody>
          <a:bodyPr>
            <a:normAutofit/>
          </a:bodyPr>
          <a:lstStyle/>
          <a:p>
            <a:r>
              <a:rPr lang="en-US" sz="2000" dirty="0" smtClean="0">
                <a:solidFill>
                  <a:srgbClr val="002060"/>
                </a:solidFill>
              </a:rPr>
              <a:t>Excerpt From </a:t>
            </a:r>
            <a:r>
              <a:rPr lang="en-US" sz="2000" dirty="0">
                <a:hlinkClick r:id="rId2"/>
              </a:rPr>
              <a:t>http://sci.esa.int/solar-orbiter/51168-summary</a:t>
            </a:r>
            <a:r>
              <a:rPr lang="en-US" sz="2000" dirty="0" smtClean="0">
                <a:hlinkClick r:id="rId2"/>
              </a:rPr>
              <a:t>/</a:t>
            </a:r>
            <a:endParaRPr lang="en-US" sz="2000" dirty="0" smtClean="0"/>
          </a:p>
          <a:p>
            <a:r>
              <a:rPr lang="en-US" sz="2000" dirty="0">
                <a:solidFill>
                  <a:srgbClr val="002060"/>
                </a:solidFill>
              </a:rPr>
              <a:t>Solar Orbiter is a mission dedicated to solar and </a:t>
            </a:r>
            <a:r>
              <a:rPr lang="en-US" sz="2000" dirty="0" err="1">
                <a:solidFill>
                  <a:srgbClr val="002060"/>
                </a:solidFill>
              </a:rPr>
              <a:t>heliospheric</a:t>
            </a:r>
            <a:r>
              <a:rPr lang="en-US" sz="2000" dirty="0">
                <a:solidFill>
                  <a:srgbClr val="002060"/>
                </a:solidFill>
              </a:rPr>
              <a:t> physics. It was selected as the first medium-class mission of ESA's Cosmic Vision 2015-2025 </a:t>
            </a:r>
            <a:r>
              <a:rPr lang="en-US" sz="2000" dirty="0" err="1">
                <a:solidFill>
                  <a:srgbClr val="002060"/>
                </a:solidFill>
              </a:rPr>
              <a:t>Programme</a:t>
            </a:r>
            <a:r>
              <a:rPr lang="en-US" sz="2000" dirty="0" smtClean="0">
                <a:solidFill>
                  <a:srgbClr val="002060"/>
                </a:solidFill>
              </a:rPr>
              <a:t>.</a:t>
            </a:r>
          </a:p>
          <a:p>
            <a:r>
              <a:rPr lang="en-US" sz="2000" dirty="0">
                <a:solidFill>
                  <a:srgbClr val="002060"/>
                </a:solidFill>
              </a:rPr>
              <a:t>Solar Orbiter will be used to examine how the Sun creates and controls the heliosphere, the vast bubble of charged particles blown by the solar wind into the interstellar medium. </a:t>
            </a:r>
            <a:endParaRPr lang="en-US" sz="2000" dirty="0" smtClean="0">
              <a:solidFill>
                <a:srgbClr val="002060"/>
              </a:solidFill>
            </a:endParaRPr>
          </a:p>
          <a:p>
            <a:r>
              <a:rPr lang="en-US" sz="2000" dirty="0">
                <a:solidFill>
                  <a:srgbClr val="002060"/>
                </a:solidFill>
              </a:rPr>
              <a:t>The spacecraft will combine in situ and remote sensing observations to gain new information about the solar wind, the </a:t>
            </a:r>
            <a:r>
              <a:rPr lang="en-US" sz="2000" dirty="0" err="1">
                <a:solidFill>
                  <a:srgbClr val="002060"/>
                </a:solidFill>
              </a:rPr>
              <a:t>heliospheric</a:t>
            </a:r>
            <a:r>
              <a:rPr lang="en-US" sz="2000" dirty="0">
                <a:solidFill>
                  <a:srgbClr val="002060"/>
                </a:solidFill>
              </a:rPr>
              <a:t> magnetic field, solar energetic particles, transient interplanetary disturbances and the Sun's magnetic field.</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21549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Mission and Instrument </a:t>
            </a:r>
            <a:r>
              <a:rPr lang="en-US" dirty="0" smtClean="0">
                <a:solidFill>
                  <a:srgbClr val="002060"/>
                </a:solidFill>
              </a:rPr>
              <a:t>Description –</a:t>
            </a:r>
            <a:br>
              <a:rPr lang="en-US" dirty="0" smtClean="0">
                <a:solidFill>
                  <a:srgbClr val="002060"/>
                </a:solidFill>
              </a:rPr>
            </a:br>
            <a:r>
              <a:rPr lang="en-US" dirty="0" smtClean="0">
                <a:solidFill>
                  <a:srgbClr val="002060"/>
                </a:solidFill>
              </a:rPr>
              <a:t>SWA Suite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sz="2000" dirty="0">
                <a:solidFill>
                  <a:srgbClr val="002060"/>
                </a:solidFill>
              </a:rPr>
              <a:t>Excerpt </a:t>
            </a:r>
            <a:r>
              <a:rPr lang="en-US" sz="2000" dirty="0" smtClean="0">
                <a:solidFill>
                  <a:srgbClr val="002060"/>
                </a:solidFill>
              </a:rPr>
              <a:t>From</a:t>
            </a:r>
            <a:r>
              <a:rPr lang="en-US" sz="2000" dirty="0">
                <a:solidFill>
                  <a:srgbClr val="002060"/>
                </a:solidFill>
              </a:rPr>
              <a:t>: </a:t>
            </a:r>
            <a:r>
              <a:rPr lang="en-US" sz="2000" dirty="0">
                <a:solidFill>
                  <a:srgbClr val="002060"/>
                </a:solidFill>
                <a:hlinkClick r:id="rId2"/>
              </a:rPr>
              <a:t>http://sci.esa.int/solar-orbiter/51217-instruments</a:t>
            </a:r>
            <a:r>
              <a:rPr lang="en-US" sz="2000" dirty="0" smtClean="0">
                <a:solidFill>
                  <a:srgbClr val="002060"/>
                </a:solidFill>
                <a:hlinkClick r:id="rId2"/>
              </a:rPr>
              <a:t>/</a:t>
            </a:r>
            <a:endParaRPr lang="en-US" sz="2000" dirty="0" smtClean="0">
              <a:solidFill>
                <a:srgbClr val="002060"/>
              </a:solidFill>
            </a:endParaRPr>
          </a:p>
          <a:p>
            <a:r>
              <a:rPr lang="en-US" sz="2000" dirty="0" smtClean="0">
                <a:solidFill>
                  <a:srgbClr val="002060"/>
                </a:solidFill>
              </a:rPr>
              <a:t>The </a:t>
            </a:r>
            <a:r>
              <a:rPr lang="en-US" sz="2000" dirty="0">
                <a:solidFill>
                  <a:srgbClr val="002060"/>
                </a:solidFill>
              </a:rPr>
              <a:t>Solar Wind Plasma </a:t>
            </a:r>
            <a:r>
              <a:rPr lang="en-US" sz="2000" dirty="0" err="1">
                <a:solidFill>
                  <a:srgbClr val="002060"/>
                </a:solidFill>
              </a:rPr>
              <a:t>Analyser</a:t>
            </a:r>
            <a:r>
              <a:rPr lang="en-US" sz="2000" dirty="0">
                <a:solidFill>
                  <a:srgbClr val="002060"/>
                </a:solidFill>
              </a:rPr>
              <a:t>, SWA, consists of a suite of sensors that will measure the ion and electron bulk properties (including, density, velocity, and temperature) of the solar wind, thereby </a:t>
            </a:r>
            <a:r>
              <a:rPr lang="en-US" sz="2000" dirty="0" err="1">
                <a:solidFill>
                  <a:srgbClr val="002060"/>
                </a:solidFill>
              </a:rPr>
              <a:t>characterising</a:t>
            </a:r>
            <a:r>
              <a:rPr lang="en-US" sz="2000" dirty="0">
                <a:solidFill>
                  <a:srgbClr val="002060"/>
                </a:solidFill>
              </a:rPr>
              <a:t> the solar wind between 0.28 and 1.4 AU from the Sun. </a:t>
            </a:r>
            <a:endParaRPr lang="en-US" sz="2000" dirty="0" smtClean="0">
              <a:solidFill>
                <a:srgbClr val="002060"/>
              </a:solidFill>
            </a:endParaRPr>
          </a:p>
          <a:p>
            <a:r>
              <a:rPr lang="en-US" sz="2000" dirty="0" smtClean="0">
                <a:solidFill>
                  <a:srgbClr val="002060"/>
                </a:solidFill>
              </a:rPr>
              <a:t>In </a:t>
            </a:r>
            <a:r>
              <a:rPr lang="en-US" sz="2000" dirty="0">
                <a:solidFill>
                  <a:srgbClr val="002060"/>
                </a:solidFill>
              </a:rPr>
              <a:t>addition to determining the bulk properties of the wind, SWA will provide measurements of solar wind ion composition for key elements (e.g. the C, N, O group and Fe, Si or Mg).</a:t>
            </a: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14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Mission and Instrument </a:t>
            </a:r>
            <a:r>
              <a:rPr lang="en-US" dirty="0" smtClean="0">
                <a:solidFill>
                  <a:srgbClr val="002060"/>
                </a:solidFill>
              </a:rPr>
              <a:t>Description – </a:t>
            </a:r>
            <a:br>
              <a:rPr lang="en-US" dirty="0" smtClean="0">
                <a:solidFill>
                  <a:srgbClr val="002060"/>
                </a:solidFill>
              </a:rPr>
            </a:br>
            <a:r>
              <a:rPr lang="en-US" dirty="0" smtClean="0">
                <a:solidFill>
                  <a:srgbClr val="002060"/>
                </a:solidFill>
              </a:rPr>
              <a:t>HIS Instrument</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1800" dirty="0">
                <a:solidFill>
                  <a:srgbClr val="002060"/>
                </a:solidFill>
              </a:rPr>
              <a:t>Excerpt From: </a:t>
            </a:r>
            <a:r>
              <a:rPr lang="en-US" sz="1800" dirty="0">
                <a:solidFill>
                  <a:srgbClr val="002060"/>
                </a:solidFill>
                <a:hlinkClick r:id="rId2"/>
              </a:rPr>
              <a:t>https://</a:t>
            </a:r>
            <a:r>
              <a:rPr lang="en-US" sz="1800" dirty="0" smtClean="0">
                <a:solidFill>
                  <a:srgbClr val="002060"/>
                </a:solidFill>
                <a:hlinkClick r:id="rId2"/>
              </a:rPr>
              <a:t>www.ucl.ac.uk/mssl/space-plasma-physics/missions/solar-orbiter/swa-sensors/swa-his</a:t>
            </a:r>
            <a:endParaRPr lang="en-US" sz="1800" dirty="0" smtClean="0">
              <a:solidFill>
                <a:srgbClr val="002060"/>
              </a:solidFill>
            </a:endParaRPr>
          </a:p>
          <a:p>
            <a:r>
              <a:rPr lang="en-US" sz="1800" dirty="0">
                <a:solidFill>
                  <a:srgbClr val="002060"/>
                </a:solidFill>
              </a:rPr>
              <a:t>SWA/HIS will make measurements which will enable the determination of the major charge states of oxygen and iron in the solar wind and provide a coarse mapping of the three-dimensional velocity distribution of some prominent minor species, such as weakly-ionized species (C</a:t>
            </a:r>
            <a:r>
              <a:rPr lang="en-US" sz="1800" baseline="30000" dirty="0">
                <a:solidFill>
                  <a:srgbClr val="002060"/>
                </a:solidFill>
              </a:rPr>
              <a:t>+</a:t>
            </a:r>
            <a:r>
              <a:rPr lang="en-US" sz="1800" dirty="0">
                <a:solidFill>
                  <a:srgbClr val="002060"/>
                </a:solidFill>
              </a:rPr>
              <a:t>, N</a:t>
            </a:r>
            <a:r>
              <a:rPr lang="en-US" sz="1800" baseline="30000" dirty="0">
                <a:solidFill>
                  <a:srgbClr val="002060"/>
                </a:solidFill>
              </a:rPr>
              <a:t>+</a:t>
            </a:r>
            <a:r>
              <a:rPr lang="en-US" sz="1800" dirty="0">
                <a:solidFill>
                  <a:srgbClr val="002060"/>
                </a:solidFill>
              </a:rPr>
              <a:t>, Mg</a:t>
            </a:r>
            <a:r>
              <a:rPr lang="en-US" sz="1800" baseline="30000" dirty="0">
                <a:solidFill>
                  <a:srgbClr val="002060"/>
                </a:solidFill>
              </a:rPr>
              <a:t>+</a:t>
            </a:r>
            <a:r>
              <a:rPr lang="en-US" sz="1800" dirty="0">
                <a:solidFill>
                  <a:srgbClr val="002060"/>
                </a:solidFill>
              </a:rPr>
              <a:t>, Si</a:t>
            </a:r>
            <a:r>
              <a:rPr lang="en-US" sz="1800" baseline="30000" dirty="0">
                <a:solidFill>
                  <a:srgbClr val="002060"/>
                </a:solidFill>
              </a:rPr>
              <a:t>+</a:t>
            </a:r>
            <a:r>
              <a:rPr lang="en-US" sz="1800" dirty="0">
                <a:solidFill>
                  <a:srgbClr val="002060"/>
                </a:solidFill>
              </a:rPr>
              <a:t>, Ne</a:t>
            </a:r>
            <a:r>
              <a:rPr lang="en-US" sz="1800" baseline="30000" dirty="0">
                <a:solidFill>
                  <a:srgbClr val="002060"/>
                </a:solidFill>
              </a:rPr>
              <a:t>+</a:t>
            </a:r>
            <a:r>
              <a:rPr lang="en-US" sz="1800" dirty="0">
                <a:solidFill>
                  <a:srgbClr val="002060"/>
                </a:solidFill>
              </a:rPr>
              <a:t>, He</a:t>
            </a:r>
            <a:r>
              <a:rPr lang="en-US" sz="1800" baseline="30000" dirty="0">
                <a:solidFill>
                  <a:srgbClr val="002060"/>
                </a:solidFill>
              </a:rPr>
              <a:t>+</a:t>
            </a:r>
            <a:r>
              <a:rPr lang="en-US" sz="1800" dirty="0">
                <a:solidFill>
                  <a:srgbClr val="002060"/>
                </a:solidFill>
              </a:rPr>
              <a:t>, etc.)</a:t>
            </a:r>
          </a:p>
          <a:p>
            <a:r>
              <a:rPr lang="en-US" sz="1800" dirty="0">
                <a:solidFill>
                  <a:srgbClr val="002060"/>
                </a:solidFill>
              </a:rPr>
              <a:t>SWA/HIS consists of a Sun-facing entrance aperture system with ion steering (IS) to divert ions from a range of incoming elevation/azimuth angles into the electrostatic </a:t>
            </a:r>
            <a:r>
              <a:rPr lang="en-US" sz="1800" dirty="0" err="1">
                <a:solidFill>
                  <a:srgbClr val="002060"/>
                </a:solidFill>
              </a:rPr>
              <a:t>analyser</a:t>
            </a:r>
            <a:r>
              <a:rPr lang="en-US" sz="1800" dirty="0">
                <a:solidFill>
                  <a:srgbClr val="002060"/>
                </a:solidFill>
              </a:rPr>
              <a:t> (ESA) module, coupled with a time-of-flight (TOF) telescope with solid state detectors (SSD) for total ion energy measurements. HIS will measure five key properties for all ions: mass in the range 2-56 </a:t>
            </a:r>
            <a:r>
              <a:rPr lang="en-US" sz="1800" dirty="0" err="1">
                <a:solidFill>
                  <a:srgbClr val="002060"/>
                </a:solidFill>
              </a:rPr>
              <a:t>amu</a:t>
            </a:r>
            <a:r>
              <a:rPr lang="en-US" sz="1800" dirty="0">
                <a:solidFill>
                  <a:srgbClr val="002060"/>
                </a:solidFill>
              </a:rPr>
              <a:t>/q, charge (q), energy and direction of incidence (θ, φ). </a:t>
            </a:r>
          </a:p>
          <a:p>
            <a:endParaRPr lang="en-US" sz="18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2218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Mission and Instrument Description – </a:t>
            </a:r>
            <a:br>
              <a:rPr lang="en-US" dirty="0">
                <a:solidFill>
                  <a:srgbClr val="002060"/>
                </a:solidFill>
              </a:rPr>
            </a:br>
            <a:r>
              <a:rPr lang="en-US" dirty="0">
                <a:solidFill>
                  <a:srgbClr val="002060"/>
                </a:solidFill>
              </a:rPr>
              <a:t>HIS Instrument</a:t>
            </a:r>
            <a:endParaRPr lang="en-US" dirty="0"/>
          </a:p>
        </p:txBody>
      </p:sp>
      <p:sp>
        <p:nvSpPr>
          <p:cNvPr id="3" name="Content Placeholder 2"/>
          <p:cNvSpPr>
            <a:spLocks noGrp="1"/>
          </p:cNvSpPr>
          <p:nvPr>
            <p:ph idx="1"/>
          </p:nvPr>
        </p:nvSpPr>
        <p:spPr/>
        <p:txBody>
          <a:bodyPr>
            <a:normAutofit/>
          </a:bodyPr>
          <a:lstStyle/>
          <a:p>
            <a:r>
              <a:rPr lang="en-US" sz="2000" dirty="0" smtClean="0">
                <a:solidFill>
                  <a:srgbClr val="002060"/>
                </a:solidFill>
              </a:rPr>
              <a:t>HIS (Heavy Ion Sensor) is a NASA contributed instrument to the SWA suite.</a:t>
            </a:r>
          </a:p>
          <a:p>
            <a:r>
              <a:rPr lang="en-US" sz="2000" dirty="0" smtClean="0">
                <a:solidFill>
                  <a:srgbClr val="002060"/>
                </a:solidFill>
              </a:rPr>
              <a:t>HIS has a Detector Section Control Board (DSCB) with an FPGA to handle the direct particle measurements.</a:t>
            </a:r>
          </a:p>
          <a:p>
            <a:r>
              <a:rPr lang="en-US" sz="2000" dirty="0" smtClean="0">
                <a:solidFill>
                  <a:srgbClr val="002060"/>
                </a:solidFill>
              </a:rPr>
              <a:t>A Control and Data Handling (CDH) board has an FPGA for science data collection and processing.</a:t>
            </a:r>
          </a:p>
          <a:p>
            <a:r>
              <a:rPr lang="en-US" sz="2000" dirty="0" smtClean="0">
                <a:solidFill>
                  <a:srgbClr val="002060"/>
                </a:solidFill>
              </a:rPr>
              <a:t>The CDH board has a microprocessor with Flight Software (FSW) for high-level science data processing.</a:t>
            </a:r>
          </a:p>
          <a:p>
            <a:r>
              <a:rPr lang="en-US" sz="2000" dirty="0" smtClean="0">
                <a:solidFill>
                  <a:srgbClr val="002060"/>
                </a:solidFill>
              </a:rPr>
              <a:t>CDH and DSCB FPGAs communicate via an optical link, with “packetized” commands uplinked from CDH to DSCB, and encoded data downlinked from DSCB to CDH.</a:t>
            </a:r>
            <a:endParaRPr lang="en-US" sz="2000" dirty="0">
              <a:solidFill>
                <a:srgbClr val="002060"/>
              </a:solidFill>
            </a:endParaRPr>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30969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0" y="76200"/>
            <a:ext cx="2774387" cy="3810000"/>
          </a:xfrm>
        </p:spPr>
        <p:txBody>
          <a:bodyPr>
            <a:normAutofit fontScale="90000"/>
          </a:bodyPr>
          <a:lstStyle/>
          <a:p>
            <a:r>
              <a:rPr lang="en-US" dirty="0">
                <a:solidFill>
                  <a:srgbClr val="002060"/>
                </a:solidFill>
              </a:rPr>
              <a:t>Mission and Instrument Description </a:t>
            </a:r>
            <a:r>
              <a:rPr lang="en-US" dirty="0" smtClean="0">
                <a:solidFill>
                  <a:srgbClr val="002060"/>
                </a:solidFill>
              </a:rPr>
              <a:t> </a:t>
            </a:r>
            <a:r>
              <a:rPr lang="en-US" dirty="0">
                <a:solidFill>
                  <a:srgbClr val="002060"/>
                </a:solidFill>
              </a:rPr>
              <a:t/>
            </a:r>
            <a:br>
              <a:rPr lang="en-US" dirty="0">
                <a:solidFill>
                  <a:srgbClr val="002060"/>
                </a:solidFill>
              </a:rPr>
            </a:br>
            <a:r>
              <a:rPr lang="en-US" dirty="0">
                <a:solidFill>
                  <a:srgbClr val="002060"/>
                </a:solidFill>
              </a:rPr>
              <a:t>HIS Instrument</a:t>
            </a:r>
            <a:endParaRPr lang="en-US" dirty="0"/>
          </a:p>
        </p:txBody>
      </p:sp>
      <p:sp>
        <p:nvSpPr>
          <p:cNvPr id="3" name="Footer Placeholder 2"/>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181"/>
            <a:ext cx="6361113" cy="515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53199" y="533400"/>
            <a:ext cx="2514601" cy="1015663"/>
          </a:xfrm>
          <a:prstGeom prst="rect">
            <a:avLst/>
          </a:prstGeom>
          <a:noFill/>
        </p:spPr>
        <p:txBody>
          <a:bodyPr wrap="square" rtlCol="0">
            <a:spAutoFit/>
          </a:bodyPr>
          <a:lstStyle/>
          <a:p>
            <a:r>
              <a:rPr lang="en-US" sz="2000" dirty="0" smtClean="0">
                <a:solidFill>
                  <a:srgbClr val="002060"/>
                </a:solidFill>
              </a:rPr>
              <a:t>Each color represents a different institution supplying hardware.</a:t>
            </a:r>
            <a:endParaRPr lang="en-US" sz="2000" dirty="0">
              <a:solidFill>
                <a:srgbClr val="002060"/>
              </a:solidFill>
            </a:endParaRPr>
          </a:p>
        </p:txBody>
      </p:sp>
    </p:spTree>
    <p:extLst>
      <p:ext uri="{BB962C8B-B14F-4D97-AF65-F5344CB8AC3E}">
        <p14:creationId xmlns:p14="http://schemas.microsoft.com/office/powerpoint/2010/main" val="197105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3581400" cy="3306762"/>
          </a:xfrm>
        </p:spPr>
        <p:txBody>
          <a:bodyPr>
            <a:normAutofit/>
          </a:bodyPr>
          <a:lstStyle/>
          <a:p>
            <a:r>
              <a:rPr lang="en-US" dirty="0">
                <a:solidFill>
                  <a:srgbClr val="002060"/>
                </a:solidFill>
              </a:rPr>
              <a:t>Mission and Instrument Description – </a:t>
            </a:r>
            <a:br>
              <a:rPr lang="en-US" dirty="0">
                <a:solidFill>
                  <a:srgbClr val="002060"/>
                </a:solidFill>
              </a:rPr>
            </a:br>
            <a:r>
              <a:rPr lang="en-US" dirty="0">
                <a:solidFill>
                  <a:srgbClr val="002060"/>
                </a:solidFill>
              </a:rPr>
              <a:t>HIS Instrument</a:t>
            </a:r>
            <a:endParaRPr lang="en-US" dirty="0"/>
          </a:p>
        </p:txBody>
      </p:sp>
      <p:sp>
        <p:nvSpPr>
          <p:cNvPr id="4" name="Footer Placeholder 3"/>
          <p:cNvSpPr>
            <a:spLocks noGrp="1"/>
          </p:cNvSpPr>
          <p:nvPr>
            <p:ph type="ftr" sz="quarter" idx="11"/>
          </p:nvPr>
        </p:nvSpPr>
        <p:spPr/>
        <p:txBody>
          <a:bodyPr/>
          <a:lstStyle/>
          <a:p>
            <a:r>
              <a:rPr lang="en-US" smtClean="0"/>
              <a:t>Chad Loeffler – FSW Workshop 2016 - This Presentation Does Not Include ITAR Material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0"/>
            <a:ext cx="5257800" cy="662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18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3296</Words>
  <Application>Microsoft Office PowerPoint</Application>
  <PresentationFormat>On-screen Show (4:3)</PresentationFormat>
  <Paragraphs>211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SO-HIS Instrument Science Data Processing Between FSW and FPGA</vt:lpstr>
      <vt:lpstr>Topics</vt:lpstr>
      <vt:lpstr>Introduction</vt:lpstr>
      <vt:lpstr>Mission and Instrument Description – Solar Orbiter</vt:lpstr>
      <vt:lpstr>Mission and Instrument Description – SWA Suite</vt:lpstr>
      <vt:lpstr>Mission and Instrument Description –  HIS Instrument</vt:lpstr>
      <vt:lpstr>Mission and Instrument Description –  HIS Instrument</vt:lpstr>
      <vt:lpstr>Mission and Instrument Description   HIS Instrument</vt:lpstr>
      <vt:lpstr>Mission and Instrument Description –  HIS Instrument</vt:lpstr>
      <vt:lpstr>Mission and Instrument Description –  HIS Instrument</vt:lpstr>
      <vt:lpstr>Mission and Instrument Description –  HIS Instrument</vt:lpstr>
      <vt:lpstr>Science Data Flow Outline</vt:lpstr>
      <vt:lpstr>Science Data Flow Outline</vt:lpstr>
      <vt:lpstr>Sweeping / Scanning</vt:lpstr>
      <vt:lpstr>Sweeping Scanning</vt:lpstr>
      <vt:lpstr>Ion Classification - Species</vt:lpstr>
      <vt:lpstr>Ion Classification – Priority Range</vt:lpstr>
      <vt:lpstr>Ion Classification – Priority Range</vt:lpstr>
      <vt:lpstr>Ion Classification – Priority Range</vt:lpstr>
      <vt:lpstr>Histograms</vt:lpstr>
      <vt:lpstr>Histograms</vt:lpstr>
      <vt:lpstr>Histograms</vt:lpstr>
      <vt:lpstr>Lossy Compression</vt:lpstr>
      <vt:lpstr>Lossless Compression</vt:lpstr>
      <vt:lpstr>Lossless Compression</vt:lpstr>
      <vt:lpstr>Raw Events</vt:lpstr>
      <vt:lpstr>Raw Events</vt:lpstr>
      <vt:lpstr>Raw Events</vt:lpstr>
      <vt:lpstr>Raw Events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SO-HIS Instrument Data Processing Between FSW and FPGA</dc:title>
  <dc:creator>Loeffler, Chad</dc:creator>
  <cp:lastModifiedBy>Loeffler, Chad</cp:lastModifiedBy>
  <cp:revision>117</cp:revision>
  <dcterms:created xsi:type="dcterms:W3CDTF">2006-08-16T00:00:00Z</dcterms:created>
  <dcterms:modified xsi:type="dcterms:W3CDTF">2016-12-01T04:18:55Z</dcterms:modified>
</cp:coreProperties>
</file>