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9" r:id="rId3"/>
    <p:sldId id="257" r:id="rId4"/>
    <p:sldId id="260" r:id="rId5"/>
    <p:sldId id="258" r:id="rId6"/>
    <p:sldId id="272" r:id="rId7"/>
    <p:sldId id="273" r:id="rId8"/>
    <p:sldId id="274" r:id="rId9"/>
    <p:sldId id="270" r:id="rId10"/>
    <p:sldId id="271" r:id="rId11"/>
    <p:sldId id="264" r:id="rId12"/>
    <p:sldId id="276" r:id="rId13"/>
    <p:sldId id="267"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4660"/>
  </p:normalViewPr>
  <p:slideViewPr>
    <p:cSldViewPr snapToGrid="0">
      <p:cViewPr varScale="1">
        <p:scale>
          <a:sx n="110" d="100"/>
          <a:sy n="110" d="100"/>
        </p:scale>
        <p:origin x="10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75644-79BD-46F6-8EC9-3FD81B48CBE2}" type="datetimeFigureOut">
              <a:rPr lang="en-US" smtClean="0"/>
              <a:t>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7D372-76F8-41FE-AFE0-D3DDC7B65DC5}" type="slidenum">
              <a:rPr lang="en-US" smtClean="0"/>
              <a:t>‹#›</a:t>
            </a:fld>
            <a:endParaRPr lang="en-US"/>
          </a:p>
        </p:txBody>
      </p:sp>
    </p:spTree>
    <p:extLst>
      <p:ext uri="{BB962C8B-B14F-4D97-AF65-F5344CB8AC3E}">
        <p14:creationId xmlns:p14="http://schemas.microsoft.com/office/powerpoint/2010/main" val="272306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A7D372-76F8-41FE-AFE0-D3DDC7B65DC5}" type="slidenum">
              <a:rPr lang="en-US" smtClean="0"/>
              <a:t>1</a:t>
            </a:fld>
            <a:endParaRPr lang="en-US"/>
          </a:p>
        </p:txBody>
      </p:sp>
    </p:spTree>
    <p:extLst>
      <p:ext uri="{BB962C8B-B14F-4D97-AF65-F5344CB8AC3E}">
        <p14:creationId xmlns:p14="http://schemas.microsoft.com/office/powerpoint/2010/main" val="291358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A7D372-76F8-41FE-AFE0-D3DDC7B65DC5}" type="slidenum">
              <a:rPr lang="en-US" smtClean="0"/>
              <a:t>2</a:t>
            </a:fld>
            <a:endParaRPr lang="en-US"/>
          </a:p>
        </p:txBody>
      </p:sp>
    </p:spTree>
    <p:extLst>
      <p:ext uri="{BB962C8B-B14F-4D97-AF65-F5344CB8AC3E}">
        <p14:creationId xmlns:p14="http://schemas.microsoft.com/office/powerpoint/2010/main" val="54751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 and Planned DEBT</a:t>
            </a:r>
            <a:endParaRPr lang="en-US" dirty="0"/>
          </a:p>
        </p:txBody>
      </p:sp>
      <p:sp>
        <p:nvSpPr>
          <p:cNvPr id="4" name="Slide Number Placeholder 3"/>
          <p:cNvSpPr>
            <a:spLocks noGrp="1"/>
          </p:cNvSpPr>
          <p:nvPr>
            <p:ph type="sldNum" sz="quarter" idx="10"/>
          </p:nvPr>
        </p:nvSpPr>
        <p:spPr/>
        <p:txBody>
          <a:bodyPr/>
          <a:lstStyle/>
          <a:p>
            <a:fld id="{04A7D372-76F8-41FE-AFE0-D3DDC7B65DC5}" type="slidenum">
              <a:rPr lang="en-US" smtClean="0"/>
              <a:t>9</a:t>
            </a:fld>
            <a:endParaRPr lang="en-US"/>
          </a:p>
        </p:txBody>
      </p:sp>
    </p:spTree>
    <p:extLst>
      <p:ext uri="{BB962C8B-B14F-4D97-AF65-F5344CB8AC3E}">
        <p14:creationId xmlns:p14="http://schemas.microsoft.com/office/powerpoint/2010/main" val="337726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3A06CD-F730-494D-89E8-BFBBA019F442}" type="datetime1">
              <a:rPr lang="en-US" smtClean="0"/>
              <a:t>12/6/2016</a:t>
            </a:fld>
            <a:endParaRPr lang="en-US"/>
          </a:p>
        </p:txBody>
      </p:sp>
      <p:sp>
        <p:nvSpPr>
          <p:cNvPr id="5" name="Footer Placeholder 4"/>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6" name="Slide Number Placeholder 5"/>
          <p:cNvSpPr>
            <a:spLocks noGrp="1"/>
          </p:cNvSpPr>
          <p:nvPr>
            <p:ph type="sldNum" sz="quarter" idx="12"/>
          </p:nvPr>
        </p:nvSpPr>
        <p:spPr/>
        <p:txBody>
          <a:bodyPr/>
          <a:lstStyle/>
          <a:p>
            <a:fld id="{02634C8F-D6EB-4490-89F0-27EE6C1CB370}" type="slidenum">
              <a:rPr lang="en-US" smtClean="0"/>
              <a:t>‹#›</a:t>
            </a:fld>
            <a:endParaRPr lang="en-US"/>
          </a:p>
        </p:txBody>
      </p:sp>
    </p:spTree>
    <p:extLst>
      <p:ext uri="{BB962C8B-B14F-4D97-AF65-F5344CB8AC3E}">
        <p14:creationId xmlns:p14="http://schemas.microsoft.com/office/powerpoint/2010/main" val="31265518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DE6915-70AA-4421-ABCF-C95196E9A825}" type="datetime1">
              <a:rPr lang="en-US" smtClean="0"/>
              <a:t>12/6/2016</a:t>
            </a:fld>
            <a:endParaRPr lang="en-US"/>
          </a:p>
        </p:txBody>
      </p:sp>
      <p:sp>
        <p:nvSpPr>
          <p:cNvPr id="5" name="Footer Placeholder 4"/>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6" name="Slide Number Placeholder 5"/>
          <p:cNvSpPr>
            <a:spLocks noGrp="1"/>
          </p:cNvSpPr>
          <p:nvPr>
            <p:ph type="sldNum" sz="quarter" idx="12"/>
          </p:nvPr>
        </p:nvSpPr>
        <p:spPr/>
        <p:txBody>
          <a:bodyPr/>
          <a:lstStyle/>
          <a:p>
            <a:fld id="{02634C8F-D6EB-4490-89F0-27EE6C1CB370}" type="slidenum">
              <a:rPr lang="en-US" smtClean="0"/>
              <a:t>‹#›</a:t>
            </a:fld>
            <a:endParaRPr lang="en-US"/>
          </a:p>
        </p:txBody>
      </p:sp>
    </p:spTree>
    <p:extLst>
      <p:ext uri="{BB962C8B-B14F-4D97-AF65-F5344CB8AC3E}">
        <p14:creationId xmlns:p14="http://schemas.microsoft.com/office/powerpoint/2010/main" val="151010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9403B7-C2D1-445C-93E5-A3C073ED76FF}" type="datetime1">
              <a:rPr lang="en-US" smtClean="0"/>
              <a:t>12/6/2016</a:t>
            </a:fld>
            <a:endParaRPr lang="en-US"/>
          </a:p>
        </p:txBody>
      </p:sp>
      <p:sp>
        <p:nvSpPr>
          <p:cNvPr id="5" name="Footer Placeholder 4"/>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6" name="Slide Number Placeholder 5"/>
          <p:cNvSpPr>
            <a:spLocks noGrp="1"/>
          </p:cNvSpPr>
          <p:nvPr>
            <p:ph type="sldNum" sz="quarter" idx="12"/>
          </p:nvPr>
        </p:nvSpPr>
        <p:spPr/>
        <p:txBody>
          <a:bodyPr/>
          <a:lstStyle/>
          <a:p>
            <a:fld id="{02634C8F-D6EB-4490-89F0-27EE6C1CB370}" type="slidenum">
              <a:rPr lang="en-US" smtClean="0"/>
              <a:t>‹#›</a:t>
            </a:fld>
            <a:endParaRPr lang="en-US"/>
          </a:p>
        </p:txBody>
      </p:sp>
    </p:spTree>
    <p:extLst>
      <p:ext uri="{BB962C8B-B14F-4D97-AF65-F5344CB8AC3E}">
        <p14:creationId xmlns:p14="http://schemas.microsoft.com/office/powerpoint/2010/main" val="128790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838200" y="6356350"/>
            <a:ext cx="7772399" cy="365125"/>
          </a:xfrm>
        </p:spPr>
        <p:txBody>
          <a:bodyPr/>
          <a:lstStyle/>
          <a:p>
            <a:r>
              <a:rPr lang="en-US" dirty="0" smtClean="0"/>
              <a:t>Opinions expressed in this presentation are those of the author, not necessarily those of NASA or the Federal Government.</a:t>
            </a:r>
            <a:endParaRPr lang="en-US" dirty="0"/>
          </a:p>
        </p:txBody>
      </p:sp>
      <p:sp>
        <p:nvSpPr>
          <p:cNvPr id="6" name="Slide Number Placeholder 5"/>
          <p:cNvSpPr>
            <a:spLocks noGrp="1"/>
          </p:cNvSpPr>
          <p:nvPr>
            <p:ph type="sldNum" sz="quarter" idx="12"/>
          </p:nvPr>
        </p:nvSpPr>
        <p:spPr/>
        <p:txBody>
          <a:bodyPr/>
          <a:lstStyle/>
          <a:p>
            <a:fld id="{02634C8F-D6EB-4490-89F0-27EE6C1CB370}" type="slidenum">
              <a:rPr lang="en-US" smtClean="0"/>
              <a:t>‹#›</a:t>
            </a:fld>
            <a:endParaRPr lang="en-US"/>
          </a:p>
        </p:txBody>
      </p:sp>
    </p:spTree>
    <p:extLst>
      <p:ext uri="{BB962C8B-B14F-4D97-AF65-F5344CB8AC3E}">
        <p14:creationId xmlns:p14="http://schemas.microsoft.com/office/powerpoint/2010/main" val="3849606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4DB28B3-6289-4A00-90CA-ADAED5DFCD59}" type="datetime1">
              <a:rPr lang="en-US" smtClean="0"/>
              <a:t>12/6/2016</a:t>
            </a:fld>
            <a:endParaRPr lang="en-US"/>
          </a:p>
        </p:txBody>
      </p:sp>
      <p:sp>
        <p:nvSpPr>
          <p:cNvPr id="5" name="Footer Placeholder 4"/>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6" name="Slide Number Placeholder 5"/>
          <p:cNvSpPr>
            <a:spLocks noGrp="1"/>
          </p:cNvSpPr>
          <p:nvPr>
            <p:ph type="sldNum" sz="quarter" idx="12"/>
          </p:nvPr>
        </p:nvSpPr>
        <p:spPr/>
        <p:txBody>
          <a:bodyPr/>
          <a:lstStyle/>
          <a:p>
            <a:fld id="{02634C8F-D6EB-4490-89F0-27EE6C1CB370}" type="slidenum">
              <a:rPr lang="en-US" smtClean="0"/>
              <a:t>‹#›</a:t>
            </a:fld>
            <a:endParaRPr lang="en-US"/>
          </a:p>
        </p:txBody>
      </p:sp>
    </p:spTree>
    <p:extLst>
      <p:ext uri="{BB962C8B-B14F-4D97-AF65-F5344CB8AC3E}">
        <p14:creationId xmlns:p14="http://schemas.microsoft.com/office/powerpoint/2010/main" val="176891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838200" y="6356350"/>
            <a:ext cx="9643532" cy="365125"/>
          </a:xfrm>
        </p:spPr>
        <p:txBody>
          <a:bodyPr/>
          <a:lstStyle/>
          <a:p>
            <a:r>
              <a:rPr lang="en-US" dirty="0" smtClean="0"/>
              <a:t>Opinions expressed in this presentation are those of the author, not necessarily those of NASA or the Federal Government.</a:t>
            </a:r>
            <a:endParaRPr lang="en-US" dirty="0"/>
          </a:p>
        </p:txBody>
      </p:sp>
      <p:sp>
        <p:nvSpPr>
          <p:cNvPr id="7" name="Slide Number Placeholder 6"/>
          <p:cNvSpPr>
            <a:spLocks noGrp="1"/>
          </p:cNvSpPr>
          <p:nvPr>
            <p:ph type="sldNum" sz="quarter" idx="12"/>
          </p:nvPr>
        </p:nvSpPr>
        <p:spPr>
          <a:xfrm>
            <a:off x="10481732" y="6356350"/>
            <a:ext cx="872067" cy="365125"/>
          </a:xfrm>
        </p:spPr>
        <p:txBody>
          <a:bodyPr/>
          <a:lstStyle/>
          <a:p>
            <a:fld id="{02634C8F-D6EB-4490-89F0-27EE6C1CB370}" type="slidenum">
              <a:rPr lang="en-US" smtClean="0"/>
              <a:t>‹#›</a:t>
            </a:fld>
            <a:endParaRPr lang="en-US"/>
          </a:p>
        </p:txBody>
      </p:sp>
    </p:spTree>
    <p:extLst>
      <p:ext uri="{BB962C8B-B14F-4D97-AF65-F5344CB8AC3E}">
        <p14:creationId xmlns:p14="http://schemas.microsoft.com/office/powerpoint/2010/main" val="23608833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78FF41E-42DA-4DD4-AE10-099DE6462514}" type="datetime1">
              <a:rPr lang="en-US" smtClean="0"/>
              <a:t>12/6/2016</a:t>
            </a:fld>
            <a:endParaRPr lang="en-US"/>
          </a:p>
        </p:txBody>
      </p:sp>
      <p:sp>
        <p:nvSpPr>
          <p:cNvPr id="8" name="Footer Placeholder 7"/>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9" name="Slide Number Placeholder 8"/>
          <p:cNvSpPr>
            <a:spLocks noGrp="1"/>
          </p:cNvSpPr>
          <p:nvPr>
            <p:ph type="sldNum" sz="quarter" idx="12"/>
          </p:nvPr>
        </p:nvSpPr>
        <p:spPr/>
        <p:txBody>
          <a:bodyPr/>
          <a:lstStyle/>
          <a:p>
            <a:fld id="{02634C8F-D6EB-4490-89F0-27EE6C1CB370}" type="slidenum">
              <a:rPr lang="en-US" smtClean="0"/>
              <a:t>‹#›</a:t>
            </a:fld>
            <a:endParaRPr lang="en-US"/>
          </a:p>
        </p:txBody>
      </p:sp>
    </p:spTree>
    <p:extLst>
      <p:ext uri="{BB962C8B-B14F-4D97-AF65-F5344CB8AC3E}">
        <p14:creationId xmlns:p14="http://schemas.microsoft.com/office/powerpoint/2010/main" val="225204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BEC7AB8-4E15-4A37-8CEC-D08043970CF1}" type="datetime1">
              <a:rPr lang="en-US" smtClean="0"/>
              <a:t>12/6/2016</a:t>
            </a:fld>
            <a:endParaRPr lang="en-US"/>
          </a:p>
        </p:txBody>
      </p:sp>
      <p:sp>
        <p:nvSpPr>
          <p:cNvPr id="4" name="Footer Placeholder 3"/>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5" name="Slide Number Placeholder 4"/>
          <p:cNvSpPr>
            <a:spLocks noGrp="1"/>
          </p:cNvSpPr>
          <p:nvPr>
            <p:ph type="sldNum" sz="quarter" idx="12"/>
          </p:nvPr>
        </p:nvSpPr>
        <p:spPr/>
        <p:txBody>
          <a:bodyPr/>
          <a:lstStyle/>
          <a:p>
            <a:fld id="{02634C8F-D6EB-4490-89F0-27EE6C1CB370}" type="slidenum">
              <a:rPr lang="en-US" smtClean="0"/>
              <a:t>‹#›</a:t>
            </a:fld>
            <a:endParaRPr lang="en-US"/>
          </a:p>
        </p:txBody>
      </p:sp>
    </p:spTree>
    <p:extLst>
      <p:ext uri="{BB962C8B-B14F-4D97-AF65-F5344CB8AC3E}">
        <p14:creationId xmlns:p14="http://schemas.microsoft.com/office/powerpoint/2010/main" val="362356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2B2A0B8-A613-4262-935C-91E7B13B3692}" type="datetime1">
              <a:rPr lang="en-US" smtClean="0"/>
              <a:t>12/6/2016</a:t>
            </a:fld>
            <a:endParaRPr lang="en-US"/>
          </a:p>
        </p:txBody>
      </p:sp>
      <p:sp>
        <p:nvSpPr>
          <p:cNvPr id="3" name="Footer Placeholder 2"/>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4" name="Slide Number Placeholder 3"/>
          <p:cNvSpPr>
            <a:spLocks noGrp="1"/>
          </p:cNvSpPr>
          <p:nvPr>
            <p:ph type="sldNum" sz="quarter" idx="12"/>
          </p:nvPr>
        </p:nvSpPr>
        <p:spPr/>
        <p:txBody>
          <a:bodyPr/>
          <a:lstStyle/>
          <a:p>
            <a:fld id="{02634C8F-D6EB-4490-89F0-27EE6C1CB370}" type="slidenum">
              <a:rPr lang="en-US" smtClean="0"/>
              <a:t>‹#›</a:t>
            </a:fld>
            <a:endParaRPr lang="en-US"/>
          </a:p>
        </p:txBody>
      </p:sp>
    </p:spTree>
    <p:extLst>
      <p:ext uri="{BB962C8B-B14F-4D97-AF65-F5344CB8AC3E}">
        <p14:creationId xmlns:p14="http://schemas.microsoft.com/office/powerpoint/2010/main" val="262205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488F495-D1BD-47C2-B7BA-1F0C6ACC70DC}" type="datetime1">
              <a:rPr lang="en-US" smtClean="0"/>
              <a:t>12/6/2016</a:t>
            </a:fld>
            <a:endParaRPr lang="en-US"/>
          </a:p>
        </p:txBody>
      </p:sp>
      <p:sp>
        <p:nvSpPr>
          <p:cNvPr id="6" name="Footer Placeholder 5"/>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7" name="Slide Number Placeholder 6"/>
          <p:cNvSpPr>
            <a:spLocks noGrp="1"/>
          </p:cNvSpPr>
          <p:nvPr>
            <p:ph type="sldNum" sz="quarter" idx="12"/>
          </p:nvPr>
        </p:nvSpPr>
        <p:spPr/>
        <p:txBody>
          <a:bodyPr/>
          <a:lstStyle/>
          <a:p>
            <a:fld id="{02634C8F-D6EB-4490-89F0-27EE6C1CB370}" type="slidenum">
              <a:rPr lang="en-US" smtClean="0"/>
              <a:t>‹#›</a:t>
            </a:fld>
            <a:endParaRPr lang="en-US"/>
          </a:p>
        </p:txBody>
      </p:sp>
    </p:spTree>
    <p:extLst>
      <p:ext uri="{BB962C8B-B14F-4D97-AF65-F5344CB8AC3E}">
        <p14:creationId xmlns:p14="http://schemas.microsoft.com/office/powerpoint/2010/main" val="160449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CBADEF1-B9D5-46E1-924E-73830B2756F1}" type="datetime1">
              <a:rPr lang="en-US" smtClean="0"/>
              <a:t>12/6/2016</a:t>
            </a:fld>
            <a:endParaRPr lang="en-US"/>
          </a:p>
        </p:txBody>
      </p:sp>
      <p:sp>
        <p:nvSpPr>
          <p:cNvPr id="6" name="Footer Placeholder 5"/>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7" name="Slide Number Placeholder 6"/>
          <p:cNvSpPr>
            <a:spLocks noGrp="1"/>
          </p:cNvSpPr>
          <p:nvPr>
            <p:ph type="sldNum" sz="quarter" idx="12"/>
          </p:nvPr>
        </p:nvSpPr>
        <p:spPr/>
        <p:txBody>
          <a:bodyPr/>
          <a:lstStyle/>
          <a:p>
            <a:fld id="{02634C8F-D6EB-4490-89F0-27EE6C1CB370}" type="slidenum">
              <a:rPr lang="en-US" smtClean="0"/>
              <a:t>‹#›</a:t>
            </a:fld>
            <a:endParaRPr lang="en-US"/>
          </a:p>
        </p:txBody>
      </p:sp>
    </p:spTree>
    <p:extLst>
      <p:ext uri="{BB962C8B-B14F-4D97-AF65-F5344CB8AC3E}">
        <p14:creationId xmlns:p14="http://schemas.microsoft.com/office/powerpoint/2010/main" val="2263772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838200" y="6356350"/>
            <a:ext cx="777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Opinions expressed in this presentation are those of the author, not necessarily those of NASA or the Federal Government.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34C8F-D6EB-4490-89F0-27EE6C1CB370}" type="slidenum">
              <a:rPr lang="en-US" smtClean="0"/>
              <a:t>‹#›</a:t>
            </a:fld>
            <a:endParaRPr lang="en-US"/>
          </a:p>
        </p:txBody>
      </p:sp>
    </p:spTree>
    <p:extLst>
      <p:ext uri="{BB962C8B-B14F-4D97-AF65-F5344CB8AC3E}">
        <p14:creationId xmlns:p14="http://schemas.microsoft.com/office/powerpoint/2010/main" val="353992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ael.L.Aguilar@nas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a.com/us/rewrite/articles/devops/did-agile-land-a-man-on-the-moon.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7787" y="724011"/>
            <a:ext cx="9144000" cy="2387600"/>
          </a:xfrm>
        </p:spPr>
        <p:txBody>
          <a:bodyPr>
            <a:normAutofit fontScale="90000"/>
          </a:bodyPr>
          <a:lstStyle/>
          <a:p>
            <a:r>
              <a:rPr lang="en-US" dirty="0"/>
              <a:t>Alternative Software Programming for Human Spaceflight</a:t>
            </a:r>
          </a:p>
        </p:txBody>
      </p:sp>
      <p:sp>
        <p:nvSpPr>
          <p:cNvPr id="3" name="Subtitle 2"/>
          <p:cNvSpPr>
            <a:spLocks noGrp="1"/>
          </p:cNvSpPr>
          <p:nvPr>
            <p:ph type="subTitle" idx="1"/>
          </p:nvPr>
        </p:nvSpPr>
        <p:spPr>
          <a:xfrm>
            <a:off x="1487787" y="3203686"/>
            <a:ext cx="9144000" cy="427037"/>
          </a:xfrm>
        </p:spPr>
        <p:txBody>
          <a:bodyPr>
            <a:normAutofit fontScale="25000" lnSpcReduction="20000"/>
          </a:bodyPr>
          <a:lstStyle/>
          <a:p>
            <a:r>
              <a:rPr lang="en-US" sz="7200" dirty="0"/>
              <a:t>NESC-RP-14-00943 Alternative </a:t>
            </a:r>
            <a:r>
              <a:rPr lang="en-US" sz="7200" dirty="0" smtClean="0"/>
              <a:t>Software </a:t>
            </a:r>
            <a:r>
              <a:rPr lang="en-US" sz="7200" dirty="0"/>
              <a:t>Programming for Human </a:t>
            </a:r>
            <a:r>
              <a:rPr lang="en-US" sz="7200" dirty="0" smtClean="0"/>
              <a:t>Spaceflight</a:t>
            </a:r>
          </a:p>
          <a:p>
            <a:endParaRPr lang="en-US" sz="7200" b="1" dirty="0" smtClean="0"/>
          </a:p>
          <a:p>
            <a:r>
              <a:rPr lang="en-US" sz="7200" b="1" dirty="0" smtClean="0"/>
              <a:t>Michael </a:t>
            </a:r>
            <a:r>
              <a:rPr lang="en-US" sz="7200" b="1" dirty="0"/>
              <a:t>Aguilar</a:t>
            </a:r>
            <a:endParaRPr lang="en-US" sz="7200" dirty="0"/>
          </a:p>
          <a:p>
            <a:r>
              <a:rPr lang="en-US" sz="7200" dirty="0"/>
              <a:t> </a:t>
            </a:r>
            <a:r>
              <a:rPr lang="en-US" sz="7200" dirty="0" smtClean="0"/>
              <a:t>NASA </a:t>
            </a:r>
            <a:r>
              <a:rPr lang="en-US" sz="7200" dirty="0"/>
              <a:t>Engineering and Safety Center</a:t>
            </a:r>
            <a:br>
              <a:rPr lang="en-US" sz="7200" dirty="0"/>
            </a:br>
            <a:r>
              <a:rPr lang="en-US" sz="7200" dirty="0"/>
              <a:t>NESC Software Discipline Expert</a:t>
            </a:r>
            <a:br>
              <a:rPr lang="en-US" sz="7200" dirty="0"/>
            </a:br>
            <a:r>
              <a:rPr lang="en-US" sz="7200" dirty="0"/>
              <a:t>NASA Technical Fellow in Software</a:t>
            </a:r>
          </a:p>
          <a:p>
            <a:r>
              <a:rPr lang="en-US" sz="7200" dirty="0"/>
              <a:t> </a:t>
            </a:r>
          </a:p>
          <a:p>
            <a:r>
              <a:rPr lang="en-US" sz="7200" dirty="0"/>
              <a:t>Office Phone # 757.864.2810</a:t>
            </a:r>
            <a:br>
              <a:rPr lang="en-US" sz="7200" dirty="0"/>
            </a:br>
            <a:r>
              <a:rPr lang="en-US" sz="7200" dirty="0"/>
              <a:t>Cell Phone     # 301.356.7265</a:t>
            </a:r>
            <a:br>
              <a:rPr lang="en-US" sz="7200" dirty="0"/>
            </a:br>
            <a:r>
              <a:rPr lang="en-US" sz="7200" u="sng" dirty="0">
                <a:hlinkClick r:id="rId3"/>
              </a:rPr>
              <a:t>Michael.L.Aguilar@nasa.gov</a:t>
            </a:r>
            <a:endParaRPr lang="en-US" sz="7200" dirty="0"/>
          </a:p>
          <a:p>
            <a:endParaRPr lang="en-US" sz="2000" dirty="0"/>
          </a:p>
        </p:txBody>
      </p:sp>
    </p:spTree>
    <p:extLst>
      <p:ext uri="{BB962C8B-B14F-4D97-AF65-F5344CB8AC3E}">
        <p14:creationId xmlns:p14="http://schemas.microsoft.com/office/powerpoint/2010/main" val="424096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865688" cy="1035099"/>
          </a:xfrm>
        </p:spPr>
        <p:txBody>
          <a:bodyPr>
            <a:normAutofit fontScale="90000"/>
          </a:bodyPr>
          <a:lstStyle/>
          <a:p>
            <a:r>
              <a:rPr lang="en-US" dirty="0" smtClean="0"/>
              <a:t>Agile </a:t>
            </a:r>
            <a:r>
              <a:rPr lang="en-US" sz="3600" dirty="0" smtClean="0"/>
              <a:t>“Pay no attention to the man behind the curtain!” - OZ</a:t>
            </a:r>
            <a:endParaRPr lang="en-US" sz="4000" dirty="0"/>
          </a:p>
        </p:txBody>
      </p:sp>
      <p:pic>
        <p:nvPicPr>
          <p:cNvPr id="10" name="Content Placeholder 9"/>
          <p:cNvPicPr>
            <a:picLocks noGrp="1" noChangeAspect="1"/>
          </p:cNvPicPr>
          <p:nvPr>
            <p:ph sz="half" idx="2"/>
          </p:nvPr>
        </p:nvPicPr>
        <p:blipFill>
          <a:blip r:embed="rId2"/>
          <a:stretch>
            <a:fillRect/>
          </a:stretch>
        </p:blipFill>
        <p:spPr>
          <a:xfrm>
            <a:off x="3468129" y="1400224"/>
            <a:ext cx="8235759" cy="4776739"/>
          </a:xfrm>
          <a:prstGeom prst="rect">
            <a:avLst/>
          </a:prstGeom>
        </p:spPr>
      </p:pic>
      <p:sp>
        <p:nvSpPr>
          <p:cNvPr id="9" name="Content Placeholder 8"/>
          <p:cNvSpPr>
            <a:spLocks noGrp="1"/>
          </p:cNvSpPr>
          <p:nvPr>
            <p:ph sz="half" idx="1"/>
          </p:nvPr>
        </p:nvSpPr>
        <p:spPr>
          <a:xfrm>
            <a:off x="838200" y="1825625"/>
            <a:ext cx="2300416" cy="4351338"/>
          </a:xfrm>
        </p:spPr>
        <p:txBody>
          <a:bodyPr>
            <a:noAutofit/>
          </a:bodyPr>
          <a:lstStyle/>
          <a:p>
            <a:r>
              <a:rPr lang="en-US" sz="1800" dirty="0" smtClean="0"/>
              <a:t>How does this satisfy customer milestones?</a:t>
            </a:r>
          </a:p>
          <a:p>
            <a:r>
              <a:rPr lang="en-US" sz="1800" dirty="0" smtClean="0"/>
              <a:t>How does this provide Customer insight, oversight, and governance?</a:t>
            </a:r>
          </a:p>
          <a:p>
            <a:r>
              <a:rPr lang="en-US" sz="1800" dirty="0" smtClean="0"/>
              <a:t>Does this illustrate customer deliveries?</a:t>
            </a:r>
          </a:p>
          <a:p>
            <a:r>
              <a:rPr lang="en-US" sz="1800" dirty="0" smtClean="0"/>
              <a:t>Compared to the JWST presentation, what would satisfy the system management customers?</a:t>
            </a:r>
            <a:endParaRPr lang="en-US" sz="1800" dirty="0"/>
          </a:p>
        </p:txBody>
      </p:sp>
      <p:sp>
        <p:nvSpPr>
          <p:cNvPr id="4" name="Footer Placeholder 3"/>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6" name="Slide Number Placeholder 5"/>
          <p:cNvSpPr>
            <a:spLocks noGrp="1"/>
          </p:cNvSpPr>
          <p:nvPr>
            <p:ph type="sldNum" sz="quarter" idx="12"/>
          </p:nvPr>
        </p:nvSpPr>
        <p:spPr/>
        <p:txBody>
          <a:bodyPr/>
          <a:lstStyle/>
          <a:p>
            <a:fld id="{02634C8F-D6EB-4490-89F0-27EE6C1CB370}" type="slidenum">
              <a:rPr lang="en-US" smtClean="0"/>
              <a:t>10</a:t>
            </a:fld>
            <a:endParaRPr lang="en-US"/>
          </a:p>
        </p:txBody>
      </p:sp>
    </p:spTree>
    <p:extLst>
      <p:ext uri="{BB962C8B-B14F-4D97-AF65-F5344CB8AC3E}">
        <p14:creationId xmlns:p14="http://schemas.microsoft.com/office/powerpoint/2010/main" val="1671074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7652"/>
          </a:xfrm>
        </p:spPr>
        <p:txBody>
          <a:bodyPr>
            <a:normAutofit fontScale="90000"/>
          </a:bodyPr>
          <a:lstStyle/>
          <a:p>
            <a:r>
              <a:rPr lang="en-US" dirty="0" smtClean="0"/>
              <a:t>Navy Aegis Missile Cruiser</a:t>
            </a:r>
            <a:r>
              <a:rPr lang="en-US" dirty="0"/>
              <a:t/>
            </a:r>
            <a:br>
              <a:rPr lang="en-US" dirty="0"/>
            </a:br>
            <a:r>
              <a:rPr lang="en-US" sz="1300" dirty="0"/>
              <a:t>Mackey, B., </a:t>
            </a:r>
            <a:r>
              <a:rPr lang="en-US" sz="1300" dirty="0" err="1"/>
              <a:t>Malek</a:t>
            </a:r>
            <a:r>
              <a:rPr lang="en-US" sz="1300" dirty="0"/>
              <a:t>, P., and </a:t>
            </a:r>
            <a:r>
              <a:rPr lang="en-US" sz="1300" dirty="0" err="1"/>
              <a:t>Liszniansky</a:t>
            </a:r>
            <a:r>
              <a:rPr lang="en-US" sz="1300" dirty="0"/>
              <a:t>, M.: </a:t>
            </a:r>
            <a:r>
              <a:rPr lang="en-US" sz="1300" dirty="0" smtClean="0"/>
              <a:t>Enabling </a:t>
            </a:r>
            <a:r>
              <a:rPr lang="en-US" sz="1300" dirty="0"/>
              <a:t>Surface Navy Fleet Open Architecture thru Systems Engineering and Analysis Process Improvements</a:t>
            </a:r>
            <a:endParaRPr lang="en-US" dirty="0"/>
          </a:p>
        </p:txBody>
      </p:sp>
      <p:sp>
        <p:nvSpPr>
          <p:cNvPr id="3" name="Content Placeholder 2"/>
          <p:cNvSpPr>
            <a:spLocks noGrp="1"/>
          </p:cNvSpPr>
          <p:nvPr>
            <p:ph idx="1"/>
          </p:nvPr>
        </p:nvSpPr>
        <p:spPr>
          <a:xfrm>
            <a:off x="838200" y="1128584"/>
            <a:ext cx="10515600" cy="4351338"/>
          </a:xfrm>
        </p:spPr>
        <p:txBody>
          <a:bodyPr>
            <a:noAutofit/>
          </a:bodyPr>
          <a:lstStyle/>
          <a:p>
            <a:pPr marL="0" indent="0">
              <a:buNone/>
            </a:pPr>
            <a:r>
              <a:rPr lang="en-US" sz="1400" dirty="0" smtClean="0"/>
              <a:t>The </a:t>
            </a:r>
            <a:r>
              <a:rPr lang="en-US" sz="1400" dirty="0"/>
              <a:t>Aegis Weapon System (AWS) is a centralized, automated, command-and-control (C2) and weapons control system that was designed as a total weapon system, from detection to kill.  The computer-based command and decision element is the core of the Aegis combat system.  This interface makes the Aegis combat system capable of simultaneous operations against multi-mission threats: anti-air, anti-surface, and anti-submarine warfare.  The first Engineering Development Model (EDM-1) was installed in the test ship, </a:t>
            </a:r>
            <a:r>
              <a:rPr lang="en-US" sz="1400" i="1" dirty="0"/>
              <a:t>USS Norton Sound</a:t>
            </a:r>
            <a:r>
              <a:rPr lang="en-US" sz="1400" dirty="0"/>
              <a:t>, in 1973.  The first Aegis ship, </a:t>
            </a:r>
            <a:r>
              <a:rPr lang="en-US" sz="1400" i="1" dirty="0"/>
              <a:t>USS Ticonderoga</a:t>
            </a:r>
            <a:r>
              <a:rPr lang="en-US" sz="1400" dirty="0"/>
              <a:t>, was commissioned in 1983 and deployed 6 months after commissioning.</a:t>
            </a:r>
          </a:p>
          <a:p>
            <a:pPr marL="0" indent="0">
              <a:buNone/>
            </a:pPr>
            <a:r>
              <a:rPr lang="en-US" sz="1400" dirty="0"/>
              <a:t>The DOD/Lockheed-Martin Aegis software development is a successful example of the application of agile techniques within a waterfall development process.  The Aegis Combat System (ACS) program was developed in the 1970s using closed architecture and a closed business model, with software tied directly to the </a:t>
            </a:r>
            <a:r>
              <a:rPr lang="en-US" sz="1400" dirty="0" smtClean="0"/>
              <a:t>hardware. </a:t>
            </a:r>
            <a:r>
              <a:rPr lang="en-US" sz="1400" dirty="0"/>
              <a:t>Computer programs had been developed using a sequential approach that would deliver a large, complex capability upgrade over the course of eight to ten years. </a:t>
            </a:r>
          </a:p>
          <a:p>
            <a:pPr marL="0" indent="0">
              <a:buNone/>
            </a:pPr>
            <a:r>
              <a:rPr lang="en-US" sz="1400" dirty="0"/>
              <a:t>Starting in 2007, the Aegis development process implemented an integrated software development effort.  As improvement, the new process invested a great deal of effort in up-front planning, requirements development, and architecture development to meet the DOD requirements and standards.  (The lack of these upfront efforts is a reoccurring criticism in the use of agile methods for the development of critical </a:t>
            </a:r>
            <a:r>
              <a:rPr lang="en-US" sz="1400" dirty="0" smtClean="0"/>
              <a:t>software.)  </a:t>
            </a:r>
            <a:r>
              <a:rPr lang="en-US" sz="1400" dirty="0"/>
              <a:t>After the requirements and architecture were well defined, the Aegis development process then adapted agile software-build techniques for each software build.</a:t>
            </a:r>
          </a:p>
          <a:p>
            <a:pPr marL="0" indent="0">
              <a:buNone/>
            </a:pPr>
            <a:r>
              <a:rPr lang="en-US" sz="1400" i="1" dirty="0"/>
              <a:t>“The event incorporated agile methods of software development, as observed at Capital One </a:t>
            </a:r>
            <a:r>
              <a:rPr lang="en-US" sz="1400" dirty="0"/>
              <a:t>[Bank]</a:t>
            </a:r>
            <a:r>
              <a:rPr lang="en-US" sz="1400" i="1" dirty="0"/>
              <a:t> and GD-AIS </a:t>
            </a:r>
            <a:r>
              <a:rPr lang="en-US" sz="1400" dirty="0"/>
              <a:t>[General Dynamics Advanced Information Systems]</a:t>
            </a:r>
            <a:r>
              <a:rPr lang="en-US" sz="1400" i="1" dirty="0"/>
              <a:t>, to provide a proven framework for rapid integration/development by eliminating schedule slippage as a result of changing requirements, and scope creep.  The agile process is ideal for environments given fixed schedules, allowing for a selection of resources, and based on adjustable or changing capability features. </a:t>
            </a:r>
            <a:endParaRPr lang="en-US" sz="1400" dirty="0"/>
          </a:p>
          <a:p>
            <a:pPr marL="0" indent="0">
              <a:buNone/>
            </a:pPr>
            <a:r>
              <a:rPr lang="en-US" sz="1400" i="1" dirty="0"/>
              <a:t>After work package requirements are established and the scoping phase, small teams of cross-functional members form to develop incremental components of an ACB </a:t>
            </a:r>
            <a:r>
              <a:rPr lang="en-US" sz="1400" dirty="0"/>
              <a:t>[Advanced Capability Build]</a:t>
            </a:r>
            <a:r>
              <a:rPr lang="en-US" sz="1400" i="1" dirty="0"/>
              <a:t>.  The team consists of coders, developers, testers, and technical writers from both Government and Industry, and prioritizes the requirements based on their impact on each other so that the incremental build schedule will support required developmental testing.  The incremental build schedule uses 30 day development cycles, at the end of which an informal review or retrospective is held to demonstrate functionality of the incremental build</a:t>
            </a:r>
            <a:r>
              <a:rPr lang="en-US" sz="1400" i="1" dirty="0" smtClean="0"/>
              <a:t>.”</a:t>
            </a:r>
            <a:endParaRPr lang="en-US" sz="1400" dirty="0"/>
          </a:p>
          <a:p>
            <a:pPr marL="0" indent="0">
              <a:buNone/>
            </a:pPr>
            <a:r>
              <a:rPr lang="en-US" sz="1400" dirty="0"/>
              <a:t>The Aegis software development experience is a well-documented success, melding planned and agile development techniques.</a:t>
            </a:r>
          </a:p>
          <a:p>
            <a:endParaRPr lang="en-US" sz="1100" dirty="0"/>
          </a:p>
        </p:txBody>
      </p:sp>
      <p:sp>
        <p:nvSpPr>
          <p:cNvPr id="4" name="Footer Placeholder 3"/>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5" name="Slide Number Placeholder 4"/>
          <p:cNvSpPr>
            <a:spLocks noGrp="1"/>
          </p:cNvSpPr>
          <p:nvPr>
            <p:ph type="sldNum" sz="quarter" idx="12"/>
          </p:nvPr>
        </p:nvSpPr>
        <p:spPr/>
        <p:txBody>
          <a:bodyPr/>
          <a:lstStyle/>
          <a:p>
            <a:fld id="{02634C8F-D6EB-4490-89F0-27EE6C1CB370}" type="slidenum">
              <a:rPr lang="en-US" smtClean="0"/>
              <a:t>11</a:t>
            </a:fld>
            <a:endParaRPr lang="en-US"/>
          </a:p>
        </p:txBody>
      </p:sp>
    </p:spTree>
    <p:extLst>
      <p:ext uri="{BB962C8B-B14F-4D97-AF65-F5344CB8AC3E}">
        <p14:creationId xmlns:p14="http://schemas.microsoft.com/office/powerpoint/2010/main" val="683222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Process Improvements</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Perform process </a:t>
            </a:r>
            <a:r>
              <a:rPr lang="en-US" dirty="0"/>
              <a:t>trade studies to select the processes to follow when dealing with contracts, managers, customers (</a:t>
            </a:r>
            <a:r>
              <a:rPr lang="en-US" dirty="0" err="1"/>
              <a:t>peopleware</a:t>
            </a:r>
            <a:r>
              <a:rPr lang="en-US" dirty="0"/>
              <a:t>), hardware, and software.</a:t>
            </a:r>
          </a:p>
          <a:p>
            <a:r>
              <a:rPr lang="en-US" dirty="0"/>
              <a:t>Find and leverage customer representatives that have the authority to make “on-the-spot” decisions.</a:t>
            </a:r>
          </a:p>
          <a:p>
            <a:r>
              <a:rPr lang="en-US" dirty="0"/>
              <a:t>Prioritize and invest in development automation to deal with problems of increased scale and interfaces. </a:t>
            </a:r>
          </a:p>
          <a:p>
            <a:r>
              <a:rPr lang="en-US" dirty="0" smtClean="0"/>
              <a:t>Apply </a:t>
            </a:r>
            <a:r>
              <a:rPr lang="en-US" dirty="0"/>
              <a:t>lessons learned to requirements, </a:t>
            </a:r>
            <a:r>
              <a:rPr lang="en-US" dirty="0" smtClean="0"/>
              <a:t>design, development</a:t>
            </a:r>
            <a:r>
              <a:rPr lang="en-US" dirty="0"/>
              <a:t>, </a:t>
            </a:r>
            <a:r>
              <a:rPr lang="en-US" dirty="0" smtClean="0"/>
              <a:t>and verification versus relearning in </a:t>
            </a:r>
            <a:r>
              <a:rPr lang="en-US" dirty="0"/>
              <a:t>response to failures.</a:t>
            </a:r>
          </a:p>
          <a:p>
            <a:r>
              <a:rPr lang="en-US" dirty="0" smtClean="0"/>
              <a:t>Support documents that capture developer’s knowledge to mitigate against attrition, turn-over, development, and maintenance issues.</a:t>
            </a:r>
          </a:p>
        </p:txBody>
      </p:sp>
      <p:sp>
        <p:nvSpPr>
          <p:cNvPr id="2" name="Footer Placeholder 1"/>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3" name="Slide Number Placeholder 2"/>
          <p:cNvSpPr>
            <a:spLocks noGrp="1"/>
          </p:cNvSpPr>
          <p:nvPr>
            <p:ph type="sldNum" sz="quarter" idx="12"/>
          </p:nvPr>
        </p:nvSpPr>
        <p:spPr/>
        <p:txBody>
          <a:bodyPr/>
          <a:lstStyle/>
          <a:p>
            <a:fld id="{02634C8F-D6EB-4490-89F0-27EE6C1CB370}" type="slidenum">
              <a:rPr lang="en-US" smtClean="0"/>
              <a:t>12</a:t>
            </a:fld>
            <a:endParaRPr lang="en-US"/>
          </a:p>
        </p:txBody>
      </p:sp>
    </p:spTree>
    <p:extLst>
      <p:ext uri="{BB962C8B-B14F-4D97-AF65-F5344CB8AC3E}">
        <p14:creationId xmlns:p14="http://schemas.microsoft.com/office/powerpoint/2010/main" val="3724456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787707" cy="2254507"/>
          </a:xfrm>
        </p:spPr>
        <p:txBody>
          <a:bodyPr>
            <a:normAutofit fontScale="90000"/>
          </a:bodyPr>
          <a:lstStyle/>
          <a:p>
            <a:pPr>
              <a:lnSpc>
                <a:spcPct val="100000"/>
              </a:lnSpc>
            </a:pPr>
            <a:r>
              <a:rPr lang="en-US" sz="4000" dirty="0" smtClean="0"/>
              <a:t>Project Specific Manifesto</a:t>
            </a:r>
            <a:r>
              <a:rPr lang="en-US" sz="3200" dirty="0" smtClean="0"/>
              <a:t/>
            </a:r>
            <a:br>
              <a:rPr lang="en-US" sz="3200" dirty="0" smtClean="0"/>
            </a:br>
            <a:r>
              <a:rPr lang="en-US" sz="2400" dirty="0" smtClean="0"/>
              <a:t>Modify the generic “Agile Manifesto” to meet specific project requirements.</a:t>
            </a:r>
            <a:br>
              <a:rPr lang="en-US" sz="2400" dirty="0" smtClean="0"/>
            </a:br>
            <a:r>
              <a:rPr lang="en-US" sz="2200" dirty="0"/>
              <a:t/>
            </a:r>
            <a:br>
              <a:rPr lang="en-US" sz="2200" dirty="0"/>
            </a:br>
            <a:r>
              <a:rPr lang="en-US" sz="2000" dirty="0"/>
              <a:t>NESC-RP-14-00943 Alternative Software Programming for Human Spaceflight (10-21-14 NRB) Appendix </a:t>
            </a:r>
            <a:r>
              <a:rPr lang="en-US" sz="2000" dirty="0" smtClean="0"/>
              <a:t>A</a:t>
            </a:r>
            <a:br>
              <a:rPr lang="en-US" sz="2000" dirty="0" smtClean="0"/>
            </a:br>
            <a:r>
              <a:rPr lang="en-US" sz="2000" dirty="0"/>
              <a:t/>
            </a:r>
            <a:br>
              <a:rPr lang="en-US" sz="2000" dirty="0"/>
            </a:br>
            <a:r>
              <a:rPr lang="en-US" sz="2000" dirty="0"/>
              <a:t>M. </a:t>
            </a:r>
            <a:r>
              <a:rPr lang="en-US" sz="2000" dirty="0" err="1" smtClean="0"/>
              <a:t>Vuori</a:t>
            </a:r>
            <a:r>
              <a:rPr lang="en-US" sz="2000" dirty="0" smtClean="0"/>
              <a:t>, “Agile </a:t>
            </a:r>
            <a:r>
              <a:rPr lang="en-US" sz="2000" dirty="0"/>
              <a:t>Development of Safety-Critical </a:t>
            </a:r>
            <a:r>
              <a:rPr lang="en-US" sz="2000" dirty="0" smtClean="0"/>
              <a:t>Software”</a:t>
            </a:r>
            <a:endParaRPr lang="en-US" sz="2000" dirty="0"/>
          </a:p>
        </p:txBody>
      </p:sp>
      <p:pic>
        <p:nvPicPr>
          <p:cNvPr id="7" name="Content Placeholder 6"/>
          <p:cNvPicPr>
            <a:picLocks noGrp="1" noChangeAspect="1"/>
          </p:cNvPicPr>
          <p:nvPr>
            <p:ph sz="half" idx="2"/>
          </p:nvPr>
        </p:nvPicPr>
        <p:blipFill>
          <a:blip r:embed="rId2"/>
          <a:stretch>
            <a:fillRect/>
          </a:stretch>
        </p:blipFill>
        <p:spPr>
          <a:xfrm>
            <a:off x="1521151" y="2825578"/>
            <a:ext cx="5104756" cy="3692329"/>
          </a:xfrm>
          <a:prstGeom prst="rect">
            <a:avLst/>
          </a:prstGeom>
        </p:spPr>
      </p:pic>
      <p:pic>
        <p:nvPicPr>
          <p:cNvPr id="8" name="Content Placeholder 7"/>
          <p:cNvPicPr>
            <a:picLocks noGrp="1" noChangeAspect="1"/>
          </p:cNvPicPr>
          <p:nvPr>
            <p:ph sz="half" idx="1"/>
          </p:nvPr>
        </p:nvPicPr>
        <p:blipFill>
          <a:blip r:embed="rId3"/>
          <a:stretch>
            <a:fillRect/>
          </a:stretch>
        </p:blipFill>
        <p:spPr>
          <a:xfrm>
            <a:off x="6625907" y="365125"/>
            <a:ext cx="5096536" cy="6152782"/>
          </a:xfrm>
          <a:prstGeom prst="rect">
            <a:avLst/>
          </a:prstGeom>
        </p:spPr>
      </p:pic>
      <p:sp>
        <p:nvSpPr>
          <p:cNvPr id="3" name="Footer Placeholder 2"/>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4" name="Slide Number Placeholder 3"/>
          <p:cNvSpPr>
            <a:spLocks noGrp="1"/>
          </p:cNvSpPr>
          <p:nvPr>
            <p:ph type="sldNum" sz="quarter" idx="12"/>
          </p:nvPr>
        </p:nvSpPr>
        <p:spPr/>
        <p:txBody>
          <a:bodyPr/>
          <a:lstStyle/>
          <a:p>
            <a:fld id="{02634C8F-D6EB-4490-89F0-27EE6C1CB370}" type="slidenum">
              <a:rPr lang="en-US" smtClean="0"/>
              <a:t>13</a:t>
            </a:fld>
            <a:endParaRPr lang="en-US"/>
          </a:p>
        </p:txBody>
      </p:sp>
    </p:spTree>
    <p:extLst>
      <p:ext uri="{BB962C8B-B14F-4D97-AF65-F5344CB8AC3E}">
        <p14:creationId xmlns:p14="http://schemas.microsoft.com/office/powerpoint/2010/main" val="3853510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0921"/>
            <a:ext cx="10515600" cy="722270"/>
          </a:xfrm>
        </p:spPr>
        <p:txBody>
          <a:bodyPr>
            <a:normAutofit fontScale="90000"/>
          </a:bodyPr>
          <a:lstStyle/>
          <a:p>
            <a:r>
              <a:rPr lang="en-US" dirty="0" smtClean="0"/>
              <a:t>Project Plan Questionnaire</a:t>
            </a:r>
            <a:br>
              <a:rPr lang="en-US" dirty="0" smtClean="0"/>
            </a:br>
            <a:r>
              <a:rPr lang="en-US" sz="2000" dirty="0"/>
              <a:t/>
            </a:r>
            <a:br>
              <a:rPr lang="en-US" sz="2000" dirty="0"/>
            </a:br>
            <a:r>
              <a:rPr lang="en-US" sz="2000" dirty="0"/>
              <a:t>NESC-RP-14-00943 Alternative Software Programming for Human </a:t>
            </a:r>
            <a:r>
              <a:rPr lang="en-US" sz="2000" dirty="0" smtClean="0"/>
              <a:t>Spaceflight (</a:t>
            </a:r>
            <a:r>
              <a:rPr lang="en-US" sz="2000" dirty="0"/>
              <a:t>10-21-14 NRB</a:t>
            </a:r>
            <a:r>
              <a:rPr lang="en-US" sz="2000" dirty="0" smtClean="0"/>
              <a:t>) Appendix B</a:t>
            </a:r>
            <a:endParaRPr lang="en-US" sz="1200" dirty="0"/>
          </a:p>
        </p:txBody>
      </p:sp>
      <p:sp>
        <p:nvSpPr>
          <p:cNvPr id="5" name="Content Placeholder 4"/>
          <p:cNvSpPr>
            <a:spLocks noGrp="1"/>
          </p:cNvSpPr>
          <p:nvPr>
            <p:ph sz="half" idx="2"/>
          </p:nvPr>
        </p:nvSpPr>
        <p:spPr>
          <a:xfrm>
            <a:off x="7644714" y="1825625"/>
            <a:ext cx="3709086" cy="4351338"/>
          </a:xfrm>
        </p:spPr>
        <p:txBody>
          <a:bodyPr>
            <a:normAutofit lnSpcReduction="10000"/>
          </a:bodyPr>
          <a:lstStyle/>
          <a:p>
            <a:r>
              <a:rPr lang="en-US" dirty="0" smtClean="0"/>
              <a:t>Development Plan</a:t>
            </a:r>
          </a:p>
          <a:p>
            <a:r>
              <a:rPr lang="en-US" dirty="0" smtClean="0"/>
              <a:t>System Requirements</a:t>
            </a:r>
          </a:p>
          <a:p>
            <a:r>
              <a:rPr lang="en-US" dirty="0" smtClean="0"/>
              <a:t>Software Architecture</a:t>
            </a:r>
          </a:p>
          <a:p>
            <a:r>
              <a:rPr lang="en-US" dirty="0" smtClean="0"/>
              <a:t>Software Design</a:t>
            </a:r>
          </a:p>
          <a:p>
            <a:r>
              <a:rPr lang="en-US" dirty="0" smtClean="0"/>
              <a:t>Software Implementation</a:t>
            </a:r>
          </a:p>
          <a:p>
            <a:r>
              <a:rPr lang="en-US" dirty="0" smtClean="0"/>
              <a:t>Software Verification</a:t>
            </a:r>
          </a:p>
          <a:p>
            <a:r>
              <a:rPr lang="en-US" dirty="0" smtClean="0"/>
              <a:t>System Verification</a:t>
            </a:r>
          </a:p>
          <a:p>
            <a:r>
              <a:rPr lang="en-US" dirty="0" smtClean="0"/>
              <a:t>Configuration Control</a:t>
            </a:r>
            <a:endParaRPr lang="en-US" dirty="0"/>
          </a:p>
        </p:txBody>
      </p:sp>
      <p:sp>
        <p:nvSpPr>
          <p:cNvPr id="3" name="Footer Placeholder 2"/>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6" name="Slide Number Placeholder 5"/>
          <p:cNvSpPr>
            <a:spLocks noGrp="1"/>
          </p:cNvSpPr>
          <p:nvPr>
            <p:ph type="sldNum" sz="quarter" idx="12"/>
          </p:nvPr>
        </p:nvSpPr>
        <p:spPr/>
        <p:txBody>
          <a:bodyPr/>
          <a:lstStyle/>
          <a:p>
            <a:fld id="{02634C8F-D6EB-4490-89F0-27EE6C1CB370}" type="slidenum">
              <a:rPr lang="en-US" smtClean="0"/>
              <a:t>14</a:t>
            </a:fld>
            <a:endParaRPr lang="en-US"/>
          </a:p>
        </p:txBody>
      </p:sp>
      <p:pic>
        <p:nvPicPr>
          <p:cNvPr id="10" name="Picture 9"/>
          <p:cNvPicPr>
            <a:picLocks noChangeAspect="1"/>
          </p:cNvPicPr>
          <p:nvPr/>
        </p:nvPicPr>
        <p:blipFill>
          <a:blip r:embed="rId2"/>
          <a:stretch>
            <a:fillRect/>
          </a:stretch>
        </p:blipFill>
        <p:spPr>
          <a:xfrm>
            <a:off x="548589" y="1671638"/>
            <a:ext cx="7096125" cy="4505325"/>
          </a:xfrm>
          <a:prstGeom prst="rect">
            <a:avLst/>
          </a:prstGeom>
        </p:spPr>
      </p:pic>
    </p:spTree>
    <p:extLst>
      <p:ext uri="{BB962C8B-B14F-4D97-AF65-F5344CB8AC3E}">
        <p14:creationId xmlns:p14="http://schemas.microsoft.com/office/powerpoint/2010/main" val="2879976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NESC-RP-14-00943 Alternative Software Programming for Human Spaceflight</a:t>
            </a:r>
            <a:br>
              <a:rPr lang="en-US" sz="2400" dirty="0" smtClean="0"/>
            </a:br>
            <a:r>
              <a:rPr lang="en-US" sz="2400" dirty="0" smtClean="0"/>
              <a:t>(10-21-14 NRB)</a:t>
            </a:r>
            <a:endParaRPr lang="en-US" sz="2400"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The Office of the Chief Engineer (OCE) was informed that alternative software development methods for flight software (FSW) were being employed for human spaceflight.  This assessment was initiated from concerns that alternative software development processes created additional risk for human-rated software development </a:t>
            </a:r>
          </a:p>
          <a:p>
            <a:pPr marL="0" indent="0">
              <a:buNone/>
            </a:pPr>
            <a:r>
              <a:rPr lang="en-US" dirty="0"/>
              <a:t>The OCE requested that the NASA Engineering and Safety Center (NESC) determine whether there was a path forward to certify or validate this alternatively developed software for human spaceflight.  If none existed, the NESC was requested to develop a path forward for human spaceflight certification, if possible.</a:t>
            </a:r>
          </a:p>
          <a:p>
            <a:pPr marL="0" indent="0">
              <a:buNone/>
            </a:pPr>
            <a:r>
              <a:rPr lang="en-US" dirty="0"/>
              <a:t>Of note, software engineering, unlike other engineering disciplines, does not have qualitative certification criteria.  This contributes to the concerns related to alternative development practices.</a:t>
            </a:r>
          </a:p>
          <a:p>
            <a:pPr marL="0" indent="0">
              <a:buNone/>
            </a:pPr>
            <a:r>
              <a:rPr lang="en-US" dirty="0"/>
              <a:t>In this assessment:</a:t>
            </a:r>
          </a:p>
          <a:p>
            <a:pPr lvl="0"/>
            <a:r>
              <a:rPr lang="en-US" dirty="0"/>
              <a:t>A thorough review of a wide range of software development processes from traditional agile to rigorous NASA development was performed.</a:t>
            </a:r>
          </a:p>
          <a:p>
            <a:pPr lvl="0"/>
            <a:r>
              <a:rPr lang="en-US" dirty="0"/>
              <a:t>The risk of the development environment and development process was characterized.</a:t>
            </a:r>
          </a:p>
          <a:p>
            <a:pPr lvl="0"/>
            <a:r>
              <a:rPr lang="en-US" dirty="0"/>
              <a:t>Specific examples of applying agile techniques were described.</a:t>
            </a:r>
          </a:p>
          <a:p>
            <a:pPr lvl="0"/>
            <a:r>
              <a:rPr lang="en-US" dirty="0"/>
              <a:t>The tools and techniques available to improve quality were also described.</a:t>
            </a:r>
          </a:p>
          <a:p>
            <a:pPr lvl="0"/>
            <a:r>
              <a:rPr lang="en-US" dirty="0" smtClean="0"/>
              <a:t>The </a:t>
            </a:r>
            <a:r>
              <a:rPr lang="en-US" dirty="0"/>
              <a:t>risks of misuse of software development methods are not covered in this study.</a:t>
            </a:r>
          </a:p>
          <a:p>
            <a:endParaRPr lang="en-US" dirty="0"/>
          </a:p>
        </p:txBody>
      </p:sp>
      <p:sp>
        <p:nvSpPr>
          <p:cNvPr id="4" name="Footer Placeholder 3"/>
          <p:cNvSpPr>
            <a:spLocks noGrp="1"/>
          </p:cNvSpPr>
          <p:nvPr>
            <p:ph type="ftr" sz="quarter" idx="11"/>
          </p:nvPr>
        </p:nvSpPr>
        <p:spPr/>
        <p:txBody>
          <a:bodyPr/>
          <a:lstStyle/>
          <a:p>
            <a:r>
              <a:rPr lang="en-US" dirty="0" smtClean="0"/>
              <a:t>Opinions expressed in this presentation are those of the author, not necessarily those of NASA or the Federal Government.</a:t>
            </a:r>
            <a:endParaRPr lang="en-US" dirty="0"/>
          </a:p>
        </p:txBody>
      </p:sp>
      <p:sp>
        <p:nvSpPr>
          <p:cNvPr id="5" name="Slide Number Placeholder 4"/>
          <p:cNvSpPr>
            <a:spLocks noGrp="1"/>
          </p:cNvSpPr>
          <p:nvPr>
            <p:ph type="sldNum" sz="quarter" idx="12"/>
          </p:nvPr>
        </p:nvSpPr>
        <p:spPr/>
        <p:txBody>
          <a:bodyPr/>
          <a:lstStyle/>
          <a:p>
            <a:fld id="{02634C8F-D6EB-4490-89F0-27EE6C1CB370}" type="slidenum">
              <a:rPr lang="en-US" smtClean="0"/>
              <a:t>2</a:t>
            </a:fld>
            <a:endParaRPr lang="en-US"/>
          </a:p>
        </p:txBody>
      </p:sp>
    </p:spTree>
    <p:extLst>
      <p:ext uri="{BB962C8B-B14F-4D97-AF65-F5344CB8AC3E}">
        <p14:creationId xmlns:p14="http://schemas.microsoft.com/office/powerpoint/2010/main" val="2355499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dog’s better than your dog…”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Microcode Wars – 6502, Z80, 8080, 6800, Intel, Motorola, IBM, DEC…</a:t>
            </a:r>
          </a:p>
          <a:p>
            <a:r>
              <a:rPr lang="en-US" dirty="0" smtClean="0"/>
              <a:t>Assembly Language Wars – Intel vs Motorola vs MS vs Borland vs …</a:t>
            </a:r>
          </a:p>
          <a:p>
            <a:r>
              <a:rPr lang="en-US" dirty="0" smtClean="0"/>
              <a:t>Language Wars – C, ADA, Pascal, Perl, Prolog, Smalltalk, …</a:t>
            </a:r>
          </a:p>
          <a:p>
            <a:r>
              <a:rPr lang="en-US" dirty="0" smtClean="0"/>
              <a:t>Compiler Wars – MS vs Borland vs Intel vs Motorola vs …</a:t>
            </a:r>
          </a:p>
          <a:p>
            <a:r>
              <a:rPr lang="en-US" dirty="0" smtClean="0"/>
              <a:t>Software Architecture Modeling </a:t>
            </a:r>
            <a:r>
              <a:rPr lang="en-US" dirty="0" smtClean="0"/>
              <a:t>Wars …</a:t>
            </a:r>
            <a:endParaRPr lang="en-US" dirty="0" smtClean="0"/>
          </a:p>
          <a:p>
            <a:r>
              <a:rPr lang="en-US" dirty="0" smtClean="0"/>
              <a:t>Modeling Tools </a:t>
            </a:r>
            <a:r>
              <a:rPr lang="en-US" dirty="0" smtClean="0"/>
              <a:t>Wars …</a:t>
            </a:r>
            <a:endParaRPr lang="en-US" dirty="0" smtClean="0"/>
          </a:p>
          <a:p>
            <a:r>
              <a:rPr lang="en-US" dirty="0" smtClean="0"/>
              <a:t>Development Process Wars (today)</a:t>
            </a:r>
          </a:p>
          <a:p>
            <a:pPr lvl="1"/>
            <a:r>
              <a:rPr lang="en-US" dirty="0"/>
              <a:t>Scrum, Adaptive Software Development, Lean Development, Crystal, </a:t>
            </a:r>
            <a:r>
              <a:rPr lang="en-US" dirty="0" err="1"/>
              <a:t>eXtreme</a:t>
            </a:r>
            <a:r>
              <a:rPr lang="en-US" dirty="0"/>
              <a:t> Programming, Dynamic Systems Development, </a:t>
            </a:r>
            <a:r>
              <a:rPr lang="en-US" dirty="0" smtClean="0"/>
              <a:t>Rational</a:t>
            </a:r>
            <a:r>
              <a:rPr lang="en-US" dirty="0"/>
              <a:t>® Unified Process (</a:t>
            </a:r>
            <a:r>
              <a:rPr lang="en-US" dirty="0" smtClean="0"/>
              <a:t>RUP), Team </a:t>
            </a:r>
            <a:r>
              <a:rPr lang="en-US" dirty="0"/>
              <a:t>Software Process, Feature-Driven Development, </a:t>
            </a:r>
            <a:r>
              <a:rPr lang="en-US" dirty="0" smtClean="0"/>
              <a:t>Capability </a:t>
            </a:r>
            <a:r>
              <a:rPr lang="en-US" dirty="0"/>
              <a:t>Maturity Model Integration, the Capability Maturity Model for Software, </a:t>
            </a:r>
            <a:r>
              <a:rPr lang="en-US" dirty="0" smtClean="0"/>
              <a:t>Personal </a:t>
            </a:r>
            <a:r>
              <a:rPr lang="en-US" dirty="0"/>
              <a:t>Software Process, </a:t>
            </a:r>
            <a:r>
              <a:rPr lang="en-US" dirty="0" smtClean="0"/>
              <a:t>the </a:t>
            </a:r>
            <a:r>
              <a:rPr lang="en-US" dirty="0"/>
              <a:t>Cleanroom </a:t>
            </a:r>
            <a:r>
              <a:rPr lang="en-US" dirty="0" smtClean="0"/>
              <a:t>Process, and …</a:t>
            </a:r>
          </a:p>
          <a:p>
            <a:pPr marL="0" indent="0">
              <a:buNone/>
            </a:pPr>
            <a:endParaRPr lang="en-US" dirty="0" smtClean="0"/>
          </a:p>
        </p:txBody>
      </p:sp>
      <p:pic>
        <p:nvPicPr>
          <p:cNvPr id="4" name="Ken L Ration - My Dogs Better Than Your Do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71422" y="723106"/>
            <a:ext cx="609600" cy="609600"/>
          </a:xfrm>
          <a:prstGeom prst="rect">
            <a:avLst/>
          </a:prstGeom>
        </p:spPr>
      </p:pic>
      <p:sp>
        <p:nvSpPr>
          <p:cNvPr id="5" name="Footer Placeholder 4"/>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6" name="Slide Number Placeholder 5"/>
          <p:cNvSpPr>
            <a:spLocks noGrp="1"/>
          </p:cNvSpPr>
          <p:nvPr>
            <p:ph type="sldNum" sz="quarter" idx="12"/>
          </p:nvPr>
        </p:nvSpPr>
        <p:spPr/>
        <p:txBody>
          <a:bodyPr/>
          <a:lstStyle/>
          <a:p>
            <a:fld id="{02634C8F-D6EB-4490-89F0-27EE6C1CB370}" type="slidenum">
              <a:rPr lang="en-US" smtClean="0"/>
              <a:t>3</a:t>
            </a:fld>
            <a:endParaRPr lang="en-US"/>
          </a:p>
        </p:txBody>
      </p:sp>
    </p:spTree>
    <p:extLst>
      <p:ext uri="{BB962C8B-B14F-4D97-AF65-F5344CB8AC3E}">
        <p14:creationId xmlns:p14="http://schemas.microsoft.com/office/powerpoint/2010/main" val="21909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3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Distinguishing Method Use from Misuse</a:t>
            </a:r>
            <a:endParaRPr lang="en-US" dirty="0"/>
          </a:p>
        </p:txBody>
      </p:sp>
      <p:pic>
        <p:nvPicPr>
          <p:cNvPr id="4" name="Content Placeholder 3"/>
          <p:cNvPicPr>
            <a:picLocks noGrp="1"/>
          </p:cNvPicPr>
          <p:nvPr>
            <p:ph idx="1"/>
          </p:nvPr>
        </p:nvPicPr>
        <p:blipFill>
          <a:blip r:embed="rId2"/>
          <a:stretch>
            <a:fillRect/>
          </a:stretch>
        </p:blipFill>
        <p:spPr>
          <a:xfrm>
            <a:off x="4793655" y="1607414"/>
            <a:ext cx="6522044" cy="4886902"/>
          </a:xfrm>
          <a:prstGeom prst="rect">
            <a:avLst/>
          </a:prstGeom>
        </p:spPr>
      </p:pic>
      <p:sp>
        <p:nvSpPr>
          <p:cNvPr id="5" name="Title 1"/>
          <p:cNvSpPr txBox="1">
            <a:spLocks/>
          </p:cNvSpPr>
          <p:nvPr/>
        </p:nvSpPr>
        <p:spPr>
          <a:xfrm>
            <a:off x="786244" y="1704108"/>
            <a:ext cx="4007411" cy="39693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dirty="0" smtClean="0"/>
              <a:t>Agile development is not hacking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CMMI practices are not bureaucracy</a:t>
            </a:r>
          </a:p>
          <a:p>
            <a:endParaRPr lang="en-US" sz="2400" dirty="0" smtClean="0"/>
          </a:p>
          <a:p>
            <a:pPr marL="342900" indent="-342900">
              <a:buFont typeface="Arial" panose="020B0604020202020204" pitchFamily="34" charset="0"/>
              <a:buChar char="•"/>
            </a:pPr>
            <a:r>
              <a:rPr lang="en-US" sz="2400" dirty="0" smtClean="0"/>
              <a:t>Reference: Boehm’s </a:t>
            </a:r>
            <a:r>
              <a:rPr lang="en-US" sz="2400" dirty="0"/>
              <a:t>“Balancing Agility and Discipline: A Guide for the Perplexed”</a:t>
            </a:r>
            <a:endParaRPr lang="en-US" sz="2400" dirty="0" smtClean="0"/>
          </a:p>
          <a:p>
            <a:pPr marL="342900" indent="-342900">
              <a:buFont typeface="Arial" panose="020B0604020202020204" pitchFamily="34" charset="0"/>
              <a:buChar char="•"/>
            </a:pPr>
            <a:endParaRPr lang="en-US" sz="2400" dirty="0" smtClean="0"/>
          </a:p>
        </p:txBody>
      </p:sp>
      <p:sp>
        <p:nvSpPr>
          <p:cNvPr id="3" name="Footer Placeholder 2"/>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6" name="Slide Number Placeholder 5"/>
          <p:cNvSpPr>
            <a:spLocks noGrp="1"/>
          </p:cNvSpPr>
          <p:nvPr>
            <p:ph type="sldNum" sz="quarter" idx="12"/>
          </p:nvPr>
        </p:nvSpPr>
        <p:spPr/>
        <p:txBody>
          <a:bodyPr/>
          <a:lstStyle/>
          <a:p>
            <a:fld id="{02634C8F-D6EB-4490-89F0-27EE6C1CB370}" type="slidenum">
              <a:rPr lang="en-US" smtClean="0"/>
              <a:t>4</a:t>
            </a:fld>
            <a:endParaRPr lang="en-US"/>
          </a:p>
        </p:txBody>
      </p:sp>
    </p:spTree>
    <p:extLst>
      <p:ext uri="{BB962C8B-B14F-4D97-AF65-F5344CB8AC3E}">
        <p14:creationId xmlns:p14="http://schemas.microsoft.com/office/powerpoint/2010/main" val="2803965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Alternative Software Development Processes</a:t>
            </a:r>
            <a:br>
              <a:rPr lang="en-US" sz="3600" dirty="0" smtClean="0"/>
            </a:br>
            <a:r>
              <a:rPr lang="en-US" sz="1800" dirty="0" smtClean="0"/>
              <a:t/>
            </a:r>
            <a:br>
              <a:rPr lang="en-US" sz="1800" dirty="0" smtClean="0"/>
            </a:br>
            <a:r>
              <a:rPr lang="en-US" sz="1800" i="1" dirty="0"/>
              <a:t>In all affairs it's a healthy thing now and then to hang a question mark on the things you have long taken for granted. </a:t>
            </a:r>
            <a:r>
              <a:rPr lang="en-US" sz="1800" dirty="0"/>
              <a:t>– </a:t>
            </a:r>
            <a:br>
              <a:rPr lang="en-US" sz="1800" dirty="0"/>
            </a:br>
            <a:r>
              <a:rPr lang="en-US" sz="1600" dirty="0" smtClean="0"/>
              <a:t>Bertrand </a:t>
            </a:r>
            <a:r>
              <a:rPr lang="en-US" sz="1600" dirty="0"/>
              <a:t>Russell, </a:t>
            </a:r>
            <a:r>
              <a:rPr lang="en-US" sz="1600" dirty="0" smtClean="0"/>
              <a:t>1872-1970</a:t>
            </a:r>
            <a:endParaRPr lang="en-US" dirty="0"/>
          </a:p>
        </p:txBody>
      </p:sp>
      <p:sp>
        <p:nvSpPr>
          <p:cNvPr id="3" name="Content Placeholder 2"/>
          <p:cNvSpPr>
            <a:spLocks noGrp="1"/>
          </p:cNvSpPr>
          <p:nvPr>
            <p:ph sz="half" idx="1"/>
          </p:nvPr>
        </p:nvSpPr>
        <p:spPr/>
        <p:txBody>
          <a:bodyPr>
            <a:normAutofit fontScale="40000" lnSpcReduction="20000"/>
          </a:bodyPr>
          <a:lstStyle/>
          <a:p>
            <a:pPr marL="0" indent="0">
              <a:buNone/>
            </a:pPr>
            <a:r>
              <a:rPr lang="en-US" sz="3300" dirty="0" smtClean="0"/>
              <a:t>Waterfall Process</a:t>
            </a:r>
          </a:p>
          <a:p>
            <a:r>
              <a:rPr lang="en-US" sz="2900" dirty="0"/>
              <a:t>The waterfall model is a sequential (non-iterative) design process, used in software </a:t>
            </a:r>
            <a:r>
              <a:rPr lang="en-US" sz="2900" dirty="0" smtClean="0"/>
              <a:t>development processes</a:t>
            </a:r>
            <a:r>
              <a:rPr lang="en-US" sz="2900" dirty="0"/>
              <a:t>, in which progress is seen as flowing steadily downwards (like a waterfall) through the phases of conception, initiation, analysis, design, construction, testing, production/implementation and maintenance.</a:t>
            </a:r>
            <a:endParaRPr lang="en-US" sz="2900" dirty="0" smtClean="0"/>
          </a:p>
          <a:p>
            <a:pPr marL="0" indent="0">
              <a:buNone/>
            </a:pPr>
            <a:r>
              <a:rPr lang="en-US" sz="3300" dirty="0" smtClean="0"/>
              <a:t>Iterative Process</a:t>
            </a:r>
          </a:p>
          <a:p>
            <a:r>
              <a:rPr lang="en-US" sz="2900" dirty="0"/>
              <a:t>Iterative development is a way of breaking down the software development of a large application into smaller chunks. In iterative development, feature code is designed, developed and tested in repeated cycles.</a:t>
            </a:r>
            <a:endParaRPr lang="en-US" sz="2900" dirty="0" smtClean="0"/>
          </a:p>
          <a:p>
            <a:pPr marL="0" indent="0">
              <a:buNone/>
            </a:pPr>
            <a:r>
              <a:rPr lang="en-US" sz="3300" dirty="0" smtClean="0"/>
              <a:t>Spiral Process</a:t>
            </a:r>
          </a:p>
          <a:p>
            <a:r>
              <a:rPr lang="en-US" sz="2900" dirty="0"/>
              <a:t>In 1988, Barry Boehm proposed a more comprehensive life cycle model called the Spiral Model to address the inadequacies of the Waterfall Model. According to Boehm, "the major distinguishing feature of the Spiral Model is that it creates a risk-driven approach to the software process rather than a primarily document-driven or code-driven process. It incorporates many of the strengths of other models and resolves many of their difficulties" </a:t>
            </a:r>
            <a:endParaRPr lang="en-US" sz="2900" dirty="0" smtClean="0"/>
          </a:p>
        </p:txBody>
      </p:sp>
      <p:sp>
        <p:nvSpPr>
          <p:cNvPr id="4" name="Content Placeholder 3"/>
          <p:cNvSpPr>
            <a:spLocks noGrp="1"/>
          </p:cNvSpPr>
          <p:nvPr>
            <p:ph sz="half" idx="2"/>
          </p:nvPr>
        </p:nvSpPr>
        <p:spPr/>
        <p:txBody>
          <a:bodyPr>
            <a:normAutofit fontScale="40000" lnSpcReduction="20000"/>
          </a:bodyPr>
          <a:lstStyle/>
          <a:p>
            <a:pPr marL="0" indent="0">
              <a:buNone/>
            </a:pPr>
            <a:r>
              <a:rPr lang="en-US" sz="3300" dirty="0"/>
              <a:t>Agile Process</a:t>
            </a:r>
          </a:p>
          <a:p>
            <a:r>
              <a:rPr lang="en-US" sz="2900" dirty="0"/>
              <a:t>Agile development has been evolving for over 75 years, and NASA was one of the early adopters.  While not applied to human-spaceflight, methods for increasing efficiency have developed over the years.</a:t>
            </a:r>
          </a:p>
          <a:p>
            <a:r>
              <a:rPr lang="en-US" sz="2900" i="1" dirty="0" smtClean="0"/>
              <a:t>The </a:t>
            </a:r>
            <a:r>
              <a:rPr lang="en-US" sz="2900" i="1" dirty="0"/>
              <a:t>cornerstone of Agile methods originated long before the World Wide Web and collaborative technologies (e.g., wikis and instant messaging).  This cornerstone is iterative and incremental design and development (IIDD), a method adopted by engineers over 75 years ago.</a:t>
            </a:r>
          </a:p>
          <a:p>
            <a:r>
              <a:rPr lang="en-US" sz="2900" i="1" dirty="0"/>
              <a:t>Early adopters of IIDD included Department of Defense (DOD) engineers who engaged in propulsion-related research and development, which included engineering activities tied to hardware not software.  An early progenitor of IIDD was Dr. W. Edwards Deming who began promoting Plan-Do-Study-Act (PDSA) as the vital component of empirical engineering.  Early adopters of Deming’s teachings in the aerospace industry include NASA (National Aeronautics and Space Administration)</a:t>
            </a:r>
            <a:r>
              <a:rPr lang="en-US" sz="2900" b="1" i="1" dirty="0"/>
              <a:t> </a:t>
            </a:r>
            <a:r>
              <a:rPr lang="en-US" sz="2900" i="1" dirty="0"/>
              <a:t>and the US Air Force, each of which developed entire systems using time-boxed, iterative, and incremental product development cycles</a:t>
            </a:r>
            <a:r>
              <a:rPr lang="en-US" sz="2900" i="1" dirty="0" smtClean="0"/>
              <a:t>.</a:t>
            </a:r>
            <a:endParaRPr lang="en-US" sz="2900" i="1" dirty="0"/>
          </a:p>
          <a:p>
            <a:pPr marL="0" indent="0">
              <a:buNone/>
            </a:pPr>
            <a:r>
              <a:rPr lang="en-US" dirty="0" smtClean="0"/>
              <a:t>Reference: Glazer</a:t>
            </a:r>
            <a:r>
              <a:rPr lang="en-US" dirty="0"/>
              <a:t>, H., </a:t>
            </a:r>
            <a:r>
              <a:rPr lang="en-US" i="1" dirty="0"/>
              <a:t>et al</a:t>
            </a:r>
            <a:r>
              <a:rPr lang="en-US" dirty="0"/>
              <a:t>.: “CMMI® or Agile: Why Not Embrace Both</a:t>
            </a:r>
            <a:r>
              <a:rPr lang="en-US" dirty="0" smtClean="0"/>
              <a:t>!”</a:t>
            </a:r>
            <a:endParaRPr lang="en-US" dirty="0"/>
          </a:p>
          <a:p>
            <a:pPr marL="0" indent="0">
              <a:buNone/>
            </a:pPr>
            <a:endParaRPr lang="en-US" u="sng" dirty="0" smtClean="0">
              <a:hlinkClick r:id="rId2"/>
            </a:endParaRPr>
          </a:p>
          <a:p>
            <a:pPr marL="0" indent="0">
              <a:buNone/>
            </a:pPr>
            <a:r>
              <a:rPr lang="en-US" u="sng" dirty="0" smtClean="0">
                <a:hlinkClick r:id="rId2"/>
              </a:rPr>
              <a:t>http</a:t>
            </a:r>
            <a:r>
              <a:rPr lang="en-US" u="sng" dirty="0">
                <a:hlinkClick r:id="rId2"/>
              </a:rPr>
              <a:t>://</a:t>
            </a:r>
            <a:r>
              <a:rPr lang="en-US" u="sng" dirty="0" smtClean="0">
                <a:hlinkClick r:id="rId2"/>
              </a:rPr>
              <a:t>www.ca.com/us/rewrite/articles/devops/did-agile-land-a-man-on-the-moon.html</a:t>
            </a:r>
            <a:endParaRPr lang="en-US" dirty="0"/>
          </a:p>
          <a:p>
            <a:pPr marL="0" indent="0">
              <a:buNone/>
            </a:pPr>
            <a:endParaRPr lang="en-US" dirty="0"/>
          </a:p>
          <a:p>
            <a:pPr marL="0" indent="0">
              <a:buNone/>
            </a:pPr>
            <a:endParaRPr lang="en-US" dirty="0"/>
          </a:p>
          <a:p>
            <a:pPr marL="0" indent="0">
              <a:buNone/>
            </a:pPr>
            <a:r>
              <a:rPr lang="en-US" dirty="0" smtClean="0"/>
              <a:t> </a:t>
            </a:r>
            <a:endParaRPr lang="en-US" dirty="0"/>
          </a:p>
        </p:txBody>
      </p:sp>
      <p:sp>
        <p:nvSpPr>
          <p:cNvPr id="5" name="Footer Placeholder 4"/>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6" name="Slide Number Placeholder 5"/>
          <p:cNvSpPr>
            <a:spLocks noGrp="1"/>
          </p:cNvSpPr>
          <p:nvPr>
            <p:ph type="sldNum" sz="quarter" idx="12"/>
          </p:nvPr>
        </p:nvSpPr>
        <p:spPr/>
        <p:txBody>
          <a:bodyPr/>
          <a:lstStyle/>
          <a:p>
            <a:fld id="{02634C8F-D6EB-4490-89F0-27EE6C1CB370}" type="slidenum">
              <a:rPr lang="en-US" smtClean="0"/>
              <a:t>5</a:t>
            </a:fld>
            <a:endParaRPr lang="en-US"/>
          </a:p>
        </p:txBody>
      </p:sp>
    </p:spTree>
    <p:extLst>
      <p:ext uri="{BB962C8B-B14F-4D97-AF65-F5344CB8AC3E}">
        <p14:creationId xmlns:p14="http://schemas.microsoft.com/office/powerpoint/2010/main" val="1858341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598701"/>
          </a:xfrm>
        </p:spPr>
        <p:txBody>
          <a:bodyPr>
            <a:normAutofit/>
          </a:bodyPr>
          <a:lstStyle/>
          <a:p>
            <a:r>
              <a:rPr lang="en-US" sz="3200" dirty="0"/>
              <a:t>Software Development </a:t>
            </a:r>
            <a:r>
              <a:rPr lang="en-US" sz="3200" dirty="0" smtClean="0"/>
              <a:t>Efficiency</a:t>
            </a:r>
            <a:endParaRPr lang="en-US" sz="3200" dirty="0"/>
          </a:p>
        </p:txBody>
      </p:sp>
      <p:sp>
        <p:nvSpPr>
          <p:cNvPr id="6" name="Content Placeholder 5"/>
          <p:cNvSpPr>
            <a:spLocks noGrp="1"/>
          </p:cNvSpPr>
          <p:nvPr>
            <p:ph idx="1"/>
          </p:nvPr>
        </p:nvSpPr>
        <p:spPr>
          <a:xfrm>
            <a:off x="838200" y="1169774"/>
            <a:ext cx="10515600" cy="5007189"/>
          </a:xfrm>
        </p:spPr>
        <p:txBody>
          <a:bodyPr>
            <a:noAutofit/>
          </a:bodyPr>
          <a:lstStyle/>
          <a:p>
            <a:pPr marL="0" indent="0">
              <a:buNone/>
            </a:pPr>
            <a:r>
              <a:rPr lang="en-US" sz="1600" dirty="0" smtClean="0"/>
              <a:t>Numerous </a:t>
            </a:r>
            <a:r>
              <a:rPr lang="en-US" sz="1600" dirty="0"/>
              <a:t>software development processes have been presented and debated over the years.  As computers changed from occupying buildings to pockets, as memory grew and as programming languages improved, development processes have developed to meet specific mission needs.  Large distributed contracts favor the waterfall approach.  Smaller business, database, and Web site development tends to favor an agile </a:t>
            </a:r>
            <a:r>
              <a:rPr lang="en-US" sz="1600" dirty="0" smtClean="0"/>
              <a:t>approach.  However</a:t>
            </a:r>
            <a:r>
              <a:rPr lang="en-US" sz="1600" dirty="0"/>
              <a:t>, a common theme is evident: all development approaches are intended to improve the efficiency of developing quality software.  Whether waterfall or agile, efficiency can be improved by applying the following methods.</a:t>
            </a:r>
          </a:p>
          <a:p>
            <a:pPr marL="0" indent="0">
              <a:buNone/>
            </a:pPr>
            <a:r>
              <a:rPr lang="en-US" sz="1600" u="sng" dirty="0"/>
              <a:t>Necessary Documentation Effort</a:t>
            </a:r>
            <a:endParaRPr lang="en-US" sz="1600" dirty="0"/>
          </a:p>
          <a:p>
            <a:pPr marL="0" indent="0">
              <a:buNone/>
            </a:pPr>
            <a:r>
              <a:rPr lang="en-US" sz="1600" dirty="0"/>
              <a:t>A term “</a:t>
            </a:r>
            <a:r>
              <a:rPr lang="en-US" sz="1600" dirty="0" err="1"/>
              <a:t>shelfware</a:t>
            </a:r>
            <a:r>
              <a:rPr lang="en-US" sz="1600" dirty="0"/>
              <a:t>” is sometimes used to describe documentation that is produced but never used.  The effort to develop and maintain documentation that is not useful reduces development team efficiency.  Efficiency is increased through the identification and production of only the necessary documentation.</a:t>
            </a:r>
          </a:p>
          <a:p>
            <a:pPr marL="0" indent="0">
              <a:buNone/>
            </a:pPr>
            <a:r>
              <a:rPr lang="en-US" sz="1600" dirty="0"/>
              <a:t>The JWST development team increased efficiency through the use of Unified Modeling Language (UML) development tools.  The model itself was projected from the tool during design, code, and stakeholder reviews.  The executable code was generated from the UML model.  Required reports were documented from the UML graphics, and in many cases, written by additional support personnel rather than the developers. </a:t>
            </a:r>
          </a:p>
          <a:p>
            <a:pPr marL="0" indent="0">
              <a:buNone/>
            </a:pPr>
            <a:r>
              <a:rPr lang="en-US" sz="1600" u="sng" dirty="0"/>
              <a:t>Architecture Assessment</a:t>
            </a:r>
            <a:endParaRPr lang="en-US" sz="1600" dirty="0"/>
          </a:p>
          <a:p>
            <a:pPr marL="0" indent="0">
              <a:buNone/>
            </a:pPr>
            <a:r>
              <a:rPr lang="en-US" sz="1600" dirty="0"/>
              <a:t>The risk that a selected architecture will need major change due to a change in requirements is shared by both agile and waterfall development.  In order to be agile, the architecture must be adaptable to unexpected or changing requirements.  In order to control and plan for large, distributed efforts, the architecture must be fully analyzed and defined before selection.  </a:t>
            </a:r>
          </a:p>
        </p:txBody>
      </p:sp>
      <p:sp>
        <p:nvSpPr>
          <p:cNvPr id="2" name="Footer Placeholder 1"/>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3" name="Slide Number Placeholder 2"/>
          <p:cNvSpPr>
            <a:spLocks noGrp="1"/>
          </p:cNvSpPr>
          <p:nvPr>
            <p:ph type="sldNum" sz="quarter" idx="12"/>
          </p:nvPr>
        </p:nvSpPr>
        <p:spPr/>
        <p:txBody>
          <a:bodyPr/>
          <a:lstStyle/>
          <a:p>
            <a:fld id="{02634C8F-D6EB-4490-89F0-27EE6C1CB370}" type="slidenum">
              <a:rPr lang="en-US" smtClean="0"/>
              <a:t>6</a:t>
            </a:fld>
            <a:endParaRPr lang="en-US"/>
          </a:p>
        </p:txBody>
      </p:sp>
    </p:spTree>
    <p:extLst>
      <p:ext uri="{BB962C8B-B14F-4D97-AF65-F5344CB8AC3E}">
        <p14:creationId xmlns:p14="http://schemas.microsoft.com/office/powerpoint/2010/main" val="2763683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963826"/>
            <a:ext cx="10515600" cy="5420497"/>
          </a:xfrm>
        </p:spPr>
        <p:txBody>
          <a:bodyPr>
            <a:noAutofit/>
          </a:bodyPr>
          <a:lstStyle/>
          <a:p>
            <a:pPr marL="0" indent="0">
              <a:buNone/>
            </a:pPr>
            <a:r>
              <a:rPr lang="en-US" sz="1600" u="sng" dirty="0"/>
              <a:t>Incremental Planning, Short Development Cycles</a:t>
            </a:r>
            <a:endParaRPr lang="en-US" sz="1600" dirty="0"/>
          </a:p>
          <a:p>
            <a:pPr marL="0" indent="0">
              <a:buNone/>
            </a:pPr>
            <a:r>
              <a:rPr lang="en-US" sz="1600" dirty="0"/>
              <a:t>In 1986, Barry Boehm suggested an incremental/iterative alternative to the waterfall development </a:t>
            </a:r>
            <a:r>
              <a:rPr lang="en-US" sz="1600" dirty="0" smtClean="0"/>
              <a:t>cycle.  </a:t>
            </a:r>
            <a:r>
              <a:rPr lang="en-US" sz="1600" dirty="0"/>
              <a:t>In this spiral development, software requirements, implementation, and verification are cyclically developed in increasing fidelity until delivery.  Multiple software development cycles of requirement selection, build planning, build verification, and stakeholder assessment are now commonplace.  The risks of misunderstood requirements, massive integration efforts, and stakeholder dissatisfaction are dramatically reduced in this manner. </a:t>
            </a:r>
          </a:p>
          <a:p>
            <a:pPr marL="0" indent="0">
              <a:buNone/>
            </a:pPr>
            <a:r>
              <a:rPr lang="en-US" sz="1600" u="sng" dirty="0" smtClean="0"/>
              <a:t>Testing </a:t>
            </a:r>
            <a:r>
              <a:rPr lang="en-US" sz="1600" u="sng" dirty="0"/>
              <a:t>Early and Often, Test Driven Development</a:t>
            </a:r>
            <a:endParaRPr lang="en-US" sz="1600" dirty="0"/>
          </a:p>
          <a:p>
            <a:pPr marL="0" indent="0">
              <a:buNone/>
            </a:pPr>
            <a:r>
              <a:rPr lang="en-US" sz="1600" dirty="0"/>
              <a:t>The earliest possible testing can be applied by the individual developer in unit tests on their developed code.  Numerous unit test </a:t>
            </a:r>
            <a:r>
              <a:rPr lang="en-US" sz="1600" dirty="0" smtClean="0"/>
              <a:t>frameworks </a:t>
            </a:r>
            <a:r>
              <a:rPr lang="en-US" sz="1600" dirty="0"/>
              <a:t>are available that organize developer unit tests into build tests.  Running this build test often, every night, for example, assesses software for changes that “break” the build.</a:t>
            </a:r>
          </a:p>
          <a:p>
            <a:pPr marL="0" indent="0">
              <a:buNone/>
            </a:pPr>
            <a:r>
              <a:rPr lang="en-US" sz="1600" dirty="0"/>
              <a:t>Test Driven Development (TDD) is a process where the unit test is developed first, sometimes even reviewed by stakeholders as the unit acceptance test.  The test’s initial run is to verify expected failure; the code is then implemented to pass the test, the test is run for acceptance and also at every build test as a regression test.</a:t>
            </a:r>
          </a:p>
          <a:p>
            <a:pPr marL="0" indent="0">
              <a:buNone/>
            </a:pPr>
            <a:r>
              <a:rPr lang="en-US" sz="1600" u="sng" dirty="0" smtClean="0"/>
              <a:t>Incremental </a:t>
            </a:r>
            <a:r>
              <a:rPr lang="en-US" sz="1600" u="sng" dirty="0"/>
              <a:t>Design, Continuous Integration, Daily Deployment, Root-cause Analysis</a:t>
            </a:r>
            <a:endParaRPr lang="en-US" sz="1600" dirty="0"/>
          </a:p>
          <a:p>
            <a:pPr marL="0" indent="0">
              <a:buNone/>
            </a:pPr>
            <a:r>
              <a:rPr lang="en-US" sz="1600" dirty="0"/>
              <a:t>Build planning partitions the development effort into functions and operations that can be demonstrated at the build completion.  This incremental design helps to limit large development efforts that are invalid and to expose issues.  Integration occurs continuously, daily if possible, to detect interface and dependency issues.  Frequent deployment of a functional build supports both validation by the stakeholders and verification by functional testing.   The scope of the incremental build enhances the ease of root cause analysis for detected failures</a:t>
            </a:r>
            <a:r>
              <a:rPr lang="en-US" sz="1600" dirty="0" smtClean="0"/>
              <a:t>.</a:t>
            </a:r>
            <a:endParaRPr lang="en-US" sz="1600" dirty="0"/>
          </a:p>
        </p:txBody>
      </p:sp>
      <p:sp>
        <p:nvSpPr>
          <p:cNvPr id="4" name="Title 4"/>
          <p:cNvSpPr>
            <a:spLocks noGrp="1"/>
          </p:cNvSpPr>
          <p:nvPr>
            <p:ph type="title"/>
          </p:nvPr>
        </p:nvSpPr>
        <p:spPr>
          <a:xfrm>
            <a:off x="838200" y="365126"/>
            <a:ext cx="10515600" cy="598701"/>
          </a:xfrm>
        </p:spPr>
        <p:txBody>
          <a:bodyPr>
            <a:normAutofit/>
          </a:bodyPr>
          <a:lstStyle/>
          <a:p>
            <a:r>
              <a:rPr lang="en-US" sz="3200" dirty="0"/>
              <a:t>Software Development </a:t>
            </a:r>
            <a:r>
              <a:rPr lang="en-US" sz="3200" dirty="0" smtClean="0"/>
              <a:t>Efficiency</a:t>
            </a:r>
            <a:endParaRPr lang="en-US" sz="3200" dirty="0"/>
          </a:p>
        </p:txBody>
      </p:sp>
      <p:sp>
        <p:nvSpPr>
          <p:cNvPr id="2" name="Footer Placeholder 1"/>
          <p:cNvSpPr>
            <a:spLocks noGrp="1"/>
          </p:cNvSpPr>
          <p:nvPr>
            <p:ph type="ftr" sz="quarter" idx="11"/>
          </p:nvPr>
        </p:nvSpPr>
        <p:spPr/>
        <p:txBody>
          <a:bodyPr/>
          <a:lstStyle/>
          <a:p>
            <a:r>
              <a:rPr lang="en-US" smtClean="0"/>
              <a:t>Opinions expressed in this presentation are those of the author, not necessarily those of NASA or the Federal Government.</a:t>
            </a:r>
            <a:endParaRPr lang="en-US"/>
          </a:p>
        </p:txBody>
      </p:sp>
      <p:sp>
        <p:nvSpPr>
          <p:cNvPr id="3" name="Slide Number Placeholder 2"/>
          <p:cNvSpPr>
            <a:spLocks noGrp="1"/>
          </p:cNvSpPr>
          <p:nvPr>
            <p:ph type="sldNum" sz="quarter" idx="12"/>
          </p:nvPr>
        </p:nvSpPr>
        <p:spPr/>
        <p:txBody>
          <a:bodyPr/>
          <a:lstStyle/>
          <a:p>
            <a:fld id="{02634C8F-D6EB-4490-89F0-27EE6C1CB370}" type="slidenum">
              <a:rPr lang="en-US" smtClean="0"/>
              <a:t>7</a:t>
            </a:fld>
            <a:endParaRPr lang="en-US"/>
          </a:p>
        </p:txBody>
      </p:sp>
    </p:spTree>
    <p:extLst>
      <p:ext uri="{BB962C8B-B14F-4D97-AF65-F5344CB8AC3E}">
        <p14:creationId xmlns:p14="http://schemas.microsoft.com/office/powerpoint/2010/main" val="1520172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963826"/>
            <a:ext cx="10515600" cy="5420497"/>
          </a:xfrm>
        </p:spPr>
        <p:txBody>
          <a:bodyPr>
            <a:noAutofit/>
          </a:bodyPr>
          <a:lstStyle/>
          <a:p>
            <a:pPr marL="0" indent="0">
              <a:buNone/>
            </a:pPr>
            <a:r>
              <a:rPr lang="en-US" sz="1600" u="sng" dirty="0"/>
              <a:t>Artifact Automation</a:t>
            </a:r>
            <a:endParaRPr lang="en-US" sz="1600" dirty="0"/>
          </a:p>
          <a:p>
            <a:pPr marL="0" indent="0">
              <a:buNone/>
            </a:pPr>
            <a:r>
              <a:rPr lang="en-US" sz="1600" dirty="0"/>
              <a:t>Automation tools exist to generate build tests from unit tests, documentation from source code, documentation from model artifacts, and documentation from requirement databases.  The use of these automation techniques requires upfront planning and promotes rapid </a:t>
            </a:r>
            <a:r>
              <a:rPr lang="en-US" sz="1600" dirty="0" smtClean="0"/>
              <a:t>artifact </a:t>
            </a:r>
            <a:r>
              <a:rPr lang="en-US" sz="1600" dirty="0"/>
              <a:t>updates.</a:t>
            </a:r>
          </a:p>
          <a:p>
            <a:pPr marL="0" indent="0">
              <a:buNone/>
            </a:pPr>
            <a:r>
              <a:rPr lang="en-US" sz="1600" i="1" dirty="0"/>
              <a:t>“Development teams that don’t focus on automating their tests will quickly start to slow down and take ever-increasing risks.  At some point, it could take all of the sprint execution time just to manually rerun the regression tests for previously developed features.  In such cases, the team might choose not to rerun all of the manual tests each sprint, which would allow defects to propagate forward, adding to the system’s technical debt (increased risk).  You won’t be agile for very long if you don’t start automating your tests</a:t>
            </a:r>
            <a:r>
              <a:rPr lang="en-US" sz="1600" i="1" dirty="0" smtClean="0"/>
              <a:t>.”  Rubin</a:t>
            </a:r>
            <a:r>
              <a:rPr lang="en-US" sz="1600" i="1" dirty="0"/>
              <a:t>, K.: “Essential Scrum: A Practical Guide to the Most Popular Agile </a:t>
            </a:r>
            <a:r>
              <a:rPr lang="en-US" sz="1600" i="1" dirty="0" smtClean="0"/>
              <a:t>Process”</a:t>
            </a:r>
            <a:endParaRPr lang="en-US" sz="1600" dirty="0"/>
          </a:p>
          <a:p>
            <a:pPr marL="0" indent="0">
              <a:buNone/>
            </a:pPr>
            <a:r>
              <a:rPr lang="en-US" sz="1600" u="sng" dirty="0" smtClean="0"/>
              <a:t>Single </a:t>
            </a:r>
            <a:r>
              <a:rPr lang="en-US" sz="1600" u="sng" dirty="0"/>
              <a:t>Code Base, Shared Code, Coding standards, Pair Programming</a:t>
            </a:r>
            <a:endParaRPr lang="en-US" sz="1600" dirty="0"/>
          </a:p>
          <a:p>
            <a:pPr marL="0" indent="0">
              <a:buNone/>
            </a:pPr>
            <a:r>
              <a:rPr lang="en-US" sz="1600" dirty="0"/>
              <a:t>When possible, maintaining a single code baseline reduces efforts with merging updates and development from numerous development efforts.  Common tools and processes allow single code bases to be concurrently controlled and developed, even with distributed development.  A common coding standard supports communication, code reviews, and concurrent development efforts, and may be the only means to address nonfunctional requirements for critical software.  In many agile environments, pairs of programmers work on a development effort as a team, and any of the code can be assigned to any of the team for development or maintenance.</a:t>
            </a:r>
          </a:p>
          <a:p>
            <a:pPr marL="0" indent="0">
              <a:buNone/>
            </a:pPr>
            <a:r>
              <a:rPr lang="en-US" sz="1600" u="sng" dirty="0"/>
              <a:t>Teamwork, Communication, Customer Involvement, Engagement</a:t>
            </a:r>
            <a:endParaRPr lang="en-US" sz="1600" dirty="0"/>
          </a:p>
          <a:p>
            <a:pPr marL="0" indent="0">
              <a:buNone/>
            </a:pPr>
            <a:r>
              <a:rPr lang="en-US" sz="1600" dirty="0"/>
              <a:t>Teamwork communication is enhanced through colocation, instant communication, and constant communication throughout each build process.  Customer involvement in the build planning, the build verification, and within the build process is expected.  The customer or stakeholder is expected to fully represent the needs of the final product and be authorized to make decisions “on the spot.”</a:t>
            </a:r>
          </a:p>
          <a:p>
            <a:pPr marL="0" indent="0">
              <a:buNone/>
            </a:pPr>
            <a:endParaRPr lang="en-US" sz="1200" dirty="0"/>
          </a:p>
        </p:txBody>
      </p:sp>
      <p:sp>
        <p:nvSpPr>
          <p:cNvPr id="4" name="Title 4"/>
          <p:cNvSpPr>
            <a:spLocks noGrp="1"/>
          </p:cNvSpPr>
          <p:nvPr>
            <p:ph type="title"/>
          </p:nvPr>
        </p:nvSpPr>
        <p:spPr>
          <a:xfrm>
            <a:off x="838200" y="365126"/>
            <a:ext cx="10515600" cy="598701"/>
          </a:xfrm>
        </p:spPr>
        <p:txBody>
          <a:bodyPr>
            <a:normAutofit/>
          </a:bodyPr>
          <a:lstStyle/>
          <a:p>
            <a:r>
              <a:rPr lang="en-US" sz="3200" dirty="0"/>
              <a:t>Software Development </a:t>
            </a:r>
            <a:r>
              <a:rPr lang="en-US" sz="3200" dirty="0" smtClean="0"/>
              <a:t>Efficiency</a:t>
            </a:r>
            <a:endParaRPr lang="en-US" sz="3200" dirty="0"/>
          </a:p>
        </p:txBody>
      </p:sp>
      <p:sp>
        <p:nvSpPr>
          <p:cNvPr id="2" name="Footer Placeholder 1"/>
          <p:cNvSpPr>
            <a:spLocks noGrp="1"/>
          </p:cNvSpPr>
          <p:nvPr>
            <p:ph type="ftr" sz="quarter" idx="11"/>
          </p:nvPr>
        </p:nvSpPr>
        <p:spPr/>
        <p:txBody>
          <a:bodyPr/>
          <a:lstStyle/>
          <a:p>
            <a:r>
              <a:rPr lang="en-US" dirty="0" smtClean="0"/>
              <a:t>Opinions expressed in this presentation are those of the author, not necessarily those of NASA or the Federal Government.</a:t>
            </a:r>
            <a:endParaRPr lang="en-US" dirty="0"/>
          </a:p>
        </p:txBody>
      </p:sp>
      <p:sp>
        <p:nvSpPr>
          <p:cNvPr id="3" name="Slide Number Placeholder 2"/>
          <p:cNvSpPr>
            <a:spLocks noGrp="1"/>
          </p:cNvSpPr>
          <p:nvPr>
            <p:ph type="sldNum" sz="quarter" idx="12"/>
          </p:nvPr>
        </p:nvSpPr>
        <p:spPr/>
        <p:txBody>
          <a:bodyPr/>
          <a:lstStyle/>
          <a:p>
            <a:fld id="{02634C8F-D6EB-4490-89F0-27EE6C1CB370}" type="slidenum">
              <a:rPr lang="en-US" smtClean="0"/>
              <a:t>8</a:t>
            </a:fld>
            <a:endParaRPr lang="en-US"/>
          </a:p>
        </p:txBody>
      </p:sp>
    </p:spTree>
    <p:extLst>
      <p:ext uri="{BB962C8B-B14F-4D97-AF65-F5344CB8AC3E}">
        <p14:creationId xmlns:p14="http://schemas.microsoft.com/office/powerpoint/2010/main" val="1984033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8200" y="1825625"/>
            <a:ext cx="2012092" cy="4351338"/>
          </a:xfrm>
        </p:spPr>
        <p:txBody>
          <a:bodyPr>
            <a:normAutofit/>
          </a:bodyPr>
          <a:lstStyle/>
          <a:p>
            <a:r>
              <a:rPr lang="en-US" sz="1800" dirty="0" smtClean="0"/>
              <a:t>R/D/C/U = Requirements, Design, Code, Unit Test</a:t>
            </a:r>
          </a:p>
          <a:p>
            <a:r>
              <a:rPr lang="en-US" sz="1800" dirty="0" smtClean="0"/>
              <a:t>BIT = Build Integration Test</a:t>
            </a:r>
          </a:p>
          <a:p>
            <a:r>
              <a:rPr lang="en-US" sz="1800" dirty="0" smtClean="0"/>
              <a:t>BVT = Built Verification Test</a:t>
            </a:r>
          </a:p>
          <a:p>
            <a:r>
              <a:rPr lang="en-US" sz="1800" dirty="0" smtClean="0"/>
              <a:t>Rational Unified Process (RUP)</a:t>
            </a:r>
          </a:p>
          <a:p>
            <a:r>
              <a:rPr lang="en-US" sz="1800" dirty="0" smtClean="0"/>
              <a:t>Code Generation from Rational Real-Time Model</a:t>
            </a:r>
            <a:endParaRPr lang="en-US" sz="1800" dirty="0"/>
          </a:p>
        </p:txBody>
      </p:sp>
      <p:pic>
        <p:nvPicPr>
          <p:cNvPr id="7" name="Content Placeholder 6"/>
          <p:cNvPicPr>
            <a:picLocks noGrp="1" noChangeAspect="1"/>
          </p:cNvPicPr>
          <p:nvPr>
            <p:ph sz="half" idx="2"/>
          </p:nvPr>
        </p:nvPicPr>
        <p:blipFill>
          <a:blip r:embed="rId3"/>
          <a:stretch>
            <a:fillRect/>
          </a:stretch>
        </p:blipFill>
        <p:spPr>
          <a:xfrm>
            <a:off x="3152502" y="1270634"/>
            <a:ext cx="8520601" cy="4701797"/>
          </a:xfrm>
          <a:prstGeom prst="rect">
            <a:avLst/>
          </a:prstGeom>
        </p:spPr>
      </p:pic>
      <p:sp>
        <p:nvSpPr>
          <p:cNvPr id="8" name="Title 1"/>
          <p:cNvSpPr>
            <a:spLocks noGrp="1"/>
          </p:cNvSpPr>
          <p:nvPr>
            <p:ph type="title"/>
          </p:nvPr>
        </p:nvSpPr>
        <p:spPr>
          <a:xfrm>
            <a:off x="838199" y="529966"/>
            <a:ext cx="10834903" cy="738745"/>
          </a:xfrm>
        </p:spPr>
        <p:txBody>
          <a:bodyPr>
            <a:normAutofit/>
          </a:bodyPr>
          <a:lstStyle/>
          <a:p>
            <a:r>
              <a:rPr lang="en-US" dirty="0" smtClean="0"/>
              <a:t>JWST – “Water-Scrum-Fall”</a:t>
            </a:r>
            <a:endParaRPr lang="en-US" dirty="0"/>
          </a:p>
        </p:txBody>
      </p:sp>
      <p:sp>
        <p:nvSpPr>
          <p:cNvPr id="2" name="Footer Placeholder 1"/>
          <p:cNvSpPr>
            <a:spLocks noGrp="1"/>
          </p:cNvSpPr>
          <p:nvPr>
            <p:ph type="ftr" sz="quarter" idx="11"/>
          </p:nvPr>
        </p:nvSpPr>
        <p:spPr/>
        <p:txBody>
          <a:bodyPr/>
          <a:lstStyle/>
          <a:p>
            <a:r>
              <a:rPr lang="en-US" dirty="0" smtClean="0"/>
              <a:t>Opinions expressed in this presentation are those of the author, not necessarily those of NASA or the Federal Government.</a:t>
            </a:r>
            <a:endParaRPr lang="en-US" dirty="0"/>
          </a:p>
        </p:txBody>
      </p:sp>
      <p:sp>
        <p:nvSpPr>
          <p:cNvPr id="3" name="Slide Number Placeholder 2"/>
          <p:cNvSpPr>
            <a:spLocks noGrp="1"/>
          </p:cNvSpPr>
          <p:nvPr>
            <p:ph type="sldNum" sz="quarter" idx="12"/>
          </p:nvPr>
        </p:nvSpPr>
        <p:spPr/>
        <p:txBody>
          <a:bodyPr/>
          <a:lstStyle/>
          <a:p>
            <a:fld id="{02634C8F-D6EB-4490-89F0-27EE6C1CB370}" type="slidenum">
              <a:rPr lang="en-US" smtClean="0"/>
              <a:t>9</a:t>
            </a:fld>
            <a:endParaRPr lang="en-US"/>
          </a:p>
        </p:txBody>
      </p:sp>
    </p:spTree>
    <p:extLst>
      <p:ext uri="{BB962C8B-B14F-4D97-AF65-F5344CB8AC3E}">
        <p14:creationId xmlns:p14="http://schemas.microsoft.com/office/powerpoint/2010/main" val="1017278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TotalTime>
  <Words>2544</Words>
  <Application>Microsoft Office PowerPoint</Application>
  <PresentationFormat>Widescreen</PresentationFormat>
  <Paragraphs>136</Paragraphs>
  <Slides>14</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Alternative Software Programming for Human Spaceflight</vt:lpstr>
      <vt:lpstr>NESC-RP-14-00943 Alternative Software Programming for Human Spaceflight (10-21-14 NRB)</vt:lpstr>
      <vt:lpstr>“My dog’s better than your dog…”</vt:lpstr>
      <vt:lpstr>Distinguishing Method Use from Misuse</vt:lpstr>
      <vt:lpstr>Alternative Software Development Processes  In all affairs it's a healthy thing now and then to hang a question mark on the things you have long taken for granted. –  Bertrand Russell, 1872-1970</vt:lpstr>
      <vt:lpstr>Software Development Efficiency</vt:lpstr>
      <vt:lpstr>Software Development Efficiency</vt:lpstr>
      <vt:lpstr>Software Development Efficiency</vt:lpstr>
      <vt:lpstr>JWST – “Water-Scrum-Fall”</vt:lpstr>
      <vt:lpstr>Agile “Pay no attention to the man behind the curtain!” - OZ</vt:lpstr>
      <vt:lpstr>Navy Aegis Missile Cruiser Mackey, B., Malek, P., and Liszniansky, M.: Enabling Surface Navy Fleet Open Architecture thru Systems Engineering and Analysis Process Improvements</vt:lpstr>
      <vt:lpstr>Process Improvements</vt:lpstr>
      <vt:lpstr>Project Specific Manifesto Modify the generic “Agile Manifesto” to meet specific project requirements.  NESC-RP-14-00943 Alternative Software Programming for Human Spaceflight (10-21-14 NRB) Appendix A  M. Vuori, “Agile Development of Safety-Critical Software”</vt:lpstr>
      <vt:lpstr>Project Plan Questionnaire  NESC-RP-14-00943 Alternative Software Programming for Human Spaceflight (10-21-14 NRB) Appendix B</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Aguilar, Michael L. (GSFC-C104)</dc:creator>
  <cp:lastModifiedBy>Aguilar, Michael L. (GSFC-C104)</cp:lastModifiedBy>
  <cp:revision>67</cp:revision>
  <dcterms:created xsi:type="dcterms:W3CDTF">2016-10-25T21:21:59Z</dcterms:created>
  <dcterms:modified xsi:type="dcterms:W3CDTF">2016-12-06T14:43:09Z</dcterms:modified>
</cp:coreProperties>
</file>