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1085" r:id="rId2"/>
    <p:sldId id="1088" r:id="rId3"/>
    <p:sldId id="1127" r:id="rId4"/>
    <p:sldId id="1092" r:id="rId5"/>
    <p:sldId id="1093" r:id="rId6"/>
    <p:sldId id="1129" r:id="rId7"/>
    <p:sldId id="1134" r:id="rId8"/>
    <p:sldId id="1139" r:id="rId9"/>
    <p:sldId id="1109" r:id="rId10"/>
    <p:sldId id="1110" r:id="rId11"/>
    <p:sldId id="1128" r:id="rId12"/>
    <p:sldId id="1124" r:id="rId13"/>
    <p:sldId id="1126" r:id="rId14"/>
    <p:sldId id="1116" r:id="rId15"/>
    <p:sldId id="1117" r:id="rId16"/>
    <p:sldId id="1119" r:id="rId17"/>
    <p:sldId id="1120" r:id="rId18"/>
    <p:sldId id="1136" r:id="rId19"/>
    <p:sldId id="1137" r:id="rId20"/>
    <p:sldId id="1138" r:id="rId21"/>
    <p:sldId id="1114" r:id="rId22"/>
    <p:sldId id="1094" r:id="rId23"/>
    <p:sldId id="1140" r:id="rId24"/>
    <p:sldId id="1097" r:id="rId25"/>
    <p:sldId id="1135" r:id="rId26"/>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Intro" id="{F8D3AA67-E917-40FE-A754-CF6A01D1989B}">
          <p14:sldIdLst>
            <p14:sldId id="1085"/>
            <p14:sldId id="1088"/>
            <p14:sldId id="1127"/>
            <p14:sldId id="1092"/>
            <p14:sldId id="1093"/>
            <p14:sldId id="1129"/>
            <p14:sldId id="1134"/>
            <p14:sldId id="1139"/>
            <p14:sldId id="1109"/>
            <p14:sldId id="1110"/>
            <p14:sldId id="1128"/>
            <p14:sldId id="1124"/>
            <p14:sldId id="1126"/>
            <p14:sldId id="1116"/>
            <p14:sldId id="1117"/>
            <p14:sldId id="1119"/>
            <p14:sldId id="1120"/>
            <p14:sldId id="1136"/>
            <p14:sldId id="1137"/>
            <p14:sldId id="1138"/>
            <p14:sldId id="1114"/>
            <p14:sldId id="1094"/>
            <p14:sldId id="1140"/>
            <p14:sldId id="1097"/>
            <p14:sldId id="1135"/>
          </p14:sldIdLst>
        </p14:section>
      </p14:sectionLst>
    </p:ext>
    <p:ext uri="{EFAFB233-063F-42B5-8137-9DF3F51BA10A}">
      <p15:sldGuideLst xmlns:p15="http://schemas.microsoft.com/office/powerpoint/2012/main" xmlns="">
        <p15:guide id="1" orient="horz" pos="2160" userDrawn="1">
          <p15:clr>
            <a:srgbClr val="A4A3A4"/>
          </p15:clr>
        </p15:guide>
        <p15:guide id="2" pos="2880">
          <p15:clr>
            <a:srgbClr val="A4A3A4"/>
          </p15:clr>
        </p15:guide>
        <p15:guide id="3" orient="horz" pos="1056" userDrawn="1">
          <p15:clr>
            <a:srgbClr val="A4A3A4"/>
          </p15:clr>
        </p15:guide>
        <p15:guide id="4" orient="horz" pos="2448"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hiddenSlides="1" frameSlides="1"/>
  <p:clrMru>
    <a:srgbClr val="008000"/>
    <a:srgbClr val="00723E"/>
    <a:srgbClr val="018752"/>
    <a:srgbClr val="006600"/>
    <a:srgbClr val="C40829"/>
    <a:srgbClr val="FFC000"/>
    <a:srgbClr val="FFFFFF"/>
    <a:srgbClr val="B5051F"/>
    <a:srgbClr val="A6A6A6"/>
    <a:srgbClr val="CACA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86508" autoAdjust="0"/>
  </p:normalViewPr>
  <p:slideViewPr>
    <p:cSldViewPr snapToGrid="0">
      <p:cViewPr varScale="1">
        <p:scale>
          <a:sx n="96" d="100"/>
          <a:sy n="96" d="100"/>
        </p:scale>
        <p:origin x="-584" y="-104"/>
      </p:cViewPr>
      <p:guideLst>
        <p:guide orient="horz" pos="2160"/>
        <p:guide orient="horz" pos="1056"/>
        <p:guide orient="horz" pos="2448"/>
        <p:guide pos="2880"/>
      </p:guideLst>
    </p:cSldViewPr>
  </p:slideViewPr>
  <p:outlineViewPr>
    <p:cViewPr>
      <p:scale>
        <a:sx n="33" d="100"/>
        <a:sy n="33" d="100"/>
      </p:scale>
      <p:origin x="0" y="2344"/>
    </p:cViewPr>
  </p:outlineViewPr>
  <p:notesTextViewPr>
    <p:cViewPr>
      <p:scale>
        <a:sx n="125" d="100"/>
        <a:sy n="125" d="100"/>
      </p:scale>
      <p:origin x="0" y="0"/>
    </p:cViewPr>
  </p:notesTextViewPr>
  <p:sorterViewPr>
    <p:cViewPr>
      <p:scale>
        <a:sx n="80" d="100"/>
        <a:sy n="80" d="100"/>
      </p:scale>
      <p:origin x="0" y="1448"/>
    </p:cViewPr>
  </p:sorterViewPr>
  <p:notesViewPr>
    <p:cSldViewPr snapToGrid="0">
      <p:cViewPr varScale="1">
        <p:scale>
          <a:sx n="76" d="100"/>
          <a:sy n="76" d="100"/>
        </p:scale>
        <p:origin x="2880" y="62"/>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microsoft.com/office/2011/relationships/chartStyle" Target="style1.xml"/><Relationship Id="rId3"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Test</a:t>
            </a:r>
            <a:r>
              <a:rPr lang="en-US" baseline="0" dirty="0" smtClean="0"/>
              <a:t> Code Illustration</a:t>
            </a:r>
            <a:endParaRPr lang="en-US" dirty="0"/>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Kernel Code</c:v>
                </c:pt>
              </c:strCache>
            </c:strRef>
          </c:tx>
          <c:spPr>
            <a:solidFill>
              <a:schemeClr val="accent1"/>
            </a:solidFill>
            <a:ln>
              <a:noFill/>
            </a:ln>
            <a:effectLst/>
            <a:sp3d/>
          </c:spPr>
          <c:invertIfNegative val="0"/>
          <c:cat>
            <c:strRef>
              <c:f>Sheet1!$A$2:$A$5</c:f>
              <c:strCache>
                <c:ptCount val="2"/>
                <c:pt idx="0">
                  <c:v>Single Core</c:v>
                </c:pt>
                <c:pt idx="1">
                  <c:v>Multi-core</c:v>
                </c:pt>
              </c:strCache>
            </c:strRef>
          </c:cat>
          <c:val>
            <c:numRef>
              <c:f>Sheet1!$B$2:$B$5</c:f>
              <c:numCache>
                <c:formatCode>General</c:formatCode>
                <c:ptCount val="4"/>
                <c:pt idx="0" formatCode="#,##0">
                  <c:v>15000.0</c:v>
                </c:pt>
                <c:pt idx="1">
                  <c:v>19000.0</c:v>
                </c:pt>
              </c:numCache>
            </c:numRef>
          </c:val>
        </c:ser>
        <c:ser>
          <c:idx val="1"/>
          <c:order val="1"/>
          <c:tx>
            <c:strRef>
              <c:f>Sheet1!$C$1</c:f>
              <c:strCache>
                <c:ptCount val="1"/>
                <c:pt idx="0">
                  <c:v>Test Code</c:v>
                </c:pt>
              </c:strCache>
            </c:strRef>
          </c:tx>
          <c:spPr>
            <a:solidFill>
              <a:schemeClr val="accent2"/>
            </a:solidFill>
            <a:ln>
              <a:noFill/>
            </a:ln>
            <a:effectLst/>
            <a:sp3d/>
          </c:spPr>
          <c:invertIfNegative val="0"/>
          <c:cat>
            <c:strRef>
              <c:f>Sheet1!$A$2:$A$5</c:f>
              <c:strCache>
                <c:ptCount val="2"/>
                <c:pt idx="0">
                  <c:v>Single Core</c:v>
                </c:pt>
                <c:pt idx="1">
                  <c:v>Multi-core</c:v>
                </c:pt>
              </c:strCache>
            </c:strRef>
          </c:cat>
          <c:val>
            <c:numRef>
              <c:f>Sheet1!$C$2:$C$5</c:f>
              <c:numCache>
                <c:formatCode>#,##0</c:formatCode>
                <c:ptCount val="4"/>
                <c:pt idx="0">
                  <c:v>460000.0</c:v>
                </c:pt>
                <c:pt idx="1">
                  <c:v>4.6E6</c:v>
                </c:pt>
              </c:numCache>
            </c:numRef>
          </c:val>
        </c:ser>
        <c:dLbls>
          <c:showLegendKey val="0"/>
          <c:showVal val="0"/>
          <c:showCatName val="0"/>
          <c:showSerName val="0"/>
          <c:showPercent val="0"/>
          <c:showBubbleSize val="0"/>
        </c:dLbls>
        <c:gapWidth val="150"/>
        <c:shape val="box"/>
        <c:axId val="2142001304"/>
        <c:axId val="2141131256"/>
        <c:axId val="0"/>
      </c:bar3DChart>
      <c:catAx>
        <c:axId val="21420013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1131256"/>
        <c:crosses val="autoZero"/>
        <c:auto val="1"/>
        <c:lblAlgn val="ctr"/>
        <c:lblOffset val="100"/>
        <c:noMultiLvlLbl val="0"/>
      </c:catAx>
      <c:valAx>
        <c:axId val="2141131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20013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154" cy="467363"/>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77327" y="0"/>
            <a:ext cx="3044153" cy="467363"/>
          </a:xfrm>
          <a:prstGeom prst="rect">
            <a:avLst/>
          </a:prstGeom>
        </p:spPr>
        <p:txBody>
          <a:bodyPr vert="horz" lIns="92309" tIns="46154" rIns="92309" bIns="46154" rtlCol="0"/>
          <a:lstStyle>
            <a:lvl1pPr algn="r">
              <a:defRPr sz="1200"/>
            </a:lvl1pPr>
          </a:lstStyle>
          <a:p>
            <a:fld id="{0DFB628F-C110-4FDE-9161-409E69568A25}" type="datetimeFigureOut">
              <a:rPr lang="en-US" smtClean="0"/>
              <a:t>12/12/16</a:t>
            </a:fld>
            <a:endParaRPr lang="en-US"/>
          </a:p>
        </p:txBody>
      </p:sp>
      <p:sp>
        <p:nvSpPr>
          <p:cNvPr id="4" name="Footer Placeholder 3"/>
          <p:cNvSpPr>
            <a:spLocks noGrp="1"/>
          </p:cNvSpPr>
          <p:nvPr>
            <p:ph type="ftr" sz="quarter" idx="2"/>
          </p:nvPr>
        </p:nvSpPr>
        <p:spPr>
          <a:xfrm>
            <a:off x="0" y="8841738"/>
            <a:ext cx="3044154" cy="467363"/>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77327" y="8841738"/>
            <a:ext cx="3044153" cy="467363"/>
          </a:xfrm>
          <a:prstGeom prst="rect">
            <a:avLst/>
          </a:prstGeom>
        </p:spPr>
        <p:txBody>
          <a:bodyPr vert="horz" lIns="92309" tIns="46154" rIns="92309" bIns="46154" rtlCol="0" anchor="b"/>
          <a:lstStyle>
            <a:lvl1pPr algn="r">
              <a:defRPr sz="1200"/>
            </a:lvl1pPr>
          </a:lstStyle>
          <a:p>
            <a:fld id="{3D92FBA9-FDC4-4F75-BD39-94D24E2BA269}" type="slidenum">
              <a:rPr lang="en-US" smtClean="0"/>
              <a:t>‹#›</a:t>
            </a:fld>
            <a:endParaRPr lang="en-US"/>
          </a:p>
        </p:txBody>
      </p:sp>
    </p:spTree>
    <p:extLst>
      <p:ext uri="{BB962C8B-B14F-4D97-AF65-F5344CB8AC3E}">
        <p14:creationId xmlns:p14="http://schemas.microsoft.com/office/powerpoint/2010/main" val="312896724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649" cy="464839"/>
          </a:xfrm>
          <a:prstGeom prst="rect">
            <a:avLst/>
          </a:prstGeom>
        </p:spPr>
        <p:txBody>
          <a:bodyPr vert="horz" lIns="88275" tIns="44137" rIns="88275" bIns="44137" rtlCol="0"/>
          <a:lstStyle>
            <a:lvl1pPr algn="l" fontAlgn="auto">
              <a:spcBef>
                <a:spcPts val="0"/>
              </a:spcBef>
              <a:spcAft>
                <a:spcPts val="0"/>
              </a:spcAft>
              <a:defRPr sz="1100">
                <a:latin typeface="+mn-lt"/>
              </a:defRPr>
            </a:lvl1pPr>
          </a:lstStyle>
          <a:p>
            <a:pPr>
              <a:defRPr/>
            </a:pPr>
            <a:endParaRPr lang="en-US"/>
          </a:p>
        </p:txBody>
      </p:sp>
      <p:sp>
        <p:nvSpPr>
          <p:cNvPr id="3" name="Date Placeholder 2"/>
          <p:cNvSpPr>
            <a:spLocks noGrp="1"/>
          </p:cNvSpPr>
          <p:nvPr>
            <p:ph type="dt" idx="1"/>
          </p:nvPr>
        </p:nvSpPr>
        <p:spPr>
          <a:xfrm>
            <a:off x="3977928" y="2"/>
            <a:ext cx="3043649" cy="464839"/>
          </a:xfrm>
          <a:prstGeom prst="rect">
            <a:avLst/>
          </a:prstGeom>
        </p:spPr>
        <p:txBody>
          <a:bodyPr vert="horz" lIns="88275" tIns="44137" rIns="88275" bIns="44137" rtlCol="0"/>
          <a:lstStyle>
            <a:lvl1pPr algn="r" fontAlgn="auto">
              <a:spcBef>
                <a:spcPts val="0"/>
              </a:spcBef>
              <a:spcAft>
                <a:spcPts val="0"/>
              </a:spcAft>
              <a:defRPr sz="1100" smtClean="0">
                <a:latin typeface="+mn-lt"/>
              </a:defRPr>
            </a:lvl1pPr>
          </a:lstStyle>
          <a:p>
            <a:pPr>
              <a:defRPr/>
            </a:pPr>
            <a:fld id="{D0DC9F8B-AFC7-45FE-BB1E-2B4B3CEB25A2}" type="datetimeFigureOut">
              <a:rPr lang="en-US"/>
              <a:pPr>
                <a:defRPr/>
              </a:pPr>
              <a:t>12/12/16</a:t>
            </a:fld>
            <a:endParaRPr lang="en-US"/>
          </a:p>
        </p:txBody>
      </p:sp>
      <p:sp>
        <p:nvSpPr>
          <p:cNvPr id="4" name="Slide Image Placeholder 3"/>
          <p:cNvSpPr>
            <a:spLocks noGrp="1" noRot="1" noChangeAspect="1"/>
          </p:cNvSpPr>
          <p:nvPr>
            <p:ph type="sldImg" idx="2"/>
          </p:nvPr>
        </p:nvSpPr>
        <p:spPr>
          <a:xfrm>
            <a:off x="1184275" y="700088"/>
            <a:ext cx="4654550" cy="3490912"/>
          </a:xfrm>
          <a:prstGeom prst="rect">
            <a:avLst/>
          </a:prstGeom>
          <a:noFill/>
          <a:ln w="12700">
            <a:solidFill>
              <a:prstClr val="black"/>
            </a:solidFill>
          </a:ln>
        </p:spPr>
        <p:txBody>
          <a:bodyPr vert="horz" lIns="88275" tIns="44137" rIns="88275" bIns="44137" rtlCol="0" anchor="ctr"/>
          <a:lstStyle/>
          <a:p>
            <a:pPr lvl="0"/>
            <a:endParaRPr lang="en-US" noProof="0"/>
          </a:p>
        </p:txBody>
      </p:sp>
      <p:sp>
        <p:nvSpPr>
          <p:cNvPr id="5" name="Notes Placeholder 4"/>
          <p:cNvSpPr>
            <a:spLocks noGrp="1"/>
          </p:cNvSpPr>
          <p:nvPr>
            <p:ph type="body" sz="quarter" idx="3"/>
          </p:nvPr>
        </p:nvSpPr>
        <p:spPr>
          <a:xfrm>
            <a:off x="702617" y="4422132"/>
            <a:ext cx="5617870" cy="4188171"/>
          </a:xfrm>
          <a:prstGeom prst="rect">
            <a:avLst/>
          </a:prstGeom>
        </p:spPr>
        <p:txBody>
          <a:bodyPr vert="horz" lIns="88275" tIns="44137" rIns="88275" bIns="4413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42723"/>
            <a:ext cx="3043649" cy="464839"/>
          </a:xfrm>
          <a:prstGeom prst="rect">
            <a:avLst/>
          </a:prstGeom>
        </p:spPr>
        <p:txBody>
          <a:bodyPr vert="horz" lIns="88275" tIns="44137" rIns="88275" bIns="44137" rtlCol="0" anchor="b"/>
          <a:lstStyle>
            <a:lvl1pPr algn="l" fontAlgn="auto">
              <a:spcBef>
                <a:spcPts val="0"/>
              </a:spcBef>
              <a:spcAft>
                <a:spcPts val="0"/>
              </a:spcAft>
              <a:defRPr sz="1100">
                <a:latin typeface="+mn-lt"/>
              </a:defRPr>
            </a:lvl1pPr>
          </a:lstStyle>
          <a:p>
            <a:pPr>
              <a:defRPr/>
            </a:pPr>
            <a:endParaRPr lang="en-US"/>
          </a:p>
        </p:txBody>
      </p:sp>
      <p:sp>
        <p:nvSpPr>
          <p:cNvPr id="7" name="Slide Number Placeholder 6"/>
          <p:cNvSpPr>
            <a:spLocks noGrp="1"/>
          </p:cNvSpPr>
          <p:nvPr>
            <p:ph type="sldNum" sz="quarter" idx="5"/>
          </p:nvPr>
        </p:nvSpPr>
        <p:spPr>
          <a:xfrm>
            <a:off x="3977928" y="8842723"/>
            <a:ext cx="3043649" cy="464839"/>
          </a:xfrm>
          <a:prstGeom prst="rect">
            <a:avLst/>
          </a:prstGeom>
        </p:spPr>
        <p:txBody>
          <a:bodyPr vert="horz" lIns="88275" tIns="44137" rIns="88275" bIns="44137" rtlCol="0" anchor="b"/>
          <a:lstStyle>
            <a:lvl1pPr algn="r" fontAlgn="auto">
              <a:spcBef>
                <a:spcPts val="0"/>
              </a:spcBef>
              <a:spcAft>
                <a:spcPts val="0"/>
              </a:spcAft>
              <a:defRPr sz="1100" smtClean="0">
                <a:latin typeface="+mn-lt"/>
              </a:defRPr>
            </a:lvl1pPr>
          </a:lstStyle>
          <a:p>
            <a:pPr>
              <a:defRPr/>
            </a:pPr>
            <a:fld id="{6D2CCC64-0458-479C-9F4D-2810D07C81D3}" type="slidenum">
              <a:rPr lang="en-US"/>
              <a:pPr>
                <a:defRPr/>
              </a:pPr>
              <a:t>‹#›</a:t>
            </a:fld>
            <a:endParaRPr lang="en-US"/>
          </a:p>
        </p:txBody>
      </p:sp>
    </p:spTree>
    <p:extLst>
      <p:ext uri="{BB962C8B-B14F-4D97-AF65-F5344CB8AC3E}">
        <p14:creationId xmlns:p14="http://schemas.microsoft.com/office/powerpoint/2010/main" val="2612955864"/>
      </p:ext>
    </p:extLst>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74356" fontAlgn="base">
              <a:spcBef>
                <a:spcPct val="0"/>
              </a:spcBef>
              <a:spcAft>
                <a:spcPct val="0"/>
              </a:spcAft>
            </a:pPr>
            <a:fld id="{DD89D32A-B1FB-4C89-AAAE-67388ACEFBC3}" type="slidenum">
              <a:rPr lang="en-US" smtClean="0">
                <a:latin typeface="Arial" pitchFamily="34" charset="0"/>
                <a:cs typeface="Arial" pitchFamily="34" charset="0"/>
              </a:rPr>
              <a:pPr defTabSz="974356" fontAlgn="base">
                <a:spcBef>
                  <a:spcPct val="0"/>
                </a:spcBef>
                <a:spcAft>
                  <a:spcPct val="0"/>
                </a:spcAft>
              </a:pPr>
              <a:t>4</a:t>
            </a:fld>
            <a:endParaRPr lang="en-US" dirty="0" smtClean="0">
              <a:latin typeface="Arial" pitchFamily="34" charset="0"/>
              <a:cs typeface="Arial" pitchFamily="34" charset="0"/>
            </a:endParaRPr>
          </a:p>
        </p:txBody>
      </p:sp>
      <p:sp>
        <p:nvSpPr>
          <p:cNvPr id="3" name="Notes Placeholder 2"/>
          <p:cNvSpPr>
            <a:spLocks noGrp="1"/>
          </p:cNvSpPr>
          <p:nvPr>
            <p:ph type="body" idx="1"/>
          </p:nvPr>
        </p:nvSpPr>
        <p:spPr/>
        <p:txBody>
          <a:bodyPr>
            <a:normAutofit/>
          </a:bodyPr>
          <a:lstStyle/>
          <a:p>
            <a:pPr>
              <a:defRPr/>
            </a:pPr>
            <a:r>
              <a:rPr lang="en-US" dirty="0" smtClean="0">
                <a:latin typeface="Times New Roman" pitchFamily="18" charset="0"/>
                <a:cs typeface="Times New Roman" pitchFamily="18" charset="0"/>
              </a:rPr>
              <a:t>Green Hills Software, Inc. is the technology leader in real-time operating systems and device software optimization for 32 and 64 bit embedded systems.</a:t>
            </a:r>
          </a:p>
          <a:p>
            <a:pPr>
              <a:defRPr/>
            </a:pPr>
            <a:endParaRPr lang="en-US" dirty="0" smtClean="0">
              <a:latin typeface="Times New Roman" pitchFamily="18" charset="0"/>
              <a:cs typeface="Times New Roman" pitchFamily="18" charset="0"/>
            </a:endParaRPr>
          </a:p>
          <a:p>
            <a:pPr>
              <a:defRPr/>
            </a:pPr>
            <a:r>
              <a:rPr lang="en-US" dirty="0" smtClean="0">
                <a:latin typeface="Times New Roman" pitchFamily="18" charset="0"/>
                <a:cs typeface="Times New Roman" pitchFamily="18" charset="0"/>
              </a:rPr>
              <a:t>Since it’s founding in 1982 Green Hills has been the most successful embedded software company.  All development is done in the US with core engineering taking place in California and Florida.</a:t>
            </a:r>
          </a:p>
          <a:p>
            <a:pPr>
              <a:defRPr/>
            </a:pPr>
            <a:endParaRPr lang="en-US" dirty="0" smtClean="0">
              <a:latin typeface="Times"/>
            </a:endParaRPr>
          </a:p>
          <a:p>
            <a:pPr>
              <a:defRPr/>
            </a:pPr>
            <a:r>
              <a:rPr lang="en-US" dirty="0" smtClean="0">
                <a:latin typeface="Times New Roman" pitchFamily="18" charset="0"/>
                <a:cs typeface="Times New Roman" pitchFamily="18" charset="0"/>
              </a:rPr>
              <a:t>During our 27 year history as an embedded software vendor, there have been at least one hundred other embedded software vendors. Ten of them have gone public. None of them has ever paid a dime in dividends to their investors. None of them has earned enough money in its entire history to be able to repay the amount investors sunk into it.</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In contrast, Green Hills Software has earned over $70,000,000 in net profits according to audited financial statements prepared in accordance with generally accepted accounting principles (not </a:t>
            </a:r>
            <a:r>
              <a:rPr lang="en-US" dirty="0" err="1" smtClean="0">
                <a:latin typeface="Times New Roman" pitchFamily="18" charset="0"/>
                <a:cs typeface="Times New Roman" pitchFamily="18" charset="0"/>
              </a:rPr>
              <a:t>proforma</a:t>
            </a:r>
            <a:r>
              <a:rPr lang="en-US" dirty="0" smtClean="0">
                <a:latin typeface="Times New Roman" pitchFamily="18" charset="0"/>
                <a:cs typeface="Times New Roman" pitchFamily="18" charset="0"/>
              </a:rPr>
              <a:t> earnings). We have been profitable in everyone of the last 26 years. Our profits have been so consistently high that we have been able to finance an average growth rate of 30% per year for 21years, without any additional capital beyond the $83,000 that was invested to start Green Hills Software in 1982. We are the second largest company in this industry and we have the fastest market share growth. Green Hills Software is also the most profitable RTOS company. We have made far more money than all other embedded software vendors combined!</a:t>
            </a:r>
            <a:endParaRPr lang="en-US" dirty="0"/>
          </a:p>
        </p:txBody>
      </p:sp>
    </p:spTree>
    <p:extLst>
      <p:ext uri="{BB962C8B-B14F-4D97-AF65-F5344CB8AC3E}">
        <p14:creationId xmlns:p14="http://schemas.microsoft.com/office/powerpoint/2010/main" val="3647447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And how do we do this?  Well, we took a hard look at what causes </a:t>
            </a:r>
            <a:r>
              <a:rPr lang="en-US" dirty="0" err="1"/>
              <a:t>undpredictability</a:t>
            </a:r>
            <a:r>
              <a:rPr lang="en-US" dirty="0"/>
              <a:t> in software projects.  </a:t>
            </a:r>
            <a:endParaRPr lang="en-US" dirty="0" smtClean="0"/>
          </a:p>
          <a:p>
            <a:r>
              <a:rPr lang="en-US" dirty="0" smtClean="0"/>
              <a:t>The </a:t>
            </a:r>
            <a:r>
              <a:rPr lang="en-US" dirty="0"/>
              <a:t>answer is that for the hardest bugs, software engineers have no idea how to predict how long it will take them to fix these problems.  </a:t>
            </a:r>
            <a:endParaRPr lang="en-US" dirty="0" smtClean="0"/>
          </a:p>
          <a:p>
            <a:r>
              <a:rPr lang="en-US" dirty="0" smtClean="0"/>
              <a:t>In </a:t>
            </a:r>
            <a:r>
              <a:rPr lang="en-US" dirty="0"/>
              <a:t>fact, finding many of these things is a bit of a black art.  It takes guesses, intuition, and often luck to get to the bottom of these problems.  </a:t>
            </a:r>
            <a:endParaRPr lang="en-US" dirty="0" smtClean="0"/>
          </a:p>
          <a:p>
            <a:r>
              <a:rPr lang="en-US" dirty="0" smtClean="0"/>
              <a:t>These </a:t>
            </a:r>
            <a:r>
              <a:rPr lang="en-US" dirty="0"/>
              <a:t>are the bugs that kill you, that cause schedule slips, reliability problems, and in some cases, they never get fixed</a:t>
            </a:r>
            <a:r>
              <a:rPr lang="en-US" dirty="0" smtClean="0"/>
              <a:t>. (brief</a:t>
            </a:r>
            <a:r>
              <a:rPr lang="en-US" baseline="0" dirty="0" smtClean="0"/>
              <a:t> pause)</a:t>
            </a:r>
            <a:endParaRPr lang="en-US" dirty="0"/>
          </a:p>
          <a:p>
            <a:r>
              <a:rPr lang="en-US" dirty="0" smtClean="0"/>
              <a:t>When </a:t>
            </a:r>
            <a:r>
              <a:rPr lang="en-US" dirty="0"/>
              <a:t>critical projects encounter these types of issues, we expect that all of you know how painful these things are.  </a:t>
            </a:r>
            <a:r>
              <a:rPr lang="en-US" dirty="0" smtClean="0"/>
              <a:t>I’m sure many </a:t>
            </a:r>
            <a:r>
              <a:rPr lang="en-US" dirty="0"/>
              <a:t>of you have spent nights and weekends instrumenting code and looking for bread crumbs so </a:t>
            </a:r>
            <a:r>
              <a:rPr lang="en-US" dirty="0" smtClean="0"/>
              <a:t>that you could get </a:t>
            </a:r>
            <a:r>
              <a:rPr lang="en-US" dirty="0"/>
              <a:t>some kind of clue or at least form a theory of </a:t>
            </a:r>
            <a:r>
              <a:rPr lang="en-US" dirty="0" smtClean="0"/>
              <a:t>how the </a:t>
            </a:r>
            <a:r>
              <a:rPr lang="en-US" dirty="0"/>
              <a:t>system could possibly be failing in that way.</a:t>
            </a:r>
          </a:p>
          <a:p>
            <a:r>
              <a:rPr lang="en-US" dirty="0" smtClean="0"/>
              <a:t>I’d </a:t>
            </a:r>
            <a:r>
              <a:rPr lang="en-US" dirty="0"/>
              <a:t>bet that everyone here has experienced stack overflows.  We all know how painful they are to track down and fix.  An error in one part of the program, causes a failure in another unrelated part of the program.  They are typically very sporadic and intermittent and may not even show up in your regular testing.</a:t>
            </a:r>
          </a:p>
          <a:p>
            <a:r>
              <a:rPr lang="en-US" dirty="0" smtClean="0"/>
              <a:t>Today, we </a:t>
            </a:r>
            <a:r>
              <a:rPr lang="en-US" dirty="0"/>
              <a:t>will show you how to turn this art into an exact science – that is repeatable and that anyone can be taught how to do it.</a:t>
            </a:r>
          </a:p>
          <a:p>
            <a:r>
              <a:rPr lang="en-US" dirty="0" smtClean="0"/>
              <a:t>All </a:t>
            </a:r>
            <a:r>
              <a:rPr lang="en-US" dirty="0"/>
              <a:t>of these types of bugs become easy.  You will usually fix them in minutes.  </a:t>
            </a:r>
            <a:endParaRPr lang="en-US" dirty="0" smtClean="0"/>
          </a:p>
          <a:p>
            <a:r>
              <a:rPr lang="en-US" dirty="0" smtClean="0"/>
              <a:t>And soon you will be saying what Nikola says… </a:t>
            </a:r>
            <a:r>
              <a:rPr lang="en-US" dirty="0"/>
              <a:t>“</a:t>
            </a:r>
            <a:r>
              <a:rPr lang="en-US" i="1" dirty="0" smtClean="0"/>
              <a:t>The moment I see a bug, I know I can fix it”</a:t>
            </a:r>
            <a:endParaRPr lang="en-US" dirty="0"/>
          </a:p>
          <a:p>
            <a:r>
              <a:rPr lang="en-US" dirty="0"/>
              <a:t>  </a:t>
            </a:r>
          </a:p>
        </p:txBody>
      </p:sp>
    </p:spTree>
    <p:extLst>
      <p:ext uri="{BB962C8B-B14F-4D97-AF65-F5344CB8AC3E}">
        <p14:creationId xmlns:p14="http://schemas.microsoft.com/office/powerpoint/2010/main" val="1316026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customers also build rockets and launch control systems. NASA is using INTEGRITY and our tools in their latest Crew Exploration Vehicle.</a:t>
            </a:r>
            <a:endParaRPr lang="en-US" dirty="0"/>
          </a:p>
        </p:txBody>
      </p:sp>
    </p:spTree>
    <p:extLst>
      <p:ext uri="{BB962C8B-B14F-4D97-AF65-F5344CB8AC3E}">
        <p14:creationId xmlns:p14="http://schemas.microsoft.com/office/powerpoint/2010/main" val="36991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customers also build rockets and launch control systems. NASA is using INTEGRITY and our tools in their latest Crew Exploration Vehicle.</a:t>
            </a:r>
            <a:endParaRPr lang="en-US" dirty="0"/>
          </a:p>
        </p:txBody>
      </p:sp>
    </p:spTree>
    <p:extLst>
      <p:ext uri="{BB962C8B-B14F-4D97-AF65-F5344CB8AC3E}">
        <p14:creationId xmlns:p14="http://schemas.microsoft.com/office/powerpoint/2010/main" val="369917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are those multicore challenges?</a:t>
            </a:r>
            <a:r>
              <a:rPr lang="en-US" baseline="0" dirty="0" smtClean="0"/>
              <a:t> </a:t>
            </a:r>
          </a:p>
          <a:p>
            <a:r>
              <a:rPr lang="en-US" baseline="0" dirty="0" smtClean="0"/>
              <a:t>To start with, the application may need to be refactored to run on the new architecture. </a:t>
            </a:r>
          </a:p>
          <a:p>
            <a:r>
              <a:rPr lang="en-US" baseline="0" dirty="0" smtClean="0"/>
              <a:t>Multicore can also introduce </a:t>
            </a:r>
            <a:r>
              <a:rPr lang="en-US" baseline="0" dirty="0" err="1" smtClean="0"/>
              <a:t>indeterministic</a:t>
            </a:r>
            <a:r>
              <a:rPr lang="en-US" baseline="0" dirty="0" smtClean="0"/>
              <a:t> behaviors that didn’t exist in the separate processor system. </a:t>
            </a:r>
          </a:p>
          <a:p>
            <a:r>
              <a:rPr lang="en-US" baseline="0" dirty="0" smtClean="0"/>
              <a:t>For instance, your application may have depended on task priority as a method of mutual exclusion where SMP could allow two tasks to run at the same time in a true concurrency. </a:t>
            </a:r>
          </a:p>
          <a:p>
            <a:r>
              <a:rPr lang="en-US" baseline="0" dirty="0" smtClean="0"/>
              <a:t>Performance can be an issue as in the case of cache locality where the scheduling of a task on a different core causes cache misses. </a:t>
            </a:r>
          </a:p>
          <a:p>
            <a:r>
              <a:rPr lang="en-US" baseline="0" dirty="0" smtClean="0"/>
              <a:t>Then there is debugging multiple cores and having system wide visibility.  All tools must not only be multi-core aware, but they must also be able to handle thousands of cores in the extreme cases. </a:t>
            </a:r>
          </a:p>
          <a:p>
            <a:r>
              <a:rPr lang="en-US" baseline="0" dirty="0" smtClean="0"/>
              <a:t>Finally, the application must take into account the complexities of shared resources including caches, local bus, main memory, I/O devices and secondary busses. </a:t>
            </a:r>
          </a:p>
          <a:p>
            <a:endParaRPr lang="en-US" dirty="0"/>
          </a:p>
        </p:txBody>
      </p:sp>
      <p:sp>
        <p:nvSpPr>
          <p:cNvPr id="4" name="Slide Number Placeholder 3"/>
          <p:cNvSpPr>
            <a:spLocks noGrp="1"/>
          </p:cNvSpPr>
          <p:nvPr>
            <p:ph type="sldNum" sz="quarter" idx="10"/>
          </p:nvPr>
        </p:nvSpPr>
        <p:spPr/>
        <p:txBody>
          <a:bodyPr/>
          <a:lstStyle/>
          <a:p>
            <a:pPr>
              <a:defRPr/>
            </a:pPr>
            <a:fld id="{7B540B8D-C5D8-40B3-9212-7D54F5BDD79F}" type="slidenum">
              <a:rPr lang="en-US" smtClean="0"/>
              <a:pPr>
                <a:defRPr/>
              </a:pPr>
              <a:t>9</a:t>
            </a:fld>
            <a:endParaRPr lang="en-US" dirty="0"/>
          </a:p>
        </p:txBody>
      </p:sp>
    </p:spTree>
    <p:extLst>
      <p:ext uri="{BB962C8B-B14F-4D97-AF65-F5344CB8AC3E}">
        <p14:creationId xmlns:p14="http://schemas.microsoft.com/office/powerpoint/2010/main" val="1631800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00CE21-5B91-4EF8-8888-30678260AB9A}" type="slidenum">
              <a:rPr lang="en-US" smtClean="0"/>
              <a:pPr/>
              <a:t>14</a:t>
            </a:fld>
            <a:endParaRPr lang="en-US"/>
          </a:p>
        </p:txBody>
      </p:sp>
    </p:spTree>
    <p:extLst>
      <p:ext uri="{BB962C8B-B14F-4D97-AF65-F5344CB8AC3E}">
        <p14:creationId xmlns:p14="http://schemas.microsoft.com/office/powerpoint/2010/main" val="713100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00CE21-5B91-4EF8-8888-30678260AB9A}" type="slidenum">
              <a:rPr lang="en-US" smtClean="0"/>
              <a:pPr/>
              <a:t>15</a:t>
            </a:fld>
            <a:endParaRPr lang="en-US"/>
          </a:p>
        </p:txBody>
      </p:sp>
    </p:spTree>
    <p:extLst>
      <p:ext uri="{BB962C8B-B14F-4D97-AF65-F5344CB8AC3E}">
        <p14:creationId xmlns:p14="http://schemas.microsoft.com/office/powerpoint/2010/main" val="197292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00CE21-5B91-4EF8-8888-30678260AB9A}" type="slidenum">
              <a:rPr lang="en-US" smtClean="0"/>
              <a:pPr/>
              <a:t>16</a:t>
            </a:fld>
            <a:endParaRPr lang="en-US"/>
          </a:p>
        </p:txBody>
      </p:sp>
    </p:spTree>
    <p:extLst>
      <p:ext uri="{BB962C8B-B14F-4D97-AF65-F5344CB8AC3E}">
        <p14:creationId xmlns:p14="http://schemas.microsoft.com/office/powerpoint/2010/main" val="1762377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00CE21-5B91-4EF8-8888-30678260AB9A}" type="slidenum">
              <a:rPr lang="en-US" smtClean="0"/>
              <a:pPr/>
              <a:t>17</a:t>
            </a:fld>
            <a:endParaRPr lang="en-US"/>
          </a:p>
        </p:txBody>
      </p:sp>
    </p:spTree>
    <p:extLst>
      <p:ext uri="{BB962C8B-B14F-4D97-AF65-F5344CB8AC3E}">
        <p14:creationId xmlns:p14="http://schemas.microsoft.com/office/powerpoint/2010/main" val="948999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00CE21-5B91-4EF8-8888-30678260AB9A}" type="slidenum">
              <a:rPr lang="en-US" smtClean="0"/>
              <a:pPr/>
              <a:t>20</a:t>
            </a:fld>
            <a:endParaRPr lang="en-US"/>
          </a:p>
        </p:txBody>
      </p:sp>
    </p:spTree>
    <p:extLst>
      <p:ext uri="{BB962C8B-B14F-4D97-AF65-F5344CB8AC3E}">
        <p14:creationId xmlns:p14="http://schemas.microsoft.com/office/powerpoint/2010/main" val="713100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 Id="rId3"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http://www.ghs.com/graphics/footer_bg.gif"/>
          <p:cNvPicPr>
            <a:picLocks noChangeAspect="1" noChangeArrowheads="1"/>
          </p:cNvPicPr>
          <p:nvPr/>
        </p:nvPicPr>
        <p:blipFill>
          <a:blip r:embed="rId2" cstate="print"/>
          <a:srcRect/>
          <a:stretch>
            <a:fillRect/>
          </a:stretch>
        </p:blipFill>
        <p:spPr bwMode="auto">
          <a:xfrm>
            <a:off x="0" y="6400800"/>
            <a:ext cx="9144000" cy="457200"/>
          </a:xfrm>
          <a:prstGeom prst="rect">
            <a:avLst/>
          </a:prstGeom>
          <a:noFill/>
          <a:ln w="9525">
            <a:noFill/>
            <a:miter lim="800000"/>
            <a:headEnd/>
            <a:tailEnd/>
          </a:ln>
        </p:spPr>
      </p:pic>
      <p:pic>
        <p:nvPicPr>
          <p:cNvPr id="6" name="Picture 6" descr="http://www.ghs.com/../graphics/top_navhome_4de_rss.jpg"/>
          <p:cNvPicPr>
            <a:picLocks noChangeAspect="1" noChangeArrowheads="1"/>
          </p:cNvPicPr>
          <p:nvPr/>
        </p:nvPicPr>
        <p:blipFill>
          <a:blip r:embed="rId3" cstate="print">
            <a:extLst>
              <a:ext uri="{28A0092B-C50C-407E-A947-70E740481C1C}">
                <a14:useLocalDpi xmlns:a14="http://schemas.microsoft.com/office/drawing/2010/main"/>
              </a:ext>
            </a:extLst>
          </a:blip>
          <a:srcRect b="-3226"/>
          <a:stretch>
            <a:fillRect/>
          </a:stretch>
        </p:blipFill>
        <p:spPr bwMode="auto">
          <a:xfrm>
            <a:off x="0" y="0"/>
            <a:ext cx="9144000" cy="304800"/>
          </a:xfrm>
          <a:prstGeom prst="rect">
            <a:avLst/>
          </a:prstGeom>
          <a:noFill/>
          <a:ln w="9525">
            <a:noFill/>
            <a:miter lim="800000"/>
            <a:headEnd/>
            <a:tailEnd/>
          </a:ln>
        </p:spPr>
      </p:pic>
      <p:sp>
        <p:nvSpPr>
          <p:cNvPr id="7" name="TextBox 10"/>
          <p:cNvSpPr txBox="1"/>
          <p:nvPr/>
        </p:nvSpPr>
        <p:spPr>
          <a:xfrm>
            <a:off x="0" y="6443663"/>
            <a:ext cx="9144000" cy="246221"/>
          </a:xfrm>
          <a:prstGeom prst="rect">
            <a:avLst/>
          </a:prstGeom>
          <a:noFill/>
        </p:spPr>
        <p:txBody>
          <a:bodyPr>
            <a:spAutoFit/>
          </a:bodyPr>
          <a:lstStyle/>
          <a:p>
            <a:pPr fontAlgn="auto">
              <a:spcBef>
                <a:spcPts val="0"/>
              </a:spcBef>
              <a:spcAft>
                <a:spcPts val="0"/>
              </a:spcAft>
              <a:defRPr/>
            </a:pPr>
            <a:r>
              <a:rPr lang="en-US" sz="1000" dirty="0" smtClean="0">
                <a:solidFill>
                  <a:schemeClr val="bg1"/>
                </a:solidFill>
                <a:latin typeface="Arial" panose="020B0604020202020204" pitchFamily="34" charset="0"/>
                <a:cs typeface="Arial" panose="020B0604020202020204" pitchFamily="34" charset="0"/>
              </a:rPr>
              <a:t>  © 2016 Green Hills Software	 	</a:t>
            </a:r>
            <a:r>
              <a:rPr lang="en-US" sz="1000" kern="1200" dirty="0" smtClean="0">
                <a:solidFill>
                  <a:schemeClr val="bg1"/>
                </a:solidFill>
                <a:effectLst/>
                <a:latin typeface="Arial" charset="0"/>
                <a:ea typeface="+mn-ea"/>
                <a:cs typeface="+mn-cs"/>
              </a:rPr>
              <a:t>Green Hills Software, Inc. Proprietary and Confidential Information</a:t>
            </a:r>
            <a:r>
              <a:rPr lang="en-US" sz="1000" kern="1200" dirty="0" smtClean="0">
                <a:solidFill>
                  <a:schemeClr val="tx1"/>
                </a:solidFill>
                <a:effectLst/>
                <a:latin typeface="Arial" charset="0"/>
                <a:ea typeface="+mn-ea"/>
                <a:cs typeface="+mn-cs"/>
              </a:rPr>
              <a:t>	        	              </a:t>
            </a:r>
            <a:fld id="{13E5A6CA-E4CF-4A1A-A1B5-838C5BB55C87}" type="slidenum">
              <a:rPr lang="en-US" sz="1000" kern="1200" smtClean="0">
                <a:solidFill>
                  <a:schemeClr val="bg1"/>
                </a:solidFill>
                <a:effectLst/>
                <a:latin typeface="Arial" charset="0"/>
                <a:ea typeface="+mn-ea"/>
                <a:cs typeface="+mn-cs"/>
              </a:rPr>
              <a:pPr fontAlgn="auto">
                <a:spcBef>
                  <a:spcPts val="0"/>
                </a:spcBef>
                <a:spcAft>
                  <a:spcPts val="0"/>
                </a:spcAft>
                <a:defRPr/>
              </a:pPr>
              <a:t>‹#›</a:t>
            </a:fld>
            <a:endParaRPr lang="en-US" sz="10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685800" y="2362200"/>
            <a:ext cx="7772400" cy="1295400"/>
          </a:xfrm>
        </p:spPr>
        <p:txBody>
          <a:bodyPr>
            <a:normAutofit/>
          </a:bodyPr>
          <a:lstStyle>
            <a:lvl1pPr algn="ct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371600" y="4191000"/>
            <a:ext cx="6400800" cy="1752600"/>
          </a:xfrm>
        </p:spPr>
        <p:txBody>
          <a:bodyPr/>
          <a:lstStyle>
            <a:lvl1pPr marL="0" indent="0" algn="ctr">
              <a:buNone/>
              <a:defRPr b="1">
                <a:solidFill>
                  <a:srgbClr val="0066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Content Placeholder 6" descr="GHS_2010.jpg"/>
          <p:cNvPicPr>
            <a:picLocks noChangeAspect="1"/>
          </p:cNvPicPr>
          <p:nvPr userDrawn="1"/>
        </p:nvPicPr>
        <p:blipFill>
          <a:blip r:embed="rId4" cstate="print">
            <a:extLst>
              <a:ext uri="{28A0092B-C50C-407E-A947-70E740481C1C}">
                <a14:useLocalDpi xmlns:a14="http://schemas.microsoft.com/office/drawing/2010/main"/>
              </a:ext>
            </a:extLst>
          </a:blip>
          <a:srcRect t="-3566" b="-3566"/>
          <a:stretch>
            <a:fillRect/>
          </a:stretch>
        </p:blipFill>
        <p:spPr bwMode="auto">
          <a:xfrm>
            <a:off x="3276600" y="475508"/>
            <a:ext cx="2590800" cy="1371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Tx/>
              <a:defRPr>
                <a:solidFill>
                  <a:srgbClr val="003366"/>
                </a:solidFill>
              </a:defRPr>
            </a:lvl1pPr>
            <a:lvl2pPr>
              <a:defRPr>
                <a:solidFill>
                  <a:srgbClr val="006600"/>
                </a:solidFill>
              </a:defRPr>
            </a:lvl2pPr>
            <a:lvl3pPr>
              <a:defRPr>
                <a:solidFill>
                  <a:schemeClr val="tx1"/>
                </a:solidFill>
              </a:defRPr>
            </a:lvl3pPr>
            <a:lvl4pPr>
              <a:defRPr sz="2000">
                <a:solidFill>
                  <a:schemeClr val="tx1">
                    <a:lumMod val="75000"/>
                    <a:lumOff val="25000"/>
                  </a:schemeClr>
                </a:solidFill>
              </a:defRPr>
            </a:lvl4pPr>
            <a:lvl5pPr>
              <a:defRPr sz="2000">
                <a:solidFill>
                  <a:srgbClr val="0066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descr="http://www.ghs.com/graphics/footer_bg.gif"/>
          <p:cNvPicPr>
            <a:picLocks noChangeAspect="1" noChangeArrowheads="1"/>
          </p:cNvPicPr>
          <p:nvPr/>
        </p:nvPicPr>
        <p:blipFill>
          <a:blip r:embed="rId2" cstate="print"/>
          <a:srcRect/>
          <a:stretch>
            <a:fillRect/>
          </a:stretch>
        </p:blipFill>
        <p:spPr bwMode="auto">
          <a:xfrm>
            <a:off x="0" y="6400800"/>
            <a:ext cx="9144000" cy="457200"/>
          </a:xfrm>
          <a:prstGeom prst="rect">
            <a:avLst/>
          </a:prstGeom>
          <a:noFill/>
          <a:ln w="9525">
            <a:noFill/>
            <a:miter lim="800000"/>
            <a:headEnd/>
            <a:tailEnd/>
          </a:ln>
        </p:spPr>
      </p:pic>
      <p:pic>
        <p:nvPicPr>
          <p:cNvPr id="6" name="Picture 6" descr="http://www.ghs.com/../graphics/top_navhome_4de_rss.jpg"/>
          <p:cNvPicPr>
            <a:picLocks noChangeAspect="1" noChangeArrowheads="1"/>
          </p:cNvPicPr>
          <p:nvPr/>
        </p:nvPicPr>
        <p:blipFill>
          <a:blip r:embed="rId3" cstate="print">
            <a:extLst>
              <a:ext uri="{28A0092B-C50C-407E-A947-70E740481C1C}">
                <a14:useLocalDpi xmlns:a14="http://schemas.microsoft.com/office/drawing/2010/main"/>
              </a:ext>
            </a:extLst>
          </a:blip>
          <a:srcRect b="-3226"/>
          <a:stretch>
            <a:fillRect/>
          </a:stretch>
        </p:blipFill>
        <p:spPr bwMode="auto">
          <a:xfrm>
            <a:off x="0" y="0"/>
            <a:ext cx="9144000" cy="304800"/>
          </a:xfrm>
          <a:prstGeom prst="rect">
            <a:avLst/>
          </a:prstGeom>
          <a:noFill/>
          <a:ln w="9525">
            <a:noFill/>
            <a:miter lim="800000"/>
            <a:headEnd/>
            <a:tailEnd/>
          </a:ln>
        </p:spPr>
      </p:pic>
      <p:sp>
        <p:nvSpPr>
          <p:cNvPr id="7" name="TextBox 10"/>
          <p:cNvSpPr txBox="1"/>
          <p:nvPr/>
        </p:nvSpPr>
        <p:spPr>
          <a:xfrm>
            <a:off x="0" y="6443663"/>
            <a:ext cx="9144000" cy="246221"/>
          </a:xfrm>
          <a:prstGeom prst="rect">
            <a:avLst/>
          </a:prstGeom>
          <a:noFill/>
        </p:spPr>
        <p:txBody>
          <a:bodyPr>
            <a:spAutoFit/>
          </a:bodyPr>
          <a:lstStyle/>
          <a:p>
            <a:pPr fontAlgn="auto">
              <a:spcBef>
                <a:spcPts val="0"/>
              </a:spcBef>
              <a:spcAft>
                <a:spcPts val="0"/>
              </a:spcAft>
              <a:defRPr/>
            </a:pPr>
            <a:r>
              <a:rPr lang="en-US" sz="1000" dirty="0" smtClean="0">
                <a:solidFill>
                  <a:schemeClr val="bg1"/>
                </a:solidFill>
                <a:latin typeface="Arial" panose="020B0604020202020204" pitchFamily="34" charset="0"/>
                <a:cs typeface="Arial" panose="020B0604020202020204" pitchFamily="34" charset="0"/>
              </a:rPr>
              <a:t> © 2016 Green Hills Software	 	</a:t>
            </a:r>
            <a:r>
              <a:rPr lang="en-US" sz="1000" kern="1200" dirty="0" smtClean="0">
                <a:solidFill>
                  <a:schemeClr val="bg1"/>
                </a:solidFill>
                <a:effectLst/>
                <a:latin typeface="Arial" charset="0"/>
                <a:ea typeface="+mn-ea"/>
                <a:cs typeface="+mn-cs"/>
              </a:rPr>
              <a:t>Green Hills Software, Inc. Proprietary and Confidential Information</a:t>
            </a:r>
            <a:r>
              <a:rPr lang="en-US" sz="1000" kern="1200" dirty="0" smtClean="0">
                <a:solidFill>
                  <a:schemeClr val="tx1"/>
                </a:solidFill>
                <a:effectLst/>
                <a:latin typeface="Arial" charset="0"/>
                <a:ea typeface="+mn-ea"/>
                <a:cs typeface="+mn-cs"/>
              </a:rPr>
              <a:t>	        	              </a:t>
            </a:r>
            <a:fld id="{13E5A6CA-E4CF-4A1A-A1B5-838C5BB55C87}" type="slidenum">
              <a:rPr lang="en-US" sz="1000" kern="1200" smtClean="0">
                <a:solidFill>
                  <a:schemeClr val="bg1"/>
                </a:solidFill>
                <a:effectLst/>
                <a:latin typeface="Arial" charset="0"/>
                <a:ea typeface="+mn-ea"/>
                <a:cs typeface="+mn-cs"/>
              </a:rPr>
              <a:pPr fontAlgn="auto">
                <a:spcBef>
                  <a:spcPts val="0"/>
                </a:spcBef>
                <a:spcAft>
                  <a:spcPts val="0"/>
                </a:spcAft>
                <a:defRPr/>
              </a:pPr>
              <a:t>‹#›</a:t>
            </a:fld>
            <a:endParaRPr lang="en-US" sz="1000" dirty="0">
              <a:solidFill>
                <a:schemeClr val="bg1"/>
              </a:solidFill>
              <a:latin typeface="Arial" panose="020B0604020202020204" pitchFamily="34" charset="0"/>
              <a:cs typeface="Arial" panose="020B0604020202020204" pitchFamily="34" charset="0"/>
            </a:endParaRPr>
          </a:p>
        </p:txBody>
      </p:sp>
      <p:sp>
        <p:nvSpPr>
          <p:cNvPr id="8" name="Rectangle 7"/>
          <p:cNvSpPr/>
          <p:nvPr userDrawn="1"/>
        </p:nvSpPr>
        <p:spPr>
          <a:xfrm>
            <a:off x="0" y="1143000"/>
            <a:ext cx="9144000" cy="76200"/>
          </a:xfrm>
          <a:prstGeom prst="rect">
            <a:avLst/>
          </a:prstGeom>
          <a:solidFill>
            <a:srgbClr val="006600"/>
          </a:solidFill>
          <a:ln>
            <a:noFill/>
          </a:ln>
          <a:effectLst>
            <a:outerShdw blurRad="508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152400" y="228600"/>
            <a:ext cx="8839200" cy="914400"/>
          </a:xfrm>
        </p:spPr>
        <p:txBody>
          <a:bodyPr/>
          <a:lstStyle/>
          <a:p>
            <a:r>
              <a:rPr lang="en-US" smtClean="0"/>
              <a:t>Click to edit Master title style</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7"/>
          <p:cNvSpPr/>
          <p:nvPr userDrawn="1"/>
        </p:nvSpPr>
        <p:spPr>
          <a:xfrm>
            <a:off x="0" y="1143000"/>
            <a:ext cx="9144000" cy="76200"/>
          </a:xfrm>
          <a:prstGeom prst="rect">
            <a:avLst/>
          </a:prstGeom>
          <a:solidFill>
            <a:srgbClr val="006600"/>
          </a:solidFill>
          <a:ln>
            <a:noFill/>
          </a:ln>
          <a:effectLst>
            <a:outerShdw blurRad="508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152400" y="228600"/>
            <a:ext cx="88392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295400"/>
            <a:ext cx="4343400" cy="5105400"/>
          </a:xfrm>
        </p:spPr>
        <p:txBody>
          <a:bodyPr>
            <a:normAutofit/>
          </a:bodyPr>
          <a:lstStyle>
            <a:lvl1pPr>
              <a:buClrTx/>
              <a:defRPr sz="2400">
                <a:solidFill>
                  <a:srgbClr val="003366"/>
                </a:solidFill>
              </a:defRPr>
            </a:lvl1pPr>
            <a:lvl2pPr>
              <a:defRPr sz="2400">
                <a:solidFill>
                  <a:srgbClr val="006600"/>
                </a:solidFill>
              </a:defRPr>
            </a:lvl2pPr>
            <a:lvl3pPr>
              <a:defRPr sz="2400">
                <a:solidFill>
                  <a:schemeClr val="tx1"/>
                </a:solidFill>
              </a:defRPr>
            </a:lvl3pPr>
            <a:lvl4pPr>
              <a:defRPr sz="2000">
                <a:solidFill>
                  <a:schemeClr val="tx1">
                    <a:lumMod val="75000"/>
                    <a:lumOff val="25000"/>
                  </a:schemeClr>
                </a:solidFill>
              </a:defRPr>
            </a:lvl4pPr>
            <a:lvl5pPr>
              <a:defRPr sz="2000">
                <a:solidFill>
                  <a:srgbClr val="0066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95400"/>
            <a:ext cx="4343400" cy="5105400"/>
          </a:xfrm>
        </p:spPr>
        <p:txBody>
          <a:bodyPr>
            <a:normAutofit/>
          </a:bodyPr>
          <a:lstStyle>
            <a:lvl1pPr>
              <a:buClrTx/>
              <a:defRPr sz="2400">
                <a:solidFill>
                  <a:srgbClr val="003366"/>
                </a:solidFill>
              </a:defRPr>
            </a:lvl1pPr>
            <a:lvl2pPr>
              <a:defRPr sz="2400">
                <a:solidFill>
                  <a:srgbClr val="006600"/>
                </a:solidFill>
              </a:defRPr>
            </a:lvl2pPr>
            <a:lvl3pPr>
              <a:defRPr sz="2400">
                <a:solidFill>
                  <a:schemeClr val="tx1"/>
                </a:solidFill>
              </a:defRPr>
            </a:lvl3pPr>
            <a:lvl4pPr>
              <a:defRPr sz="2000">
                <a:solidFill>
                  <a:schemeClr val="tx1">
                    <a:lumMod val="75000"/>
                    <a:lumOff val="25000"/>
                  </a:schemeClr>
                </a:solidFill>
              </a:defRPr>
            </a:lvl4pPr>
            <a:lvl5pPr>
              <a:defRPr sz="2000">
                <a:solidFill>
                  <a:srgbClr val="0066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p:nvPr userDrawn="1"/>
        </p:nvSpPr>
        <p:spPr>
          <a:xfrm>
            <a:off x="0" y="1143000"/>
            <a:ext cx="9144000" cy="76200"/>
          </a:xfrm>
          <a:prstGeom prst="rect">
            <a:avLst/>
          </a:prstGeom>
          <a:solidFill>
            <a:srgbClr val="006600"/>
          </a:solidFill>
          <a:ln>
            <a:noFill/>
          </a:ln>
          <a:effectLst>
            <a:outerShdw blurRad="508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152400" y="228600"/>
            <a:ext cx="8763000" cy="914400"/>
          </a:xfrm>
        </p:spPr>
        <p:txBody>
          <a:bodyPr/>
          <a:lstStyle/>
          <a:p>
            <a:r>
              <a:rPr lang="en-US" smtClean="0"/>
              <a:t>Click to edit Master title style</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2">
        <a:schemeClr val="bg2"/>
      </p:bgRef>
    </p:bg>
    <p:spTree>
      <p:nvGrpSpPr>
        <p:cNvPr id="1" name=""/>
        <p:cNvGrpSpPr/>
        <p:nvPr/>
      </p:nvGrpSpPr>
      <p:grpSpPr>
        <a:xfrm>
          <a:off x="0" y="0"/>
          <a:ext cx="0" cy="0"/>
          <a:chOff x="0" y="0"/>
          <a:chExt cx="0" cy="0"/>
        </a:xfrm>
      </p:grpSpPr>
      <p:sp>
        <p:nvSpPr>
          <p:cNvPr id="4" name="Rectangle 8"/>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11"/>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a:xfrm>
            <a:off x="457200" y="6477000"/>
            <a:ext cx="2133600" cy="274638"/>
          </a:xfrm>
          <a:prstGeom prst="rect">
            <a:avLst/>
          </a:prstGeom>
        </p:spPr>
        <p:txBody>
          <a:bodyPr/>
          <a:lstStyle>
            <a:lvl1pPr>
              <a:defRPr/>
            </a:lvl1pPr>
          </a:lstStyle>
          <a:p>
            <a:pPr>
              <a:defRPr/>
            </a:pPr>
            <a:endParaRPr lang="en-US"/>
          </a:p>
        </p:txBody>
      </p:sp>
      <p:sp>
        <p:nvSpPr>
          <p:cNvPr id="7" name="Footer Placeholder 4"/>
          <p:cNvSpPr>
            <a:spLocks noGrp="1"/>
          </p:cNvSpPr>
          <p:nvPr>
            <p:ph type="ftr" sz="quarter" idx="11"/>
          </p:nvPr>
        </p:nvSpPr>
        <p:spPr>
          <a:xfrm>
            <a:off x="2640013" y="6477000"/>
            <a:ext cx="5508625" cy="274638"/>
          </a:xfrm>
          <a:prstGeom prst="rect">
            <a:avLst/>
          </a:prstGeom>
        </p:spPr>
        <p:txBody>
          <a:bodyPr/>
          <a:lstStyle>
            <a:lvl1pPr>
              <a:defRPr/>
            </a:lvl1pPr>
          </a:lstStyle>
          <a:p>
            <a:pPr>
              <a:defRPr/>
            </a:pPr>
            <a:r>
              <a:rPr lang="en-US" smtClean="0"/>
              <a:t>Green Hills Software, Inc. Proprietary and Confidential Information</a:t>
            </a:r>
            <a:endParaRPr lang="en-US"/>
          </a:p>
        </p:txBody>
      </p:sp>
      <p:sp>
        <p:nvSpPr>
          <p:cNvPr id="8" name="Slide Number Placeholder 5"/>
          <p:cNvSpPr>
            <a:spLocks noGrp="1"/>
          </p:cNvSpPr>
          <p:nvPr>
            <p:ph type="sldNum" sz="quarter" idx="12"/>
          </p:nvPr>
        </p:nvSpPr>
        <p:spPr>
          <a:xfrm>
            <a:off x="8204200" y="6477000"/>
            <a:ext cx="733425" cy="274638"/>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4217477904"/>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7554941" y="6553200"/>
            <a:ext cx="1352162" cy="304800"/>
          </a:xfrm>
          <a:prstGeom prst="rect">
            <a:avLst/>
          </a:prstGeom>
        </p:spPr>
        <p:txBody>
          <a:bodyPr/>
          <a:lstStyle/>
          <a:p>
            <a:r>
              <a:rPr lang="en-US" smtClean="0"/>
              <a:t>www.ghs.com/isv</a:t>
            </a:r>
            <a:endParaRPr lang="en-US" dirty="0"/>
          </a:p>
        </p:txBody>
      </p:sp>
      <p:sp>
        <p:nvSpPr>
          <p:cNvPr id="4" name="Slide Number Placeholder 3"/>
          <p:cNvSpPr>
            <a:spLocks noGrp="1"/>
          </p:cNvSpPr>
          <p:nvPr>
            <p:ph type="sldNum" sz="quarter" idx="11"/>
          </p:nvPr>
        </p:nvSpPr>
        <p:spPr>
          <a:xfrm>
            <a:off x="4171950" y="6534150"/>
            <a:ext cx="838200" cy="261938"/>
          </a:xfrm>
          <a:prstGeom prst="rect">
            <a:avLst/>
          </a:prstGeom>
        </p:spPr>
        <p:txBody>
          <a:bodyPr/>
          <a:lstStyle/>
          <a:p>
            <a:r>
              <a:rPr lang="en-US" smtClean="0"/>
              <a:t>Slide </a:t>
            </a:r>
            <a:fld id="{B62AEAE8-299D-2246-B298-9E5356E6FEB7}" type="slidenum">
              <a:rPr lang="en-US" smtClean="0"/>
              <a:pPr/>
              <a:t>‹#›</a:t>
            </a:fld>
            <a:endParaRPr lang="en-US" dirty="0"/>
          </a:p>
        </p:txBody>
      </p:sp>
      <p:sp>
        <p:nvSpPr>
          <p:cNvPr id="5" name="Date Placeholder 4"/>
          <p:cNvSpPr>
            <a:spLocks noGrp="1"/>
          </p:cNvSpPr>
          <p:nvPr>
            <p:ph type="dt" sz="half" idx="12"/>
          </p:nvPr>
        </p:nvSpPr>
        <p:spPr>
          <a:xfrm>
            <a:off x="381000" y="6534150"/>
            <a:ext cx="2895600" cy="261938"/>
          </a:xfrm>
          <a:prstGeom prst="rect">
            <a:avLst/>
          </a:prstGeom>
        </p:spPr>
        <p:txBody>
          <a:bodyPr/>
          <a:lstStyle/>
          <a:p>
            <a:r>
              <a:rPr lang="en-US" smtClean="0"/>
              <a:t>© 2011 Green Hills Software - CONFIDENTIAL</a:t>
            </a:r>
            <a:endParaRPr lang="en-US" dirty="0"/>
          </a:p>
        </p:txBody>
      </p:sp>
    </p:spTree>
    <p:extLst>
      <p:ext uri="{BB962C8B-B14F-4D97-AF65-F5344CB8AC3E}">
        <p14:creationId xmlns:p14="http://schemas.microsoft.com/office/powerpoint/2010/main" val="2584052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gif"/><Relationship Id="rId10"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152400" y="228600"/>
            <a:ext cx="8839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152400" y="1295400"/>
            <a:ext cx="88392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29" name="Picture 4" descr="http://www.ghs.com/graphics/footer_bg.gif"/>
          <p:cNvPicPr>
            <a:picLocks noChangeAspect="1" noChangeArrowheads="1"/>
          </p:cNvPicPr>
          <p:nvPr/>
        </p:nvPicPr>
        <p:blipFill>
          <a:blip r:embed="rId9" cstate="print"/>
          <a:srcRect/>
          <a:stretch>
            <a:fillRect/>
          </a:stretch>
        </p:blipFill>
        <p:spPr bwMode="auto">
          <a:xfrm>
            <a:off x="0" y="6400800"/>
            <a:ext cx="9144000" cy="457200"/>
          </a:xfrm>
          <a:prstGeom prst="rect">
            <a:avLst/>
          </a:prstGeom>
          <a:noFill/>
          <a:ln w="9525">
            <a:noFill/>
            <a:miter lim="800000"/>
            <a:headEnd/>
            <a:tailEnd/>
          </a:ln>
        </p:spPr>
      </p:pic>
      <p:pic>
        <p:nvPicPr>
          <p:cNvPr id="1030" name="Picture 6" descr="http://www.ghs.com/../graphics/top_navhome_4de_rss.jpg"/>
          <p:cNvPicPr>
            <a:picLocks noChangeAspect="1" noChangeArrowheads="1"/>
          </p:cNvPicPr>
          <p:nvPr/>
        </p:nvPicPr>
        <p:blipFill>
          <a:blip r:embed="rId10" cstate="print">
            <a:extLst>
              <a:ext uri="{28A0092B-C50C-407E-A947-70E740481C1C}">
                <a14:useLocalDpi xmlns:a14="http://schemas.microsoft.com/office/drawing/2010/main"/>
              </a:ext>
            </a:extLst>
          </a:blip>
          <a:srcRect b="-3226"/>
          <a:stretch>
            <a:fillRect/>
          </a:stretch>
        </p:blipFill>
        <p:spPr bwMode="auto">
          <a:xfrm>
            <a:off x="0" y="0"/>
            <a:ext cx="9144000" cy="304800"/>
          </a:xfrm>
          <a:prstGeom prst="rect">
            <a:avLst/>
          </a:prstGeom>
          <a:noFill/>
          <a:ln w="9525">
            <a:noFill/>
            <a:miter lim="800000"/>
            <a:headEnd/>
            <a:tailEnd/>
          </a:ln>
        </p:spPr>
      </p:pic>
      <p:sp>
        <p:nvSpPr>
          <p:cNvPr id="11" name="TextBox 10"/>
          <p:cNvSpPr txBox="1"/>
          <p:nvPr userDrawn="1"/>
        </p:nvSpPr>
        <p:spPr>
          <a:xfrm>
            <a:off x="0" y="6443990"/>
            <a:ext cx="9144000" cy="246221"/>
          </a:xfrm>
          <a:prstGeom prst="rect">
            <a:avLst/>
          </a:prstGeom>
          <a:noFill/>
        </p:spPr>
        <p:txBody>
          <a:bodyPr>
            <a:spAutoFit/>
          </a:bodyPr>
          <a:lstStyle/>
          <a:p>
            <a:pPr fontAlgn="auto">
              <a:spcBef>
                <a:spcPts val="0"/>
              </a:spcBef>
              <a:spcAft>
                <a:spcPts val="0"/>
              </a:spcAft>
              <a:defRPr/>
            </a:pPr>
            <a:r>
              <a:rPr lang="en-US" sz="1000" dirty="0" smtClean="0">
                <a:solidFill>
                  <a:schemeClr val="bg1"/>
                </a:solidFill>
                <a:latin typeface="Arial" panose="020B0604020202020204" pitchFamily="34" charset="0"/>
                <a:cs typeface="Arial" panose="020B0604020202020204" pitchFamily="34" charset="0"/>
              </a:rPr>
              <a:t> © 2016 Green Hills Software		   </a:t>
            </a:r>
            <a:r>
              <a:rPr lang="en-US" sz="1000" kern="1200" dirty="0" smtClean="0">
                <a:solidFill>
                  <a:schemeClr val="bg1"/>
                </a:solidFill>
                <a:effectLst/>
                <a:latin typeface="Arial" charset="0"/>
                <a:ea typeface="+mn-ea"/>
                <a:cs typeface="+mn-cs"/>
              </a:rPr>
              <a:t>Green Hills Software, Inc. Proprietary and Confidential Information</a:t>
            </a:r>
            <a:r>
              <a:rPr lang="en-US" sz="1000" kern="1200" dirty="0" smtClean="0">
                <a:solidFill>
                  <a:schemeClr val="tx1"/>
                </a:solidFill>
                <a:effectLst/>
                <a:latin typeface="Arial" charset="0"/>
                <a:ea typeface="+mn-ea"/>
                <a:cs typeface="+mn-cs"/>
              </a:rPr>
              <a:t> 		            </a:t>
            </a:r>
            <a:fld id="{13E5A6CA-E4CF-4A1A-A1B5-838C5BB55C87}" type="slidenum">
              <a:rPr lang="en-US" sz="1000" kern="1200" smtClean="0">
                <a:solidFill>
                  <a:schemeClr val="bg1"/>
                </a:solidFill>
                <a:effectLst/>
                <a:latin typeface="Arial" charset="0"/>
                <a:ea typeface="+mn-ea"/>
                <a:cs typeface="+mn-cs"/>
              </a:rPr>
              <a:pPr fontAlgn="auto">
                <a:spcBef>
                  <a:spcPts val="0"/>
                </a:spcBef>
                <a:spcAft>
                  <a:spcPts val="0"/>
                </a:spcAft>
                <a:defRPr/>
              </a:pPr>
              <a:t>‹#›</a:t>
            </a:fld>
            <a:endParaRPr lang="en-US" sz="1100" dirty="0">
              <a:solidFill>
                <a:schemeClr val="bg1"/>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3" r:id="rId5"/>
    <p:sldLayoutId id="2147483658" r:id="rId6"/>
    <p:sldLayoutId id="2147483659" r:id="rId7"/>
  </p:sldLayoutIdLst>
  <p:timing>
    <p:tnLst>
      <p:par>
        <p:cTn xmlns:p14="http://schemas.microsoft.com/office/powerpoint/2010/main" id="1" dur="indefinite" restart="never" nodeType="tmRoot"/>
      </p:par>
    </p:tnLst>
  </p:timing>
  <p:hf hdr="0" dt="0"/>
  <p:txStyles>
    <p:titleStyle>
      <a:lvl1pPr algn="l" rtl="0" eaLnBrk="1" fontAlgn="base" hangingPunct="1">
        <a:spcBef>
          <a:spcPct val="0"/>
        </a:spcBef>
        <a:spcAft>
          <a:spcPct val="0"/>
        </a:spcAft>
        <a:defRPr sz="3200" b="1" kern="1200">
          <a:solidFill>
            <a:srgbClr val="002060"/>
          </a:solidFill>
          <a:latin typeface="+mj-lt"/>
          <a:ea typeface="+mj-ea"/>
          <a:cs typeface="+mj-cs"/>
        </a:defRPr>
      </a:lvl1pPr>
      <a:lvl2pPr algn="l" rtl="0" eaLnBrk="1" fontAlgn="base" hangingPunct="1">
        <a:spcBef>
          <a:spcPct val="0"/>
        </a:spcBef>
        <a:spcAft>
          <a:spcPct val="0"/>
        </a:spcAft>
        <a:defRPr sz="3200" b="1">
          <a:solidFill>
            <a:srgbClr val="002060"/>
          </a:solidFill>
          <a:latin typeface="Calibri" pitchFamily="34" charset="0"/>
        </a:defRPr>
      </a:lvl2pPr>
      <a:lvl3pPr algn="l" rtl="0" eaLnBrk="1" fontAlgn="base" hangingPunct="1">
        <a:spcBef>
          <a:spcPct val="0"/>
        </a:spcBef>
        <a:spcAft>
          <a:spcPct val="0"/>
        </a:spcAft>
        <a:defRPr sz="3200" b="1">
          <a:solidFill>
            <a:srgbClr val="002060"/>
          </a:solidFill>
          <a:latin typeface="Calibri" pitchFamily="34" charset="0"/>
        </a:defRPr>
      </a:lvl3pPr>
      <a:lvl4pPr algn="l" rtl="0" eaLnBrk="1" fontAlgn="base" hangingPunct="1">
        <a:spcBef>
          <a:spcPct val="0"/>
        </a:spcBef>
        <a:spcAft>
          <a:spcPct val="0"/>
        </a:spcAft>
        <a:defRPr sz="3200" b="1">
          <a:solidFill>
            <a:srgbClr val="002060"/>
          </a:solidFill>
          <a:latin typeface="Calibri" pitchFamily="34" charset="0"/>
        </a:defRPr>
      </a:lvl4pPr>
      <a:lvl5pPr algn="l" rtl="0" eaLnBrk="1" fontAlgn="base" hangingPunct="1">
        <a:spcBef>
          <a:spcPct val="0"/>
        </a:spcBef>
        <a:spcAft>
          <a:spcPct val="0"/>
        </a:spcAft>
        <a:defRPr sz="3200" b="1">
          <a:solidFill>
            <a:srgbClr val="002060"/>
          </a:solidFill>
          <a:latin typeface="Calibri" pitchFamily="34" charset="0"/>
        </a:defRPr>
      </a:lvl5pPr>
      <a:lvl6pPr marL="457200" algn="l" rtl="0" eaLnBrk="1" fontAlgn="base" hangingPunct="1">
        <a:spcBef>
          <a:spcPct val="0"/>
        </a:spcBef>
        <a:spcAft>
          <a:spcPct val="0"/>
        </a:spcAft>
        <a:defRPr sz="3200" b="1">
          <a:solidFill>
            <a:srgbClr val="002060"/>
          </a:solidFill>
          <a:latin typeface="Calibri" pitchFamily="34" charset="0"/>
        </a:defRPr>
      </a:lvl6pPr>
      <a:lvl7pPr marL="914400" algn="l" rtl="0" eaLnBrk="1" fontAlgn="base" hangingPunct="1">
        <a:spcBef>
          <a:spcPct val="0"/>
        </a:spcBef>
        <a:spcAft>
          <a:spcPct val="0"/>
        </a:spcAft>
        <a:defRPr sz="3200" b="1">
          <a:solidFill>
            <a:srgbClr val="002060"/>
          </a:solidFill>
          <a:latin typeface="Calibri" pitchFamily="34" charset="0"/>
        </a:defRPr>
      </a:lvl7pPr>
      <a:lvl8pPr marL="1371600" algn="l" rtl="0" eaLnBrk="1" fontAlgn="base" hangingPunct="1">
        <a:spcBef>
          <a:spcPct val="0"/>
        </a:spcBef>
        <a:spcAft>
          <a:spcPct val="0"/>
        </a:spcAft>
        <a:defRPr sz="3200" b="1">
          <a:solidFill>
            <a:srgbClr val="002060"/>
          </a:solidFill>
          <a:latin typeface="Calibri" pitchFamily="34" charset="0"/>
        </a:defRPr>
      </a:lvl8pPr>
      <a:lvl9pPr marL="1828800" algn="l" rtl="0" eaLnBrk="1" fontAlgn="base" hangingPunct="1">
        <a:spcBef>
          <a:spcPct val="0"/>
        </a:spcBef>
        <a:spcAft>
          <a:spcPct val="0"/>
        </a:spcAft>
        <a:defRPr sz="3200" b="1">
          <a:solidFill>
            <a:srgbClr val="002060"/>
          </a:solidFill>
          <a:latin typeface="Calibri" pitchFamily="34" charset="0"/>
        </a:defRPr>
      </a:lvl9pPr>
    </p:titleStyle>
    <p:bodyStyle>
      <a:lvl1pPr marL="342900" indent="-342900" algn="l" rtl="0" eaLnBrk="1" fontAlgn="base" hangingPunct="1">
        <a:spcBef>
          <a:spcPct val="20000"/>
        </a:spcBef>
        <a:spcAft>
          <a:spcPct val="0"/>
        </a:spcAft>
        <a:buClr>
          <a:srgbClr val="006600"/>
        </a:buClr>
        <a:buSzPct val="75000"/>
        <a:buFont typeface="Wingdings" pitchFamily="2" charset="2"/>
        <a:buChar char="q"/>
        <a:defRPr sz="2400" kern="1200">
          <a:solidFill>
            <a:srgbClr val="003366"/>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
        <a:defRPr sz="2400" kern="1200">
          <a:solidFill>
            <a:srgbClr val="006600"/>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Courier New" pitchFamily="49" charset="0"/>
        <a:buChar char="o"/>
        <a:defRPr sz="2000" kern="1200">
          <a:solidFill>
            <a:srgbClr val="404040"/>
          </a:solidFill>
          <a:latin typeface="+mn-lt"/>
          <a:ea typeface="+mn-ea"/>
          <a:cs typeface="+mn-cs"/>
        </a:defRPr>
      </a:lvl4pPr>
      <a:lvl5pPr marL="2057400" indent="-228600" algn="l" rtl="0" eaLnBrk="1" fontAlgn="base" hangingPunct="1">
        <a:spcBef>
          <a:spcPct val="20000"/>
        </a:spcBef>
        <a:spcAft>
          <a:spcPct val="0"/>
        </a:spcAft>
        <a:buFont typeface="Wingdings" pitchFamily="2" charset="2"/>
        <a:buChar char="Ø"/>
        <a:defRPr sz="2000" kern="1200">
          <a:solidFill>
            <a:srgbClr val="0066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11" Type="http://schemas.openxmlformats.org/officeDocument/2006/relationships/image" Target="../media/image25.jpeg"/><Relationship Id="rId12" Type="http://schemas.openxmlformats.org/officeDocument/2006/relationships/image" Target="../media/image26.jpeg"/><Relationship Id="rId13"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png"/><Relationship Id="rId7" Type="http://schemas.openxmlformats.org/officeDocument/2006/relationships/image" Target="../media/image23.jpeg"/><Relationship Id="rId8" Type="http://schemas.openxmlformats.org/officeDocument/2006/relationships/hyperlink" Target="http://images.google.com/imgres?imgurl=http://www.republicaupdate.com/images/2008/05/07/faa_logo.gif&amp;imgrefurl=http://www.airliners.net/aviation-forums/general_aviation/read.main/4223918/1/&amp;usg=__YYU7ThXbm-quxfIk4TjIR3grOzY=&amp;h=340&amp;w=341&amp;sz=57&amp;hl=en&amp;start=6&amp;um=1&amp;tbnid=5whB4P7VF7tOhM:&amp;tbnh=120&amp;tbnw=120&amp;prev=/images?q=FAA+logo&amp;hl=en&amp;rls=com.microsoft:en-us:IE-SearchBox&amp;rlz=1I7GGIC_en&amp;sa=N&amp;um=1" TargetMode="External"/><Relationship Id="rId9" Type="http://schemas.openxmlformats.org/officeDocument/2006/relationships/image" Target="../media/image24.jpeg"/><Relationship Id="rId10" Type="http://schemas.openxmlformats.org/officeDocument/2006/relationships/hyperlink" Target="http://images.google.com/imgres?imgurl=http://blog.wired.com/27bstroke6/images/2007/11/16/nsa_logo_2.jpg&amp;imgrefurl=http://blog.wired.com/27bstroke6/nsa/index.html&amp;usg=__0lmrnXcx0uoyIbUSVkqx_NwHw-U=&amp;h=290&amp;w=290&amp;sz=85&amp;hl=en&amp;start=1&amp;um=1&amp;tbnid=4zAZPiwqCcre7M:&amp;tbnh=115&amp;tbnw=115&amp;prev=/images?q=NSA+logo&amp;hl=en&amp;rls=com.microsoft:en-us:IE-SearchBox&amp;rlz=1I7GGIC_en&amp;sa=N&amp;um=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emf"/><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t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48974" y="1766944"/>
            <a:ext cx="7772400" cy="670580"/>
          </a:xfrm>
        </p:spPr>
        <p:txBody>
          <a:bodyPr>
            <a:normAutofit fontScale="90000"/>
          </a:bodyPr>
          <a:lstStyle/>
          <a:p>
            <a:r>
              <a:rPr lang="en-US" dirty="0" smtClean="0"/>
              <a:t>Flight Software Workshop </a:t>
            </a:r>
            <a:endParaRPr lang="en-US" dirty="0"/>
          </a:p>
        </p:txBody>
      </p:sp>
      <p:pic>
        <p:nvPicPr>
          <p:cNvPr id="1028" name="Picture 4" descr="https://tse2.mm.bing.net/th?id=OIP.Me048deaf4090292f701b5e2b3e409319o0&amp;pid=15.1&amp;P=0&amp;w=285&amp;h=15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77862" y="2378335"/>
            <a:ext cx="2714625" cy="14668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researchadministration.caltech.edu/site_images/25-ctlogo_reverse_orange_7.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04686" y="3923574"/>
            <a:ext cx="1289519" cy="12845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tse1.mm.bing.net/th?id=OIP.M61cc09bd01d59cb3a988cd05977ec042o0&amp;pid=15.1&amp;P=0&amp;w=200&amp;h=1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20056" y="3923574"/>
            <a:ext cx="1905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tse2.mm.bing.net/th?id=OIP.M15feda7428ea2d67eae3d70d4f628cb6o0&amp;pid=15.1&amp;P=0&amp;w=300&amp;h=30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77935" y="3670798"/>
            <a:ext cx="1790054" cy="1790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51533" y="5208076"/>
            <a:ext cx="5442858" cy="646331"/>
          </a:xfrm>
          <a:prstGeom prst="rect">
            <a:avLst/>
          </a:prstGeom>
          <a:noFill/>
        </p:spPr>
        <p:txBody>
          <a:bodyPr wrap="square" rtlCol="0">
            <a:spAutoFit/>
          </a:bodyPr>
          <a:lstStyle/>
          <a:p>
            <a:pPr algn="ctr"/>
            <a:r>
              <a:rPr lang="en-US" dirty="0" smtClean="0"/>
              <a:t>John Warther – V.P. of Govt. Programs</a:t>
            </a:r>
          </a:p>
          <a:p>
            <a:pPr algn="ctr"/>
            <a:r>
              <a:rPr lang="en-US" dirty="0" smtClean="0"/>
              <a:t>Jeffrey Hall </a:t>
            </a:r>
            <a:r>
              <a:rPr lang="mr-IN" dirty="0" smtClean="0"/>
              <a:t>–</a:t>
            </a:r>
            <a:r>
              <a:rPr lang="en-US" dirty="0" smtClean="0"/>
              <a:t> Strategic Account Manager</a:t>
            </a:r>
          </a:p>
        </p:txBody>
      </p:sp>
    </p:spTree>
    <p:extLst>
      <p:ext uri="{BB962C8B-B14F-4D97-AF65-F5344CB8AC3E}">
        <p14:creationId xmlns:p14="http://schemas.microsoft.com/office/powerpoint/2010/main" val="28824832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95400"/>
            <a:ext cx="8839200" cy="841872"/>
          </a:xfrm>
        </p:spPr>
        <p:txBody>
          <a:bodyPr/>
          <a:lstStyle/>
          <a:p>
            <a:pPr marL="0" indent="0">
              <a:buNone/>
            </a:pPr>
            <a:r>
              <a:rPr lang="en-US" dirty="0" smtClean="0"/>
              <a:t>Your RTOS needs </a:t>
            </a:r>
            <a:r>
              <a:rPr lang="en-US" dirty="0"/>
              <a:t>a</a:t>
            </a:r>
            <a:r>
              <a:rPr lang="en-US" dirty="0" smtClean="0"/>
              <a:t> variety of certifications across a range of industries to provide real assurance</a:t>
            </a:r>
            <a:endParaRPr lang="en-US" dirty="0"/>
          </a:p>
        </p:txBody>
      </p:sp>
      <p:sp>
        <p:nvSpPr>
          <p:cNvPr id="3" name="Title 2"/>
          <p:cNvSpPr>
            <a:spLocks noGrp="1"/>
          </p:cNvSpPr>
          <p:nvPr>
            <p:ph type="title"/>
          </p:nvPr>
        </p:nvSpPr>
        <p:spPr/>
        <p:txBody>
          <a:bodyPr/>
          <a:lstStyle/>
          <a:p>
            <a:r>
              <a:rPr lang="en-US" sz="2800" dirty="0" smtClean="0"/>
              <a:t>Proof of security and reliability</a:t>
            </a:r>
            <a:endParaRPr lang="en-US" sz="2800" dirty="0"/>
          </a:p>
        </p:txBody>
      </p:sp>
      <p:pic>
        <p:nvPicPr>
          <p:cNvPr id="4" name="Picture 3"/>
          <p:cNvPicPr>
            <a:picLocks noChangeAspect="1"/>
          </p:cNvPicPr>
          <p:nvPr/>
        </p:nvPicPr>
        <p:blipFill>
          <a:blip r:embed="rId2"/>
          <a:stretch>
            <a:fillRect/>
          </a:stretch>
        </p:blipFill>
        <p:spPr>
          <a:xfrm>
            <a:off x="431357" y="2117113"/>
            <a:ext cx="7524530" cy="2081474"/>
          </a:xfrm>
          <a:prstGeom prst="rect">
            <a:avLst/>
          </a:prstGeom>
        </p:spPr>
      </p:pic>
      <p:grpSp>
        <p:nvGrpSpPr>
          <p:cNvPr id="5" name="Group 4"/>
          <p:cNvGrpSpPr>
            <a:grpSpLocks/>
          </p:cNvGrpSpPr>
          <p:nvPr/>
        </p:nvGrpSpPr>
        <p:grpSpPr bwMode="auto">
          <a:xfrm>
            <a:off x="650142" y="4198481"/>
            <a:ext cx="1336771" cy="1559629"/>
            <a:chOff x="381000" y="2976626"/>
            <a:chExt cx="2741117" cy="2504904"/>
          </a:xfrm>
        </p:grpSpPr>
        <p:pic>
          <p:nvPicPr>
            <p:cNvPr id="6" name="Picture 5" descr="INTEGRITY SKPP EAL6+ Certificat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2976626"/>
              <a:ext cx="1715107" cy="1215054"/>
            </a:xfrm>
            <a:prstGeom prst="rect">
              <a:avLst/>
            </a:prstGeom>
            <a:ln>
              <a:noFill/>
            </a:ln>
            <a:effectLst>
              <a:outerShdw blurRad="50800" dist="114300" dir="8100000" algn="bl" rotWithShape="0">
                <a:srgbClr val="000000">
                  <a:alpha val="43000"/>
                </a:srgbClr>
              </a:outerShdw>
            </a:effectLst>
            <a:scene3d>
              <a:camera prst="perspectiveHeroicExtremeRightFacing" fov="4800000">
                <a:rot lat="0" lon="20400000" rev="0"/>
              </a:camera>
              <a:lightRig rig="threePt" dir="t"/>
            </a:scene3d>
          </p:spPr>
        </p:pic>
        <p:pic>
          <p:nvPicPr>
            <p:cNvPr id="7" name="Picture 6" descr="pr-faa-certificatio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99536" y="3301800"/>
              <a:ext cx="1215054" cy="1422502"/>
            </a:xfrm>
            <a:prstGeom prst="rect">
              <a:avLst/>
            </a:prstGeom>
            <a:ln>
              <a:noFill/>
            </a:ln>
            <a:effectLst>
              <a:outerShdw blurRad="50800" dist="114300" dir="8100000" algn="bl" rotWithShape="0">
                <a:srgbClr val="000000">
                  <a:alpha val="43000"/>
                </a:srgbClr>
              </a:outerShdw>
            </a:effectLst>
            <a:scene3d>
              <a:camera prst="perspectiveHeroicExtremeRightFacing" fov="4800000">
                <a:rot lat="0" lon="20400000" rev="0"/>
              </a:camera>
              <a:lightRig rig="threePt" dir="t"/>
            </a:scene3d>
          </p:spPr>
        </p:pic>
        <p:pic>
          <p:nvPicPr>
            <p:cNvPr id="8" name="Picture 7" descr="TUV_EN50128_lg.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07063" y="3759626"/>
              <a:ext cx="1215054" cy="1721904"/>
            </a:xfrm>
            <a:prstGeom prst="rect">
              <a:avLst/>
            </a:prstGeom>
            <a:ln>
              <a:noFill/>
            </a:ln>
            <a:effectLst>
              <a:outerShdw blurRad="50800" dist="114300" dir="8100000" algn="bl" rotWithShape="0">
                <a:srgbClr val="000000">
                  <a:alpha val="43000"/>
                </a:srgbClr>
              </a:outerShdw>
            </a:effectLst>
            <a:scene3d>
              <a:camera prst="perspectiveHeroicExtremeRightFacing" fov="4800000">
                <a:rot lat="0" lon="20400000" rev="0"/>
              </a:camera>
              <a:lightRig rig="threePt" dir="t"/>
            </a:scene3d>
          </p:spPr>
        </p:pic>
      </p:grpSp>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77854" y="4158483"/>
            <a:ext cx="1415768" cy="1701975"/>
          </a:xfrm>
          <a:prstGeom prst="rect">
            <a:avLst/>
          </a:prstGeom>
        </p:spPr>
      </p:pic>
      <p:grpSp>
        <p:nvGrpSpPr>
          <p:cNvPr id="10" name="Group 9"/>
          <p:cNvGrpSpPr>
            <a:grpSpLocks/>
          </p:cNvGrpSpPr>
          <p:nvPr/>
        </p:nvGrpSpPr>
        <p:grpSpPr bwMode="auto">
          <a:xfrm>
            <a:off x="7002183" y="4117317"/>
            <a:ext cx="1738140" cy="1701975"/>
            <a:chOff x="4987696" y="2976626"/>
            <a:chExt cx="2655579" cy="2129943"/>
          </a:xfrm>
        </p:grpSpPr>
        <p:pic>
          <p:nvPicPr>
            <p:cNvPr id="11" name="Picture 10" descr="fda-logo.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87696" y="2976626"/>
              <a:ext cx="768646" cy="736396"/>
            </a:xfrm>
            <a:prstGeom prst="rect">
              <a:avLst/>
            </a:prstGeom>
            <a:ln>
              <a:noFill/>
            </a:ln>
            <a:effectLst>
              <a:outerShdw blurRad="50800" dist="114300" dir="8100000" algn="bl" rotWithShape="0">
                <a:srgbClr val="000000">
                  <a:alpha val="43000"/>
                </a:srgbClr>
              </a:outerShdw>
            </a:effectLst>
            <a:scene3d>
              <a:camera prst="perspectiveHeroicExtremeRightFacing" fov="4800000">
                <a:rot lat="0" lon="20400000" rev="0"/>
              </a:camera>
              <a:lightRig rig="threePt" dir="t"/>
            </a:scene3d>
          </p:spPr>
        </p:pic>
        <p:pic>
          <p:nvPicPr>
            <p:cNvPr id="12" name="Picture 11" descr="http://tbn1.google.com/images?q=tbn:5whB4P7VF7tOhM:http://www.republicaupdate.com/images/2008/05/07/faa_logo.gif">
              <a:hlinkClick r:id="rId8"/>
            </p:cNvPr>
            <p:cNvPicPr>
              <a:picLocks noChangeAspect="1" noChangeArrowheads="1"/>
            </p:cNvPicPr>
            <p:nvPr/>
          </p:nvPicPr>
          <p:blipFill>
            <a:blip r:embed="rId9" cstate="print"/>
            <a:srcRect/>
            <a:stretch>
              <a:fillRect/>
            </a:stretch>
          </p:blipFill>
          <p:spPr bwMode="auto">
            <a:xfrm>
              <a:off x="5521893" y="3391428"/>
              <a:ext cx="736396" cy="736396"/>
            </a:xfrm>
            <a:prstGeom prst="rect">
              <a:avLst/>
            </a:prstGeom>
            <a:ln>
              <a:noFill/>
            </a:ln>
            <a:effectLst>
              <a:outerShdw blurRad="50800" dist="114300" dir="8100000" algn="bl" rotWithShape="0">
                <a:srgbClr val="000000">
                  <a:alpha val="43000"/>
                </a:srgbClr>
              </a:outerShdw>
            </a:effectLst>
            <a:scene3d>
              <a:camera prst="perspectiveHeroicExtremeRightFacing" fov="4800000">
                <a:rot lat="0" lon="20400000" rev="0"/>
              </a:camera>
              <a:lightRig rig="threePt" dir="t"/>
            </a:scene3d>
          </p:spPr>
        </p:pic>
        <p:pic>
          <p:nvPicPr>
            <p:cNvPr id="13" name="Picture 12" descr="http://tbn1.google.com/images?q=tbn:4zAZPiwqCcre7M:http://blog.wired.com/27bstroke6/images/2007/11/16/nsa_logo_2.jpg">
              <a:hlinkClick r:id="rId10"/>
            </p:cNvPr>
            <p:cNvPicPr>
              <a:picLocks noChangeAspect="1" noChangeArrowheads="1"/>
            </p:cNvPicPr>
            <p:nvPr/>
          </p:nvPicPr>
          <p:blipFill>
            <a:blip r:embed="rId11" cstate="print"/>
            <a:srcRect/>
            <a:stretch>
              <a:fillRect/>
            </a:stretch>
          </p:blipFill>
          <p:spPr bwMode="auto">
            <a:xfrm>
              <a:off x="6060883" y="3859144"/>
              <a:ext cx="736396" cy="736396"/>
            </a:xfrm>
            <a:prstGeom prst="rect">
              <a:avLst/>
            </a:prstGeom>
            <a:ln>
              <a:noFill/>
            </a:ln>
            <a:effectLst>
              <a:outerShdw blurRad="50800" dist="114300" dir="8100000" algn="bl" rotWithShape="0">
                <a:srgbClr val="000000">
                  <a:alpha val="43000"/>
                </a:srgbClr>
              </a:outerShdw>
            </a:effectLst>
            <a:scene3d>
              <a:camera prst="perspectiveHeroicExtremeRightFacing" fov="4800000">
                <a:rot lat="0" lon="20400000" rev="0"/>
              </a:camera>
              <a:lightRig rig="threePt" dir="t"/>
            </a:scene3d>
          </p:spPr>
        </p:pic>
        <p:pic>
          <p:nvPicPr>
            <p:cNvPr id="14" name="Picture 13" descr="ieee_posixd.jp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521893" y="4922470"/>
              <a:ext cx="2121382" cy="184099"/>
            </a:xfrm>
            <a:prstGeom prst="rect">
              <a:avLst/>
            </a:prstGeom>
            <a:ln>
              <a:noFill/>
            </a:ln>
            <a:effectLst>
              <a:outerShdw blurRad="50800" dist="114300" dir="8100000" algn="bl" rotWithShape="0">
                <a:srgbClr val="000000">
                  <a:alpha val="43000"/>
                </a:srgbClr>
              </a:outerShdw>
            </a:effectLst>
            <a:scene3d>
              <a:camera prst="perspectiveHeroicExtremeRightFacing" fov="4800000">
                <a:rot lat="0" lon="20400000" rev="0"/>
              </a:camera>
              <a:lightRig rig="threePt" dir="t"/>
            </a:scene3d>
          </p:spPr>
        </p:pic>
      </p:grpSp>
      <p:pic>
        <p:nvPicPr>
          <p:cNvPr id="16" name="Picture 15"/>
          <p:cNvPicPr>
            <a:picLocks noChangeAspect="1"/>
          </p:cNvPicPr>
          <p:nvPr/>
        </p:nvPicPr>
        <p:blipFill>
          <a:blip r:embed="rId13"/>
          <a:stretch>
            <a:fillRect/>
          </a:stretch>
        </p:blipFill>
        <p:spPr>
          <a:xfrm>
            <a:off x="4672167" y="4126979"/>
            <a:ext cx="2249619" cy="1798476"/>
          </a:xfrm>
          <a:prstGeom prst="rect">
            <a:avLst/>
          </a:prstGeom>
        </p:spPr>
      </p:pic>
    </p:spTree>
    <p:extLst>
      <p:ext uri="{BB962C8B-B14F-4D97-AF65-F5344CB8AC3E}">
        <p14:creationId xmlns:p14="http://schemas.microsoft.com/office/powerpoint/2010/main" val="22611823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Running flight software on multicore processors</a:t>
            </a:r>
            <a:endParaRPr lang="en-US" dirty="0"/>
          </a:p>
        </p:txBody>
      </p:sp>
    </p:spTree>
    <p:extLst>
      <p:ext uri="{BB962C8B-B14F-4D97-AF65-F5344CB8AC3E}">
        <p14:creationId xmlns:p14="http://schemas.microsoft.com/office/powerpoint/2010/main" val="147179546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future in flight is multicore</a:t>
            </a:r>
            <a:endParaRPr lang="en-US" dirty="0"/>
          </a:p>
        </p:txBody>
      </p:sp>
      <p:sp>
        <p:nvSpPr>
          <p:cNvPr id="4" name="Content Placeholder 3"/>
          <p:cNvSpPr>
            <a:spLocks noGrp="1"/>
          </p:cNvSpPr>
          <p:nvPr>
            <p:ph sz="half" idx="1"/>
          </p:nvPr>
        </p:nvSpPr>
        <p:spPr/>
        <p:txBody>
          <a:bodyPr/>
          <a:lstStyle/>
          <a:p>
            <a:r>
              <a:rPr lang="en-US" dirty="0" smtClean="0"/>
              <a:t>BAE Systems “Power” architecture</a:t>
            </a:r>
            <a:endParaRPr lang="en-US" dirty="0"/>
          </a:p>
        </p:txBody>
      </p:sp>
      <p:sp>
        <p:nvSpPr>
          <p:cNvPr id="5" name="Content Placeholder 4"/>
          <p:cNvSpPr>
            <a:spLocks noGrp="1"/>
          </p:cNvSpPr>
          <p:nvPr>
            <p:ph sz="half" idx="2"/>
          </p:nvPr>
        </p:nvSpPr>
        <p:spPr/>
        <p:txBody>
          <a:bodyPr/>
          <a:lstStyle/>
          <a:p>
            <a:r>
              <a:rPr lang="en-US" dirty="0" smtClean="0"/>
              <a:t>US Govt. </a:t>
            </a:r>
            <a:r>
              <a:rPr lang="en-US" dirty="0"/>
              <a:t>Micro </a:t>
            </a:r>
            <a:r>
              <a:rPr lang="en-US" dirty="0" smtClean="0"/>
              <a:t>HPSC ARM architecture</a:t>
            </a:r>
            <a:endParaRPr lang="en-US" dirty="0"/>
          </a:p>
        </p:txBody>
      </p:sp>
      <p:pic>
        <p:nvPicPr>
          <p:cNvPr id="7" name="Picture 6"/>
          <p:cNvPicPr>
            <a:picLocks noChangeAspect="1"/>
          </p:cNvPicPr>
          <p:nvPr/>
        </p:nvPicPr>
        <p:blipFill>
          <a:blip r:embed="rId2"/>
          <a:stretch>
            <a:fillRect/>
          </a:stretch>
        </p:blipFill>
        <p:spPr>
          <a:xfrm>
            <a:off x="109334" y="2495204"/>
            <a:ext cx="4524272" cy="3435548"/>
          </a:xfrm>
          <a:prstGeom prst="rect">
            <a:avLst/>
          </a:prstGeom>
        </p:spPr>
      </p:pic>
      <p:pic>
        <p:nvPicPr>
          <p:cNvPr id="3074" name="Picture 1" descr="image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13693" y="2540144"/>
            <a:ext cx="4377907" cy="244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2808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Multicore adds complexity</a:t>
            </a:r>
            <a:endParaRPr lang="en-US" dirty="0"/>
          </a:p>
        </p:txBody>
      </p:sp>
      <p:sp>
        <p:nvSpPr>
          <p:cNvPr id="3" name="Content Placeholder 2"/>
          <p:cNvSpPr>
            <a:spLocks noGrp="1"/>
          </p:cNvSpPr>
          <p:nvPr>
            <p:ph sz="half" idx="1"/>
          </p:nvPr>
        </p:nvSpPr>
        <p:spPr>
          <a:xfrm>
            <a:off x="152400" y="1295400"/>
            <a:ext cx="5095420" cy="5045478"/>
          </a:xfrm>
        </p:spPr>
        <p:txBody>
          <a:bodyPr/>
          <a:lstStyle/>
          <a:p>
            <a:r>
              <a:rPr lang="en-US" sz="2000" dirty="0" smtClean="0"/>
              <a:t>Developing software to run on multicore processors is a </a:t>
            </a:r>
            <a:r>
              <a:rPr lang="en-US" sz="2000" b="1" dirty="0" smtClean="0"/>
              <a:t>hard</a:t>
            </a:r>
            <a:r>
              <a:rPr lang="en-US" sz="2000" dirty="0" smtClean="0"/>
              <a:t> problem</a:t>
            </a:r>
          </a:p>
          <a:p>
            <a:pPr lvl="1">
              <a:lnSpc>
                <a:spcPct val="70000"/>
              </a:lnSpc>
              <a:buClr>
                <a:srgbClr val="003366"/>
              </a:buClr>
            </a:pPr>
            <a:r>
              <a:rPr lang="en-US" sz="2000" dirty="0" smtClean="0"/>
              <a:t>Code refactoring</a:t>
            </a:r>
            <a:endParaRPr lang="en-US" sz="2000" dirty="0"/>
          </a:p>
          <a:p>
            <a:pPr lvl="1">
              <a:lnSpc>
                <a:spcPct val="70000"/>
              </a:lnSpc>
              <a:buClr>
                <a:srgbClr val="003366"/>
              </a:buClr>
            </a:pPr>
            <a:r>
              <a:rPr lang="en-US" sz="2000" dirty="0" smtClean="0"/>
              <a:t>Determinism</a:t>
            </a:r>
            <a:endParaRPr lang="en-US" sz="2000" dirty="0"/>
          </a:p>
          <a:p>
            <a:pPr>
              <a:lnSpc>
                <a:spcPct val="70000"/>
              </a:lnSpc>
              <a:buClr>
                <a:srgbClr val="003366"/>
              </a:buClr>
            </a:pPr>
            <a:r>
              <a:rPr lang="en-US" sz="2000" dirty="0"/>
              <a:t>Addressing True Concurrency</a:t>
            </a:r>
          </a:p>
          <a:p>
            <a:pPr lvl="1">
              <a:lnSpc>
                <a:spcPct val="70000"/>
              </a:lnSpc>
              <a:buClr>
                <a:srgbClr val="006600"/>
              </a:buClr>
            </a:pPr>
            <a:r>
              <a:rPr lang="en-US" sz="2000" dirty="0" smtClean="0"/>
              <a:t>A</a:t>
            </a:r>
            <a:r>
              <a:rPr lang="en-US" sz="2000" dirty="0" smtClean="0"/>
              <a:t>voiding </a:t>
            </a:r>
            <a:r>
              <a:rPr lang="en-US" sz="2000" dirty="0"/>
              <a:t>priority based mutual </a:t>
            </a:r>
            <a:r>
              <a:rPr lang="en-US" sz="2000" dirty="0" smtClean="0"/>
              <a:t>exclusion</a:t>
            </a:r>
          </a:p>
          <a:p>
            <a:pPr lvl="1">
              <a:lnSpc>
                <a:spcPct val="70000"/>
              </a:lnSpc>
              <a:buClr>
                <a:srgbClr val="006600"/>
              </a:buClr>
            </a:pPr>
            <a:r>
              <a:rPr lang="en-US" sz="2000" dirty="0" smtClean="0"/>
              <a:t>Protecting critical sections</a:t>
            </a:r>
            <a:endParaRPr lang="en-US" sz="2000" dirty="0"/>
          </a:p>
          <a:p>
            <a:pPr>
              <a:lnSpc>
                <a:spcPct val="70000"/>
              </a:lnSpc>
              <a:buClr>
                <a:srgbClr val="003366"/>
              </a:buClr>
            </a:pPr>
            <a:r>
              <a:rPr lang="en-US" sz="2000" dirty="0"/>
              <a:t>Performance</a:t>
            </a:r>
          </a:p>
          <a:p>
            <a:pPr lvl="1">
              <a:lnSpc>
                <a:spcPct val="70000"/>
              </a:lnSpc>
              <a:buClr>
                <a:srgbClr val="006600"/>
              </a:buClr>
            </a:pPr>
            <a:r>
              <a:rPr lang="en-US" sz="2000" dirty="0" smtClean="0"/>
              <a:t>Tasks </a:t>
            </a:r>
            <a:r>
              <a:rPr lang="en-US" sz="2000" dirty="0" smtClean="0"/>
              <a:t>migrate </a:t>
            </a:r>
            <a:r>
              <a:rPr lang="en-US" sz="2000" dirty="0" smtClean="0"/>
              <a:t>from core to core</a:t>
            </a:r>
          </a:p>
          <a:p>
            <a:pPr lvl="1">
              <a:lnSpc>
                <a:spcPct val="70000"/>
              </a:lnSpc>
              <a:buClr>
                <a:srgbClr val="006600"/>
              </a:buClr>
            </a:pPr>
            <a:r>
              <a:rPr lang="en-US" sz="2000" dirty="0" smtClean="0"/>
              <a:t>Cache locality</a:t>
            </a:r>
            <a:endParaRPr lang="en-US" sz="2000" dirty="0"/>
          </a:p>
          <a:p>
            <a:pPr>
              <a:lnSpc>
                <a:spcPct val="70000"/>
              </a:lnSpc>
              <a:buClr>
                <a:srgbClr val="003366"/>
              </a:buClr>
            </a:pPr>
            <a:r>
              <a:rPr lang="en-US" sz="2000" dirty="0"/>
              <a:t>Debugging and </a:t>
            </a:r>
            <a:r>
              <a:rPr lang="en-US" sz="2000" dirty="0" smtClean="0"/>
              <a:t>system visibility</a:t>
            </a:r>
            <a:endParaRPr lang="en-US" sz="2000" dirty="0"/>
          </a:p>
          <a:p>
            <a:pPr lvl="1">
              <a:lnSpc>
                <a:spcPct val="70000"/>
              </a:lnSpc>
              <a:buClr>
                <a:srgbClr val="006600"/>
              </a:buClr>
            </a:pPr>
            <a:r>
              <a:rPr lang="en-US" sz="2000" dirty="0"/>
              <a:t>All tools must be multicore </a:t>
            </a:r>
            <a:r>
              <a:rPr lang="en-US" sz="2000" dirty="0" smtClean="0"/>
              <a:t>aware</a:t>
            </a:r>
          </a:p>
          <a:p>
            <a:pPr lvl="1">
              <a:lnSpc>
                <a:spcPct val="70000"/>
              </a:lnSpc>
              <a:buClr>
                <a:srgbClr val="006600"/>
              </a:buClr>
            </a:pPr>
            <a:r>
              <a:rPr lang="en-US" sz="2000" dirty="0" smtClean="0"/>
              <a:t>Stopping one core can cause the system to fail </a:t>
            </a:r>
            <a:endParaRPr lang="en-US" sz="2000" dirty="0"/>
          </a:p>
          <a:p>
            <a:pPr lvl="2">
              <a:lnSpc>
                <a:spcPct val="70000"/>
              </a:lnSpc>
              <a:buClr>
                <a:srgbClr val="006600"/>
              </a:buClr>
            </a:pPr>
            <a:endParaRPr lang="en-US" dirty="0"/>
          </a:p>
        </p:txBody>
      </p:sp>
      <p:pic>
        <p:nvPicPr>
          <p:cNvPr id="5" name="Picture 4" descr="i__srcb0577d2fef2299281b10bcb2e8b73e6b_pare6a224e45bce1ee797181303b75776f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05248" y="1613106"/>
            <a:ext cx="3657600" cy="3572256"/>
          </a:xfrm>
          <a:prstGeom prst="rect">
            <a:avLst/>
          </a:prstGeom>
        </p:spPr>
      </p:pic>
    </p:spTree>
    <p:extLst>
      <p:ext uri="{BB962C8B-B14F-4D97-AF65-F5344CB8AC3E}">
        <p14:creationId xmlns:p14="http://schemas.microsoft.com/office/powerpoint/2010/main" val="36609943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228600"/>
            <a:ext cx="7315200" cy="914400"/>
          </a:xfrm>
        </p:spPr>
        <p:txBody>
          <a:bodyPr>
            <a:normAutofit/>
          </a:bodyPr>
          <a:lstStyle/>
          <a:p>
            <a:r>
              <a:rPr lang="en-US" dirty="0" smtClean="0"/>
              <a:t>Partitioning</a:t>
            </a:r>
            <a:endParaRPr lang="en-US" dirty="0"/>
          </a:p>
        </p:txBody>
      </p:sp>
      <p:grpSp>
        <p:nvGrpSpPr>
          <p:cNvPr id="66" name="Group 65"/>
          <p:cNvGrpSpPr/>
          <p:nvPr/>
        </p:nvGrpSpPr>
        <p:grpSpPr>
          <a:xfrm>
            <a:off x="609600" y="1295400"/>
            <a:ext cx="7696200" cy="4876800"/>
            <a:chOff x="609600" y="1295400"/>
            <a:chExt cx="7696200" cy="4876800"/>
          </a:xfrm>
        </p:grpSpPr>
        <p:sp>
          <p:nvSpPr>
            <p:cNvPr id="68" name="Rectangle 7"/>
            <p:cNvSpPr>
              <a:spLocks noChangeArrowheads="1"/>
            </p:cNvSpPr>
            <p:nvPr/>
          </p:nvSpPr>
          <p:spPr bwMode="auto">
            <a:xfrm>
              <a:off x="609600" y="1371601"/>
              <a:ext cx="7696200" cy="4800599"/>
            </a:xfrm>
            <a:prstGeom prst="rect">
              <a:avLst/>
            </a:prstGeom>
            <a:solidFill>
              <a:srgbClr val="CACAA0"/>
            </a:solidFill>
            <a:ln w="9525">
              <a:noFill/>
              <a:miter lim="800000"/>
              <a:headEnd/>
              <a:tailEnd/>
            </a:ln>
          </p:spPr>
          <p:txBody>
            <a:bodyPr wrap="none" anchor="ctr"/>
            <a:lstStyle/>
            <a:p>
              <a:pPr algn="ctr"/>
              <a:endParaRPr lang="en-US" sz="2400" b="0">
                <a:latin typeface="Times New Roman" pitchFamily="18" charset="0"/>
              </a:endParaRPr>
            </a:p>
          </p:txBody>
        </p:sp>
        <p:sp>
          <p:nvSpPr>
            <p:cNvPr id="71" name="Rectangle 20" descr="Horizontal brick"/>
            <p:cNvSpPr>
              <a:spLocks noChangeArrowheads="1"/>
            </p:cNvSpPr>
            <p:nvPr/>
          </p:nvSpPr>
          <p:spPr bwMode="auto">
            <a:xfrm>
              <a:off x="990600" y="2011362"/>
              <a:ext cx="118872" cy="2484438"/>
            </a:xfrm>
            <a:prstGeom prst="rect">
              <a:avLst/>
            </a:prstGeom>
            <a:pattFill prst="horzBrick">
              <a:fgClr>
                <a:schemeClr val="tx1"/>
              </a:fgClr>
              <a:bgClr>
                <a:srgbClr val="FF0000"/>
              </a:bgClr>
            </a:pattFill>
            <a:ln w="9525" algn="ctr">
              <a:solidFill>
                <a:schemeClr val="tx1"/>
              </a:solidFill>
              <a:miter lim="800000"/>
              <a:headEnd/>
              <a:tailEnd/>
            </a:ln>
          </p:spPr>
          <p:txBody>
            <a:bodyPr wrap="none" anchor="ctr"/>
            <a:lstStyle/>
            <a:p>
              <a:endParaRPr lang="en-US"/>
            </a:p>
          </p:txBody>
        </p:sp>
        <p:sp>
          <p:nvSpPr>
            <p:cNvPr id="73" name="Rectangle 32" descr="Horizontal brick"/>
            <p:cNvSpPr>
              <a:spLocks noChangeArrowheads="1"/>
            </p:cNvSpPr>
            <p:nvPr/>
          </p:nvSpPr>
          <p:spPr bwMode="auto">
            <a:xfrm>
              <a:off x="990600" y="4495800"/>
              <a:ext cx="6934200" cy="122443"/>
            </a:xfrm>
            <a:prstGeom prst="rect">
              <a:avLst/>
            </a:prstGeom>
            <a:pattFill prst="horzBrick">
              <a:fgClr>
                <a:schemeClr val="tx1"/>
              </a:fgClr>
              <a:bgClr>
                <a:srgbClr val="FF0000"/>
              </a:bgClr>
            </a:pattFill>
            <a:ln w="9525" algn="ctr">
              <a:solidFill>
                <a:schemeClr val="tx1"/>
              </a:solidFill>
              <a:miter lim="800000"/>
              <a:headEnd/>
              <a:tailEnd/>
            </a:ln>
          </p:spPr>
          <p:txBody>
            <a:bodyPr wrap="none" anchor="ctr"/>
            <a:lstStyle/>
            <a:p>
              <a:endParaRPr lang="en-US"/>
            </a:p>
          </p:txBody>
        </p:sp>
        <p:sp>
          <p:nvSpPr>
            <p:cNvPr id="96" name="Rounded Rectangle 95"/>
            <p:cNvSpPr/>
            <p:nvPr/>
          </p:nvSpPr>
          <p:spPr>
            <a:xfrm>
              <a:off x="1447800" y="5797005"/>
              <a:ext cx="1934157" cy="296681"/>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Processor</a:t>
              </a:r>
            </a:p>
          </p:txBody>
        </p:sp>
        <p:sp>
          <p:nvSpPr>
            <p:cNvPr id="97" name="Rounded Rectangle 96"/>
            <p:cNvSpPr/>
            <p:nvPr/>
          </p:nvSpPr>
          <p:spPr>
            <a:xfrm>
              <a:off x="3628443" y="5797004"/>
              <a:ext cx="1934157" cy="296681"/>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Memory</a:t>
              </a:r>
            </a:p>
          </p:txBody>
        </p:sp>
        <p:sp>
          <p:nvSpPr>
            <p:cNvPr id="98" name="Rounded Rectangle 97"/>
            <p:cNvSpPr/>
            <p:nvPr/>
          </p:nvSpPr>
          <p:spPr>
            <a:xfrm>
              <a:off x="5838243" y="5791200"/>
              <a:ext cx="1934157" cy="296681"/>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Peripheral Hardware</a:t>
              </a:r>
            </a:p>
          </p:txBody>
        </p:sp>
        <p:sp>
          <p:nvSpPr>
            <p:cNvPr id="99" name="Rounded Rectangle 98"/>
            <p:cNvSpPr/>
            <p:nvPr/>
          </p:nvSpPr>
          <p:spPr>
            <a:xfrm>
              <a:off x="990600" y="5257800"/>
              <a:ext cx="6934200" cy="458244"/>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INTEGRITY </a:t>
              </a:r>
              <a:r>
                <a:rPr lang="en-US" sz="1400" b="1" dirty="0">
                  <a:solidFill>
                    <a:schemeClr val="bg1"/>
                  </a:solidFill>
                </a:rPr>
                <a:t>Separation Kernel</a:t>
              </a:r>
              <a:endParaRPr lang="en-US" sz="1400" b="1" dirty="0"/>
            </a:p>
          </p:txBody>
        </p:sp>
        <p:sp>
          <p:nvSpPr>
            <p:cNvPr id="100" name="TextBox 99"/>
            <p:cNvSpPr txBox="1"/>
            <p:nvPr/>
          </p:nvSpPr>
          <p:spPr>
            <a:xfrm>
              <a:off x="1227609" y="4784794"/>
              <a:ext cx="6551833" cy="253916"/>
            </a:xfrm>
            <a:prstGeom prst="rect">
              <a:avLst/>
            </a:prstGeom>
            <a:noFill/>
            <a:ln>
              <a:solidFill>
                <a:schemeClr val="tx1"/>
              </a:solidFill>
            </a:ln>
          </p:spPr>
          <p:txBody>
            <a:bodyPr wrap="square" rtlCol="0">
              <a:spAutoFit/>
            </a:bodyPr>
            <a:lstStyle/>
            <a:p>
              <a:pPr algn="ctr"/>
              <a:r>
                <a:rPr lang="en-US" sz="1050" b="1" dirty="0"/>
                <a:t>Virtualization Hardware &amp; Support</a:t>
              </a:r>
            </a:p>
          </p:txBody>
        </p:sp>
        <p:sp>
          <p:nvSpPr>
            <p:cNvPr id="101" name="Rectangle 20" descr="Horizontal brick"/>
            <p:cNvSpPr>
              <a:spLocks noChangeArrowheads="1"/>
            </p:cNvSpPr>
            <p:nvPr/>
          </p:nvSpPr>
          <p:spPr bwMode="auto">
            <a:xfrm>
              <a:off x="7805928" y="2011362"/>
              <a:ext cx="118872" cy="2484438"/>
            </a:xfrm>
            <a:prstGeom prst="rect">
              <a:avLst/>
            </a:prstGeom>
            <a:pattFill prst="horzBrick">
              <a:fgClr>
                <a:schemeClr val="tx1"/>
              </a:fgClr>
              <a:bgClr>
                <a:srgbClr val="FF0000"/>
              </a:bgClr>
            </a:pattFill>
            <a:ln w="9525" algn="ctr">
              <a:solidFill>
                <a:schemeClr val="tx1"/>
              </a:solidFill>
              <a:miter lim="800000"/>
              <a:headEnd/>
              <a:tailEnd/>
            </a:ln>
          </p:spPr>
          <p:txBody>
            <a:bodyPr wrap="none" anchor="ctr"/>
            <a:lstStyle/>
            <a:p>
              <a:endParaRPr lang="en-US"/>
            </a:p>
          </p:txBody>
        </p:sp>
        <p:sp>
          <p:nvSpPr>
            <p:cNvPr id="102" name="Rounded Rectangle 101"/>
            <p:cNvSpPr/>
            <p:nvPr/>
          </p:nvSpPr>
          <p:spPr>
            <a:xfrm>
              <a:off x="1219200" y="2045374"/>
              <a:ext cx="1015046" cy="926426"/>
            </a:xfrm>
            <a:prstGeom prst="roundRect">
              <a:avLst/>
            </a:prstGeom>
            <a:solidFill>
              <a:srgbClr val="7676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Science experiment #1</a:t>
              </a:r>
              <a:endParaRPr lang="en-US" sz="1100" b="1" dirty="0"/>
            </a:p>
          </p:txBody>
        </p:sp>
        <p:sp>
          <p:nvSpPr>
            <p:cNvPr id="103" name="Rounded Rectangle 102"/>
            <p:cNvSpPr/>
            <p:nvPr/>
          </p:nvSpPr>
          <p:spPr>
            <a:xfrm>
              <a:off x="2601074" y="2057400"/>
              <a:ext cx="1015046" cy="926426"/>
            </a:xfrm>
            <a:prstGeom prst="roundRect">
              <a:avLst/>
            </a:prstGeom>
            <a:solidFill>
              <a:srgbClr val="7676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Science experiment #2</a:t>
              </a:r>
              <a:endParaRPr lang="en-US" sz="1100" b="1" dirty="0"/>
            </a:p>
          </p:txBody>
        </p:sp>
        <p:sp>
          <p:nvSpPr>
            <p:cNvPr id="104" name="Rounded Rectangle 103"/>
            <p:cNvSpPr/>
            <p:nvPr/>
          </p:nvSpPr>
          <p:spPr>
            <a:xfrm>
              <a:off x="3937954" y="2043799"/>
              <a:ext cx="1015046" cy="926426"/>
            </a:xfrm>
            <a:prstGeom prst="roundRect">
              <a:avLst/>
            </a:prstGeom>
            <a:solidFill>
              <a:srgbClr val="7676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Navigation system</a:t>
              </a:r>
              <a:endParaRPr lang="en-US" sz="1100" b="1" dirty="0"/>
            </a:p>
          </p:txBody>
        </p:sp>
        <p:sp>
          <p:nvSpPr>
            <p:cNvPr id="105" name="Rounded Rectangle 104"/>
            <p:cNvSpPr/>
            <p:nvPr/>
          </p:nvSpPr>
          <p:spPr>
            <a:xfrm>
              <a:off x="5309554" y="2043799"/>
              <a:ext cx="1015046" cy="926426"/>
            </a:xfrm>
            <a:prstGeom prst="roundRect">
              <a:avLst/>
            </a:prstGeom>
            <a:solidFill>
              <a:srgbClr val="7676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Engine control</a:t>
              </a:r>
              <a:endParaRPr lang="en-US" sz="1100" b="1" dirty="0"/>
            </a:p>
          </p:txBody>
        </p:sp>
        <p:sp>
          <p:nvSpPr>
            <p:cNvPr id="106" name="Rounded Rectangle 105"/>
            <p:cNvSpPr/>
            <p:nvPr/>
          </p:nvSpPr>
          <p:spPr>
            <a:xfrm>
              <a:off x="6660606" y="2489283"/>
              <a:ext cx="1015046" cy="926426"/>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Coms subsystem</a:t>
              </a:r>
              <a:endParaRPr lang="en-US" sz="1100" b="1" dirty="0"/>
            </a:p>
          </p:txBody>
        </p:sp>
        <p:sp>
          <p:nvSpPr>
            <p:cNvPr id="107" name="Rectangle 20" descr="Horizontal brick"/>
            <p:cNvSpPr>
              <a:spLocks noChangeArrowheads="1"/>
            </p:cNvSpPr>
            <p:nvPr/>
          </p:nvSpPr>
          <p:spPr bwMode="auto">
            <a:xfrm>
              <a:off x="2352063" y="2011362"/>
              <a:ext cx="118872" cy="2484438"/>
            </a:xfrm>
            <a:prstGeom prst="rect">
              <a:avLst/>
            </a:prstGeom>
            <a:pattFill prst="horzBrick">
              <a:fgClr>
                <a:schemeClr val="tx1"/>
              </a:fgClr>
              <a:bgClr>
                <a:srgbClr val="FF0000"/>
              </a:bgClr>
            </a:pattFill>
            <a:ln w="9525" algn="ctr">
              <a:solidFill>
                <a:schemeClr val="tx1"/>
              </a:solidFill>
              <a:miter lim="800000"/>
              <a:headEnd/>
              <a:tailEnd/>
            </a:ln>
          </p:spPr>
          <p:txBody>
            <a:bodyPr wrap="none" anchor="ctr"/>
            <a:lstStyle/>
            <a:p>
              <a:endParaRPr lang="en-US"/>
            </a:p>
          </p:txBody>
        </p:sp>
        <p:sp>
          <p:nvSpPr>
            <p:cNvPr id="108" name="Rectangle 20" descr="Horizontal brick"/>
            <p:cNvSpPr>
              <a:spLocks noChangeArrowheads="1"/>
            </p:cNvSpPr>
            <p:nvPr/>
          </p:nvSpPr>
          <p:spPr bwMode="auto">
            <a:xfrm>
              <a:off x="3712012" y="2023251"/>
              <a:ext cx="118872" cy="2484438"/>
            </a:xfrm>
            <a:prstGeom prst="rect">
              <a:avLst/>
            </a:prstGeom>
            <a:pattFill prst="horzBrick">
              <a:fgClr>
                <a:schemeClr val="tx1"/>
              </a:fgClr>
              <a:bgClr>
                <a:srgbClr val="FF0000"/>
              </a:bgClr>
            </a:pattFill>
            <a:ln w="9525" algn="ctr">
              <a:solidFill>
                <a:schemeClr val="tx1"/>
              </a:solidFill>
              <a:miter lim="800000"/>
              <a:headEnd/>
              <a:tailEnd/>
            </a:ln>
          </p:spPr>
          <p:txBody>
            <a:bodyPr wrap="none" anchor="ctr"/>
            <a:lstStyle/>
            <a:p>
              <a:endParaRPr lang="en-US"/>
            </a:p>
          </p:txBody>
        </p:sp>
        <p:sp>
          <p:nvSpPr>
            <p:cNvPr id="109" name="Rectangle 20" descr="Horizontal brick"/>
            <p:cNvSpPr>
              <a:spLocks noChangeArrowheads="1"/>
            </p:cNvSpPr>
            <p:nvPr/>
          </p:nvSpPr>
          <p:spPr bwMode="auto">
            <a:xfrm>
              <a:off x="5062728" y="2011362"/>
              <a:ext cx="118872" cy="2484438"/>
            </a:xfrm>
            <a:prstGeom prst="rect">
              <a:avLst/>
            </a:prstGeom>
            <a:pattFill prst="horzBrick">
              <a:fgClr>
                <a:schemeClr val="tx1"/>
              </a:fgClr>
              <a:bgClr>
                <a:srgbClr val="FF0000"/>
              </a:bgClr>
            </a:pattFill>
            <a:ln w="9525" algn="ctr">
              <a:solidFill>
                <a:schemeClr val="tx1"/>
              </a:solidFill>
              <a:miter lim="800000"/>
              <a:headEnd/>
              <a:tailEnd/>
            </a:ln>
          </p:spPr>
          <p:txBody>
            <a:bodyPr wrap="none" anchor="ctr"/>
            <a:lstStyle/>
            <a:p>
              <a:endParaRPr lang="en-US"/>
            </a:p>
          </p:txBody>
        </p:sp>
        <p:sp>
          <p:nvSpPr>
            <p:cNvPr id="110" name="Rectangle 20" descr="Horizontal brick"/>
            <p:cNvSpPr>
              <a:spLocks noChangeArrowheads="1"/>
            </p:cNvSpPr>
            <p:nvPr/>
          </p:nvSpPr>
          <p:spPr bwMode="auto">
            <a:xfrm>
              <a:off x="6430430" y="2011362"/>
              <a:ext cx="118872" cy="2484438"/>
            </a:xfrm>
            <a:prstGeom prst="rect">
              <a:avLst/>
            </a:prstGeom>
            <a:pattFill prst="horzBrick">
              <a:fgClr>
                <a:schemeClr val="tx1"/>
              </a:fgClr>
              <a:bgClr>
                <a:srgbClr val="FF0000"/>
              </a:bgClr>
            </a:pattFill>
            <a:ln w="9525" algn="ctr">
              <a:solidFill>
                <a:schemeClr val="tx1"/>
              </a:solidFill>
              <a:miter lim="800000"/>
              <a:headEnd/>
              <a:tailEnd/>
            </a:ln>
          </p:spPr>
          <p:txBody>
            <a:bodyPr wrap="none" anchor="ctr"/>
            <a:lstStyle/>
            <a:p>
              <a:endParaRPr lang="en-US"/>
            </a:p>
          </p:txBody>
        </p:sp>
        <p:sp>
          <p:nvSpPr>
            <p:cNvPr id="112" name="Rounded Rectangle 111"/>
            <p:cNvSpPr/>
            <p:nvPr/>
          </p:nvSpPr>
          <p:spPr>
            <a:xfrm>
              <a:off x="1221106" y="3445326"/>
              <a:ext cx="1004730" cy="483702"/>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bg1"/>
                  </a:solidFill>
                </a:rPr>
                <a:t>Virtualized Linux</a:t>
              </a:r>
              <a:endParaRPr lang="en-US" sz="1100" b="1" dirty="0"/>
            </a:p>
          </p:txBody>
        </p:sp>
        <p:sp>
          <p:nvSpPr>
            <p:cNvPr id="113" name="Rounded Rectangle 112"/>
            <p:cNvSpPr/>
            <p:nvPr/>
          </p:nvSpPr>
          <p:spPr>
            <a:xfrm>
              <a:off x="2601074" y="3173898"/>
              <a:ext cx="1004730" cy="483702"/>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POSIX Library</a:t>
              </a:r>
              <a:endParaRPr lang="en-US" sz="1100" b="1" dirty="0"/>
            </a:p>
          </p:txBody>
        </p:sp>
        <p:sp>
          <p:nvSpPr>
            <p:cNvPr id="114" name="Rounded Rectangle 113"/>
            <p:cNvSpPr/>
            <p:nvPr/>
          </p:nvSpPr>
          <p:spPr>
            <a:xfrm>
              <a:off x="2590800" y="3810000"/>
              <a:ext cx="1004730" cy="483702"/>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bg1"/>
                  </a:solidFill>
                </a:rPr>
                <a:t>Virtualized Linux</a:t>
              </a:r>
              <a:endParaRPr lang="en-US" sz="1100" b="1" dirty="0"/>
            </a:p>
          </p:txBody>
        </p:sp>
        <p:sp>
          <p:nvSpPr>
            <p:cNvPr id="115" name="Rounded Rectangle 114"/>
            <p:cNvSpPr/>
            <p:nvPr/>
          </p:nvSpPr>
          <p:spPr>
            <a:xfrm>
              <a:off x="3955335" y="3124200"/>
              <a:ext cx="1004730" cy="685800"/>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ARINC 653 Part 1 Required Services</a:t>
              </a:r>
              <a:endParaRPr lang="en-US" sz="1100" b="1" dirty="0"/>
            </a:p>
          </p:txBody>
        </p:sp>
        <p:sp>
          <p:nvSpPr>
            <p:cNvPr id="116" name="Rounded Rectangle 115"/>
            <p:cNvSpPr/>
            <p:nvPr/>
          </p:nvSpPr>
          <p:spPr>
            <a:xfrm>
              <a:off x="3962826" y="3926814"/>
              <a:ext cx="1004730" cy="483702"/>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bg1"/>
                  </a:solidFill>
                </a:rPr>
                <a:t>File system</a:t>
              </a:r>
              <a:endParaRPr lang="en-US" sz="1100" b="1" dirty="0"/>
            </a:p>
          </p:txBody>
        </p:sp>
        <p:sp>
          <p:nvSpPr>
            <p:cNvPr id="117" name="Rounded Rectangle 116"/>
            <p:cNvSpPr/>
            <p:nvPr/>
          </p:nvSpPr>
          <p:spPr>
            <a:xfrm>
              <a:off x="5319870" y="3173858"/>
              <a:ext cx="1004730" cy="483702"/>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Ada/C Language Support </a:t>
              </a:r>
              <a:endParaRPr lang="en-US" sz="1100" b="1" dirty="0"/>
            </a:p>
          </p:txBody>
        </p:sp>
        <p:sp>
          <p:nvSpPr>
            <p:cNvPr id="118" name="Rounded Rectangle 117"/>
            <p:cNvSpPr/>
            <p:nvPr/>
          </p:nvSpPr>
          <p:spPr>
            <a:xfrm>
              <a:off x="5309554" y="3859698"/>
              <a:ext cx="1004730" cy="483702"/>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bg1"/>
                  </a:solidFill>
                </a:rPr>
                <a:t>File system</a:t>
              </a:r>
              <a:endParaRPr lang="en-US" sz="1100" b="1" dirty="0"/>
            </a:p>
          </p:txBody>
        </p:sp>
        <p:sp>
          <p:nvSpPr>
            <p:cNvPr id="119" name="Rounded Rectangle 118"/>
            <p:cNvSpPr/>
            <p:nvPr/>
          </p:nvSpPr>
          <p:spPr>
            <a:xfrm>
              <a:off x="6670922" y="3590375"/>
              <a:ext cx="1004730" cy="483702"/>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Socket Server</a:t>
              </a:r>
              <a:endParaRPr lang="en-US" sz="1100" b="1" dirty="0"/>
            </a:p>
          </p:txBody>
        </p:sp>
        <p:sp>
          <p:nvSpPr>
            <p:cNvPr id="120" name="TextBox 119"/>
            <p:cNvSpPr txBox="1"/>
            <p:nvPr/>
          </p:nvSpPr>
          <p:spPr>
            <a:xfrm>
              <a:off x="1073842" y="1295400"/>
              <a:ext cx="2689275" cy="707886"/>
            </a:xfrm>
            <a:prstGeom prst="rect">
              <a:avLst/>
            </a:prstGeom>
            <a:noFill/>
            <a:ln>
              <a:noFill/>
            </a:ln>
          </p:spPr>
          <p:txBody>
            <a:bodyPr wrap="square" rtlCol="0">
              <a:spAutoFit/>
            </a:bodyPr>
            <a:lstStyle/>
            <a:p>
              <a:pPr algn="ctr"/>
              <a:r>
                <a:rPr lang="en-US" sz="2000" b="1" dirty="0"/>
                <a:t>Low </a:t>
              </a:r>
              <a:r>
                <a:rPr lang="en-US" sz="2000" b="1" dirty="0" smtClean="0"/>
                <a:t>Assurance</a:t>
              </a:r>
            </a:p>
            <a:p>
              <a:pPr algn="ctr"/>
              <a:r>
                <a:rPr lang="en-US" sz="2000" b="1" dirty="0" smtClean="0"/>
                <a:t>Not Mission </a:t>
              </a:r>
              <a:r>
                <a:rPr lang="en-US" sz="2000" b="1" dirty="0"/>
                <a:t>C</a:t>
              </a:r>
              <a:r>
                <a:rPr lang="en-US" sz="2000" b="1" dirty="0" smtClean="0"/>
                <a:t>ritical</a:t>
              </a:r>
              <a:endParaRPr lang="en-US" sz="2000" b="1" dirty="0"/>
            </a:p>
          </p:txBody>
        </p:sp>
        <p:sp>
          <p:nvSpPr>
            <p:cNvPr id="121" name="TextBox 120"/>
            <p:cNvSpPr txBox="1"/>
            <p:nvPr/>
          </p:nvSpPr>
          <p:spPr>
            <a:xfrm>
              <a:off x="3725815" y="1446796"/>
              <a:ext cx="4539028" cy="400110"/>
            </a:xfrm>
            <a:prstGeom prst="rect">
              <a:avLst/>
            </a:prstGeom>
            <a:noFill/>
            <a:ln>
              <a:noFill/>
            </a:ln>
          </p:spPr>
          <p:txBody>
            <a:bodyPr wrap="square" rtlCol="0">
              <a:spAutoFit/>
            </a:bodyPr>
            <a:lstStyle/>
            <a:p>
              <a:pPr algn="ctr"/>
              <a:r>
                <a:rPr lang="en-US" sz="2000" b="1" dirty="0"/>
                <a:t>High </a:t>
              </a:r>
              <a:r>
                <a:rPr lang="en-US" sz="2000" b="1" dirty="0" smtClean="0"/>
                <a:t>Assurance / Mission Critical</a:t>
              </a:r>
              <a:endParaRPr lang="en-US" sz="2000" b="1" dirty="0"/>
            </a:p>
          </p:txBody>
        </p:sp>
      </p:grpSp>
    </p:spTree>
    <p:extLst>
      <p:ext uri="{BB962C8B-B14F-4D97-AF65-F5344CB8AC3E}">
        <p14:creationId xmlns:p14="http://schemas.microsoft.com/office/powerpoint/2010/main" val="225741884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34"/>
          <p:cNvSpPr>
            <a:spLocks noChangeArrowheads="1"/>
          </p:cNvSpPr>
          <p:nvPr/>
        </p:nvSpPr>
        <p:spPr bwMode="auto">
          <a:xfrm>
            <a:off x="2214676" y="2438400"/>
            <a:ext cx="1219200" cy="2076450"/>
          </a:xfrm>
          <a:prstGeom prst="rect">
            <a:avLst/>
          </a:prstGeom>
          <a:solidFill>
            <a:srgbClr val="CACAA0"/>
          </a:solidFill>
          <a:ln w="9525">
            <a:noFill/>
            <a:miter lim="800000"/>
            <a:headEnd/>
            <a:tailEnd/>
          </a:ln>
        </p:spPr>
        <p:txBody>
          <a:bodyPr wrap="none" anchor="ctr"/>
          <a:lstStyle/>
          <a:p>
            <a:pPr algn="ctr"/>
            <a:endParaRPr lang="en-US" sz="2400">
              <a:latin typeface="Times New Roman" pitchFamily="18" charset="0"/>
            </a:endParaRPr>
          </a:p>
        </p:txBody>
      </p:sp>
      <p:sp>
        <p:nvSpPr>
          <p:cNvPr id="15362" name="Title 1"/>
          <p:cNvSpPr>
            <a:spLocks noGrp="1"/>
          </p:cNvSpPr>
          <p:nvPr>
            <p:ph type="title"/>
          </p:nvPr>
        </p:nvSpPr>
        <p:spPr/>
        <p:txBody>
          <a:bodyPr/>
          <a:lstStyle/>
          <a:p>
            <a:pPr eaLnBrk="1" hangingPunct="1"/>
            <a:r>
              <a:rPr lang="en-US" dirty="0" smtClean="0"/>
              <a:t>System consolidation</a:t>
            </a:r>
            <a:endParaRPr lang="en-US" dirty="0"/>
          </a:p>
        </p:txBody>
      </p:sp>
      <p:sp>
        <p:nvSpPr>
          <p:cNvPr id="15363" name="Content Placeholder 4"/>
          <p:cNvSpPr>
            <a:spLocks noGrp="1"/>
          </p:cNvSpPr>
          <p:nvPr>
            <p:ph sz="half" idx="2"/>
          </p:nvPr>
        </p:nvSpPr>
        <p:spPr>
          <a:xfrm>
            <a:off x="152400" y="4648200"/>
            <a:ext cx="3736545" cy="1676400"/>
          </a:xfrm>
        </p:spPr>
        <p:txBody>
          <a:bodyPr>
            <a:normAutofit fontScale="70000" lnSpcReduction="20000"/>
          </a:bodyPr>
          <a:lstStyle/>
          <a:p>
            <a:pPr eaLnBrk="1" hangingPunct="1"/>
            <a:r>
              <a:rPr lang="en-US" sz="2900" dirty="0"/>
              <a:t>Multiprocessing System</a:t>
            </a:r>
          </a:p>
          <a:p>
            <a:pPr lvl="1"/>
            <a:r>
              <a:rPr lang="en-US" sz="2300" dirty="0"/>
              <a:t>Legacy system consists of multiple cards</a:t>
            </a:r>
          </a:p>
          <a:p>
            <a:pPr lvl="1"/>
            <a:r>
              <a:rPr lang="en-US" sz="2300" dirty="0"/>
              <a:t>Hardware update required for obsolescence or </a:t>
            </a:r>
            <a:r>
              <a:rPr lang="en-US" sz="2300" dirty="0" err="1"/>
              <a:t>SWaP</a:t>
            </a:r>
            <a:endParaRPr lang="en-US" sz="2300" dirty="0"/>
          </a:p>
          <a:p>
            <a:pPr lvl="1"/>
            <a:r>
              <a:rPr lang="en-US" sz="2300" dirty="0"/>
              <a:t>Desire to run multiple systems independently</a:t>
            </a:r>
          </a:p>
        </p:txBody>
      </p:sp>
      <p:sp>
        <p:nvSpPr>
          <p:cNvPr id="15364" name="Line 12"/>
          <p:cNvSpPr>
            <a:spLocks noChangeShapeType="1"/>
          </p:cNvSpPr>
          <p:nvPr/>
        </p:nvSpPr>
        <p:spPr bwMode="auto">
          <a:xfrm>
            <a:off x="4419600" y="3427413"/>
            <a:ext cx="609600" cy="0"/>
          </a:xfrm>
          <a:prstGeom prst="line">
            <a:avLst/>
          </a:prstGeom>
          <a:noFill/>
          <a:ln w="76200">
            <a:solidFill>
              <a:schemeClr val="tx1"/>
            </a:solidFill>
            <a:round/>
            <a:headEnd/>
            <a:tailEnd type="triangle" w="med" len="med"/>
          </a:ln>
        </p:spPr>
        <p:txBody>
          <a:bodyPr wrap="none" lIns="88900" tIns="44450" rIns="88900" bIns="44450" anchor="ctr"/>
          <a:lstStyle/>
          <a:p>
            <a:endParaRPr lang="en-US"/>
          </a:p>
        </p:txBody>
      </p:sp>
      <p:grpSp>
        <p:nvGrpSpPr>
          <p:cNvPr id="15365" name="Group 51"/>
          <p:cNvGrpSpPr>
            <a:grpSpLocks/>
          </p:cNvGrpSpPr>
          <p:nvPr/>
        </p:nvGrpSpPr>
        <p:grpSpPr bwMode="auto">
          <a:xfrm>
            <a:off x="5791200" y="1371600"/>
            <a:ext cx="2743200" cy="3124200"/>
            <a:chOff x="5791200" y="2133600"/>
            <a:chExt cx="2743200" cy="3124200"/>
          </a:xfrm>
        </p:grpSpPr>
        <p:grpSp>
          <p:nvGrpSpPr>
            <p:cNvPr id="15381" name="Group 49"/>
            <p:cNvGrpSpPr>
              <a:grpSpLocks/>
            </p:cNvGrpSpPr>
            <p:nvPr/>
          </p:nvGrpSpPr>
          <p:grpSpPr bwMode="auto">
            <a:xfrm>
              <a:off x="5943600" y="3181350"/>
              <a:ext cx="2438400" cy="2076450"/>
              <a:chOff x="5943600" y="3181350"/>
              <a:chExt cx="2438400" cy="2076450"/>
            </a:xfrm>
          </p:grpSpPr>
          <p:sp>
            <p:nvSpPr>
              <p:cNvPr id="15388" name="Rectangle 34"/>
              <p:cNvSpPr>
                <a:spLocks noChangeArrowheads="1"/>
              </p:cNvSpPr>
              <p:nvPr/>
            </p:nvSpPr>
            <p:spPr bwMode="auto">
              <a:xfrm>
                <a:off x="5943600" y="3181350"/>
                <a:ext cx="2438400" cy="2076450"/>
              </a:xfrm>
              <a:prstGeom prst="rect">
                <a:avLst/>
              </a:prstGeom>
              <a:solidFill>
                <a:srgbClr val="CACAA0"/>
              </a:solidFill>
              <a:ln w="9525">
                <a:noFill/>
                <a:miter lim="800000"/>
                <a:headEnd/>
                <a:tailEnd/>
              </a:ln>
            </p:spPr>
            <p:txBody>
              <a:bodyPr wrap="none" anchor="ctr"/>
              <a:lstStyle/>
              <a:p>
                <a:pPr algn="ctr"/>
                <a:endParaRPr lang="en-US" sz="2400">
                  <a:latin typeface="Times New Roman" pitchFamily="18" charset="0"/>
                </a:endParaRPr>
              </a:p>
            </p:txBody>
          </p:sp>
          <p:sp>
            <p:nvSpPr>
              <p:cNvPr id="2" name="Rounded Rectangle 28"/>
              <p:cNvSpPr/>
              <p:nvPr/>
            </p:nvSpPr>
            <p:spPr>
              <a:xfrm>
                <a:off x="6172200" y="4648200"/>
                <a:ext cx="1981200" cy="381000"/>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bg1"/>
                    </a:solidFill>
                    <a:latin typeface="Times New Roman" pitchFamily="18" charset="0"/>
                  </a:rPr>
                  <a:t>shared system resources</a:t>
                </a:r>
                <a:endParaRPr lang="en-US" sz="1400" dirty="0">
                  <a:latin typeface="Times New Roman" pitchFamily="18" charset="0"/>
                </a:endParaRPr>
              </a:p>
            </p:txBody>
          </p:sp>
          <p:sp>
            <p:nvSpPr>
              <p:cNvPr id="3" name="Rounded Rectangle 29"/>
              <p:cNvSpPr/>
              <p:nvPr/>
            </p:nvSpPr>
            <p:spPr>
              <a:xfrm>
                <a:off x="6172200" y="3505200"/>
                <a:ext cx="914400" cy="685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t>Core 1</a:t>
                </a:r>
              </a:p>
              <a:p>
                <a:pPr algn="ctr" fontAlgn="auto">
                  <a:spcBef>
                    <a:spcPts val="0"/>
                  </a:spcBef>
                  <a:spcAft>
                    <a:spcPts val="0"/>
                  </a:spcAft>
                  <a:defRPr/>
                </a:pPr>
                <a:r>
                  <a:rPr lang="en-US" sz="1000" dirty="0"/>
                  <a:t>+ local resources</a:t>
                </a:r>
              </a:p>
            </p:txBody>
          </p:sp>
          <p:sp>
            <p:nvSpPr>
              <p:cNvPr id="31" name="Rounded Rectangle 30"/>
              <p:cNvSpPr/>
              <p:nvPr/>
            </p:nvSpPr>
            <p:spPr>
              <a:xfrm>
                <a:off x="7239000" y="3505200"/>
                <a:ext cx="914400" cy="685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t>Core 2</a:t>
                </a:r>
              </a:p>
              <a:p>
                <a:pPr algn="ctr" fontAlgn="auto">
                  <a:spcBef>
                    <a:spcPts val="0"/>
                  </a:spcBef>
                  <a:spcAft>
                    <a:spcPts val="0"/>
                  </a:spcAft>
                  <a:defRPr/>
                </a:pPr>
                <a:r>
                  <a:rPr lang="en-US" sz="1000" dirty="0"/>
                  <a:t>+ local resources</a:t>
                </a:r>
              </a:p>
            </p:txBody>
          </p:sp>
          <p:cxnSp>
            <p:nvCxnSpPr>
              <p:cNvPr id="35" name="Straight Connector 34"/>
              <p:cNvCxnSpPr/>
              <p:nvPr/>
            </p:nvCxnSpPr>
            <p:spPr>
              <a:xfrm>
                <a:off x="6629400" y="4419600"/>
                <a:ext cx="1066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6"/>
              <p:cNvCxnSpPr/>
              <p:nvPr/>
            </p:nvCxnSpPr>
            <p:spPr>
              <a:xfrm rot="5400000">
                <a:off x="6527901" y="43053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31" idx="2"/>
              </p:cNvCxnSpPr>
              <p:nvPr/>
            </p:nvCxnSpPr>
            <p:spPr>
              <a:xfrm rot="5400000">
                <a:off x="7581900" y="43053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7"/>
              <p:cNvCxnSpPr/>
              <p:nvPr/>
            </p:nvCxnSpPr>
            <p:spPr>
              <a:xfrm rot="5400000">
                <a:off x="7048500" y="45339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Rounded Rectangle 48"/>
            <p:cNvSpPr/>
            <p:nvPr/>
          </p:nvSpPr>
          <p:spPr>
            <a:xfrm>
              <a:off x="5791200" y="2590800"/>
              <a:ext cx="1143000" cy="304800"/>
            </a:xfrm>
            <a:prstGeom prst="roundRect">
              <a:avLst/>
            </a:prstGeom>
            <a:solidFill>
              <a:srgbClr val="7676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t>AMP OS</a:t>
              </a:r>
            </a:p>
          </p:txBody>
        </p:sp>
        <p:sp>
          <p:nvSpPr>
            <p:cNvPr id="7" name="Rounded Rectangle 50"/>
            <p:cNvSpPr/>
            <p:nvPr/>
          </p:nvSpPr>
          <p:spPr>
            <a:xfrm>
              <a:off x="7391400" y="2590800"/>
              <a:ext cx="1143000" cy="304800"/>
            </a:xfrm>
            <a:prstGeom prst="roundRect">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t>AMP OS</a:t>
              </a:r>
            </a:p>
          </p:txBody>
        </p:sp>
        <p:cxnSp>
          <p:nvCxnSpPr>
            <p:cNvPr id="8" name="Straight Arrow Connector 53"/>
            <p:cNvCxnSpPr>
              <a:stCxn id="49" idx="2"/>
            </p:cNvCxnSpPr>
            <p:nvPr/>
          </p:nvCxnSpPr>
          <p:spPr>
            <a:xfrm rot="16200000" flipH="1">
              <a:off x="6272326" y="3067050"/>
              <a:ext cx="609600" cy="266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55"/>
            <p:cNvCxnSpPr>
              <a:stCxn id="51" idx="2"/>
            </p:cNvCxnSpPr>
            <p:nvPr/>
          </p:nvCxnSpPr>
          <p:spPr>
            <a:xfrm rot="5400000">
              <a:off x="7605826" y="3067050"/>
              <a:ext cx="609600" cy="266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17"/>
            <p:cNvSpPr/>
            <p:nvPr/>
          </p:nvSpPr>
          <p:spPr>
            <a:xfrm>
              <a:off x="5791200" y="2133600"/>
              <a:ext cx="1143000" cy="304800"/>
            </a:xfrm>
            <a:prstGeom prst="roundRect">
              <a:avLst/>
            </a:prstGeom>
            <a:solidFill>
              <a:srgbClr val="7676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t>Applications</a:t>
              </a:r>
            </a:p>
          </p:txBody>
        </p:sp>
        <p:sp>
          <p:nvSpPr>
            <p:cNvPr id="11" name="Rounded Rectangle 19"/>
            <p:cNvSpPr/>
            <p:nvPr/>
          </p:nvSpPr>
          <p:spPr>
            <a:xfrm>
              <a:off x="7391400" y="2133600"/>
              <a:ext cx="1143000" cy="304800"/>
            </a:xfrm>
            <a:prstGeom prst="roundRect">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t>Applications</a:t>
              </a:r>
            </a:p>
          </p:txBody>
        </p:sp>
      </p:grpSp>
      <p:sp>
        <p:nvSpPr>
          <p:cNvPr id="15366" name="Rectangle 34"/>
          <p:cNvSpPr>
            <a:spLocks noChangeArrowheads="1"/>
          </p:cNvSpPr>
          <p:nvPr/>
        </p:nvSpPr>
        <p:spPr bwMode="auto">
          <a:xfrm>
            <a:off x="614476" y="2438400"/>
            <a:ext cx="1219200" cy="2076450"/>
          </a:xfrm>
          <a:prstGeom prst="rect">
            <a:avLst/>
          </a:prstGeom>
          <a:solidFill>
            <a:srgbClr val="CACAA0"/>
          </a:solidFill>
          <a:ln w="9525">
            <a:noFill/>
            <a:miter lim="800000"/>
            <a:headEnd/>
            <a:tailEnd/>
          </a:ln>
        </p:spPr>
        <p:txBody>
          <a:bodyPr wrap="none" anchor="ctr"/>
          <a:lstStyle/>
          <a:p>
            <a:pPr algn="ctr"/>
            <a:endParaRPr lang="en-US" sz="2400">
              <a:latin typeface="Times New Roman" pitchFamily="18" charset="0"/>
            </a:endParaRPr>
          </a:p>
        </p:txBody>
      </p:sp>
      <p:sp>
        <p:nvSpPr>
          <p:cNvPr id="29" name="Rounded Rectangle 28"/>
          <p:cNvSpPr/>
          <p:nvPr/>
        </p:nvSpPr>
        <p:spPr>
          <a:xfrm>
            <a:off x="614476" y="3886200"/>
            <a:ext cx="1219200" cy="533400"/>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bg1"/>
                </a:solidFill>
                <a:latin typeface="Times New Roman" pitchFamily="18" charset="0"/>
              </a:rPr>
              <a:t>system resources</a:t>
            </a:r>
            <a:endParaRPr lang="en-US" sz="1400">
              <a:solidFill>
                <a:srgbClr val="FFFFFF"/>
              </a:solidFill>
              <a:latin typeface="Times New Roman" pitchFamily="18" charset="0"/>
            </a:endParaRPr>
          </a:p>
        </p:txBody>
      </p:sp>
      <p:sp>
        <p:nvSpPr>
          <p:cNvPr id="30" name="Rounded Rectangle 29"/>
          <p:cNvSpPr/>
          <p:nvPr/>
        </p:nvSpPr>
        <p:spPr>
          <a:xfrm>
            <a:off x="766876" y="2743200"/>
            <a:ext cx="914400" cy="685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rgbClr val="FFFFFF"/>
                </a:solidFill>
              </a:rPr>
              <a:t>Core</a:t>
            </a:r>
          </a:p>
          <a:p>
            <a:pPr algn="ctr">
              <a:defRPr/>
            </a:pPr>
            <a:r>
              <a:rPr lang="en-US" sz="1000">
                <a:solidFill>
                  <a:srgbClr val="FFFFFF"/>
                </a:solidFill>
              </a:rPr>
              <a:t>+ resources</a:t>
            </a:r>
          </a:p>
        </p:txBody>
      </p:sp>
      <p:cxnSp>
        <p:nvCxnSpPr>
          <p:cNvPr id="37" name="Straight Connector 36"/>
          <p:cNvCxnSpPr>
            <a:stCxn id="30" idx="2"/>
          </p:cNvCxnSpPr>
          <p:nvPr/>
        </p:nvCxnSpPr>
        <p:spPr>
          <a:xfrm rot="5400000">
            <a:off x="1109776" y="35433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29" idx="0"/>
          </p:cNvCxnSpPr>
          <p:nvPr/>
        </p:nvCxnSpPr>
        <p:spPr>
          <a:xfrm rot="5400000">
            <a:off x="1109776" y="37719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614476" y="1828800"/>
            <a:ext cx="1143000" cy="304800"/>
          </a:xfrm>
          <a:prstGeom prst="roundRect">
            <a:avLst/>
          </a:prstGeom>
          <a:solidFill>
            <a:srgbClr val="7676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t>AMP OS</a:t>
            </a:r>
          </a:p>
        </p:txBody>
      </p:sp>
      <p:sp>
        <p:nvSpPr>
          <p:cNvPr id="51" name="Rounded Rectangle 50"/>
          <p:cNvSpPr/>
          <p:nvPr/>
        </p:nvSpPr>
        <p:spPr>
          <a:xfrm>
            <a:off x="2214676" y="1828800"/>
            <a:ext cx="1143000" cy="304800"/>
          </a:xfrm>
          <a:prstGeom prst="roundRect">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t>AMP OS</a:t>
            </a:r>
          </a:p>
        </p:txBody>
      </p:sp>
      <p:cxnSp>
        <p:nvCxnSpPr>
          <p:cNvPr id="15373" name="Straight Arrow Connector 53"/>
          <p:cNvCxnSpPr>
            <a:cxnSpLocks noChangeShapeType="1"/>
            <a:stCxn id="49" idx="2"/>
            <a:endCxn id="30" idx="0"/>
          </p:cNvCxnSpPr>
          <p:nvPr/>
        </p:nvCxnSpPr>
        <p:spPr bwMode="auto">
          <a:xfrm>
            <a:off x="1185976" y="2133600"/>
            <a:ext cx="38100" cy="609600"/>
          </a:xfrm>
          <a:prstGeom prst="straightConnector1">
            <a:avLst/>
          </a:prstGeom>
          <a:noFill/>
          <a:ln w="25400" algn="ctr">
            <a:solidFill>
              <a:schemeClr val="tx1"/>
            </a:solidFill>
            <a:round/>
            <a:headEnd/>
            <a:tailEnd type="arrow" w="med" len="med"/>
          </a:ln>
        </p:spPr>
      </p:cxnSp>
      <p:cxnSp>
        <p:nvCxnSpPr>
          <p:cNvPr id="15374" name="Straight Arrow Connector 55"/>
          <p:cNvCxnSpPr>
            <a:cxnSpLocks noChangeShapeType="1"/>
          </p:cNvCxnSpPr>
          <p:nvPr/>
        </p:nvCxnSpPr>
        <p:spPr bwMode="auto">
          <a:xfrm flipH="1">
            <a:off x="2748076" y="2133600"/>
            <a:ext cx="38100" cy="609600"/>
          </a:xfrm>
          <a:prstGeom prst="straightConnector1">
            <a:avLst/>
          </a:prstGeom>
          <a:noFill/>
          <a:ln w="25400" algn="ctr">
            <a:solidFill>
              <a:schemeClr val="tx1"/>
            </a:solidFill>
            <a:round/>
            <a:headEnd/>
            <a:tailEnd type="arrow" w="med" len="med"/>
          </a:ln>
        </p:spPr>
      </p:cxnSp>
      <p:sp>
        <p:nvSpPr>
          <p:cNvPr id="18" name="Rounded Rectangle 17"/>
          <p:cNvSpPr/>
          <p:nvPr/>
        </p:nvSpPr>
        <p:spPr>
          <a:xfrm>
            <a:off x="614476" y="1371600"/>
            <a:ext cx="1143000" cy="304800"/>
          </a:xfrm>
          <a:prstGeom prst="roundRect">
            <a:avLst/>
          </a:prstGeom>
          <a:solidFill>
            <a:srgbClr val="7676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t>Applications</a:t>
            </a:r>
          </a:p>
        </p:txBody>
      </p:sp>
      <p:sp>
        <p:nvSpPr>
          <p:cNvPr id="20" name="Rounded Rectangle 19"/>
          <p:cNvSpPr/>
          <p:nvPr/>
        </p:nvSpPr>
        <p:spPr>
          <a:xfrm>
            <a:off x="2214676" y="1371600"/>
            <a:ext cx="1143000" cy="304800"/>
          </a:xfrm>
          <a:prstGeom prst="roundRect">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t>Applications</a:t>
            </a:r>
          </a:p>
        </p:txBody>
      </p:sp>
      <p:sp>
        <p:nvSpPr>
          <p:cNvPr id="12" name="Rounded Rectangle 28"/>
          <p:cNvSpPr/>
          <p:nvPr/>
        </p:nvSpPr>
        <p:spPr>
          <a:xfrm>
            <a:off x="2214676" y="3886200"/>
            <a:ext cx="1219200" cy="533400"/>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bg1"/>
                </a:solidFill>
                <a:latin typeface="Times New Roman" pitchFamily="18" charset="0"/>
              </a:rPr>
              <a:t>system resources</a:t>
            </a:r>
            <a:endParaRPr lang="en-US" sz="1400">
              <a:solidFill>
                <a:srgbClr val="FFFFFF"/>
              </a:solidFill>
              <a:latin typeface="Times New Roman" pitchFamily="18" charset="0"/>
            </a:endParaRPr>
          </a:p>
        </p:txBody>
      </p:sp>
      <p:sp>
        <p:nvSpPr>
          <p:cNvPr id="13" name="Rounded Rectangle 29"/>
          <p:cNvSpPr/>
          <p:nvPr/>
        </p:nvSpPr>
        <p:spPr>
          <a:xfrm>
            <a:off x="2367076" y="2743200"/>
            <a:ext cx="914400" cy="685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rgbClr val="FFFFFF"/>
                </a:solidFill>
              </a:rPr>
              <a:t>Core</a:t>
            </a:r>
          </a:p>
          <a:p>
            <a:pPr algn="ctr">
              <a:defRPr/>
            </a:pPr>
            <a:r>
              <a:rPr lang="en-US" sz="1000">
                <a:solidFill>
                  <a:srgbClr val="FFFFFF"/>
                </a:solidFill>
              </a:rPr>
              <a:t>+ resources</a:t>
            </a:r>
          </a:p>
        </p:txBody>
      </p:sp>
      <p:cxnSp>
        <p:nvCxnSpPr>
          <p:cNvPr id="14" name="Straight Connector 36"/>
          <p:cNvCxnSpPr>
            <a:stCxn id="30" idx="2"/>
          </p:cNvCxnSpPr>
          <p:nvPr/>
        </p:nvCxnSpPr>
        <p:spPr>
          <a:xfrm rot="5400000">
            <a:off x="2709976" y="35433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47"/>
          <p:cNvCxnSpPr/>
          <p:nvPr/>
        </p:nvCxnSpPr>
        <p:spPr>
          <a:xfrm rot="5400000">
            <a:off x="2709976" y="37719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Content Placeholder 4"/>
          <p:cNvSpPr>
            <a:spLocks noGrp="1"/>
          </p:cNvSpPr>
          <p:nvPr>
            <p:ph sz="half" idx="2"/>
          </p:nvPr>
        </p:nvSpPr>
        <p:spPr>
          <a:xfrm>
            <a:off x="5218327" y="4643320"/>
            <a:ext cx="3736545" cy="1676400"/>
          </a:xfrm>
        </p:spPr>
        <p:txBody>
          <a:bodyPr>
            <a:normAutofit/>
          </a:bodyPr>
          <a:lstStyle/>
          <a:p>
            <a:pPr eaLnBrk="1" hangingPunct="1"/>
            <a:r>
              <a:rPr lang="en-US" sz="2000" dirty="0"/>
              <a:t>Multi-Core System</a:t>
            </a:r>
          </a:p>
          <a:p>
            <a:pPr lvl="1"/>
            <a:r>
              <a:rPr lang="en-US" sz="1600" dirty="0"/>
              <a:t>Two or more independent CPU cores within a single integrated circuit</a:t>
            </a:r>
          </a:p>
        </p:txBody>
      </p:sp>
    </p:spTree>
    <p:extLst>
      <p:ext uri="{BB962C8B-B14F-4D97-AF65-F5344CB8AC3E}">
        <p14:creationId xmlns:p14="http://schemas.microsoft.com/office/powerpoint/2010/main" val="12037573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914400" y="3048000"/>
            <a:ext cx="7315200" cy="2514600"/>
            <a:chOff x="1104900" y="320745"/>
            <a:chExt cx="7315200" cy="2514600"/>
          </a:xfrm>
          <a:solidFill>
            <a:schemeClr val="accent4">
              <a:lumMod val="40000"/>
              <a:lumOff val="60000"/>
            </a:schemeClr>
          </a:solidFill>
        </p:grpSpPr>
        <p:sp>
          <p:nvSpPr>
            <p:cNvPr id="68" name="Rectangle 67"/>
            <p:cNvSpPr/>
            <p:nvPr/>
          </p:nvSpPr>
          <p:spPr bwMode="auto">
            <a:xfrm>
              <a:off x="1104900" y="320745"/>
              <a:ext cx="914400" cy="2514600"/>
            </a:xfrm>
            <a:prstGeom prst="rect">
              <a:avLst/>
            </a:prstGeom>
            <a:grp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9" name="Rectangle 68"/>
            <p:cNvSpPr/>
            <p:nvPr/>
          </p:nvSpPr>
          <p:spPr bwMode="auto">
            <a:xfrm>
              <a:off x="2019300" y="320745"/>
              <a:ext cx="990600" cy="2514600"/>
            </a:xfrm>
            <a:prstGeom prst="rect">
              <a:avLst/>
            </a:prstGeom>
            <a:grp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8" name="Rectangle 77"/>
            <p:cNvSpPr/>
            <p:nvPr/>
          </p:nvSpPr>
          <p:spPr bwMode="auto">
            <a:xfrm>
              <a:off x="3009900" y="320745"/>
              <a:ext cx="1752600" cy="2514600"/>
            </a:xfrm>
            <a:prstGeom prst="rect">
              <a:avLst/>
            </a:prstGeom>
            <a:grp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9" name="Rectangle 78"/>
            <p:cNvSpPr/>
            <p:nvPr/>
          </p:nvSpPr>
          <p:spPr bwMode="auto">
            <a:xfrm>
              <a:off x="4762500" y="320745"/>
              <a:ext cx="3657600" cy="2514600"/>
            </a:xfrm>
            <a:prstGeom prst="rect">
              <a:avLst/>
            </a:prstGeom>
            <a:grp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21505" name="Title 1"/>
          <p:cNvSpPr>
            <a:spLocks noGrp="1"/>
          </p:cNvSpPr>
          <p:nvPr>
            <p:ph type="title"/>
          </p:nvPr>
        </p:nvSpPr>
        <p:spPr/>
        <p:txBody>
          <a:bodyPr/>
          <a:lstStyle/>
          <a:p>
            <a:pPr eaLnBrk="1" hangingPunct="1"/>
            <a:r>
              <a:rPr lang="en-US" dirty="0"/>
              <a:t>Heterogeneous Multiprocessing (HMP)</a:t>
            </a:r>
          </a:p>
        </p:txBody>
      </p:sp>
      <p:sp>
        <p:nvSpPr>
          <p:cNvPr id="21506" name="Content Placeholder 4"/>
          <p:cNvSpPr>
            <a:spLocks noGrp="1"/>
          </p:cNvSpPr>
          <p:nvPr>
            <p:ph type="body" sz="quarter" idx="4294967295"/>
          </p:nvPr>
        </p:nvSpPr>
        <p:spPr>
          <a:xfrm>
            <a:off x="811533" y="1251480"/>
            <a:ext cx="7429646" cy="1778145"/>
          </a:xfrm>
          <a:prstGeom prst="rect">
            <a:avLst/>
          </a:prstGeom>
        </p:spPr>
        <p:txBody>
          <a:bodyPr/>
          <a:lstStyle/>
          <a:p>
            <a:pPr eaLnBrk="1" hangingPunct="1">
              <a:lnSpc>
                <a:spcPct val="80000"/>
              </a:lnSpc>
            </a:pPr>
            <a:r>
              <a:rPr lang="en-US" dirty="0"/>
              <a:t>Separate, independent monolith images</a:t>
            </a:r>
          </a:p>
          <a:p>
            <a:pPr eaLnBrk="1" hangingPunct="1">
              <a:lnSpc>
                <a:spcPct val="80000"/>
              </a:lnSpc>
            </a:pPr>
            <a:r>
              <a:rPr lang="en-US" dirty="0"/>
              <a:t>Cores locked to specific subsystems</a:t>
            </a:r>
          </a:p>
          <a:p>
            <a:pPr eaLnBrk="1" hangingPunct="1">
              <a:lnSpc>
                <a:spcPct val="80000"/>
              </a:lnSpc>
            </a:pPr>
            <a:r>
              <a:rPr lang="en-US" dirty="0"/>
              <a:t>Each subsystem is one of traditional models (AMP/SMP)</a:t>
            </a:r>
          </a:p>
          <a:p>
            <a:pPr eaLnBrk="1" hangingPunct="1">
              <a:lnSpc>
                <a:spcPct val="80000"/>
              </a:lnSpc>
            </a:pPr>
            <a:r>
              <a:rPr lang="en-US" dirty="0"/>
              <a:t>No OS-enabled communication between subsystems</a:t>
            </a:r>
          </a:p>
          <a:p>
            <a:pPr eaLnBrk="1" hangingPunct="1">
              <a:lnSpc>
                <a:spcPct val="80000"/>
              </a:lnSpc>
            </a:pPr>
            <a:endParaRPr lang="en-US" dirty="0"/>
          </a:p>
        </p:txBody>
      </p:sp>
      <p:sp>
        <p:nvSpPr>
          <p:cNvPr id="21508" name="Rectangle 34"/>
          <p:cNvSpPr>
            <a:spLocks noChangeArrowheads="1"/>
          </p:cNvSpPr>
          <p:nvPr/>
        </p:nvSpPr>
        <p:spPr bwMode="auto">
          <a:xfrm>
            <a:off x="869950" y="4876800"/>
            <a:ext cx="7391400" cy="1390650"/>
          </a:xfrm>
          <a:prstGeom prst="rect">
            <a:avLst/>
          </a:prstGeom>
          <a:solidFill>
            <a:srgbClr val="CACAA0"/>
          </a:solidFill>
          <a:ln w="9525">
            <a:noFill/>
            <a:miter lim="800000"/>
            <a:headEnd/>
            <a:tailEnd/>
          </a:ln>
        </p:spPr>
        <p:txBody>
          <a:bodyPr wrap="none" anchor="ctr"/>
          <a:lstStyle/>
          <a:p>
            <a:pPr algn="ctr"/>
            <a:endParaRPr lang="en-US" sz="2400">
              <a:latin typeface="Times New Roman" pitchFamily="18" charset="0"/>
            </a:endParaRPr>
          </a:p>
        </p:txBody>
      </p:sp>
      <p:sp>
        <p:nvSpPr>
          <p:cNvPr id="18" name="Rounded Rectangle 17"/>
          <p:cNvSpPr/>
          <p:nvPr/>
        </p:nvSpPr>
        <p:spPr bwMode="auto">
          <a:xfrm>
            <a:off x="3536950" y="5802313"/>
            <a:ext cx="2057400" cy="381000"/>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bg1"/>
                </a:solidFill>
                <a:latin typeface="Times New Roman" pitchFamily="18" charset="0"/>
              </a:rPr>
              <a:t>shared system resources</a:t>
            </a:r>
            <a:endParaRPr lang="en-US" sz="1400" dirty="0">
              <a:latin typeface="Times New Roman" pitchFamily="18" charset="0"/>
            </a:endParaRPr>
          </a:p>
        </p:txBody>
      </p:sp>
      <p:sp>
        <p:nvSpPr>
          <p:cNvPr id="19" name="Rounded Rectangle 18"/>
          <p:cNvSpPr/>
          <p:nvPr/>
        </p:nvSpPr>
        <p:spPr bwMode="auto">
          <a:xfrm>
            <a:off x="1022350" y="5181600"/>
            <a:ext cx="685800" cy="304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Core 1</a:t>
            </a:r>
          </a:p>
        </p:txBody>
      </p:sp>
      <p:sp>
        <p:nvSpPr>
          <p:cNvPr id="20" name="Rounded Rectangle 19"/>
          <p:cNvSpPr/>
          <p:nvPr/>
        </p:nvSpPr>
        <p:spPr bwMode="auto">
          <a:xfrm>
            <a:off x="1933575" y="5181600"/>
            <a:ext cx="685800" cy="304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Core 2</a:t>
            </a:r>
          </a:p>
        </p:txBody>
      </p:sp>
      <p:cxnSp>
        <p:nvCxnSpPr>
          <p:cNvPr id="21" name="Straight Connector 20"/>
          <p:cNvCxnSpPr/>
          <p:nvPr/>
        </p:nvCxnSpPr>
        <p:spPr bwMode="auto">
          <a:xfrm>
            <a:off x="1371600" y="5638800"/>
            <a:ext cx="6400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2"/>
          </p:cNvCxnSpPr>
          <p:nvPr/>
        </p:nvCxnSpPr>
        <p:spPr bwMode="auto">
          <a:xfrm rot="5400000">
            <a:off x="1289050" y="5562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rot="5400000">
            <a:off x="2203450" y="5562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rot="5400000">
            <a:off x="4487863" y="5726113"/>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bwMode="auto">
          <a:xfrm>
            <a:off x="987426" y="3733799"/>
            <a:ext cx="762000" cy="838200"/>
          </a:xfrm>
          <a:prstGeom prst="roundRect">
            <a:avLst/>
          </a:prstGeom>
          <a:solidFill>
            <a:srgbClr val="7676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dirty="0">
                <a:solidFill>
                  <a:srgbClr val="FFFFFF"/>
                </a:solidFill>
              </a:rPr>
              <a:t>AMP OS</a:t>
            </a:r>
          </a:p>
        </p:txBody>
      </p:sp>
      <p:cxnSp>
        <p:nvCxnSpPr>
          <p:cNvPr id="26" name="Straight Arrow Connector 25"/>
          <p:cNvCxnSpPr>
            <a:endCxn id="19" idx="0"/>
          </p:cNvCxnSpPr>
          <p:nvPr/>
        </p:nvCxnSpPr>
        <p:spPr bwMode="auto">
          <a:xfrm rot="5400000">
            <a:off x="1063625" y="4873625"/>
            <a:ext cx="609600" cy="6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rot="16200000" flipH="1">
            <a:off x="3551238" y="4678362"/>
            <a:ext cx="628650" cy="4159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bwMode="auto">
          <a:xfrm>
            <a:off x="2855913" y="5181600"/>
            <a:ext cx="685800" cy="304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Core 3</a:t>
            </a:r>
          </a:p>
        </p:txBody>
      </p:sp>
      <p:sp>
        <p:nvSpPr>
          <p:cNvPr id="29" name="Rounded Rectangle 28"/>
          <p:cNvSpPr/>
          <p:nvPr/>
        </p:nvSpPr>
        <p:spPr bwMode="auto">
          <a:xfrm>
            <a:off x="3765550" y="5181600"/>
            <a:ext cx="685800" cy="304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Core 4</a:t>
            </a:r>
          </a:p>
        </p:txBody>
      </p:sp>
      <p:cxnSp>
        <p:nvCxnSpPr>
          <p:cNvPr id="30" name="Straight Connector 29"/>
          <p:cNvCxnSpPr>
            <a:stCxn id="28" idx="2"/>
          </p:cNvCxnSpPr>
          <p:nvPr/>
        </p:nvCxnSpPr>
        <p:spPr bwMode="auto">
          <a:xfrm rot="5400000">
            <a:off x="3122613" y="5562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auto">
          <a:xfrm rot="5400000">
            <a:off x="4037013" y="5562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bwMode="auto">
          <a:xfrm>
            <a:off x="4679950" y="5181600"/>
            <a:ext cx="685800" cy="304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Core 5</a:t>
            </a:r>
          </a:p>
        </p:txBody>
      </p:sp>
      <p:sp>
        <p:nvSpPr>
          <p:cNvPr id="33" name="Rounded Rectangle 32"/>
          <p:cNvSpPr/>
          <p:nvPr/>
        </p:nvSpPr>
        <p:spPr bwMode="auto">
          <a:xfrm>
            <a:off x="5591175" y="5181600"/>
            <a:ext cx="685800" cy="304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Core 6</a:t>
            </a:r>
          </a:p>
        </p:txBody>
      </p:sp>
      <p:cxnSp>
        <p:nvCxnSpPr>
          <p:cNvPr id="34" name="Straight Connector 33"/>
          <p:cNvCxnSpPr>
            <a:stCxn id="32" idx="2"/>
          </p:cNvCxnSpPr>
          <p:nvPr/>
        </p:nvCxnSpPr>
        <p:spPr bwMode="auto">
          <a:xfrm rot="5400000">
            <a:off x="4946650" y="5562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rot="5400000">
            <a:off x="5861050" y="5562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bwMode="auto">
          <a:xfrm>
            <a:off x="6508750" y="5181600"/>
            <a:ext cx="685800" cy="304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Core 7</a:t>
            </a:r>
          </a:p>
        </p:txBody>
      </p:sp>
      <p:sp>
        <p:nvSpPr>
          <p:cNvPr id="37" name="Rounded Rectangle 36"/>
          <p:cNvSpPr/>
          <p:nvPr/>
        </p:nvSpPr>
        <p:spPr bwMode="auto">
          <a:xfrm>
            <a:off x="7419975" y="5181600"/>
            <a:ext cx="685800" cy="304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Core 8</a:t>
            </a:r>
          </a:p>
        </p:txBody>
      </p:sp>
      <p:cxnSp>
        <p:nvCxnSpPr>
          <p:cNvPr id="38" name="Straight Connector 37"/>
          <p:cNvCxnSpPr>
            <a:stCxn id="36" idx="2"/>
          </p:cNvCxnSpPr>
          <p:nvPr/>
        </p:nvCxnSpPr>
        <p:spPr bwMode="auto">
          <a:xfrm rot="5400000">
            <a:off x="6775450" y="5562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auto">
          <a:xfrm rot="5400000">
            <a:off x="7689850" y="5562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bwMode="auto">
          <a:xfrm>
            <a:off x="987425" y="3193474"/>
            <a:ext cx="762000" cy="401782"/>
          </a:xfrm>
          <a:prstGeom prst="roundRect">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AMP AS</a:t>
            </a:r>
          </a:p>
        </p:txBody>
      </p:sp>
      <p:sp>
        <p:nvSpPr>
          <p:cNvPr id="41" name="Rounded Rectangle 40"/>
          <p:cNvSpPr/>
          <p:nvPr/>
        </p:nvSpPr>
        <p:spPr bwMode="auto">
          <a:xfrm>
            <a:off x="1933575" y="3193474"/>
            <a:ext cx="762000" cy="401781"/>
          </a:xfrm>
          <a:prstGeom prst="roundRect">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AMP AS</a:t>
            </a:r>
          </a:p>
        </p:txBody>
      </p:sp>
      <p:sp>
        <p:nvSpPr>
          <p:cNvPr id="42" name="Rectangle 41"/>
          <p:cNvSpPr/>
          <p:nvPr/>
        </p:nvSpPr>
        <p:spPr bwMode="auto">
          <a:xfrm>
            <a:off x="914400" y="3048000"/>
            <a:ext cx="914400" cy="2514600"/>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3" name="Rectangle 42"/>
          <p:cNvSpPr/>
          <p:nvPr/>
        </p:nvSpPr>
        <p:spPr bwMode="auto">
          <a:xfrm>
            <a:off x="1828800" y="3048000"/>
            <a:ext cx="990600" cy="2514600"/>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4" name="Rounded Rectangle 43"/>
          <p:cNvSpPr/>
          <p:nvPr/>
        </p:nvSpPr>
        <p:spPr bwMode="auto">
          <a:xfrm>
            <a:off x="3270250" y="3193474"/>
            <a:ext cx="762000" cy="401782"/>
          </a:xfrm>
          <a:prstGeom prst="roundRect">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SMP AS</a:t>
            </a:r>
          </a:p>
        </p:txBody>
      </p:sp>
      <p:sp>
        <p:nvSpPr>
          <p:cNvPr id="45" name="Rectangle 44"/>
          <p:cNvSpPr/>
          <p:nvPr/>
        </p:nvSpPr>
        <p:spPr bwMode="auto">
          <a:xfrm>
            <a:off x="2819400" y="3048000"/>
            <a:ext cx="1752600" cy="2514600"/>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6" name="Rounded Rectangle 45"/>
          <p:cNvSpPr/>
          <p:nvPr/>
        </p:nvSpPr>
        <p:spPr bwMode="auto">
          <a:xfrm>
            <a:off x="5029200" y="3193473"/>
            <a:ext cx="762000" cy="378401"/>
          </a:xfrm>
          <a:prstGeom prst="roundRect">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SMP AS</a:t>
            </a:r>
          </a:p>
        </p:txBody>
      </p:sp>
      <p:sp>
        <p:nvSpPr>
          <p:cNvPr id="47" name="Rectangle 46"/>
          <p:cNvSpPr/>
          <p:nvPr/>
        </p:nvSpPr>
        <p:spPr bwMode="auto">
          <a:xfrm>
            <a:off x="4572000" y="3048000"/>
            <a:ext cx="3657600" cy="2514600"/>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50" name="Straight Arrow Connector 49"/>
          <p:cNvCxnSpPr/>
          <p:nvPr/>
        </p:nvCxnSpPr>
        <p:spPr bwMode="auto">
          <a:xfrm rot="5400000">
            <a:off x="1984375" y="4873625"/>
            <a:ext cx="609600" cy="6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rot="5400000">
            <a:off x="3095625" y="4665662"/>
            <a:ext cx="628650" cy="4222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bwMode="auto">
          <a:xfrm rot="5400000">
            <a:off x="5840413" y="4675187"/>
            <a:ext cx="628650" cy="4222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bwMode="auto">
          <a:xfrm rot="16200000" flipH="1">
            <a:off x="6280151" y="4667249"/>
            <a:ext cx="628650" cy="457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bwMode="auto">
          <a:xfrm rot="5400000">
            <a:off x="5372101" y="4197350"/>
            <a:ext cx="609600" cy="13779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bwMode="auto">
          <a:xfrm rot="16200000" flipH="1">
            <a:off x="6743701" y="4203700"/>
            <a:ext cx="609600" cy="13652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Rounded Rectangle 12"/>
          <p:cNvSpPr/>
          <p:nvPr/>
        </p:nvSpPr>
        <p:spPr bwMode="auto">
          <a:xfrm>
            <a:off x="1933574" y="3733800"/>
            <a:ext cx="809625" cy="838200"/>
          </a:xfrm>
          <a:prstGeom prst="roundRect">
            <a:avLst/>
          </a:prstGeom>
          <a:solidFill>
            <a:srgbClr val="7676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dirty="0">
                <a:solidFill>
                  <a:srgbClr val="FFFFFF"/>
                </a:solidFill>
              </a:rPr>
              <a:t>AMP OS</a:t>
            </a:r>
          </a:p>
        </p:txBody>
      </p:sp>
      <p:sp>
        <p:nvSpPr>
          <p:cNvPr id="76" name="Rounded Rectangle 12"/>
          <p:cNvSpPr/>
          <p:nvPr/>
        </p:nvSpPr>
        <p:spPr bwMode="auto">
          <a:xfrm>
            <a:off x="3194050" y="3733800"/>
            <a:ext cx="914400" cy="838200"/>
          </a:xfrm>
          <a:prstGeom prst="roundRect">
            <a:avLst/>
          </a:prstGeom>
          <a:solidFill>
            <a:srgbClr val="7676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dirty="0">
                <a:solidFill>
                  <a:srgbClr val="FFFFFF"/>
                </a:solidFill>
              </a:rPr>
              <a:t>SMP OS</a:t>
            </a:r>
          </a:p>
        </p:txBody>
      </p:sp>
      <p:sp>
        <p:nvSpPr>
          <p:cNvPr id="77" name="Rounded Rectangle 12"/>
          <p:cNvSpPr/>
          <p:nvPr/>
        </p:nvSpPr>
        <p:spPr bwMode="auto">
          <a:xfrm>
            <a:off x="5365749" y="3733800"/>
            <a:ext cx="2054225" cy="838200"/>
          </a:xfrm>
          <a:prstGeom prst="roundRect">
            <a:avLst/>
          </a:prstGeom>
          <a:solidFill>
            <a:srgbClr val="7676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US" sz="1400" dirty="0">
              <a:solidFill>
                <a:srgbClr val="FFFFFF"/>
              </a:solidFill>
            </a:endParaRPr>
          </a:p>
          <a:p>
            <a:pPr algn="ctr" fontAlgn="auto">
              <a:spcBef>
                <a:spcPts val="0"/>
              </a:spcBef>
              <a:spcAft>
                <a:spcPts val="0"/>
              </a:spcAft>
              <a:defRPr/>
            </a:pPr>
            <a:r>
              <a:rPr lang="en-US" dirty="0">
                <a:solidFill>
                  <a:srgbClr val="FFFFFF"/>
                </a:solidFill>
              </a:rPr>
              <a:t>SMP OS</a:t>
            </a:r>
          </a:p>
        </p:txBody>
      </p:sp>
      <p:sp>
        <p:nvSpPr>
          <p:cNvPr id="64" name="Rounded Rectangle 63"/>
          <p:cNvSpPr/>
          <p:nvPr/>
        </p:nvSpPr>
        <p:spPr bwMode="auto">
          <a:xfrm>
            <a:off x="6019800" y="3193473"/>
            <a:ext cx="762000" cy="378401"/>
          </a:xfrm>
          <a:prstGeom prst="roundRect">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SMP AS</a:t>
            </a:r>
          </a:p>
        </p:txBody>
      </p:sp>
      <p:sp>
        <p:nvSpPr>
          <p:cNvPr id="65" name="Rounded Rectangle 64"/>
          <p:cNvSpPr/>
          <p:nvPr/>
        </p:nvSpPr>
        <p:spPr bwMode="auto">
          <a:xfrm>
            <a:off x="7000875" y="3193473"/>
            <a:ext cx="762000" cy="364547"/>
          </a:xfrm>
          <a:prstGeom prst="roundRect">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SMP AS</a:t>
            </a:r>
          </a:p>
        </p:txBody>
      </p:sp>
    </p:spTree>
    <p:extLst>
      <p:ext uri="{BB962C8B-B14F-4D97-AF65-F5344CB8AC3E}">
        <p14:creationId xmlns:p14="http://schemas.microsoft.com/office/powerpoint/2010/main" val="88322574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914400" y="3048000"/>
            <a:ext cx="7315200" cy="2514600"/>
            <a:chOff x="1104900" y="320745"/>
            <a:chExt cx="7315200" cy="2514600"/>
          </a:xfrm>
          <a:solidFill>
            <a:schemeClr val="accent4">
              <a:lumMod val="40000"/>
              <a:lumOff val="60000"/>
            </a:schemeClr>
          </a:solidFill>
        </p:grpSpPr>
        <p:sp>
          <p:nvSpPr>
            <p:cNvPr id="68" name="Rectangle 67"/>
            <p:cNvSpPr/>
            <p:nvPr/>
          </p:nvSpPr>
          <p:spPr bwMode="auto">
            <a:xfrm>
              <a:off x="1104900" y="320745"/>
              <a:ext cx="914400" cy="2514600"/>
            </a:xfrm>
            <a:prstGeom prst="rect">
              <a:avLst/>
            </a:prstGeom>
            <a:grp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9" name="Rectangle 68"/>
            <p:cNvSpPr/>
            <p:nvPr/>
          </p:nvSpPr>
          <p:spPr bwMode="auto">
            <a:xfrm>
              <a:off x="2019300" y="320745"/>
              <a:ext cx="990600" cy="2514600"/>
            </a:xfrm>
            <a:prstGeom prst="rect">
              <a:avLst/>
            </a:prstGeom>
            <a:grp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8" name="Rectangle 77"/>
            <p:cNvSpPr/>
            <p:nvPr/>
          </p:nvSpPr>
          <p:spPr bwMode="auto">
            <a:xfrm>
              <a:off x="3009900" y="320745"/>
              <a:ext cx="1752600" cy="2514600"/>
            </a:xfrm>
            <a:prstGeom prst="rect">
              <a:avLst/>
            </a:prstGeom>
            <a:grp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9" name="Rectangle 78"/>
            <p:cNvSpPr/>
            <p:nvPr/>
          </p:nvSpPr>
          <p:spPr bwMode="auto">
            <a:xfrm>
              <a:off x="4762500" y="320745"/>
              <a:ext cx="3657600" cy="2514600"/>
            </a:xfrm>
            <a:prstGeom prst="rect">
              <a:avLst/>
            </a:prstGeom>
            <a:grp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21508" name="Rectangle 34"/>
          <p:cNvSpPr>
            <a:spLocks noChangeArrowheads="1"/>
          </p:cNvSpPr>
          <p:nvPr/>
        </p:nvSpPr>
        <p:spPr bwMode="auto">
          <a:xfrm>
            <a:off x="869950" y="4876800"/>
            <a:ext cx="7391400" cy="1390650"/>
          </a:xfrm>
          <a:prstGeom prst="rect">
            <a:avLst/>
          </a:prstGeom>
          <a:solidFill>
            <a:srgbClr val="CACAA0"/>
          </a:solidFill>
          <a:ln w="9525">
            <a:noFill/>
            <a:miter lim="800000"/>
            <a:headEnd/>
            <a:tailEnd/>
          </a:ln>
        </p:spPr>
        <p:txBody>
          <a:bodyPr wrap="none" anchor="ctr"/>
          <a:lstStyle/>
          <a:p>
            <a:pPr algn="ctr"/>
            <a:endParaRPr lang="en-US" sz="2400">
              <a:latin typeface="Times New Roman" pitchFamily="18" charset="0"/>
            </a:endParaRPr>
          </a:p>
        </p:txBody>
      </p:sp>
      <p:sp>
        <p:nvSpPr>
          <p:cNvPr id="18" name="Rounded Rectangle 17"/>
          <p:cNvSpPr/>
          <p:nvPr/>
        </p:nvSpPr>
        <p:spPr bwMode="auto">
          <a:xfrm>
            <a:off x="3536950" y="5802313"/>
            <a:ext cx="2057400" cy="381000"/>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bg1"/>
                </a:solidFill>
                <a:latin typeface="Times New Roman" pitchFamily="18" charset="0"/>
              </a:rPr>
              <a:t>shared system resources</a:t>
            </a:r>
            <a:endParaRPr lang="en-US" sz="1400" dirty="0">
              <a:latin typeface="Times New Roman" pitchFamily="18" charset="0"/>
            </a:endParaRPr>
          </a:p>
        </p:txBody>
      </p:sp>
      <p:sp>
        <p:nvSpPr>
          <p:cNvPr id="19" name="Rounded Rectangle 18"/>
          <p:cNvSpPr/>
          <p:nvPr/>
        </p:nvSpPr>
        <p:spPr bwMode="auto">
          <a:xfrm>
            <a:off x="1022350" y="5181600"/>
            <a:ext cx="685800" cy="304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Core 1</a:t>
            </a:r>
          </a:p>
        </p:txBody>
      </p:sp>
      <p:sp>
        <p:nvSpPr>
          <p:cNvPr id="20" name="Rounded Rectangle 19"/>
          <p:cNvSpPr/>
          <p:nvPr/>
        </p:nvSpPr>
        <p:spPr bwMode="auto">
          <a:xfrm>
            <a:off x="1933575" y="5181600"/>
            <a:ext cx="685800" cy="304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Core 2</a:t>
            </a:r>
          </a:p>
        </p:txBody>
      </p:sp>
      <p:cxnSp>
        <p:nvCxnSpPr>
          <p:cNvPr id="21" name="Straight Connector 20"/>
          <p:cNvCxnSpPr/>
          <p:nvPr/>
        </p:nvCxnSpPr>
        <p:spPr bwMode="auto">
          <a:xfrm>
            <a:off x="1371600" y="5638800"/>
            <a:ext cx="6400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2"/>
          </p:cNvCxnSpPr>
          <p:nvPr/>
        </p:nvCxnSpPr>
        <p:spPr bwMode="auto">
          <a:xfrm rot="5400000">
            <a:off x="1289050" y="5562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rot="5400000">
            <a:off x="2203450" y="5562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rot="5400000">
            <a:off x="4487863" y="5726113"/>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19" idx="0"/>
          </p:cNvCxnSpPr>
          <p:nvPr/>
        </p:nvCxnSpPr>
        <p:spPr bwMode="auto">
          <a:xfrm rot="5400000">
            <a:off x="1063625" y="4873625"/>
            <a:ext cx="609600" cy="6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rot="16200000" flipH="1">
            <a:off x="3551238" y="4678362"/>
            <a:ext cx="628650" cy="4159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bwMode="auto">
          <a:xfrm>
            <a:off x="2855913" y="5181600"/>
            <a:ext cx="685800" cy="304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Core 3</a:t>
            </a:r>
          </a:p>
        </p:txBody>
      </p:sp>
      <p:sp>
        <p:nvSpPr>
          <p:cNvPr id="29" name="Rounded Rectangle 28"/>
          <p:cNvSpPr/>
          <p:nvPr/>
        </p:nvSpPr>
        <p:spPr bwMode="auto">
          <a:xfrm>
            <a:off x="3765550" y="5181600"/>
            <a:ext cx="685800" cy="304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Core 4</a:t>
            </a:r>
          </a:p>
        </p:txBody>
      </p:sp>
      <p:cxnSp>
        <p:nvCxnSpPr>
          <p:cNvPr id="30" name="Straight Connector 29"/>
          <p:cNvCxnSpPr>
            <a:stCxn id="28" idx="2"/>
          </p:cNvCxnSpPr>
          <p:nvPr/>
        </p:nvCxnSpPr>
        <p:spPr bwMode="auto">
          <a:xfrm rot="5400000">
            <a:off x="3122613" y="5562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auto">
          <a:xfrm rot="5400000">
            <a:off x="4037013" y="5562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bwMode="auto">
          <a:xfrm>
            <a:off x="4679950" y="5181600"/>
            <a:ext cx="685800" cy="304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Core 5</a:t>
            </a:r>
          </a:p>
        </p:txBody>
      </p:sp>
      <p:sp>
        <p:nvSpPr>
          <p:cNvPr id="33" name="Rounded Rectangle 32"/>
          <p:cNvSpPr/>
          <p:nvPr/>
        </p:nvSpPr>
        <p:spPr bwMode="auto">
          <a:xfrm>
            <a:off x="5591175" y="5181600"/>
            <a:ext cx="685800" cy="304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Core 6</a:t>
            </a:r>
          </a:p>
        </p:txBody>
      </p:sp>
      <p:cxnSp>
        <p:nvCxnSpPr>
          <p:cNvPr id="34" name="Straight Connector 33"/>
          <p:cNvCxnSpPr>
            <a:stCxn id="32" idx="2"/>
          </p:cNvCxnSpPr>
          <p:nvPr/>
        </p:nvCxnSpPr>
        <p:spPr bwMode="auto">
          <a:xfrm rot="5400000">
            <a:off x="4946650" y="5562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rot="5400000">
            <a:off x="5861050" y="5562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bwMode="auto">
          <a:xfrm>
            <a:off x="6508750" y="5181600"/>
            <a:ext cx="685800" cy="304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Core 7</a:t>
            </a:r>
          </a:p>
        </p:txBody>
      </p:sp>
      <p:sp>
        <p:nvSpPr>
          <p:cNvPr id="37" name="Rounded Rectangle 36"/>
          <p:cNvSpPr/>
          <p:nvPr/>
        </p:nvSpPr>
        <p:spPr bwMode="auto">
          <a:xfrm>
            <a:off x="7419975" y="5181600"/>
            <a:ext cx="685800" cy="304800"/>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Core 8</a:t>
            </a:r>
          </a:p>
        </p:txBody>
      </p:sp>
      <p:cxnSp>
        <p:nvCxnSpPr>
          <p:cNvPr id="38" name="Straight Connector 37"/>
          <p:cNvCxnSpPr>
            <a:stCxn id="36" idx="2"/>
          </p:cNvCxnSpPr>
          <p:nvPr/>
        </p:nvCxnSpPr>
        <p:spPr bwMode="auto">
          <a:xfrm rot="5400000">
            <a:off x="6775450" y="5562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auto">
          <a:xfrm rot="5400000">
            <a:off x="7689850" y="5562600"/>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bwMode="auto">
          <a:xfrm>
            <a:off x="987425" y="3193474"/>
            <a:ext cx="762000" cy="401782"/>
          </a:xfrm>
          <a:prstGeom prst="roundRect">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AMP AS</a:t>
            </a:r>
          </a:p>
        </p:txBody>
      </p:sp>
      <p:sp>
        <p:nvSpPr>
          <p:cNvPr id="41" name="Rounded Rectangle 40"/>
          <p:cNvSpPr/>
          <p:nvPr/>
        </p:nvSpPr>
        <p:spPr bwMode="auto">
          <a:xfrm>
            <a:off x="1933575" y="3193474"/>
            <a:ext cx="762000" cy="401781"/>
          </a:xfrm>
          <a:prstGeom prst="roundRect">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AMP AS</a:t>
            </a:r>
          </a:p>
        </p:txBody>
      </p:sp>
      <p:sp>
        <p:nvSpPr>
          <p:cNvPr id="42" name="Rectangle 41"/>
          <p:cNvSpPr/>
          <p:nvPr/>
        </p:nvSpPr>
        <p:spPr bwMode="auto">
          <a:xfrm>
            <a:off x="914400" y="3048000"/>
            <a:ext cx="914400" cy="2514600"/>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3" name="Rectangle 42"/>
          <p:cNvSpPr/>
          <p:nvPr/>
        </p:nvSpPr>
        <p:spPr bwMode="auto">
          <a:xfrm>
            <a:off x="1828800" y="3048000"/>
            <a:ext cx="990600" cy="2514600"/>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4" name="Rounded Rectangle 43"/>
          <p:cNvSpPr/>
          <p:nvPr/>
        </p:nvSpPr>
        <p:spPr bwMode="auto">
          <a:xfrm>
            <a:off x="3270250" y="3193474"/>
            <a:ext cx="762000" cy="401782"/>
          </a:xfrm>
          <a:prstGeom prst="roundRect">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SMP AS</a:t>
            </a:r>
          </a:p>
        </p:txBody>
      </p:sp>
      <p:sp>
        <p:nvSpPr>
          <p:cNvPr id="45" name="Rectangle 44"/>
          <p:cNvSpPr/>
          <p:nvPr/>
        </p:nvSpPr>
        <p:spPr bwMode="auto">
          <a:xfrm>
            <a:off x="2819400" y="3048000"/>
            <a:ext cx="1752600" cy="2514600"/>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6" name="Rounded Rectangle 45"/>
          <p:cNvSpPr/>
          <p:nvPr/>
        </p:nvSpPr>
        <p:spPr bwMode="auto">
          <a:xfrm>
            <a:off x="5029200" y="3193473"/>
            <a:ext cx="762000" cy="378401"/>
          </a:xfrm>
          <a:prstGeom prst="roundRect">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SMP AS</a:t>
            </a:r>
          </a:p>
        </p:txBody>
      </p:sp>
      <p:sp>
        <p:nvSpPr>
          <p:cNvPr id="47" name="Rectangle 46"/>
          <p:cNvSpPr/>
          <p:nvPr/>
        </p:nvSpPr>
        <p:spPr bwMode="auto">
          <a:xfrm>
            <a:off x="4572000" y="3048000"/>
            <a:ext cx="3657600" cy="2514600"/>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50" name="Straight Arrow Connector 49"/>
          <p:cNvCxnSpPr/>
          <p:nvPr/>
        </p:nvCxnSpPr>
        <p:spPr bwMode="auto">
          <a:xfrm rot="5400000">
            <a:off x="1984375" y="4873625"/>
            <a:ext cx="609600" cy="6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rot="5400000">
            <a:off x="3095625" y="4665662"/>
            <a:ext cx="628650" cy="4222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bwMode="auto">
          <a:xfrm rot="5400000">
            <a:off x="5840413" y="4675187"/>
            <a:ext cx="628650" cy="4222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bwMode="auto">
          <a:xfrm rot="16200000" flipH="1">
            <a:off x="6280151" y="4667249"/>
            <a:ext cx="628650" cy="457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bwMode="auto">
          <a:xfrm rot="5400000">
            <a:off x="5372101" y="4197350"/>
            <a:ext cx="609600" cy="13779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bwMode="auto">
          <a:xfrm rot="16200000" flipH="1">
            <a:off x="6743701" y="4203700"/>
            <a:ext cx="609600" cy="13652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bwMode="auto">
          <a:xfrm>
            <a:off x="6019800" y="3193473"/>
            <a:ext cx="762000" cy="378401"/>
          </a:xfrm>
          <a:prstGeom prst="roundRect">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SMP AS</a:t>
            </a:r>
          </a:p>
        </p:txBody>
      </p:sp>
      <p:sp>
        <p:nvSpPr>
          <p:cNvPr id="65" name="Rounded Rectangle 64"/>
          <p:cNvSpPr/>
          <p:nvPr/>
        </p:nvSpPr>
        <p:spPr bwMode="auto">
          <a:xfrm>
            <a:off x="7000875" y="3193473"/>
            <a:ext cx="762000" cy="364547"/>
          </a:xfrm>
          <a:prstGeom prst="roundRect">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SMP AS</a:t>
            </a:r>
          </a:p>
        </p:txBody>
      </p:sp>
      <p:sp>
        <p:nvSpPr>
          <p:cNvPr id="52" name="Title 1"/>
          <p:cNvSpPr txBox="1">
            <a:spLocks/>
          </p:cNvSpPr>
          <p:nvPr/>
        </p:nvSpPr>
        <p:spPr bwMode="auto">
          <a:xfrm>
            <a:off x="151089" y="359740"/>
            <a:ext cx="7747265" cy="65405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lnSpc>
                <a:spcPct val="100000"/>
              </a:lnSpc>
              <a:spcBef>
                <a:spcPct val="0"/>
              </a:spcBef>
              <a:spcAft>
                <a:spcPct val="0"/>
              </a:spcAft>
              <a:defRPr lang="en-US" sz="2600" b="1" kern="1200" dirty="0" smtClean="0">
                <a:gradFill>
                  <a:gsLst>
                    <a:gs pos="0">
                      <a:schemeClr val="bg1">
                        <a:lumMod val="50000"/>
                      </a:schemeClr>
                    </a:gs>
                    <a:gs pos="99167">
                      <a:schemeClr val="tx1"/>
                    </a:gs>
                    <a:gs pos="64000">
                      <a:schemeClr val="tx1">
                        <a:lumMod val="85000"/>
                        <a:lumOff val="15000"/>
                      </a:schemeClr>
                    </a:gs>
                  </a:gsLst>
                  <a:lin ang="5400000" scaled="1"/>
                </a:gradFill>
                <a:effectLst>
                  <a:outerShdw blurRad="152400" dist="25400" dir="5400000" algn="t" rotWithShape="0">
                    <a:schemeClr val="bg1"/>
                  </a:outerShdw>
                </a:effectLst>
                <a:latin typeface="Arial" charset="0"/>
                <a:ea typeface="+mn-ea"/>
                <a:cs typeface="+mn-cs"/>
              </a:defRPr>
            </a:lvl1pPr>
            <a:lvl2pPr algn="r" rtl="0" fontAlgn="base">
              <a:lnSpc>
                <a:spcPct val="85000"/>
              </a:lnSpc>
              <a:spcBef>
                <a:spcPct val="0"/>
              </a:spcBef>
              <a:spcAft>
                <a:spcPct val="0"/>
              </a:spcAft>
              <a:defRPr sz="2200" b="1">
                <a:solidFill>
                  <a:schemeClr val="tx1"/>
                </a:solidFill>
                <a:latin typeface="Arial" charset="0"/>
              </a:defRPr>
            </a:lvl2pPr>
            <a:lvl3pPr algn="r" rtl="0" fontAlgn="base">
              <a:lnSpc>
                <a:spcPct val="85000"/>
              </a:lnSpc>
              <a:spcBef>
                <a:spcPct val="0"/>
              </a:spcBef>
              <a:spcAft>
                <a:spcPct val="0"/>
              </a:spcAft>
              <a:defRPr sz="2200" b="1">
                <a:solidFill>
                  <a:schemeClr val="tx1"/>
                </a:solidFill>
                <a:latin typeface="Arial" charset="0"/>
              </a:defRPr>
            </a:lvl3pPr>
            <a:lvl4pPr algn="r" rtl="0" fontAlgn="base">
              <a:lnSpc>
                <a:spcPct val="85000"/>
              </a:lnSpc>
              <a:spcBef>
                <a:spcPct val="0"/>
              </a:spcBef>
              <a:spcAft>
                <a:spcPct val="0"/>
              </a:spcAft>
              <a:defRPr sz="2200" b="1">
                <a:solidFill>
                  <a:schemeClr val="tx1"/>
                </a:solidFill>
                <a:latin typeface="Arial" charset="0"/>
              </a:defRPr>
            </a:lvl4pPr>
            <a:lvl5pPr algn="r" rtl="0" fontAlgn="base">
              <a:lnSpc>
                <a:spcPct val="85000"/>
              </a:lnSpc>
              <a:spcBef>
                <a:spcPct val="0"/>
              </a:spcBef>
              <a:spcAft>
                <a:spcPct val="0"/>
              </a:spcAft>
              <a:defRPr sz="2200" b="1">
                <a:solidFill>
                  <a:schemeClr val="tx1"/>
                </a:solidFill>
                <a:latin typeface="Arial" charset="0"/>
              </a:defRPr>
            </a:lvl5pPr>
            <a:lvl6pPr marL="457200" algn="r" rtl="0" fontAlgn="base">
              <a:lnSpc>
                <a:spcPct val="85000"/>
              </a:lnSpc>
              <a:spcBef>
                <a:spcPct val="0"/>
              </a:spcBef>
              <a:spcAft>
                <a:spcPct val="0"/>
              </a:spcAft>
              <a:defRPr sz="2200" b="1">
                <a:solidFill>
                  <a:schemeClr val="tx1"/>
                </a:solidFill>
                <a:latin typeface="Arial" charset="0"/>
              </a:defRPr>
            </a:lvl6pPr>
            <a:lvl7pPr marL="914400" algn="r" rtl="0" fontAlgn="base">
              <a:lnSpc>
                <a:spcPct val="85000"/>
              </a:lnSpc>
              <a:spcBef>
                <a:spcPct val="0"/>
              </a:spcBef>
              <a:spcAft>
                <a:spcPct val="0"/>
              </a:spcAft>
              <a:defRPr sz="2200" b="1">
                <a:solidFill>
                  <a:schemeClr val="tx1"/>
                </a:solidFill>
                <a:latin typeface="Arial" charset="0"/>
              </a:defRPr>
            </a:lvl7pPr>
            <a:lvl8pPr marL="1371600" algn="r" rtl="0" fontAlgn="base">
              <a:lnSpc>
                <a:spcPct val="85000"/>
              </a:lnSpc>
              <a:spcBef>
                <a:spcPct val="0"/>
              </a:spcBef>
              <a:spcAft>
                <a:spcPct val="0"/>
              </a:spcAft>
              <a:defRPr sz="2200" b="1">
                <a:solidFill>
                  <a:schemeClr val="tx1"/>
                </a:solidFill>
                <a:latin typeface="Arial" charset="0"/>
              </a:defRPr>
            </a:lvl8pPr>
            <a:lvl9pPr marL="1828800" algn="r" rtl="0" fontAlgn="base">
              <a:lnSpc>
                <a:spcPct val="85000"/>
              </a:lnSpc>
              <a:spcBef>
                <a:spcPct val="0"/>
              </a:spcBef>
              <a:spcAft>
                <a:spcPct val="0"/>
              </a:spcAft>
              <a:defRPr sz="2200" b="1">
                <a:solidFill>
                  <a:schemeClr val="tx1"/>
                </a:solidFill>
                <a:latin typeface="Arial" charset="0"/>
              </a:defRPr>
            </a:lvl9pPr>
          </a:lstStyle>
          <a:p>
            <a:r>
              <a:rPr lang="en-US" sz="3200" dirty="0">
                <a:solidFill>
                  <a:srgbClr val="002060"/>
                </a:solidFill>
                <a:effectLst/>
                <a:latin typeface="+mj-lt"/>
              </a:rPr>
              <a:t>Unified</a:t>
            </a:r>
            <a:r>
              <a:rPr lang="en-US" sz="3200" dirty="0">
                <a:solidFill>
                  <a:srgbClr val="002060"/>
                </a:solidFill>
                <a:latin typeface="+mj-lt"/>
              </a:rPr>
              <a:t> </a:t>
            </a:r>
            <a:r>
              <a:rPr lang="en-US" sz="3200" dirty="0">
                <a:solidFill>
                  <a:srgbClr val="002060"/>
                </a:solidFill>
                <a:effectLst/>
                <a:latin typeface="+mj-lt"/>
              </a:rPr>
              <a:t>Multiprocessing (UMP)</a:t>
            </a:r>
          </a:p>
        </p:txBody>
      </p:sp>
      <p:sp>
        <p:nvSpPr>
          <p:cNvPr id="54" name="Content Placeholder 2"/>
          <p:cNvSpPr>
            <a:spLocks noGrp="1"/>
          </p:cNvSpPr>
          <p:nvPr>
            <p:ph type="body" sz="quarter" idx="4294967295"/>
          </p:nvPr>
        </p:nvSpPr>
        <p:spPr>
          <a:xfrm>
            <a:off x="806183" y="1224395"/>
            <a:ext cx="7673102" cy="1725851"/>
          </a:xfrm>
          <a:prstGeom prst="rect">
            <a:avLst/>
          </a:prstGeom>
        </p:spPr>
        <p:txBody>
          <a:bodyPr>
            <a:normAutofit lnSpcReduction="10000"/>
          </a:bodyPr>
          <a:lstStyle/>
          <a:p>
            <a:pPr eaLnBrk="1" hangingPunct="1"/>
            <a:r>
              <a:rPr lang="en-US" dirty="0"/>
              <a:t>Single OS Load Image</a:t>
            </a:r>
          </a:p>
          <a:p>
            <a:pPr eaLnBrk="1" hangingPunct="1"/>
            <a:r>
              <a:rPr lang="en-US" dirty="0"/>
              <a:t>Cores locked to subsystems</a:t>
            </a:r>
          </a:p>
          <a:p>
            <a:pPr eaLnBrk="1" hangingPunct="1"/>
            <a:r>
              <a:rPr lang="en-US" dirty="0"/>
              <a:t>OS resource sharing</a:t>
            </a:r>
          </a:p>
          <a:p>
            <a:pPr eaLnBrk="1" hangingPunct="1"/>
            <a:r>
              <a:rPr lang="en-US" dirty="0"/>
              <a:t>Blocking terms only exist when system architect “shares”</a:t>
            </a:r>
          </a:p>
        </p:txBody>
      </p:sp>
      <p:sp>
        <p:nvSpPr>
          <p:cNvPr id="55" name="Rounded Rectangle 54"/>
          <p:cNvSpPr/>
          <p:nvPr/>
        </p:nvSpPr>
        <p:spPr>
          <a:xfrm>
            <a:off x="914400" y="3869635"/>
            <a:ext cx="7315200" cy="692839"/>
          </a:xfrm>
          <a:prstGeom prst="roundRect">
            <a:avLst/>
          </a:prstGeom>
          <a:solidFill>
            <a:srgbClr val="7676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2000" dirty="0" smtClean="0"/>
              <a:t>UMP </a:t>
            </a:r>
            <a:r>
              <a:rPr lang="en-US" sz="2000" dirty="0"/>
              <a:t>OS</a:t>
            </a:r>
          </a:p>
        </p:txBody>
      </p:sp>
    </p:spTree>
    <p:extLst>
      <p:ext uri="{BB962C8B-B14F-4D97-AF65-F5344CB8AC3E}">
        <p14:creationId xmlns:p14="http://schemas.microsoft.com/office/powerpoint/2010/main" val="78884481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Space-specific requirements</a:t>
            </a:r>
            <a:endParaRPr lang="en-US" dirty="0"/>
          </a:p>
        </p:txBody>
      </p:sp>
    </p:spTree>
    <p:extLst>
      <p:ext uri="{BB962C8B-B14F-4D97-AF65-F5344CB8AC3E}">
        <p14:creationId xmlns:p14="http://schemas.microsoft.com/office/powerpoint/2010/main" val="24816395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Constant radiation bombardment results in system degradation</a:t>
            </a:r>
          </a:p>
          <a:p>
            <a:r>
              <a:rPr lang="en-US" dirty="0" smtClean="0"/>
              <a:t>Sectors of flash and RAM can become non-functional during the mission</a:t>
            </a:r>
          </a:p>
          <a:p>
            <a:pPr lvl="1"/>
            <a:r>
              <a:rPr lang="en-US" dirty="0" smtClean="0"/>
              <a:t>Space capable system must be able to work around bad blocks of RAM at boot/reboot</a:t>
            </a:r>
          </a:p>
          <a:p>
            <a:pPr lvl="1"/>
            <a:r>
              <a:rPr lang="en-US" dirty="0" smtClean="0"/>
              <a:t>This requires full virtual memory</a:t>
            </a:r>
            <a:endParaRPr lang="en-US" dirty="0"/>
          </a:p>
          <a:p>
            <a:r>
              <a:rPr lang="en-US" dirty="0" smtClean="0"/>
              <a:t>Updating satellite/spacecraft during mission</a:t>
            </a:r>
          </a:p>
          <a:p>
            <a:pPr lvl="1"/>
            <a:r>
              <a:rPr lang="en-US" dirty="0" smtClean="0"/>
              <a:t>System can be launched with excess time/space capabilities</a:t>
            </a:r>
          </a:p>
          <a:p>
            <a:pPr lvl="1"/>
            <a:r>
              <a:rPr lang="en-US" dirty="0"/>
              <a:t>N</a:t>
            </a:r>
            <a:r>
              <a:rPr lang="en-US" dirty="0" smtClean="0"/>
              <a:t>ew subsystems to be loaded/unloaded with an ARINC-653 partition scheduler</a:t>
            </a:r>
          </a:p>
          <a:p>
            <a:endParaRPr lang="en-US" dirty="0"/>
          </a:p>
        </p:txBody>
      </p:sp>
      <p:sp>
        <p:nvSpPr>
          <p:cNvPr id="3" name="Title 2"/>
          <p:cNvSpPr>
            <a:spLocks noGrp="1"/>
          </p:cNvSpPr>
          <p:nvPr>
            <p:ph type="title"/>
          </p:nvPr>
        </p:nvSpPr>
        <p:spPr/>
        <p:txBody>
          <a:bodyPr/>
          <a:lstStyle/>
          <a:p>
            <a:r>
              <a:rPr lang="en-US" dirty="0" smtClean="0"/>
              <a:t>Additional requirements for space systems</a:t>
            </a:r>
            <a:endParaRPr lang="en-US" dirty="0"/>
          </a:p>
        </p:txBody>
      </p:sp>
    </p:spTree>
    <p:extLst>
      <p:ext uri="{BB962C8B-B14F-4D97-AF65-F5344CB8AC3E}">
        <p14:creationId xmlns:p14="http://schemas.microsoft.com/office/powerpoint/2010/main" val="3544304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FSW Guidelines</a:t>
            </a:r>
            <a:endParaRPr lang="en-US" dirty="0"/>
          </a:p>
        </p:txBody>
      </p:sp>
      <p:sp>
        <p:nvSpPr>
          <p:cNvPr id="3" name="Content Placeholder 2"/>
          <p:cNvSpPr>
            <a:spLocks noGrp="1"/>
          </p:cNvSpPr>
          <p:nvPr>
            <p:ph sz="half" idx="1"/>
          </p:nvPr>
        </p:nvSpPr>
        <p:spPr/>
        <p:txBody>
          <a:bodyPr>
            <a:normAutofit fontScale="70000" lnSpcReduction="20000"/>
          </a:bodyPr>
          <a:lstStyle/>
          <a:p>
            <a:pPr lvl="0"/>
            <a:r>
              <a:rPr lang="en-US" dirty="0" smtClean="0"/>
              <a:t>Technical Topics</a:t>
            </a:r>
          </a:p>
          <a:p>
            <a:pPr lvl="1"/>
            <a:r>
              <a:rPr lang="en-US" dirty="0" smtClean="0"/>
              <a:t>Flight </a:t>
            </a:r>
            <a:r>
              <a:rPr lang="en-US" dirty="0"/>
              <a:t>software engineering and testing</a:t>
            </a:r>
          </a:p>
          <a:p>
            <a:pPr lvl="1"/>
            <a:r>
              <a:rPr lang="en-US" dirty="0"/>
              <a:t>Autonomy</a:t>
            </a:r>
          </a:p>
          <a:p>
            <a:pPr lvl="1"/>
            <a:r>
              <a:rPr lang="en-US" dirty="0"/>
              <a:t>Model based software development</a:t>
            </a:r>
          </a:p>
          <a:p>
            <a:pPr lvl="1"/>
            <a:r>
              <a:rPr lang="en-US" dirty="0"/>
              <a:t>Navigation, fault management, and command sequence control</a:t>
            </a:r>
          </a:p>
          <a:p>
            <a:pPr lvl="1"/>
            <a:r>
              <a:rPr lang="en-US" dirty="0"/>
              <a:t>On-board communication</a:t>
            </a:r>
          </a:p>
          <a:p>
            <a:pPr lvl="1"/>
            <a:r>
              <a:rPr lang="en-US" dirty="0"/>
              <a:t>Space network protocols</a:t>
            </a:r>
          </a:p>
          <a:p>
            <a:pPr lvl="1"/>
            <a:r>
              <a:rPr lang="en-US" dirty="0"/>
              <a:t>On-board data processing</a:t>
            </a:r>
          </a:p>
          <a:p>
            <a:pPr lvl="1"/>
            <a:r>
              <a:rPr lang="en-US" dirty="0"/>
              <a:t>Software modeling, simulation and testbeds</a:t>
            </a:r>
          </a:p>
          <a:p>
            <a:pPr lvl="1"/>
            <a:r>
              <a:rPr lang="en-US" dirty="0"/>
              <a:t>Spacecraft software </a:t>
            </a:r>
            <a:r>
              <a:rPr lang="en-US" dirty="0" smtClean="0"/>
              <a:t>architectures</a:t>
            </a:r>
          </a:p>
          <a:p>
            <a:pPr lvl="1"/>
            <a:r>
              <a:rPr lang="en-US" dirty="0"/>
              <a:t>Multicore </a:t>
            </a:r>
            <a:r>
              <a:rPr lang="en-US" dirty="0" smtClean="0"/>
              <a:t>Challenges</a:t>
            </a:r>
            <a:endParaRPr lang="en-US" dirty="0"/>
          </a:p>
          <a:p>
            <a:pPr lvl="1"/>
            <a:r>
              <a:rPr lang="en-US" dirty="0"/>
              <a:t>Agile software development</a:t>
            </a:r>
          </a:p>
          <a:p>
            <a:pPr lvl="1"/>
            <a:r>
              <a:rPr lang="en-US" dirty="0"/>
              <a:t>Flight processors and operating systems</a:t>
            </a:r>
          </a:p>
          <a:p>
            <a:pPr lvl="1"/>
            <a:r>
              <a:rPr lang="en-US" dirty="0"/>
              <a:t>Planning, tasking and execution</a:t>
            </a:r>
          </a:p>
          <a:p>
            <a:pPr lvl="1"/>
            <a:r>
              <a:rPr lang="en-US" dirty="0"/>
              <a:t>Systems engineering</a:t>
            </a:r>
          </a:p>
          <a:p>
            <a:pPr lvl="1"/>
            <a:r>
              <a:rPr lang="en-US" dirty="0"/>
              <a:t>Software Verification and Validation</a:t>
            </a:r>
          </a:p>
          <a:p>
            <a:pPr lvl="1"/>
            <a:r>
              <a:rPr lang="en-US" dirty="0"/>
              <a:t>Testing Technologies</a:t>
            </a:r>
          </a:p>
          <a:p>
            <a:pPr marL="0" indent="0">
              <a:buNone/>
            </a:pPr>
            <a:endParaRPr lang="en-US" dirty="0"/>
          </a:p>
        </p:txBody>
      </p:sp>
      <p:sp>
        <p:nvSpPr>
          <p:cNvPr id="4" name="Content Placeholder 3"/>
          <p:cNvSpPr>
            <a:spLocks noGrp="1"/>
          </p:cNvSpPr>
          <p:nvPr>
            <p:ph sz="half" idx="2"/>
          </p:nvPr>
        </p:nvSpPr>
        <p:spPr/>
        <p:txBody>
          <a:bodyPr>
            <a:normAutofit fontScale="70000" lnSpcReduction="20000"/>
          </a:bodyPr>
          <a:lstStyle/>
          <a:p>
            <a:r>
              <a:rPr lang="en-US" dirty="0"/>
              <a:t>Business</a:t>
            </a:r>
          </a:p>
          <a:p>
            <a:pPr lvl="1"/>
            <a:r>
              <a:rPr lang="en-US" dirty="0"/>
              <a:t>Core Competencies</a:t>
            </a:r>
          </a:p>
          <a:p>
            <a:pPr lvl="1"/>
            <a:r>
              <a:rPr lang="en-US" dirty="0"/>
              <a:t>Past Performance</a:t>
            </a:r>
          </a:p>
          <a:p>
            <a:pPr lvl="1"/>
            <a:r>
              <a:rPr lang="en-US" dirty="0"/>
              <a:t>Differentiators</a:t>
            </a:r>
          </a:p>
          <a:p>
            <a:pPr lvl="1"/>
            <a:r>
              <a:rPr lang="en-US" dirty="0"/>
              <a:t>Company Data and Financials</a:t>
            </a:r>
          </a:p>
        </p:txBody>
      </p:sp>
    </p:spTree>
    <p:extLst>
      <p:ext uri="{BB962C8B-B14F-4D97-AF65-F5344CB8AC3E}">
        <p14:creationId xmlns:p14="http://schemas.microsoft.com/office/powerpoint/2010/main" val="15334747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0" end="1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12" end="12"/>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3">
                                            <p:txEl>
                                              <p:pRg st="15" end="15"/>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nodeType="clickEffect">
                                  <p:stCondLst>
                                    <p:cond delay="0"/>
                                  </p:stCondLst>
                                  <p:iterate type="lt">
                                    <p:tmAbs val="25"/>
                                  </p:iterate>
                                  <p:childTnLst>
                                    <p:set>
                                      <p:cBhvr override="childStyle">
                                        <p:cTn id="18" dur="indefinite"/>
                                        <p:tgtEl>
                                          <p:spTgt spid="4">
                                            <p:txEl>
                                              <p:pRg st="1" end="1"/>
                                            </p:txEl>
                                          </p:spTgt>
                                        </p:tgtEl>
                                        <p:attrNameLst>
                                          <p:attrName>style.fontWeight</p:attrName>
                                        </p:attrNameLst>
                                      </p:cBhvr>
                                      <p:to>
                                        <p:strVal val="bold"/>
                                      </p:to>
                                    </p:set>
                                  </p:childTnLst>
                                </p:cTn>
                              </p:par>
                              <p:par>
                                <p:cTn id="19" presetID="15" presetClass="emph" presetSubtype="0" nodeType="withEffect">
                                  <p:stCondLst>
                                    <p:cond delay="0"/>
                                  </p:stCondLst>
                                  <p:iterate type="lt">
                                    <p:tmAbs val="25"/>
                                  </p:iterate>
                                  <p:childTnLst>
                                    <p:set>
                                      <p:cBhvr override="childStyle">
                                        <p:cTn id="20" dur="indefinite"/>
                                        <p:tgtEl>
                                          <p:spTgt spid="4">
                                            <p:txEl>
                                              <p:pRg st="2" end="2"/>
                                            </p:txEl>
                                          </p:spTgt>
                                        </p:tgtEl>
                                        <p:attrNameLst>
                                          <p:attrName>style.fontWeight</p:attrName>
                                        </p:attrNameLst>
                                      </p:cBhvr>
                                      <p:to>
                                        <p:strVal val="bold"/>
                                      </p:to>
                                    </p:set>
                                  </p:childTnLst>
                                </p:cTn>
                              </p:par>
                              <p:par>
                                <p:cTn id="21" presetID="15" presetClass="emph" presetSubtype="0" nodeType="withEffect">
                                  <p:stCondLst>
                                    <p:cond delay="0"/>
                                  </p:stCondLst>
                                  <p:iterate type="lt">
                                    <p:tmAbs val="25"/>
                                  </p:iterate>
                                  <p:childTnLst>
                                    <p:set>
                                      <p:cBhvr override="childStyle">
                                        <p:cTn id="22" dur="indefinite"/>
                                        <p:tgtEl>
                                          <p:spTgt spid="4">
                                            <p:txEl>
                                              <p:pRg st="3" end="3"/>
                                            </p:txEl>
                                          </p:spTgt>
                                        </p:tgtEl>
                                        <p:attrNameLst>
                                          <p:attrName>style.fontWeight</p:attrName>
                                        </p:attrNameLst>
                                      </p:cBhvr>
                                      <p:to>
                                        <p:strVal val="bold"/>
                                      </p:to>
                                    </p:set>
                                  </p:childTnLst>
                                </p:cTn>
                              </p:par>
                              <p:par>
                                <p:cTn id="23" presetID="15" presetClass="emph" presetSubtype="0" nodeType="withEffect">
                                  <p:stCondLst>
                                    <p:cond delay="0"/>
                                  </p:stCondLst>
                                  <p:iterate type="lt">
                                    <p:tmAbs val="25"/>
                                  </p:iterate>
                                  <p:childTnLst>
                                    <p:set>
                                      <p:cBhvr override="childStyle">
                                        <p:cTn id="24" dur="indefinite"/>
                                        <p:tgtEl>
                                          <p:spTgt spid="4">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228600"/>
            <a:ext cx="7315200" cy="914400"/>
          </a:xfrm>
        </p:spPr>
        <p:txBody>
          <a:bodyPr>
            <a:normAutofit/>
          </a:bodyPr>
          <a:lstStyle/>
          <a:p>
            <a:r>
              <a:rPr lang="en-US" dirty="0" smtClean="0"/>
              <a:t>Using partitioning in flight systems</a:t>
            </a:r>
            <a:endParaRPr lang="en-US" dirty="0"/>
          </a:p>
        </p:txBody>
      </p:sp>
      <p:grpSp>
        <p:nvGrpSpPr>
          <p:cNvPr id="66" name="Group 65"/>
          <p:cNvGrpSpPr/>
          <p:nvPr/>
        </p:nvGrpSpPr>
        <p:grpSpPr>
          <a:xfrm>
            <a:off x="609600" y="1321404"/>
            <a:ext cx="7696200" cy="4850796"/>
            <a:chOff x="609600" y="1321404"/>
            <a:chExt cx="7696200" cy="4850796"/>
          </a:xfrm>
        </p:grpSpPr>
        <p:sp>
          <p:nvSpPr>
            <p:cNvPr id="68" name="Rectangle 7"/>
            <p:cNvSpPr>
              <a:spLocks noChangeArrowheads="1"/>
            </p:cNvSpPr>
            <p:nvPr/>
          </p:nvSpPr>
          <p:spPr bwMode="auto">
            <a:xfrm>
              <a:off x="609600" y="1371601"/>
              <a:ext cx="7696200" cy="4800599"/>
            </a:xfrm>
            <a:prstGeom prst="rect">
              <a:avLst/>
            </a:prstGeom>
            <a:solidFill>
              <a:srgbClr val="CACAA0"/>
            </a:solidFill>
            <a:ln w="9525">
              <a:noFill/>
              <a:miter lim="800000"/>
              <a:headEnd/>
              <a:tailEnd/>
            </a:ln>
          </p:spPr>
          <p:txBody>
            <a:bodyPr wrap="none" anchor="ctr"/>
            <a:lstStyle/>
            <a:p>
              <a:pPr algn="ctr"/>
              <a:endParaRPr lang="en-US" sz="2400" b="0">
                <a:latin typeface="Times New Roman" pitchFamily="18" charset="0"/>
              </a:endParaRPr>
            </a:p>
          </p:txBody>
        </p:sp>
        <p:sp>
          <p:nvSpPr>
            <p:cNvPr id="71" name="Rectangle 20" descr="Horizontal brick"/>
            <p:cNvSpPr>
              <a:spLocks noChangeArrowheads="1"/>
            </p:cNvSpPr>
            <p:nvPr/>
          </p:nvSpPr>
          <p:spPr bwMode="auto">
            <a:xfrm>
              <a:off x="990600" y="2011362"/>
              <a:ext cx="118872" cy="2484438"/>
            </a:xfrm>
            <a:prstGeom prst="rect">
              <a:avLst/>
            </a:prstGeom>
            <a:pattFill prst="horzBrick">
              <a:fgClr>
                <a:schemeClr val="tx1"/>
              </a:fgClr>
              <a:bgClr>
                <a:srgbClr val="FF0000"/>
              </a:bgClr>
            </a:pattFill>
            <a:ln w="9525" algn="ctr">
              <a:solidFill>
                <a:schemeClr val="tx1"/>
              </a:solidFill>
              <a:miter lim="800000"/>
              <a:headEnd/>
              <a:tailEnd/>
            </a:ln>
          </p:spPr>
          <p:txBody>
            <a:bodyPr wrap="none" anchor="ctr"/>
            <a:lstStyle/>
            <a:p>
              <a:endParaRPr lang="en-US"/>
            </a:p>
          </p:txBody>
        </p:sp>
        <p:sp>
          <p:nvSpPr>
            <p:cNvPr id="73" name="Rectangle 32" descr="Horizontal brick"/>
            <p:cNvSpPr>
              <a:spLocks noChangeArrowheads="1"/>
            </p:cNvSpPr>
            <p:nvPr/>
          </p:nvSpPr>
          <p:spPr bwMode="auto">
            <a:xfrm>
              <a:off x="990600" y="4495800"/>
              <a:ext cx="6934200" cy="122443"/>
            </a:xfrm>
            <a:prstGeom prst="rect">
              <a:avLst/>
            </a:prstGeom>
            <a:pattFill prst="horzBrick">
              <a:fgClr>
                <a:schemeClr val="tx1"/>
              </a:fgClr>
              <a:bgClr>
                <a:srgbClr val="FF0000"/>
              </a:bgClr>
            </a:pattFill>
            <a:ln w="9525" algn="ctr">
              <a:solidFill>
                <a:schemeClr val="tx1"/>
              </a:solidFill>
              <a:miter lim="800000"/>
              <a:headEnd/>
              <a:tailEnd/>
            </a:ln>
          </p:spPr>
          <p:txBody>
            <a:bodyPr wrap="none" anchor="ctr"/>
            <a:lstStyle/>
            <a:p>
              <a:endParaRPr lang="en-US"/>
            </a:p>
          </p:txBody>
        </p:sp>
        <p:sp>
          <p:nvSpPr>
            <p:cNvPr id="96" name="Rounded Rectangle 95"/>
            <p:cNvSpPr/>
            <p:nvPr/>
          </p:nvSpPr>
          <p:spPr>
            <a:xfrm>
              <a:off x="1447800" y="5797005"/>
              <a:ext cx="1934157" cy="296681"/>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Processor</a:t>
              </a:r>
            </a:p>
          </p:txBody>
        </p:sp>
        <p:sp>
          <p:nvSpPr>
            <p:cNvPr id="97" name="Rounded Rectangle 96"/>
            <p:cNvSpPr/>
            <p:nvPr/>
          </p:nvSpPr>
          <p:spPr>
            <a:xfrm>
              <a:off x="3628443" y="5797004"/>
              <a:ext cx="1934157" cy="296681"/>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Memory</a:t>
              </a:r>
            </a:p>
          </p:txBody>
        </p:sp>
        <p:sp>
          <p:nvSpPr>
            <p:cNvPr id="98" name="Rounded Rectangle 97"/>
            <p:cNvSpPr/>
            <p:nvPr/>
          </p:nvSpPr>
          <p:spPr>
            <a:xfrm>
              <a:off x="5838243" y="5791200"/>
              <a:ext cx="1934157" cy="296681"/>
            </a:xfrm>
            <a:prstGeom prst="roundRect">
              <a:avLst/>
            </a:prstGeom>
            <a:solidFill>
              <a:srgbClr val="99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Peripheral Hardware</a:t>
              </a:r>
            </a:p>
          </p:txBody>
        </p:sp>
        <p:sp>
          <p:nvSpPr>
            <p:cNvPr id="99" name="Rounded Rectangle 98"/>
            <p:cNvSpPr/>
            <p:nvPr/>
          </p:nvSpPr>
          <p:spPr>
            <a:xfrm>
              <a:off x="990600" y="5257800"/>
              <a:ext cx="6934200" cy="458244"/>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INTEGRITY </a:t>
              </a:r>
              <a:r>
                <a:rPr lang="en-US" sz="1400" b="1" dirty="0">
                  <a:solidFill>
                    <a:schemeClr val="bg1"/>
                  </a:solidFill>
                </a:rPr>
                <a:t>Separation Kernel</a:t>
              </a:r>
              <a:endParaRPr lang="en-US" sz="1400" b="1" dirty="0"/>
            </a:p>
          </p:txBody>
        </p:sp>
        <p:sp>
          <p:nvSpPr>
            <p:cNvPr id="100" name="TextBox 99"/>
            <p:cNvSpPr txBox="1"/>
            <p:nvPr/>
          </p:nvSpPr>
          <p:spPr>
            <a:xfrm>
              <a:off x="1227609" y="4784794"/>
              <a:ext cx="6551833" cy="253916"/>
            </a:xfrm>
            <a:prstGeom prst="rect">
              <a:avLst/>
            </a:prstGeom>
            <a:noFill/>
            <a:ln>
              <a:solidFill>
                <a:schemeClr val="tx1"/>
              </a:solidFill>
            </a:ln>
          </p:spPr>
          <p:txBody>
            <a:bodyPr wrap="square" rtlCol="0">
              <a:spAutoFit/>
            </a:bodyPr>
            <a:lstStyle/>
            <a:p>
              <a:pPr algn="ctr"/>
              <a:r>
                <a:rPr lang="en-US" sz="1050" b="1" dirty="0"/>
                <a:t>Virtualization Hardware &amp; Support</a:t>
              </a:r>
            </a:p>
          </p:txBody>
        </p:sp>
        <p:sp>
          <p:nvSpPr>
            <p:cNvPr id="101" name="Rectangle 20" descr="Horizontal brick"/>
            <p:cNvSpPr>
              <a:spLocks noChangeArrowheads="1"/>
            </p:cNvSpPr>
            <p:nvPr/>
          </p:nvSpPr>
          <p:spPr bwMode="auto">
            <a:xfrm>
              <a:off x="7805928" y="2011362"/>
              <a:ext cx="118872" cy="2484438"/>
            </a:xfrm>
            <a:prstGeom prst="rect">
              <a:avLst/>
            </a:prstGeom>
            <a:pattFill prst="horzBrick">
              <a:fgClr>
                <a:schemeClr val="tx1"/>
              </a:fgClr>
              <a:bgClr>
                <a:srgbClr val="FF0000"/>
              </a:bgClr>
            </a:pattFill>
            <a:ln w="9525" algn="ctr">
              <a:solidFill>
                <a:schemeClr val="tx1"/>
              </a:solidFill>
              <a:miter lim="800000"/>
              <a:headEnd/>
              <a:tailEnd/>
            </a:ln>
          </p:spPr>
          <p:txBody>
            <a:bodyPr wrap="none" anchor="ctr"/>
            <a:lstStyle/>
            <a:p>
              <a:endParaRPr lang="en-US"/>
            </a:p>
          </p:txBody>
        </p:sp>
        <p:sp>
          <p:nvSpPr>
            <p:cNvPr id="103" name="Rounded Rectangle 102"/>
            <p:cNvSpPr/>
            <p:nvPr/>
          </p:nvSpPr>
          <p:spPr>
            <a:xfrm>
              <a:off x="6686052" y="2040239"/>
              <a:ext cx="1015046" cy="926426"/>
            </a:xfrm>
            <a:prstGeom prst="roundRect">
              <a:avLst/>
            </a:prstGeom>
            <a:solidFill>
              <a:srgbClr val="7676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Science experiment #2</a:t>
              </a:r>
              <a:endParaRPr lang="en-US" sz="1100" b="1" dirty="0"/>
            </a:p>
          </p:txBody>
        </p:sp>
        <p:sp>
          <p:nvSpPr>
            <p:cNvPr id="104" name="Rounded Rectangle 103"/>
            <p:cNvSpPr/>
            <p:nvPr/>
          </p:nvSpPr>
          <p:spPr>
            <a:xfrm>
              <a:off x="3937954" y="2043799"/>
              <a:ext cx="1015046" cy="926426"/>
            </a:xfrm>
            <a:prstGeom prst="roundRect">
              <a:avLst/>
            </a:prstGeom>
            <a:solidFill>
              <a:srgbClr val="7676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Navigation system</a:t>
              </a:r>
              <a:endParaRPr lang="en-US" sz="1100" b="1" dirty="0"/>
            </a:p>
          </p:txBody>
        </p:sp>
        <p:sp>
          <p:nvSpPr>
            <p:cNvPr id="105" name="Rounded Rectangle 104"/>
            <p:cNvSpPr/>
            <p:nvPr/>
          </p:nvSpPr>
          <p:spPr>
            <a:xfrm>
              <a:off x="5309554" y="2043799"/>
              <a:ext cx="1015046" cy="926426"/>
            </a:xfrm>
            <a:prstGeom prst="roundRect">
              <a:avLst/>
            </a:prstGeom>
            <a:solidFill>
              <a:srgbClr val="7676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Engine control</a:t>
              </a:r>
              <a:endParaRPr lang="en-US" sz="1100" b="1" dirty="0"/>
            </a:p>
          </p:txBody>
        </p:sp>
        <p:sp>
          <p:nvSpPr>
            <p:cNvPr id="107" name="Rectangle 20" descr="Horizontal brick"/>
            <p:cNvSpPr>
              <a:spLocks noChangeArrowheads="1"/>
            </p:cNvSpPr>
            <p:nvPr/>
          </p:nvSpPr>
          <p:spPr bwMode="auto">
            <a:xfrm>
              <a:off x="2352063" y="2011362"/>
              <a:ext cx="118872" cy="2484438"/>
            </a:xfrm>
            <a:prstGeom prst="rect">
              <a:avLst/>
            </a:prstGeom>
            <a:pattFill prst="horzBrick">
              <a:fgClr>
                <a:schemeClr val="tx1"/>
              </a:fgClr>
              <a:bgClr>
                <a:srgbClr val="FF0000"/>
              </a:bgClr>
            </a:pattFill>
            <a:ln w="9525" algn="ctr">
              <a:solidFill>
                <a:schemeClr val="tx1"/>
              </a:solidFill>
              <a:miter lim="800000"/>
              <a:headEnd/>
              <a:tailEnd/>
            </a:ln>
          </p:spPr>
          <p:txBody>
            <a:bodyPr wrap="none" anchor="ctr"/>
            <a:lstStyle/>
            <a:p>
              <a:endParaRPr lang="en-US"/>
            </a:p>
          </p:txBody>
        </p:sp>
        <p:sp>
          <p:nvSpPr>
            <p:cNvPr id="108" name="Rectangle 20" descr="Horizontal brick"/>
            <p:cNvSpPr>
              <a:spLocks noChangeArrowheads="1"/>
            </p:cNvSpPr>
            <p:nvPr/>
          </p:nvSpPr>
          <p:spPr bwMode="auto">
            <a:xfrm>
              <a:off x="3712012" y="2023251"/>
              <a:ext cx="118872" cy="2484438"/>
            </a:xfrm>
            <a:prstGeom prst="rect">
              <a:avLst/>
            </a:prstGeom>
            <a:pattFill prst="horzBrick">
              <a:fgClr>
                <a:schemeClr val="tx1"/>
              </a:fgClr>
              <a:bgClr>
                <a:srgbClr val="FF0000"/>
              </a:bgClr>
            </a:pattFill>
            <a:ln w="9525" algn="ctr">
              <a:solidFill>
                <a:schemeClr val="tx1"/>
              </a:solidFill>
              <a:miter lim="800000"/>
              <a:headEnd/>
              <a:tailEnd/>
            </a:ln>
          </p:spPr>
          <p:txBody>
            <a:bodyPr wrap="none" anchor="ctr"/>
            <a:lstStyle/>
            <a:p>
              <a:endParaRPr lang="en-US"/>
            </a:p>
          </p:txBody>
        </p:sp>
        <p:sp>
          <p:nvSpPr>
            <p:cNvPr id="109" name="Rectangle 20" descr="Horizontal brick"/>
            <p:cNvSpPr>
              <a:spLocks noChangeArrowheads="1"/>
            </p:cNvSpPr>
            <p:nvPr/>
          </p:nvSpPr>
          <p:spPr bwMode="auto">
            <a:xfrm>
              <a:off x="5062728" y="2011362"/>
              <a:ext cx="118872" cy="2484438"/>
            </a:xfrm>
            <a:prstGeom prst="rect">
              <a:avLst/>
            </a:prstGeom>
            <a:pattFill prst="horzBrick">
              <a:fgClr>
                <a:schemeClr val="tx1"/>
              </a:fgClr>
              <a:bgClr>
                <a:srgbClr val="FF0000"/>
              </a:bgClr>
            </a:pattFill>
            <a:ln w="9525" algn="ctr">
              <a:solidFill>
                <a:schemeClr val="tx1"/>
              </a:solidFill>
              <a:miter lim="800000"/>
              <a:headEnd/>
              <a:tailEnd/>
            </a:ln>
          </p:spPr>
          <p:txBody>
            <a:bodyPr wrap="none" anchor="ctr"/>
            <a:lstStyle/>
            <a:p>
              <a:endParaRPr lang="en-US"/>
            </a:p>
          </p:txBody>
        </p:sp>
        <p:sp>
          <p:nvSpPr>
            <p:cNvPr id="110" name="Rectangle 20" descr="Horizontal brick"/>
            <p:cNvSpPr>
              <a:spLocks noChangeArrowheads="1"/>
            </p:cNvSpPr>
            <p:nvPr/>
          </p:nvSpPr>
          <p:spPr bwMode="auto">
            <a:xfrm>
              <a:off x="6430430" y="2011362"/>
              <a:ext cx="118872" cy="2484438"/>
            </a:xfrm>
            <a:prstGeom prst="rect">
              <a:avLst/>
            </a:prstGeom>
            <a:pattFill prst="horzBrick">
              <a:fgClr>
                <a:schemeClr val="tx1"/>
              </a:fgClr>
              <a:bgClr>
                <a:srgbClr val="FF0000"/>
              </a:bgClr>
            </a:pattFill>
            <a:ln w="9525" algn="ctr">
              <a:solidFill>
                <a:schemeClr val="tx1"/>
              </a:solidFill>
              <a:miter lim="800000"/>
              <a:headEnd/>
              <a:tailEnd/>
            </a:ln>
          </p:spPr>
          <p:txBody>
            <a:bodyPr wrap="none" anchor="ctr"/>
            <a:lstStyle/>
            <a:p>
              <a:endParaRPr lang="en-US"/>
            </a:p>
          </p:txBody>
        </p:sp>
        <p:sp>
          <p:nvSpPr>
            <p:cNvPr id="113" name="Rounded Rectangle 112"/>
            <p:cNvSpPr/>
            <p:nvPr/>
          </p:nvSpPr>
          <p:spPr>
            <a:xfrm>
              <a:off x="6686052" y="3156737"/>
              <a:ext cx="1004730" cy="483702"/>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POSIX Library</a:t>
              </a:r>
              <a:endParaRPr lang="en-US" sz="1100" b="1" dirty="0"/>
            </a:p>
          </p:txBody>
        </p:sp>
        <p:sp>
          <p:nvSpPr>
            <p:cNvPr id="114" name="Rounded Rectangle 113"/>
            <p:cNvSpPr/>
            <p:nvPr/>
          </p:nvSpPr>
          <p:spPr>
            <a:xfrm>
              <a:off x="6675778" y="3792839"/>
              <a:ext cx="1004730" cy="483702"/>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bg1"/>
                  </a:solidFill>
                </a:rPr>
                <a:t>Virtualized Linux</a:t>
              </a:r>
              <a:endParaRPr lang="en-US" sz="1100" b="1" dirty="0"/>
            </a:p>
          </p:txBody>
        </p:sp>
        <p:sp>
          <p:nvSpPr>
            <p:cNvPr id="115" name="Rounded Rectangle 114"/>
            <p:cNvSpPr/>
            <p:nvPr/>
          </p:nvSpPr>
          <p:spPr>
            <a:xfrm>
              <a:off x="3955335" y="3124200"/>
              <a:ext cx="1004730" cy="685800"/>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ARINC 653 Part 1 Required Services</a:t>
              </a:r>
              <a:endParaRPr lang="en-US" sz="1100" b="1" dirty="0"/>
            </a:p>
          </p:txBody>
        </p:sp>
        <p:sp>
          <p:nvSpPr>
            <p:cNvPr id="116" name="Rounded Rectangle 115"/>
            <p:cNvSpPr/>
            <p:nvPr/>
          </p:nvSpPr>
          <p:spPr>
            <a:xfrm>
              <a:off x="3962826" y="3926814"/>
              <a:ext cx="1004730" cy="483702"/>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bg1"/>
                  </a:solidFill>
                </a:rPr>
                <a:t>File system</a:t>
              </a:r>
              <a:endParaRPr lang="en-US" sz="1100" b="1" dirty="0"/>
            </a:p>
          </p:txBody>
        </p:sp>
        <p:sp>
          <p:nvSpPr>
            <p:cNvPr id="117" name="Rounded Rectangle 116"/>
            <p:cNvSpPr/>
            <p:nvPr/>
          </p:nvSpPr>
          <p:spPr>
            <a:xfrm>
              <a:off x="5319870" y="3173858"/>
              <a:ext cx="1004730" cy="483702"/>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Ada/C Language Support </a:t>
              </a:r>
              <a:endParaRPr lang="en-US" sz="1100" b="1" dirty="0"/>
            </a:p>
          </p:txBody>
        </p:sp>
        <p:sp>
          <p:nvSpPr>
            <p:cNvPr id="118" name="Rounded Rectangle 117"/>
            <p:cNvSpPr/>
            <p:nvPr/>
          </p:nvSpPr>
          <p:spPr>
            <a:xfrm>
              <a:off x="5309554" y="3859698"/>
              <a:ext cx="1004730" cy="483702"/>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bg1"/>
                  </a:solidFill>
                </a:rPr>
                <a:t>File system</a:t>
              </a:r>
              <a:endParaRPr lang="en-US" sz="1100" b="1" dirty="0"/>
            </a:p>
          </p:txBody>
        </p:sp>
        <p:sp>
          <p:nvSpPr>
            <p:cNvPr id="120" name="TextBox 119"/>
            <p:cNvSpPr txBox="1"/>
            <p:nvPr/>
          </p:nvSpPr>
          <p:spPr>
            <a:xfrm>
              <a:off x="3673047" y="1407209"/>
              <a:ext cx="4217962" cy="400110"/>
            </a:xfrm>
            <a:prstGeom prst="rect">
              <a:avLst/>
            </a:prstGeom>
            <a:noFill/>
            <a:ln>
              <a:noFill/>
            </a:ln>
          </p:spPr>
          <p:txBody>
            <a:bodyPr wrap="square" rtlCol="0">
              <a:spAutoFit/>
            </a:bodyPr>
            <a:lstStyle/>
            <a:p>
              <a:pPr algn="ctr"/>
              <a:r>
                <a:rPr lang="en-US" sz="2000" b="1" dirty="0" smtClean="0"/>
                <a:t>Flight subsystem</a:t>
              </a:r>
            </a:p>
          </p:txBody>
        </p:sp>
        <p:sp>
          <p:nvSpPr>
            <p:cNvPr id="121" name="TextBox 120"/>
            <p:cNvSpPr txBox="1"/>
            <p:nvPr/>
          </p:nvSpPr>
          <p:spPr>
            <a:xfrm>
              <a:off x="1046990" y="1321404"/>
              <a:ext cx="2711875" cy="400110"/>
            </a:xfrm>
            <a:prstGeom prst="rect">
              <a:avLst/>
            </a:prstGeom>
            <a:noFill/>
            <a:ln>
              <a:noFill/>
            </a:ln>
          </p:spPr>
          <p:txBody>
            <a:bodyPr wrap="square" rtlCol="0">
              <a:spAutoFit/>
            </a:bodyPr>
            <a:lstStyle/>
            <a:p>
              <a:pPr algn="ctr"/>
              <a:r>
                <a:rPr lang="en-US" sz="2000" b="1" dirty="0" smtClean="0"/>
                <a:t>Empty at launch</a:t>
              </a:r>
              <a:endParaRPr lang="en-US" sz="2000" b="1" dirty="0"/>
            </a:p>
          </p:txBody>
        </p:sp>
      </p:grpSp>
    </p:spTree>
    <p:extLst>
      <p:ext uri="{BB962C8B-B14F-4D97-AF65-F5344CB8AC3E}">
        <p14:creationId xmlns:p14="http://schemas.microsoft.com/office/powerpoint/2010/main" val="17611600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Flight </a:t>
            </a:r>
            <a:r>
              <a:rPr lang="en-US" dirty="0" smtClean="0"/>
              <a:t>software </a:t>
            </a:r>
            <a:r>
              <a:rPr lang="en-US" dirty="0"/>
              <a:t>d</a:t>
            </a:r>
            <a:r>
              <a:rPr lang="en-US" dirty="0" smtClean="0"/>
              <a:t>evelopment </a:t>
            </a:r>
            <a:r>
              <a:rPr lang="en-US" dirty="0"/>
              <a:t>t</a:t>
            </a:r>
            <a:r>
              <a:rPr lang="en-US" dirty="0" smtClean="0"/>
              <a:t>ools</a:t>
            </a:r>
            <a:endParaRPr lang="en-US" dirty="0"/>
          </a:p>
        </p:txBody>
      </p:sp>
    </p:spTree>
    <p:extLst>
      <p:ext uri="{BB962C8B-B14F-4D97-AF65-F5344CB8AC3E}">
        <p14:creationId xmlns:p14="http://schemas.microsoft.com/office/powerpoint/2010/main" val="14950745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There is no reset button in </a:t>
            </a:r>
            <a:r>
              <a:rPr lang="en-US" dirty="0" smtClean="0"/>
              <a:t>space</a:t>
            </a:r>
            <a:endParaRPr lang="en-US" i="1" dirty="0"/>
          </a:p>
        </p:txBody>
      </p:sp>
      <p:sp>
        <p:nvSpPr>
          <p:cNvPr id="6" name="Content Placeholder 5"/>
          <p:cNvSpPr>
            <a:spLocks noGrp="1"/>
          </p:cNvSpPr>
          <p:nvPr>
            <p:ph sz="half" idx="1"/>
          </p:nvPr>
        </p:nvSpPr>
        <p:spPr>
          <a:xfrm>
            <a:off x="152399" y="1270060"/>
            <a:ext cx="8723729" cy="4286457"/>
          </a:xfrm>
        </p:spPr>
        <p:txBody>
          <a:bodyPr>
            <a:normAutofit/>
          </a:bodyPr>
          <a:lstStyle/>
          <a:p>
            <a:r>
              <a:rPr lang="en-US" dirty="0" smtClean="0"/>
              <a:t>How can you develop totally reliable software?</a:t>
            </a:r>
            <a:endParaRPr lang="en-US" dirty="0" smtClean="0"/>
          </a:p>
          <a:p>
            <a:pPr lvl="1"/>
            <a:r>
              <a:rPr lang="en-US" dirty="0" smtClean="0"/>
              <a:t>Leverage existing reliability standards, like MISRA</a:t>
            </a:r>
            <a:endParaRPr lang="en-US" dirty="0" smtClean="0"/>
          </a:p>
          <a:p>
            <a:pPr lvl="1"/>
            <a:r>
              <a:rPr lang="en-US" dirty="0" smtClean="0"/>
              <a:t>Develop with an eye towards testability</a:t>
            </a:r>
          </a:p>
          <a:p>
            <a:pPr lvl="2"/>
            <a:r>
              <a:rPr lang="en-US" dirty="0" smtClean="0"/>
              <a:t>For example </a:t>
            </a:r>
            <a:r>
              <a:rPr lang="mr-IN" dirty="0" smtClean="0"/>
              <a:t>–</a:t>
            </a:r>
            <a:r>
              <a:rPr lang="en-US" dirty="0" smtClean="0"/>
              <a:t> partitioning allows you to ensure system haves the same before and after integration</a:t>
            </a:r>
            <a:endParaRPr lang="en-US" dirty="0" smtClean="0"/>
          </a:p>
          <a:p>
            <a:pPr lvl="1"/>
            <a:r>
              <a:rPr lang="en-US" dirty="0" smtClean="0"/>
              <a:t>Use new debugging modalities (trace, for example)</a:t>
            </a:r>
            <a:endParaRPr lang="en-US" dirty="0" smtClean="0"/>
          </a:p>
          <a:p>
            <a:r>
              <a:rPr lang="en-US" dirty="0" smtClean="0"/>
              <a:t>Use simulation when possible</a:t>
            </a:r>
          </a:p>
          <a:p>
            <a:r>
              <a:rPr lang="en-US" dirty="0" smtClean="0"/>
              <a:t>The importance of visualization tools can’t be overstated</a:t>
            </a:r>
            <a:endParaRPr lang="en-US" dirty="0" smtClean="0"/>
          </a:p>
          <a:p>
            <a:endParaRPr lang="en-US" dirty="0" smtClean="0"/>
          </a:p>
        </p:txBody>
      </p:sp>
      <p:sp>
        <p:nvSpPr>
          <p:cNvPr id="8" name="TextBox 7"/>
          <p:cNvSpPr txBox="1"/>
          <p:nvPr/>
        </p:nvSpPr>
        <p:spPr>
          <a:xfrm>
            <a:off x="435429" y="5704114"/>
            <a:ext cx="8469085"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i="1" dirty="0" smtClean="0"/>
              <a:t>Investment in the correct development tools environment is paramount to success</a:t>
            </a:r>
            <a:endParaRPr lang="en-US" b="1" i="1" dirty="0"/>
          </a:p>
        </p:txBody>
      </p:sp>
    </p:spTree>
    <p:extLst>
      <p:ext uri="{BB962C8B-B14F-4D97-AF65-F5344CB8AC3E}">
        <p14:creationId xmlns:p14="http://schemas.microsoft.com/office/powerpoint/2010/main" val="40461329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smtClean="0"/>
              <a:t>Stack overflows</a:t>
            </a:r>
          </a:p>
          <a:p>
            <a:r>
              <a:rPr lang="en-US" sz="2000" dirty="0" smtClean="0"/>
              <a:t>Race conditions</a:t>
            </a:r>
          </a:p>
          <a:p>
            <a:r>
              <a:rPr lang="en-US" sz="2000" dirty="0" smtClean="0"/>
              <a:t>Buffer overflows</a:t>
            </a:r>
          </a:p>
          <a:p>
            <a:r>
              <a:rPr lang="en-US" sz="2000" dirty="0" smtClean="0"/>
              <a:t>Memory leaks</a:t>
            </a:r>
          </a:p>
          <a:p>
            <a:r>
              <a:rPr lang="en-US" sz="2000" dirty="0" smtClean="0"/>
              <a:t>Uninitialized variables</a:t>
            </a:r>
          </a:p>
          <a:p>
            <a:r>
              <a:rPr lang="en-US" sz="2000" dirty="0" smtClean="0"/>
              <a:t>Memory corruption</a:t>
            </a:r>
          </a:p>
          <a:p>
            <a:r>
              <a:rPr lang="en-US" sz="2000" dirty="0" smtClean="0"/>
              <a:t>Non-reproducible errors: “</a:t>
            </a:r>
            <a:r>
              <a:rPr lang="en-US" sz="2000" dirty="0" err="1" smtClean="0"/>
              <a:t>Heisenbugs</a:t>
            </a:r>
            <a:r>
              <a:rPr lang="en-US" sz="2000" dirty="0" smtClean="0"/>
              <a:t>”</a:t>
            </a:r>
          </a:p>
          <a:p>
            <a:endParaRPr lang="en-US" sz="1400" dirty="0"/>
          </a:p>
          <a:p>
            <a:r>
              <a:rPr lang="en-US" b="1" dirty="0" smtClean="0"/>
              <a:t>How do you solve these today</a:t>
            </a:r>
            <a:r>
              <a:rPr lang="en-US" b="1" dirty="0" smtClean="0"/>
              <a:t>?</a:t>
            </a:r>
          </a:p>
          <a:p>
            <a:r>
              <a:rPr lang="en-US" b="1" dirty="0" smtClean="0"/>
              <a:t>Is your process repeatable?</a:t>
            </a:r>
            <a:endParaRPr lang="en-US" b="1" dirty="0" smtClean="0"/>
          </a:p>
        </p:txBody>
      </p:sp>
      <p:sp>
        <p:nvSpPr>
          <p:cNvPr id="3" name="Title 2"/>
          <p:cNvSpPr>
            <a:spLocks noGrp="1"/>
          </p:cNvSpPr>
          <p:nvPr>
            <p:ph type="title"/>
          </p:nvPr>
        </p:nvSpPr>
        <p:spPr/>
        <p:txBody>
          <a:bodyPr/>
          <a:lstStyle/>
          <a:p>
            <a:r>
              <a:rPr lang="en-US" dirty="0" smtClean="0"/>
              <a:t>Develop a plan for the </a:t>
            </a:r>
            <a:r>
              <a:rPr lang="en-US" dirty="0"/>
              <a:t>h</a:t>
            </a:r>
            <a:r>
              <a:rPr lang="en-US" dirty="0" smtClean="0"/>
              <a:t>ardest </a:t>
            </a:r>
            <a:r>
              <a:rPr lang="en-US" dirty="0"/>
              <a:t>b</a:t>
            </a:r>
            <a:r>
              <a:rPr lang="en-US" dirty="0" smtClean="0"/>
              <a:t>ugs</a:t>
            </a:r>
            <a:endParaRPr lang="en-US" dirty="0"/>
          </a:p>
        </p:txBody>
      </p:sp>
    </p:spTree>
    <p:extLst>
      <p:ext uri="{BB962C8B-B14F-4D97-AF65-F5344CB8AC3E}">
        <p14:creationId xmlns:p14="http://schemas.microsoft.com/office/powerpoint/2010/main" val="123951294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Multicore requires vastly more testing/validation</a:t>
            </a:r>
            <a:endParaRPr lang="en-US" dirty="0"/>
          </a:p>
        </p:txBody>
      </p:sp>
      <p:sp>
        <p:nvSpPr>
          <p:cNvPr id="3" name="Content Placeholder 2"/>
          <p:cNvSpPr>
            <a:spLocks noGrp="1"/>
          </p:cNvSpPr>
          <p:nvPr>
            <p:ph sz="half" idx="1"/>
          </p:nvPr>
        </p:nvSpPr>
        <p:spPr/>
        <p:txBody>
          <a:bodyPr/>
          <a:lstStyle/>
          <a:p>
            <a:r>
              <a:rPr lang="en-US" dirty="0" smtClean="0"/>
              <a:t>Example: INTEGRITY-178 kernel</a:t>
            </a:r>
          </a:p>
          <a:p>
            <a:pPr lvl="1"/>
            <a:r>
              <a:rPr lang="en-US" dirty="0" smtClean="0"/>
              <a:t>Lines of code</a:t>
            </a:r>
          </a:p>
          <a:p>
            <a:pPr lvl="2"/>
            <a:r>
              <a:rPr lang="en-US" dirty="0" smtClean="0"/>
              <a:t>Single-core </a:t>
            </a:r>
            <a:r>
              <a:rPr lang="mr-IN" dirty="0" smtClean="0"/>
              <a:t>–</a:t>
            </a:r>
            <a:r>
              <a:rPr lang="en-US" dirty="0" smtClean="0"/>
              <a:t> 15,000</a:t>
            </a:r>
          </a:p>
          <a:p>
            <a:pPr lvl="2"/>
            <a:r>
              <a:rPr lang="en-US" dirty="0" smtClean="0"/>
              <a:t>Multi-core </a:t>
            </a:r>
            <a:r>
              <a:rPr lang="mr-IN" dirty="0" smtClean="0"/>
              <a:t>–</a:t>
            </a:r>
            <a:r>
              <a:rPr lang="en-US" dirty="0" smtClean="0"/>
              <a:t> 19,000</a:t>
            </a:r>
          </a:p>
          <a:p>
            <a:pPr lvl="1"/>
            <a:r>
              <a:rPr lang="en-US" dirty="0" smtClean="0"/>
              <a:t>Lines of code to test</a:t>
            </a:r>
          </a:p>
          <a:p>
            <a:pPr lvl="2"/>
            <a:r>
              <a:rPr lang="en-US" dirty="0" smtClean="0"/>
              <a:t>Single-core </a:t>
            </a:r>
            <a:r>
              <a:rPr lang="mr-IN" dirty="0" smtClean="0"/>
              <a:t>–</a:t>
            </a:r>
            <a:r>
              <a:rPr lang="en-US" dirty="0" smtClean="0"/>
              <a:t> 460,000</a:t>
            </a:r>
          </a:p>
          <a:p>
            <a:pPr lvl="2"/>
            <a:r>
              <a:rPr lang="en-US" dirty="0" smtClean="0"/>
              <a:t>Multi-core </a:t>
            </a:r>
            <a:r>
              <a:rPr lang="mr-IN" dirty="0" smtClean="0"/>
              <a:t>–</a:t>
            </a:r>
            <a:r>
              <a:rPr lang="en-US" dirty="0" smtClean="0"/>
              <a:t> 4,600,000</a:t>
            </a:r>
          </a:p>
        </p:txBody>
      </p:sp>
      <p:graphicFrame>
        <p:nvGraphicFramePr>
          <p:cNvPr id="10" name="Content Placeholder 9"/>
          <p:cNvGraphicFramePr>
            <a:graphicFrameLocks noGrp="1"/>
          </p:cNvGraphicFramePr>
          <p:nvPr>
            <p:ph sz="half" idx="2"/>
            <p:extLst>
              <p:ext uri="{D42A27DB-BD31-4B8C-83A1-F6EECF244321}">
                <p14:modId xmlns:p14="http://schemas.microsoft.com/office/powerpoint/2010/main" val="396148605"/>
              </p:ext>
            </p:extLst>
          </p:nvPr>
        </p:nvGraphicFramePr>
        <p:xfrm>
          <a:off x="4648200" y="1295400"/>
          <a:ext cx="4343400" cy="5105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500774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half" idx="1"/>
          </p:nvPr>
        </p:nvSpPr>
        <p:spPr>
          <a:xfrm>
            <a:off x="152400" y="1295400"/>
            <a:ext cx="8863422" cy="5105400"/>
          </a:xfrm>
        </p:spPr>
        <p:txBody>
          <a:bodyPr/>
          <a:lstStyle/>
          <a:p>
            <a:r>
              <a:rPr lang="en-US" dirty="0" smtClean="0"/>
              <a:t>Moving to multicore system introduces significant complexity</a:t>
            </a:r>
          </a:p>
          <a:p>
            <a:r>
              <a:rPr lang="en-US" dirty="0" smtClean="0"/>
              <a:t>A reliable and secure OS is the bedrock of a reliable and secure system</a:t>
            </a:r>
          </a:p>
          <a:p>
            <a:r>
              <a:rPr lang="en-US" dirty="0" smtClean="0"/>
              <a:t>Multiple third-party certifications are the only way to know if an OS is safe and secure</a:t>
            </a:r>
          </a:p>
          <a:p>
            <a:r>
              <a:rPr lang="en-US" dirty="0" smtClean="0"/>
              <a:t>Operating systems can be run in a variety of ways on multicore hardware</a:t>
            </a:r>
          </a:p>
          <a:p>
            <a:r>
              <a:rPr lang="en-US" dirty="0" smtClean="0"/>
              <a:t>Commercial quality tools are essential for developing and </a:t>
            </a:r>
            <a:r>
              <a:rPr lang="en-US" smtClean="0"/>
              <a:t>debugging multicore </a:t>
            </a:r>
            <a:r>
              <a:rPr lang="en-US" dirty="0" smtClean="0"/>
              <a:t>hardware</a:t>
            </a:r>
            <a:endParaRPr lang="en-US" dirty="0"/>
          </a:p>
        </p:txBody>
      </p:sp>
    </p:spTree>
    <p:extLst>
      <p:ext uri="{BB962C8B-B14F-4D97-AF65-F5344CB8AC3E}">
        <p14:creationId xmlns:p14="http://schemas.microsoft.com/office/powerpoint/2010/main" val="2909452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Why should you listen to us?</a:t>
            </a:r>
            <a:endParaRPr lang="en-US" dirty="0"/>
          </a:p>
        </p:txBody>
      </p:sp>
    </p:spTree>
    <p:extLst>
      <p:ext uri="{BB962C8B-B14F-4D97-AF65-F5344CB8AC3E}">
        <p14:creationId xmlns:p14="http://schemas.microsoft.com/office/powerpoint/2010/main" val="8974699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8"/>
          <p:cNvSpPr>
            <a:spLocks noGrp="1" noChangeArrowheads="1"/>
          </p:cNvSpPr>
          <p:nvPr>
            <p:ph type="title"/>
          </p:nvPr>
        </p:nvSpPr>
        <p:spPr>
          <a:xfrm>
            <a:off x="184150" y="228600"/>
            <a:ext cx="8856825" cy="914400"/>
          </a:xfrm>
        </p:spPr>
        <p:txBody>
          <a:bodyPr/>
          <a:lstStyle/>
          <a:p>
            <a:pPr eaLnBrk="1" hangingPunct="1"/>
            <a:r>
              <a:rPr lang="en-GB" sz="2800" dirty="0" smtClean="0"/>
              <a:t>Green Hills Software </a:t>
            </a:r>
            <a:r>
              <a:rPr lang="mr-IN" sz="2800" dirty="0" smtClean="0"/>
              <a:t>–</a:t>
            </a:r>
            <a:r>
              <a:rPr lang="en-GB" sz="2800" dirty="0" smtClean="0"/>
              <a:t> The Embedded Software Experts</a:t>
            </a:r>
            <a:endParaRPr lang="en-US" sz="2800" dirty="0" smtClean="0"/>
          </a:p>
        </p:txBody>
      </p:sp>
      <p:sp>
        <p:nvSpPr>
          <p:cNvPr id="10244" name="Rectangle 29"/>
          <p:cNvSpPr>
            <a:spLocks noGrp="1" noChangeArrowheads="1"/>
          </p:cNvSpPr>
          <p:nvPr>
            <p:ph type="body" idx="1"/>
          </p:nvPr>
        </p:nvSpPr>
        <p:spPr>
          <a:xfrm>
            <a:off x="304800" y="1276350"/>
            <a:ext cx="6885929" cy="4357688"/>
          </a:xfrm>
          <a:solidFill>
            <a:schemeClr val="bg1">
              <a:alpha val="50195"/>
            </a:schemeClr>
          </a:solidFill>
        </p:spPr>
        <p:txBody>
          <a:bodyPr/>
          <a:lstStyle/>
          <a:p>
            <a:r>
              <a:rPr lang="en-US" dirty="0" smtClean="0"/>
              <a:t>Largest Independent Embedded Software Provider</a:t>
            </a:r>
          </a:p>
          <a:p>
            <a:pPr lvl="1"/>
            <a:r>
              <a:rPr lang="en-US" sz="2000" dirty="0" smtClean="0"/>
              <a:t>Worldwide support, headquartered in Santa Barbara, CA</a:t>
            </a:r>
          </a:p>
          <a:p>
            <a:pPr lvl="1"/>
            <a:r>
              <a:rPr lang="en-US" sz="2000" dirty="0" smtClean="0"/>
              <a:t>35 years in the embedded industry</a:t>
            </a:r>
          </a:p>
          <a:p>
            <a:pPr lvl="1"/>
            <a:r>
              <a:rPr lang="en-US" sz="2000" dirty="0" smtClean="0"/>
              <a:t>CMMI Level 3 certified development teams</a:t>
            </a:r>
          </a:p>
          <a:p>
            <a:pPr lvl="1"/>
            <a:r>
              <a:rPr lang="en-US" sz="2000" dirty="0" smtClean="0"/>
              <a:t>Diverse customer base including flight and space systems </a:t>
            </a:r>
            <a:r>
              <a:rPr lang="mr-IN" sz="2000" dirty="0" smtClean="0"/>
              <a:t>–</a:t>
            </a:r>
            <a:r>
              <a:rPr lang="en-US" sz="2000" dirty="0" smtClean="0"/>
              <a:t> satellites, spacecraft, aviation, and defense. </a:t>
            </a:r>
            <a:endParaRPr lang="en-US" sz="1600" dirty="0" smtClean="0"/>
          </a:p>
          <a:p>
            <a:r>
              <a:rPr lang="en-US" dirty="0" smtClean="0"/>
              <a:t>Successful, Proven and Stable Business</a:t>
            </a:r>
          </a:p>
          <a:p>
            <a:pPr lvl="1"/>
            <a:r>
              <a:rPr lang="en-US" sz="2000" dirty="0" smtClean="0"/>
              <a:t>Profitable every year since 1983</a:t>
            </a:r>
          </a:p>
          <a:p>
            <a:pPr lvl="1"/>
            <a:r>
              <a:rPr lang="en-US" sz="2000" dirty="0" smtClean="0"/>
              <a:t>Privately held and 100% self-funded</a:t>
            </a:r>
          </a:p>
          <a:p>
            <a:pPr lvl="1"/>
            <a:r>
              <a:rPr lang="en-US" sz="2000" dirty="0" smtClean="0"/>
              <a:t>Products are developed in the USA by US Citizens</a:t>
            </a:r>
          </a:p>
        </p:txBody>
      </p:sp>
      <p:pic>
        <p:nvPicPr>
          <p:cNvPr id="10245" name="Picture 2" descr="Corporate Headquarters"/>
          <p:cNvPicPr>
            <a:picLocks noChangeAspect="1" noChangeArrowheads="1"/>
          </p:cNvPicPr>
          <p:nvPr/>
        </p:nvPicPr>
        <p:blipFill>
          <a:blip r:embed="rId3" cstate="print"/>
          <a:srcRect/>
          <a:stretch>
            <a:fillRect/>
          </a:stretch>
        </p:blipFill>
        <p:spPr bwMode="auto">
          <a:xfrm>
            <a:off x="7218363" y="1657350"/>
            <a:ext cx="1617662" cy="2609850"/>
          </a:xfrm>
          <a:prstGeom prst="rect">
            <a:avLst/>
          </a:prstGeom>
          <a:noFill/>
          <a:ln w="9525">
            <a:noFill/>
            <a:miter lim="800000"/>
            <a:headEnd/>
            <a:tailEnd/>
          </a:ln>
        </p:spPr>
      </p:pic>
      <p:sp>
        <p:nvSpPr>
          <p:cNvPr id="32" name="TextBox 31"/>
          <p:cNvSpPr txBox="1"/>
          <p:nvPr/>
        </p:nvSpPr>
        <p:spPr>
          <a:xfrm>
            <a:off x="342900" y="5581650"/>
            <a:ext cx="8458200" cy="1015663"/>
          </a:xfrm>
          <a:prstGeom prst="rect">
            <a:avLst/>
          </a:prstGeom>
          <a:noFill/>
        </p:spPr>
        <p:txBody>
          <a:bodyPr wrap="square">
            <a:spAutoFit/>
          </a:bodyPr>
          <a:lstStyle/>
          <a:p>
            <a:pPr algn="ctr">
              <a:defRPr/>
            </a:pPr>
            <a:r>
              <a:rPr lang="en-US" sz="2000" b="1" dirty="0">
                <a:latin typeface="+mn-lt"/>
              </a:rPr>
              <a:t>Green </a:t>
            </a:r>
            <a:r>
              <a:rPr lang="en-US" sz="2000" b="1" dirty="0" smtClean="0">
                <a:latin typeface="+mn-lt"/>
              </a:rPr>
              <a:t>Hills Software specializes in  </a:t>
            </a:r>
            <a:endParaRPr lang="en-US" sz="1050" b="1" dirty="0">
              <a:latin typeface="+mn-lt"/>
            </a:endParaRPr>
          </a:p>
          <a:p>
            <a:pPr algn="ctr">
              <a:defRPr/>
            </a:pPr>
            <a:r>
              <a:rPr lang="en-US" sz="2000" b="1" dirty="0">
                <a:latin typeface="+mn-lt"/>
              </a:rPr>
              <a:t>s</a:t>
            </a:r>
            <a:r>
              <a:rPr lang="en-US" sz="2000" b="1" dirty="0" smtClean="0">
                <a:latin typeface="+mn-lt"/>
              </a:rPr>
              <a:t>upporting development </a:t>
            </a:r>
            <a:r>
              <a:rPr lang="en-US" sz="2000" b="1" dirty="0">
                <a:latin typeface="+mn-lt"/>
              </a:rPr>
              <a:t>and </a:t>
            </a:r>
            <a:r>
              <a:rPr lang="en-US" sz="2000" b="1" dirty="0" smtClean="0">
                <a:latin typeface="+mn-lt"/>
              </a:rPr>
              <a:t>deployment </a:t>
            </a:r>
            <a:r>
              <a:rPr lang="en-US" sz="2000" b="1" dirty="0">
                <a:latin typeface="+mn-lt"/>
              </a:rPr>
              <a:t>of </a:t>
            </a:r>
            <a:r>
              <a:rPr lang="en-US" sz="2000" b="1" dirty="0" smtClean="0">
                <a:latin typeface="+mn-lt"/>
              </a:rPr>
              <a:t>critical </a:t>
            </a:r>
            <a:r>
              <a:rPr lang="en-US" sz="2000" b="1" dirty="0">
                <a:latin typeface="+mn-lt"/>
              </a:rPr>
              <a:t>e</a:t>
            </a:r>
            <a:r>
              <a:rPr lang="en-US" sz="2000" b="1" dirty="0" smtClean="0">
                <a:latin typeface="+mn-lt"/>
              </a:rPr>
              <a:t>mbedded </a:t>
            </a:r>
            <a:r>
              <a:rPr lang="en-US" sz="2000" b="1" dirty="0">
                <a:latin typeface="+mn-lt"/>
              </a:rPr>
              <a:t>a</a:t>
            </a:r>
            <a:r>
              <a:rPr lang="en-US" sz="2000" b="1" dirty="0" smtClean="0">
                <a:latin typeface="+mn-lt"/>
              </a:rPr>
              <a:t>pplications</a:t>
            </a:r>
            <a:endParaRPr lang="en-US" sz="2000" b="1" dirty="0">
              <a:latin typeface="+mn-lt"/>
            </a:endParaRPr>
          </a:p>
          <a:p>
            <a:pPr algn="ctr">
              <a:defRPr/>
            </a:pPr>
            <a:endParaRPr lang="en-US" sz="2000" dirty="0">
              <a:latin typeface="Times" pitchFamily="18" charset="0"/>
            </a:endParaRPr>
          </a:p>
        </p:txBody>
      </p:sp>
    </p:spTree>
    <p:extLst>
      <p:ext uri="{BB962C8B-B14F-4D97-AF65-F5344CB8AC3E}">
        <p14:creationId xmlns:p14="http://schemas.microsoft.com/office/powerpoint/2010/main" val="1985627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14772" y="1537799"/>
            <a:ext cx="2595507" cy="2725282"/>
          </a:xfrm>
          <a:prstGeom prst="rect">
            <a:avLst/>
          </a:prstGeom>
        </p:spPr>
      </p:pic>
      <p:sp>
        <p:nvSpPr>
          <p:cNvPr id="2" name="Title 1"/>
          <p:cNvSpPr>
            <a:spLocks noGrp="1"/>
          </p:cNvSpPr>
          <p:nvPr>
            <p:ph type="title"/>
          </p:nvPr>
        </p:nvSpPr>
        <p:spPr/>
        <p:txBody>
          <a:bodyPr/>
          <a:lstStyle/>
          <a:p>
            <a:r>
              <a:rPr lang="en-US" dirty="0" smtClean="0"/>
              <a:t>Past Performance - Green Hills Design in Space</a:t>
            </a:r>
            <a:endParaRPr lang="en-US" dirty="0"/>
          </a:p>
        </p:txBody>
      </p:sp>
      <p:sp>
        <p:nvSpPr>
          <p:cNvPr id="3" name="Content Placeholder 2"/>
          <p:cNvSpPr>
            <a:spLocks noGrp="1"/>
          </p:cNvSpPr>
          <p:nvPr>
            <p:ph idx="1"/>
          </p:nvPr>
        </p:nvSpPr>
        <p:spPr>
          <a:xfrm>
            <a:off x="50446" y="1365422"/>
            <a:ext cx="6059833" cy="4213654"/>
          </a:xfrm>
        </p:spPr>
        <p:txBody>
          <a:bodyPr/>
          <a:lstStyle/>
          <a:p>
            <a:pPr marL="0" indent="0">
              <a:buNone/>
            </a:pPr>
            <a:endParaRPr lang="en-US" sz="1200" b="1" dirty="0" smtClean="0">
              <a:solidFill>
                <a:srgbClr val="000000"/>
              </a:solidFill>
            </a:endParaRPr>
          </a:p>
          <a:p>
            <a:pPr lvl="1"/>
            <a:r>
              <a:rPr lang="en-US" sz="2800" dirty="0" smtClean="0"/>
              <a:t>CEV – Orion Crew </a:t>
            </a:r>
            <a:r>
              <a:rPr lang="en-US" sz="2800" dirty="0"/>
              <a:t>Exploration Vehicle </a:t>
            </a:r>
            <a:endParaRPr lang="en-US" sz="2800" dirty="0">
              <a:solidFill>
                <a:srgbClr val="000000"/>
              </a:solidFill>
            </a:endParaRPr>
          </a:p>
          <a:p>
            <a:pPr lvl="1"/>
            <a:r>
              <a:rPr lang="en-US" sz="2800" dirty="0"/>
              <a:t>GPS -</a:t>
            </a:r>
            <a:r>
              <a:rPr lang="en-US" sz="2800" dirty="0" smtClean="0"/>
              <a:t>III</a:t>
            </a:r>
            <a:endParaRPr lang="en-US" sz="2800" dirty="0">
              <a:solidFill>
                <a:srgbClr val="000000"/>
              </a:solidFill>
            </a:endParaRPr>
          </a:p>
          <a:p>
            <a:pPr lvl="1"/>
            <a:r>
              <a:rPr lang="en-US" sz="2800" dirty="0" smtClean="0"/>
              <a:t>OCX</a:t>
            </a:r>
            <a:endParaRPr lang="en-US" sz="2800" dirty="0">
              <a:solidFill>
                <a:srgbClr val="000000"/>
              </a:solidFill>
            </a:endParaRPr>
          </a:p>
          <a:p>
            <a:pPr lvl="1"/>
            <a:r>
              <a:rPr lang="en-US" sz="2800" dirty="0"/>
              <a:t>AEHF </a:t>
            </a:r>
            <a:endParaRPr lang="en-US" sz="2800" dirty="0">
              <a:solidFill>
                <a:srgbClr val="000000"/>
              </a:solidFill>
            </a:endParaRPr>
          </a:p>
          <a:p>
            <a:pPr lvl="1"/>
            <a:r>
              <a:rPr lang="en-US" sz="2800" dirty="0"/>
              <a:t>FAB-T </a:t>
            </a:r>
            <a:endParaRPr lang="en-US" sz="2800" dirty="0" smtClean="0"/>
          </a:p>
          <a:p>
            <a:pPr lvl="1"/>
            <a:r>
              <a:rPr lang="en-US" sz="2800" dirty="0" smtClean="0">
                <a:solidFill>
                  <a:srgbClr val="000000"/>
                </a:solidFill>
              </a:rPr>
              <a:t>OMEGA-3 </a:t>
            </a:r>
          </a:p>
          <a:p>
            <a:pPr lvl="1"/>
            <a:r>
              <a:rPr lang="en-US" sz="2800" dirty="0" smtClean="0"/>
              <a:t>Project Europa</a:t>
            </a:r>
            <a:endParaRPr lang="en-US" sz="2800" dirty="0"/>
          </a:p>
        </p:txBody>
      </p:sp>
      <p:pic>
        <p:nvPicPr>
          <p:cNvPr id="4" name="Content Placeholder 3"/>
          <p:cNvPicPr>
            <a:picLocks noChangeAspect="1"/>
          </p:cNvPicPr>
          <p:nvPr/>
        </p:nvPicPr>
        <p:blipFill>
          <a:blip r:embed="rId3"/>
          <a:stretch>
            <a:fillRect/>
          </a:stretch>
        </p:blipFill>
        <p:spPr bwMode="auto">
          <a:xfrm>
            <a:off x="5390731" y="3330713"/>
            <a:ext cx="1439095" cy="1411771"/>
          </a:xfrm>
          <a:prstGeom prst="rect">
            <a:avLst/>
          </a:prstGeom>
          <a:noFill/>
          <a:ln w="9525">
            <a:noFill/>
            <a:miter lim="800000"/>
            <a:headEnd/>
            <a:tailEnd/>
          </a:ln>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35579" y="1328507"/>
            <a:ext cx="2096096" cy="1779784"/>
          </a:xfrm>
          <a:prstGeom prst="rect">
            <a:avLst/>
          </a:prstGeom>
        </p:spPr>
      </p:pic>
      <p:pic>
        <p:nvPicPr>
          <p:cNvPr id="6" name="Picture 5"/>
          <p:cNvPicPr>
            <a:picLocks noChangeAspect="1"/>
          </p:cNvPicPr>
          <p:nvPr/>
        </p:nvPicPr>
        <p:blipFill>
          <a:blip r:embed="rId5"/>
          <a:stretch>
            <a:fillRect/>
          </a:stretch>
        </p:blipFill>
        <p:spPr>
          <a:xfrm>
            <a:off x="4638401" y="5221888"/>
            <a:ext cx="2083675" cy="1140698"/>
          </a:xfrm>
          <a:prstGeom prst="rect">
            <a:avLst/>
          </a:prstGeom>
        </p:spPr>
      </p:pic>
    </p:spTree>
    <p:extLst>
      <p:ext uri="{BB962C8B-B14F-4D97-AF65-F5344CB8AC3E}">
        <p14:creationId xmlns:p14="http://schemas.microsoft.com/office/powerpoint/2010/main" val="25006138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80882" y="1295400"/>
            <a:ext cx="3771900" cy="50292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152400" y="228600"/>
            <a:ext cx="8991600" cy="914400"/>
          </a:xfrm>
        </p:spPr>
        <p:txBody>
          <a:bodyPr/>
          <a:lstStyle/>
          <a:p>
            <a:r>
              <a:rPr lang="en-US" dirty="0" smtClean="0"/>
              <a:t>Space Launch Systems and Crew Exploration Vehicle</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00600" y="1295400"/>
            <a:ext cx="3771900" cy="502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31238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28600"/>
            <a:ext cx="8991600" cy="914400"/>
          </a:xfrm>
        </p:spPr>
        <p:txBody>
          <a:bodyPr/>
          <a:lstStyle/>
          <a:p>
            <a:r>
              <a:rPr lang="en-US" dirty="0" smtClean="0"/>
              <a:t>Spacecraft and aircraft</a:t>
            </a:r>
            <a:endParaRPr lang="en-US" dirty="0"/>
          </a:p>
        </p:txBody>
      </p:sp>
      <p:pic>
        <p:nvPicPr>
          <p:cNvPr id="2" name="Picture 1" descr="JPL_Europa_8.5x11[2].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7131" y="1272584"/>
            <a:ext cx="3964426" cy="513043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07521" y="1282353"/>
            <a:ext cx="3771900" cy="502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09916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What does flight software need?</a:t>
            </a:r>
            <a:endParaRPr lang="en-US" dirty="0"/>
          </a:p>
        </p:txBody>
      </p:sp>
    </p:spTree>
    <p:extLst>
      <p:ext uri="{BB962C8B-B14F-4D97-AF65-F5344CB8AC3E}">
        <p14:creationId xmlns:p14="http://schemas.microsoft.com/office/powerpoint/2010/main" val="20028336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dirty="0" smtClean="0"/>
              <a:t>A secure and reliable foundation</a:t>
            </a:r>
            <a:endParaRPr lang="en-US" dirty="0" smtClean="0"/>
          </a:p>
        </p:txBody>
      </p:sp>
      <p:sp>
        <p:nvSpPr>
          <p:cNvPr id="2" name="TextBox 1"/>
          <p:cNvSpPr txBox="1"/>
          <p:nvPr/>
        </p:nvSpPr>
        <p:spPr>
          <a:xfrm>
            <a:off x="118044" y="1385079"/>
            <a:ext cx="8839200" cy="95410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a:t>
            </a:r>
            <a:r>
              <a:rPr lang="en-US" sz="1400" dirty="0"/>
              <a:t>The threats posed by the modern computing environment cannot be addressed without support from secure operating systems. Any security effort which ignores this fact can only result in a fortress built upon sand.</a:t>
            </a:r>
            <a:r>
              <a:rPr lang="en-US" sz="1400" dirty="0" smtClean="0"/>
              <a:t>” </a:t>
            </a:r>
          </a:p>
          <a:p>
            <a:endParaRPr lang="en-US" sz="1400" dirty="0"/>
          </a:p>
          <a:p>
            <a:r>
              <a:rPr lang="en-US" sz="1400" dirty="0" smtClean="0"/>
              <a:t>- National Security Agency, September 2005</a:t>
            </a:r>
            <a:endParaRPr lang="en-US" sz="1400" dirty="0"/>
          </a:p>
        </p:txBody>
      </p:sp>
      <p:pic>
        <p:nvPicPr>
          <p:cNvPr id="3" name="Picture 2"/>
          <p:cNvPicPr>
            <a:picLocks noChangeAspect="1"/>
          </p:cNvPicPr>
          <p:nvPr/>
        </p:nvPicPr>
        <p:blipFill>
          <a:blip r:embed="rId3"/>
          <a:stretch>
            <a:fillRect/>
          </a:stretch>
        </p:blipFill>
        <p:spPr>
          <a:xfrm>
            <a:off x="2806304" y="2582086"/>
            <a:ext cx="3688080" cy="4567583"/>
          </a:xfrm>
          <a:prstGeom prst="rect">
            <a:avLst/>
          </a:prstGeom>
        </p:spPr>
      </p:pic>
    </p:spTree>
    <p:extLst>
      <p:ext uri="{BB962C8B-B14F-4D97-AF65-F5344CB8AC3E}">
        <p14:creationId xmlns:p14="http://schemas.microsoft.com/office/powerpoint/2010/main" val="1568952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GH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42745</TotalTime>
  <Words>1676</Words>
  <Application>Microsoft Macintosh PowerPoint</Application>
  <PresentationFormat>On-screen Show (4:3)</PresentationFormat>
  <Paragraphs>261</Paragraphs>
  <Slides>25</Slides>
  <Notes>10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GHS Template</vt:lpstr>
      <vt:lpstr>Flight Software Workshop </vt:lpstr>
      <vt:lpstr>FSW Guidelines</vt:lpstr>
      <vt:lpstr>Why should you listen to us?</vt:lpstr>
      <vt:lpstr>Green Hills Software – The Embedded Software Experts</vt:lpstr>
      <vt:lpstr>Past Performance - Green Hills Design in Space</vt:lpstr>
      <vt:lpstr>Space Launch Systems and Crew Exploration Vehicle</vt:lpstr>
      <vt:lpstr>Spacecraft and aircraft</vt:lpstr>
      <vt:lpstr>What does flight software need?</vt:lpstr>
      <vt:lpstr>A secure and reliable foundation</vt:lpstr>
      <vt:lpstr>Proof of security and reliability</vt:lpstr>
      <vt:lpstr>Running flight software on multicore processors</vt:lpstr>
      <vt:lpstr>The future in flight is multicore</vt:lpstr>
      <vt:lpstr>Multicore adds complexity</vt:lpstr>
      <vt:lpstr>Partitioning</vt:lpstr>
      <vt:lpstr>System consolidation</vt:lpstr>
      <vt:lpstr>Heterogeneous Multiprocessing (HMP)</vt:lpstr>
      <vt:lpstr>PowerPoint Presentation</vt:lpstr>
      <vt:lpstr>Space-specific requirements</vt:lpstr>
      <vt:lpstr>Additional requirements for space systems</vt:lpstr>
      <vt:lpstr>Using partitioning in flight systems</vt:lpstr>
      <vt:lpstr>Flight software development tools</vt:lpstr>
      <vt:lpstr>There is no reset button in space</vt:lpstr>
      <vt:lpstr>Develop a plan for the hardest bugs</vt:lpstr>
      <vt:lpstr>Multicore requires vastly more testing/validation</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iot</dc:title>
  <dc:creator>ariofrio@ghs.com</dc:creator>
  <cp:lastModifiedBy>Jeffrey Hall</cp:lastModifiedBy>
  <cp:revision>1776</cp:revision>
  <cp:lastPrinted>2015-11-06T01:58:24Z</cp:lastPrinted>
  <dcterms:created xsi:type="dcterms:W3CDTF">2010-06-20T19:08:29Z</dcterms:created>
  <dcterms:modified xsi:type="dcterms:W3CDTF">2016-12-12T15:58:27Z</dcterms:modified>
</cp:coreProperties>
</file>