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8"/>
  </p:notesMasterIdLst>
  <p:sldIdLst>
    <p:sldId id="333" r:id="rId3"/>
    <p:sldId id="334" r:id="rId4"/>
    <p:sldId id="353" r:id="rId5"/>
    <p:sldId id="356" r:id="rId6"/>
    <p:sldId id="351" r:id="rId7"/>
    <p:sldId id="352" r:id="rId8"/>
    <p:sldId id="336" r:id="rId9"/>
    <p:sldId id="339" r:id="rId10"/>
    <p:sldId id="357" r:id="rId11"/>
    <p:sldId id="340" r:id="rId12"/>
    <p:sldId id="342" r:id="rId13"/>
    <p:sldId id="346" r:id="rId14"/>
    <p:sldId id="347" r:id="rId15"/>
    <p:sldId id="359" r:id="rId16"/>
    <p:sldId id="358" r:id="rId17"/>
  </p:sldIdLst>
  <p:sldSz cx="9144000" cy="6858000" type="screen4x3"/>
  <p:notesSz cx="7772400" cy="10058400"/>
  <p:defaultTextStyle>
    <a:defPPr>
      <a:defRPr lang="en-GB"/>
    </a:defPPr>
    <a:lvl1pPr algn="l" defTabSz="457200" rtl="0" fontAlgn="base" hangingPunct="0">
      <a:lnSpc>
        <a:spcPct val="9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742950" indent="-285750" algn="l" defTabSz="457200" rtl="0" fontAlgn="base" hangingPunct="0">
      <a:lnSpc>
        <a:spcPct val="9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1143000" indent="-228600" algn="l" defTabSz="457200" rtl="0" fontAlgn="base" hangingPunct="0">
      <a:lnSpc>
        <a:spcPct val="9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600200" indent="-228600" algn="l" defTabSz="457200" rtl="0" fontAlgn="base" hangingPunct="0">
      <a:lnSpc>
        <a:spcPct val="9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2057400" indent="-228600" algn="l" defTabSz="457200" rtl="0" fontAlgn="base" hangingPunct="0">
      <a:lnSpc>
        <a:spcPct val="9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6000" autoAdjust="0"/>
  </p:normalViewPr>
  <p:slideViewPr>
    <p:cSldViewPr>
      <p:cViewPr varScale="1">
        <p:scale>
          <a:sx n="88" d="100"/>
          <a:sy n="88" d="100"/>
        </p:scale>
        <p:origin x="1272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4098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0EFEC5C9-E948-4550-9030-B90CFC44AF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28844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30DA5F-1913-9446-82C7-73054FF9C99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688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30DA5F-1913-9446-82C7-73054FF9C99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0616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30DA5F-1913-9446-82C7-73054FF9C99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701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177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937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4963"/>
            <a:ext cx="2055813" cy="3976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19800" cy="3976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64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1728788"/>
            <a:ext cx="8196262" cy="1089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9197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6799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169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73202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3976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3976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4478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7328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1209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8854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6159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495311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717862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3293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3050"/>
            <a:ext cx="2055813" cy="5308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9800" cy="5308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545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2272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3976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3976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083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582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936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3428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0517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09546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-23813"/>
            <a:ext cx="9155113" cy="7858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-11113" y="6484938"/>
            <a:ext cx="9155113" cy="304800"/>
          </a:xfrm>
          <a:custGeom>
            <a:avLst/>
            <a:gdLst>
              <a:gd name="G0" fmla="*/ 25431 1 2"/>
              <a:gd name="G1" fmla="*/ 847 1 2"/>
              <a:gd name="G2" fmla="+- 847 0 0"/>
              <a:gd name="G3" fmla="+- 25431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25431" y="0"/>
                </a:lnTo>
                <a:lnTo>
                  <a:pt x="25431" y="847"/>
                </a:lnTo>
                <a:lnTo>
                  <a:pt x="0" y="847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 cap="flat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9pPr>
          </a:lstStyle>
          <a:p>
            <a:pPr algn="r">
              <a:lnSpc>
                <a:spcPct val="100000"/>
              </a:lnSpc>
              <a:defRPr/>
            </a:pPr>
            <a:fld id="{00A7DD5A-4C91-4CB8-84C7-D2586033CE3C}" type="slidenum">
              <a:rPr lang="en-US" altLang="en-US" sz="1000" b="1" smtClean="0">
                <a:solidFill>
                  <a:srgbClr val="FFFFFF"/>
                </a:solidFill>
                <a:ea typeface="MS PGothic" pitchFamily="34" charset="-128"/>
              </a:rPr>
              <a:pPr algn="r">
                <a:lnSpc>
                  <a:spcPct val="100000"/>
                </a:lnSpc>
                <a:defRPr/>
              </a:pPr>
              <a:t>‹#›</a:t>
            </a:fld>
            <a:endParaRPr lang="en-US" altLang="en-US" sz="1000" b="1" smtClean="0">
              <a:solidFill>
                <a:srgbClr val="FFFFFF"/>
              </a:solidFill>
              <a:ea typeface="MS PGothic" pitchFamily="34" charset="-128"/>
            </a:endParaRPr>
          </a:p>
        </p:txBody>
      </p:sp>
      <p:pic>
        <p:nvPicPr>
          <p:cNvPr id="1028" name="Picture 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3738" y="73025"/>
            <a:ext cx="717550" cy="59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9" name="Line 4"/>
          <p:cNvSpPr>
            <a:spLocks noChangeShapeType="1"/>
          </p:cNvSpPr>
          <p:nvPr/>
        </p:nvSpPr>
        <p:spPr bwMode="auto">
          <a:xfrm>
            <a:off x="-11113" y="6637338"/>
            <a:ext cx="9155113" cy="15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>
            <a:outerShdw dist="17819" dir="2700000" algn="ctr" rotWithShape="0">
              <a:srgbClr val="000000">
                <a:alpha val="75014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8520113" y="6623050"/>
            <a:ext cx="874712" cy="273050"/>
          </a:xfrm>
          <a:custGeom>
            <a:avLst/>
            <a:gdLst>
              <a:gd name="G0" fmla="*/ 2430 1 2"/>
              <a:gd name="G1" fmla="*/ 759 1 2"/>
              <a:gd name="G2" fmla="+- 759 0 0"/>
              <a:gd name="G3" fmla="+- 2430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2430" y="0"/>
                </a:lnTo>
                <a:lnTo>
                  <a:pt x="2430" y="759"/>
                </a:lnTo>
                <a:lnTo>
                  <a:pt x="0" y="75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>
            <a:lvl1pPr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1pPr>
            <a:lvl2pPr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2pPr>
            <a:lvl3pPr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3pPr>
            <a:lvl4pPr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4pPr>
            <a:lvl5pPr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9pPr>
          </a:lstStyle>
          <a:p>
            <a:pPr>
              <a:lnSpc>
                <a:spcPct val="100000"/>
              </a:lnSpc>
              <a:defRPr/>
            </a:pPr>
            <a:fld id="{7DD15553-8755-44EC-ACF7-3C36FA2B0C13}" type="slidenum">
              <a:rPr lang="en-US" altLang="en-US" sz="1200" smtClean="0">
                <a:ea typeface="ヒラギノ角ゴ Pro W3"/>
                <a:cs typeface="ヒラギノ角ゴ Pro W3"/>
              </a:rPr>
              <a:pPr>
                <a:lnSpc>
                  <a:spcPct val="100000"/>
                </a:lnSpc>
                <a:defRPr/>
              </a:pPr>
              <a:t>‹#›</a:t>
            </a:fld>
            <a:endParaRPr lang="en-US" altLang="en-US" sz="1200" smtClean="0">
              <a:ea typeface="ヒラギノ角ゴ Pro W3"/>
              <a:cs typeface="ヒラギノ角ゴ Pro W3"/>
            </a:endParaRPr>
          </a:p>
        </p:txBody>
      </p:sp>
      <p:pic>
        <p:nvPicPr>
          <p:cNvPr id="1031" name="Picture 6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450" y="-14288"/>
            <a:ext cx="9191625" cy="6872288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32" name="Line 7"/>
          <p:cNvSpPr>
            <a:spLocks noChangeShapeType="1"/>
          </p:cNvSpPr>
          <p:nvPr/>
        </p:nvSpPr>
        <p:spPr bwMode="auto">
          <a:xfrm>
            <a:off x="0" y="1603375"/>
            <a:ext cx="5791200" cy="1588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Line 8"/>
          <p:cNvSpPr>
            <a:spLocks noChangeShapeType="1"/>
          </p:cNvSpPr>
          <p:nvPr/>
        </p:nvSpPr>
        <p:spPr bwMode="auto">
          <a:xfrm>
            <a:off x="0" y="1835150"/>
            <a:ext cx="5562600" cy="1588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" name="Line 9"/>
          <p:cNvSpPr>
            <a:spLocks noChangeShapeType="1"/>
          </p:cNvSpPr>
          <p:nvPr/>
        </p:nvSpPr>
        <p:spPr bwMode="auto">
          <a:xfrm>
            <a:off x="0" y="2062163"/>
            <a:ext cx="5410200" cy="1587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" name="Line 10"/>
          <p:cNvSpPr>
            <a:spLocks noChangeShapeType="1"/>
          </p:cNvSpPr>
          <p:nvPr/>
        </p:nvSpPr>
        <p:spPr bwMode="auto">
          <a:xfrm>
            <a:off x="0" y="1371600"/>
            <a:ext cx="6019800" cy="1588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" name="Line 11"/>
          <p:cNvSpPr>
            <a:spLocks noChangeShapeType="1"/>
          </p:cNvSpPr>
          <p:nvPr/>
        </p:nvSpPr>
        <p:spPr bwMode="auto">
          <a:xfrm flipV="1">
            <a:off x="4119563" y="6170613"/>
            <a:ext cx="1587" cy="688975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" name="Line 12"/>
          <p:cNvSpPr>
            <a:spLocks noChangeShapeType="1"/>
          </p:cNvSpPr>
          <p:nvPr/>
        </p:nvSpPr>
        <p:spPr bwMode="auto">
          <a:xfrm flipV="1">
            <a:off x="3894138" y="6018213"/>
            <a:ext cx="1587" cy="841375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" name="Line 13"/>
          <p:cNvSpPr>
            <a:spLocks noChangeShapeType="1"/>
          </p:cNvSpPr>
          <p:nvPr/>
        </p:nvSpPr>
        <p:spPr bwMode="auto">
          <a:xfrm flipV="1">
            <a:off x="3208338" y="5256213"/>
            <a:ext cx="1587" cy="1603375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" name="Line 14"/>
          <p:cNvSpPr>
            <a:spLocks noChangeShapeType="1"/>
          </p:cNvSpPr>
          <p:nvPr/>
        </p:nvSpPr>
        <p:spPr bwMode="auto">
          <a:xfrm flipV="1">
            <a:off x="3440113" y="5637213"/>
            <a:ext cx="1587" cy="1222375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" name="Line 15"/>
          <p:cNvSpPr>
            <a:spLocks noChangeShapeType="1"/>
          </p:cNvSpPr>
          <p:nvPr/>
        </p:nvSpPr>
        <p:spPr bwMode="auto">
          <a:xfrm flipV="1">
            <a:off x="3668713" y="5865813"/>
            <a:ext cx="1587" cy="993775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" name="Line 16"/>
          <p:cNvSpPr>
            <a:spLocks noChangeShapeType="1"/>
          </p:cNvSpPr>
          <p:nvPr/>
        </p:nvSpPr>
        <p:spPr bwMode="auto">
          <a:xfrm flipV="1">
            <a:off x="2976563" y="4875213"/>
            <a:ext cx="1587" cy="1984375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AutoShape 17"/>
          <p:cNvSpPr>
            <a:spLocks noChangeArrowheads="1"/>
          </p:cNvSpPr>
          <p:nvPr/>
        </p:nvSpPr>
        <p:spPr bwMode="auto">
          <a:xfrm>
            <a:off x="468313" y="423863"/>
            <a:ext cx="6618287" cy="242887"/>
          </a:xfrm>
          <a:custGeom>
            <a:avLst/>
            <a:gdLst>
              <a:gd name="G0" fmla="*/ 18384 1 2"/>
              <a:gd name="G1" fmla="*/ 675 1 2"/>
              <a:gd name="G2" fmla="+- 675 0 0"/>
              <a:gd name="G3" fmla="+- 18384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18384" y="0"/>
                </a:lnTo>
                <a:lnTo>
                  <a:pt x="18384" y="675"/>
                </a:lnTo>
                <a:lnTo>
                  <a:pt x="0" y="675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 cap="flat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9pPr>
          </a:lstStyle>
          <a:p>
            <a:pPr>
              <a:lnSpc>
                <a:spcPct val="100000"/>
              </a:lnSpc>
              <a:spcBef>
                <a:spcPts val="500"/>
              </a:spcBef>
              <a:defRPr/>
            </a:pPr>
            <a:r>
              <a:rPr lang="en-US" altLang="en-US" sz="1000" smtClean="0">
                <a:ea typeface="MS PGothic" pitchFamily="34" charset="-128"/>
              </a:rPr>
              <a:t>National Aeronautics and Space Administration</a:t>
            </a:r>
          </a:p>
        </p:txBody>
      </p:sp>
      <p:sp>
        <p:nvSpPr>
          <p:cNvPr id="1043" name="Line 18"/>
          <p:cNvSpPr>
            <a:spLocks noChangeShapeType="1"/>
          </p:cNvSpPr>
          <p:nvPr/>
        </p:nvSpPr>
        <p:spPr bwMode="auto">
          <a:xfrm flipV="1">
            <a:off x="4343400" y="6323013"/>
            <a:ext cx="1588" cy="536575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" name="Line 19"/>
          <p:cNvSpPr>
            <a:spLocks noChangeShapeType="1"/>
          </p:cNvSpPr>
          <p:nvPr/>
        </p:nvSpPr>
        <p:spPr bwMode="auto">
          <a:xfrm>
            <a:off x="0" y="2284413"/>
            <a:ext cx="5029200" cy="1587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5" name="Line 20"/>
          <p:cNvSpPr>
            <a:spLocks noChangeShapeType="1"/>
          </p:cNvSpPr>
          <p:nvPr/>
        </p:nvSpPr>
        <p:spPr bwMode="auto">
          <a:xfrm>
            <a:off x="0" y="2516188"/>
            <a:ext cx="4191000" cy="1587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6" name="Line 21"/>
          <p:cNvSpPr>
            <a:spLocks noChangeShapeType="1"/>
          </p:cNvSpPr>
          <p:nvPr/>
        </p:nvSpPr>
        <p:spPr bwMode="auto">
          <a:xfrm>
            <a:off x="0" y="2743200"/>
            <a:ext cx="3962400" cy="1588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7" name="Line 22"/>
          <p:cNvSpPr>
            <a:spLocks noChangeShapeType="1"/>
          </p:cNvSpPr>
          <p:nvPr/>
        </p:nvSpPr>
        <p:spPr bwMode="auto">
          <a:xfrm>
            <a:off x="0" y="2974975"/>
            <a:ext cx="3733800" cy="1588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8" name="Line 23"/>
          <p:cNvSpPr>
            <a:spLocks noChangeShapeType="1"/>
          </p:cNvSpPr>
          <p:nvPr/>
        </p:nvSpPr>
        <p:spPr bwMode="auto">
          <a:xfrm>
            <a:off x="0" y="3206750"/>
            <a:ext cx="3505200" cy="1588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9" name="Line 24"/>
          <p:cNvSpPr>
            <a:spLocks noChangeShapeType="1"/>
          </p:cNvSpPr>
          <p:nvPr/>
        </p:nvSpPr>
        <p:spPr bwMode="auto">
          <a:xfrm>
            <a:off x="0" y="3433763"/>
            <a:ext cx="3276600" cy="1587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0" name="Line 25"/>
          <p:cNvSpPr>
            <a:spLocks noChangeShapeType="1"/>
          </p:cNvSpPr>
          <p:nvPr/>
        </p:nvSpPr>
        <p:spPr bwMode="auto">
          <a:xfrm>
            <a:off x="0" y="3656013"/>
            <a:ext cx="3048000" cy="1587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1" name="Line 26"/>
          <p:cNvSpPr>
            <a:spLocks noChangeShapeType="1"/>
          </p:cNvSpPr>
          <p:nvPr/>
        </p:nvSpPr>
        <p:spPr bwMode="auto">
          <a:xfrm>
            <a:off x="0" y="3887788"/>
            <a:ext cx="2895600" cy="1587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2" name="Line 27"/>
          <p:cNvSpPr>
            <a:spLocks noChangeShapeType="1"/>
          </p:cNvSpPr>
          <p:nvPr/>
        </p:nvSpPr>
        <p:spPr bwMode="auto">
          <a:xfrm>
            <a:off x="0" y="4114800"/>
            <a:ext cx="2743200" cy="1588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3" name="Line 28"/>
          <p:cNvSpPr>
            <a:spLocks noChangeShapeType="1"/>
          </p:cNvSpPr>
          <p:nvPr/>
        </p:nvSpPr>
        <p:spPr bwMode="auto">
          <a:xfrm>
            <a:off x="0" y="4344988"/>
            <a:ext cx="2743200" cy="1587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4" name="Line 29"/>
          <p:cNvSpPr>
            <a:spLocks noChangeShapeType="1"/>
          </p:cNvSpPr>
          <p:nvPr/>
        </p:nvSpPr>
        <p:spPr bwMode="auto">
          <a:xfrm>
            <a:off x="0" y="4576763"/>
            <a:ext cx="2895600" cy="1587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5" name="Line 30"/>
          <p:cNvSpPr>
            <a:spLocks noChangeShapeType="1"/>
          </p:cNvSpPr>
          <p:nvPr/>
        </p:nvSpPr>
        <p:spPr bwMode="auto">
          <a:xfrm>
            <a:off x="0" y="4803775"/>
            <a:ext cx="3048000" cy="1588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6" name="Line 31"/>
          <p:cNvSpPr>
            <a:spLocks noChangeShapeType="1"/>
          </p:cNvSpPr>
          <p:nvPr/>
        </p:nvSpPr>
        <p:spPr bwMode="auto">
          <a:xfrm>
            <a:off x="0" y="5026025"/>
            <a:ext cx="3048000" cy="1588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7" name="Line 32"/>
          <p:cNvSpPr>
            <a:spLocks noChangeShapeType="1"/>
          </p:cNvSpPr>
          <p:nvPr/>
        </p:nvSpPr>
        <p:spPr bwMode="auto">
          <a:xfrm>
            <a:off x="0" y="5257800"/>
            <a:ext cx="3352800" cy="1588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8" name="Line 33"/>
          <p:cNvSpPr>
            <a:spLocks noChangeShapeType="1"/>
          </p:cNvSpPr>
          <p:nvPr/>
        </p:nvSpPr>
        <p:spPr bwMode="auto">
          <a:xfrm>
            <a:off x="0" y="5484813"/>
            <a:ext cx="3352800" cy="1587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9" name="Line 34"/>
          <p:cNvSpPr>
            <a:spLocks noChangeShapeType="1"/>
          </p:cNvSpPr>
          <p:nvPr/>
        </p:nvSpPr>
        <p:spPr bwMode="auto">
          <a:xfrm>
            <a:off x="0" y="5716588"/>
            <a:ext cx="3581400" cy="1587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0" name="Line 35"/>
          <p:cNvSpPr>
            <a:spLocks noChangeShapeType="1"/>
          </p:cNvSpPr>
          <p:nvPr/>
        </p:nvSpPr>
        <p:spPr bwMode="auto">
          <a:xfrm>
            <a:off x="0" y="5948363"/>
            <a:ext cx="3810000" cy="1587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1" name="Line 36"/>
          <p:cNvSpPr>
            <a:spLocks noChangeShapeType="1"/>
          </p:cNvSpPr>
          <p:nvPr/>
        </p:nvSpPr>
        <p:spPr bwMode="auto">
          <a:xfrm>
            <a:off x="0" y="6175375"/>
            <a:ext cx="4191000" cy="1588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2" name="Line 37"/>
          <p:cNvSpPr>
            <a:spLocks noChangeShapeType="1"/>
          </p:cNvSpPr>
          <p:nvPr/>
        </p:nvSpPr>
        <p:spPr bwMode="auto">
          <a:xfrm>
            <a:off x="0" y="6397625"/>
            <a:ext cx="4419600" cy="1588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3" name="Line 38"/>
          <p:cNvSpPr>
            <a:spLocks noChangeShapeType="1"/>
          </p:cNvSpPr>
          <p:nvPr/>
        </p:nvSpPr>
        <p:spPr bwMode="auto">
          <a:xfrm>
            <a:off x="0" y="6629400"/>
            <a:ext cx="4648200" cy="1588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64" name="Group 39"/>
          <p:cNvGrpSpPr>
            <a:grpSpLocks/>
          </p:cNvGrpSpPr>
          <p:nvPr/>
        </p:nvGrpSpPr>
        <p:grpSpPr bwMode="auto">
          <a:xfrm>
            <a:off x="236538" y="1065213"/>
            <a:ext cx="5703887" cy="5794375"/>
            <a:chOff x="149" y="671"/>
            <a:chExt cx="3593" cy="3650"/>
          </a:xfrm>
        </p:grpSpPr>
        <p:sp>
          <p:nvSpPr>
            <p:cNvPr id="1070" name="Line 40"/>
            <p:cNvSpPr>
              <a:spLocks noChangeShapeType="1"/>
            </p:cNvSpPr>
            <p:nvPr/>
          </p:nvSpPr>
          <p:spPr bwMode="auto">
            <a:xfrm flipV="1">
              <a:off x="149" y="670"/>
              <a:ext cx="0" cy="3649"/>
            </a:xfrm>
            <a:prstGeom prst="line">
              <a:avLst/>
            </a:prstGeom>
            <a:noFill/>
            <a:ln w="3240">
              <a:solidFill>
                <a:srgbClr val="FFFFFF">
                  <a:alpha val="14902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71" name="Group 41"/>
            <p:cNvGrpSpPr>
              <a:grpSpLocks/>
            </p:cNvGrpSpPr>
            <p:nvPr/>
          </p:nvGrpSpPr>
          <p:grpSpPr bwMode="auto">
            <a:xfrm>
              <a:off x="270" y="671"/>
              <a:ext cx="3472" cy="3650"/>
              <a:chOff x="270" y="671"/>
              <a:chExt cx="3472" cy="3650"/>
            </a:xfrm>
          </p:grpSpPr>
          <p:sp>
            <p:nvSpPr>
              <p:cNvPr id="1072" name="Line 42"/>
              <p:cNvSpPr>
                <a:spLocks noChangeShapeType="1"/>
              </p:cNvSpPr>
              <p:nvPr/>
            </p:nvSpPr>
            <p:spPr bwMode="auto">
              <a:xfrm flipV="1">
                <a:off x="3173" y="672"/>
                <a:ext cx="0" cy="731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3" name="Line 43"/>
              <p:cNvSpPr>
                <a:spLocks noChangeShapeType="1"/>
              </p:cNvSpPr>
              <p:nvPr/>
            </p:nvSpPr>
            <p:spPr bwMode="auto">
              <a:xfrm flipV="1">
                <a:off x="2890" y="670"/>
                <a:ext cx="0" cy="779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4" name="Line 44"/>
              <p:cNvSpPr>
                <a:spLocks noChangeShapeType="1"/>
              </p:cNvSpPr>
              <p:nvPr/>
            </p:nvSpPr>
            <p:spPr bwMode="auto">
              <a:xfrm flipV="1">
                <a:off x="3030" y="671"/>
                <a:ext cx="0" cy="780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" name="Line 45"/>
              <p:cNvSpPr>
                <a:spLocks noChangeShapeType="1"/>
              </p:cNvSpPr>
              <p:nvPr/>
            </p:nvSpPr>
            <p:spPr bwMode="auto">
              <a:xfrm flipV="1">
                <a:off x="1420" y="670"/>
                <a:ext cx="0" cy="3652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6" name="Line 46"/>
              <p:cNvSpPr>
                <a:spLocks noChangeShapeType="1"/>
              </p:cNvSpPr>
              <p:nvPr/>
            </p:nvSpPr>
            <p:spPr bwMode="auto">
              <a:xfrm flipV="1">
                <a:off x="1562" y="670"/>
                <a:ext cx="0" cy="3652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7" name="Line 47"/>
              <p:cNvSpPr>
                <a:spLocks noChangeShapeType="1"/>
              </p:cNvSpPr>
              <p:nvPr/>
            </p:nvSpPr>
            <p:spPr bwMode="auto">
              <a:xfrm flipV="1">
                <a:off x="1704" y="670"/>
                <a:ext cx="0" cy="3652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8" name="Line 48"/>
              <p:cNvSpPr>
                <a:spLocks noChangeShapeType="1"/>
              </p:cNvSpPr>
              <p:nvPr/>
            </p:nvSpPr>
            <p:spPr bwMode="auto">
              <a:xfrm flipV="1">
                <a:off x="1276" y="670"/>
                <a:ext cx="0" cy="3652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9" name="Line 49"/>
              <p:cNvSpPr>
                <a:spLocks noChangeShapeType="1"/>
              </p:cNvSpPr>
              <p:nvPr/>
            </p:nvSpPr>
            <p:spPr bwMode="auto">
              <a:xfrm flipV="1">
                <a:off x="844" y="670"/>
                <a:ext cx="0" cy="3652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0" name="Line 50"/>
              <p:cNvSpPr>
                <a:spLocks noChangeShapeType="1"/>
              </p:cNvSpPr>
              <p:nvPr/>
            </p:nvSpPr>
            <p:spPr bwMode="auto">
              <a:xfrm flipV="1">
                <a:off x="990" y="670"/>
                <a:ext cx="0" cy="3652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1" name="Line 51"/>
              <p:cNvSpPr>
                <a:spLocks noChangeShapeType="1"/>
              </p:cNvSpPr>
              <p:nvPr/>
            </p:nvSpPr>
            <p:spPr bwMode="auto">
              <a:xfrm flipV="1">
                <a:off x="1132" y="670"/>
                <a:ext cx="0" cy="3652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2" name="Line 52"/>
              <p:cNvSpPr>
                <a:spLocks noChangeShapeType="1"/>
              </p:cNvSpPr>
              <p:nvPr/>
            </p:nvSpPr>
            <p:spPr bwMode="auto">
              <a:xfrm flipV="1">
                <a:off x="698" y="670"/>
                <a:ext cx="0" cy="3652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3" name="Line 53"/>
              <p:cNvSpPr>
                <a:spLocks noChangeShapeType="1"/>
              </p:cNvSpPr>
              <p:nvPr/>
            </p:nvSpPr>
            <p:spPr bwMode="auto">
              <a:xfrm flipV="1">
                <a:off x="270" y="670"/>
                <a:ext cx="0" cy="3652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4" name="Line 54"/>
              <p:cNvSpPr>
                <a:spLocks noChangeShapeType="1"/>
              </p:cNvSpPr>
              <p:nvPr/>
            </p:nvSpPr>
            <p:spPr bwMode="auto">
              <a:xfrm flipV="1">
                <a:off x="412" y="670"/>
                <a:ext cx="0" cy="3652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5" name="Line 55"/>
              <p:cNvSpPr>
                <a:spLocks noChangeShapeType="1"/>
              </p:cNvSpPr>
              <p:nvPr/>
            </p:nvSpPr>
            <p:spPr bwMode="auto">
              <a:xfrm flipV="1">
                <a:off x="554" y="670"/>
                <a:ext cx="0" cy="3652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6" name="Line 56"/>
              <p:cNvSpPr>
                <a:spLocks noChangeShapeType="1"/>
              </p:cNvSpPr>
              <p:nvPr/>
            </p:nvSpPr>
            <p:spPr bwMode="auto">
              <a:xfrm flipV="1">
                <a:off x="2741" y="672"/>
                <a:ext cx="0" cy="828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7" name="Line 57"/>
              <p:cNvSpPr>
                <a:spLocks noChangeShapeType="1"/>
              </p:cNvSpPr>
              <p:nvPr/>
            </p:nvSpPr>
            <p:spPr bwMode="auto">
              <a:xfrm flipV="1">
                <a:off x="2592" y="671"/>
                <a:ext cx="0" cy="926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8" name="Line 58"/>
              <p:cNvSpPr>
                <a:spLocks noChangeShapeType="1"/>
              </p:cNvSpPr>
              <p:nvPr/>
            </p:nvSpPr>
            <p:spPr bwMode="auto">
              <a:xfrm flipV="1">
                <a:off x="2448" y="671"/>
                <a:ext cx="0" cy="1072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9" name="Line 59"/>
              <p:cNvSpPr>
                <a:spLocks noChangeShapeType="1"/>
              </p:cNvSpPr>
              <p:nvPr/>
            </p:nvSpPr>
            <p:spPr bwMode="auto">
              <a:xfrm flipV="1">
                <a:off x="2304" y="672"/>
                <a:ext cx="0" cy="1169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0" name="Line 60"/>
              <p:cNvSpPr>
                <a:spLocks noChangeShapeType="1"/>
              </p:cNvSpPr>
              <p:nvPr/>
            </p:nvSpPr>
            <p:spPr bwMode="auto">
              <a:xfrm flipV="1">
                <a:off x="2160" y="672"/>
                <a:ext cx="0" cy="1364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1" name="Line 61"/>
              <p:cNvSpPr>
                <a:spLocks noChangeShapeType="1"/>
              </p:cNvSpPr>
              <p:nvPr/>
            </p:nvSpPr>
            <p:spPr bwMode="auto">
              <a:xfrm flipV="1">
                <a:off x="2016" y="672"/>
                <a:ext cx="0" cy="1461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" name="Line 62"/>
              <p:cNvSpPr>
                <a:spLocks noChangeShapeType="1"/>
              </p:cNvSpPr>
              <p:nvPr/>
            </p:nvSpPr>
            <p:spPr bwMode="auto">
              <a:xfrm flipV="1">
                <a:off x="1872" y="672"/>
                <a:ext cx="0" cy="1607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3" name="Line 63"/>
              <p:cNvSpPr>
                <a:spLocks noChangeShapeType="1"/>
              </p:cNvSpPr>
              <p:nvPr/>
            </p:nvSpPr>
            <p:spPr bwMode="auto">
              <a:xfrm flipV="1">
                <a:off x="3456" y="671"/>
                <a:ext cx="0" cy="538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4" name="Line 64"/>
              <p:cNvSpPr>
                <a:spLocks noChangeShapeType="1"/>
              </p:cNvSpPr>
              <p:nvPr/>
            </p:nvSpPr>
            <p:spPr bwMode="auto">
              <a:xfrm flipV="1">
                <a:off x="3312" y="672"/>
                <a:ext cx="0" cy="682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5" name="Line 65"/>
              <p:cNvSpPr>
                <a:spLocks noChangeShapeType="1"/>
              </p:cNvSpPr>
              <p:nvPr/>
            </p:nvSpPr>
            <p:spPr bwMode="auto">
              <a:xfrm flipV="1">
                <a:off x="3599" y="671"/>
                <a:ext cx="0" cy="391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" name="Line 66"/>
              <p:cNvSpPr>
                <a:spLocks noChangeShapeType="1"/>
              </p:cNvSpPr>
              <p:nvPr/>
            </p:nvSpPr>
            <p:spPr bwMode="auto">
              <a:xfrm flipV="1">
                <a:off x="3743" y="671"/>
                <a:ext cx="0" cy="245"/>
              </a:xfrm>
              <a:prstGeom prst="line">
                <a:avLst/>
              </a:prstGeom>
              <a:noFill/>
              <a:ln w="3240">
                <a:solidFill>
                  <a:srgbClr val="FFFFFF">
                    <a:alpha val="14902"/>
                  </a:srgb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65" name="Line 67"/>
          <p:cNvSpPr>
            <a:spLocks noChangeShapeType="1"/>
          </p:cNvSpPr>
          <p:nvPr/>
        </p:nvSpPr>
        <p:spPr bwMode="auto">
          <a:xfrm>
            <a:off x="0" y="1139825"/>
            <a:ext cx="6172200" cy="1588"/>
          </a:xfrm>
          <a:prstGeom prst="line">
            <a:avLst/>
          </a:prstGeom>
          <a:noFill/>
          <a:ln w="3240">
            <a:solidFill>
              <a:srgbClr val="FFFFFF">
                <a:alpha val="14902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2" name="AutoShape 68"/>
          <p:cNvSpPr>
            <a:spLocks noChangeArrowheads="1"/>
          </p:cNvSpPr>
          <p:nvPr/>
        </p:nvSpPr>
        <p:spPr bwMode="auto">
          <a:xfrm>
            <a:off x="762000" y="381000"/>
            <a:ext cx="5029200" cy="212725"/>
          </a:xfrm>
          <a:custGeom>
            <a:avLst/>
            <a:gdLst>
              <a:gd name="G0" fmla="*/ 13970 1 2"/>
              <a:gd name="G1" fmla="*/ 590 1 2"/>
              <a:gd name="G2" fmla="+- 590 0 0"/>
              <a:gd name="G3" fmla="+- 13970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13970" y="0"/>
                </a:lnTo>
                <a:lnTo>
                  <a:pt x="13970" y="590"/>
                </a:lnTo>
                <a:lnTo>
                  <a:pt x="0" y="59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9pPr>
          </a:lstStyle>
          <a:p>
            <a:pPr>
              <a:lnSpc>
                <a:spcPct val="100000"/>
              </a:lnSpc>
              <a:spcBef>
                <a:spcPts val="400"/>
              </a:spcBef>
              <a:defRPr/>
            </a:pPr>
            <a:r>
              <a:rPr lang="en-US" altLang="en-US" sz="800" dirty="0" smtClean="0">
                <a:solidFill>
                  <a:srgbClr val="FFFFFF"/>
                </a:solidFill>
                <a:ea typeface="ヒラギノ角ゴ Pro W3"/>
                <a:cs typeface="ヒラギノ角ゴ Pro W3"/>
              </a:rPr>
              <a:t>National Aeronautics and Space Administration</a:t>
            </a:r>
          </a:p>
        </p:txBody>
      </p:sp>
      <p:pic>
        <p:nvPicPr>
          <p:cNvPr id="1067" name="Picture 69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" y="152400"/>
            <a:ext cx="717550" cy="59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68" name="Rectangle 70"/>
          <p:cNvSpPr>
            <a:spLocks noGrp="1" noChangeArrowheads="1"/>
          </p:cNvSpPr>
          <p:nvPr>
            <p:ph type="title"/>
          </p:nvPr>
        </p:nvSpPr>
        <p:spPr bwMode="auto">
          <a:xfrm>
            <a:off x="458788" y="1728788"/>
            <a:ext cx="8196262" cy="108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formatClick to edit Master title style</a:t>
            </a:r>
          </a:p>
        </p:txBody>
      </p:sp>
      <p:sp>
        <p:nvSpPr>
          <p:cNvPr id="1069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397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3607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1026" y="152400"/>
            <a:ext cx="790574" cy="58068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  <p:sldLayoutId id="2147483847" r:id="rId12"/>
  </p:sldLayoutIdLst>
  <p:txStyles>
    <p:titleStyle>
      <a:lvl1pPr algn="l" defTabSz="457200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pitchFamily="34" charset="0"/>
          <a:ea typeface="ヒラギノ角ゴ Pro W3"/>
          <a:cs typeface="ヒラギノ角ゴ Pro W3"/>
        </a:defRPr>
      </a:lvl2pPr>
      <a:lvl3pPr algn="l" defTabSz="457200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pitchFamily="34" charset="0"/>
          <a:ea typeface="ヒラギノ角ゴ Pro W3"/>
          <a:cs typeface="ヒラギノ角ゴ Pro W3"/>
        </a:defRPr>
      </a:lvl3pPr>
      <a:lvl4pPr algn="l" defTabSz="457200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pitchFamily="34" charset="0"/>
          <a:ea typeface="ヒラギノ角ゴ Pro W3"/>
          <a:cs typeface="ヒラギノ角ゴ Pro W3"/>
        </a:defRPr>
      </a:lvl4pPr>
      <a:lvl5pPr algn="l" defTabSz="457200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pitchFamily="34" charset="0"/>
          <a:ea typeface="ヒラギノ角ゴ Pro W3"/>
          <a:cs typeface="ヒラギノ角ゴ Pro W3"/>
        </a:defRPr>
      </a:lvl5pPr>
      <a:lvl6pPr marL="2514600" indent="-228600" algn="l" defTabSz="457200" rtl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pitchFamily="34" charset="0"/>
          <a:ea typeface="ヒラギノ角ゴ Pro W3"/>
          <a:cs typeface="ヒラギノ角ゴ Pro W3"/>
        </a:defRPr>
      </a:lvl6pPr>
      <a:lvl7pPr marL="2971800" indent="-228600" algn="l" defTabSz="457200" rtl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pitchFamily="34" charset="0"/>
          <a:ea typeface="ヒラギノ角ゴ Pro W3"/>
          <a:cs typeface="ヒラギノ角ゴ Pro W3"/>
        </a:defRPr>
      </a:lvl7pPr>
      <a:lvl8pPr marL="3429000" indent="-228600" algn="l" defTabSz="457200" rtl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pitchFamily="34" charset="0"/>
          <a:ea typeface="ヒラギノ角ゴ Pro W3"/>
          <a:cs typeface="ヒラギノ角ゴ Pro W3"/>
        </a:defRPr>
      </a:lvl8pPr>
      <a:lvl9pPr marL="3886200" indent="-228600" algn="l" defTabSz="457200" rtl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pitchFamily="34" charset="0"/>
          <a:ea typeface="ヒラギノ角ゴ Pro W3"/>
          <a:cs typeface="ヒラギノ角ゴ Pro W3"/>
        </a:defRPr>
      </a:lvl9pPr>
    </p:titleStyle>
    <p:bodyStyle>
      <a:lvl1pPr marL="342900" indent="-342900" algn="l" defTabSz="457200" rtl="0" eaLnBrk="0" fontAlgn="base" hangingPunct="0">
        <a:lnSpc>
          <a:spcPct val="94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94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j-ea"/>
          <a:cs typeface="+mj-cs"/>
        </a:defRPr>
      </a:lvl2pPr>
      <a:lvl3pPr marL="1143000" indent="-228600" algn="l" defTabSz="457200" rtl="0" eaLnBrk="0" fontAlgn="base" hangingPunct="0">
        <a:lnSpc>
          <a:spcPct val="94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j-ea"/>
          <a:cs typeface="+mj-cs"/>
        </a:defRPr>
      </a:lvl3pPr>
      <a:lvl4pPr marL="1600200" indent="-228600" algn="l" defTabSz="457200" rtl="0" eaLnBrk="0" fontAlgn="base" hangingPunct="0">
        <a:lnSpc>
          <a:spcPct val="94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j-ea"/>
          <a:cs typeface="+mj-cs"/>
        </a:defRPr>
      </a:lvl4pPr>
      <a:lvl5pPr marL="2057400" indent="-228600" algn="l" defTabSz="457200" rtl="0" eaLnBrk="0" fontAlgn="base" hangingPunct="0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j-ea"/>
          <a:cs typeface="+mj-cs"/>
        </a:defRPr>
      </a:lvl5pPr>
      <a:lvl6pPr marL="2514600" indent="-228600" algn="l" defTabSz="457200" rtl="0" fontAlgn="base" hangingPunct="0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j-ea"/>
          <a:cs typeface="+mj-cs"/>
        </a:defRPr>
      </a:lvl6pPr>
      <a:lvl7pPr marL="2971800" indent="-228600" algn="l" defTabSz="457200" rtl="0" fontAlgn="base" hangingPunct="0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j-ea"/>
          <a:cs typeface="+mj-cs"/>
        </a:defRPr>
      </a:lvl7pPr>
      <a:lvl8pPr marL="3429000" indent="-228600" algn="l" defTabSz="457200" rtl="0" fontAlgn="base" hangingPunct="0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j-ea"/>
          <a:cs typeface="+mj-cs"/>
        </a:defRPr>
      </a:lvl8pPr>
      <a:lvl9pPr marL="3886200" indent="-228600" algn="l" defTabSz="457200" rtl="0" fontAlgn="base" hangingPunct="0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j-ea"/>
          <a:cs typeface="+mj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-23813"/>
            <a:ext cx="9155113" cy="7858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3025"/>
            <a:ext cx="717550" cy="59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-11113" y="6637338"/>
            <a:ext cx="9155113" cy="15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>
            <a:outerShdw dist="17819" dir="2700000" algn="ctr" rotWithShape="0">
              <a:srgbClr val="000000">
                <a:alpha val="75014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8534400" y="6667500"/>
            <a:ext cx="304800" cy="266700"/>
          </a:xfrm>
          <a:custGeom>
            <a:avLst/>
            <a:gdLst>
              <a:gd name="G0" fmla="*/ 2430 1 2"/>
              <a:gd name="G1" fmla="*/ 759 1 2"/>
              <a:gd name="G2" fmla="+- 759 0 0"/>
              <a:gd name="G3" fmla="+- 2430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2430" y="0"/>
                </a:lnTo>
                <a:lnTo>
                  <a:pt x="2430" y="759"/>
                </a:lnTo>
                <a:lnTo>
                  <a:pt x="0" y="75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4" tIns="9144" rIns="9144" bIns="9144">
            <a:spAutoFit/>
          </a:bodyPr>
          <a:lstStyle>
            <a:lvl1pPr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1pPr>
            <a:lvl2pPr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2pPr>
            <a:lvl3pPr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3pPr>
            <a:lvl4pPr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4pPr>
            <a:lvl5pPr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5pPr>
            <a:lvl6pPr marL="25146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6pPr>
            <a:lvl7pPr marL="29718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7pPr>
            <a:lvl8pPr marL="34290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8pPr>
            <a:lvl9pPr marL="38862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pitchFamily="34" charset="0"/>
                <a:ea typeface="DejaVu Sans" charset="0"/>
                <a:cs typeface="DejaVu Sans" charset="0"/>
              </a:defRPr>
            </a:lvl9pPr>
          </a:lstStyle>
          <a:p>
            <a:pPr>
              <a:lnSpc>
                <a:spcPct val="100000"/>
              </a:lnSpc>
              <a:defRPr/>
            </a:pPr>
            <a:fld id="{CD2E07DB-A7F8-4578-80AC-230FD5D2EA1D}" type="slidenum">
              <a:rPr lang="en-US" altLang="en-US" sz="1200" smtClean="0">
                <a:ea typeface="ヒラギノ角ゴ Pro W3"/>
                <a:cs typeface="ヒラギノ角ゴ Pro W3"/>
              </a:rPr>
              <a:pPr>
                <a:lnSpc>
                  <a:spcPct val="100000"/>
                </a:lnSpc>
                <a:defRPr/>
              </a:pPr>
              <a:t>‹#›</a:t>
            </a:fld>
            <a:endParaRPr lang="en-US" altLang="en-US" sz="1200" dirty="0" smtClean="0">
              <a:ea typeface="ヒラギノ角ゴ Pro W3"/>
              <a:cs typeface="ヒラギノ角ゴ Pro W3"/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-152400"/>
            <a:ext cx="82280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the title text format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397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3607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the outline text format</a:t>
            </a:r>
          </a:p>
          <a:p>
            <a:pPr lvl="1"/>
            <a:r>
              <a:rPr lang="en-GB" altLang="en-US" dirty="0" smtClean="0"/>
              <a:t>Second Outline Level</a:t>
            </a:r>
          </a:p>
          <a:p>
            <a:pPr lvl="2"/>
            <a:r>
              <a:rPr lang="en-GB" altLang="en-US" dirty="0" smtClean="0"/>
              <a:t>Third Outline Level</a:t>
            </a:r>
          </a:p>
          <a:p>
            <a:pPr lvl="3"/>
            <a:r>
              <a:rPr lang="en-GB" altLang="en-US" dirty="0" smtClean="0"/>
              <a:t>Fourth Outline Level</a:t>
            </a:r>
          </a:p>
          <a:p>
            <a:pPr lvl="4"/>
            <a:r>
              <a:rPr lang="en-GB" altLang="en-US" dirty="0" smtClean="0"/>
              <a:t>Fifth Outline Level</a:t>
            </a:r>
          </a:p>
          <a:p>
            <a:pPr lvl="4"/>
            <a:r>
              <a:rPr lang="en-GB" altLang="en-US" dirty="0" smtClean="0"/>
              <a:t>Sixth Outline Level</a:t>
            </a:r>
          </a:p>
          <a:p>
            <a:pPr lvl="4"/>
            <a:r>
              <a:rPr lang="en-GB" altLang="en-US" dirty="0" smtClean="0"/>
              <a:t>Seventh Outline Level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67784"/>
            <a:ext cx="841396" cy="61801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</p:sldLayoutIdLst>
  <p:txStyles>
    <p:titleStyle>
      <a:lvl1pPr algn="ctr" defTabSz="457200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pitchFamily="34" charset="0"/>
          <a:ea typeface="ヒラギノ角ゴ Pro W3"/>
          <a:cs typeface="ヒラギノ角ゴ Pro W3"/>
        </a:defRPr>
      </a:lvl2pPr>
      <a:lvl3pPr algn="l" defTabSz="457200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pitchFamily="34" charset="0"/>
          <a:ea typeface="ヒラギノ角ゴ Pro W3"/>
          <a:cs typeface="ヒラギノ角ゴ Pro W3"/>
        </a:defRPr>
      </a:lvl3pPr>
      <a:lvl4pPr algn="l" defTabSz="457200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pitchFamily="34" charset="0"/>
          <a:ea typeface="ヒラギノ角ゴ Pro W3"/>
          <a:cs typeface="ヒラギノ角ゴ Pro W3"/>
        </a:defRPr>
      </a:lvl4pPr>
      <a:lvl5pPr algn="l" defTabSz="457200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pitchFamily="34" charset="0"/>
          <a:ea typeface="ヒラギノ角ゴ Pro W3"/>
          <a:cs typeface="ヒラギノ角ゴ Pro W3"/>
        </a:defRPr>
      </a:lvl5pPr>
      <a:lvl6pPr marL="2514600" indent="-228600" algn="l" defTabSz="457200" rtl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pitchFamily="34" charset="0"/>
          <a:ea typeface="ヒラギノ角ゴ Pro W3"/>
          <a:cs typeface="ヒラギノ角ゴ Pro W3"/>
        </a:defRPr>
      </a:lvl6pPr>
      <a:lvl7pPr marL="2971800" indent="-228600" algn="l" defTabSz="457200" rtl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pitchFamily="34" charset="0"/>
          <a:ea typeface="ヒラギノ角ゴ Pro W3"/>
          <a:cs typeface="ヒラギノ角ゴ Pro W3"/>
        </a:defRPr>
      </a:lvl7pPr>
      <a:lvl8pPr marL="3429000" indent="-228600" algn="l" defTabSz="457200" rtl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pitchFamily="34" charset="0"/>
          <a:ea typeface="ヒラギノ角ゴ Pro W3"/>
          <a:cs typeface="ヒラギノ角ゴ Pro W3"/>
        </a:defRPr>
      </a:lvl8pPr>
      <a:lvl9pPr marL="3886200" indent="-228600" algn="l" defTabSz="457200" rtl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Arial" pitchFamily="34" charset="0"/>
          <a:ea typeface="ヒラギノ角ゴ Pro W3"/>
          <a:cs typeface="ヒラギノ角ゴ Pro W3"/>
        </a:defRPr>
      </a:lvl9pPr>
    </p:titleStyle>
    <p:bodyStyle>
      <a:lvl1pPr marL="342900" indent="-342900" algn="l" defTabSz="457200" rtl="0" eaLnBrk="0" fontAlgn="base" hangingPunct="0">
        <a:lnSpc>
          <a:spcPct val="94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94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Arial" panose="020B0604020202020204" pitchFamily="34" charset="0"/>
        <a:buChar char="-"/>
        <a:defRPr>
          <a:solidFill>
            <a:srgbClr val="000000"/>
          </a:solidFill>
          <a:latin typeface="+mn-lt"/>
          <a:ea typeface="+mj-ea"/>
          <a:cs typeface="+mj-cs"/>
        </a:defRPr>
      </a:lvl2pPr>
      <a:lvl3pPr marL="1200150" indent="-285750" algn="l" defTabSz="457200" rtl="0" eaLnBrk="0" fontAlgn="base" hangingPunct="0">
        <a:lnSpc>
          <a:spcPct val="94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  <a:ea typeface="+mj-ea"/>
          <a:cs typeface="+mj-cs"/>
        </a:defRPr>
      </a:lvl3pPr>
      <a:lvl4pPr marL="1657350" indent="-285750" algn="l" defTabSz="457200" rtl="0" eaLnBrk="0" fontAlgn="base" hangingPunct="0">
        <a:lnSpc>
          <a:spcPct val="94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Courier New" panose="02070309020205020404" pitchFamily="49" charset="0"/>
        <a:buChar char="o"/>
        <a:defRPr sz="1400">
          <a:solidFill>
            <a:srgbClr val="000000"/>
          </a:solidFill>
          <a:latin typeface="+mn-lt"/>
          <a:ea typeface="+mj-ea"/>
          <a:cs typeface="+mj-cs"/>
        </a:defRPr>
      </a:lvl4pPr>
      <a:lvl5pPr marL="2114550" indent="-285750" algn="l" defTabSz="457200" rtl="0" eaLnBrk="0" fontAlgn="base" hangingPunct="0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400">
          <a:solidFill>
            <a:srgbClr val="000000"/>
          </a:solidFill>
          <a:latin typeface="+mn-lt"/>
          <a:ea typeface="+mj-ea"/>
          <a:cs typeface="+mj-cs"/>
        </a:defRPr>
      </a:lvl5pPr>
      <a:lvl6pPr marL="2514600" indent="-228600" algn="l" defTabSz="457200" rtl="0" fontAlgn="base" hangingPunct="0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j-ea"/>
          <a:cs typeface="+mj-cs"/>
        </a:defRPr>
      </a:lvl6pPr>
      <a:lvl7pPr marL="2971800" indent="-228600" algn="l" defTabSz="457200" rtl="0" fontAlgn="base" hangingPunct="0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j-ea"/>
          <a:cs typeface="+mj-cs"/>
        </a:defRPr>
      </a:lvl7pPr>
      <a:lvl8pPr marL="3429000" indent="-228600" algn="l" defTabSz="457200" rtl="0" fontAlgn="base" hangingPunct="0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j-ea"/>
          <a:cs typeface="+mj-cs"/>
        </a:defRPr>
      </a:lvl8pPr>
      <a:lvl9pPr marL="3886200" indent="-228600" algn="l" defTabSz="457200" rtl="0" fontAlgn="base" hangingPunct="0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j-ea"/>
          <a:cs typeface="+mj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/>
          <a:lstStyle/>
          <a:p>
            <a:r>
              <a:rPr lang="en-US" dirty="0" err="1" smtClean="0"/>
              <a:t>cFS</a:t>
            </a:r>
            <a:r>
              <a:rPr lang="en-US" dirty="0" smtClean="0"/>
              <a:t> Workshop</a:t>
            </a:r>
            <a:br>
              <a:rPr lang="en-US" dirty="0" smtClean="0"/>
            </a:br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/>
          <a:p>
            <a:r>
              <a:rPr lang="en-US" dirty="0" smtClean="0"/>
              <a:t>c</a:t>
            </a:r>
            <a:r>
              <a:rPr lang="en-US" sz="1800" dirty="0" smtClean="0"/>
              <a:t>ore Flight System Workshop</a:t>
            </a:r>
          </a:p>
          <a:p>
            <a:r>
              <a:rPr lang="en-US" smtClean="0"/>
              <a:t>Caltech</a:t>
            </a:r>
            <a:endParaRPr lang="en-US" sz="1800" dirty="0" smtClean="0"/>
          </a:p>
          <a:p>
            <a:r>
              <a:rPr lang="en-US" sz="1800" b="0" dirty="0" smtClean="0"/>
              <a:t>December 12, 2016</a:t>
            </a:r>
            <a:endParaRPr lang="en-US" sz="1800" b="0" dirty="0"/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1447800" y="5486400"/>
            <a:ext cx="6400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3607" rIns="0" bIns="0" numCol="1" anchor="t" anchorCtr="0" compatLnSpc="1">
            <a:prstTxWarp prst="textNoShape">
              <a:avLst/>
            </a:prstTxWarp>
          </a:bodyPr>
          <a:lstStyle>
            <a:lvl1pPr marL="0" indent="0" algn="ctr" defTabSz="457200" rtl="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8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solidFill>
                  <a:srgbClr val="000000"/>
                </a:solidFill>
                <a:latin typeface="+mn-lt"/>
                <a:ea typeface="+mj-ea"/>
                <a:cs typeface="+mj-cs"/>
              </a:defRPr>
            </a:lvl2pPr>
            <a:lvl3pPr marL="914400" indent="0" algn="ctr" defTabSz="457200" rtl="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solidFill>
                  <a:srgbClr val="000000"/>
                </a:solidFill>
                <a:latin typeface="+mn-lt"/>
                <a:ea typeface="+mj-ea"/>
                <a:cs typeface="+mj-cs"/>
              </a:defRPr>
            </a:lvl3pPr>
            <a:lvl4pPr marL="1371600" indent="0" algn="ctr" defTabSz="457200" rtl="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solidFill>
                  <a:srgbClr val="000000"/>
                </a:solidFill>
                <a:latin typeface="+mn-lt"/>
                <a:ea typeface="+mj-ea"/>
                <a:cs typeface="+mj-cs"/>
              </a:defRPr>
            </a:lvl4pPr>
            <a:lvl5pPr marL="1828800" indent="0" algn="ctr" defTabSz="457200" rtl="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2000">
                <a:solidFill>
                  <a:srgbClr val="000000"/>
                </a:solidFill>
                <a:latin typeface="+mn-lt"/>
                <a:ea typeface="+mj-ea"/>
                <a:cs typeface="+mj-cs"/>
              </a:defRPr>
            </a:lvl5pPr>
            <a:lvl6pPr marL="2286000" indent="0" algn="ctr" defTabSz="457200" rtl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2000">
                <a:solidFill>
                  <a:srgbClr val="000000"/>
                </a:solidFill>
                <a:latin typeface="+mn-lt"/>
                <a:ea typeface="+mj-ea"/>
                <a:cs typeface="+mj-cs"/>
              </a:defRPr>
            </a:lvl6pPr>
            <a:lvl7pPr marL="2743200" indent="0" algn="ctr" defTabSz="457200" rtl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2000">
                <a:solidFill>
                  <a:srgbClr val="000000"/>
                </a:solidFill>
                <a:latin typeface="+mn-lt"/>
                <a:ea typeface="+mj-ea"/>
                <a:cs typeface="+mj-cs"/>
              </a:defRPr>
            </a:lvl7pPr>
            <a:lvl8pPr marL="3200400" indent="0" algn="ctr" defTabSz="457200" rtl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2000">
                <a:solidFill>
                  <a:srgbClr val="000000"/>
                </a:solidFill>
                <a:latin typeface="+mn-lt"/>
                <a:ea typeface="+mj-ea"/>
                <a:cs typeface="+mj-cs"/>
              </a:defRPr>
            </a:lvl8pPr>
            <a:lvl9pPr marL="3657600" indent="0" algn="ctr" defTabSz="457200" rtl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2000">
                <a:solidFill>
                  <a:srgbClr val="000000"/>
                </a:solidFill>
                <a:latin typeface="+mn-lt"/>
                <a:ea typeface="+mj-ea"/>
                <a:cs typeface="+mj-cs"/>
              </a:defRPr>
            </a:lvl9pPr>
          </a:lstStyle>
          <a:p>
            <a:r>
              <a:rPr lang="en-US" kern="0" dirty="0" smtClean="0"/>
              <a:t>David McComas – NASA Goddard Space Flight Center</a:t>
            </a:r>
            <a:endParaRPr lang="en-US" b="0" kern="0" dirty="0"/>
          </a:p>
        </p:txBody>
      </p:sp>
    </p:spTree>
    <p:extLst>
      <p:ext uri="{BB962C8B-B14F-4D97-AF65-F5344CB8AC3E}">
        <p14:creationId xmlns:p14="http://schemas.microsoft.com/office/powerpoint/2010/main" val="252519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 Agenda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762000"/>
            <a:ext cx="6705600" cy="5856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1223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Technological Session Strategy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2000"/>
            <a:ext cx="8042276" cy="5943600"/>
          </a:xfrm>
        </p:spPr>
        <p:txBody>
          <a:bodyPr>
            <a:noAutofit/>
          </a:bodyPr>
          <a:lstStyle/>
          <a:p>
            <a:r>
              <a:rPr lang="en-US" sz="1800" dirty="0" smtClean="0"/>
              <a:t>Inventory</a:t>
            </a:r>
          </a:p>
          <a:p>
            <a:pPr lvl="1"/>
            <a:r>
              <a:rPr lang="en-US" sz="1600" dirty="0" smtClean="0"/>
              <a:t>Communicate existing assets</a:t>
            </a:r>
          </a:p>
          <a:p>
            <a:pPr lvl="1"/>
            <a:r>
              <a:rPr lang="en-US" sz="1600" dirty="0" smtClean="0"/>
              <a:t>Identify duplicate efforts</a:t>
            </a:r>
          </a:p>
          <a:p>
            <a:pPr lvl="1"/>
            <a:r>
              <a:rPr lang="en-US" sz="1600" dirty="0" smtClean="0"/>
              <a:t>Identify missing needs</a:t>
            </a:r>
            <a:endParaRPr lang="en-US" sz="1600" dirty="0"/>
          </a:p>
          <a:p>
            <a:endParaRPr lang="en-US" sz="1600" dirty="0" smtClean="0"/>
          </a:p>
          <a:p>
            <a:r>
              <a:rPr lang="en-US" sz="1800" dirty="0" smtClean="0"/>
              <a:t>Highlight Key Technologies</a:t>
            </a:r>
          </a:p>
          <a:p>
            <a:pPr lvl="1"/>
            <a:r>
              <a:rPr lang="en-US" sz="1600" dirty="0" smtClean="0"/>
              <a:t>Current maturity level and challenges</a:t>
            </a:r>
          </a:p>
          <a:p>
            <a:pPr marL="457200" lvl="1" indent="0">
              <a:buNone/>
            </a:pPr>
            <a:endParaRPr lang="en-US" sz="1600" dirty="0" smtClean="0"/>
          </a:p>
          <a:p>
            <a:r>
              <a:rPr lang="en-US" sz="1800" dirty="0"/>
              <a:t>User presentations</a:t>
            </a:r>
          </a:p>
          <a:p>
            <a:endParaRPr lang="en-US" sz="1600" dirty="0" smtClean="0"/>
          </a:p>
          <a:p>
            <a:r>
              <a:rPr lang="en-US" sz="1800" dirty="0" smtClean="0"/>
              <a:t>Discuss potential strategic roadmap </a:t>
            </a:r>
            <a:endParaRPr lang="en-US" sz="1800" dirty="0"/>
          </a:p>
          <a:p>
            <a:pPr lvl="1"/>
            <a:r>
              <a:rPr lang="en-US" sz="1600" dirty="0" smtClean="0"/>
              <a:t>Prioritization of efforts</a:t>
            </a:r>
          </a:p>
          <a:p>
            <a:pPr lvl="1"/>
            <a:r>
              <a:rPr lang="en-US" sz="1600" dirty="0" smtClean="0"/>
              <a:t>Collaboration opportunities and future working groups</a:t>
            </a:r>
            <a:endParaRPr lang="en-US" dirty="0" smtClean="0"/>
          </a:p>
          <a:p>
            <a:endParaRPr lang="en-US" sz="1600" dirty="0" smtClean="0"/>
          </a:p>
          <a:p>
            <a:r>
              <a:rPr lang="en-US" sz="1800" dirty="0"/>
              <a:t>D</a:t>
            </a:r>
            <a:r>
              <a:rPr lang="en-US" sz="1800" dirty="0" smtClean="0"/>
              <a:t>iscuss community organization &amp; product management support needs</a:t>
            </a:r>
          </a:p>
          <a:p>
            <a:pPr lvl="2"/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377794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924" y="173435"/>
            <a:ext cx="8042276" cy="457200"/>
          </a:xfrm>
        </p:spPr>
        <p:txBody>
          <a:bodyPr/>
          <a:lstStyle/>
          <a:p>
            <a:r>
              <a:rPr lang="en-US" sz="2400" dirty="0" smtClean="0"/>
              <a:t>Example Technical Strategic Activity Relationships</a:t>
            </a:r>
            <a:endParaRPr lang="en-US" sz="2400" dirty="0"/>
          </a:p>
        </p:txBody>
      </p:sp>
      <p:sp>
        <p:nvSpPr>
          <p:cNvPr id="18" name="Rounded Rectangle 17"/>
          <p:cNvSpPr/>
          <p:nvPr/>
        </p:nvSpPr>
        <p:spPr>
          <a:xfrm>
            <a:off x="1267122" y="1620874"/>
            <a:ext cx="1674408" cy="472360"/>
          </a:xfrm>
          <a:prstGeom prst="roundRect">
            <a:avLst/>
          </a:prstGeom>
          <a:gradFill>
            <a:gsLst>
              <a:gs pos="31000">
                <a:srgbClr val="0099FF"/>
              </a:gs>
              <a:gs pos="100000">
                <a:srgbClr val="66FFFF"/>
              </a:gs>
            </a:gsLst>
          </a:gra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Ground-</a:t>
            </a:r>
            <a:r>
              <a:rPr lang="en-US" sz="1600" dirty="0" err="1" smtClean="0">
                <a:solidFill>
                  <a:schemeClr val="tx1"/>
                </a:solidFill>
              </a:rPr>
              <a:t>cFS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2590800" y="3407300"/>
            <a:ext cx="3256653" cy="729796"/>
          </a:xfrm>
          <a:prstGeom prst="roundRect">
            <a:avLst/>
          </a:prstGeom>
          <a:gradFill>
            <a:gsLst>
              <a:gs pos="31000">
                <a:srgbClr val="00FF00"/>
              </a:gs>
              <a:gs pos="100000">
                <a:srgbClr val="C3EBB3"/>
              </a:gs>
            </a:gsLst>
          </a:gra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Mission </a:t>
            </a:r>
            <a:r>
              <a:rPr lang="en-US" sz="1600" dirty="0" err="1" smtClean="0">
                <a:solidFill>
                  <a:schemeClr val="tx1"/>
                </a:solidFill>
              </a:rPr>
              <a:t>cFS</a:t>
            </a:r>
            <a:r>
              <a:rPr lang="en-US" sz="1600" dirty="0" smtClean="0">
                <a:solidFill>
                  <a:schemeClr val="tx1"/>
                </a:solidFill>
              </a:rPr>
              <a:t> Regression Test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Platform Certification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6016878" y="3445358"/>
            <a:ext cx="2365122" cy="691738"/>
          </a:xfrm>
          <a:prstGeom prst="roundRect">
            <a:avLst/>
          </a:prstGeom>
          <a:gradFill>
            <a:gsLst>
              <a:gs pos="31000">
                <a:srgbClr val="00FF00"/>
              </a:gs>
              <a:gs pos="100000">
                <a:srgbClr val="C3EBB3"/>
              </a:gs>
            </a:gsLst>
          </a:gra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Device Certification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3276600" y="5090518"/>
            <a:ext cx="1939880" cy="749625"/>
          </a:xfrm>
          <a:prstGeom prst="roundRect">
            <a:avLst/>
          </a:prstGeom>
          <a:gradFill>
            <a:gsLst>
              <a:gs pos="31000">
                <a:srgbClr val="FF3399"/>
              </a:gs>
              <a:gs pos="100000">
                <a:srgbClr val="FF99FF"/>
              </a:gs>
            </a:gsLst>
          </a:gra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Electronic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Datasheets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51" name="Straight Connector 50"/>
          <p:cNvCxnSpPr>
            <a:stCxn id="18" idx="3"/>
            <a:endCxn id="27" idx="1"/>
          </p:cNvCxnSpPr>
          <p:nvPr/>
        </p:nvCxnSpPr>
        <p:spPr>
          <a:xfrm>
            <a:off x="2941530" y="1857054"/>
            <a:ext cx="1755092" cy="1"/>
          </a:xfrm>
          <a:prstGeom prst="line">
            <a:avLst/>
          </a:prstGeom>
          <a:ln cmpd="sng">
            <a:prstDash val="soli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48" idx="0"/>
            <a:endCxn id="20" idx="2"/>
          </p:cNvCxnSpPr>
          <p:nvPr/>
        </p:nvCxnSpPr>
        <p:spPr>
          <a:xfrm flipH="1" flipV="1">
            <a:off x="4219127" y="4137096"/>
            <a:ext cx="27413" cy="953422"/>
          </a:xfrm>
          <a:prstGeom prst="line">
            <a:avLst/>
          </a:prstGeom>
          <a:ln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endCxn id="20" idx="0"/>
          </p:cNvCxnSpPr>
          <p:nvPr/>
        </p:nvCxnSpPr>
        <p:spPr>
          <a:xfrm>
            <a:off x="2719905" y="2092529"/>
            <a:ext cx="1499222" cy="1314771"/>
          </a:xfrm>
          <a:prstGeom prst="line">
            <a:avLst/>
          </a:prstGeom>
          <a:ln cmpd="sng">
            <a:prstDash val="soli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3583033" y="6372215"/>
            <a:ext cx="409331" cy="0"/>
          </a:xfrm>
          <a:prstGeom prst="line">
            <a:avLst/>
          </a:prstGeom>
          <a:ln cmpd="sng">
            <a:prstDash val="soli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3992364" y="6187549"/>
            <a:ext cx="2048959" cy="4106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 smtClean="0"/>
              <a:t>Direct dependency that drives</a:t>
            </a:r>
          </a:p>
          <a:p>
            <a:r>
              <a:rPr lang="en-US" sz="1100" i="1" dirty="0" smtClean="0"/>
              <a:t>next activity</a:t>
            </a:r>
            <a:endParaRPr lang="en-US" sz="1100" i="1" dirty="0"/>
          </a:p>
        </p:txBody>
      </p:sp>
      <p:cxnSp>
        <p:nvCxnSpPr>
          <p:cNvPr id="73" name="Straight Connector 72"/>
          <p:cNvCxnSpPr/>
          <p:nvPr/>
        </p:nvCxnSpPr>
        <p:spPr>
          <a:xfrm>
            <a:off x="6204844" y="6324600"/>
            <a:ext cx="409331" cy="0"/>
          </a:xfrm>
          <a:prstGeom prst="line">
            <a:avLst/>
          </a:prstGeom>
          <a:ln cmpd="sng"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6597366" y="6187549"/>
            <a:ext cx="2622834" cy="4106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 smtClean="0"/>
              <a:t>Indirect dependency. Receiving activity</a:t>
            </a:r>
          </a:p>
          <a:p>
            <a:r>
              <a:rPr lang="en-US" sz="1100" i="1" dirty="0" smtClean="0"/>
              <a:t>can still occur without it.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4696622" y="1600200"/>
            <a:ext cx="2563901" cy="513709"/>
          </a:xfrm>
          <a:prstGeom prst="roundRect">
            <a:avLst/>
          </a:prstGeom>
          <a:gradFill>
            <a:gsLst>
              <a:gs pos="31000">
                <a:srgbClr val="0099FF"/>
              </a:gs>
              <a:gs pos="100000">
                <a:srgbClr val="66FFFF"/>
              </a:gs>
            </a:gsLst>
          </a:gra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Ground-</a:t>
            </a:r>
            <a:r>
              <a:rPr lang="en-US" sz="1600" dirty="0" err="1" smtClean="0">
                <a:solidFill>
                  <a:schemeClr val="tx1"/>
                </a:solidFill>
              </a:rPr>
              <a:t>cFS</a:t>
            </a:r>
            <a:r>
              <a:rPr lang="en-US" sz="1600" dirty="0" smtClean="0">
                <a:solidFill>
                  <a:schemeClr val="tx1"/>
                </a:solidFill>
              </a:rPr>
              <a:t>-Simulator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499" y="916054"/>
            <a:ext cx="3073470" cy="38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Technology Focus: Kits</a:t>
            </a:r>
            <a:endParaRPr lang="en-US" sz="20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36688" y="5927233"/>
            <a:ext cx="1819922" cy="6709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Related</a:t>
            </a:r>
          </a:p>
          <a:p>
            <a:r>
              <a:rPr lang="en-US" sz="2000" b="1" dirty="0" smtClean="0"/>
              <a:t>Technologies</a:t>
            </a:r>
            <a:endParaRPr lang="en-US" sz="2000" b="1" dirty="0"/>
          </a:p>
        </p:txBody>
      </p:sp>
      <p:sp>
        <p:nvSpPr>
          <p:cNvPr id="31" name="Rounded Rectangle 30"/>
          <p:cNvSpPr/>
          <p:nvPr/>
        </p:nvSpPr>
        <p:spPr>
          <a:xfrm>
            <a:off x="6404737" y="5060319"/>
            <a:ext cx="1608516" cy="810022"/>
          </a:xfrm>
          <a:prstGeom prst="roundRect">
            <a:avLst/>
          </a:prstGeom>
          <a:gradFill>
            <a:gsLst>
              <a:gs pos="31000">
                <a:srgbClr val="FF3399"/>
              </a:gs>
              <a:gs pos="100000">
                <a:srgbClr val="FF99FF"/>
              </a:gs>
            </a:gsLst>
          </a:gra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Device </a:t>
            </a:r>
            <a:r>
              <a:rPr lang="en-US" sz="1600" dirty="0">
                <a:solidFill>
                  <a:schemeClr val="tx1"/>
                </a:solidFill>
              </a:rPr>
              <a:t>Plug-in Model</a:t>
            </a:r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304800" y="2533091"/>
            <a:ext cx="8458200" cy="145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Straight Connector 39"/>
          <p:cNvCxnSpPr/>
          <p:nvPr/>
        </p:nvCxnSpPr>
        <p:spPr bwMode="auto">
          <a:xfrm>
            <a:off x="304800" y="4832310"/>
            <a:ext cx="8458200" cy="145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TextBox 40"/>
          <p:cNvSpPr txBox="1"/>
          <p:nvPr/>
        </p:nvSpPr>
        <p:spPr>
          <a:xfrm>
            <a:off x="133464" y="3513603"/>
            <a:ext cx="896399" cy="38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Goals</a:t>
            </a:r>
            <a:endParaRPr lang="en-US" sz="2000" b="1" dirty="0"/>
          </a:p>
        </p:txBody>
      </p:sp>
      <p:cxnSp>
        <p:nvCxnSpPr>
          <p:cNvPr id="52" name="Straight Connector 51"/>
          <p:cNvCxnSpPr>
            <a:endCxn id="22" idx="0"/>
          </p:cNvCxnSpPr>
          <p:nvPr/>
        </p:nvCxnSpPr>
        <p:spPr>
          <a:xfrm>
            <a:off x="5784667" y="2141544"/>
            <a:ext cx="1414772" cy="1303814"/>
          </a:xfrm>
          <a:prstGeom prst="line">
            <a:avLst/>
          </a:prstGeom>
          <a:ln cmpd="sng">
            <a:prstDash val="soli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48" idx="0"/>
          </p:cNvCxnSpPr>
          <p:nvPr/>
        </p:nvCxnSpPr>
        <p:spPr>
          <a:xfrm flipV="1">
            <a:off x="4246540" y="4137096"/>
            <a:ext cx="1753529" cy="953422"/>
          </a:xfrm>
          <a:prstGeom prst="line">
            <a:avLst/>
          </a:prstGeom>
          <a:ln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V="1">
            <a:off x="4249935" y="4137096"/>
            <a:ext cx="1753529" cy="953422"/>
          </a:xfrm>
          <a:prstGeom prst="line">
            <a:avLst/>
          </a:prstGeom>
          <a:ln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31" idx="0"/>
            <a:endCxn id="22" idx="2"/>
          </p:cNvCxnSpPr>
          <p:nvPr/>
        </p:nvCxnSpPr>
        <p:spPr>
          <a:xfrm flipH="1" flipV="1">
            <a:off x="7199439" y="4137096"/>
            <a:ext cx="9556" cy="923223"/>
          </a:xfrm>
          <a:prstGeom prst="line">
            <a:avLst/>
          </a:prstGeom>
          <a:ln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1134386" y="5090518"/>
            <a:ext cx="1939880" cy="749625"/>
          </a:xfrm>
          <a:prstGeom prst="roundRect">
            <a:avLst/>
          </a:prstGeom>
          <a:gradFill>
            <a:gsLst>
              <a:gs pos="31000">
                <a:srgbClr val="FF3399"/>
              </a:gs>
              <a:gs pos="100000">
                <a:srgbClr val="FF99FF"/>
              </a:gs>
            </a:gsLst>
          </a:gra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File Transport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32" name="Straight Connector 31"/>
          <p:cNvCxnSpPr>
            <a:stCxn id="29" idx="0"/>
            <a:endCxn id="18" idx="2"/>
          </p:cNvCxnSpPr>
          <p:nvPr/>
        </p:nvCxnSpPr>
        <p:spPr>
          <a:xfrm flipV="1">
            <a:off x="2104326" y="2093234"/>
            <a:ext cx="0" cy="2997284"/>
          </a:xfrm>
          <a:prstGeom prst="line">
            <a:avLst/>
          </a:prstGeom>
          <a:ln cmpd="sng">
            <a:prstDash val="soli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64906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Programmatic Session Strategy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8042276" cy="56388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1800" dirty="0" smtClean="0"/>
              <a:t>Similar approach to technical sessions except along different parameters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en-US" sz="1800" dirty="0" smtClean="0"/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1800" dirty="0" smtClean="0"/>
              <a:t>Inventory where we are programmatically</a:t>
            </a:r>
          </a:p>
          <a:p>
            <a:pPr lvl="1">
              <a:lnSpc>
                <a:spcPct val="100000"/>
              </a:lnSpc>
              <a:spcAft>
                <a:spcPts val="0"/>
              </a:spcAft>
            </a:pPr>
            <a:r>
              <a:rPr lang="en-US" sz="1600" dirty="0" smtClean="0"/>
              <a:t>What do users find difficult? Frustrating? Easy?</a:t>
            </a:r>
          </a:p>
          <a:p>
            <a:pPr lvl="1">
              <a:lnSpc>
                <a:spcPct val="100000"/>
              </a:lnSpc>
              <a:spcAft>
                <a:spcPts val="0"/>
              </a:spcAft>
            </a:pPr>
            <a:r>
              <a:rPr lang="en-US" sz="1600" dirty="0" smtClean="0"/>
              <a:t>What is the scope of the assets controlled by NASA?</a:t>
            </a:r>
          </a:p>
          <a:p>
            <a:pPr lvl="1">
              <a:lnSpc>
                <a:spcPct val="100000"/>
              </a:lnSpc>
              <a:spcAft>
                <a:spcPts val="0"/>
              </a:spcAft>
            </a:pPr>
            <a:r>
              <a:rPr lang="en-US" sz="1600" dirty="0" smtClean="0"/>
              <a:t>What is the scope and level of user contributions?</a:t>
            </a:r>
          </a:p>
          <a:p>
            <a:pPr lvl="1">
              <a:lnSpc>
                <a:spcPct val="100000"/>
              </a:lnSpc>
              <a:spcAft>
                <a:spcPts val="0"/>
              </a:spcAft>
            </a:pPr>
            <a:r>
              <a:rPr lang="en-US" sz="1600" dirty="0" smtClean="0"/>
              <a:t>Is the business model sustainable? </a:t>
            </a:r>
          </a:p>
          <a:p>
            <a:pPr lvl="1">
              <a:lnSpc>
                <a:spcPct val="100000"/>
              </a:lnSpc>
              <a:spcAft>
                <a:spcPts val="0"/>
              </a:spcAft>
            </a:pPr>
            <a:endParaRPr lang="en-US" sz="1600" dirty="0" smtClean="0"/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1800" dirty="0" smtClean="0"/>
              <a:t>Assess where we want to go</a:t>
            </a:r>
          </a:p>
          <a:p>
            <a:pPr lvl="1">
              <a:lnSpc>
                <a:spcPct val="100000"/>
              </a:lnSpc>
              <a:spcAft>
                <a:spcPts val="0"/>
              </a:spcAft>
            </a:pPr>
            <a:r>
              <a:rPr lang="en-US" sz="1600" dirty="0" smtClean="0"/>
              <a:t>Answer the questions raised above</a:t>
            </a:r>
          </a:p>
          <a:p>
            <a:pPr lvl="1">
              <a:lnSpc>
                <a:spcPct val="100000"/>
              </a:lnSpc>
              <a:spcAft>
                <a:spcPts val="0"/>
              </a:spcAft>
            </a:pPr>
            <a:r>
              <a:rPr lang="en-US" sz="1600" dirty="0" smtClean="0"/>
              <a:t>What products are controlled by whom</a:t>
            </a:r>
          </a:p>
          <a:p>
            <a:pPr lvl="1">
              <a:lnSpc>
                <a:spcPct val="100000"/>
              </a:lnSpc>
              <a:spcAft>
                <a:spcPts val="0"/>
              </a:spcAft>
            </a:pPr>
            <a:r>
              <a:rPr lang="en-US" sz="1600" dirty="0" smtClean="0"/>
              <a:t>How do different user’s engage, collaborate, and participate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en-US" sz="1400" dirty="0" smtClean="0"/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en-US" sz="1800" dirty="0" smtClean="0"/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1800" dirty="0" smtClean="0"/>
              <a:t>Present and discuss a draft organization and product management </a:t>
            </a:r>
            <a:r>
              <a:rPr lang="en-US" sz="1800" dirty="0" smtClean="0"/>
              <a:t>ideas</a:t>
            </a:r>
            <a:r>
              <a:rPr lang="en-US" sz="1800" dirty="0" smtClean="0"/>
              <a:t> </a:t>
            </a:r>
            <a:r>
              <a:rPr lang="en-US" sz="1800" dirty="0" smtClean="0"/>
              <a:t>in context of where we are and where we want t go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en-US" sz="1800" dirty="0"/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1800" dirty="0" smtClean="0"/>
              <a:t>This workshop is not going to solve these problems but lay the groundwork for a working group that is tasked with creating a product management plan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2242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cFS</a:t>
            </a:r>
            <a:r>
              <a:rPr lang="en-US" dirty="0" smtClean="0"/>
              <a:t> Public Website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5181599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Hosted by the University </a:t>
            </a:r>
            <a:r>
              <a:rPr lang="en-US" dirty="0"/>
              <a:t>of Florida’s Center for High-Performance Reconfigurable Computing (</a:t>
            </a:r>
            <a:r>
              <a:rPr lang="en-US" dirty="0" smtClean="0"/>
              <a:t>CHREC, </a:t>
            </a:r>
            <a:r>
              <a:rPr lang="en-US" u="sng" dirty="0" smtClean="0"/>
              <a:t>http://coreflightsystem.org)</a:t>
            </a:r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Evolutionary approach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Discussion forums and document repositories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Support for </a:t>
            </a:r>
            <a:r>
              <a:rPr lang="en-US" dirty="0"/>
              <a:t>member sponsored </a:t>
            </a:r>
            <a:r>
              <a:rPr lang="en-US" dirty="0" smtClean="0"/>
              <a:t>products and collaborative projects</a:t>
            </a:r>
          </a:p>
          <a:p>
            <a:endParaRPr lang="en-US" dirty="0"/>
          </a:p>
          <a:p>
            <a:r>
              <a:rPr lang="en-US" dirty="0" smtClean="0"/>
              <a:t>Initial website launched 12/8/16 that provides</a:t>
            </a:r>
          </a:p>
          <a:p>
            <a:pPr lvl="1"/>
            <a:r>
              <a:rPr lang="en-US" b="1" dirty="0" smtClean="0"/>
              <a:t>Q&amp;A</a:t>
            </a:r>
            <a:r>
              <a:rPr lang="en-US" dirty="0" smtClean="0"/>
              <a:t> – Post specific questions and community answers</a:t>
            </a:r>
          </a:p>
          <a:p>
            <a:pPr lvl="1"/>
            <a:r>
              <a:rPr lang="en-US" b="1" dirty="0" smtClean="0"/>
              <a:t>Forum</a:t>
            </a:r>
            <a:r>
              <a:rPr lang="en-US" dirty="0" smtClean="0"/>
              <a:t> – Users discuss and debate topics that interest them</a:t>
            </a:r>
          </a:p>
          <a:p>
            <a:pPr lvl="1"/>
            <a:r>
              <a:rPr lang="en-US" b="1" dirty="0" smtClean="0"/>
              <a:t>Blogs</a:t>
            </a:r>
            <a:r>
              <a:rPr lang="en-US" dirty="0" smtClean="0"/>
              <a:t> – Newsworthy posts and exploration of focused topics.</a:t>
            </a:r>
          </a:p>
          <a:p>
            <a:pPr lvl="1"/>
            <a:r>
              <a:rPr lang="en-US" b="1" dirty="0" smtClean="0"/>
              <a:t>Knowledge Base</a:t>
            </a:r>
            <a:r>
              <a:rPr lang="en-US" dirty="0" smtClean="0"/>
              <a:t> – Reference material in the form of articles and publications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8016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Beginning With </a:t>
            </a: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E</a:t>
            </a:r>
            <a:r>
              <a:rPr lang="en-US" dirty="0" smtClean="0"/>
              <a:t>nd In Mind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37" y="1023257"/>
            <a:ext cx="8042276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Steve and </a:t>
            </a:r>
            <a:r>
              <a:rPr lang="en-US" dirty="0" smtClean="0"/>
              <a:t>I </a:t>
            </a:r>
            <a:r>
              <a:rPr lang="en-US" dirty="0"/>
              <a:t>will organize the programmatic/technical information to help facilitate our final session of the workshop</a:t>
            </a:r>
          </a:p>
          <a:p>
            <a:pPr lvl="1"/>
            <a:r>
              <a:rPr lang="en-US" dirty="0" smtClean="0"/>
              <a:t>Organize strategic themes and priorities </a:t>
            </a:r>
          </a:p>
          <a:p>
            <a:pPr lvl="1"/>
            <a:r>
              <a:rPr lang="en-US" dirty="0" smtClean="0"/>
              <a:t>Look for collaborative opportunities</a:t>
            </a:r>
          </a:p>
          <a:p>
            <a:pPr lvl="1"/>
            <a:endParaRPr lang="en-US" dirty="0"/>
          </a:p>
          <a:p>
            <a:r>
              <a:rPr lang="en-US" dirty="0" smtClean="0"/>
              <a:t>Website</a:t>
            </a:r>
            <a:endParaRPr lang="en-US" dirty="0"/>
          </a:p>
          <a:p>
            <a:pPr lvl="1"/>
            <a:r>
              <a:rPr lang="en-US" dirty="0"/>
              <a:t>How do we want to use the website?</a:t>
            </a:r>
          </a:p>
          <a:p>
            <a:pPr lvl="1"/>
            <a:r>
              <a:rPr lang="en-US" dirty="0"/>
              <a:t>What infrastructure </a:t>
            </a:r>
            <a:r>
              <a:rPr lang="en-US" dirty="0" smtClean="0"/>
              <a:t>will support </a:t>
            </a:r>
            <a:r>
              <a:rPr lang="en-US" dirty="0"/>
              <a:t>our goals?</a:t>
            </a:r>
          </a:p>
          <a:p>
            <a:endParaRPr lang="en-US" dirty="0" smtClean="0"/>
          </a:p>
          <a:p>
            <a:r>
              <a:rPr lang="en-US" dirty="0" err="1" smtClean="0"/>
              <a:t>SmallSat</a:t>
            </a:r>
            <a:r>
              <a:rPr lang="en-US" dirty="0" err="1" smtClean="0"/>
              <a:t>s</a:t>
            </a:r>
            <a:r>
              <a:rPr lang="en-US" dirty="0" smtClean="0"/>
              <a:t> and </a:t>
            </a:r>
            <a:r>
              <a:rPr lang="en-US" dirty="0" err="1" smtClean="0"/>
              <a:t>CubeSats</a:t>
            </a:r>
            <a:r>
              <a:rPr lang="en-US" dirty="0" smtClean="0"/>
              <a:t> are generating a lot of momentum for the </a:t>
            </a:r>
            <a:r>
              <a:rPr lang="en-US" dirty="0" err="1" smtClean="0"/>
              <a:t>cFS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Questions</a:t>
            </a:r>
            <a:r>
              <a:rPr lang="en-US" dirty="0"/>
              <a:t>, suggestions, etc. </a:t>
            </a:r>
            <a:endParaRPr lang="en-US" sz="1900" dirty="0"/>
          </a:p>
          <a:p>
            <a:endParaRPr lang="en-US" sz="1400" dirty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2716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83431"/>
            <a:ext cx="8228013" cy="5922169"/>
          </a:xfrm>
        </p:spPr>
        <p:txBody>
          <a:bodyPr/>
          <a:lstStyle/>
          <a:p>
            <a:r>
              <a:rPr lang="en-US" dirty="0" smtClean="0"/>
              <a:t>Thanks to our hosts and sponsors</a:t>
            </a:r>
            <a:endParaRPr lang="en-US" dirty="0"/>
          </a:p>
          <a:p>
            <a:pPr lvl="1"/>
            <a:r>
              <a:rPr lang="en-US" dirty="0" smtClean="0"/>
              <a:t>Jet </a:t>
            </a:r>
            <a:r>
              <a:rPr lang="en-US" dirty="0"/>
              <a:t>Propulsion Laboratory, </a:t>
            </a:r>
            <a:r>
              <a:rPr lang="en-US" dirty="0" smtClean="0"/>
              <a:t>Aerospace Corporation, Johns </a:t>
            </a:r>
            <a:r>
              <a:rPr lang="en-US" dirty="0"/>
              <a:t>Hopkins University Applied Physics Laboratory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Full </a:t>
            </a:r>
            <a:r>
              <a:rPr lang="en-US" dirty="0"/>
              <a:t>day </a:t>
            </a:r>
            <a:r>
              <a:rPr lang="en-US" dirty="0" smtClean="0"/>
              <a:t>with no scheduled breaks except lunch</a:t>
            </a:r>
            <a:endParaRPr lang="en-US" dirty="0"/>
          </a:p>
          <a:p>
            <a:pPr lvl="1"/>
            <a:r>
              <a:rPr lang="en-US" dirty="0" smtClean="0"/>
              <a:t>Lunch </a:t>
            </a:r>
            <a:r>
              <a:rPr lang="en-US" dirty="0"/>
              <a:t>options</a:t>
            </a:r>
          </a:p>
          <a:p>
            <a:endParaRPr lang="en-US" dirty="0" smtClean="0"/>
          </a:p>
          <a:p>
            <a:r>
              <a:rPr lang="en-US" dirty="0" smtClean="0"/>
              <a:t>Workshop Session Chairs</a:t>
            </a:r>
          </a:p>
          <a:p>
            <a:pPr lvl="1"/>
            <a:r>
              <a:rPr lang="en-US" dirty="0" smtClean="0"/>
              <a:t>Susie Strege, CCB Chair &amp; Goddard </a:t>
            </a:r>
            <a:r>
              <a:rPr lang="en-US" dirty="0" err="1" smtClean="0"/>
              <a:t>cFS</a:t>
            </a:r>
            <a:r>
              <a:rPr lang="en-US" dirty="0" smtClean="0"/>
              <a:t> Lead</a:t>
            </a:r>
          </a:p>
          <a:p>
            <a:pPr lvl="1"/>
            <a:r>
              <a:rPr lang="en-US" dirty="0" smtClean="0"/>
              <a:t>Jonathan Wilmot, Chief Architect</a:t>
            </a:r>
          </a:p>
          <a:p>
            <a:pPr lvl="1"/>
            <a:r>
              <a:rPr lang="en-US" dirty="0" smtClean="0"/>
              <a:t>Alan Cudmore, Platform Abstraction 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93774"/>
            <a:ext cx="4829175" cy="1592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89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cFS</a:t>
            </a:r>
            <a:r>
              <a:rPr lang="en-US" dirty="0" smtClean="0"/>
              <a:t> Historical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8042276" cy="5715000"/>
          </a:xfrm>
        </p:spPr>
        <p:txBody>
          <a:bodyPr>
            <a:noAutofit/>
          </a:bodyPr>
          <a:lstStyle/>
          <a:p>
            <a:r>
              <a:rPr lang="en-US" b="1" dirty="0" smtClean="0"/>
              <a:t>&lt; 2007: Birth of core Flight Executive (</a:t>
            </a:r>
            <a:r>
              <a:rPr lang="en-US" b="1" dirty="0" err="1" smtClean="0"/>
              <a:t>cFE</a:t>
            </a:r>
            <a:r>
              <a:rPr lang="en-US" b="1" dirty="0" smtClean="0"/>
              <a:t>)</a:t>
            </a:r>
          </a:p>
          <a:p>
            <a:pPr lvl="1"/>
            <a:r>
              <a:rPr lang="en-US" dirty="0" smtClean="0"/>
              <a:t>GSFC assessment of FSW reuse to date, heritage analysis, architectural trades</a:t>
            </a:r>
          </a:p>
          <a:p>
            <a:pPr lvl="1"/>
            <a:r>
              <a:rPr lang="en-US" dirty="0" smtClean="0"/>
              <a:t>Project independent funding kick started the effort</a:t>
            </a:r>
          </a:p>
          <a:p>
            <a:pPr lvl="1"/>
            <a:r>
              <a:rPr lang="en-US" dirty="0" smtClean="0"/>
              <a:t>Operating System Abstraction Layer (OSAL) released as open source</a:t>
            </a:r>
          </a:p>
          <a:p>
            <a:endParaRPr lang="en-US" b="1" dirty="0" smtClean="0"/>
          </a:p>
          <a:p>
            <a:r>
              <a:rPr lang="en-US" b="1" dirty="0" smtClean="0"/>
              <a:t>2007: </a:t>
            </a:r>
            <a:r>
              <a:rPr lang="en-US" b="1" dirty="0" err="1" smtClean="0"/>
              <a:t>cFE</a:t>
            </a:r>
            <a:r>
              <a:rPr lang="en-US" b="1" dirty="0" smtClean="0"/>
              <a:t> goes to the Moon</a:t>
            </a:r>
          </a:p>
          <a:p>
            <a:pPr lvl="1"/>
            <a:r>
              <a:rPr lang="en-US" dirty="0" smtClean="0"/>
              <a:t>Lunar Reconnaissance Orbiter (LRO) launched using OSAL &amp; </a:t>
            </a:r>
            <a:r>
              <a:rPr lang="en-US" dirty="0" err="1" smtClean="0"/>
              <a:t>cFE</a:t>
            </a:r>
            <a:endParaRPr lang="en-US" dirty="0" smtClean="0"/>
          </a:p>
          <a:p>
            <a:endParaRPr lang="en-US" b="1" dirty="0" smtClean="0"/>
          </a:p>
          <a:p>
            <a:r>
              <a:rPr lang="en-US" b="1" dirty="0" smtClean="0"/>
              <a:t>2008 – 2014: Birth of core Flight System (</a:t>
            </a:r>
            <a:r>
              <a:rPr lang="en-US" b="1" dirty="0" err="1" smtClean="0"/>
              <a:t>cFS</a:t>
            </a:r>
            <a:r>
              <a:rPr lang="en-US" b="1" dirty="0" smtClean="0"/>
              <a:t>)</a:t>
            </a:r>
          </a:p>
          <a:p>
            <a:pPr lvl="1"/>
            <a:r>
              <a:rPr lang="en-US" dirty="0" smtClean="0"/>
              <a:t>Developed 12 </a:t>
            </a:r>
            <a:r>
              <a:rPr lang="en-US" dirty="0" err="1" smtClean="0"/>
              <a:t>cFS</a:t>
            </a:r>
            <a:r>
              <a:rPr lang="en-US" dirty="0" smtClean="0"/>
              <a:t> applications</a:t>
            </a:r>
          </a:p>
          <a:p>
            <a:pPr lvl="1"/>
            <a:r>
              <a:rPr lang="en-US" dirty="0" smtClean="0"/>
              <a:t>Leveraged project funding </a:t>
            </a:r>
          </a:p>
          <a:p>
            <a:pPr lvl="1"/>
            <a:r>
              <a:rPr lang="en-US" dirty="0" smtClean="0"/>
              <a:t>JSC certified Class </a:t>
            </a:r>
            <a:r>
              <a:rPr lang="en-US" dirty="0"/>
              <a:t>A pedigree </a:t>
            </a:r>
            <a:r>
              <a:rPr lang="en-US" dirty="0" smtClean="0"/>
              <a:t>of </a:t>
            </a:r>
            <a:r>
              <a:rPr lang="en-US" dirty="0" err="1" smtClean="0"/>
              <a:t>cFS</a:t>
            </a:r>
            <a:r>
              <a:rPr lang="en-US" dirty="0" smtClean="0"/>
              <a:t> targeted to the </a:t>
            </a:r>
            <a:r>
              <a:rPr lang="en-US" dirty="0"/>
              <a:t>ARINC-653</a:t>
            </a:r>
          </a:p>
          <a:p>
            <a:pPr lvl="1"/>
            <a:endParaRPr lang="en-US" sz="12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pPr lvl="1"/>
            <a:endParaRPr lang="en-US" sz="1200" dirty="0" smtClean="0"/>
          </a:p>
          <a:p>
            <a:pPr lvl="1"/>
            <a:endParaRPr lang="en-US" sz="1200" dirty="0" smtClean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60680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Historical </a:t>
            </a:r>
            <a:r>
              <a:rPr lang="en-US" dirty="0" smtClean="0"/>
              <a:t>Context </a:t>
            </a:r>
            <a:r>
              <a:rPr lang="en-US" sz="1800" dirty="0" smtClean="0"/>
              <a:t>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8042276" cy="5715000"/>
          </a:xfrm>
        </p:spPr>
        <p:txBody>
          <a:bodyPr>
            <a:noAutofit/>
          </a:bodyPr>
          <a:lstStyle/>
          <a:p>
            <a:r>
              <a:rPr lang="en-US" b="1" dirty="0" smtClean="0"/>
              <a:t>2014: Birth of a Community</a:t>
            </a:r>
          </a:p>
          <a:p>
            <a:pPr lvl="1"/>
            <a:r>
              <a:rPr lang="en-US" dirty="0" smtClean="0"/>
              <a:t>12 </a:t>
            </a:r>
            <a:r>
              <a:rPr lang="en-US" dirty="0" err="1" smtClean="0"/>
              <a:t>cFS</a:t>
            </a:r>
            <a:r>
              <a:rPr lang="en-US" dirty="0" smtClean="0"/>
              <a:t> applications released as open source</a:t>
            </a:r>
          </a:p>
          <a:p>
            <a:pPr lvl="1"/>
            <a:r>
              <a:rPr lang="en-US" dirty="0" err="1" smtClean="0"/>
              <a:t>cFS</a:t>
            </a:r>
            <a:r>
              <a:rPr lang="en-US" dirty="0" smtClean="0"/>
              <a:t> Workshop (12/15 at GRC) established a NASA-wide repository managed by an inter-center Configuration Control Board (CCB)</a:t>
            </a:r>
          </a:p>
          <a:p>
            <a:r>
              <a:rPr lang="en-US" b="1" dirty="0" smtClean="0"/>
              <a:t>2015: Community Youth</a:t>
            </a:r>
          </a:p>
          <a:p>
            <a:pPr lvl="1"/>
            <a:r>
              <a:rPr lang="en-US" dirty="0" smtClean="0"/>
              <a:t>12 Goddard applications released as open source</a:t>
            </a:r>
          </a:p>
          <a:p>
            <a:pPr lvl="1"/>
            <a:r>
              <a:rPr lang="en-US" dirty="0" smtClean="0"/>
              <a:t>CCB successfully released </a:t>
            </a:r>
            <a:r>
              <a:rPr lang="en-US" dirty="0" err="1" smtClean="0"/>
              <a:t>cFE</a:t>
            </a:r>
            <a:r>
              <a:rPr lang="en-US" dirty="0" smtClean="0"/>
              <a:t> 6.4.2 </a:t>
            </a:r>
          </a:p>
          <a:p>
            <a:pPr lvl="1"/>
            <a:r>
              <a:rPr lang="en-US" dirty="0" err="1" smtClean="0"/>
              <a:t>cFE</a:t>
            </a:r>
            <a:r>
              <a:rPr lang="en-US" dirty="0" smtClean="0"/>
              <a:t> Application Programmer Interface (API) is unchanged since LRO </a:t>
            </a:r>
          </a:p>
          <a:p>
            <a:pPr lvl="1"/>
            <a:r>
              <a:rPr lang="en-US" dirty="0" smtClean="0"/>
              <a:t>First </a:t>
            </a:r>
            <a:r>
              <a:rPr lang="en-US" dirty="0" err="1" smtClean="0"/>
              <a:t>cFS</a:t>
            </a:r>
            <a:r>
              <a:rPr lang="en-US" dirty="0" smtClean="0"/>
              <a:t> Workshop</a:t>
            </a:r>
          </a:p>
          <a:p>
            <a:r>
              <a:rPr lang="en-US" b="1" dirty="0" smtClean="0"/>
              <a:t>2016: </a:t>
            </a:r>
            <a:r>
              <a:rPr lang="en-US" b="1" dirty="0"/>
              <a:t>Community </a:t>
            </a:r>
            <a:r>
              <a:rPr lang="en-US" b="1" dirty="0" smtClean="0"/>
              <a:t>Adolescence</a:t>
            </a:r>
            <a:endParaRPr lang="en-US" b="1" dirty="0"/>
          </a:p>
          <a:p>
            <a:pPr lvl="1"/>
            <a:r>
              <a:rPr lang="en-US" dirty="0" smtClean="0"/>
              <a:t>CCB successfully released multiple components</a:t>
            </a:r>
            <a:endParaRPr lang="en-US" dirty="0"/>
          </a:p>
          <a:p>
            <a:pPr lvl="1"/>
            <a:r>
              <a:rPr lang="en-US" dirty="0" smtClean="0"/>
              <a:t>Second </a:t>
            </a:r>
            <a:r>
              <a:rPr lang="en-US" dirty="0" err="1"/>
              <a:t>cFS</a:t>
            </a:r>
            <a:r>
              <a:rPr lang="en-US" dirty="0"/>
              <a:t> </a:t>
            </a:r>
            <a:r>
              <a:rPr lang="en-US" dirty="0" smtClean="0"/>
              <a:t>Workshop</a:t>
            </a:r>
          </a:p>
          <a:p>
            <a:pPr lvl="1"/>
            <a:r>
              <a:rPr lang="en-US" dirty="0" smtClean="0"/>
              <a:t>Trying to find our identity</a:t>
            </a:r>
            <a:endParaRPr lang="en-US" dirty="0"/>
          </a:p>
          <a:p>
            <a:pPr lvl="1"/>
            <a:endParaRPr lang="en-US" sz="12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pPr lvl="1"/>
            <a:endParaRPr lang="en-US" sz="1200" dirty="0" smtClean="0"/>
          </a:p>
          <a:p>
            <a:pPr lvl="1"/>
            <a:endParaRPr lang="en-US" sz="1200" dirty="0" smtClean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3844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</a:t>
            </a:r>
            <a:r>
              <a:rPr lang="en-US" dirty="0" err="1" smtClean="0"/>
              <a:t>cFS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>Lifecycle Artifact Reuse</a:t>
            </a:r>
            <a:endParaRPr lang="en-US" dirty="0"/>
          </a:p>
        </p:txBody>
      </p: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582695" y="1066800"/>
            <a:ext cx="7789857" cy="5010150"/>
            <a:chOff x="1774826" y="1706563"/>
            <a:chExt cx="6207124" cy="3760787"/>
          </a:xfrm>
        </p:grpSpPr>
        <p:sp>
          <p:nvSpPr>
            <p:cNvPr id="4" name="Rectangle 3"/>
            <p:cNvSpPr/>
            <p:nvPr/>
          </p:nvSpPr>
          <p:spPr bwMode="auto">
            <a:xfrm>
              <a:off x="3289300" y="3459163"/>
              <a:ext cx="1054100" cy="40798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1400" dirty="0"/>
                <a:t>Detailed</a:t>
              </a:r>
            </a:p>
            <a:p>
              <a:pPr algn="ctr" eaLnBrk="1" hangingPunct="1">
                <a:defRPr/>
              </a:pPr>
              <a:r>
                <a:rPr lang="en-US" sz="1400" dirty="0"/>
                <a:t>Requirements</a:t>
              </a: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3279775" y="5048250"/>
              <a:ext cx="1054100" cy="407988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1400" dirty="0"/>
                <a:t>Code</a:t>
              </a: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5270500" y="5059363"/>
              <a:ext cx="1054100" cy="40798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1400" dirty="0"/>
                <a:t>Unit</a:t>
              </a:r>
            </a:p>
            <a:p>
              <a:pPr algn="ctr" eaLnBrk="1" hangingPunct="1">
                <a:defRPr/>
              </a:pPr>
              <a:r>
                <a:rPr lang="en-US" sz="1400" dirty="0"/>
                <a:t>(Developer)</a:t>
              </a: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5270500" y="3459163"/>
              <a:ext cx="1054100" cy="40798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1400" dirty="0"/>
                <a:t>Build Test</a:t>
              </a:r>
            </a:p>
            <a:p>
              <a:pPr algn="ctr" eaLnBrk="1" hangingPunct="1">
                <a:defRPr/>
              </a:pPr>
              <a:r>
                <a:rPr lang="en-US" sz="1400" dirty="0"/>
                <a:t>(Tester)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3302000" y="2505075"/>
              <a:ext cx="1054100" cy="649288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1400" dirty="0"/>
                <a:t>FSW Subsystem</a:t>
              </a:r>
            </a:p>
            <a:p>
              <a:pPr algn="ctr" eaLnBrk="1" hangingPunct="1">
                <a:defRPr/>
              </a:pPr>
              <a:r>
                <a:rPr lang="en-US" sz="1400" dirty="0"/>
                <a:t>Requirements</a:t>
              </a:r>
            </a:p>
          </p:txBody>
        </p:sp>
        <p:sp>
          <p:nvSpPr>
            <p:cNvPr id="9" name="Rectangle 20"/>
            <p:cNvSpPr>
              <a:spLocks noChangeArrowheads="1"/>
            </p:cNvSpPr>
            <p:nvPr/>
          </p:nvSpPr>
          <p:spPr bwMode="auto">
            <a:xfrm>
              <a:off x="5080000" y="4249738"/>
              <a:ext cx="1447800" cy="3524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125000"/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125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SzPct val="125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400" b="0"/>
                <a:t>Integration Test</a:t>
              </a:r>
            </a:p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400" b="0"/>
                <a:t>(Developer)</a:t>
              </a:r>
            </a:p>
          </p:txBody>
        </p:sp>
        <p:sp>
          <p:nvSpPr>
            <p:cNvPr id="10" name="Rectangle 21"/>
            <p:cNvSpPr>
              <a:spLocks noChangeArrowheads="1"/>
            </p:cNvSpPr>
            <p:nvPr/>
          </p:nvSpPr>
          <p:spPr bwMode="auto">
            <a:xfrm>
              <a:off x="5276850" y="2625725"/>
              <a:ext cx="1054100" cy="4079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125000"/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125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SzPct val="125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400" b="0"/>
                <a:t>System Test</a:t>
              </a:r>
            </a:p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400" b="0"/>
                <a:t>(Tester)</a:t>
              </a:r>
            </a:p>
          </p:txBody>
        </p:sp>
        <p:cxnSp>
          <p:nvCxnSpPr>
            <p:cNvPr id="11" name="Straight Arrow Connector 10"/>
            <p:cNvCxnSpPr>
              <a:stCxn id="8" idx="3"/>
              <a:endCxn id="10" idx="1"/>
            </p:cNvCxnSpPr>
            <p:nvPr/>
          </p:nvCxnSpPr>
          <p:spPr>
            <a:xfrm flipV="1">
              <a:off x="4356100" y="2828925"/>
              <a:ext cx="920750" cy="0"/>
            </a:xfrm>
            <a:prstGeom prst="straightConnector1">
              <a:avLst/>
            </a:prstGeom>
            <a:ln>
              <a:solidFill>
                <a:schemeClr val="accent5">
                  <a:lumMod val="50000"/>
                </a:schemeClr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4" idx="2"/>
              <a:endCxn id="5" idx="0"/>
            </p:cNvCxnSpPr>
            <p:nvPr/>
          </p:nvCxnSpPr>
          <p:spPr>
            <a:xfrm flipH="1">
              <a:off x="3806825" y="3867150"/>
              <a:ext cx="9525" cy="11811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8" idx="2"/>
              <a:endCxn id="4" idx="0"/>
            </p:cNvCxnSpPr>
            <p:nvPr/>
          </p:nvCxnSpPr>
          <p:spPr>
            <a:xfrm flipH="1">
              <a:off x="3816350" y="3154363"/>
              <a:ext cx="12700" cy="3048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36"/>
            <p:cNvSpPr>
              <a:spLocks noChangeArrowheads="1"/>
            </p:cNvSpPr>
            <p:nvPr/>
          </p:nvSpPr>
          <p:spPr bwMode="auto">
            <a:xfrm>
              <a:off x="3302000" y="1706563"/>
              <a:ext cx="1054100" cy="40798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125000"/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125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SzPct val="125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400" b="0" dirty="0"/>
                <a:t>Project</a:t>
              </a:r>
            </a:p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400" b="0" dirty="0"/>
                <a:t>Requirements</a:t>
              </a:r>
            </a:p>
          </p:txBody>
        </p:sp>
        <p:sp>
          <p:nvSpPr>
            <p:cNvPr id="15" name="Cube 14"/>
            <p:cNvSpPr/>
            <p:nvPr/>
          </p:nvSpPr>
          <p:spPr bwMode="auto">
            <a:xfrm>
              <a:off x="1774826" y="3154364"/>
              <a:ext cx="981075" cy="805034"/>
            </a:xfrm>
            <a:prstGeom prst="cub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1400" dirty="0"/>
                <a:t>CFS</a:t>
              </a:r>
            </a:p>
            <a:p>
              <a:pPr algn="ctr" eaLnBrk="1" hangingPunct="1">
                <a:defRPr/>
              </a:pPr>
              <a:r>
                <a:rPr lang="en-US" sz="1400" dirty="0"/>
                <a:t>Repository</a:t>
              </a:r>
            </a:p>
          </p:txBody>
        </p:sp>
        <p:cxnSp>
          <p:nvCxnSpPr>
            <p:cNvPr id="16" name="Straight Arrow Connector 15"/>
            <p:cNvCxnSpPr>
              <a:endCxn id="8" idx="1"/>
            </p:cNvCxnSpPr>
            <p:nvPr/>
          </p:nvCxnSpPr>
          <p:spPr>
            <a:xfrm flipV="1">
              <a:off x="2679700" y="2828925"/>
              <a:ext cx="622300" cy="7493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14" idx="2"/>
              <a:endCxn id="8" idx="0"/>
            </p:cNvCxnSpPr>
            <p:nvPr/>
          </p:nvCxnSpPr>
          <p:spPr>
            <a:xfrm>
              <a:off x="3829050" y="2114550"/>
              <a:ext cx="0" cy="39052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5" idx="3"/>
              <a:endCxn id="6" idx="1"/>
            </p:cNvCxnSpPr>
            <p:nvPr/>
          </p:nvCxnSpPr>
          <p:spPr>
            <a:xfrm>
              <a:off x="4333875" y="5251450"/>
              <a:ext cx="936625" cy="12700"/>
            </a:xfrm>
            <a:prstGeom prst="straightConnector1">
              <a:avLst/>
            </a:prstGeom>
            <a:ln>
              <a:solidFill>
                <a:schemeClr val="accent5">
                  <a:lumMod val="50000"/>
                </a:schemeClr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58"/>
            <p:cNvSpPr txBox="1">
              <a:spLocks noChangeArrowheads="1"/>
            </p:cNvSpPr>
            <p:nvPr/>
          </p:nvSpPr>
          <p:spPr bwMode="auto">
            <a:xfrm>
              <a:off x="2828925" y="3382963"/>
              <a:ext cx="429431" cy="2430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SzPct val="125000"/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125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SzPct val="125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600" b="0" i="1"/>
                <a:t>&lt;p&gt;</a:t>
              </a:r>
            </a:p>
          </p:txBody>
        </p:sp>
        <p:cxnSp>
          <p:nvCxnSpPr>
            <p:cNvPr id="20" name="Straight Arrow Connector 19"/>
            <p:cNvCxnSpPr>
              <a:stCxn id="15" idx="3"/>
              <a:endCxn id="5" idx="1"/>
            </p:cNvCxnSpPr>
            <p:nvPr/>
          </p:nvCxnSpPr>
          <p:spPr>
            <a:xfrm>
              <a:off x="2158542" y="3959398"/>
              <a:ext cx="1121233" cy="129284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62"/>
            <p:cNvSpPr txBox="1">
              <a:spLocks noChangeArrowheads="1"/>
            </p:cNvSpPr>
            <p:nvPr/>
          </p:nvSpPr>
          <p:spPr bwMode="auto">
            <a:xfrm>
              <a:off x="2128838" y="4124325"/>
              <a:ext cx="429431" cy="2430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SzPct val="125000"/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125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SzPct val="125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600" b="0" i="1"/>
                <a:t>&lt;p&gt;</a:t>
              </a:r>
            </a:p>
          </p:txBody>
        </p:sp>
        <p:cxnSp>
          <p:nvCxnSpPr>
            <p:cNvPr id="22" name="Straight Arrow Connector 21"/>
            <p:cNvCxnSpPr>
              <a:stCxn id="9" idx="0"/>
              <a:endCxn id="7" idx="2"/>
            </p:cNvCxnSpPr>
            <p:nvPr/>
          </p:nvCxnSpPr>
          <p:spPr>
            <a:xfrm flipH="1" flipV="1">
              <a:off x="5797550" y="3867150"/>
              <a:ext cx="6350" cy="3825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4" idx="3"/>
              <a:endCxn id="7" idx="1"/>
            </p:cNvCxnSpPr>
            <p:nvPr/>
          </p:nvCxnSpPr>
          <p:spPr>
            <a:xfrm>
              <a:off x="4343400" y="3663950"/>
              <a:ext cx="927100" cy="0"/>
            </a:xfrm>
            <a:prstGeom prst="straightConnector1">
              <a:avLst/>
            </a:prstGeom>
            <a:ln>
              <a:solidFill>
                <a:schemeClr val="accent5">
                  <a:lumMod val="50000"/>
                </a:schemeClr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7" idx="0"/>
              <a:endCxn id="10" idx="2"/>
            </p:cNvCxnSpPr>
            <p:nvPr/>
          </p:nvCxnSpPr>
          <p:spPr>
            <a:xfrm flipV="1">
              <a:off x="5797550" y="3033713"/>
              <a:ext cx="6350" cy="42545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Cube 24"/>
            <p:cNvSpPr/>
            <p:nvPr/>
          </p:nvSpPr>
          <p:spPr bwMode="auto">
            <a:xfrm>
              <a:off x="6969124" y="3822899"/>
              <a:ext cx="1012826" cy="750688"/>
            </a:xfrm>
            <a:prstGeom prst="cub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1400" dirty="0"/>
                <a:t>CFS</a:t>
              </a:r>
            </a:p>
            <a:p>
              <a:pPr algn="ctr" eaLnBrk="1" hangingPunct="1">
                <a:defRPr/>
              </a:pPr>
              <a:r>
                <a:rPr lang="en-US" sz="1400" dirty="0"/>
                <a:t>Repository</a:t>
              </a:r>
            </a:p>
          </p:txBody>
        </p:sp>
        <p:cxnSp>
          <p:nvCxnSpPr>
            <p:cNvPr id="26" name="Straight Arrow Connector 25"/>
            <p:cNvCxnSpPr>
              <a:stCxn id="6" idx="0"/>
              <a:endCxn id="9" idx="2"/>
            </p:cNvCxnSpPr>
            <p:nvPr/>
          </p:nvCxnSpPr>
          <p:spPr>
            <a:xfrm flipV="1">
              <a:off x="5797550" y="4602163"/>
              <a:ext cx="6350" cy="4572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25" idx="2"/>
              <a:endCxn id="7" idx="3"/>
            </p:cNvCxnSpPr>
            <p:nvPr/>
          </p:nvCxnSpPr>
          <p:spPr>
            <a:xfrm flipH="1" flipV="1">
              <a:off x="6324600" y="3663156"/>
              <a:ext cx="644524" cy="62892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57"/>
            <p:cNvSpPr txBox="1">
              <a:spLocks noChangeArrowheads="1"/>
            </p:cNvSpPr>
            <p:nvPr/>
          </p:nvSpPr>
          <p:spPr bwMode="auto">
            <a:xfrm>
              <a:off x="3822700" y="3944938"/>
              <a:ext cx="429431" cy="2430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SzPct val="125000"/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125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SzPct val="125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600" b="0" i="1"/>
                <a:t>&lt;p&gt;</a:t>
              </a:r>
            </a:p>
          </p:txBody>
        </p:sp>
        <p:sp>
          <p:nvSpPr>
            <p:cNvPr id="29" name="TextBox 60"/>
            <p:cNvSpPr txBox="1">
              <a:spLocks noChangeArrowheads="1"/>
            </p:cNvSpPr>
            <p:nvPr/>
          </p:nvSpPr>
          <p:spPr bwMode="auto">
            <a:xfrm>
              <a:off x="6529388" y="3716338"/>
              <a:ext cx="429431" cy="2430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SzPct val="125000"/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125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SzPct val="125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600" b="0" i="1"/>
                <a:t>&lt;p&gt;</a:t>
              </a:r>
            </a:p>
          </p:txBody>
        </p:sp>
        <p:sp>
          <p:nvSpPr>
            <p:cNvPr id="30" name="TextBox 61"/>
            <p:cNvSpPr txBox="1">
              <a:spLocks noChangeArrowheads="1"/>
            </p:cNvSpPr>
            <p:nvPr/>
          </p:nvSpPr>
          <p:spPr bwMode="auto">
            <a:xfrm>
              <a:off x="6681788" y="4554538"/>
              <a:ext cx="429431" cy="2430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SzPct val="125000"/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125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SzPct val="125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600" b="0" i="1"/>
                <a:t>&lt;p&gt;</a:t>
              </a:r>
            </a:p>
          </p:txBody>
        </p:sp>
        <p:cxnSp>
          <p:nvCxnSpPr>
            <p:cNvPr id="31" name="Straight Arrow Connector 30"/>
            <p:cNvCxnSpPr>
              <a:stCxn id="25" idx="2"/>
              <a:endCxn id="6" idx="3"/>
            </p:cNvCxnSpPr>
            <p:nvPr/>
          </p:nvCxnSpPr>
          <p:spPr>
            <a:xfrm flipH="1">
              <a:off x="6324600" y="4292080"/>
              <a:ext cx="644524" cy="97127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endCxn id="4" idx="1"/>
            </p:cNvCxnSpPr>
            <p:nvPr/>
          </p:nvCxnSpPr>
          <p:spPr>
            <a:xfrm>
              <a:off x="2679700" y="3578225"/>
              <a:ext cx="609600" cy="8572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1622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8013" cy="896274"/>
          </a:xfrm>
        </p:spPr>
        <p:txBody>
          <a:bodyPr/>
          <a:lstStyle/>
          <a:p>
            <a:r>
              <a:rPr lang="en-US" dirty="0"/>
              <a:t>What is the </a:t>
            </a:r>
            <a:r>
              <a:rPr lang="en-US" dirty="0" err="1"/>
              <a:t>cFS</a:t>
            </a:r>
            <a:r>
              <a:rPr lang="en-US" dirty="0"/>
              <a:t>?</a:t>
            </a:r>
            <a:br>
              <a:rPr lang="en-US" dirty="0"/>
            </a:br>
            <a:r>
              <a:rPr lang="en-US" dirty="0" smtClean="0"/>
              <a:t>Layered Architecture</a:t>
            </a:r>
            <a:endParaRPr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7381460" y="5845204"/>
            <a:ext cx="1702955" cy="78419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400" dirty="0">
              <a:latin typeface="+mn-lt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7473719" y="6004162"/>
            <a:ext cx="384414" cy="203467"/>
          </a:xfrm>
          <a:prstGeom prst="rect">
            <a:avLst/>
          </a:prstGeom>
          <a:solidFill>
            <a:srgbClr val="60C99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400" dirty="0">
              <a:latin typeface="+mn-lt"/>
            </a:endParaRPr>
          </a:p>
        </p:txBody>
      </p:sp>
      <p:sp>
        <p:nvSpPr>
          <p:cNvPr id="22" name="TextBox 63"/>
          <p:cNvSpPr txBox="1">
            <a:spLocks noChangeArrowheads="1"/>
          </p:cNvSpPr>
          <p:nvPr/>
        </p:nvSpPr>
        <p:spPr bwMode="auto">
          <a:xfrm>
            <a:off x="7841779" y="5952147"/>
            <a:ext cx="1171923" cy="275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25000"/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2500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2500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1100" b="0"/>
              <a:t>Open Source</a:t>
            </a: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7485252" y="6275451"/>
            <a:ext cx="384414" cy="203467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400" dirty="0">
              <a:latin typeface="+mn-lt"/>
            </a:endParaRPr>
          </a:p>
        </p:txBody>
      </p:sp>
      <p:sp>
        <p:nvSpPr>
          <p:cNvPr id="26" name="TextBox 63"/>
          <p:cNvSpPr txBox="1">
            <a:spLocks noChangeArrowheads="1"/>
          </p:cNvSpPr>
          <p:nvPr/>
        </p:nvSpPr>
        <p:spPr bwMode="auto">
          <a:xfrm>
            <a:off x="7841779" y="6278426"/>
            <a:ext cx="1302221" cy="275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25000"/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2500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2500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1100" b="0" dirty="0" smtClean="0"/>
              <a:t>Mission Specific</a:t>
            </a:r>
            <a:endParaRPr lang="en-US" altLang="en-US" sz="1100" b="0" dirty="0"/>
          </a:p>
        </p:txBody>
      </p:sp>
      <p:grpSp>
        <p:nvGrpSpPr>
          <p:cNvPr id="31" name="Group 30"/>
          <p:cNvGrpSpPr/>
          <p:nvPr/>
        </p:nvGrpSpPr>
        <p:grpSpPr>
          <a:xfrm>
            <a:off x="1371600" y="1143000"/>
            <a:ext cx="5668368" cy="5181600"/>
            <a:chOff x="1447800" y="1219200"/>
            <a:chExt cx="5668368" cy="5181600"/>
          </a:xfrm>
        </p:grpSpPr>
        <p:cxnSp>
          <p:nvCxnSpPr>
            <p:cNvPr id="4" name="Straight Connector 51"/>
            <p:cNvCxnSpPr>
              <a:cxnSpLocks noChangeShapeType="1"/>
            </p:cNvCxnSpPr>
            <p:nvPr/>
          </p:nvCxnSpPr>
          <p:spPr bwMode="auto">
            <a:xfrm>
              <a:off x="1447800" y="3209361"/>
              <a:ext cx="5508656" cy="21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" name="Straight Connector 53"/>
            <p:cNvCxnSpPr>
              <a:cxnSpLocks noChangeShapeType="1"/>
            </p:cNvCxnSpPr>
            <p:nvPr/>
          </p:nvCxnSpPr>
          <p:spPr bwMode="auto">
            <a:xfrm>
              <a:off x="1476630" y="4387774"/>
              <a:ext cx="5508656" cy="21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3432487" y="5432661"/>
              <a:ext cx="1833656" cy="83506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 sz="1600" dirty="0">
                <a:latin typeface="+mn-lt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397889" y="5394511"/>
              <a:ext cx="1833656" cy="83506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 sz="1600" dirty="0">
                <a:latin typeface="+mn-lt"/>
              </a:endParaRPr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1745089" y="1229797"/>
              <a:ext cx="845711" cy="909244"/>
            </a:xfrm>
            <a:prstGeom prst="ellipse">
              <a:avLst/>
            </a:prstGeom>
            <a:solidFill>
              <a:srgbClr val="60C99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sz="1100" dirty="0">
                  <a:latin typeface="+mn-lt"/>
                </a:rPr>
                <a:t>cFE App 1</a:t>
              </a: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687426" y="1221319"/>
              <a:ext cx="845711" cy="909244"/>
            </a:xfrm>
            <a:prstGeom prst="ellipse">
              <a:avLst/>
            </a:prstGeom>
            <a:solidFill>
              <a:srgbClr val="60C99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sz="1100" dirty="0">
                  <a:latin typeface="+mn-lt"/>
                </a:rPr>
                <a:t>cFE App 1</a:t>
              </a: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1620155" y="1231917"/>
              <a:ext cx="845711" cy="907124"/>
            </a:xfrm>
            <a:prstGeom prst="ellipse">
              <a:avLst/>
            </a:prstGeom>
            <a:solidFill>
              <a:srgbClr val="60C99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sz="1100" dirty="0">
                  <a:latin typeface="+mn-lt"/>
                </a:rPr>
                <a:t>cFE App 1</a:t>
              </a:r>
            </a:p>
          </p:txBody>
        </p:sp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1549037" y="1223439"/>
              <a:ext cx="845711" cy="909243"/>
            </a:xfrm>
            <a:prstGeom prst="ellipse">
              <a:avLst/>
            </a:prstGeom>
            <a:solidFill>
              <a:srgbClr val="60C99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sz="1100" dirty="0">
                  <a:latin typeface="+mn-lt"/>
                </a:rPr>
                <a:t>cFE App 1</a:t>
              </a: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1541981" y="4536136"/>
              <a:ext cx="1666436" cy="615700"/>
            </a:xfrm>
            <a:prstGeom prst="rect">
              <a:avLst/>
            </a:prstGeom>
            <a:solidFill>
              <a:srgbClr val="60C99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latin typeface="+mn-lt"/>
                </a:rPr>
                <a:t>OS Abstraction API</a:t>
              </a: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1532371" y="3325931"/>
              <a:ext cx="3056093" cy="305201"/>
            </a:xfrm>
            <a:prstGeom prst="rect">
              <a:avLst/>
            </a:prstGeom>
            <a:solidFill>
              <a:srgbClr val="60C99C"/>
            </a:solidFill>
            <a:ln w="9525" cmpd="sng">
              <a:solidFill>
                <a:schemeClr val="tx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dirty="0">
                  <a:latin typeface="+mn-lt"/>
                </a:rPr>
                <a:t>cFE API</a:t>
              </a: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1532371" y="2431524"/>
              <a:ext cx="1310853" cy="584968"/>
            </a:xfrm>
            <a:prstGeom prst="rect">
              <a:avLst/>
            </a:prstGeom>
            <a:solidFill>
              <a:srgbClr val="60C99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latin typeface="+mn-lt"/>
                </a:rPr>
                <a:t>Application Library</a:t>
              </a:r>
              <a:endParaRPr lang="en-US" sz="1600" b="1" dirty="0">
                <a:latin typeface="+mn-lt"/>
              </a:endParaRP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3004678" y="2431524"/>
              <a:ext cx="1593396" cy="584968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latin typeface="+mn-lt"/>
                </a:rPr>
                <a:t>Mission</a:t>
              </a:r>
            </a:p>
            <a:p>
              <a:pPr algn="ctr">
                <a:defRPr/>
              </a:pPr>
              <a:r>
                <a:rPr lang="en-US" sz="1600" dirty="0">
                  <a:latin typeface="+mn-lt"/>
                </a:rPr>
                <a:t>Library</a:t>
              </a:r>
            </a:p>
          </p:txBody>
        </p:sp>
        <p:sp>
          <p:nvSpPr>
            <p:cNvPr id="16" name="Oval 15"/>
            <p:cNvSpPr>
              <a:spLocks noChangeArrowheads="1"/>
            </p:cNvSpPr>
            <p:nvPr/>
          </p:nvSpPr>
          <p:spPr bwMode="auto">
            <a:xfrm>
              <a:off x="1483687" y="1219200"/>
              <a:ext cx="845711" cy="909243"/>
            </a:xfrm>
            <a:prstGeom prst="ellipse">
              <a:avLst/>
            </a:prstGeom>
            <a:solidFill>
              <a:srgbClr val="60C99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sz="1400" dirty="0">
                  <a:latin typeface="+mn-lt"/>
                </a:rPr>
                <a:t>cFE Apps (5)</a:t>
              </a:r>
            </a:p>
          </p:txBody>
        </p:sp>
        <p:sp>
          <p:nvSpPr>
            <p:cNvPr id="17" name="TextBox 50"/>
            <p:cNvSpPr txBox="1">
              <a:spLocks noChangeArrowheads="1"/>
            </p:cNvSpPr>
            <p:nvPr/>
          </p:nvSpPr>
          <p:spPr bwMode="auto">
            <a:xfrm>
              <a:off x="5410200" y="1866407"/>
              <a:ext cx="1595319" cy="4895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r>
                <a:rPr lang="en-US" sz="1600" b="1" dirty="0">
                  <a:latin typeface="Arial" charset="0"/>
                </a:rPr>
                <a:t>Application </a:t>
              </a:r>
            </a:p>
            <a:p>
              <a:pPr algn="ctr">
                <a:defRPr/>
              </a:pPr>
              <a:r>
                <a:rPr lang="en-US" sz="1600" b="1" dirty="0">
                  <a:latin typeface="Arial" charset="0"/>
                </a:rPr>
                <a:t>Layer</a:t>
              </a:r>
            </a:p>
          </p:txBody>
        </p:sp>
        <p:sp>
          <p:nvSpPr>
            <p:cNvPr id="18" name="TextBox 54"/>
            <p:cNvSpPr txBox="1">
              <a:spLocks noChangeArrowheads="1"/>
            </p:cNvSpPr>
            <p:nvPr/>
          </p:nvSpPr>
          <p:spPr bwMode="auto">
            <a:xfrm>
              <a:off x="5442857" y="3478532"/>
              <a:ext cx="1533813" cy="56165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ctr">
                <a:defRPr/>
              </a:pPr>
              <a:r>
                <a:rPr lang="en-US" sz="1600" b="1" dirty="0">
                  <a:latin typeface="Arial" charset="0"/>
                </a:rPr>
                <a:t>Executive Services</a:t>
              </a:r>
            </a:p>
            <a:p>
              <a:pPr algn="ctr">
                <a:defRPr/>
              </a:pPr>
              <a:r>
                <a:rPr lang="en-US" sz="1600" b="1" dirty="0">
                  <a:latin typeface="Arial" charset="0"/>
                </a:rPr>
                <a:t>Layer</a:t>
              </a:r>
            </a:p>
          </p:txBody>
        </p:sp>
        <p:sp>
          <p:nvSpPr>
            <p:cNvPr id="19" name="TextBox 56"/>
            <p:cNvSpPr txBox="1">
              <a:spLocks noChangeArrowheads="1"/>
            </p:cNvSpPr>
            <p:nvPr/>
          </p:nvSpPr>
          <p:spPr bwMode="auto">
            <a:xfrm>
              <a:off x="5582355" y="5107058"/>
              <a:ext cx="1533813" cy="97706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r>
                <a:rPr lang="en-US" sz="1600" b="1" dirty="0">
                  <a:latin typeface="Arial" charset="0"/>
                </a:rPr>
                <a:t>Platform Abstraction Layer</a:t>
              </a: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1522760" y="3684117"/>
              <a:ext cx="3075314" cy="508668"/>
            </a:xfrm>
            <a:prstGeom prst="rect">
              <a:avLst/>
            </a:prstGeom>
            <a:solidFill>
              <a:srgbClr val="60C99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dirty="0" err="1">
                  <a:latin typeface="+mn-lt"/>
                </a:rPr>
                <a:t>cFE</a:t>
              </a:r>
              <a:r>
                <a:rPr lang="en-US" dirty="0">
                  <a:latin typeface="+mn-lt"/>
                </a:rPr>
                <a:t> Core</a:t>
              </a:r>
              <a:endParaRPr lang="en-US" b="1" dirty="0">
                <a:latin typeface="+mn-lt"/>
              </a:endParaRPr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1522760" y="5347435"/>
              <a:ext cx="1724099" cy="1053365"/>
            </a:xfrm>
            <a:prstGeom prst="rect">
              <a:avLst/>
            </a:prstGeom>
            <a:solidFill>
              <a:srgbClr val="60C99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latin typeface="+mn-lt"/>
                </a:rPr>
                <a:t>OS Abstractions</a:t>
              </a:r>
            </a:p>
            <a:p>
              <a:pPr algn="ctr">
                <a:defRPr/>
              </a:pPr>
              <a:r>
                <a:rPr lang="en-US" sz="1600" dirty="0">
                  <a:latin typeface="+mn-lt"/>
                </a:rPr>
                <a:t> (Linux, RTEMS, </a:t>
              </a:r>
              <a:r>
                <a:rPr lang="en-US" sz="1600" dirty="0" err="1">
                  <a:latin typeface="+mn-lt"/>
                </a:rPr>
                <a:t>VxWorks</a:t>
              </a:r>
              <a:r>
                <a:rPr lang="en-US" sz="1600" dirty="0">
                  <a:latin typeface="+mn-lt"/>
                </a:rPr>
                <a:t>)</a:t>
              </a:r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338306" y="5369078"/>
              <a:ext cx="1777915" cy="835063"/>
            </a:xfrm>
            <a:prstGeom prst="rect">
              <a:avLst/>
            </a:prstGeom>
            <a:solidFill>
              <a:srgbClr val="60C99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latin typeface="+mn-lt"/>
                </a:rPr>
                <a:t>cFE Platform Support Packages</a:t>
              </a:r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3348728" y="4536136"/>
              <a:ext cx="1870176" cy="635833"/>
            </a:xfrm>
            <a:prstGeom prst="rect">
              <a:avLst/>
            </a:prstGeom>
            <a:solidFill>
              <a:srgbClr val="60C99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sz="1600" dirty="0" smtClean="0">
                  <a:latin typeface="+mn-lt"/>
                </a:rPr>
                <a:t>Platform Support Package API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29" name="Oval 28"/>
            <p:cNvSpPr>
              <a:spLocks noChangeArrowheads="1"/>
            </p:cNvSpPr>
            <p:nvPr/>
          </p:nvSpPr>
          <p:spPr bwMode="auto">
            <a:xfrm>
              <a:off x="3862548" y="1319233"/>
              <a:ext cx="1135287" cy="790254"/>
            </a:xfrm>
            <a:prstGeom prst="ellipse">
              <a:avLst/>
            </a:prstGeom>
            <a:solidFill>
              <a:schemeClr val="accent3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sz="1400" dirty="0" smtClean="0">
                  <a:latin typeface="+mn-lt"/>
                </a:rPr>
                <a:t>Mission</a:t>
              </a:r>
              <a:endParaRPr lang="en-US" sz="1400" dirty="0">
                <a:latin typeface="+mn-lt"/>
              </a:endParaRPr>
            </a:p>
            <a:p>
              <a:pPr algn="ctr">
                <a:defRPr/>
              </a:pPr>
              <a:r>
                <a:rPr lang="en-US" sz="1400" dirty="0">
                  <a:latin typeface="+mn-lt"/>
                </a:rPr>
                <a:t>Apps</a:t>
              </a:r>
            </a:p>
          </p:txBody>
        </p:sp>
        <p:sp>
          <p:nvSpPr>
            <p:cNvPr id="30" name="Oval 29"/>
            <p:cNvSpPr>
              <a:spLocks noChangeArrowheads="1"/>
            </p:cNvSpPr>
            <p:nvPr/>
          </p:nvSpPr>
          <p:spPr bwMode="auto">
            <a:xfrm>
              <a:off x="2667000" y="1229797"/>
              <a:ext cx="1105818" cy="898646"/>
            </a:xfrm>
            <a:prstGeom prst="ellipse">
              <a:avLst/>
            </a:prstGeom>
            <a:solidFill>
              <a:srgbClr val="60C99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sz="1400" dirty="0">
                  <a:latin typeface="+mn-lt"/>
                </a:rPr>
                <a:t>Open Source</a:t>
              </a:r>
            </a:p>
            <a:p>
              <a:pPr algn="ctr">
                <a:defRPr/>
              </a:pPr>
              <a:r>
                <a:rPr lang="en-US" sz="1400" dirty="0">
                  <a:latin typeface="+mn-lt"/>
                </a:rPr>
                <a:t>Apps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6934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068" y="990600"/>
            <a:ext cx="8042276" cy="5562600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2400" dirty="0" smtClean="0"/>
              <a:t>Gain an understanding of the current state of the community organization, products, and technologies</a:t>
            </a:r>
            <a:endParaRPr lang="en-US" sz="2200" dirty="0" smtClean="0"/>
          </a:p>
          <a:p>
            <a:pPr lvl="1"/>
            <a:endParaRPr lang="en-US" sz="2200" dirty="0" smtClean="0"/>
          </a:p>
          <a:p>
            <a:r>
              <a:rPr lang="en-US" sz="2400" dirty="0" smtClean="0"/>
              <a:t>Gain an initial understanding of where we want to go</a:t>
            </a:r>
          </a:p>
          <a:p>
            <a:pPr lvl="1"/>
            <a:r>
              <a:rPr lang="en-US" sz="2000" dirty="0"/>
              <a:t>Get feedback from </a:t>
            </a:r>
            <a:r>
              <a:rPr lang="en-US" sz="2000" dirty="0" smtClean="0"/>
              <a:t>participants and users to </a:t>
            </a:r>
            <a:r>
              <a:rPr lang="en-US" sz="2000" dirty="0"/>
              <a:t>understand their perspectives, needs, and goals</a:t>
            </a:r>
            <a:endParaRPr lang="en-US" sz="2200" dirty="0" smtClean="0"/>
          </a:p>
          <a:p>
            <a:pPr lvl="1"/>
            <a:r>
              <a:rPr lang="en-US" sz="2200" dirty="0" smtClean="0"/>
              <a:t>Challenge ourselves</a:t>
            </a:r>
            <a:endParaRPr lang="en-US" sz="2200" dirty="0"/>
          </a:p>
          <a:p>
            <a:endParaRPr lang="en-US" sz="2400" dirty="0"/>
          </a:p>
          <a:p>
            <a:r>
              <a:rPr lang="en-US" sz="2400" dirty="0" smtClean="0"/>
              <a:t>Organize initial strategic paths for how to achieve our goals</a:t>
            </a:r>
            <a:endParaRPr lang="en-US" sz="2400" dirty="0"/>
          </a:p>
          <a:p>
            <a:pPr lvl="1"/>
            <a:r>
              <a:rPr lang="en-US" sz="2200" dirty="0" smtClean="0"/>
              <a:t>Connect </a:t>
            </a:r>
            <a:r>
              <a:rPr lang="en-US" sz="2200" dirty="0"/>
              <a:t>people with ideas</a:t>
            </a:r>
          </a:p>
          <a:p>
            <a:endParaRPr lang="en-US" sz="2400" dirty="0" smtClean="0"/>
          </a:p>
          <a:p>
            <a:r>
              <a:rPr lang="en-US" sz="2400" dirty="0" smtClean="0"/>
              <a:t>Have fun!</a:t>
            </a:r>
          </a:p>
        </p:txBody>
      </p:sp>
    </p:spTree>
    <p:extLst>
      <p:ext uri="{BB962C8B-B14F-4D97-AF65-F5344CB8AC3E}">
        <p14:creationId xmlns:p14="http://schemas.microsoft.com/office/powerpoint/2010/main" val="105227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8042276" cy="5638800"/>
          </a:xfrm>
        </p:spPr>
        <p:txBody>
          <a:bodyPr>
            <a:normAutofit fontScale="47500" lnSpcReduction="20000"/>
          </a:bodyPr>
          <a:lstStyle/>
          <a:p>
            <a:r>
              <a:rPr lang="en-US" sz="6600" dirty="0" smtClean="0"/>
              <a:t>Agenda contains Programmatic &amp; Technical sessions</a:t>
            </a:r>
            <a:endParaRPr lang="en-US" sz="6600" dirty="0"/>
          </a:p>
          <a:p>
            <a:endParaRPr lang="en-US" sz="6600" dirty="0" smtClean="0"/>
          </a:p>
          <a:p>
            <a:r>
              <a:rPr lang="en-US" sz="6600" dirty="0" smtClean="0"/>
              <a:t>Sessions organized to achieve workshop goals</a:t>
            </a:r>
          </a:p>
          <a:p>
            <a:pPr lvl="1"/>
            <a:r>
              <a:rPr lang="en-US" sz="5000" dirty="0" smtClean="0"/>
              <a:t>Where </a:t>
            </a:r>
            <a:r>
              <a:rPr lang="en-US" sz="5000" dirty="0"/>
              <a:t>are we now?</a:t>
            </a:r>
          </a:p>
          <a:p>
            <a:pPr lvl="1"/>
            <a:r>
              <a:rPr lang="en-US" sz="5000" dirty="0"/>
              <a:t>Where do we want to be? </a:t>
            </a:r>
          </a:p>
          <a:p>
            <a:pPr lvl="1"/>
            <a:r>
              <a:rPr lang="en-US" sz="5000" dirty="0"/>
              <a:t>How can we get there?</a:t>
            </a:r>
          </a:p>
          <a:p>
            <a:endParaRPr lang="en-US" sz="6600" dirty="0" smtClean="0"/>
          </a:p>
          <a:p>
            <a:r>
              <a:rPr lang="en-US" sz="6600" dirty="0" smtClean="0"/>
              <a:t>Open dialogue</a:t>
            </a:r>
            <a:r>
              <a:rPr lang="en-US" sz="6600" dirty="0"/>
              <a:t> and </a:t>
            </a:r>
            <a:r>
              <a:rPr lang="en-US" sz="6600" dirty="0" smtClean="0"/>
              <a:t>introspection</a:t>
            </a:r>
          </a:p>
          <a:p>
            <a:pPr lvl="1"/>
            <a:r>
              <a:rPr lang="en-US" sz="5000" dirty="0" smtClean="0"/>
              <a:t>What’s working &amp; what’s not working</a:t>
            </a:r>
          </a:p>
          <a:p>
            <a:pPr lvl="1"/>
            <a:r>
              <a:rPr lang="en-US" sz="5000" dirty="0" smtClean="0"/>
              <a:t>What technologies are important</a:t>
            </a:r>
          </a:p>
          <a:p>
            <a:pPr lvl="1"/>
            <a:endParaRPr lang="en-US" sz="6400" dirty="0"/>
          </a:p>
          <a:p>
            <a:pPr lvl="1"/>
            <a:endParaRPr lang="en-US" sz="5600" dirty="0" smtClean="0"/>
          </a:p>
          <a:p>
            <a:pPr lvl="1"/>
            <a:endParaRPr lang="en-US" sz="5600" dirty="0" smtClean="0"/>
          </a:p>
        </p:txBody>
      </p:sp>
    </p:spTree>
    <p:extLst>
      <p:ext uri="{BB962C8B-B14F-4D97-AF65-F5344CB8AC3E}">
        <p14:creationId xmlns:p14="http://schemas.microsoft.com/office/powerpoint/2010/main" val="389250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2015 Workshop Goal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068" y="838200"/>
            <a:ext cx="8042276" cy="58674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2400" dirty="0" smtClean="0"/>
              <a:t>2015 Agenda</a:t>
            </a:r>
          </a:p>
          <a:p>
            <a:pPr lvl="1"/>
            <a:r>
              <a:rPr lang="en-US" sz="2200" dirty="0" smtClean="0"/>
              <a:t>~2.5 hours of Community Organization, Product Management, and Technology Highlights</a:t>
            </a:r>
          </a:p>
          <a:p>
            <a:pPr lvl="1"/>
            <a:r>
              <a:rPr lang="en-US" sz="2200" dirty="0" smtClean="0"/>
              <a:t>12 User Presentations</a:t>
            </a:r>
          </a:p>
          <a:p>
            <a:r>
              <a:rPr lang="en-US" sz="2400" dirty="0" smtClean="0"/>
              <a:t>2015 Goals</a:t>
            </a:r>
            <a:endParaRPr lang="en-US" sz="2400" dirty="0"/>
          </a:p>
          <a:p>
            <a:pPr lvl="1"/>
            <a:r>
              <a:rPr lang="en-US" sz="2200" dirty="0" smtClean="0"/>
              <a:t>Discuss </a:t>
            </a:r>
            <a:r>
              <a:rPr lang="en-US" sz="2200" dirty="0"/>
              <a:t>current informal community charter/organization and create a roadmap for establishing </a:t>
            </a:r>
            <a:r>
              <a:rPr lang="en-US" sz="2200" dirty="0" smtClean="0"/>
              <a:t>a formal </a:t>
            </a:r>
            <a:r>
              <a:rPr lang="en-US" sz="2200" dirty="0"/>
              <a:t>charter</a:t>
            </a:r>
          </a:p>
          <a:p>
            <a:pPr lvl="1"/>
            <a:r>
              <a:rPr lang="en-US" sz="2200" dirty="0"/>
              <a:t>Get feedback from user community </a:t>
            </a:r>
            <a:r>
              <a:rPr lang="en-US" sz="2200" dirty="0" smtClean="0"/>
              <a:t>to </a:t>
            </a:r>
            <a:r>
              <a:rPr lang="en-US" sz="2200" dirty="0"/>
              <a:t>understand their </a:t>
            </a:r>
            <a:r>
              <a:rPr lang="en-US" sz="2200" dirty="0" smtClean="0"/>
              <a:t>perspectives, </a:t>
            </a:r>
            <a:r>
              <a:rPr lang="en-US" sz="2200" dirty="0"/>
              <a:t>needs, and goals</a:t>
            </a:r>
          </a:p>
          <a:p>
            <a:pPr lvl="1"/>
            <a:r>
              <a:rPr lang="en-US" sz="2200" dirty="0" smtClean="0"/>
              <a:t>Describe current product management, identify needs, and create a plan forward</a:t>
            </a:r>
            <a:endParaRPr lang="en-US" sz="1600" dirty="0" smtClean="0"/>
          </a:p>
          <a:p>
            <a:pPr lvl="1"/>
            <a:r>
              <a:rPr lang="en-US" sz="2200" dirty="0" smtClean="0"/>
              <a:t>Describe current communication mechanisms, shortcomings, and create a plan forward</a:t>
            </a:r>
            <a:endParaRPr lang="en-US" sz="2200" dirty="0"/>
          </a:p>
          <a:p>
            <a:pPr lvl="1"/>
            <a:r>
              <a:rPr lang="en-US" sz="2200" dirty="0" smtClean="0"/>
              <a:t>Provide a path for how to engage and grow the community</a:t>
            </a:r>
          </a:p>
          <a:p>
            <a:pPr lvl="2"/>
            <a:r>
              <a:rPr lang="en-US" dirty="0" smtClean="0"/>
              <a:t>Introduce virtual teams</a:t>
            </a:r>
          </a:p>
          <a:p>
            <a:pPr lvl="1"/>
            <a:r>
              <a:rPr lang="en-US" sz="2200" dirty="0" smtClean="0"/>
              <a:t>Reduce risk of fragmentation!!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8651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ヒラギノ角ゴ Pro W3"/>
        <a:cs typeface="ヒラギノ角ゴ Pro W3"/>
      </a:majorFont>
      <a:minorFont>
        <a:latin typeface="Arial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ヒラギノ角ゴ Pro W3"/>
        <a:cs typeface="ヒラギノ角ゴ Pro W3"/>
      </a:majorFont>
      <a:minorFont>
        <a:latin typeface="Arial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10424</TotalTime>
  <Words>946</Words>
  <Application>Microsoft Office PowerPoint</Application>
  <PresentationFormat>On-screen Show (4:3)</PresentationFormat>
  <Paragraphs>240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MS PGothic</vt:lpstr>
      <vt:lpstr>Arial</vt:lpstr>
      <vt:lpstr>Courier New</vt:lpstr>
      <vt:lpstr>DejaVu Sans</vt:lpstr>
      <vt:lpstr>Times New Roman</vt:lpstr>
      <vt:lpstr>ヒラギノ角ゴ Pro W3</vt:lpstr>
      <vt:lpstr>Office Theme</vt:lpstr>
      <vt:lpstr>1_Office Theme</vt:lpstr>
      <vt:lpstr>cFS Workshop Introduction</vt:lpstr>
      <vt:lpstr>Introduction</vt:lpstr>
      <vt:lpstr>cFS Historical Context</vt:lpstr>
      <vt:lpstr>Historical Context (cont.)</vt:lpstr>
      <vt:lpstr>What is the cFS? Lifecycle Artifact Reuse</vt:lpstr>
      <vt:lpstr>What is the cFS? Layered Architecture</vt:lpstr>
      <vt:lpstr>Workshop Goals</vt:lpstr>
      <vt:lpstr>Workshop Strategy</vt:lpstr>
      <vt:lpstr>2015 Workshop Goal Evaluation</vt:lpstr>
      <vt:lpstr>Workshop Agenda</vt:lpstr>
      <vt:lpstr>Technological Session Strategy</vt:lpstr>
      <vt:lpstr>Example Technical Strategic Activity Relationships</vt:lpstr>
      <vt:lpstr>Programmatic Session Strategy</vt:lpstr>
      <vt:lpstr>cFS Public Website</vt:lpstr>
      <vt:lpstr>Beginning With The End In Mind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CFE/CFS GRC Change Summary</dc:title>
  <dc:creator>Vanderaar, Lisa B. (GRC-LSS0)</dc:creator>
  <cp:lastModifiedBy>Mccomas, David C. (GSFC-5820)</cp:lastModifiedBy>
  <cp:revision>319</cp:revision>
  <cp:lastPrinted>1601-01-01T00:00:00Z</cp:lastPrinted>
  <dcterms:created xsi:type="dcterms:W3CDTF">1601-01-01T00:00:00Z</dcterms:created>
  <dcterms:modified xsi:type="dcterms:W3CDTF">2016-12-12T16:05:08Z</dcterms:modified>
</cp:coreProperties>
</file>