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333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 autoAdjust="0"/>
    <p:restoredTop sz="96000" autoAdjust="0"/>
  </p:normalViewPr>
  <p:slideViewPr>
    <p:cSldViewPr>
      <p:cViewPr varScale="1">
        <p:scale>
          <a:sx n="60" d="100"/>
          <a:sy n="60" d="100"/>
        </p:scale>
        <p:origin x="278" y="1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EFEC5C9-E948-4550-9030-B90CFC44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Bamboo, not Jenkins or </a:t>
            </a:r>
            <a:r>
              <a:rPr lang="en-US" dirty="0" err="1"/>
              <a:t>GitLab</a:t>
            </a:r>
            <a:r>
              <a:rPr lang="en-US" dirty="0"/>
              <a:t>-CI or </a:t>
            </a:r>
            <a:r>
              <a:rPr lang="en-US" dirty="0" err="1"/>
              <a:t>BuildBot</a:t>
            </a:r>
            <a:r>
              <a:rPr lang="en-US" dirty="0"/>
              <a:t> or other?</a:t>
            </a:r>
          </a:p>
          <a:p>
            <a:pPr marL="0" indent="0">
              <a:buNone/>
            </a:pPr>
            <a:r>
              <a:rPr lang="en-US" dirty="0"/>
              <a:t>Mostly we fell into this one without discussion. I was managing a Bamboo plan for a </a:t>
            </a:r>
            <a:r>
              <a:rPr lang="en-US" dirty="0" err="1"/>
              <a:t>cFS</a:t>
            </a:r>
            <a:r>
              <a:rPr lang="en-US" dirty="0"/>
              <a:t> variant project (LADEE flight software) and it seemed useful to apply what I had learned to the </a:t>
            </a:r>
            <a:r>
              <a:rPr lang="en-US" dirty="0" err="1"/>
              <a:t>cFS</a:t>
            </a:r>
            <a:r>
              <a:rPr lang="en-US" dirty="0"/>
              <a:t> Community, even if the source code organization had been completely changed.</a:t>
            </a:r>
          </a:p>
          <a:p>
            <a:pPr marL="0" indent="0">
              <a:buNone/>
            </a:pPr>
            <a:r>
              <a:rPr lang="en-US" dirty="0"/>
              <a:t>None of my Bamboo work prevents anyone else from setting up an independent automated build and test system; in fact, I would be very happy if other centers or projects set up their own Bamboo or Jenkins or </a:t>
            </a:r>
            <a:r>
              <a:rPr lang="en-US" dirty="0" err="1"/>
              <a:t>GitLab</a:t>
            </a:r>
            <a:r>
              <a:rPr lang="en-US" dirty="0"/>
              <a:t>-CI or whatever. We can trade scripts!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FEC5C9-E948-4550-9030-B90CFC44AFC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17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retrospect, it might have been worthwhile to solve the budget issues and set up Jira and Confluence instead – this would have allowed us to integrate more tightly with our Bamboo build servers.</a:t>
            </a:r>
          </a:p>
          <a:p>
            <a:pPr marL="0" indent="0">
              <a:buNone/>
            </a:pPr>
            <a:r>
              <a:rPr lang="en-US" dirty="0"/>
              <a:t>Some projects may want to side-step the licensing issues entirely and select an entirely open source stack – </a:t>
            </a:r>
            <a:r>
              <a:rPr lang="en-US" dirty="0" err="1"/>
              <a:t>GitLab</a:t>
            </a:r>
            <a:r>
              <a:rPr lang="en-US" dirty="0"/>
              <a:t> is a very nice place to start, especially with the recent version that integrates </a:t>
            </a:r>
            <a:r>
              <a:rPr lang="en-US" dirty="0" err="1"/>
              <a:t>GitLab</a:t>
            </a:r>
            <a:r>
              <a:rPr lang="en-US" dirty="0"/>
              <a:t>-CI as an automatic build service.</a:t>
            </a:r>
          </a:p>
          <a:p>
            <a:pPr marL="0" indent="0">
              <a:buNone/>
            </a:pPr>
            <a:r>
              <a:rPr lang="en-US" dirty="0"/>
              <a:t>I hear Jenkins is nice, too. Use what you want, but please, do plan up front for automatic build and test as part of your infrastructure!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FEC5C9-E948-4550-9030-B90CFC44AFC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8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299602" indent="-209055" defTabSz="418109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717711" indent="-209055" defTabSz="418109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135821" indent="-209055" defTabSz="418109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553930" indent="-209055" defTabSz="418109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/>
            <a:fld id="{E9CBD2B7-6EF5-48A5-8E2E-A8946B05E4A5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9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5240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728788"/>
            <a:ext cx="8196262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2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3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8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5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4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1113" y="6484938"/>
            <a:ext cx="9155113" cy="304800"/>
          </a:xfrm>
          <a:custGeom>
            <a:avLst/>
            <a:gdLst>
              <a:gd name="G0" fmla="*/ 25431 1 2"/>
              <a:gd name="G1" fmla="*/ 847 1 2"/>
              <a:gd name="G2" fmla="+- 847 0 0"/>
              <a:gd name="G3" fmla="+- 25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31" y="0"/>
                </a:lnTo>
                <a:lnTo>
                  <a:pt x="25431" y="847"/>
                </a:lnTo>
                <a:lnTo>
                  <a:pt x="0" y="84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00A7DD5A-4C91-4CB8-84C7-D2586033CE3C}" type="slidenum">
              <a:rPr lang="en-US" altLang="en-US" sz="1000" b="1" smtClean="0">
                <a:solidFill>
                  <a:srgbClr val="FFFFFF"/>
                </a:solidFill>
                <a:ea typeface="MS PGothic" pitchFamily="34" charset="-128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en-US" sz="1000" b="1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520113" y="6623050"/>
            <a:ext cx="874712" cy="27305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7DD15553-8755-44EC-ACF7-3C36FA2B0C13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smtClean="0">
              <a:ea typeface="ヒラギノ角ゴ Pro W3"/>
              <a:cs typeface="ヒラギノ角ゴ Pro W3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119563" y="6170613"/>
            <a:ext cx="1587" cy="6889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3894138" y="6018213"/>
            <a:ext cx="1587" cy="841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3208338" y="5256213"/>
            <a:ext cx="1587" cy="1603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3440113" y="5637213"/>
            <a:ext cx="1587" cy="1222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3668713" y="5865813"/>
            <a:ext cx="1587" cy="9937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2976563" y="4875213"/>
            <a:ext cx="1587" cy="1984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8313" y="423863"/>
            <a:ext cx="6618287" cy="242887"/>
          </a:xfrm>
          <a:custGeom>
            <a:avLst/>
            <a:gdLst>
              <a:gd name="G0" fmla="*/ 18384 1 2"/>
              <a:gd name="G1" fmla="*/ 675 1 2"/>
              <a:gd name="G2" fmla="+- 675 0 0"/>
              <a:gd name="G3" fmla="+- 1838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384" y="0"/>
                </a:lnTo>
                <a:lnTo>
                  <a:pt x="18384" y="675"/>
                </a:lnTo>
                <a:lnTo>
                  <a:pt x="0" y="67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altLang="en-US" sz="1000" smtClean="0">
                <a:ea typeface="MS PGothic" pitchFamily="34" charset="-128"/>
              </a:rPr>
              <a:t>National Aeronautics and Space Administration</a:t>
            </a: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4343400" y="6323013"/>
            <a:ext cx="1588" cy="5365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33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34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Line 37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" name="Line 38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4" name="Group 39"/>
          <p:cNvGrpSpPr>
            <a:grpSpLocks/>
          </p:cNvGrpSpPr>
          <p:nvPr/>
        </p:nvGrpSpPr>
        <p:grpSpPr bwMode="auto">
          <a:xfrm>
            <a:off x="236538" y="1065213"/>
            <a:ext cx="5703887" cy="5794375"/>
            <a:chOff x="149" y="671"/>
            <a:chExt cx="3593" cy="3650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149" y="670"/>
              <a:ext cx="0" cy="3649"/>
            </a:xfrm>
            <a:prstGeom prst="line">
              <a:avLst/>
            </a:prstGeom>
            <a:noFill/>
            <a:ln w="3240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1" name="Group 41"/>
            <p:cNvGrpSpPr>
              <a:grpSpLocks/>
            </p:cNvGrpSpPr>
            <p:nvPr/>
          </p:nvGrpSpPr>
          <p:grpSpPr bwMode="auto">
            <a:xfrm>
              <a:off x="270" y="671"/>
              <a:ext cx="3472" cy="3650"/>
              <a:chOff x="270" y="671"/>
              <a:chExt cx="3472" cy="3650"/>
            </a:xfrm>
          </p:grpSpPr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 flipV="1">
                <a:off x="3173" y="672"/>
                <a:ext cx="0" cy="73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 flipV="1">
                <a:off x="2890" y="670"/>
                <a:ext cx="0" cy="77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 flipV="1">
                <a:off x="3030" y="671"/>
                <a:ext cx="0" cy="780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 flipV="1">
                <a:off x="142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 flipV="1">
                <a:off x="156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 flipV="1">
                <a:off x="170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 flipV="1">
                <a:off x="1276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 flipV="1">
                <a:off x="84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 flipV="1">
                <a:off x="99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 flipV="1">
                <a:off x="113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 flipV="1">
                <a:off x="698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 flipV="1">
                <a:off x="27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 flipV="1">
                <a:off x="41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 flipV="1">
                <a:off x="55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6"/>
              <p:cNvSpPr>
                <a:spLocks noChangeShapeType="1"/>
              </p:cNvSpPr>
              <p:nvPr/>
            </p:nvSpPr>
            <p:spPr bwMode="auto">
              <a:xfrm flipV="1">
                <a:off x="2741" y="672"/>
                <a:ext cx="0" cy="82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7"/>
              <p:cNvSpPr>
                <a:spLocks noChangeShapeType="1"/>
              </p:cNvSpPr>
              <p:nvPr/>
            </p:nvSpPr>
            <p:spPr bwMode="auto">
              <a:xfrm flipV="1">
                <a:off x="2592" y="671"/>
                <a:ext cx="0" cy="926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8"/>
              <p:cNvSpPr>
                <a:spLocks noChangeShapeType="1"/>
              </p:cNvSpPr>
              <p:nvPr/>
            </p:nvSpPr>
            <p:spPr bwMode="auto">
              <a:xfrm flipV="1">
                <a:off x="2448" y="671"/>
                <a:ext cx="0" cy="107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9"/>
              <p:cNvSpPr>
                <a:spLocks noChangeShapeType="1"/>
              </p:cNvSpPr>
              <p:nvPr/>
            </p:nvSpPr>
            <p:spPr bwMode="auto">
              <a:xfrm flipV="1">
                <a:off x="2304" y="672"/>
                <a:ext cx="0" cy="116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60"/>
              <p:cNvSpPr>
                <a:spLocks noChangeShapeType="1"/>
              </p:cNvSpPr>
              <p:nvPr/>
            </p:nvSpPr>
            <p:spPr bwMode="auto">
              <a:xfrm flipV="1">
                <a:off x="2160" y="672"/>
                <a:ext cx="0" cy="1364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1"/>
              <p:cNvSpPr>
                <a:spLocks noChangeShapeType="1"/>
              </p:cNvSpPr>
              <p:nvPr/>
            </p:nvSpPr>
            <p:spPr bwMode="auto">
              <a:xfrm flipV="1">
                <a:off x="2016" y="672"/>
                <a:ext cx="0" cy="146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62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0" cy="1607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63"/>
              <p:cNvSpPr>
                <a:spLocks noChangeShapeType="1"/>
              </p:cNvSpPr>
              <p:nvPr/>
            </p:nvSpPr>
            <p:spPr bwMode="auto">
              <a:xfrm flipV="1">
                <a:off x="3456" y="671"/>
                <a:ext cx="0" cy="53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4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68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5"/>
              <p:cNvSpPr>
                <a:spLocks noChangeShapeType="1"/>
              </p:cNvSpPr>
              <p:nvPr/>
            </p:nvSpPr>
            <p:spPr bwMode="auto">
              <a:xfrm flipV="1">
                <a:off x="3599" y="671"/>
                <a:ext cx="0" cy="39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6"/>
              <p:cNvSpPr>
                <a:spLocks noChangeShapeType="1"/>
              </p:cNvSpPr>
              <p:nvPr/>
            </p:nvSpPr>
            <p:spPr bwMode="auto">
              <a:xfrm flipV="1">
                <a:off x="3743" y="671"/>
                <a:ext cx="0" cy="245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" name="Line 67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762000" y="381000"/>
            <a:ext cx="5029200" cy="212725"/>
          </a:xfrm>
          <a:custGeom>
            <a:avLst/>
            <a:gdLst>
              <a:gd name="G0" fmla="*/ 13970 1 2"/>
              <a:gd name="G1" fmla="*/ 590 1 2"/>
              <a:gd name="G2" fmla="+- 590 0 0"/>
              <a:gd name="G3" fmla="+- 139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970" y="0"/>
                </a:lnTo>
                <a:lnTo>
                  <a:pt x="13970" y="590"/>
                </a:lnTo>
                <a:lnTo>
                  <a:pt x="0" y="59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8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National Aeronautics and Space Administration</a:t>
            </a:r>
          </a:p>
        </p:txBody>
      </p:sp>
      <p:pic>
        <p:nvPicPr>
          <p:cNvPr id="1067" name="Picture 6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400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8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728788"/>
            <a:ext cx="81962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106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52400"/>
            <a:ext cx="790574" cy="580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90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usie.strege@nas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gregory.limes@nasa.gov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coreflightexec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sourceforge.net/projects/cfs-ut-assert" TargetMode="External"/><Relationship Id="rId5" Type="http://schemas.openxmlformats.org/officeDocument/2006/relationships/hyperlink" Target="https://cfs.gsfc.nasa.gov/" TargetMode="External"/><Relationship Id="rId4" Type="http://schemas.openxmlformats.org/officeDocument/2006/relationships/hyperlink" Target="http://sourceforge.net/projects/os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 Source Software</a:t>
            </a:r>
            <a:br>
              <a:rPr lang="en-US" dirty="0"/>
            </a:br>
            <a:r>
              <a:rPr lang="en-US" dirty="0"/>
              <a:t>Product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The Johns Hopkins University Applied </a:t>
            </a:r>
            <a:r>
              <a:rPr lang="en-US" sz="1800" dirty="0" smtClean="0"/>
              <a:t>Physics Laboratory</a:t>
            </a:r>
          </a:p>
          <a:p>
            <a:r>
              <a:rPr lang="en-US" dirty="0"/>
              <a:t>c</a:t>
            </a:r>
            <a:r>
              <a:rPr lang="en-US" sz="1800" dirty="0" smtClean="0"/>
              <a:t>ore Flight System Workshop</a:t>
            </a:r>
          </a:p>
          <a:p>
            <a:r>
              <a:rPr lang="en-US" b="0" dirty="0" smtClean="0"/>
              <a:t>December</a:t>
            </a:r>
            <a:r>
              <a:rPr lang="en-US" sz="1800" b="0" dirty="0" smtClean="0"/>
              <a:t> 12, 2016</a:t>
            </a:r>
            <a:endParaRPr lang="en-US" sz="1800" b="0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52600" y="3962400"/>
            <a:ext cx="5638800" cy="101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Susanne Strege – NASA Goddard Space Flight </a:t>
            </a:r>
            <a:r>
              <a:rPr 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Center</a:t>
            </a:r>
          </a:p>
          <a:p>
            <a:pPr algn="ctr"/>
            <a:r>
              <a:rPr lang="en-US" sz="1600" kern="0" dirty="0">
                <a:cs typeface="Arial" panose="020B0604020202020204" pitchFamily="34" charset="0"/>
                <a:hlinkClick r:id="rId2"/>
              </a:rPr>
              <a:t>s</a:t>
            </a:r>
            <a:r>
              <a:rPr lang="en-US" sz="1600" kern="0" dirty="0" smtClean="0">
                <a:cs typeface="Arial" panose="020B0604020202020204" pitchFamily="34" charset="0"/>
                <a:hlinkClick r:id="rId2"/>
              </a:rPr>
              <a:t>usie.strege@nasa.gov</a:t>
            </a:r>
            <a:endParaRPr lang="en-US" sz="1600" kern="0" dirty="0">
              <a:cs typeface="Arial" panose="020B060402020202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Garamond" charset="0"/>
            </a:endParaRPr>
          </a:p>
          <a:p>
            <a:pPr algn="ctr"/>
            <a:endParaRPr lang="en-US" sz="1600" dirty="0" smtClean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Babelfish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8013" cy="3976687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Babelfish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server maintained by NASA </a:t>
            </a:r>
            <a:r>
              <a:rPr lang="en-US" dirty="0" smtClean="0"/>
              <a:t>ARC</a:t>
            </a:r>
            <a:endParaRPr lang="en-US" dirty="0"/>
          </a:p>
          <a:p>
            <a:pPr lvl="2"/>
            <a:r>
              <a:rPr lang="en-US" dirty="0"/>
              <a:t>A</a:t>
            </a:r>
            <a:r>
              <a:rPr lang="en-US" dirty="0" smtClean="0"/>
              <a:t>ccessible </a:t>
            </a:r>
            <a:r>
              <a:rPr lang="en-US" dirty="0"/>
              <a:t>from outside the center with appropriate NASA </a:t>
            </a:r>
            <a:r>
              <a:rPr lang="en-US" dirty="0" smtClean="0"/>
              <a:t>credentials</a:t>
            </a:r>
          </a:p>
          <a:p>
            <a:pPr lvl="2"/>
            <a:r>
              <a:rPr lang="en-US" dirty="0"/>
              <a:t>Hosts distributed </a:t>
            </a:r>
            <a:r>
              <a:rPr lang="en-US" dirty="0" err="1" smtClean="0"/>
              <a:t>git</a:t>
            </a:r>
            <a:r>
              <a:rPr lang="en-US" dirty="0" smtClean="0"/>
              <a:t> repositories, Trac System, and Wiki for </a:t>
            </a:r>
            <a:r>
              <a:rPr lang="en-US" dirty="0" err="1" smtClean="0"/>
              <a:t>cFS</a:t>
            </a:r>
            <a:endParaRPr lang="en-US" dirty="0" smtClean="0"/>
          </a:p>
          <a:p>
            <a:pPr lvl="3"/>
            <a:r>
              <a:rPr lang="en-US" dirty="0"/>
              <a:t>Source Code Control: the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/>
              <a:t>Repositories</a:t>
            </a:r>
          </a:p>
          <a:p>
            <a:pPr lvl="3"/>
            <a:r>
              <a:rPr lang="en-US" dirty="0"/>
              <a:t>Issue Tracking: the Trac Ticketing System</a:t>
            </a:r>
          </a:p>
          <a:p>
            <a:pPr lvl="3"/>
            <a:r>
              <a:rPr lang="en-US" dirty="0"/>
              <a:t>Shared Documents: the Trac Wiki</a:t>
            </a:r>
          </a:p>
          <a:p>
            <a:pPr lvl="3"/>
            <a:r>
              <a:rPr lang="en-US" dirty="0"/>
              <a:t>Continuous Integration: the Bamboo </a:t>
            </a:r>
            <a:r>
              <a:rPr lang="en-US" dirty="0" smtClean="0"/>
              <a:t>Plans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Promotes collaboration across centers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mprovements </a:t>
            </a:r>
            <a:r>
              <a:rPr lang="en-US" dirty="0"/>
              <a:t>made by </a:t>
            </a:r>
            <a:r>
              <a:rPr lang="en-US" dirty="0" smtClean="0"/>
              <a:t>members </a:t>
            </a:r>
            <a:r>
              <a:rPr lang="en-US" dirty="0"/>
              <a:t>of the community </a:t>
            </a:r>
            <a:r>
              <a:rPr lang="en-US" dirty="0" smtClean="0"/>
              <a:t>are shared</a:t>
            </a:r>
          </a:p>
          <a:p>
            <a:pPr lvl="2"/>
            <a:r>
              <a:rPr lang="en-US" dirty="0" smtClean="0"/>
              <a:t>Issues and bugs found are shared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777193"/>
            <a:ext cx="8001000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Continued </a:t>
            </a:r>
            <a:r>
              <a:rPr lang="en-US" sz="1400" dirty="0"/>
              <a:t>functioning of the </a:t>
            </a:r>
            <a:r>
              <a:rPr lang="en-US" sz="1400" dirty="0" err="1"/>
              <a:t>cFS</a:t>
            </a:r>
            <a:r>
              <a:rPr lang="en-US" sz="1400" dirty="0"/>
              <a:t> Community </a:t>
            </a:r>
            <a:r>
              <a:rPr lang="en-US" sz="1400" dirty="0" smtClean="0"/>
              <a:t>also </a:t>
            </a:r>
            <a:r>
              <a:rPr lang="en-US" sz="1400" dirty="0"/>
              <a:t>relies on Electronic Mail and Mailing lists (not hosted by </a:t>
            </a:r>
            <a:r>
              <a:rPr lang="en-US" sz="1400" dirty="0" err="1"/>
              <a:t>Babelfish</a:t>
            </a:r>
            <a:r>
              <a:rPr lang="en-US" sz="1400" dirty="0"/>
              <a:t>) and the periodic meetings of the Change Control Board (teleconferences, also not </a:t>
            </a:r>
            <a:r>
              <a:rPr lang="en-US" sz="1400" dirty="0" err="1"/>
              <a:t>Babelfish</a:t>
            </a:r>
            <a:r>
              <a:rPr lang="en-US" sz="14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71800"/>
            <a:ext cx="2358859" cy="166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cFS</a:t>
            </a:r>
            <a:r>
              <a:rPr lang="en-US" dirty="0"/>
              <a:t> </a:t>
            </a:r>
            <a:r>
              <a:rPr lang="en-US" dirty="0" smtClean="0"/>
              <a:t>CCB </a:t>
            </a:r>
            <a:r>
              <a:rPr lang="en-US" dirty="0"/>
              <a:t>Projects on </a:t>
            </a:r>
            <a:r>
              <a:rPr lang="en-US" dirty="0" err="1"/>
              <a:t>Babelfish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8013" cy="505646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Babelfish</a:t>
            </a:r>
            <a:r>
              <a:rPr lang="en-US" dirty="0"/>
              <a:t> provides two services for each project: 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repository</a:t>
            </a:r>
            <a:endParaRPr lang="en-US" dirty="0"/>
          </a:p>
          <a:p>
            <a:pPr lvl="1"/>
            <a:r>
              <a:rPr lang="en-US" dirty="0" smtClean="0"/>
              <a:t>Trac </a:t>
            </a:r>
            <a:r>
              <a:rPr lang="en-US" dirty="0"/>
              <a:t>system 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issue tracking and Wiki </a:t>
            </a:r>
            <a:r>
              <a:rPr lang="en-US" dirty="0" smtClean="0"/>
              <a:t>services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469900" indent="-457200"/>
            <a:r>
              <a:rPr lang="en-US" dirty="0" err="1" smtClean="0"/>
              <a:t>Babelfish</a:t>
            </a:r>
            <a:r>
              <a:rPr lang="en-US" dirty="0" smtClean="0"/>
              <a:t> hosts six </a:t>
            </a:r>
            <a:r>
              <a:rPr lang="en-US" dirty="0"/>
              <a:t>separate </a:t>
            </a:r>
            <a:r>
              <a:rPr lang="en-US" dirty="0" smtClean="0"/>
              <a:t>cFS projects/repos: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fs_cfe</a:t>
            </a:r>
            <a:endParaRPr lang="en-US" dirty="0" smtClean="0"/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fs_osal</a:t>
            </a:r>
            <a:endParaRPr lang="en-US" dirty="0" smtClean="0"/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fs_psp</a:t>
            </a:r>
            <a:endParaRPr lang="en-US" dirty="0" smtClean="0"/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fs_tools</a:t>
            </a:r>
            <a:endParaRPr lang="en-US" dirty="0" smtClean="0"/>
          </a:p>
          <a:p>
            <a:pPr lvl="1"/>
            <a:r>
              <a:rPr lang="en-US" dirty="0" err="1" smtClean="0"/>
              <a:t>cfs_apps</a:t>
            </a:r>
            <a:endParaRPr lang="en-US" dirty="0" smtClean="0"/>
          </a:p>
          <a:p>
            <a:pPr lvl="1"/>
            <a:r>
              <a:rPr lang="en-US" dirty="0" err="1" smtClean="0"/>
              <a:t>cfs_test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Anyone with an NDC account can acquire access</a:t>
            </a:r>
          </a:p>
          <a:p>
            <a:pPr lvl="1"/>
            <a:r>
              <a:rPr lang="en-US" dirty="0" smtClean="0"/>
              <a:t>Contact </a:t>
            </a:r>
            <a:r>
              <a:rPr lang="en-US" dirty="0"/>
              <a:t>Greg Limes (</a:t>
            </a:r>
            <a:r>
              <a:rPr lang="en-US" dirty="0" smtClean="0">
                <a:hlinkClick r:id="rId2"/>
              </a:rPr>
              <a:t>gregory.limes@nasa.gov</a:t>
            </a:r>
            <a:r>
              <a:rPr lang="en-US" dirty="0" smtClean="0"/>
              <a:t>) for an account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19400"/>
            <a:ext cx="2358859" cy="166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Babelfish</a:t>
            </a:r>
            <a:r>
              <a:rPr lang="en-US" dirty="0"/>
              <a:t>: Bamboo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8013" cy="3976687"/>
          </a:xfrm>
        </p:spPr>
        <p:txBody>
          <a:bodyPr/>
          <a:lstStyle/>
          <a:p>
            <a:r>
              <a:rPr lang="en-US" dirty="0" err="1"/>
              <a:t>Babelfish</a:t>
            </a:r>
            <a:r>
              <a:rPr lang="en-US" dirty="0"/>
              <a:t> </a:t>
            </a:r>
            <a:r>
              <a:rPr lang="en-US" dirty="0" smtClean="0"/>
              <a:t>shared resource providing </a:t>
            </a:r>
            <a:r>
              <a:rPr lang="en-US" dirty="0"/>
              <a:t>automatic build and test </a:t>
            </a:r>
            <a:r>
              <a:rPr lang="en-US" dirty="0" smtClean="0"/>
              <a:t>services</a:t>
            </a:r>
          </a:p>
          <a:p>
            <a:r>
              <a:rPr lang="en-US" dirty="0"/>
              <a:t>We currently build:</a:t>
            </a:r>
          </a:p>
          <a:p>
            <a:pPr lvl="1"/>
            <a:r>
              <a:rPr lang="en-US" dirty="0"/>
              <a:t>OSAL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ompiles OSAL library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erforms </a:t>
            </a:r>
            <a:r>
              <a:rPr lang="en-US" dirty="0"/>
              <a:t>some static </a:t>
            </a:r>
            <a:r>
              <a:rPr lang="en-US" dirty="0" smtClean="0"/>
              <a:t>code analysis (</a:t>
            </a:r>
            <a:r>
              <a:rPr lang="en-US" dirty="0" err="1"/>
              <a:t>CppCheck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Looking at other static </a:t>
            </a:r>
            <a:r>
              <a:rPr lang="en-US" dirty="0"/>
              <a:t>analysis tools we can deploy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uns </a:t>
            </a:r>
            <a:r>
              <a:rPr lang="en-US" dirty="0"/>
              <a:t>unit tests </a:t>
            </a:r>
            <a:endParaRPr lang="en-US" dirty="0" smtClean="0"/>
          </a:p>
          <a:p>
            <a:pPr lvl="3"/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on the build </a:t>
            </a:r>
            <a:r>
              <a:rPr lang="en-US" dirty="0" smtClean="0"/>
              <a:t>agent</a:t>
            </a:r>
          </a:p>
          <a:p>
            <a:pPr lvl="3"/>
            <a:r>
              <a:rPr lang="en-US" dirty="0"/>
              <a:t>O</a:t>
            </a:r>
            <a:r>
              <a:rPr lang="en-US" dirty="0" smtClean="0"/>
              <a:t>thers </a:t>
            </a:r>
            <a:r>
              <a:rPr lang="en-US" dirty="0"/>
              <a:t>staged to target virtual machines pretending to be flight </a:t>
            </a:r>
            <a:r>
              <a:rPr lang="en-US" dirty="0" smtClean="0"/>
              <a:t>hardware</a:t>
            </a:r>
            <a:endParaRPr lang="en-US" dirty="0"/>
          </a:p>
          <a:p>
            <a:pPr lvl="1"/>
            <a:r>
              <a:rPr lang="en-US" dirty="0" err="1" smtClean="0"/>
              <a:t>cFE</a:t>
            </a:r>
            <a:endParaRPr lang="en-US" dirty="0"/>
          </a:p>
          <a:p>
            <a:pPr lvl="2"/>
            <a:r>
              <a:rPr lang="en-US" dirty="0"/>
              <a:t>The same services as </a:t>
            </a:r>
            <a:r>
              <a:rPr lang="en-US" dirty="0" smtClean="0"/>
              <a:t>for OSAL listed above, </a:t>
            </a:r>
            <a:r>
              <a:rPr lang="en-US" dirty="0"/>
              <a:t>but for a complete </a:t>
            </a:r>
            <a:r>
              <a:rPr lang="en-US" dirty="0" err="1"/>
              <a:t>cFS</a:t>
            </a:r>
            <a:r>
              <a:rPr lang="en-US" dirty="0"/>
              <a:t> Mission, where the collection of </a:t>
            </a:r>
            <a:r>
              <a:rPr lang="en-US" dirty="0" err="1"/>
              <a:t>cFS</a:t>
            </a:r>
            <a:r>
              <a:rPr lang="en-US" dirty="0"/>
              <a:t> Applications may vary from branch to </a:t>
            </a:r>
            <a:r>
              <a:rPr lang="en-US" dirty="0" smtClean="0"/>
              <a:t>branch</a:t>
            </a:r>
          </a:p>
          <a:p>
            <a:r>
              <a:rPr lang="en-US" dirty="0"/>
              <a:t>Current builds check a variety of </a:t>
            </a:r>
            <a:r>
              <a:rPr lang="en-US" dirty="0" smtClean="0"/>
              <a:t>branches</a:t>
            </a:r>
          </a:p>
          <a:p>
            <a:r>
              <a:rPr lang="en-US" dirty="0"/>
              <a:t>Additional </a:t>
            </a:r>
            <a:r>
              <a:rPr lang="en-US" dirty="0" smtClean="0"/>
              <a:t>procedures and facilities </a:t>
            </a:r>
            <a:r>
              <a:rPr lang="en-US" dirty="0"/>
              <a:t>within each </a:t>
            </a:r>
            <a:r>
              <a:rPr lang="en-US" dirty="0" smtClean="0"/>
              <a:t>procedure are </a:t>
            </a:r>
            <a:r>
              <a:rPr lang="en-US" dirty="0"/>
              <a:t>under consideration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9088">
            <a:off x="6184456" y="2381237"/>
            <a:ext cx="22860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Babelfish</a:t>
            </a:r>
            <a:r>
              <a:rPr lang="en-US" dirty="0"/>
              <a:t>: </a:t>
            </a:r>
            <a:r>
              <a:rPr lang="en-US" dirty="0" smtClean="0"/>
              <a:t>Trac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Babelfish</a:t>
            </a:r>
            <a:r>
              <a:rPr lang="en-US" dirty="0"/>
              <a:t> supported </a:t>
            </a:r>
            <a:r>
              <a:rPr lang="en-US" dirty="0" smtClean="0"/>
              <a:t>to </a:t>
            </a:r>
            <a:r>
              <a:rPr lang="en-US" dirty="0"/>
              <a:t>set up </a:t>
            </a:r>
            <a:r>
              <a:rPr lang="en-US" dirty="0" smtClean="0"/>
              <a:t>issue tracking system quickly</a:t>
            </a:r>
          </a:p>
          <a:p>
            <a:pPr lvl="1"/>
            <a:r>
              <a:rPr lang="en-US" dirty="0" smtClean="0"/>
              <a:t>Default issue tracking system</a:t>
            </a:r>
          </a:p>
          <a:p>
            <a:pPr lvl="1"/>
            <a:r>
              <a:rPr lang="en-US" dirty="0" err="1" smtClean="0"/>
              <a:t>Configura</a:t>
            </a:r>
            <a:r>
              <a:rPr lang="en-US" dirty="0" err="1"/>
              <a:t>CCB</a:t>
            </a:r>
            <a:r>
              <a:rPr lang="en-US" dirty="0"/>
              <a:t> chose to implement a design with many states</a:t>
            </a:r>
          </a:p>
          <a:p>
            <a:pPr lvl="2"/>
            <a:r>
              <a:rPr lang="en-US" dirty="0"/>
              <a:t>Narrows categorization of outstanding issues narrowly</a:t>
            </a:r>
          </a:p>
          <a:p>
            <a:pPr lvl="2"/>
            <a:r>
              <a:rPr lang="en-US" dirty="0"/>
              <a:t>Many “short-circuit” actions for fast </a:t>
            </a:r>
            <a:r>
              <a:rPr lang="en-US" dirty="0" smtClean="0"/>
              <a:t>update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Configuration </a:t>
            </a:r>
            <a:r>
              <a:rPr lang="en-US" dirty="0" smtClean="0"/>
              <a:t>of Ticket States and their transition can </a:t>
            </a:r>
            <a:r>
              <a:rPr lang="en-US" dirty="0"/>
              <a:t>be </a:t>
            </a:r>
            <a:r>
              <a:rPr lang="en-US" dirty="0" smtClean="0"/>
              <a:t>customized</a:t>
            </a:r>
          </a:p>
          <a:p>
            <a:pPr lvl="3"/>
            <a:endParaRPr lang="en-US" dirty="0" smtClean="0"/>
          </a:p>
          <a:p>
            <a:r>
              <a:rPr lang="en-US" dirty="0"/>
              <a:t>Each </a:t>
            </a:r>
            <a:r>
              <a:rPr lang="en-US" dirty="0" err="1"/>
              <a:t>cFS</a:t>
            </a:r>
            <a:r>
              <a:rPr lang="en-US" dirty="0"/>
              <a:t>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/>
              <a:t>repository is coupled with a </a:t>
            </a:r>
            <a:r>
              <a:rPr lang="en-US" dirty="0" smtClean="0"/>
              <a:t>Trac database</a:t>
            </a:r>
          </a:p>
          <a:p>
            <a:pPr lvl="1"/>
            <a:r>
              <a:rPr lang="en-US" dirty="0" smtClean="0"/>
              <a:t>Linkage </a:t>
            </a:r>
            <a:r>
              <a:rPr lang="en-US" dirty="0"/>
              <a:t>between tickets, the Wiki, and </a:t>
            </a:r>
            <a:r>
              <a:rPr lang="en-US" dirty="0" err="1" smtClean="0"/>
              <a:t>git</a:t>
            </a:r>
            <a:r>
              <a:rPr lang="en-US" dirty="0" smtClean="0"/>
              <a:t> commits </a:t>
            </a:r>
            <a:r>
              <a:rPr lang="en-US" dirty="0"/>
              <a:t>are closely </a:t>
            </a:r>
            <a:r>
              <a:rPr lang="en-US" dirty="0" smtClean="0"/>
              <a:t>coupled</a:t>
            </a:r>
          </a:p>
          <a:p>
            <a:pPr lvl="2"/>
            <a:r>
              <a:rPr lang="en-US" dirty="0" smtClean="0"/>
              <a:t>Links </a:t>
            </a:r>
            <a:r>
              <a:rPr lang="en-US" dirty="0"/>
              <a:t>that cross </a:t>
            </a:r>
            <a:r>
              <a:rPr lang="en-US" dirty="0" smtClean="0"/>
              <a:t>repository boundaries </a:t>
            </a:r>
            <a:r>
              <a:rPr lang="en-US" dirty="0"/>
              <a:t>are not as tight and provide less “live” </a:t>
            </a:r>
            <a:r>
              <a:rPr lang="en-US" dirty="0" smtClean="0"/>
              <a:t>information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5446">
            <a:off x="7823970" y="2221089"/>
            <a:ext cx="838200" cy="11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8013" cy="556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/>
              <a:t>cFE </a:t>
            </a:r>
            <a:r>
              <a:rPr lang="en-US" sz="1800" dirty="0" smtClean="0"/>
              <a:t>open </a:t>
            </a:r>
            <a:r>
              <a:rPr lang="en-US" sz="1800" dirty="0"/>
              <a:t>Internet access at  </a:t>
            </a:r>
            <a:r>
              <a:rPr lang="en-US" sz="1800" dirty="0">
                <a:solidFill>
                  <a:srgbClr val="000099"/>
                </a:solidFill>
                <a:hlinkClick r:id="rId3"/>
              </a:rPr>
              <a:t>http://sourceforge.net/projects/coreflightexec/</a:t>
            </a:r>
            <a:endParaRPr lang="en-US" sz="1800" dirty="0">
              <a:solidFill>
                <a:srgbClr val="000099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/>
              <a:t>Source code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/>
              <a:t>Requirements and user guides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/>
              <a:t>Tools</a:t>
            </a:r>
          </a:p>
          <a:p>
            <a:pPr lvl="1">
              <a:spcBef>
                <a:spcPts val="0"/>
              </a:spcBef>
              <a:defRPr/>
            </a:pPr>
            <a:endParaRPr lang="en-US" sz="1600" dirty="0"/>
          </a:p>
          <a:p>
            <a:pPr>
              <a:spcBef>
                <a:spcPts val="0"/>
              </a:spcBef>
              <a:defRPr/>
            </a:pPr>
            <a:r>
              <a:rPr lang="en-US" sz="1800" dirty="0" smtClean="0"/>
              <a:t>OSAL open </a:t>
            </a:r>
            <a:r>
              <a:rPr lang="en-US" sz="1800" dirty="0"/>
              <a:t>Internet access at 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sourceforge.net/projects/osal/</a:t>
            </a:r>
            <a:endParaRPr lang="en-US" sz="1800" dirty="0"/>
          </a:p>
          <a:p>
            <a:pPr lvl="1">
              <a:spcBef>
                <a:spcPts val="0"/>
              </a:spcBef>
              <a:defRPr/>
            </a:pPr>
            <a:r>
              <a:rPr lang="en-US" sz="1600" dirty="0"/>
              <a:t>Source code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/>
              <a:t>Requirements and user guides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Tools</a:t>
            </a:r>
          </a:p>
          <a:p>
            <a:pPr lvl="1">
              <a:spcBef>
                <a:spcPts val="0"/>
              </a:spcBef>
              <a:defRPr/>
            </a:pPr>
            <a:endParaRPr lang="en-US" sz="1600" dirty="0" smtClean="0"/>
          </a:p>
          <a:p>
            <a:pPr>
              <a:spcBef>
                <a:spcPts val="0"/>
              </a:spcBef>
              <a:defRPr/>
            </a:pPr>
            <a:r>
              <a:rPr lang="en-US" sz="1800" dirty="0" smtClean="0"/>
              <a:t>cFS application suite and UT-Assert library is also available on </a:t>
            </a:r>
            <a:r>
              <a:rPr lang="en-US" sz="1800" dirty="0" err="1" smtClean="0"/>
              <a:t>sourceforge</a:t>
            </a:r>
            <a:endParaRPr lang="en-US" sz="1800" dirty="0"/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Application </a:t>
            </a:r>
            <a:r>
              <a:rPr lang="en-US" sz="1600" dirty="0" err="1" smtClean="0"/>
              <a:t>sourceforge</a:t>
            </a:r>
            <a:r>
              <a:rPr lang="en-US" sz="1600" dirty="0" smtClean="0"/>
              <a:t> links are available from </a:t>
            </a:r>
            <a:r>
              <a:rPr lang="en-US" sz="1600" dirty="0" smtClean="0">
                <a:solidFill>
                  <a:schemeClr val="accent6"/>
                </a:solidFill>
                <a:hlinkClick r:id="rId5"/>
              </a:rPr>
              <a:t>https://cfs.gsfc.nasa.gov</a:t>
            </a:r>
            <a:endParaRPr lang="en-US" sz="1600" dirty="0" smtClean="0">
              <a:solidFill>
                <a:schemeClr val="accent6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UT-Assert library is available at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  <a:hlinkClick r:id="rId6"/>
              </a:rPr>
              <a:t>http://sourceforge.net/projects/cfs-ut-assert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</a:t>
            </a:r>
            <a:r>
              <a:rPr lang="en-US" dirty="0" smtClean="0"/>
              <a:t>cFS?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2016 Accomplishments / Releases</a:t>
            </a:r>
          </a:p>
          <a:p>
            <a:r>
              <a:rPr lang="en-US" dirty="0" smtClean="0"/>
              <a:t>2017 Product Releases</a:t>
            </a:r>
          </a:p>
          <a:p>
            <a:pPr lvl="1"/>
            <a:r>
              <a:rPr lang="en-US" dirty="0" err="1" smtClean="0"/>
              <a:t>cFE</a:t>
            </a:r>
            <a:r>
              <a:rPr lang="en-US" dirty="0" smtClean="0"/>
              <a:t> 6.6.0 Enhancements</a:t>
            </a:r>
          </a:p>
          <a:p>
            <a:pPr lvl="1"/>
            <a:r>
              <a:rPr lang="en-US" dirty="0" smtClean="0"/>
              <a:t>Application suite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/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228013" cy="5181600"/>
          </a:xfrm>
        </p:spPr>
        <p:txBody>
          <a:bodyPr/>
          <a:lstStyle/>
          <a:p>
            <a:r>
              <a:rPr lang="en-US" sz="1600" dirty="0" smtClean="0"/>
              <a:t>Open Source Core Product Releases this Year:</a:t>
            </a:r>
          </a:p>
          <a:p>
            <a:pPr lvl="1"/>
            <a:r>
              <a:rPr lang="en-US" sz="1400" dirty="0" smtClean="0"/>
              <a:t>OSAL version 4.2.0.0, PSP version 1.3.0.0, </a:t>
            </a:r>
            <a:r>
              <a:rPr lang="en-US" sz="1400" dirty="0" err="1" smtClean="0"/>
              <a:t>cFE</a:t>
            </a:r>
            <a:r>
              <a:rPr lang="en-US" sz="1400" dirty="0" smtClean="0"/>
              <a:t> version 6.5.0.0</a:t>
            </a:r>
          </a:p>
          <a:p>
            <a:pPr lvl="2"/>
            <a:r>
              <a:rPr lang="en-US" sz="1200" dirty="0" smtClean="0">
                <a:solidFill>
                  <a:schemeClr val="tx1"/>
                </a:solidFill>
              </a:rPr>
              <a:t>All changes reviewed by NASA wide CCB</a:t>
            </a:r>
          </a:p>
          <a:p>
            <a:pPr lvl="2"/>
            <a:r>
              <a:rPr lang="en-US" sz="1200" dirty="0" smtClean="0">
                <a:solidFill>
                  <a:schemeClr val="tx1"/>
                </a:solidFill>
              </a:rPr>
              <a:t>Contains </a:t>
            </a:r>
            <a:r>
              <a:rPr lang="en-US" sz="1200" dirty="0">
                <a:solidFill>
                  <a:schemeClr val="tx1"/>
                </a:solidFill>
              </a:rPr>
              <a:t>over 60 enhancements and bug fixes </a:t>
            </a:r>
          </a:p>
          <a:p>
            <a:pPr lvl="3"/>
            <a:r>
              <a:rPr lang="en-US" sz="1100" dirty="0">
                <a:solidFill>
                  <a:schemeClr val="tx1"/>
                </a:solidFill>
              </a:rPr>
              <a:t>Code &amp; tests resulting from FY15 Class A work representing large part of additions</a:t>
            </a:r>
          </a:p>
          <a:p>
            <a:pPr lvl="3"/>
            <a:r>
              <a:rPr lang="en-US" sz="1100" dirty="0">
                <a:solidFill>
                  <a:schemeClr val="tx1"/>
                </a:solidFill>
              </a:rPr>
              <a:t>Enhanced </a:t>
            </a:r>
            <a:r>
              <a:rPr lang="en-US" sz="1100" dirty="0" err="1">
                <a:solidFill>
                  <a:schemeClr val="tx1"/>
                </a:solidFill>
              </a:rPr>
              <a:t>cmake</a:t>
            </a:r>
            <a:r>
              <a:rPr lang="en-US" sz="1100" dirty="0">
                <a:solidFill>
                  <a:schemeClr val="tx1"/>
                </a:solidFill>
              </a:rPr>
              <a:t> build system (in addition to classic build)</a:t>
            </a:r>
          </a:p>
          <a:p>
            <a:pPr lvl="3"/>
            <a:r>
              <a:rPr lang="en-US" sz="1100" dirty="0">
                <a:solidFill>
                  <a:schemeClr val="tx1"/>
                </a:solidFill>
              </a:rPr>
              <a:t>64-bit architecture </a:t>
            </a:r>
            <a:r>
              <a:rPr lang="en-US" sz="1100" dirty="0" smtClean="0">
                <a:solidFill>
                  <a:schemeClr val="tx1"/>
                </a:solidFill>
              </a:rPr>
              <a:t>support</a:t>
            </a:r>
          </a:p>
          <a:p>
            <a:pPr lvl="3"/>
            <a:endParaRPr lang="en-US" sz="1100" dirty="0">
              <a:solidFill>
                <a:schemeClr val="tx1"/>
              </a:solidFill>
            </a:endParaRPr>
          </a:p>
          <a:p>
            <a:r>
              <a:rPr lang="en-US" sz="1600" dirty="0" smtClean="0"/>
              <a:t>Open Source Application Suite Releases this Year: </a:t>
            </a:r>
          </a:p>
          <a:p>
            <a:pPr lvl="1"/>
            <a:r>
              <a:rPr lang="en-US" sz="1400" dirty="0" smtClean="0"/>
              <a:t>Health and Safety (HS) version </a:t>
            </a:r>
            <a:r>
              <a:rPr lang="en-US" sz="1400" dirty="0" smtClean="0"/>
              <a:t>2.3.0.0</a:t>
            </a:r>
            <a:endParaRPr lang="en-US" sz="1200" dirty="0" smtClean="0"/>
          </a:p>
          <a:p>
            <a:pPr lvl="1"/>
            <a:r>
              <a:rPr lang="en-US" sz="1400" dirty="0" smtClean="0"/>
              <a:t>Stored Command (SC) version 2.5.0.0</a:t>
            </a:r>
          </a:p>
          <a:p>
            <a:pPr lvl="1"/>
            <a:r>
              <a:rPr lang="en-US" sz="1400" dirty="0" smtClean="0"/>
              <a:t>Housekeeping (HK) version 2.4.1.0</a:t>
            </a:r>
          </a:p>
          <a:p>
            <a:pPr lvl="1"/>
            <a:r>
              <a:rPr lang="en-US" sz="1400" dirty="0" smtClean="0"/>
              <a:t>Memory Manager (MM) version 2.4.1.0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1600" dirty="0" smtClean="0"/>
              <a:t>Open Source Library Releases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New assert based unit test </a:t>
            </a:r>
            <a:r>
              <a:rPr lang="en-US" sz="1400" dirty="0" smtClean="0">
                <a:solidFill>
                  <a:schemeClr val="tx1"/>
                </a:solidFill>
              </a:rPr>
              <a:t>library: UT-Assert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17" y="4953000"/>
            <a:ext cx="2883764" cy="1652587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 bwMode="auto">
          <a:xfrm>
            <a:off x="4418408" y="3937793"/>
            <a:ext cx="305594" cy="1219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8663" y="4414439"/>
            <a:ext cx="4415272" cy="26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Includes minor bug fixes and new UT-Assert unit tests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18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cFS</a:t>
            </a:r>
            <a:r>
              <a:rPr lang="en-US" dirty="0" smtClean="0"/>
              <a:t> Releases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13706" y="1219200"/>
          <a:ext cx="5715000" cy="5215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00"/>
                <a:gridCol w="2857500"/>
              </a:tblGrid>
              <a:tr h="3232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Release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cFE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6.5.0.0</a:t>
                      </a:r>
                      <a:endParaRPr lang="en-US" sz="1400" b="1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OSAL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4.2.0</a:t>
                      </a:r>
                      <a:endParaRPr lang="en-US" sz="1400" b="1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PSP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1.3.0.0</a:t>
                      </a:r>
                      <a:endParaRPr lang="en-US" sz="1400" b="1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CFDP Application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2.2.1.0</a:t>
                      </a:r>
                      <a:endParaRPr lang="en-US" sz="1400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Checksum Application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2.3.1.0</a:t>
                      </a:r>
                      <a:endParaRPr lang="en-US" sz="1400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Storage Application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2.4.1.0</a:t>
                      </a:r>
                      <a:endParaRPr lang="en-US" sz="1400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File Manager Application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2.4.2.0</a:t>
                      </a:r>
                      <a:endParaRPr lang="en-US" sz="1400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Housekeeping</a:t>
                      </a:r>
                      <a:r>
                        <a:rPr lang="en-US" sz="1400" b="1" baseline="0" dirty="0" smtClean="0"/>
                        <a:t> Application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2.4.1.0</a:t>
                      </a:r>
                      <a:endParaRPr lang="en-US" sz="1400" b="1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Health and Safety Application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2.3.0.0</a:t>
                      </a:r>
                      <a:endParaRPr lang="en-US" sz="1400" b="1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Limit Checker Application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2.0.0.0</a:t>
                      </a:r>
                      <a:endParaRPr lang="en-US" sz="1400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Memory Dwell Application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2.3.0.0</a:t>
                      </a:r>
                      <a:endParaRPr lang="en-US" sz="1400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Memory Manager Application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2.4.1.0</a:t>
                      </a:r>
                      <a:endParaRPr lang="en-US" sz="1400" b="1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Scheduler Application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2.2.0.0</a:t>
                      </a:r>
                      <a:endParaRPr lang="en-US" sz="1400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 Bus Network Application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1.0.0.0</a:t>
                      </a:r>
                      <a:endParaRPr lang="en-US" sz="1400" dirty="0"/>
                    </a:p>
                  </a:txBody>
                  <a:tcPr/>
                </a:tc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Stored</a:t>
                      </a:r>
                      <a:r>
                        <a:rPr lang="en-US" sz="1400" b="1" baseline="0" dirty="0" smtClean="0"/>
                        <a:t> Command Application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2.5.0.0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9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cFE</a:t>
            </a:r>
            <a:r>
              <a:rPr lang="en-US" dirty="0" smtClean="0"/>
              <a:t> 6.6.0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8013" cy="3976687"/>
          </a:xfrm>
        </p:spPr>
        <p:txBody>
          <a:bodyPr/>
          <a:lstStyle/>
          <a:p>
            <a:r>
              <a:rPr lang="en-US" sz="1600" dirty="0"/>
              <a:t>APID name space expansion</a:t>
            </a:r>
          </a:p>
          <a:p>
            <a:r>
              <a:rPr lang="en-US" sz="1600" dirty="0"/>
              <a:t>Shared Memory Multiprocessor (SMP) </a:t>
            </a:r>
            <a:r>
              <a:rPr lang="en-US" sz="1600" dirty="0" smtClean="0"/>
              <a:t>support</a:t>
            </a:r>
          </a:p>
          <a:p>
            <a:r>
              <a:rPr lang="en-US" sz="1600" dirty="0" smtClean="0"/>
              <a:t>Electronic Data Sheets (EDS)</a:t>
            </a:r>
          </a:p>
          <a:p>
            <a:r>
              <a:rPr lang="en-US" sz="1600" dirty="0" smtClean="0"/>
              <a:t>35+ </a:t>
            </a:r>
            <a:r>
              <a:rPr lang="en-US" sz="1600" dirty="0" smtClean="0"/>
              <a:t>Tickets</a:t>
            </a:r>
          </a:p>
          <a:p>
            <a:pPr lvl="1"/>
            <a:r>
              <a:rPr lang="en-US" sz="1400" dirty="0" smtClean="0"/>
              <a:t>CCB ticket </a:t>
            </a:r>
            <a:r>
              <a:rPr lang="en-US" sz="1400" dirty="0"/>
              <a:t>r</a:t>
            </a:r>
            <a:r>
              <a:rPr lang="en-US" sz="1400" dirty="0" smtClean="0"/>
              <a:t>eviews include requirements, design, and code reviews</a:t>
            </a:r>
            <a:endParaRPr lang="en-US" sz="1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21" y="3048000"/>
            <a:ext cx="7733770" cy="35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7162799" y="1828800"/>
            <a:ext cx="1524001" cy="373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Suite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9925"/>
            <a:ext cx="8228013" cy="3976687"/>
          </a:xfrm>
        </p:spPr>
        <p:txBody>
          <a:bodyPr/>
          <a:lstStyle/>
          <a:p>
            <a:r>
              <a:rPr lang="en-US" dirty="0" smtClean="0"/>
              <a:t>Release Schedule</a:t>
            </a:r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>
            <a:off x="152400" y="5562600"/>
            <a:ext cx="8839199" cy="6858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52400" y="5726668"/>
            <a:ext cx="1371600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981200" y="5726668"/>
            <a:ext cx="1371600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1/13/2017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52400" y="1828800"/>
            <a:ext cx="1524001" cy="373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50812" y="1905000"/>
            <a:ext cx="1550629" cy="3101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/>
              <a:t>Limit Checker 2.1.0.0</a:t>
            </a:r>
          </a:p>
          <a:p>
            <a:endParaRPr lang="en-US" sz="1600" dirty="0"/>
          </a:p>
          <a:p>
            <a:r>
              <a:rPr lang="en-US" sz="1200" dirty="0" smtClean="0"/>
              <a:t>Updates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Minor bug/documentation fixes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UT-Assert unit tests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ITOS record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1904999" y="1828800"/>
            <a:ext cx="1524001" cy="373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657599" y="1828800"/>
            <a:ext cx="1524001" cy="373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410200" y="1828800"/>
            <a:ext cx="1524001" cy="373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733800" y="5715000"/>
            <a:ext cx="1371600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2/8/2017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486400" y="5715000"/>
            <a:ext cx="1371600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2/22/2017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239000" y="5715000"/>
            <a:ext cx="1371600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3/2017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917522" y="1916289"/>
            <a:ext cx="1523998" cy="3968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/>
              <a:t>File Manager 2.5.0.0</a:t>
            </a:r>
          </a:p>
          <a:p>
            <a:endParaRPr lang="en-US" sz="1600" dirty="0"/>
          </a:p>
          <a:p>
            <a:r>
              <a:rPr lang="en-US" sz="1200" dirty="0" smtClean="0"/>
              <a:t>Updates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Minor bug fixes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New command to change file permissions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New configurations to prevent CPU hogging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UT-Assert unit tests &amp; ITOS record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3657601" y="1905000"/>
            <a:ext cx="1536521" cy="431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/>
              <a:t>Checksum 2.1.0.0</a:t>
            </a:r>
          </a:p>
          <a:p>
            <a:endParaRPr lang="en-US" sz="1600" dirty="0"/>
          </a:p>
          <a:p>
            <a:r>
              <a:rPr lang="en-US" sz="1200" dirty="0" smtClean="0"/>
              <a:t>Updates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Minor bug fixes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New configurations to set checksum state following a reset 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</a:t>
            </a:r>
            <a:r>
              <a:rPr lang="en-US" sz="1200" dirty="0" smtClean="0"/>
              <a:t>equirement updates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UT-Assert unit tests &amp; ITOS record files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5410201" y="1905000"/>
            <a:ext cx="1524000" cy="327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/>
              <a:t>Memory Dwell 2.3.1.0</a:t>
            </a:r>
          </a:p>
          <a:p>
            <a:endParaRPr lang="en-US" sz="1600" dirty="0"/>
          </a:p>
          <a:p>
            <a:r>
              <a:rPr lang="en-US" sz="1200" dirty="0" smtClean="0"/>
              <a:t>Updates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Minor bug/documentation fixes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UT-Assert unit tests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ITOS record files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7162800" y="1905000"/>
            <a:ext cx="1524000" cy="3968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/>
              <a:t>Data Storage 2.5.0.0</a:t>
            </a:r>
          </a:p>
          <a:p>
            <a:endParaRPr lang="en-US" sz="1600" dirty="0"/>
          </a:p>
          <a:p>
            <a:r>
              <a:rPr lang="en-US" sz="1200" dirty="0" smtClean="0"/>
              <a:t>Updates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Minor bug fixes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New file attributes for sequence based files  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</a:t>
            </a:r>
            <a:r>
              <a:rPr lang="en-US" sz="1200" dirty="0" smtClean="0"/>
              <a:t>equirement updates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UT-Assert unit tests &amp; ITOS record files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25620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0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Control Board (CCB)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8013" cy="3976687"/>
          </a:xfrm>
        </p:spPr>
        <p:txBody>
          <a:bodyPr/>
          <a:lstStyle/>
          <a:p>
            <a:r>
              <a:rPr lang="en-US" sz="1800" dirty="0" smtClean="0"/>
              <a:t>Purpose</a:t>
            </a:r>
          </a:p>
          <a:p>
            <a:pPr lvl="1"/>
            <a:r>
              <a:rPr lang="en-US" sz="1600" dirty="0" smtClean="0"/>
              <a:t>To form a NASA wide committee responsible for reviewing and approving/disapproving the proposed changes to the open source </a:t>
            </a:r>
            <a:r>
              <a:rPr lang="en-US" sz="1600" dirty="0" err="1" smtClean="0"/>
              <a:t>cFS</a:t>
            </a:r>
            <a:r>
              <a:rPr lang="en-US" sz="1600" dirty="0" smtClean="0"/>
              <a:t> core product baselines</a:t>
            </a:r>
          </a:p>
          <a:p>
            <a:pPr lvl="2"/>
            <a:r>
              <a:rPr lang="en-US" sz="1400" dirty="0" smtClean="0"/>
              <a:t>Responsible for ensuring all core products </a:t>
            </a:r>
            <a:r>
              <a:rPr lang="en-US" sz="1400" dirty="0"/>
              <a:t>maintain NPR-7150.2B Class B requirements </a:t>
            </a:r>
            <a:endParaRPr lang="en-US" sz="1400" dirty="0" smtClean="0"/>
          </a:p>
          <a:p>
            <a:r>
              <a:rPr lang="en-US" sz="1800" dirty="0" smtClean="0"/>
              <a:t>Includes members from six NASA centers and APL:</a:t>
            </a:r>
          </a:p>
          <a:p>
            <a:pPr lvl="1"/>
            <a:r>
              <a:rPr lang="en-US" sz="1600" dirty="0"/>
              <a:t>Ames Research Center</a:t>
            </a:r>
          </a:p>
          <a:p>
            <a:pPr lvl="1"/>
            <a:r>
              <a:rPr lang="en-US" sz="1600" dirty="0"/>
              <a:t>Glenn Research Center</a:t>
            </a:r>
          </a:p>
          <a:p>
            <a:pPr lvl="1"/>
            <a:r>
              <a:rPr lang="en-US" sz="1600" dirty="0"/>
              <a:t>Goddard Space Flight Center</a:t>
            </a:r>
          </a:p>
          <a:p>
            <a:pPr lvl="1"/>
            <a:r>
              <a:rPr lang="en-US" sz="1600" dirty="0"/>
              <a:t>Johnson Space Center</a:t>
            </a:r>
          </a:p>
          <a:p>
            <a:pPr lvl="1"/>
            <a:r>
              <a:rPr lang="en-US" sz="1600" dirty="0" smtClean="0"/>
              <a:t>Langley Research Center</a:t>
            </a:r>
            <a:endParaRPr lang="en-US" sz="1600" dirty="0"/>
          </a:p>
          <a:p>
            <a:pPr lvl="1"/>
            <a:r>
              <a:rPr lang="en-US" sz="1600" dirty="0"/>
              <a:t>Marshall Space Flight </a:t>
            </a:r>
            <a:r>
              <a:rPr lang="en-US" sz="1600" dirty="0" smtClean="0"/>
              <a:t>Center</a:t>
            </a:r>
          </a:p>
          <a:p>
            <a:r>
              <a:rPr lang="en-US" sz="1800" dirty="0" smtClean="0"/>
              <a:t>Meets bi-weekly</a:t>
            </a:r>
          </a:p>
          <a:p>
            <a:pPr lvl="1"/>
            <a:r>
              <a:rPr lang="en-US" sz="1600" dirty="0" smtClean="0"/>
              <a:t>Special topic meetings are scheduled as needed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82" y="3581400"/>
            <a:ext cx="1109663" cy="6351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7" y="3429000"/>
            <a:ext cx="1320166" cy="746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4648200"/>
            <a:ext cx="1419225" cy="9700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58" y="5181600"/>
            <a:ext cx="15240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58" y="4399021"/>
            <a:ext cx="665162" cy="12093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89" y="3354415"/>
            <a:ext cx="1371600" cy="895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23" y="4399021"/>
            <a:ext cx="1585913" cy="64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113"/>
            <a:ext cx="8228013" cy="3976687"/>
          </a:xfrm>
        </p:spPr>
        <p:txBody>
          <a:bodyPr/>
          <a:lstStyle/>
          <a:p>
            <a:r>
              <a:rPr lang="en-US" dirty="0" smtClean="0"/>
              <a:t>Releases are typically driven by (and not limited to):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Hot fixes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Mission/Project needs</a:t>
            </a:r>
          </a:p>
          <a:p>
            <a:pPr marL="400050"/>
            <a:r>
              <a:rPr lang="en-US" dirty="0" smtClean="0"/>
              <a:t>All release branches will go through a formal test and verification process:</a:t>
            </a:r>
          </a:p>
          <a:p>
            <a:pPr marL="800100" lvl="1"/>
            <a:r>
              <a:rPr lang="en-US" dirty="0" smtClean="0"/>
              <a:t>Unit tests</a:t>
            </a:r>
          </a:p>
          <a:p>
            <a:pPr marL="800100" lvl="1"/>
            <a:r>
              <a:rPr lang="en-US" dirty="0" smtClean="0"/>
              <a:t>Build verification tests</a:t>
            </a:r>
          </a:p>
          <a:p>
            <a:pPr marL="800100" lvl="1"/>
            <a:r>
              <a:rPr lang="en-US" dirty="0" smtClean="0"/>
              <a:t>Functional tests</a:t>
            </a:r>
          </a:p>
          <a:p>
            <a:pPr marL="400050"/>
            <a:r>
              <a:rPr lang="en-US" dirty="0"/>
              <a:t>I</a:t>
            </a:r>
            <a:r>
              <a:rPr lang="en-US" dirty="0" smtClean="0"/>
              <a:t>ncludes creating/updating the release documentation:</a:t>
            </a:r>
          </a:p>
          <a:p>
            <a:pPr marL="800100" lvl="1"/>
            <a:r>
              <a:rPr lang="en-US" dirty="0" smtClean="0"/>
              <a:t>Test reports</a:t>
            </a:r>
          </a:p>
          <a:p>
            <a:pPr marL="800100" lvl="1"/>
            <a:r>
              <a:rPr lang="en-US" dirty="0" smtClean="0"/>
              <a:t>User’s guides</a:t>
            </a:r>
          </a:p>
          <a:p>
            <a:pPr marL="800100" lvl="1"/>
            <a:r>
              <a:rPr lang="en-US" dirty="0" smtClean="0"/>
              <a:t>Version Description Documents</a:t>
            </a:r>
          </a:p>
          <a:p>
            <a:pPr marL="400050"/>
            <a:r>
              <a:rPr lang="en-US" dirty="0" smtClean="0"/>
              <a:t>Includes generation of the open source </a:t>
            </a:r>
            <a:r>
              <a:rPr lang="en-US" dirty="0" err="1" smtClean="0"/>
              <a:t>tarball</a:t>
            </a:r>
            <a:r>
              <a:rPr lang="en-US" dirty="0" smtClean="0"/>
              <a:t> package</a:t>
            </a:r>
          </a:p>
          <a:p>
            <a:pPr marL="800100"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44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6913</TotalTime>
  <Words>1156</Words>
  <Application>Microsoft Office PowerPoint</Application>
  <PresentationFormat>On-screen Show (4:3)</PresentationFormat>
  <Paragraphs>235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ヒラギノ角ゴ Pro W3</vt:lpstr>
      <vt:lpstr>Arial</vt:lpstr>
      <vt:lpstr>Courier New</vt:lpstr>
      <vt:lpstr>DejaVu Sans</vt:lpstr>
      <vt:lpstr>Garamond</vt:lpstr>
      <vt:lpstr>Times New Roman</vt:lpstr>
      <vt:lpstr>Office Theme</vt:lpstr>
      <vt:lpstr>1_Office Theme</vt:lpstr>
      <vt:lpstr>Open Source Software Product Status</vt:lpstr>
      <vt:lpstr>Agenda</vt:lpstr>
      <vt:lpstr>Accomplishments / Releases</vt:lpstr>
      <vt:lpstr>Current cFS Releases</vt:lpstr>
      <vt:lpstr>cFE 6.6.0 Enhancements</vt:lpstr>
      <vt:lpstr>Application Suite </vt:lpstr>
      <vt:lpstr>Backup</vt:lpstr>
      <vt:lpstr>Change Control Board (CCB)</vt:lpstr>
      <vt:lpstr>Release Process</vt:lpstr>
      <vt:lpstr>Babelfish: Overview</vt:lpstr>
      <vt:lpstr>cFS CCB Projects on Babelfish</vt:lpstr>
      <vt:lpstr>Babelfish: Bamboo </vt:lpstr>
      <vt:lpstr>Babelfish: Trac System</vt:lpstr>
      <vt:lpstr>Where is the cFS?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CFE/CFS GRC Change Summary</dc:title>
  <dc:creator>Vanderaar, Lisa B. (GRC-LSS0)</dc:creator>
  <cp:lastModifiedBy>Strege, Susanne L. (GSFC-5820)</cp:lastModifiedBy>
  <cp:revision>203</cp:revision>
  <cp:lastPrinted>1601-01-01T00:00:00Z</cp:lastPrinted>
  <dcterms:created xsi:type="dcterms:W3CDTF">1601-01-01T00:00:00Z</dcterms:created>
  <dcterms:modified xsi:type="dcterms:W3CDTF">2016-12-09T23:24:02Z</dcterms:modified>
</cp:coreProperties>
</file>