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2"/>
  </p:notesMasterIdLst>
  <p:sldIdLst>
    <p:sldId id="333" r:id="rId3"/>
    <p:sldId id="353" r:id="rId4"/>
    <p:sldId id="354" r:id="rId5"/>
    <p:sldId id="334" r:id="rId6"/>
    <p:sldId id="355" r:id="rId7"/>
    <p:sldId id="352" r:id="rId8"/>
    <p:sldId id="335" r:id="rId9"/>
    <p:sldId id="348" r:id="rId10"/>
    <p:sldId id="346" r:id="rId11"/>
    <p:sldId id="347" r:id="rId12"/>
    <p:sldId id="336" r:id="rId13"/>
    <p:sldId id="356" r:id="rId14"/>
    <p:sldId id="357" r:id="rId15"/>
    <p:sldId id="358" r:id="rId16"/>
    <p:sldId id="359" r:id="rId17"/>
    <p:sldId id="360" r:id="rId18"/>
    <p:sldId id="361" r:id="rId19"/>
    <p:sldId id="349" r:id="rId20"/>
    <p:sldId id="337" r:id="rId21"/>
  </p:sldIdLst>
  <p:sldSz cx="9144000" cy="6858000" type="screen4x3"/>
  <p:notesSz cx="7772400" cy="10058400"/>
  <p:defaultTextStyle>
    <a:defPPr>
      <a:defRPr lang="en-GB"/>
    </a:defPPr>
    <a:lvl1pPr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742950" indent="-28575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1143000" indent="-22860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600200" indent="-22860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2057400" indent="-22860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77" autoAdjust="0"/>
    <p:restoredTop sz="96000" autoAdjust="0"/>
  </p:normalViewPr>
  <p:slideViewPr>
    <p:cSldViewPr>
      <p:cViewPr varScale="1">
        <p:scale>
          <a:sx n="99" d="100"/>
          <a:sy n="99" d="100"/>
        </p:scale>
        <p:origin x="-210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0EFEC5C9-E948-4550-9030-B90CFC44AF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884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D138D1-D139-4132-9159-60E71CCA4A7B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773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24EA83-F152-4638-BA0B-9CFFDAD74E55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9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38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9BE220-FA08-4750-A6C0-8040F3D011C5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901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46D3DB-1FB7-4DFC-9FC9-BECCCB16AE17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95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524000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77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3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3976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3976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4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1728788"/>
            <a:ext cx="8196262" cy="1089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19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79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6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320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47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32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20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85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15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9531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1786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29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45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227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83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8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3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42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0517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954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414"/>
          </a:xfrm>
          <a:prstGeom prst="rect">
            <a:avLst/>
          </a:prstGeom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-11113" y="6484938"/>
            <a:ext cx="9155113" cy="304800"/>
          </a:xfrm>
          <a:custGeom>
            <a:avLst/>
            <a:gdLst>
              <a:gd name="G0" fmla="*/ 25431 1 2"/>
              <a:gd name="G1" fmla="*/ 847 1 2"/>
              <a:gd name="G2" fmla="+- 847 0 0"/>
              <a:gd name="G3" fmla="+- 25431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5431" y="0"/>
                </a:lnTo>
                <a:lnTo>
                  <a:pt x="25431" y="847"/>
                </a:lnTo>
                <a:lnTo>
                  <a:pt x="0" y="847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 algn="r">
              <a:lnSpc>
                <a:spcPct val="100000"/>
              </a:lnSpc>
              <a:defRPr/>
            </a:pPr>
            <a:fld id="{00A7DD5A-4C91-4CB8-84C7-D2586033CE3C}" type="slidenum">
              <a:rPr lang="en-US" altLang="en-US" sz="1000" b="1" smtClean="0">
                <a:solidFill>
                  <a:srgbClr val="FFFFFF"/>
                </a:solidFill>
                <a:ea typeface="MS PGothic" pitchFamily="34" charset="-128"/>
              </a:rPr>
              <a:pPr algn="r">
                <a:lnSpc>
                  <a:spcPct val="100000"/>
                </a:lnSpc>
                <a:defRPr/>
              </a:pPr>
              <a:t>‹#›</a:t>
            </a:fld>
            <a:endParaRPr lang="en-US" altLang="en-US" sz="1000" b="1" smtClean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29" name="Line 4"/>
          <p:cNvSpPr>
            <a:spLocks noChangeShapeType="1"/>
          </p:cNvSpPr>
          <p:nvPr/>
        </p:nvSpPr>
        <p:spPr bwMode="auto">
          <a:xfrm>
            <a:off x="-11113" y="6637338"/>
            <a:ext cx="9155113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>
            <a:outerShdw dist="17819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8520113" y="6623050"/>
            <a:ext cx="874712" cy="273050"/>
          </a:xfrm>
          <a:custGeom>
            <a:avLst/>
            <a:gdLst>
              <a:gd name="G0" fmla="*/ 2430 1 2"/>
              <a:gd name="G1" fmla="*/ 759 1 2"/>
              <a:gd name="G2" fmla="+- 759 0 0"/>
              <a:gd name="G3" fmla="+- 243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430" y="0"/>
                </a:lnTo>
                <a:lnTo>
                  <a:pt x="2430" y="759"/>
                </a:lnTo>
                <a:lnTo>
                  <a:pt x="0" y="75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defRPr/>
            </a:pPr>
            <a:fld id="{7DD15553-8755-44EC-ACF7-3C36FA2B0C13}" type="slidenum">
              <a:rPr lang="en-US" altLang="en-US" sz="1200" smtClean="0">
                <a:ea typeface="ヒラギノ角ゴ Pro W3"/>
                <a:cs typeface="ヒラギノ角ゴ Pro W3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altLang="en-US" sz="1200" smtClean="0">
              <a:ea typeface="ヒラギノ角ゴ Pro W3"/>
              <a:cs typeface="ヒラギノ角ゴ Pro W3"/>
            </a:endParaRPr>
          </a:p>
        </p:txBody>
      </p:sp>
      <p:sp>
        <p:nvSpPr>
          <p:cNvPr id="1032" name="Line 7"/>
          <p:cNvSpPr>
            <a:spLocks noChangeShapeType="1"/>
          </p:cNvSpPr>
          <p:nvPr/>
        </p:nvSpPr>
        <p:spPr bwMode="auto">
          <a:xfrm>
            <a:off x="0" y="1603375"/>
            <a:ext cx="5791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Line 8"/>
          <p:cNvSpPr>
            <a:spLocks noChangeShapeType="1"/>
          </p:cNvSpPr>
          <p:nvPr/>
        </p:nvSpPr>
        <p:spPr bwMode="auto">
          <a:xfrm>
            <a:off x="0" y="1835150"/>
            <a:ext cx="55626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>
            <a:off x="0" y="2062163"/>
            <a:ext cx="54102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Line 10"/>
          <p:cNvSpPr>
            <a:spLocks noChangeShapeType="1"/>
          </p:cNvSpPr>
          <p:nvPr/>
        </p:nvSpPr>
        <p:spPr bwMode="auto">
          <a:xfrm>
            <a:off x="0" y="1371600"/>
            <a:ext cx="60198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" name="Line 11"/>
          <p:cNvSpPr>
            <a:spLocks noChangeShapeType="1"/>
          </p:cNvSpPr>
          <p:nvPr/>
        </p:nvSpPr>
        <p:spPr bwMode="auto">
          <a:xfrm flipV="1">
            <a:off x="4119563" y="6170613"/>
            <a:ext cx="1587" cy="6889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" name="Line 12"/>
          <p:cNvSpPr>
            <a:spLocks noChangeShapeType="1"/>
          </p:cNvSpPr>
          <p:nvPr/>
        </p:nvSpPr>
        <p:spPr bwMode="auto">
          <a:xfrm flipV="1">
            <a:off x="3894138" y="6018213"/>
            <a:ext cx="1587" cy="8413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" name="Line 13"/>
          <p:cNvSpPr>
            <a:spLocks noChangeShapeType="1"/>
          </p:cNvSpPr>
          <p:nvPr/>
        </p:nvSpPr>
        <p:spPr bwMode="auto">
          <a:xfrm flipV="1">
            <a:off x="3208338" y="5256213"/>
            <a:ext cx="1587" cy="16033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" name="Line 14"/>
          <p:cNvSpPr>
            <a:spLocks noChangeShapeType="1"/>
          </p:cNvSpPr>
          <p:nvPr/>
        </p:nvSpPr>
        <p:spPr bwMode="auto">
          <a:xfrm flipV="1">
            <a:off x="3440113" y="5637213"/>
            <a:ext cx="1587" cy="12223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" name="Line 15"/>
          <p:cNvSpPr>
            <a:spLocks noChangeShapeType="1"/>
          </p:cNvSpPr>
          <p:nvPr/>
        </p:nvSpPr>
        <p:spPr bwMode="auto">
          <a:xfrm flipV="1">
            <a:off x="3668713" y="5865813"/>
            <a:ext cx="1587" cy="9937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" name="Line 16"/>
          <p:cNvSpPr>
            <a:spLocks noChangeShapeType="1"/>
          </p:cNvSpPr>
          <p:nvPr/>
        </p:nvSpPr>
        <p:spPr bwMode="auto">
          <a:xfrm flipV="1">
            <a:off x="2976563" y="4875213"/>
            <a:ext cx="1587" cy="19843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AutoShape 17"/>
          <p:cNvSpPr>
            <a:spLocks noChangeArrowheads="1"/>
          </p:cNvSpPr>
          <p:nvPr/>
        </p:nvSpPr>
        <p:spPr bwMode="auto">
          <a:xfrm>
            <a:off x="468313" y="423863"/>
            <a:ext cx="6618287" cy="242887"/>
          </a:xfrm>
          <a:custGeom>
            <a:avLst/>
            <a:gdLst>
              <a:gd name="G0" fmla="*/ 18384 1 2"/>
              <a:gd name="G1" fmla="*/ 675 1 2"/>
              <a:gd name="G2" fmla="+- 675 0 0"/>
              <a:gd name="G3" fmla="+- 18384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18384" y="0"/>
                </a:lnTo>
                <a:lnTo>
                  <a:pt x="18384" y="675"/>
                </a:lnTo>
                <a:lnTo>
                  <a:pt x="0" y="675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defRPr/>
            </a:pPr>
            <a:r>
              <a:rPr lang="en-US" altLang="en-US" sz="1000" smtClean="0">
                <a:ea typeface="MS PGothic" pitchFamily="34" charset="-128"/>
              </a:rPr>
              <a:t>National Aeronautics and Space Administration</a:t>
            </a:r>
          </a:p>
        </p:txBody>
      </p:sp>
      <p:sp>
        <p:nvSpPr>
          <p:cNvPr id="1043" name="Line 18"/>
          <p:cNvSpPr>
            <a:spLocks noChangeShapeType="1"/>
          </p:cNvSpPr>
          <p:nvPr/>
        </p:nvSpPr>
        <p:spPr bwMode="auto">
          <a:xfrm flipV="1">
            <a:off x="4343400" y="6323013"/>
            <a:ext cx="1588" cy="536575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" name="Line 19"/>
          <p:cNvSpPr>
            <a:spLocks noChangeShapeType="1"/>
          </p:cNvSpPr>
          <p:nvPr/>
        </p:nvSpPr>
        <p:spPr bwMode="auto">
          <a:xfrm>
            <a:off x="0" y="2284413"/>
            <a:ext cx="50292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" name="Line 20"/>
          <p:cNvSpPr>
            <a:spLocks noChangeShapeType="1"/>
          </p:cNvSpPr>
          <p:nvPr/>
        </p:nvSpPr>
        <p:spPr bwMode="auto">
          <a:xfrm>
            <a:off x="0" y="2516188"/>
            <a:ext cx="41910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" name="Line 21"/>
          <p:cNvSpPr>
            <a:spLocks noChangeShapeType="1"/>
          </p:cNvSpPr>
          <p:nvPr/>
        </p:nvSpPr>
        <p:spPr bwMode="auto">
          <a:xfrm>
            <a:off x="0" y="2743200"/>
            <a:ext cx="39624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7" name="Line 22"/>
          <p:cNvSpPr>
            <a:spLocks noChangeShapeType="1"/>
          </p:cNvSpPr>
          <p:nvPr/>
        </p:nvSpPr>
        <p:spPr bwMode="auto">
          <a:xfrm>
            <a:off x="0" y="2974975"/>
            <a:ext cx="37338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" name="Line 23"/>
          <p:cNvSpPr>
            <a:spLocks noChangeShapeType="1"/>
          </p:cNvSpPr>
          <p:nvPr/>
        </p:nvSpPr>
        <p:spPr bwMode="auto">
          <a:xfrm>
            <a:off x="0" y="3206750"/>
            <a:ext cx="3505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" name="Line 24"/>
          <p:cNvSpPr>
            <a:spLocks noChangeShapeType="1"/>
          </p:cNvSpPr>
          <p:nvPr/>
        </p:nvSpPr>
        <p:spPr bwMode="auto">
          <a:xfrm>
            <a:off x="0" y="3433763"/>
            <a:ext cx="32766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" name="Line 25"/>
          <p:cNvSpPr>
            <a:spLocks noChangeShapeType="1"/>
          </p:cNvSpPr>
          <p:nvPr/>
        </p:nvSpPr>
        <p:spPr bwMode="auto">
          <a:xfrm>
            <a:off x="0" y="3656013"/>
            <a:ext cx="30480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" name="Line 26"/>
          <p:cNvSpPr>
            <a:spLocks noChangeShapeType="1"/>
          </p:cNvSpPr>
          <p:nvPr/>
        </p:nvSpPr>
        <p:spPr bwMode="auto">
          <a:xfrm>
            <a:off x="0" y="3887788"/>
            <a:ext cx="28956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2" name="Line 27"/>
          <p:cNvSpPr>
            <a:spLocks noChangeShapeType="1"/>
          </p:cNvSpPr>
          <p:nvPr/>
        </p:nvSpPr>
        <p:spPr bwMode="auto">
          <a:xfrm>
            <a:off x="0" y="4114800"/>
            <a:ext cx="2743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3" name="Line 28"/>
          <p:cNvSpPr>
            <a:spLocks noChangeShapeType="1"/>
          </p:cNvSpPr>
          <p:nvPr/>
        </p:nvSpPr>
        <p:spPr bwMode="auto">
          <a:xfrm>
            <a:off x="0" y="4344988"/>
            <a:ext cx="27432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" name="Line 29"/>
          <p:cNvSpPr>
            <a:spLocks noChangeShapeType="1"/>
          </p:cNvSpPr>
          <p:nvPr/>
        </p:nvSpPr>
        <p:spPr bwMode="auto">
          <a:xfrm>
            <a:off x="0" y="4576763"/>
            <a:ext cx="28956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" name="Line 30"/>
          <p:cNvSpPr>
            <a:spLocks noChangeShapeType="1"/>
          </p:cNvSpPr>
          <p:nvPr/>
        </p:nvSpPr>
        <p:spPr bwMode="auto">
          <a:xfrm>
            <a:off x="0" y="4803775"/>
            <a:ext cx="30480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6" name="Line 31"/>
          <p:cNvSpPr>
            <a:spLocks noChangeShapeType="1"/>
          </p:cNvSpPr>
          <p:nvPr/>
        </p:nvSpPr>
        <p:spPr bwMode="auto">
          <a:xfrm>
            <a:off x="0" y="5026025"/>
            <a:ext cx="30480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7" name="Line 32"/>
          <p:cNvSpPr>
            <a:spLocks noChangeShapeType="1"/>
          </p:cNvSpPr>
          <p:nvPr/>
        </p:nvSpPr>
        <p:spPr bwMode="auto">
          <a:xfrm>
            <a:off x="0" y="5257800"/>
            <a:ext cx="33528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8" name="Line 33"/>
          <p:cNvSpPr>
            <a:spLocks noChangeShapeType="1"/>
          </p:cNvSpPr>
          <p:nvPr/>
        </p:nvSpPr>
        <p:spPr bwMode="auto">
          <a:xfrm>
            <a:off x="0" y="5484813"/>
            <a:ext cx="33528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9" name="Line 34"/>
          <p:cNvSpPr>
            <a:spLocks noChangeShapeType="1"/>
          </p:cNvSpPr>
          <p:nvPr/>
        </p:nvSpPr>
        <p:spPr bwMode="auto">
          <a:xfrm>
            <a:off x="0" y="5716588"/>
            <a:ext cx="35814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0" name="Line 35"/>
          <p:cNvSpPr>
            <a:spLocks noChangeShapeType="1"/>
          </p:cNvSpPr>
          <p:nvPr/>
        </p:nvSpPr>
        <p:spPr bwMode="auto">
          <a:xfrm>
            <a:off x="0" y="5948363"/>
            <a:ext cx="3810000" cy="1587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1" name="Line 36"/>
          <p:cNvSpPr>
            <a:spLocks noChangeShapeType="1"/>
          </p:cNvSpPr>
          <p:nvPr/>
        </p:nvSpPr>
        <p:spPr bwMode="auto">
          <a:xfrm>
            <a:off x="0" y="6175375"/>
            <a:ext cx="41910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2" name="Line 37"/>
          <p:cNvSpPr>
            <a:spLocks noChangeShapeType="1"/>
          </p:cNvSpPr>
          <p:nvPr/>
        </p:nvSpPr>
        <p:spPr bwMode="auto">
          <a:xfrm>
            <a:off x="0" y="6397625"/>
            <a:ext cx="44196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3" name="Line 38"/>
          <p:cNvSpPr>
            <a:spLocks noChangeShapeType="1"/>
          </p:cNvSpPr>
          <p:nvPr/>
        </p:nvSpPr>
        <p:spPr bwMode="auto">
          <a:xfrm>
            <a:off x="0" y="6629400"/>
            <a:ext cx="4648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64" name="Group 39"/>
          <p:cNvGrpSpPr>
            <a:grpSpLocks/>
          </p:cNvGrpSpPr>
          <p:nvPr/>
        </p:nvGrpSpPr>
        <p:grpSpPr bwMode="auto">
          <a:xfrm>
            <a:off x="236538" y="1065213"/>
            <a:ext cx="5703887" cy="5794375"/>
            <a:chOff x="149" y="671"/>
            <a:chExt cx="3593" cy="3650"/>
          </a:xfrm>
        </p:grpSpPr>
        <p:sp>
          <p:nvSpPr>
            <p:cNvPr id="1070" name="Line 40"/>
            <p:cNvSpPr>
              <a:spLocks noChangeShapeType="1"/>
            </p:cNvSpPr>
            <p:nvPr/>
          </p:nvSpPr>
          <p:spPr bwMode="auto">
            <a:xfrm flipV="1">
              <a:off x="149" y="670"/>
              <a:ext cx="0" cy="3649"/>
            </a:xfrm>
            <a:prstGeom prst="line">
              <a:avLst/>
            </a:prstGeom>
            <a:noFill/>
            <a:ln w="3240">
              <a:solidFill>
                <a:srgbClr val="FFFFFF">
                  <a:alpha val="14902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71" name="Group 41"/>
            <p:cNvGrpSpPr>
              <a:grpSpLocks/>
            </p:cNvGrpSpPr>
            <p:nvPr/>
          </p:nvGrpSpPr>
          <p:grpSpPr bwMode="auto">
            <a:xfrm>
              <a:off x="270" y="671"/>
              <a:ext cx="3472" cy="3650"/>
              <a:chOff x="270" y="671"/>
              <a:chExt cx="3472" cy="3650"/>
            </a:xfrm>
          </p:grpSpPr>
          <p:sp>
            <p:nvSpPr>
              <p:cNvPr id="1072" name="Line 42"/>
              <p:cNvSpPr>
                <a:spLocks noChangeShapeType="1"/>
              </p:cNvSpPr>
              <p:nvPr/>
            </p:nvSpPr>
            <p:spPr bwMode="auto">
              <a:xfrm flipV="1">
                <a:off x="3173" y="672"/>
                <a:ext cx="0" cy="731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Line 43"/>
              <p:cNvSpPr>
                <a:spLocks noChangeShapeType="1"/>
              </p:cNvSpPr>
              <p:nvPr/>
            </p:nvSpPr>
            <p:spPr bwMode="auto">
              <a:xfrm flipV="1">
                <a:off x="2890" y="670"/>
                <a:ext cx="0" cy="779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Line 44"/>
              <p:cNvSpPr>
                <a:spLocks noChangeShapeType="1"/>
              </p:cNvSpPr>
              <p:nvPr/>
            </p:nvSpPr>
            <p:spPr bwMode="auto">
              <a:xfrm flipV="1">
                <a:off x="3030" y="671"/>
                <a:ext cx="0" cy="780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Line 45"/>
              <p:cNvSpPr>
                <a:spLocks noChangeShapeType="1"/>
              </p:cNvSpPr>
              <p:nvPr/>
            </p:nvSpPr>
            <p:spPr bwMode="auto">
              <a:xfrm flipV="1">
                <a:off x="1420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Line 46"/>
              <p:cNvSpPr>
                <a:spLocks noChangeShapeType="1"/>
              </p:cNvSpPr>
              <p:nvPr/>
            </p:nvSpPr>
            <p:spPr bwMode="auto">
              <a:xfrm flipV="1">
                <a:off x="1562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Line 47"/>
              <p:cNvSpPr>
                <a:spLocks noChangeShapeType="1"/>
              </p:cNvSpPr>
              <p:nvPr/>
            </p:nvSpPr>
            <p:spPr bwMode="auto">
              <a:xfrm flipV="1">
                <a:off x="1704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Line 48"/>
              <p:cNvSpPr>
                <a:spLocks noChangeShapeType="1"/>
              </p:cNvSpPr>
              <p:nvPr/>
            </p:nvSpPr>
            <p:spPr bwMode="auto">
              <a:xfrm flipV="1">
                <a:off x="1276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Line 49"/>
              <p:cNvSpPr>
                <a:spLocks noChangeShapeType="1"/>
              </p:cNvSpPr>
              <p:nvPr/>
            </p:nvSpPr>
            <p:spPr bwMode="auto">
              <a:xfrm flipV="1">
                <a:off x="844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Line 50"/>
              <p:cNvSpPr>
                <a:spLocks noChangeShapeType="1"/>
              </p:cNvSpPr>
              <p:nvPr/>
            </p:nvSpPr>
            <p:spPr bwMode="auto">
              <a:xfrm flipV="1">
                <a:off x="990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Line 51"/>
              <p:cNvSpPr>
                <a:spLocks noChangeShapeType="1"/>
              </p:cNvSpPr>
              <p:nvPr/>
            </p:nvSpPr>
            <p:spPr bwMode="auto">
              <a:xfrm flipV="1">
                <a:off x="1132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Line 52"/>
              <p:cNvSpPr>
                <a:spLocks noChangeShapeType="1"/>
              </p:cNvSpPr>
              <p:nvPr/>
            </p:nvSpPr>
            <p:spPr bwMode="auto">
              <a:xfrm flipV="1">
                <a:off x="698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Line 53"/>
              <p:cNvSpPr>
                <a:spLocks noChangeShapeType="1"/>
              </p:cNvSpPr>
              <p:nvPr/>
            </p:nvSpPr>
            <p:spPr bwMode="auto">
              <a:xfrm flipV="1">
                <a:off x="270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" name="Line 54"/>
              <p:cNvSpPr>
                <a:spLocks noChangeShapeType="1"/>
              </p:cNvSpPr>
              <p:nvPr/>
            </p:nvSpPr>
            <p:spPr bwMode="auto">
              <a:xfrm flipV="1">
                <a:off x="412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" name="Line 55"/>
              <p:cNvSpPr>
                <a:spLocks noChangeShapeType="1"/>
              </p:cNvSpPr>
              <p:nvPr/>
            </p:nvSpPr>
            <p:spPr bwMode="auto">
              <a:xfrm flipV="1">
                <a:off x="554" y="670"/>
                <a:ext cx="0" cy="365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" name="Line 56"/>
              <p:cNvSpPr>
                <a:spLocks noChangeShapeType="1"/>
              </p:cNvSpPr>
              <p:nvPr/>
            </p:nvSpPr>
            <p:spPr bwMode="auto">
              <a:xfrm flipV="1">
                <a:off x="2741" y="672"/>
                <a:ext cx="0" cy="828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" name="Line 57"/>
              <p:cNvSpPr>
                <a:spLocks noChangeShapeType="1"/>
              </p:cNvSpPr>
              <p:nvPr/>
            </p:nvSpPr>
            <p:spPr bwMode="auto">
              <a:xfrm flipV="1">
                <a:off x="2592" y="671"/>
                <a:ext cx="0" cy="926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Line 58"/>
              <p:cNvSpPr>
                <a:spLocks noChangeShapeType="1"/>
              </p:cNvSpPr>
              <p:nvPr/>
            </p:nvSpPr>
            <p:spPr bwMode="auto">
              <a:xfrm flipV="1">
                <a:off x="2448" y="671"/>
                <a:ext cx="0" cy="107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Line 59"/>
              <p:cNvSpPr>
                <a:spLocks noChangeShapeType="1"/>
              </p:cNvSpPr>
              <p:nvPr/>
            </p:nvSpPr>
            <p:spPr bwMode="auto">
              <a:xfrm flipV="1">
                <a:off x="2304" y="672"/>
                <a:ext cx="0" cy="1169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Line 60"/>
              <p:cNvSpPr>
                <a:spLocks noChangeShapeType="1"/>
              </p:cNvSpPr>
              <p:nvPr/>
            </p:nvSpPr>
            <p:spPr bwMode="auto">
              <a:xfrm flipV="1">
                <a:off x="2160" y="672"/>
                <a:ext cx="0" cy="1364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Line 61"/>
              <p:cNvSpPr>
                <a:spLocks noChangeShapeType="1"/>
              </p:cNvSpPr>
              <p:nvPr/>
            </p:nvSpPr>
            <p:spPr bwMode="auto">
              <a:xfrm flipV="1">
                <a:off x="2016" y="672"/>
                <a:ext cx="0" cy="1461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Line 62"/>
              <p:cNvSpPr>
                <a:spLocks noChangeShapeType="1"/>
              </p:cNvSpPr>
              <p:nvPr/>
            </p:nvSpPr>
            <p:spPr bwMode="auto">
              <a:xfrm flipV="1">
                <a:off x="1872" y="672"/>
                <a:ext cx="0" cy="1607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Line 63"/>
              <p:cNvSpPr>
                <a:spLocks noChangeShapeType="1"/>
              </p:cNvSpPr>
              <p:nvPr/>
            </p:nvSpPr>
            <p:spPr bwMode="auto">
              <a:xfrm flipV="1">
                <a:off x="3456" y="671"/>
                <a:ext cx="0" cy="538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Line 64"/>
              <p:cNvSpPr>
                <a:spLocks noChangeShapeType="1"/>
              </p:cNvSpPr>
              <p:nvPr/>
            </p:nvSpPr>
            <p:spPr bwMode="auto">
              <a:xfrm flipV="1">
                <a:off x="3312" y="672"/>
                <a:ext cx="0" cy="682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Line 65"/>
              <p:cNvSpPr>
                <a:spLocks noChangeShapeType="1"/>
              </p:cNvSpPr>
              <p:nvPr/>
            </p:nvSpPr>
            <p:spPr bwMode="auto">
              <a:xfrm flipV="1">
                <a:off x="3599" y="671"/>
                <a:ext cx="0" cy="391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Line 66"/>
              <p:cNvSpPr>
                <a:spLocks noChangeShapeType="1"/>
              </p:cNvSpPr>
              <p:nvPr/>
            </p:nvSpPr>
            <p:spPr bwMode="auto">
              <a:xfrm flipV="1">
                <a:off x="3743" y="671"/>
                <a:ext cx="0" cy="245"/>
              </a:xfrm>
              <a:prstGeom prst="line">
                <a:avLst/>
              </a:prstGeom>
              <a:noFill/>
              <a:ln w="3240">
                <a:solidFill>
                  <a:srgbClr val="FFFF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65" name="Line 67"/>
          <p:cNvSpPr>
            <a:spLocks noChangeShapeType="1"/>
          </p:cNvSpPr>
          <p:nvPr/>
        </p:nvSpPr>
        <p:spPr bwMode="auto">
          <a:xfrm>
            <a:off x="0" y="1139825"/>
            <a:ext cx="6172200" cy="1588"/>
          </a:xfrm>
          <a:prstGeom prst="line">
            <a:avLst/>
          </a:prstGeom>
          <a:noFill/>
          <a:ln w="3240">
            <a:solidFill>
              <a:srgbClr val="FFFFFF">
                <a:alpha val="14902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2" name="AutoShape 68"/>
          <p:cNvSpPr>
            <a:spLocks noChangeArrowheads="1"/>
          </p:cNvSpPr>
          <p:nvPr/>
        </p:nvSpPr>
        <p:spPr bwMode="auto">
          <a:xfrm>
            <a:off x="762000" y="381000"/>
            <a:ext cx="5029200" cy="212725"/>
          </a:xfrm>
          <a:custGeom>
            <a:avLst/>
            <a:gdLst>
              <a:gd name="G0" fmla="*/ 13970 1 2"/>
              <a:gd name="G1" fmla="*/ 590 1 2"/>
              <a:gd name="G2" fmla="+- 590 0 0"/>
              <a:gd name="G3" fmla="+- 1397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13970" y="0"/>
                </a:lnTo>
                <a:lnTo>
                  <a:pt x="13970" y="590"/>
                </a:lnTo>
                <a:lnTo>
                  <a:pt x="0" y="59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altLang="en-US" sz="800" dirty="0" smtClean="0">
                <a:solidFill>
                  <a:srgbClr val="FFFFFF"/>
                </a:solidFill>
                <a:ea typeface="ヒラギノ角ゴ Pro W3"/>
                <a:cs typeface="ヒラギノ角ゴ Pro W3"/>
              </a:rPr>
              <a:t>National Aeronautics and Space Administration</a:t>
            </a:r>
          </a:p>
        </p:txBody>
      </p:sp>
      <p:pic>
        <p:nvPicPr>
          <p:cNvPr id="1067" name="Picture 6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52400"/>
            <a:ext cx="71755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68" name="Rectangle 70"/>
          <p:cNvSpPr>
            <a:spLocks noGrp="1" noChangeArrowheads="1"/>
          </p:cNvSpPr>
          <p:nvPr>
            <p:ph type="title"/>
          </p:nvPr>
        </p:nvSpPr>
        <p:spPr bwMode="auto">
          <a:xfrm>
            <a:off x="458788" y="1728788"/>
            <a:ext cx="8196262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formatClick to edit Master title style</a:t>
            </a:r>
          </a:p>
        </p:txBody>
      </p:sp>
      <p:sp>
        <p:nvSpPr>
          <p:cNvPr id="1069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26" y="152400"/>
            <a:ext cx="790574" cy="5806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txStyles>
    <p:titleStyle>
      <a:lvl1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2pPr>
      <a:lvl3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3pPr>
      <a:lvl4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4pPr>
      <a:lvl5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j-ea"/>
          <a:cs typeface="+mj-cs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j-ea"/>
          <a:cs typeface="+mj-cs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j-ea"/>
          <a:cs typeface="+mj-cs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9906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3025"/>
            <a:ext cx="71755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-11113" y="6637338"/>
            <a:ext cx="9155113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>
            <a:outerShdw dist="17819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8534400" y="6667500"/>
            <a:ext cx="304800" cy="266700"/>
          </a:xfrm>
          <a:custGeom>
            <a:avLst/>
            <a:gdLst>
              <a:gd name="G0" fmla="*/ 2430 1 2"/>
              <a:gd name="G1" fmla="*/ 759 1 2"/>
              <a:gd name="G2" fmla="+- 759 0 0"/>
              <a:gd name="G3" fmla="+- 243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430" y="0"/>
                </a:lnTo>
                <a:lnTo>
                  <a:pt x="2430" y="759"/>
                </a:lnTo>
                <a:lnTo>
                  <a:pt x="0" y="75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" tIns="9144" rIns="9144" bIns="9144">
            <a:spAutoFit/>
          </a:bodyPr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defRPr/>
            </a:pPr>
            <a:fld id="{CD2E07DB-A7F8-4578-80AC-230FD5D2EA1D}" type="slidenum">
              <a:rPr lang="en-US" altLang="en-US" sz="1200" smtClean="0">
                <a:ea typeface="ヒラギノ角ゴ Pro W3"/>
                <a:cs typeface="ヒラギノ角ゴ Pro W3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altLang="en-US" sz="1200" dirty="0" smtClean="0">
              <a:ea typeface="ヒラギノ角ゴ Pro W3"/>
              <a:cs typeface="ヒラギノ角ゴ Pro W3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15240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the title text format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the outline text format</a:t>
            </a:r>
          </a:p>
          <a:p>
            <a:pPr lvl="1"/>
            <a:r>
              <a:rPr lang="en-GB" altLang="en-US" dirty="0" smtClean="0"/>
              <a:t>Second Outline Level</a:t>
            </a:r>
          </a:p>
          <a:p>
            <a:pPr lvl="2"/>
            <a:r>
              <a:rPr lang="en-GB" altLang="en-US" dirty="0" smtClean="0"/>
              <a:t>Third Outline Level</a:t>
            </a:r>
          </a:p>
          <a:p>
            <a:pPr lvl="3"/>
            <a:r>
              <a:rPr lang="en-GB" altLang="en-US" dirty="0" smtClean="0"/>
              <a:t>Fourth Outline Level</a:t>
            </a:r>
          </a:p>
          <a:p>
            <a:pPr lvl="4"/>
            <a:r>
              <a:rPr lang="en-GB" altLang="en-US" dirty="0" smtClean="0"/>
              <a:t>Fifth Outline Level</a:t>
            </a:r>
          </a:p>
          <a:p>
            <a:pPr lvl="4"/>
            <a:r>
              <a:rPr lang="en-GB" altLang="en-US" dirty="0" smtClean="0"/>
              <a:t>Sixth Outline Level</a:t>
            </a:r>
          </a:p>
          <a:p>
            <a:pPr lvl="4"/>
            <a:r>
              <a:rPr lang="en-GB" altLang="en-US" dirty="0" smtClean="0"/>
              <a:t>Seventh Outline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7784"/>
            <a:ext cx="841396" cy="6180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ctr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2pPr>
      <a:lvl3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3pPr>
      <a:lvl4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4pPr>
      <a:lvl5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Arial" panose="020B0604020202020204" pitchFamily="34" charset="0"/>
        <a:buChar char="-"/>
        <a:defRPr>
          <a:solidFill>
            <a:srgbClr val="000000"/>
          </a:solidFill>
          <a:latin typeface="+mn-lt"/>
          <a:ea typeface="+mj-ea"/>
          <a:cs typeface="+mj-cs"/>
        </a:defRPr>
      </a:lvl2pPr>
      <a:lvl3pPr marL="12001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600">
          <a:solidFill>
            <a:srgbClr val="000000"/>
          </a:solidFill>
          <a:latin typeface="+mn-lt"/>
          <a:ea typeface="+mj-ea"/>
          <a:cs typeface="+mj-cs"/>
        </a:defRPr>
      </a:lvl3pPr>
      <a:lvl4pPr marL="16573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Courier New" panose="02070309020205020404" pitchFamily="49" charset="0"/>
        <a:buChar char="o"/>
        <a:defRPr sz="1400">
          <a:solidFill>
            <a:srgbClr val="000000"/>
          </a:solidFill>
          <a:latin typeface="+mn-lt"/>
          <a:ea typeface="+mj-ea"/>
          <a:cs typeface="+mj-cs"/>
        </a:defRPr>
      </a:lvl4pPr>
      <a:lvl5pPr marL="21145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400">
          <a:solidFill>
            <a:srgbClr val="000000"/>
          </a:solidFill>
          <a:latin typeface="+mn-lt"/>
          <a:ea typeface="+mj-ea"/>
          <a:cs typeface="+mj-cs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609850"/>
          </a:xfrm>
        </p:spPr>
        <p:txBody>
          <a:bodyPr/>
          <a:lstStyle/>
          <a:p>
            <a:r>
              <a:rPr lang="en-US" dirty="0"/>
              <a:t>TECH SESSION #1 </a:t>
            </a:r>
            <a:br>
              <a:rPr lang="en-US" dirty="0"/>
            </a:br>
            <a:r>
              <a:rPr lang="en-US" dirty="0" smtClean="0"/>
              <a:t>STANDARDS </a:t>
            </a:r>
            <a:r>
              <a:rPr lang="en-US" dirty="0"/>
              <a:t>AND BUILD TOOLS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6400800" cy="1524000"/>
          </a:xfrm>
        </p:spPr>
        <p:txBody>
          <a:bodyPr/>
          <a:lstStyle/>
          <a:p>
            <a:r>
              <a:rPr lang="en-US" sz="1800" dirty="0"/>
              <a:t>The Johns Hopkins University Applied </a:t>
            </a:r>
            <a:r>
              <a:rPr lang="en-US" sz="1800" dirty="0" smtClean="0"/>
              <a:t>Physics Laboratory</a:t>
            </a:r>
          </a:p>
          <a:p>
            <a:r>
              <a:rPr lang="en-US" dirty="0"/>
              <a:t>c</a:t>
            </a:r>
            <a:r>
              <a:rPr lang="en-US" sz="1800" dirty="0" smtClean="0"/>
              <a:t>ore Flight System Workshop</a:t>
            </a:r>
          </a:p>
          <a:p>
            <a:r>
              <a:rPr lang="en-US" dirty="0" smtClean="0"/>
              <a:t>Jonathan Wilmot</a:t>
            </a:r>
            <a:endParaRPr lang="en-US" sz="1800" dirty="0" smtClean="0"/>
          </a:p>
          <a:p>
            <a:r>
              <a:rPr lang="en-US" b="0" dirty="0" smtClean="0"/>
              <a:t>December</a:t>
            </a:r>
            <a:r>
              <a:rPr lang="en-US" sz="1800" b="0" dirty="0" smtClean="0"/>
              <a:t> 12, 2016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52519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cFS</a:t>
            </a:r>
            <a:r>
              <a:rPr lang="en-US" dirty="0" smtClean="0"/>
              <a:t>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936" y="1143000"/>
            <a:ext cx="8521264" cy="5486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/>
              <a:t>CFS </a:t>
            </a:r>
            <a:r>
              <a:rPr lang="en-US" sz="1600" dirty="0" err="1" smtClean="0"/>
              <a:t>CFE_SB_MsgId_t</a:t>
            </a:r>
            <a:r>
              <a:rPr lang="en-US" sz="1600" dirty="0" smtClean="0"/>
              <a:t>  changed from a uint16 to a </a:t>
            </a:r>
            <a:r>
              <a:rPr lang="en-US" sz="1600" dirty="0"/>
              <a:t>uint32 </a:t>
            </a:r>
            <a:endParaRPr lang="en-US" sz="1600" dirty="0" smtClean="0"/>
          </a:p>
          <a:p>
            <a:pPr lvl="1">
              <a:lnSpc>
                <a:spcPct val="100000"/>
              </a:lnSpc>
            </a:pPr>
            <a:r>
              <a:rPr lang="en-US" sz="1400" dirty="0" smtClean="0"/>
              <a:t>Full change requires minor changes in SB implementation but only transparent API change </a:t>
            </a:r>
          </a:p>
          <a:p>
            <a:pPr lvl="1">
              <a:lnSpc>
                <a:spcPct val="100000"/>
              </a:lnSpc>
            </a:pPr>
            <a:r>
              <a:rPr lang="en-US" sz="1400" dirty="0" err="1" smtClean="0"/>
              <a:t>SubSystemId</a:t>
            </a:r>
            <a:r>
              <a:rPr lang="en-US" sz="1400" dirty="0" smtClean="0"/>
              <a:t> 2</a:t>
            </a:r>
            <a:r>
              <a:rPr lang="en-US" sz="1400" baseline="30000" dirty="0" smtClean="0"/>
              <a:t>9 =</a:t>
            </a:r>
            <a:r>
              <a:rPr lang="en-US" sz="1400" dirty="0" smtClean="0"/>
              <a:t> 512</a:t>
            </a:r>
          </a:p>
          <a:p>
            <a:pPr lvl="2">
              <a:lnSpc>
                <a:spcPct val="100000"/>
              </a:lnSpc>
            </a:pPr>
            <a:r>
              <a:rPr lang="en-US" sz="1400" dirty="0" smtClean="0"/>
              <a:t>Allows 512 subsystems with 2046 commands, and 2046 telemetry packets.</a:t>
            </a:r>
          </a:p>
          <a:p>
            <a:pPr lvl="2">
              <a:lnSpc>
                <a:spcPct val="100000"/>
              </a:lnSpc>
            </a:pPr>
            <a:r>
              <a:rPr lang="en-US" sz="1400" dirty="0" smtClean="0"/>
              <a:t>2</a:t>
            </a:r>
            <a:r>
              <a:rPr lang="en-US" sz="1400" baseline="30000" dirty="0" smtClean="0"/>
              <a:t>20 </a:t>
            </a:r>
            <a:r>
              <a:rPr lang="en-US" sz="1400" dirty="0" smtClean="0"/>
              <a:t>allows ~1,048,576 APIDs within a vehicle (2x for </a:t>
            </a:r>
            <a:r>
              <a:rPr lang="en-US" sz="1400" dirty="0" err="1" smtClean="0"/>
              <a:t>cmds</a:t>
            </a:r>
            <a:r>
              <a:rPr lang="en-US" sz="1400" dirty="0" smtClean="0"/>
              <a:t> and </a:t>
            </a:r>
            <a:r>
              <a:rPr lang="en-US" sz="1400" dirty="0" err="1" smtClean="0"/>
              <a:t>tlm</a:t>
            </a:r>
            <a:r>
              <a:rPr lang="en-US" sz="1400" dirty="0" smtClean="0"/>
              <a:t> combined) </a:t>
            </a:r>
          </a:p>
          <a:p>
            <a:pPr lvl="1">
              <a:lnSpc>
                <a:spcPct val="100000"/>
              </a:lnSpc>
            </a:pPr>
            <a:r>
              <a:rPr lang="en-US" sz="1400" dirty="0" err="1" smtClean="0"/>
              <a:t>SystemId</a:t>
            </a:r>
            <a:r>
              <a:rPr lang="en-US" sz="1400" dirty="0" smtClean="0"/>
              <a:t> 2</a:t>
            </a:r>
            <a:r>
              <a:rPr lang="en-US" sz="1400" baseline="30000" dirty="0" smtClean="0"/>
              <a:t>16 </a:t>
            </a:r>
          </a:p>
          <a:p>
            <a:pPr lvl="2">
              <a:lnSpc>
                <a:spcPct val="100000"/>
              </a:lnSpc>
            </a:pPr>
            <a:r>
              <a:rPr lang="en-US" sz="1400" dirty="0" smtClean="0"/>
              <a:t>Can</a:t>
            </a:r>
            <a:r>
              <a:rPr lang="en-US" sz="1200" dirty="0" smtClean="0"/>
              <a:t> </a:t>
            </a:r>
            <a:r>
              <a:rPr lang="en-US" sz="1400" dirty="0"/>
              <a:t>be populated </a:t>
            </a:r>
            <a:r>
              <a:rPr lang="en-US" sz="1400" dirty="0" smtClean="0"/>
              <a:t>with spacecraft ID but </a:t>
            </a:r>
            <a:r>
              <a:rPr lang="en-US" sz="1400" dirty="0"/>
              <a:t>ignored in the mapping functions</a:t>
            </a:r>
          </a:p>
          <a:p>
            <a:pPr>
              <a:lnSpc>
                <a:spcPct val="100000"/>
              </a:lnSpc>
            </a:pPr>
            <a:r>
              <a:rPr lang="en-US" sz="1600" dirty="0" smtClean="0"/>
              <a:t>Add #</a:t>
            </a:r>
            <a:r>
              <a:rPr lang="en-US" sz="1600" dirty="0" err="1" smtClean="0"/>
              <a:t>ifdef</a:t>
            </a:r>
            <a:r>
              <a:rPr lang="en-US" sz="1600" dirty="0" smtClean="0"/>
              <a:t> MESSAGE_FORMAT_IS_CCSDS_MTS </a:t>
            </a:r>
            <a:r>
              <a:rPr lang="en-US" sz="1200" dirty="0" smtClean="0"/>
              <a:t>(</a:t>
            </a:r>
            <a:r>
              <a:rPr lang="en-US" sz="1200" dirty="0" err="1" smtClean="0"/>
              <a:t>cfe_mission_cfg.h</a:t>
            </a:r>
            <a:r>
              <a:rPr lang="en-US" sz="1200" dirty="0" smtClean="0"/>
              <a:t>)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If set apply new format</a:t>
            </a:r>
          </a:p>
          <a:p>
            <a:pPr>
              <a:lnSpc>
                <a:spcPct val="100000"/>
              </a:lnSpc>
            </a:pPr>
            <a:r>
              <a:rPr lang="en-US" sz="1600" dirty="0" smtClean="0"/>
              <a:t>2</a:t>
            </a:r>
            <a:r>
              <a:rPr lang="en-US" sz="1600" baseline="30000" dirty="0" smtClean="0"/>
              <a:t>32 </a:t>
            </a:r>
            <a:r>
              <a:rPr lang="en-US" sz="1800" dirty="0"/>
              <a:t>mapping to </a:t>
            </a:r>
            <a:r>
              <a:rPr lang="en-US" sz="1600" dirty="0" smtClean="0"/>
              <a:t>CCSDS headers is mission dependent</a:t>
            </a:r>
            <a:endParaRPr lang="en-US" sz="1400" dirty="0" smtClean="0"/>
          </a:p>
          <a:p>
            <a:pPr lvl="1">
              <a:lnSpc>
                <a:spcPct val="100000"/>
              </a:lnSpc>
            </a:pPr>
            <a:r>
              <a:rPr lang="en-US" sz="1400" dirty="0" smtClean="0"/>
              <a:t>Can be in non contiguous header fields</a:t>
            </a:r>
          </a:p>
          <a:p>
            <a:pPr lvl="1">
              <a:lnSpc>
                <a:spcPct val="100000"/>
              </a:lnSpc>
            </a:pPr>
            <a:r>
              <a:rPr lang="en-US" sz="1400" dirty="0" smtClean="0"/>
              <a:t>Changes are isolated to one file in SB implementation which has mappings</a:t>
            </a:r>
          </a:p>
          <a:p>
            <a:pPr>
              <a:lnSpc>
                <a:spcPct val="100000"/>
              </a:lnSpc>
            </a:pPr>
            <a:r>
              <a:rPr lang="en-US" sz="1600" dirty="0" smtClean="0"/>
              <a:t>Change to be made backward compatible using tool chain and compilation options</a:t>
            </a:r>
          </a:p>
          <a:p>
            <a:pPr lvl="1">
              <a:lnSpc>
                <a:spcPct val="100000"/>
              </a:lnSpc>
            </a:pPr>
            <a:r>
              <a:rPr lang="en-US" sz="1400" dirty="0" smtClean="0"/>
              <a:t>Does not require changes to cFS components (bubbles/lollipops)</a:t>
            </a:r>
            <a:endParaRPr lang="en-US" sz="1600" dirty="0" smtClean="0"/>
          </a:p>
          <a:p>
            <a:pPr>
              <a:lnSpc>
                <a:spcPct val="100000"/>
              </a:lnSpc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92658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8013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Build &amp; Development Tools</a:t>
            </a:r>
          </a:p>
        </p:txBody>
      </p:sp>
    </p:spTree>
    <p:extLst>
      <p:ext uri="{BB962C8B-B14F-4D97-AF65-F5344CB8AC3E}">
        <p14:creationId xmlns:p14="http://schemas.microsoft.com/office/powerpoint/2010/main" val="1814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1440721" y="211321"/>
            <a:ext cx="7541280" cy="609120"/>
          </a:xfrm>
          <a:custGeom>
            <a:avLst/>
            <a:gdLst>
              <a:gd name="G0" fmla="*/ 23095 1 2"/>
              <a:gd name="G1" fmla="*/ 1866 1 2"/>
              <a:gd name="G2" fmla="+- 1866 0 0"/>
              <a:gd name="G3" fmla="+- 23095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3095" y="0"/>
                </a:lnTo>
                <a:lnTo>
                  <a:pt x="23095" y="1866"/>
                </a:lnTo>
                <a:lnTo>
                  <a:pt x="0" y="1866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540" b="1" dirty="0">
                <a:solidFill>
                  <a:srgbClr val="FFFFFF"/>
                </a:solidFill>
                <a:ea typeface="ＭＳ Ｐゴシック" charset="-128"/>
              </a:rPr>
              <a:t>CFE/CFS 6.5 Build System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28600" y="1078919"/>
            <a:ext cx="8753401" cy="248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4534" rIns="81638" bIns="40819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marL="4318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r>
              <a:rPr lang="en-US" altLang="en-US" sz="1814" dirty="0"/>
              <a:t>The “classic” CFE/CFS build system uses custom-written </a:t>
            </a:r>
            <a:r>
              <a:rPr lang="en-US" altLang="en-US" sz="1814" dirty="0" err="1"/>
              <a:t>makefiles</a:t>
            </a:r>
            <a:r>
              <a:rPr lang="en-US" altLang="en-US" sz="1814" dirty="0"/>
              <a:t>.  The design of the </a:t>
            </a:r>
            <a:r>
              <a:rPr lang="en-US" altLang="en-US" sz="1814" dirty="0" err="1"/>
              <a:t>makefile</a:t>
            </a:r>
            <a:r>
              <a:rPr lang="en-US" altLang="en-US" sz="1814" dirty="0"/>
              <a:t>-based build system presents some challenges/concerns going forward.</a:t>
            </a:r>
          </a:p>
          <a:p>
            <a:endParaRPr lang="en-US" altLang="en-US" sz="1814" dirty="0"/>
          </a:p>
          <a:p>
            <a:r>
              <a:rPr lang="en-US" altLang="en-US" sz="1814" b="1" dirty="0"/>
              <a:t>Issue 1 </a:t>
            </a:r>
            <a:r>
              <a:rPr lang="en-US" altLang="en-US" sz="1814" dirty="0"/>
              <a:t>– Two part design: Outer </a:t>
            </a:r>
            <a:r>
              <a:rPr lang="en-US" altLang="en-US" sz="1814" dirty="0" err="1"/>
              <a:t>makefile</a:t>
            </a:r>
            <a:r>
              <a:rPr lang="en-US" altLang="en-US" sz="1814" dirty="0"/>
              <a:t> in “build” directory references inner </a:t>
            </a:r>
            <a:r>
              <a:rPr lang="en-US" altLang="en-US" sz="1814" dirty="0" err="1"/>
              <a:t>makefile</a:t>
            </a:r>
            <a:r>
              <a:rPr lang="en-US" altLang="en-US" sz="1814" dirty="0"/>
              <a:t> with specific rules/targets</a:t>
            </a:r>
          </a:p>
          <a:p>
            <a:pPr lvl="1">
              <a:buSzPct val="45000"/>
              <a:buFont typeface="Wingdings" charset="2"/>
              <a:buChar char=""/>
            </a:pPr>
            <a:r>
              <a:rPr lang="en-US" altLang="en-US" sz="1814" dirty="0"/>
              <a:t>Outer part is implemented by project/mission, sets up environment</a:t>
            </a:r>
          </a:p>
          <a:p>
            <a:pPr lvl="1">
              <a:buSzPct val="45000"/>
              <a:buFont typeface="Wingdings" charset="2"/>
              <a:buChar char=""/>
            </a:pPr>
            <a:r>
              <a:rPr lang="en-US" altLang="en-US" sz="1814" dirty="0"/>
              <a:t>Inner part comes with CFS application or upstream source</a:t>
            </a:r>
          </a:p>
          <a:p>
            <a:pPr lvl="1">
              <a:buSzPct val="45000"/>
              <a:buFont typeface="Wingdings" charset="2"/>
              <a:buChar char=""/>
            </a:pPr>
            <a:r>
              <a:rPr lang="en-US" altLang="en-US" sz="1814" dirty="0"/>
              <a:t>Both parts are “tightly coupled”; changes in one do affect the other, but they are </a:t>
            </a:r>
            <a:r>
              <a:rPr lang="en-US" altLang="en-US" sz="1814" i="1" dirty="0"/>
              <a:t>not version controlled together</a:t>
            </a:r>
            <a:r>
              <a:rPr lang="en-US" altLang="en-US" sz="1814" dirty="0"/>
              <a:t> because they come from different places.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601" y="3565801"/>
            <a:ext cx="2319840" cy="310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361" y="3748681"/>
            <a:ext cx="1553760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 rot="16200000">
            <a:off x="-324719" y="4614841"/>
            <a:ext cx="2376000" cy="64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4534" rIns="81638" bIns="40819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ctr"/>
            <a:r>
              <a:rPr lang="en-US" altLang="en-US" sz="1814"/>
              <a:t>Outer Makefiles</a:t>
            </a:r>
          </a:p>
          <a:p>
            <a:pPr algn="ctr"/>
            <a:r>
              <a:rPr lang="en-US" altLang="en-US" sz="1814"/>
              <a:t>(mission customized)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 rot="16200000">
            <a:off x="6120001" y="4752361"/>
            <a:ext cx="2835360" cy="64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4534" rIns="81638" bIns="40819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ctr"/>
            <a:r>
              <a:rPr lang="en-US" altLang="en-US" sz="1814"/>
              <a:t>Inner Makefiles</a:t>
            </a:r>
          </a:p>
          <a:p>
            <a:pPr algn="ctr"/>
            <a:r>
              <a:rPr lang="en-US" altLang="en-US" sz="1814"/>
              <a:t>(provided by applications)</a:t>
            </a:r>
          </a:p>
        </p:txBody>
      </p:sp>
      <p:cxnSp>
        <p:nvCxnSpPr>
          <p:cNvPr id="4103" name="AutoShape 7"/>
          <p:cNvCxnSpPr>
            <a:cxnSpLocks noChangeShapeType="1"/>
          </p:cNvCxnSpPr>
          <p:nvPr/>
        </p:nvCxnSpPr>
        <p:spPr bwMode="auto">
          <a:xfrm flipV="1">
            <a:off x="2196001" y="3753001"/>
            <a:ext cx="2481120" cy="84960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04" name="AutoShape 8"/>
          <p:cNvCxnSpPr>
            <a:cxnSpLocks noChangeShapeType="1"/>
          </p:cNvCxnSpPr>
          <p:nvPr/>
        </p:nvCxnSpPr>
        <p:spPr bwMode="auto">
          <a:xfrm flipV="1">
            <a:off x="2183040" y="3990601"/>
            <a:ext cx="2499840" cy="105120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05" name="AutoShape 9"/>
          <p:cNvCxnSpPr>
            <a:cxnSpLocks noChangeShapeType="1"/>
          </p:cNvCxnSpPr>
          <p:nvPr/>
        </p:nvCxnSpPr>
        <p:spPr bwMode="auto">
          <a:xfrm flipV="1">
            <a:off x="2196001" y="4208040"/>
            <a:ext cx="2499840" cy="92160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06" name="AutoShape 10"/>
          <p:cNvCxnSpPr>
            <a:cxnSpLocks noChangeShapeType="1"/>
          </p:cNvCxnSpPr>
          <p:nvPr/>
        </p:nvCxnSpPr>
        <p:spPr bwMode="auto">
          <a:xfrm flipV="1">
            <a:off x="2221921" y="5033161"/>
            <a:ext cx="2460960" cy="210240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07" name="AutoShape 11"/>
          <p:cNvCxnSpPr>
            <a:cxnSpLocks noChangeShapeType="1"/>
          </p:cNvCxnSpPr>
          <p:nvPr/>
        </p:nvCxnSpPr>
        <p:spPr bwMode="auto">
          <a:xfrm flipV="1">
            <a:off x="2221921" y="5283721"/>
            <a:ext cx="2466720" cy="197280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08" name="AutoShape 12"/>
          <p:cNvCxnSpPr>
            <a:cxnSpLocks noChangeShapeType="1"/>
          </p:cNvCxnSpPr>
          <p:nvPr/>
        </p:nvCxnSpPr>
        <p:spPr bwMode="auto">
          <a:xfrm flipV="1">
            <a:off x="2216161" y="5514121"/>
            <a:ext cx="2473920" cy="197280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460729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1295399" y="153001"/>
            <a:ext cx="6703801" cy="609120"/>
          </a:xfrm>
          <a:custGeom>
            <a:avLst/>
            <a:gdLst>
              <a:gd name="G0" fmla="*/ 23095 1 2"/>
              <a:gd name="G1" fmla="*/ 1866 1 2"/>
              <a:gd name="G2" fmla="+- 1866 0 0"/>
              <a:gd name="G3" fmla="+- 23095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3095" y="0"/>
                </a:lnTo>
                <a:lnTo>
                  <a:pt x="23095" y="1866"/>
                </a:lnTo>
                <a:lnTo>
                  <a:pt x="0" y="1866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540" b="1" dirty="0">
                <a:solidFill>
                  <a:srgbClr val="FFFFFF"/>
                </a:solidFill>
                <a:ea typeface="ＭＳ Ｐゴシック" charset="-128"/>
              </a:rPr>
              <a:t>Next-Gen CFE/CFS Build System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2400" y="990599"/>
            <a:ext cx="8839200" cy="308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4534" rIns="81638" bIns="40819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marL="4318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 marL="6477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r>
              <a:rPr lang="en-US" altLang="en-US" sz="1814" b="1" dirty="0"/>
              <a:t>Issue 2 </a:t>
            </a:r>
            <a:r>
              <a:rPr lang="en-US" altLang="en-US" sz="1814" dirty="0"/>
              <a:t>– Does not handle “#include” dependencies well</a:t>
            </a:r>
          </a:p>
          <a:p>
            <a:pPr lvl="1">
              <a:buSzPct val="45000"/>
              <a:buFont typeface="Wingdings" charset="2"/>
              <a:buChar char=""/>
            </a:pPr>
            <a:r>
              <a:rPr lang="en-US" altLang="en-US" sz="1814" dirty="0"/>
              <a:t>Relies on running explicit “make depend” target</a:t>
            </a:r>
          </a:p>
          <a:p>
            <a:pPr lvl="1">
              <a:buSzPct val="45000"/>
              <a:buFont typeface="Wingdings" charset="2"/>
              <a:buChar char=""/>
            </a:pPr>
            <a:r>
              <a:rPr lang="en-US" altLang="en-US" sz="1814" dirty="0"/>
              <a:t>But this changes over time, and may be affected by mission/platform </a:t>
            </a:r>
            <a:r>
              <a:rPr lang="en-US" altLang="en-US" sz="1814" dirty="0" err="1"/>
              <a:t>config</a:t>
            </a:r>
            <a:endParaRPr lang="en-US" altLang="en-US" sz="1814" dirty="0"/>
          </a:p>
          <a:p>
            <a:pPr>
              <a:buClrTx/>
              <a:buSzTx/>
              <a:buFontTx/>
              <a:buNone/>
            </a:pPr>
            <a:r>
              <a:rPr lang="en-US" altLang="en-US" sz="1814" b="1" dirty="0"/>
              <a:t>Issue 3 </a:t>
            </a:r>
            <a:r>
              <a:rPr lang="en-US" altLang="en-US" sz="1814" dirty="0"/>
              <a:t>– Not readily extensible</a:t>
            </a:r>
          </a:p>
          <a:p>
            <a:pPr lvl="1">
              <a:buSzPct val="45000"/>
              <a:buFont typeface="Wingdings" charset="2"/>
              <a:buChar char=""/>
            </a:pPr>
            <a:r>
              <a:rPr lang="en-US" altLang="en-US" sz="1814" dirty="0"/>
              <a:t>Adding apps or additional CPUs require “clone and modify” of multiple files.</a:t>
            </a:r>
          </a:p>
          <a:p>
            <a:pPr lvl="2">
              <a:buSzPct val="45000"/>
              <a:buFont typeface="Wingdings" charset="2"/>
              <a:buChar char=""/>
            </a:pPr>
            <a:r>
              <a:rPr lang="en-US" altLang="en-US" sz="1814" dirty="0"/>
              <a:t>Number of total files to manage grows exponentially as (</a:t>
            </a:r>
            <a:r>
              <a:rPr lang="en-US" altLang="en-US" sz="1814" dirty="0" err="1"/>
              <a:t>N_apps</a:t>
            </a:r>
            <a:r>
              <a:rPr lang="en-US" altLang="en-US" sz="1814" dirty="0"/>
              <a:t> * </a:t>
            </a:r>
            <a:r>
              <a:rPr lang="en-US" altLang="en-US" sz="1814" dirty="0" err="1"/>
              <a:t>N_cpus</a:t>
            </a:r>
            <a:r>
              <a:rPr lang="en-US" altLang="en-US" sz="1814" dirty="0"/>
              <a:t>)</a:t>
            </a:r>
          </a:p>
          <a:p>
            <a:pPr lvl="1">
              <a:buSzPct val="45000"/>
              <a:buFont typeface="Wingdings" charset="2"/>
              <a:buChar char=""/>
            </a:pPr>
            <a:r>
              <a:rPr lang="en-US" altLang="en-US" sz="1814" dirty="0"/>
              <a:t>Likewise, it is difficult to maintain multiple different configurations</a:t>
            </a:r>
          </a:p>
          <a:p>
            <a:pPr lvl="2">
              <a:buSzPct val="45000"/>
              <a:buFont typeface="Wingdings" charset="2"/>
              <a:buChar char=""/>
            </a:pPr>
            <a:r>
              <a:rPr lang="en-US" altLang="en-US" sz="1814" dirty="0"/>
              <a:t>Such as a build for real Flight Avionics, a “hardware in the loop” simulation, or a fully simulated test.</a:t>
            </a:r>
          </a:p>
          <a:p>
            <a:pPr lvl="2">
              <a:buSzPct val="45000"/>
              <a:buFont typeface="Wingdings" charset="2"/>
              <a:buChar char=""/>
            </a:pPr>
            <a:r>
              <a:rPr lang="en-US" altLang="en-US" sz="1814" dirty="0"/>
              <a:t>Each of these 3 would require its own entire “outer part” </a:t>
            </a:r>
            <a:r>
              <a:rPr lang="en-US" altLang="en-US" sz="1814" dirty="0" err="1"/>
              <a:t>makefile</a:t>
            </a:r>
            <a:r>
              <a:rPr lang="en-US" altLang="en-US" sz="1814" dirty="0"/>
              <a:t> copy.</a:t>
            </a:r>
          </a:p>
          <a:p>
            <a:pPr lvl="2">
              <a:buSzPct val="45000"/>
              <a:buFont typeface="Wingdings" charset="2"/>
              <a:buChar char=""/>
            </a:pPr>
            <a:r>
              <a:rPr lang="en-US" altLang="en-US" sz="1814" dirty="0"/>
              <a:t>So the full total becomes (</a:t>
            </a:r>
            <a:r>
              <a:rPr lang="en-US" altLang="en-US" sz="1814" dirty="0" err="1"/>
              <a:t>N_apps</a:t>
            </a:r>
            <a:r>
              <a:rPr lang="en-US" altLang="en-US" sz="1814" dirty="0"/>
              <a:t> * </a:t>
            </a:r>
            <a:r>
              <a:rPr lang="en-US" altLang="en-US" sz="1814" dirty="0" err="1"/>
              <a:t>N_cpus</a:t>
            </a:r>
            <a:r>
              <a:rPr lang="en-US" altLang="en-US" sz="1814" dirty="0"/>
              <a:t> * </a:t>
            </a:r>
            <a:r>
              <a:rPr lang="en-US" altLang="en-US" sz="1814" dirty="0" err="1"/>
              <a:t>N_configs</a:t>
            </a:r>
            <a:r>
              <a:rPr lang="en-US" altLang="en-US" sz="1814" dirty="0"/>
              <a:t>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41" y="4114441"/>
            <a:ext cx="1588320" cy="246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681" y="4259458"/>
            <a:ext cx="1188000" cy="228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2011681" y="4023721"/>
            <a:ext cx="1645920" cy="2468160"/>
          </a:xfrm>
          <a:prstGeom prst="ellipse">
            <a:avLst/>
          </a:prstGeom>
          <a:noFill/>
          <a:ln w="36720" cap="flat">
            <a:solidFill>
              <a:srgbClr val="FF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3601" y="4755241"/>
            <a:ext cx="1828800" cy="111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4534" rIns="81638" bIns="40819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r>
              <a:rPr lang="en-US" altLang="en-US" sz="1814"/>
              <a:t>Entire outer tree must be “cloned and owned” for cpu2</a:t>
            </a:r>
          </a:p>
        </p:txBody>
      </p:sp>
    </p:spTree>
    <p:extLst>
      <p:ext uri="{BB962C8B-B14F-4D97-AF65-F5344CB8AC3E}">
        <p14:creationId xmlns:p14="http://schemas.microsoft.com/office/powerpoint/2010/main" val="27422853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1143000" y="153001"/>
            <a:ext cx="5715000" cy="609120"/>
          </a:xfrm>
          <a:custGeom>
            <a:avLst/>
            <a:gdLst>
              <a:gd name="G0" fmla="*/ 23096 1 2"/>
              <a:gd name="G1" fmla="*/ 1866 1 2"/>
              <a:gd name="G2" fmla="+- 1866 0 0"/>
              <a:gd name="G3" fmla="+- 23096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3096" y="0"/>
                </a:lnTo>
                <a:lnTo>
                  <a:pt x="23096" y="1866"/>
                </a:lnTo>
                <a:lnTo>
                  <a:pt x="0" y="1866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540" b="1" dirty="0">
                <a:solidFill>
                  <a:srgbClr val="FFFFFF"/>
                </a:solidFill>
                <a:ea typeface="ＭＳ Ｐゴシック" charset="-128"/>
              </a:rPr>
              <a:t>Solution: </a:t>
            </a:r>
            <a:r>
              <a:rPr lang="en-US" altLang="en-US" sz="2540" b="1" dirty="0" err="1">
                <a:solidFill>
                  <a:srgbClr val="FFFFFF"/>
                </a:solidFill>
                <a:ea typeface="ＭＳ Ｐゴシック" charset="-128"/>
              </a:rPr>
              <a:t>Cmake</a:t>
            </a:r>
            <a:r>
              <a:rPr lang="en-US" altLang="en-US" sz="2540" b="1" dirty="0">
                <a:solidFill>
                  <a:srgbClr val="FFFFFF"/>
                </a:solidFill>
                <a:ea typeface="ＭＳ Ｐゴシック" charset="-128"/>
              </a:rPr>
              <a:t> build generator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82881" y="1066799"/>
            <a:ext cx="8595360" cy="222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4534" rIns="81638" bIns="40819"/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 marL="4318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r>
              <a:rPr lang="en-US" altLang="en-US" sz="1814" dirty="0"/>
              <a:t>Using a “meta-</a:t>
            </a:r>
            <a:r>
              <a:rPr lang="en-US" altLang="en-US" sz="1814" dirty="0" err="1"/>
              <a:t>makefile</a:t>
            </a:r>
            <a:r>
              <a:rPr lang="en-US" altLang="en-US" sz="1814" dirty="0"/>
              <a:t>” to generate the actual </a:t>
            </a:r>
            <a:r>
              <a:rPr lang="en-US" altLang="en-US" sz="1814" dirty="0" err="1"/>
              <a:t>makefiles</a:t>
            </a:r>
            <a:r>
              <a:rPr lang="en-US" altLang="en-US" sz="1814" dirty="0"/>
              <a:t> helps solve these problems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en-US" sz="1814" dirty="0"/>
              <a:t>Allows for clearer differentiation of information roles in build system</a:t>
            </a:r>
          </a:p>
          <a:p>
            <a:pPr lvl="1">
              <a:buSzPct val="45000"/>
              <a:buFont typeface="Wingdings" charset="2"/>
              <a:buChar char=""/>
            </a:pPr>
            <a:r>
              <a:rPr lang="en-US" altLang="en-US" sz="1814" dirty="0"/>
              <a:t>Recipes for generating a single binary (very generic)</a:t>
            </a:r>
          </a:p>
          <a:p>
            <a:pPr lvl="1">
              <a:buSzPct val="45000"/>
              <a:buFont typeface="Wingdings" charset="2"/>
              <a:buChar char=""/>
            </a:pPr>
            <a:r>
              <a:rPr lang="en-US" altLang="en-US" sz="1814" dirty="0"/>
              <a:t>Tuning for a particular board/architecture (board-specific)</a:t>
            </a:r>
          </a:p>
          <a:p>
            <a:pPr lvl="1">
              <a:buSzPct val="45000"/>
              <a:buFont typeface="Wingdings" charset="2"/>
              <a:buChar char=""/>
            </a:pPr>
            <a:r>
              <a:rPr lang="en-US" altLang="en-US" sz="1814" dirty="0"/>
              <a:t>Collection of applications and table definitions (mission-specific)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en-US" sz="1814" dirty="0"/>
              <a:t>All 3 can be specified independently and re-used as appropriate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en-US" sz="1814" dirty="0"/>
              <a:t>Even if the same information needs to be in multiple </a:t>
            </a:r>
            <a:r>
              <a:rPr lang="en-US" altLang="en-US" sz="1814" dirty="0" err="1"/>
              <a:t>makefiles</a:t>
            </a:r>
            <a:r>
              <a:rPr lang="en-US" altLang="en-US" sz="1814" dirty="0"/>
              <a:t>, they can all be updated simultaneously by re-running the generator script (1 command)</a:t>
            </a:r>
          </a:p>
        </p:txBody>
      </p:sp>
      <p:sp>
        <p:nvSpPr>
          <p:cNvPr id="6147" name="Oval 3"/>
          <p:cNvSpPr>
            <a:spLocks noChangeArrowheads="1"/>
          </p:cNvSpPr>
          <p:nvPr/>
        </p:nvSpPr>
        <p:spPr bwMode="auto">
          <a:xfrm>
            <a:off x="579120" y="3947160"/>
            <a:ext cx="1919520" cy="1645920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4534" rIns="81638" bIns="40819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ctr"/>
            <a:r>
              <a:rPr lang="en-US" altLang="en-US" sz="1814"/>
              <a:t>MISSION</a:t>
            </a:r>
          </a:p>
          <a:p>
            <a:pPr algn="ctr"/>
            <a:r>
              <a:rPr lang="en-US" altLang="en-US" sz="1814"/>
              <a:t>SPECIFIC</a:t>
            </a:r>
          </a:p>
          <a:p>
            <a:pPr algn="ctr"/>
            <a:r>
              <a:rPr lang="en-US" altLang="en-US" sz="1814"/>
              <a:t>App selection,</a:t>
            </a:r>
          </a:p>
          <a:p>
            <a:pPr algn="ctr"/>
            <a:r>
              <a:rPr lang="en-US" altLang="en-US" sz="1814"/>
              <a:t>Table defintions</a:t>
            </a:r>
          </a:p>
        </p:txBody>
      </p:sp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3505200" y="3581400"/>
            <a:ext cx="1919520" cy="1645920"/>
          </a:xfrm>
          <a:prstGeom prst="ellipse">
            <a:avLst/>
          </a:prstGeom>
          <a:solidFill>
            <a:srgbClr val="FFD32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4534" rIns="81638" bIns="40819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ctr"/>
            <a:r>
              <a:rPr lang="en-US" altLang="en-US" sz="1814"/>
              <a:t>BOARD</a:t>
            </a:r>
          </a:p>
          <a:p>
            <a:pPr algn="ctr"/>
            <a:r>
              <a:rPr lang="en-US" altLang="en-US" sz="1814"/>
              <a:t>SUPPORT</a:t>
            </a:r>
          </a:p>
          <a:p>
            <a:pPr algn="ctr"/>
            <a:r>
              <a:rPr lang="en-US" altLang="en-US" sz="1814"/>
              <a:t>Cross compiler,</a:t>
            </a:r>
          </a:p>
          <a:p>
            <a:pPr algn="ctr"/>
            <a:r>
              <a:rPr lang="en-US" altLang="en-US" sz="1814"/>
              <a:t>Tuning Flags</a:t>
            </a:r>
          </a:p>
          <a:p>
            <a:pPr algn="ctr"/>
            <a:r>
              <a:rPr lang="en-US" altLang="en-US" sz="1814"/>
              <a:t>(Part of PSP)</a:t>
            </a:r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6340560" y="3856440"/>
            <a:ext cx="1919520" cy="1645920"/>
          </a:xfrm>
          <a:prstGeom prst="ellipse">
            <a:avLst/>
          </a:prstGeom>
          <a:solidFill>
            <a:srgbClr val="004586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4534" rIns="81638" bIns="40819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ctr"/>
            <a:r>
              <a:rPr lang="en-US" altLang="en-US" sz="1814" dirty="0"/>
              <a:t>APPLICATION</a:t>
            </a:r>
          </a:p>
          <a:p>
            <a:pPr algn="ctr"/>
            <a:r>
              <a:rPr lang="en-US" altLang="en-US" sz="1814" dirty="0"/>
              <a:t>RECIPES</a:t>
            </a:r>
          </a:p>
          <a:p>
            <a:pPr algn="ctr"/>
            <a:r>
              <a:rPr lang="en-US" altLang="en-US" sz="1814" dirty="0"/>
              <a:t>(Part of Apps)</a:t>
            </a:r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2956560" y="5868120"/>
            <a:ext cx="3016800" cy="639360"/>
          </a:xfrm>
          <a:prstGeom prst="ellipse">
            <a:avLst/>
          </a:prstGeom>
          <a:solidFill>
            <a:srgbClr val="33CC66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4534" rIns="81638" bIns="40819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ctr"/>
            <a:r>
              <a:rPr lang="en-US" altLang="en-US" sz="1814"/>
              <a:t>FINAL MAKEFILES</a:t>
            </a:r>
          </a:p>
        </p:txBody>
      </p:sp>
      <p:cxnSp>
        <p:nvCxnSpPr>
          <p:cNvPr id="6151" name="AutoShape 7"/>
          <p:cNvCxnSpPr>
            <a:cxnSpLocks noChangeShapeType="1"/>
            <a:stCxn id="6147" idx="5"/>
            <a:endCxn id="6150" idx="1"/>
          </p:cNvCxnSpPr>
          <p:nvPr/>
        </p:nvCxnSpPr>
        <p:spPr bwMode="auto">
          <a:xfrm>
            <a:off x="2217840" y="5352600"/>
            <a:ext cx="1180800" cy="609120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2" name="AutoShape 8"/>
          <p:cNvCxnSpPr>
            <a:cxnSpLocks noChangeShapeType="1"/>
            <a:stCxn id="6148" idx="4"/>
            <a:endCxn id="6150" idx="0"/>
          </p:cNvCxnSpPr>
          <p:nvPr/>
        </p:nvCxnSpPr>
        <p:spPr bwMode="auto">
          <a:xfrm>
            <a:off x="4465680" y="5227320"/>
            <a:ext cx="1440" cy="640800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3" name="AutoShape 9"/>
          <p:cNvCxnSpPr>
            <a:cxnSpLocks noChangeShapeType="1"/>
            <a:stCxn id="6149" idx="3"/>
            <a:endCxn id="6150" idx="7"/>
          </p:cNvCxnSpPr>
          <p:nvPr/>
        </p:nvCxnSpPr>
        <p:spPr bwMode="auto">
          <a:xfrm flipH="1">
            <a:off x="5532720" y="5260440"/>
            <a:ext cx="1088640" cy="701280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23467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 noChangeArrowheads="1"/>
          </p:cNvSpPr>
          <p:nvPr/>
        </p:nvSpPr>
        <p:spPr bwMode="auto">
          <a:xfrm>
            <a:off x="1371599" y="153001"/>
            <a:ext cx="6627601" cy="609120"/>
          </a:xfrm>
          <a:custGeom>
            <a:avLst/>
            <a:gdLst>
              <a:gd name="G0" fmla="*/ 23095 1 2"/>
              <a:gd name="G1" fmla="*/ 1866 1 2"/>
              <a:gd name="G2" fmla="+- 1866 0 0"/>
              <a:gd name="G3" fmla="+- 23095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3095" y="0"/>
                </a:lnTo>
                <a:lnTo>
                  <a:pt x="23095" y="1866"/>
                </a:lnTo>
                <a:lnTo>
                  <a:pt x="0" y="1866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540" b="1" dirty="0">
                <a:solidFill>
                  <a:srgbClr val="FFFFFF"/>
                </a:solidFill>
                <a:ea typeface="ＭＳ Ｐゴシック" charset="-128"/>
              </a:rPr>
              <a:t>Directory Structure: Top Level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804481" y="1371241"/>
            <a:ext cx="4973760" cy="73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1105" rIns="81638" bIns="40819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r>
              <a:rPr lang="en-US" altLang="en-US" sz="1361" u="sng"/>
              <a:t>CFS Application Source Code</a:t>
            </a:r>
          </a:p>
          <a:p>
            <a:r>
              <a:rPr lang="en-US" altLang="en-US" sz="1361"/>
              <a:t>One subdirectory per application, which directly maps to</a:t>
            </a:r>
          </a:p>
          <a:p>
            <a:r>
              <a:rPr lang="en-US" altLang="en-US" sz="1361"/>
              <a:t>upstream/official source (not modified locally in any way)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65760" y="1116361"/>
            <a:ext cx="2131200" cy="34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4534" rIns="81638" bIns="40819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r>
              <a:rPr lang="en-US" altLang="en-US" sz="1814"/>
              <a:t>Top Level Directory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H="1">
            <a:off x="1827361" y="1829161"/>
            <a:ext cx="1978560" cy="36576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671361" y="2197801"/>
            <a:ext cx="4040640" cy="51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1105" rIns="81638" bIns="40819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r>
              <a:rPr lang="en-US" altLang="en-US" sz="1361" u="sng"/>
              <a:t>Build Output and intermediate files</a:t>
            </a:r>
          </a:p>
          <a:p>
            <a:r>
              <a:rPr lang="en-US" altLang="en-US" sz="1361"/>
              <a:t>(100% generated files; not version controlled)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945601" y="2804041"/>
            <a:ext cx="4368960" cy="73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1105" rIns="81638" bIns="40819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r>
              <a:rPr lang="en-US" altLang="en-US" sz="1361" u="sng"/>
              <a:t>Subtrees containing “upstream” sources</a:t>
            </a:r>
          </a:p>
          <a:p>
            <a:r>
              <a:rPr lang="en-US" altLang="en-US" sz="1361"/>
              <a:t>Unmodified from their original state; no editing or </a:t>
            </a:r>
          </a:p>
          <a:p>
            <a:r>
              <a:rPr lang="en-US" altLang="en-US" sz="1361"/>
              <a:t>customizing to the target system in these files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464001" y="3657961"/>
            <a:ext cx="4541760" cy="73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1105" rIns="81638" bIns="40819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r>
              <a:rPr lang="en-US" altLang="en-US" sz="1361" u="sng"/>
              <a:t>Mission configuration</a:t>
            </a:r>
          </a:p>
          <a:p>
            <a:r>
              <a:rPr lang="en-US" altLang="en-US" sz="1361"/>
              <a:t>Contains “overrides” or extensions to the</a:t>
            </a:r>
          </a:p>
          <a:p>
            <a:r>
              <a:rPr lang="en-US" altLang="en-US" sz="1361"/>
              <a:t>distribution files that provide mission-specific needs</a:t>
            </a: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H="1">
            <a:off x="1918081" y="2468521"/>
            <a:ext cx="275472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H="1" flipV="1">
            <a:off x="1728001" y="2681641"/>
            <a:ext cx="2219040" cy="42912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H="1">
            <a:off x="1827361" y="3109321"/>
            <a:ext cx="2119680" cy="9072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1" y="1850761"/>
            <a:ext cx="1913760" cy="24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80" name="Line 12"/>
          <p:cNvSpPr>
            <a:spLocks noChangeShapeType="1"/>
          </p:cNvSpPr>
          <p:nvPr/>
        </p:nvSpPr>
        <p:spPr bwMode="auto">
          <a:xfrm flipH="1">
            <a:off x="1728001" y="3109321"/>
            <a:ext cx="2219040" cy="32976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>
            <a:off x="2643841" y="3931561"/>
            <a:ext cx="182160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365761" y="4480201"/>
            <a:ext cx="8595360" cy="21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4534" rIns="81638" bIns="40819"/>
          <a:lstStyle>
            <a:lvl1pPr marL="215900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r>
              <a:rPr lang="en-US" altLang="en-US" sz="1814"/>
              <a:t>All “mission-specific” information is consolidated in the </a:t>
            </a:r>
            <a:r>
              <a:rPr lang="en-US" altLang="en-US" sz="1814">
                <a:latin typeface="Courier New" pitchFamily="49" charset="0"/>
              </a:rPr>
              <a:t>_defs </a:t>
            </a:r>
            <a:r>
              <a:rPr lang="en-US" altLang="en-US" sz="1814"/>
              <a:t>directory, such as: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en-US" sz="1814"/>
              <a:t>Number and type/architecture of processor boards in use, and the corresponding </a:t>
            </a:r>
            <a:r>
              <a:rPr lang="en-US" altLang="en-US" sz="1814">
                <a:latin typeface="Courier New" pitchFamily="49" charset="0"/>
              </a:rPr>
              <a:t>cfe_platform_cfg.h</a:t>
            </a:r>
            <a:r>
              <a:rPr lang="en-US" altLang="en-US" sz="1814"/>
              <a:t> file for each processor board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en-US" sz="1814"/>
              <a:t>CFS Applications to compile for each processor board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en-US" sz="1814"/>
              <a:t>Top-level mission configuration (</a:t>
            </a:r>
            <a:r>
              <a:rPr lang="en-US" altLang="en-US" sz="1814">
                <a:latin typeface="Courier New" pitchFamily="49" charset="0"/>
              </a:rPr>
              <a:t>cfe_mission_cfg.h</a:t>
            </a:r>
            <a:r>
              <a:rPr lang="en-US" altLang="en-US" sz="1814"/>
              <a:t>)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en-US" sz="1814"/>
              <a:t>Table definitions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en-US" altLang="en-US" sz="1814"/>
              <a:t>Script files</a:t>
            </a:r>
          </a:p>
          <a:p>
            <a:pPr>
              <a:buClrTx/>
              <a:buSzTx/>
              <a:buFontTx/>
              <a:buNone/>
            </a:pPr>
            <a:r>
              <a:rPr lang="en-US" altLang="en-US" sz="1814" i="1"/>
              <a:t>This keeps orginal source trees completely original so “diffs” and merges work!</a:t>
            </a:r>
          </a:p>
        </p:txBody>
      </p:sp>
    </p:spTree>
    <p:extLst>
      <p:ext uri="{BB962C8B-B14F-4D97-AF65-F5344CB8AC3E}">
        <p14:creationId xmlns:p14="http://schemas.microsoft.com/office/powerpoint/2010/main" val="24262512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Cmake</a:t>
            </a:r>
            <a:r>
              <a:rPr lang="en-US" dirty="0"/>
              <a:t> and make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4" y="1447800"/>
            <a:ext cx="8228013" cy="3976687"/>
          </a:xfrm>
        </p:spPr>
        <p:txBody>
          <a:bodyPr/>
          <a:lstStyle/>
          <a:p>
            <a:r>
              <a:rPr lang="en-US" sz="2400" dirty="0"/>
              <a:t>Classic make (</a:t>
            </a:r>
            <a:r>
              <a:rPr lang="en-US" sz="2400" dirty="0" err="1"/>
              <a:t>cFS</a:t>
            </a:r>
            <a:r>
              <a:rPr lang="en-US" sz="2400" dirty="0"/>
              <a:t> 6.4) will still be available in 6.5 and 6.6</a:t>
            </a:r>
          </a:p>
          <a:p>
            <a:r>
              <a:rPr lang="en-US" sz="2400" dirty="0"/>
              <a:t>For 6.6 the proposed approach is to include generated header files along with the EDS files in CM and in the open source releases</a:t>
            </a:r>
          </a:p>
          <a:p>
            <a:pPr lvl="1"/>
            <a:r>
              <a:rPr lang="en-US" sz="2000" dirty="0"/>
              <a:t>If you use </a:t>
            </a:r>
            <a:r>
              <a:rPr lang="en-US" sz="2000" dirty="0" err="1"/>
              <a:t>cmake</a:t>
            </a:r>
            <a:r>
              <a:rPr lang="en-US" sz="2000" dirty="0"/>
              <a:t> the generated header files will be used instead of the distributed header file.</a:t>
            </a:r>
          </a:p>
          <a:p>
            <a:pPr lvl="1"/>
            <a:r>
              <a:rPr lang="en-US" sz="2000" dirty="0"/>
              <a:t>If you use classic make the EDS files will be ignored but can be used for data base generation</a:t>
            </a:r>
          </a:p>
          <a:p>
            <a:r>
              <a:rPr lang="en-US" sz="2400" dirty="0"/>
              <a:t>We would encourage new projects to use </a:t>
            </a:r>
            <a:r>
              <a:rPr lang="en-US" sz="2400" dirty="0" err="1"/>
              <a:t>cmake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84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Integrating EDS </a:t>
            </a:r>
            <a:r>
              <a:rPr lang="en-US" dirty="0" err="1"/>
              <a:t>wth</a:t>
            </a:r>
            <a:r>
              <a:rPr lang="en-US" dirty="0"/>
              <a:t> </a:t>
            </a:r>
            <a:r>
              <a:rPr lang="en-US" dirty="0" err="1"/>
              <a:t>cmake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963"/>
            <a:ext cx="8228013" cy="4643437"/>
          </a:xfrm>
        </p:spPr>
        <p:txBody>
          <a:bodyPr/>
          <a:lstStyle/>
          <a:p>
            <a:r>
              <a:rPr lang="en-US" dirty="0"/>
              <a:t>APIDs for all subsystems are defined in one mission XML file</a:t>
            </a:r>
          </a:p>
          <a:p>
            <a:r>
              <a:rPr lang="en-US" dirty="0"/>
              <a:t>The APIDs numbers are arbitrary and only represent a mission wide topic handle</a:t>
            </a:r>
          </a:p>
          <a:p>
            <a:r>
              <a:rPr lang="en-US" dirty="0" err="1"/>
              <a:t>cmake</a:t>
            </a:r>
            <a:r>
              <a:rPr lang="en-US" dirty="0"/>
              <a:t> is set up to generate all of the APID header files prior to compiling the source code</a:t>
            </a:r>
          </a:p>
          <a:p>
            <a:r>
              <a:rPr lang="en-US" dirty="0" err="1"/>
              <a:t>cmake</a:t>
            </a:r>
            <a:r>
              <a:rPr lang="en-US" dirty="0"/>
              <a:t> can be set up to generate the “as deployed” mission EDS which is imported into the database tools</a:t>
            </a:r>
          </a:p>
          <a:p>
            <a:pPr lvl="1"/>
            <a:r>
              <a:rPr lang="en-US" dirty="0"/>
              <a:t>ITOS, ASIST, COSMOS…</a:t>
            </a:r>
          </a:p>
          <a:p>
            <a:pPr lvl="1"/>
            <a:r>
              <a:rPr lang="en-US" dirty="0"/>
              <a:t>This effort is in progress </a:t>
            </a:r>
          </a:p>
          <a:p>
            <a:r>
              <a:rPr lang="en-US" dirty="0" err="1"/>
              <a:t>cmake</a:t>
            </a:r>
            <a:r>
              <a:rPr lang="en-US" dirty="0"/>
              <a:t> can also be used to generate and allocate other </a:t>
            </a:r>
            <a:r>
              <a:rPr lang="en-US" dirty="0" err="1"/>
              <a:t>cFS</a:t>
            </a:r>
            <a:r>
              <a:rPr lang="en-US" dirty="0"/>
              <a:t> system wide identifiers such as Performance ID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9828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Integrating EDS </a:t>
            </a:r>
            <a:r>
              <a:rPr lang="en-US" dirty="0" err="1" smtClean="0"/>
              <a:t>wth</a:t>
            </a:r>
            <a:r>
              <a:rPr lang="en-US" dirty="0" smtClean="0"/>
              <a:t> </a:t>
            </a:r>
            <a:r>
              <a:rPr lang="en-US" dirty="0" err="1" smtClean="0"/>
              <a:t>cmake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963"/>
            <a:ext cx="8228013" cy="4643437"/>
          </a:xfrm>
        </p:spPr>
        <p:txBody>
          <a:bodyPr/>
          <a:lstStyle/>
          <a:p>
            <a:r>
              <a:rPr lang="en-US" dirty="0" smtClean="0"/>
              <a:t>APIDs for all subsystems are defined in one mission XML file</a:t>
            </a:r>
          </a:p>
          <a:p>
            <a:r>
              <a:rPr lang="en-US" dirty="0" smtClean="0"/>
              <a:t>The APIDs numbers are arbitrary and only represent a mission wide topic handle</a:t>
            </a:r>
          </a:p>
          <a:p>
            <a:r>
              <a:rPr lang="en-US" dirty="0" err="1" smtClean="0"/>
              <a:t>cmake</a:t>
            </a:r>
            <a:r>
              <a:rPr lang="en-US" dirty="0" smtClean="0"/>
              <a:t> is set up to generate all of the APID header files prior to compiling the source code</a:t>
            </a:r>
          </a:p>
          <a:p>
            <a:r>
              <a:rPr lang="en-US" dirty="0" err="1"/>
              <a:t>c</a:t>
            </a:r>
            <a:r>
              <a:rPr lang="en-US" dirty="0" err="1" smtClean="0"/>
              <a:t>make</a:t>
            </a:r>
            <a:r>
              <a:rPr lang="en-US" dirty="0" smtClean="0"/>
              <a:t> can be set up to generate the “as deployed” mission EDS which is imported into the database tools</a:t>
            </a:r>
          </a:p>
          <a:p>
            <a:pPr lvl="1"/>
            <a:r>
              <a:rPr lang="en-US" dirty="0" smtClean="0"/>
              <a:t>ITOS, ASIST, COSMOS…</a:t>
            </a:r>
          </a:p>
          <a:p>
            <a:pPr lvl="1"/>
            <a:r>
              <a:rPr lang="en-US" dirty="0" smtClean="0"/>
              <a:t>This effort is in progress </a:t>
            </a:r>
          </a:p>
          <a:p>
            <a:r>
              <a:rPr lang="en-US" dirty="0" err="1"/>
              <a:t>c</a:t>
            </a:r>
            <a:r>
              <a:rPr lang="en-US" dirty="0" err="1" smtClean="0"/>
              <a:t>make</a:t>
            </a:r>
            <a:r>
              <a:rPr lang="en-US" dirty="0" smtClean="0"/>
              <a:t> can also be used to generate and allocate other </a:t>
            </a:r>
            <a:r>
              <a:rPr lang="en-US" dirty="0" err="1" smtClean="0"/>
              <a:t>cFS</a:t>
            </a:r>
            <a:r>
              <a:rPr lang="en-US" dirty="0" smtClean="0"/>
              <a:t> system wide identifiers like Performance ID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7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8013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Unit Test Tool (</a:t>
            </a:r>
            <a:r>
              <a:rPr lang="en-US" dirty="0" err="1">
                <a:solidFill>
                  <a:schemeClr val="tx1"/>
                </a:solidFill>
              </a:rPr>
              <a:t>ut</a:t>
            </a:r>
            <a:r>
              <a:rPr lang="en-US" dirty="0">
                <a:solidFill>
                  <a:schemeClr val="tx1"/>
                </a:solidFill>
              </a:rPr>
              <a:t>-assert)</a:t>
            </a:r>
          </a:p>
        </p:txBody>
      </p:sp>
    </p:spTree>
    <p:extLst>
      <p:ext uri="{BB962C8B-B14F-4D97-AF65-F5344CB8AC3E}">
        <p14:creationId xmlns:p14="http://schemas.microsoft.com/office/powerpoint/2010/main" val="298471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162800" cy="762000"/>
          </a:xfrm>
        </p:spPr>
        <p:txBody>
          <a:bodyPr/>
          <a:lstStyle/>
          <a:p>
            <a:r>
              <a:rPr lang="en-US" dirty="0"/>
              <a:t>Future Products &amp; </a:t>
            </a:r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8013" cy="5334000"/>
          </a:xfrm>
        </p:spPr>
        <p:txBody>
          <a:bodyPr/>
          <a:lstStyle/>
          <a:p>
            <a:r>
              <a:rPr lang="en-US" sz="2800" dirty="0" smtClean="0"/>
              <a:t>From the 2015 workshop</a:t>
            </a:r>
          </a:p>
          <a:p>
            <a:pPr lvl="1"/>
            <a:r>
              <a:rPr lang="en-US" sz="2400" dirty="0" smtClean="0"/>
              <a:t>Increasing the message name space (App ID)</a:t>
            </a:r>
          </a:p>
          <a:p>
            <a:pPr lvl="1"/>
            <a:r>
              <a:rPr lang="en-US" sz="2400" dirty="0" smtClean="0"/>
              <a:t>Software Bus Network</a:t>
            </a:r>
          </a:p>
          <a:p>
            <a:pPr lvl="1"/>
            <a:r>
              <a:rPr lang="en-US" sz="2400" dirty="0" smtClean="0"/>
              <a:t>Multicore </a:t>
            </a:r>
          </a:p>
          <a:p>
            <a:pPr lvl="1"/>
            <a:r>
              <a:rPr lang="en-US" sz="2400" dirty="0" smtClean="0"/>
              <a:t>Modeling/</a:t>
            </a:r>
            <a:r>
              <a:rPr lang="en-US" sz="2400" dirty="0" err="1" smtClean="0"/>
              <a:t>autocode</a:t>
            </a:r>
            <a:endParaRPr lang="en-US" sz="2400" dirty="0" smtClean="0"/>
          </a:p>
          <a:p>
            <a:pPr lvl="1"/>
            <a:r>
              <a:rPr lang="en-US" sz="2400" dirty="0" smtClean="0"/>
              <a:t>Real-time Linux</a:t>
            </a:r>
          </a:p>
          <a:p>
            <a:pPr lvl="1"/>
            <a:r>
              <a:rPr lang="en-US" sz="2400" dirty="0" smtClean="0"/>
              <a:t>Partitioning</a:t>
            </a:r>
          </a:p>
          <a:p>
            <a:pPr lvl="1"/>
            <a:r>
              <a:rPr lang="en-US" sz="2400" dirty="0" smtClean="0"/>
              <a:t>Electronic Data Sheets</a:t>
            </a:r>
          </a:p>
          <a:p>
            <a:pPr lvl="1"/>
            <a:r>
              <a:rPr lang="en-US" sz="2400" dirty="0" smtClean="0"/>
              <a:t>OSAL/PSP layering</a:t>
            </a:r>
          </a:p>
          <a:p>
            <a:pPr lvl="1"/>
            <a:r>
              <a:rPr lang="en-US" sz="2400" dirty="0" smtClean="0"/>
              <a:t>Checkpoint restart </a:t>
            </a:r>
          </a:p>
          <a:p>
            <a:pPr lvl="1"/>
            <a:r>
              <a:rPr lang="en-US" sz="2400" dirty="0" err="1" smtClean="0"/>
              <a:t>Cmake</a:t>
            </a:r>
            <a:r>
              <a:rPr lang="en-US" sz="2400" dirty="0" smtClean="0"/>
              <a:t> build environment</a:t>
            </a:r>
          </a:p>
          <a:p>
            <a:pPr lvl="1"/>
            <a:endParaRPr lang="en-US" sz="2800" dirty="0" smtClean="0"/>
          </a:p>
        </p:txBody>
      </p:sp>
      <p:sp>
        <p:nvSpPr>
          <p:cNvPr id="4" name="5-Point Star 3"/>
          <p:cNvSpPr/>
          <p:nvPr/>
        </p:nvSpPr>
        <p:spPr bwMode="auto">
          <a:xfrm>
            <a:off x="377687" y="1794839"/>
            <a:ext cx="304800" cy="228600"/>
          </a:xfrm>
          <a:prstGeom prst="star5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377687" y="4210049"/>
            <a:ext cx="304800" cy="228600"/>
          </a:xfrm>
          <a:prstGeom prst="star5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6" name="5-Point Star 5"/>
          <p:cNvSpPr/>
          <p:nvPr/>
        </p:nvSpPr>
        <p:spPr bwMode="auto">
          <a:xfrm>
            <a:off x="377687" y="3725517"/>
            <a:ext cx="304800" cy="228600"/>
          </a:xfrm>
          <a:prstGeom prst="star5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7" name="5-Point Star 6"/>
          <p:cNvSpPr/>
          <p:nvPr/>
        </p:nvSpPr>
        <p:spPr bwMode="auto">
          <a:xfrm>
            <a:off x="377687" y="4687957"/>
            <a:ext cx="304800" cy="228600"/>
          </a:xfrm>
          <a:prstGeom prst="star5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8" name="5-Point Star 7"/>
          <p:cNvSpPr/>
          <p:nvPr/>
        </p:nvSpPr>
        <p:spPr bwMode="auto">
          <a:xfrm>
            <a:off x="377687" y="6185452"/>
            <a:ext cx="304800" cy="228600"/>
          </a:xfrm>
          <a:prstGeom prst="star5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9" name="5-Point Star 8"/>
          <p:cNvSpPr/>
          <p:nvPr/>
        </p:nvSpPr>
        <p:spPr bwMode="auto">
          <a:xfrm>
            <a:off x="404191" y="2272747"/>
            <a:ext cx="304800" cy="228600"/>
          </a:xfrm>
          <a:prstGeom prst="star5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0" name="5-Point Star 9"/>
          <p:cNvSpPr/>
          <p:nvPr/>
        </p:nvSpPr>
        <p:spPr bwMode="auto">
          <a:xfrm>
            <a:off x="410817" y="3232702"/>
            <a:ext cx="304800" cy="228600"/>
          </a:xfrm>
          <a:prstGeom prst="star5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1" name="5-Point Star 10"/>
          <p:cNvSpPr/>
          <p:nvPr/>
        </p:nvSpPr>
        <p:spPr bwMode="auto">
          <a:xfrm>
            <a:off x="410817" y="2758934"/>
            <a:ext cx="304800" cy="228600"/>
          </a:xfrm>
          <a:prstGeom prst="star5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83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Inventory (1)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203415"/>
            <a:ext cx="6477000" cy="521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</a:t>
            </a:r>
            <a:r>
              <a:rPr lang="en-US" dirty="0" smtClean="0"/>
              <a:t>Inventory (2)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168135"/>
            <a:ext cx="7671385" cy="530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9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</a:t>
            </a:r>
            <a:r>
              <a:rPr lang="en-US" dirty="0" smtClean="0"/>
              <a:t>Inventory (3)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434" y="1600200"/>
            <a:ext cx="8294757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6906" y="5867400"/>
            <a:ext cx="6969537" cy="6709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There are a lot more tools out there!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Please send your  list to Jonathan.J.Wilmot@NASA.gov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8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60" y="-29817"/>
            <a:ext cx="8228013" cy="914400"/>
          </a:xfrm>
        </p:spPr>
        <p:txBody>
          <a:bodyPr/>
          <a:lstStyle/>
          <a:p>
            <a:r>
              <a:rPr lang="en-US" dirty="0" err="1" smtClean="0"/>
              <a:t>cFS</a:t>
            </a:r>
            <a:r>
              <a:rPr lang="en-US" dirty="0" smtClean="0"/>
              <a:t> Message Name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60" y="1143000"/>
            <a:ext cx="8042276" cy="5257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/>
              <a:t>What’s the Problem</a:t>
            </a:r>
          </a:p>
          <a:p>
            <a:pPr lvl="1">
              <a:lnSpc>
                <a:spcPct val="100000"/>
              </a:lnSpc>
            </a:pPr>
            <a:r>
              <a:rPr lang="en-US" sz="2000" dirty="0" err="1" smtClean="0"/>
              <a:t>cFS</a:t>
            </a:r>
            <a:r>
              <a:rPr lang="en-US" sz="2000" dirty="0" smtClean="0"/>
              <a:t> </a:t>
            </a:r>
            <a:r>
              <a:rPr lang="en-US" sz="2000" dirty="0"/>
              <a:t>S</a:t>
            </a:r>
            <a:r>
              <a:rPr lang="en-US" sz="2000" dirty="0" smtClean="0"/>
              <a:t>oftware </a:t>
            </a:r>
            <a:r>
              <a:rPr lang="en-US" sz="2000" dirty="0"/>
              <a:t>B</a:t>
            </a:r>
            <a:r>
              <a:rPr lang="en-US" sz="2000" dirty="0" smtClean="0"/>
              <a:t>us uses CCSDS Space Packets the APID (topic) and is limited to 2047 commands and 2047 telemetry packets </a:t>
            </a: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Allocation and management of APIDs during development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Early block assignments to subsystems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Ripple effects of APID changes to code, documentation, tests, ground systems…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Larger systems of systems may run out of APIDs</a:t>
            </a:r>
          </a:p>
          <a:p>
            <a:pPr lvl="2">
              <a:lnSpc>
                <a:spcPct val="100000"/>
              </a:lnSpc>
            </a:pPr>
            <a:r>
              <a:rPr lang="en-US" sz="1800" dirty="0" smtClean="0"/>
              <a:t>Example: Habitat and Orion docked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Formation flying, distributed, cluster satellites, small satellites</a:t>
            </a:r>
          </a:p>
          <a:p>
            <a:pPr lvl="2">
              <a:lnSpc>
                <a:spcPct val="100000"/>
              </a:lnSpc>
            </a:pPr>
            <a:r>
              <a:rPr lang="en-US" sz="1800" dirty="0" smtClean="0"/>
              <a:t>Includes multi-processor, multi-core, and partitioned</a:t>
            </a:r>
            <a:r>
              <a:rPr lang="en-US" sz="1800" dirty="0"/>
              <a:t> </a:t>
            </a:r>
            <a:r>
              <a:rPr lang="en-US" sz="1800" dirty="0" smtClean="0"/>
              <a:t>systems 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In CCSDS, the spacecraft ID is in the WAN frame and is stripped off as the packet goes up the protocol stack</a:t>
            </a:r>
          </a:p>
        </p:txBody>
      </p:sp>
    </p:spTree>
    <p:extLst>
      <p:ext uri="{BB962C8B-B14F-4D97-AF65-F5344CB8AC3E}">
        <p14:creationId xmlns:p14="http://schemas.microsoft.com/office/powerpoint/2010/main" val="164165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8013" cy="762000"/>
          </a:xfrm>
        </p:spPr>
        <p:txBody>
          <a:bodyPr/>
          <a:lstStyle/>
          <a:p>
            <a:r>
              <a:rPr lang="en-US" dirty="0" smtClean="0"/>
              <a:t>Extending the CCSDS Message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8013" cy="5410200"/>
          </a:xfrm>
        </p:spPr>
        <p:txBody>
          <a:bodyPr/>
          <a:lstStyle/>
          <a:p>
            <a:r>
              <a:rPr lang="en-US" dirty="0" smtClean="0"/>
              <a:t>Add an addition 32 bits to the CCSDS Space Packet secondary </a:t>
            </a:r>
            <a:r>
              <a:rPr lang="en-US" dirty="0" err="1" smtClean="0"/>
              <a:t>hdr</a:t>
            </a:r>
            <a:endParaRPr lang="en-US" dirty="0" smtClean="0"/>
          </a:p>
          <a:p>
            <a:r>
              <a:rPr lang="en-US" dirty="0" smtClean="0"/>
              <a:t>Increasing the potential APID name space from 2</a:t>
            </a:r>
            <a:r>
              <a:rPr lang="en-US" baseline="30000" dirty="0" smtClean="0"/>
              <a:t>12 </a:t>
            </a:r>
            <a:r>
              <a:rPr lang="en-US" dirty="0" smtClean="0"/>
              <a:t>to 2</a:t>
            </a:r>
            <a:r>
              <a:rPr lang="en-US" baseline="30000" dirty="0" smtClean="0"/>
              <a:t>37</a:t>
            </a:r>
            <a:endParaRPr lang="en-US" baseline="30000" dirty="0"/>
          </a:p>
          <a:p>
            <a:r>
              <a:rPr lang="en-US" dirty="0" smtClean="0"/>
              <a:t>For practical/efficiency reasons </a:t>
            </a:r>
            <a:r>
              <a:rPr lang="en-US" dirty="0" err="1" smtClean="0"/>
              <a:t>cFS</a:t>
            </a:r>
            <a:r>
              <a:rPr lang="en-US" dirty="0" smtClean="0"/>
              <a:t> will limit to 2</a:t>
            </a:r>
            <a:r>
              <a:rPr lang="en-US" baseline="30000" dirty="0" smtClean="0"/>
              <a:t>32</a:t>
            </a:r>
          </a:p>
          <a:p>
            <a:r>
              <a:rPr lang="en-US" dirty="0"/>
              <a:t>Changes are isolated </a:t>
            </a:r>
            <a:r>
              <a:rPr lang="en-US" dirty="0" smtClean="0"/>
              <a:t>to </a:t>
            </a:r>
            <a:r>
              <a:rPr lang="en-US" dirty="0" err="1" smtClean="0"/>
              <a:t>cFS</a:t>
            </a:r>
            <a:r>
              <a:rPr lang="en-US" dirty="0" smtClean="0"/>
              <a:t> </a:t>
            </a:r>
            <a:r>
              <a:rPr lang="en-US" dirty="0"/>
              <a:t>SB and </a:t>
            </a:r>
            <a:r>
              <a:rPr lang="en-US" dirty="0" smtClean="0"/>
              <a:t>SBN </a:t>
            </a:r>
          </a:p>
          <a:p>
            <a:pPr lvl="1"/>
            <a:r>
              <a:rPr lang="en-US" sz="2000" dirty="0" smtClean="0"/>
              <a:t>Applications subscribe to a 32 bit number</a:t>
            </a:r>
          </a:p>
          <a:p>
            <a:pPr lvl="2"/>
            <a:r>
              <a:rPr lang="en-US" dirty="0" smtClean="0"/>
              <a:t>Change is transparent to applications after a recompile</a:t>
            </a:r>
          </a:p>
          <a:p>
            <a:r>
              <a:rPr lang="en-US" dirty="0" smtClean="0"/>
              <a:t>Near term infusion</a:t>
            </a:r>
          </a:p>
          <a:p>
            <a:pPr lvl="1"/>
            <a:r>
              <a:rPr lang="en-US" sz="2000" dirty="0" smtClean="0"/>
              <a:t>GSFC Restore Servicing Payload mission</a:t>
            </a:r>
          </a:p>
          <a:p>
            <a:pPr lvl="2"/>
            <a:r>
              <a:rPr lang="en-US" sz="1600" dirty="0" smtClean="0"/>
              <a:t>Distributed system with 16 processors</a:t>
            </a:r>
          </a:p>
          <a:p>
            <a:pPr lvl="2"/>
            <a:r>
              <a:rPr lang="en-US" sz="1800" dirty="0" smtClean="0"/>
              <a:t>Currently implementing a 2</a:t>
            </a:r>
            <a:r>
              <a:rPr lang="en-US" sz="1800" baseline="30000" dirty="0" smtClean="0"/>
              <a:t>16</a:t>
            </a:r>
            <a:r>
              <a:rPr lang="en-US" sz="1800" dirty="0" smtClean="0"/>
              <a:t> mapping </a:t>
            </a:r>
          </a:p>
          <a:p>
            <a:pPr lvl="3"/>
            <a:r>
              <a:rPr lang="en-US" dirty="0" smtClean="0"/>
              <a:t>8 bits APID, 8 bits APID Qualifier</a:t>
            </a:r>
          </a:p>
          <a:p>
            <a:pPr lvl="1"/>
            <a:r>
              <a:rPr lang="en-US" sz="2000" dirty="0" smtClean="0"/>
              <a:t>AES Habitat</a:t>
            </a:r>
          </a:p>
          <a:p>
            <a:pPr lvl="1"/>
            <a:r>
              <a:rPr lang="en-US" sz="2000" dirty="0" smtClean="0"/>
              <a:t>GSFC WFIRST 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77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CCSDS Space Packets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57" y="2204428"/>
            <a:ext cx="8042276" cy="4038600"/>
          </a:xfrm>
        </p:spPr>
        <p:txBody>
          <a:bodyPr>
            <a:noAutofit/>
          </a:bodyPr>
          <a:lstStyle/>
          <a:p>
            <a:r>
              <a:rPr lang="en-US" sz="1600" dirty="0" smtClean="0"/>
              <a:t>CCSDS APID allows 2</a:t>
            </a:r>
            <a:r>
              <a:rPr lang="en-US" sz="1600" baseline="30000" dirty="0" smtClean="0"/>
              <a:t>11 </a:t>
            </a:r>
            <a:r>
              <a:rPr lang="en-US" sz="1600" dirty="0"/>
              <a:t>(</a:t>
            </a:r>
            <a:r>
              <a:rPr lang="en-US" sz="1600" dirty="0" smtClean="0"/>
              <a:t>2047) commands and an additional 2047 telemetry packets (APID = b11111111111 identifies an </a:t>
            </a:r>
            <a:r>
              <a:rPr lang="en-US" sz="1600" dirty="0"/>
              <a:t>i</a:t>
            </a:r>
            <a:r>
              <a:rPr lang="en-US" sz="1600" dirty="0" smtClean="0"/>
              <a:t>dle packet, typically used for fill)</a:t>
            </a:r>
          </a:p>
          <a:p>
            <a:pPr>
              <a:lnSpc>
                <a:spcPct val="100000"/>
              </a:lnSpc>
            </a:pPr>
            <a:r>
              <a:rPr lang="en-US" sz="1600" dirty="0" smtClean="0"/>
              <a:t>PACKET.request </a:t>
            </a:r>
            <a:r>
              <a:rPr lang="en-US" sz="1100" i="1" dirty="0" smtClean="0"/>
              <a:t>is a Send</a:t>
            </a:r>
            <a:r>
              <a:rPr lang="en-US" sz="1400" dirty="0" smtClean="0"/>
              <a:t> </a:t>
            </a:r>
            <a:r>
              <a:rPr lang="en-US" sz="1600" dirty="0" smtClean="0"/>
              <a:t>(  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/>
              <a:t>Space Packet,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/>
              <a:t>APID,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/>
              <a:t>APID </a:t>
            </a:r>
            <a:r>
              <a:rPr lang="en-US" sz="1400" dirty="0"/>
              <a:t>Qualifier (optional</a:t>
            </a:r>
            <a:r>
              <a:rPr lang="en-US" sz="1400" dirty="0" smtClean="0"/>
              <a:t>),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 err="1" smtClean="0"/>
              <a:t>QoS</a:t>
            </a:r>
            <a:r>
              <a:rPr lang="en-US" sz="1400" dirty="0" smtClean="0"/>
              <a:t> </a:t>
            </a:r>
            <a:r>
              <a:rPr lang="en-US" sz="1400" dirty="0"/>
              <a:t>Requirement (optional</a:t>
            </a:r>
            <a:r>
              <a:rPr lang="en-US" sz="1400" dirty="0" smtClean="0"/>
              <a:t>)  )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600" dirty="0" smtClean="0"/>
              <a:t>“While </a:t>
            </a:r>
            <a:r>
              <a:rPr lang="en-US" sz="1600" dirty="0"/>
              <a:t>the APID is contained in the Packet Primary Header of the Space Packet, the </a:t>
            </a:r>
            <a:r>
              <a:rPr lang="en-US" sz="1600" dirty="0" smtClean="0"/>
              <a:t>APID Qualifier </a:t>
            </a:r>
            <a:r>
              <a:rPr lang="en-US" sz="1600" dirty="0"/>
              <a:t>does not appear in the data structure defined by the Space Packet Protocol. </a:t>
            </a:r>
            <a:r>
              <a:rPr lang="en-US" sz="1600" dirty="0" smtClean="0"/>
              <a:t>The value </a:t>
            </a:r>
            <a:r>
              <a:rPr lang="en-US" sz="1600" dirty="0"/>
              <a:t>of the APID Qualifier is usually carried by a protocol (or protocols) of the </a:t>
            </a:r>
            <a:r>
              <a:rPr lang="en-US" sz="1600" dirty="0" smtClean="0"/>
              <a:t>underlying subnetworks.”</a:t>
            </a:r>
          </a:p>
          <a:p>
            <a:r>
              <a:rPr lang="en-US" sz="1600" dirty="0" smtClean="0"/>
              <a:t>“The </a:t>
            </a:r>
            <a:r>
              <a:rPr lang="en-US" sz="1600" dirty="0"/>
              <a:t>APID may uniquely identify the individual sending or receiving </a:t>
            </a:r>
            <a:r>
              <a:rPr lang="en-US" sz="1600" dirty="0" smtClean="0"/>
              <a:t>application </a:t>
            </a:r>
            <a:r>
              <a:rPr lang="en-US" sz="1600" b="1" dirty="0" smtClean="0"/>
              <a:t>process</a:t>
            </a:r>
            <a:r>
              <a:rPr lang="en-US" sz="1600" dirty="0" smtClean="0"/>
              <a:t> </a:t>
            </a:r>
            <a:r>
              <a:rPr lang="en-US" sz="1600" dirty="0"/>
              <a:t>within a particular space </a:t>
            </a:r>
            <a:r>
              <a:rPr lang="en-US" sz="1600" dirty="0" smtClean="0"/>
              <a:t>vehicle”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DA82B3-7FAA-2247-A7F2-AD7BE64352F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219200"/>
            <a:ext cx="5715000" cy="7566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3800" y="1968214"/>
            <a:ext cx="12586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Primary Header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3847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Updates to CCSDS </a:t>
            </a:r>
            <a:r>
              <a:rPr lang="en-US" dirty="0" smtClean="0"/>
              <a:t>SPP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107" y="990600"/>
            <a:ext cx="8231626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ヒラギノ角ゴ Pro W3"/>
        <a:cs typeface="ヒラギノ角ゴ Pro W3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ヒラギノ角ゴ Pro W3"/>
        <a:cs typeface="ヒラギノ角ゴ Pro W3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6790</TotalTime>
  <Words>1372</Words>
  <Application>Microsoft Office PowerPoint</Application>
  <PresentationFormat>On-screen Show (4:3)</PresentationFormat>
  <Paragraphs>169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1_Office Theme</vt:lpstr>
      <vt:lpstr>TECH SESSION #1  STANDARDS AND BUILD TOOLS</vt:lpstr>
      <vt:lpstr>Future Products &amp; Technology</vt:lpstr>
      <vt:lpstr>Tools Inventory (1)</vt:lpstr>
      <vt:lpstr>Tools Inventory (2)</vt:lpstr>
      <vt:lpstr>Tools Inventory (3)</vt:lpstr>
      <vt:lpstr>cFS Message Name Space</vt:lpstr>
      <vt:lpstr>Extending the CCSDS Message Header</vt:lpstr>
      <vt:lpstr>Current CCSDS Space Packets</vt:lpstr>
      <vt:lpstr>Proposed Updates to CCSDS SPP </vt:lpstr>
      <vt:lpstr>cFS Changes</vt:lpstr>
      <vt:lpstr>Build &amp; Development Tools</vt:lpstr>
      <vt:lpstr>PowerPoint Presentation</vt:lpstr>
      <vt:lpstr>PowerPoint Presentation</vt:lpstr>
      <vt:lpstr>PowerPoint Presentation</vt:lpstr>
      <vt:lpstr>PowerPoint Presentation</vt:lpstr>
      <vt:lpstr>Cmake and make</vt:lpstr>
      <vt:lpstr>Integrating EDS wth cmake</vt:lpstr>
      <vt:lpstr>Integrating EDS wth cmake</vt:lpstr>
      <vt:lpstr>Unit Test Tool (ut-assert)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CFE/CFS GRC Change Summary</dc:title>
  <dc:creator>Vanderaar, Lisa B. (GRC-LSS0)</dc:creator>
  <cp:lastModifiedBy>Harmalkar, Subodh S.</cp:lastModifiedBy>
  <cp:revision>243</cp:revision>
  <cp:lastPrinted>1601-01-01T00:00:00Z</cp:lastPrinted>
  <dcterms:created xsi:type="dcterms:W3CDTF">1601-01-01T00:00:00Z</dcterms:created>
  <dcterms:modified xsi:type="dcterms:W3CDTF">2017-01-13T15:40:53Z</dcterms:modified>
</cp:coreProperties>
</file>