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333" r:id="rId3"/>
    <p:sldId id="344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 autoAdjust="0"/>
    <p:restoredTop sz="96000" autoAdjust="0"/>
  </p:normalViewPr>
  <p:slideViewPr>
    <p:cSldViewPr>
      <p:cViewPr varScale="1">
        <p:scale>
          <a:sx n="97" d="100"/>
          <a:sy n="97" d="100"/>
        </p:scale>
        <p:origin x="119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14CF-7298-4A3D-B28D-3CB86A6FA6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9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299602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717711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135821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553930" indent="-209055" defTabSz="418109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/>
            <a:fld id="{E9CBD2B7-6EF5-48A5-8E2E-A8946B05E4A5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9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s.a.zogby@na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UT-Assert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Johns Hopkins University Applied </a:t>
            </a:r>
            <a:r>
              <a:rPr lang="en-US" sz="1800" dirty="0" smtClean="0"/>
              <a:t>Physics Laboratory</a:t>
            </a:r>
          </a:p>
          <a:p>
            <a:r>
              <a:rPr lang="en-US" dirty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12, 2016</a:t>
            </a:r>
            <a:endParaRPr lang="en-US" sz="1800" b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47800" y="3962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5pPr>
            <a:lvl6pPr marL="22860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6pPr>
            <a:lvl7pPr marL="27432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7pPr>
            <a:lvl8pPr marL="32004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8pPr>
            <a:lvl9pPr marL="36576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9pPr>
          </a:lstStyle>
          <a:p>
            <a:r>
              <a:rPr lang="en-US" kern="0" dirty="0" smtClean="0"/>
              <a:t>Presented by Charles Zogby, NASA-GSFC</a:t>
            </a:r>
          </a:p>
          <a:p>
            <a:r>
              <a:rPr lang="en-US" b="0" kern="0" dirty="0" smtClean="0">
                <a:hlinkClick r:id="rId2"/>
              </a:rPr>
              <a:t>charles.a.zogby@nasa.gov</a:t>
            </a:r>
            <a:endParaRPr lang="en-US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err="1" smtClean="0"/>
              <a:t>cFS</a:t>
            </a:r>
            <a:r>
              <a:rPr lang="en-US" dirty="0" smtClean="0"/>
              <a:t> NASA wide community </a:t>
            </a:r>
            <a:r>
              <a:rPr lang="en-US" dirty="0" err="1" smtClean="0"/>
              <a:t>Babelfish</a:t>
            </a:r>
            <a:r>
              <a:rPr 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err="1" smtClean="0"/>
              <a:t>Sourceforge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https://sourceforge.net/projects/cfs-ut-assert/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UT-Assert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006" y="2362200"/>
            <a:ext cx="5486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1.) UT-Assert Overview</a:t>
            </a:r>
          </a:p>
          <a:p>
            <a:pPr marL="0" indent="0">
              <a:buNone/>
            </a:pPr>
            <a:r>
              <a:rPr lang="en-US" b="1" dirty="0"/>
              <a:t>2.) Benefits of Using UT-Assert</a:t>
            </a:r>
          </a:p>
          <a:p>
            <a:pPr marL="0" indent="0">
              <a:buNone/>
            </a:pPr>
            <a:r>
              <a:rPr lang="en-US" b="1" dirty="0"/>
              <a:t>3.) UT-Assert Library Components</a:t>
            </a:r>
          </a:p>
          <a:p>
            <a:pPr marL="0" indent="0">
              <a:buNone/>
            </a:pPr>
            <a:r>
              <a:rPr lang="en-US" b="1" dirty="0"/>
              <a:t>4.) Test Cases</a:t>
            </a:r>
          </a:p>
          <a:p>
            <a:pPr marL="0" indent="0">
              <a:buNone/>
            </a:pPr>
            <a:r>
              <a:rPr lang="en-US" b="1" dirty="0"/>
              <a:t>5.) Test Output</a:t>
            </a:r>
          </a:p>
          <a:p>
            <a:pPr marL="0" indent="0">
              <a:buNone/>
            </a:pPr>
            <a:r>
              <a:rPr lang="en-US" b="1" dirty="0"/>
              <a:t>6.) How to Get the UT-Assert Library</a:t>
            </a:r>
          </a:p>
        </p:txBody>
      </p:sp>
    </p:spTree>
    <p:extLst>
      <p:ext uri="{BB962C8B-B14F-4D97-AF65-F5344CB8AC3E}">
        <p14:creationId xmlns:p14="http://schemas.microsoft.com/office/powerpoint/2010/main" val="639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UT-Assert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7" y="1339702"/>
            <a:ext cx="8860466" cy="521087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1600" dirty="0"/>
              <a:t>Used for unit testing </a:t>
            </a:r>
            <a:r>
              <a:rPr lang="en-US" sz="1600" dirty="0" err="1"/>
              <a:t>cFS</a:t>
            </a:r>
            <a:r>
              <a:rPr lang="en-US" sz="1600" dirty="0"/>
              <a:t> </a:t>
            </a:r>
            <a:r>
              <a:rPr lang="en-US" sz="1600" dirty="0" smtClean="0"/>
              <a:t>applications and tasks through </a:t>
            </a:r>
            <a:r>
              <a:rPr lang="en-US" sz="1600" dirty="0"/>
              <a:t>the use of assert statements</a:t>
            </a:r>
          </a:p>
          <a:p>
            <a:pPr marL="742950" lvl="1" indent="-285750"/>
            <a:r>
              <a:rPr lang="en-US" sz="1400" dirty="0"/>
              <a:t>An assert statement evaluates whether a condition is true or false and returns PASS or FAIL</a:t>
            </a:r>
            <a:r>
              <a:rPr lang="en-US" sz="1400" dirty="0" smtClean="0"/>
              <a:t>.</a:t>
            </a:r>
          </a:p>
          <a:p>
            <a:pPr marL="742950" lvl="1" indent="-285750"/>
            <a:r>
              <a:rPr lang="en-US" sz="1400" dirty="0"/>
              <a:t>Each test case </a:t>
            </a:r>
            <a:r>
              <a:rPr lang="en-US" sz="1400" dirty="0" smtClean="0"/>
              <a:t>is </a:t>
            </a:r>
            <a:r>
              <a:rPr lang="en-US" sz="1400" dirty="0"/>
              <a:t>self-verifying, rather than needing to be manually verified after </a:t>
            </a:r>
            <a:r>
              <a:rPr lang="en-US" sz="1400" dirty="0" smtClean="0"/>
              <a:t>running</a:t>
            </a:r>
            <a:endParaRPr lang="en-US" sz="1400" dirty="0"/>
          </a:p>
          <a:p>
            <a:pPr marL="285750" indent="-285750"/>
            <a:endParaRPr lang="en-US" sz="1600" dirty="0"/>
          </a:p>
          <a:p>
            <a:pPr marL="285750" indent="-285750"/>
            <a:r>
              <a:rPr lang="en-US" sz="1600" dirty="0"/>
              <a:t>Used to test functionality and code coverage of every function in an application, one at a </a:t>
            </a:r>
            <a:r>
              <a:rPr lang="en-US" sz="1600" dirty="0" smtClean="0"/>
              <a:t>time</a:t>
            </a:r>
          </a:p>
          <a:p>
            <a:pPr marL="742950" lvl="1" indent="-285750"/>
            <a:r>
              <a:rPr lang="en-US" sz="1200" dirty="0" smtClean="0"/>
              <a:t>Each test should be completely independent from other tests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285750" indent="-285750"/>
            <a:r>
              <a:rPr lang="en-US" sz="1600" dirty="0" smtClean="0"/>
              <a:t>All </a:t>
            </a:r>
            <a:r>
              <a:rPr lang="en-US" sz="1600" dirty="0" err="1"/>
              <a:t>cFS</a:t>
            </a:r>
            <a:r>
              <a:rPr lang="en-US" sz="1600" dirty="0"/>
              <a:t> API library functions (OSAL, PSP, and </a:t>
            </a:r>
            <a:r>
              <a:rPr lang="en-US" sz="1600" dirty="0" err="1"/>
              <a:t>cFE</a:t>
            </a:r>
            <a:r>
              <a:rPr lang="en-US" sz="1600" dirty="0"/>
              <a:t>) </a:t>
            </a:r>
            <a:r>
              <a:rPr lang="en-US" sz="1600" dirty="0" smtClean="0"/>
              <a:t>are automatically substituted </a:t>
            </a:r>
            <a:r>
              <a:rPr lang="en-US" sz="1600" dirty="0"/>
              <a:t>with UT-Assert stub and hook functions</a:t>
            </a:r>
          </a:p>
          <a:p>
            <a:pPr marL="742950" lvl="1" indent="-285750"/>
            <a:r>
              <a:rPr lang="en-US" sz="1400" dirty="0"/>
              <a:t>Every </a:t>
            </a:r>
            <a:r>
              <a:rPr lang="en-US" sz="1400" dirty="0" err="1"/>
              <a:t>cFS</a:t>
            </a:r>
            <a:r>
              <a:rPr lang="en-US" sz="1400" dirty="0"/>
              <a:t> API library function has a corresponding UT-Assert stub function</a:t>
            </a:r>
          </a:p>
          <a:p>
            <a:pPr marL="742950" lvl="1" indent="-285750"/>
            <a:r>
              <a:rPr lang="en-US" sz="1400" dirty="0"/>
              <a:t>Tests can set individual stub functions to behave in 3 different ways:</a:t>
            </a:r>
          </a:p>
          <a:p>
            <a:pPr marL="914400" lvl="2" indent="0">
              <a:buNone/>
            </a:pPr>
            <a:r>
              <a:rPr lang="en-US" sz="1200" dirty="0" smtClean="0"/>
              <a:t>       1</a:t>
            </a:r>
            <a:r>
              <a:rPr lang="en-US" sz="1200" dirty="0"/>
              <a:t>.) Return its default return value (usually CFE_SUCCESS)</a:t>
            </a:r>
          </a:p>
          <a:p>
            <a:pPr marL="914400" lvl="2" indent="0">
              <a:buNone/>
            </a:pPr>
            <a:r>
              <a:rPr lang="en-US" sz="1200" dirty="0" smtClean="0"/>
              <a:t>       2</a:t>
            </a:r>
            <a:r>
              <a:rPr lang="en-US" sz="1200" dirty="0"/>
              <a:t>.) Return a specified custom value</a:t>
            </a:r>
          </a:p>
          <a:p>
            <a:pPr marL="914400" lvl="2" indent="0">
              <a:buNone/>
            </a:pPr>
            <a:r>
              <a:rPr lang="en-US" sz="1200" dirty="0" smtClean="0"/>
              <a:t>       3</a:t>
            </a:r>
            <a:r>
              <a:rPr lang="en-US" sz="1200" dirty="0"/>
              <a:t>.) Execute a specified custom hook function and then return the resulting return value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/>
            <a:r>
              <a:rPr lang="en-US" sz="1400" dirty="0"/>
              <a:t>Some </a:t>
            </a:r>
            <a:r>
              <a:rPr lang="en-US" sz="1400" dirty="0" err="1"/>
              <a:t>cFS</a:t>
            </a:r>
            <a:r>
              <a:rPr lang="en-US" sz="1400" dirty="0"/>
              <a:t> API library functions have corresponding hook functions that are called by default</a:t>
            </a:r>
          </a:p>
          <a:p>
            <a:pPr marL="1200150" lvl="2" indent="-285750"/>
            <a:r>
              <a:rPr lang="en-US" sz="1200" dirty="0"/>
              <a:t>Can be substituted for a custom hook function or a custom return value</a:t>
            </a:r>
          </a:p>
        </p:txBody>
      </p:sp>
    </p:spTree>
    <p:extLst>
      <p:ext uri="{BB962C8B-B14F-4D97-AF65-F5344CB8AC3E}">
        <p14:creationId xmlns:p14="http://schemas.microsoft.com/office/powerpoint/2010/main" val="10336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UT-Assert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39702"/>
            <a:ext cx="9144000" cy="5016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Predefined stub functions simplify testing of code that uses </a:t>
            </a:r>
            <a:r>
              <a:rPr lang="en-US" dirty="0" err="1" smtClean="0"/>
              <a:t>cFE</a:t>
            </a:r>
            <a:r>
              <a:rPr lang="en-US" dirty="0" smtClean="0"/>
              <a:t>, OSAL, and PSP</a:t>
            </a:r>
          </a:p>
          <a:p>
            <a:pPr marL="742950" lvl="2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en-US" sz="1600" dirty="0" smtClean="0"/>
              <a:t>No need to worry about how these functions work</a:t>
            </a:r>
          </a:p>
          <a:p>
            <a:pPr marL="742950" lvl="2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en-US" sz="1600" dirty="0" smtClean="0"/>
              <a:t>No need to set up complicated inputs to these functions</a:t>
            </a:r>
            <a:endParaRPr lang="en-US" dirty="0" smtClean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endParaRPr lang="en-US" dirty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endParaRPr lang="en-US" dirty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Each test case is self-verifying, rather than needing to be manually verified after each run</a:t>
            </a:r>
          </a:p>
          <a:p>
            <a:pPr marL="742950" lvl="2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en-US" sz="1600" dirty="0"/>
              <a:t>No need to compare output to an expected </a:t>
            </a:r>
            <a:r>
              <a:rPr lang="en-US" sz="1600" dirty="0" smtClean="0"/>
              <a:t>output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Lends itself to good unit test coding practices</a:t>
            </a:r>
          </a:p>
          <a:p>
            <a:pPr marL="742950" lvl="1" indent="-285750"/>
            <a:r>
              <a:rPr lang="en-US" sz="1600" dirty="0"/>
              <a:t>Each test case only tests its designated function/operation</a:t>
            </a:r>
          </a:p>
          <a:p>
            <a:pPr marL="742950" lvl="1" indent="-285750"/>
            <a:r>
              <a:rPr lang="en-US" sz="1600" dirty="0"/>
              <a:t>Only results of function under test are verified – not results of </a:t>
            </a:r>
            <a:r>
              <a:rPr lang="en-US" sz="1600" dirty="0" smtClean="0"/>
              <a:t>subfunctions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 smtClean="0"/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Facilitates testing of code coverage</a:t>
            </a:r>
          </a:p>
          <a:p>
            <a:pPr marL="742950" lvl="2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en-US" sz="1600" dirty="0"/>
              <a:t>Keeping tests short and simple makes it easier to know exactly which lines you’re trying to cover</a:t>
            </a:r>
          </a:p>
          <a:p>
            <a:pPr marL="742950" lvl="1" indent="-285750"/>
            <a:endParaRPr lang="en-US" sz="1600" dirty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2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endParaRPr lang="en-US" sz="1400" dirty="0"/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228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UT-Assert Library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4499890"/>
            <a:ext cx="8685213" cy="2205710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sz="3000" dirty="0" smtClean="0"/>
              <a:t>Contents:</a:t>
            </a:r>
            <a:endParaRPr lang="en-US" sz="3000" dirty="0"/>
          </a:p>
          <a:p>
            <a:pPr marL="742950" lvl="1" indent="-285750"/>
            <a:r>
              <a:rPr lang="en-US" sz="2500" dirty="0" err="1" smtClean="0"/>
              <a:t>utassert.c</a:t>
            </a:r>
            <a:r>
              <a:rPr lang="en-US" sz="2500" dirty="0" smtClean="0"/>
              <a:t> /.h </a:t>
            </a:r>
            <a:r>
              <a:rPr lang="en-US" sz="2500" dirty="0"/>
              <a:t>– defines the standard assert function, along with a few related functions</a:t>
            </a:r>
          </a:p>
          <a:p>
            <a:pPr marL="742950" lvl="1" indent="-285750"/>
            <a:r>
              <a:rPr lang="en-US" sz="2500" dirty="0" err="1"/>
              <a:t>utlist.c</a:t>
            </a:r>
            <a:r>
              <a:rPr lang="en-US" sz="2500" dirty="0"/>
              <a:t> – defines functions to create linked lists, which are used elsewhere in the library</a:t>
            </a:r>
          </a:p>
          <a:p>
            <a:pPr marL="742950" lvl="1" indent="-285750"/>
            <a:r>
              <a:rPr lang="en-US" sz="2500" dirty="0" err="1"/>
              <a:t>uttest.c</a:t>
            </a:r>
            <a:r>
              <a:rPr lang="en-US" sz="2500" dirty="0"/>
              <a:t> – defines the functions used to add and run test cases</a:t>
            </a:r>
          </a:p>
          <a:p>
            <a:pPr marL="742950" lvl="1" indent="-285750"/>
            <a:r>
              <a:rPr lang="en-US" sz="2500" dirty="0" err="1"/>
              <a:t>uttools.c</a:t>
            </a:r>
            <a:r>
              <a:rPr lang="en-US" sz="2500" dirty="0"/>
              <a:t> – defines miscellaneous functions that are useful for unit testing</a:t>
            </a:r>
          </a:p>
          <a:p>
            <a:pPr marL="742950" lvl="1" indent="-285750"/>
            <a:r>
              <a:rPr lang="en-US" sz="2500" dirty="0" err="1"/>
              <a:t>ut_cfe</a:t>
            </a:r>
            <a:r>
              <a:rPr lang="en-US" sz="2500" dirty="0"/>
              <a:t>_***_</a:t>
            </a:r>
            <a:r>
              <a:rPr lang="en-US" sz="2500" dirty="0" err="1"/>
              <a:t>stubs.c</a:t>
            </a:r>
            <a:r>
              <a:rPr lang="en-US" sz="2500" dirty="0"/>
              <a:t> – defines the stub functions for a particular </a:t>
            </a:r>
            <a:r>
              <a:rPr lang="en-US" sz="2500" dirty="0" err="1"/>
              <a:t>cFS</a:t>
            </a:r>
            <a:r>
              <a:rPr lang="en-US" sz="2500" dirty="0"/>
              <a:t> component, and supporting functions</a:t>
            </a:r>
          </a:p>
          <a:p>
            <a:pPr marL="742950" lvl="1" indent="-285750"/>
            <a:r>
              <a:rPr lang="en-US" sz="2500" dirty="0" err="1"/>
              <a:t>ut_cfe</a:t>
            </a:r>
            <a:r>
              <a:rPr lang="en-US" sz="2500" dirty="0"/>
              <a:t>_***_</a:t>
            </a:r>
            <a:r>
              <a:rPr lang="en-US" sz="2500" dirty="0" err="1"/>
              <a:t>hooks.c</a:t>
            </a:r>
            <a:r>
              <a:rPr lang="en-US" sz="2500" dirty="0"/>
              <a:t> – defines the default hook functions for a particular </a:t>
            </a:r>
            <a:r>
              <a:rPr lang="en-US" sz="2500" dirty="0" err="1"/>
              <a:t>cFS</a:t>
            </a:r>
            <a:r>
              <a:rPr lang="en-US" sz="2500" dirty="0"/>
              <a:t> component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9" y="1104900"/>
            <a:ext cx="717331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" y="1169437"/>
            <a:ext cx="9144000" cy="4338107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Written by the user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/>
              <a:t>Tests a </a:t>
            </a:r>
            <a:r>
              <a:rPr lang="en-US" dirty="0" smtClean="0"/>
              <a:t>single condition, branch of code, </a:t>
            </a:r>
            <a:r>
              <a:rPr lang="en-US" dirty="0" err="1" smtClean="0"/>
              <a:t>etc</a:t>
            </a:r>
            <a:r>
              <a:rPr lang="en-US" dirty="0" smtClean="0"/>
              <a:t>, using </a:t>
            </a:r>
            <a:r>
              <a:rPr lang="en-US" dirty="0"/>
              <a:t>assert statements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Tests functionality and code coverage of </a:t>
            </a:r>
            <a:r>
              <a:rPr lang="en-US" dirty="0" smtClean="0"/>
              <a:t>each function </a:t>
            </a:r>
            <a:r>
              <a:rPr lang="en-US" dirty="0"/>
              <a:t>in an application, one at a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/>
            <a:r>
              <a:rPr lang="en-US" dirty="0"/>
              <a:t>Only needs to test the designated </a:t>
            </a:r>
            <a:r>
              <a:rPr lang="en-US" dirty="0" smtClean="0"/>
              <a:t>section of code</a:t>
            </a:r>
          </a:p>
          <a:p>
            <a:pPr marL="800100" lvl="1" indent="-342900"/>
            <a:r>
              <a:rPr lang="en-US" dirty="0" smtClean="0"/>
              <a:t>Sub-functions </a:t>
            </a:r>
            <a:r>
              <a:rPr lang="en-US" dirty="0"/>
              <a:t>are tested in separate test cases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1169437"/>
            <a:ext cx="33242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6959" y="244305"/>
            <a:ext cx="7772400" cy="5028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 Case Example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" y="1219836"/>
            <a:ext cx="8124825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858" y="1546413"/>
            <a:ext cx="6738471" cy="2043953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856" y="3641278"/>
            <a:ext cx="4649695" cy="528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856" y="4221108"/>
            <a:ext cx="7905453" cy="1936376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22459" y="2383723"/>
            <a:ext cx="147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  <a:latin typeface="Arial Black" panose="020B0A04020102020204" pitchFamily="34" charset="0"/>
              </a:rPr>
              <a:t>Set Up Test Case</a:t>
            </a:r>
            <a:endParaRPr lang="en-US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7863" y="3721071"/>
            <a:ext cx="390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Execute Function Under Test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309" y="5004630"/>
            <a:ext cx="101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FF"/>
                </a:solidFill>
                <a:latin typeface="Arial Black" panose="020B0A04020102020204" pitchFamily="34" charset="0"/>
              </a:rPr>
              <a:t>Verify Results</a:t>
            </a:r>
            <a:endParaRPr lang="en-US" sz="1600" dirty="0">
              <a:solidFill>
                <a:srgbClr val="00CC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5" y="1070344"/>
            <a:ext cx="8676167" cy="559570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Line-by-line code coverage detailed in .</a:t>
            </a:r>
            <a:r>
              <a:rPr lang="en-US" dirty="0" err="1" smtClean="0"/>
              <a:t>gcov</a:t>
            </a:r>
            <a:r>
              <a:rPr lang="en-US" dirty="0" smtClean="0"/>
              <a:t> files generated when </a:t>
            </a:r>
            <a:r>
              <a:rPr lang="en-US" dirty="0" err="1" smtClean="0"/>
              <a:t>gcov</a:t>
            </a:r>
            <a:r>
              <a:rPr lang="en-US" dirty="0" smtClean="0"/>
              <a:t> is run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Terminal Window Output example: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Running Test: </a:t>
            </a:r>
            <a:r>
              <a:rPr lang="en-US" dirty="0" err="1"/>
              <a:t>FM_InvokeChildTask_Test_WriteIndexEqualsQueueDepth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PASS: </a:t>
            </a:r>
            <a:r>
              <a:rPr lang="en-US" dirty="0" err="1"/>
              <a:t>FM_GlobalData.ChildWriteIndex</a:t>
            </a:r>
            <a:r>
              <a:rPr lang="en-US" dirty="0"/>
              <a:t> == 0</a:t>
            </a:r>
          </a:p>
          <a:p>
            <a:pPr marL="457200" lvl="1" indent="0">
              <a:buNone/>
            </a:pPr>
            <a:r>
              <a:rPr lang="en-US" dirty="0"/>
              <a:t>PASS: </a:t>
            </a:r>
            <a:r>
              <a:rPr lang="en-US" dirty="0" err="1"/>
              <a:t>FM_GlobalData.ChildQueueCount</a:t>
            </a:r>
            <a:r>
              <a:rPr lang="en-US" dirty="0"/>
              <a:t> == 1</a:t>
            </a:r>
          </a:p>
          <a:p>
            <a:pPr marL="457200" lvl="1" indent="0">
              <a:buNone/>
            </a:pPr>
            <a:r>
              <a:rPr lang="en-US" dirty="0"/>
              <a:t>PASS: </a:t>
            </a:r>
            <a:r>
              <a:rPr lang="en-US" dirty="0" err="1"/>
              <a:t>Ut_CFE_EVS_GetEventQueueDepth</a:t>
            </a:r>
            <a:r>
              <a:rPr lang="en-US" dirty="0"/>
              <a:t>() == 0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Running Test: </a:t>
            </a:r>
            <a:r>
              <a:rPr lang="en-US" dirty="0" err="1"/>
              <a:t>FM_AppendPathSep_Test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PASS: </a:t>
            </a:r>
            <a:r>
              <a:rPr lang="en-US" dirty="0" err="1"/>
              <a:t>strncmp</a:t>
            </a:r>
            <a:r>
              <a:rPr lang="en-US" dirty="0"/>
              <a:t>(Directory, 'directory/', OS_MAX_PATH_LEN) == 0</a:t>
            </a:r>
          </a:p>
          <a:p>
            <a:pPr marL="457200" lvl="1" indent="0">
              <a:buNone/>
            </a:pPr>
            <a:r>
              <a:rPr lang="en-US" dirty="0"/>
              <a:t>PASS: </a:t>
            </a:r>
            <a:r>
              <a:rPr lang="en-US" dirty="0" err="1"/>
              <a:t>Ut_CFE_EVS_GetEventQueueDepth</a:t>
            </a:r>
            <a:r>
              <a:rPr lang="en-US" dirty="0"/>
              <a:t>() == 0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Tests Executed:    178</a:t>
            </a:r>
          </a:p>
          <a:p>
            <a:pPr marL="457200" lvl="1" indent="0">
              <a:buNone/>
            </a:pPr>
            <a:r>
              <a:rPr lang="en-US" dirty="0"/>
              <a:t>Assert Pass Count: 679</a:t>
            </a:r>
          </a:p>
          <a:p>
            <a:pPr marL="457200" lvl="1" indent="0">
              <a:buNone/>
            </a:pPr>
            <a:r>
              <a:rPr lang="en-US" dirty="0"/>
              <a:t>Assert Fail Count: 0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gcov</a:t>
            </a:r>
            <a:r>
              <a:rPr lang="en-US" dirty="0"/>
              <a:t>: '../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fm_tbl.c</a:t>
            </a:r>
            <a:r>
              <a:rPr lang="en-US" dirty="0"/>
              <a:t>' 100.00%  52</a:t>
            </a:r>
          </a:p>
          <a:p>
            <a:pPr marL="457200" lvl="1" indent="0">
              <a:buNone/>
            </a:pPr>
            <a:r>
              <a:rPr lang="en-US" dirty="0" err="1"/>
              <a:t>gcov</a:t>
            </a:r>
            <a:r>
              <a:rPr lang="en-US" dirty="0"/>
              <a:t>: '../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fm_child.c</a:t>
            </a:r>
            <a:r>
              <a:rPr lang="en-US" dirty="0"/>
              <a:t>' 100.00%  481</a:t>
            </a:r>
          </a:p>
          <a:p>
            <a:pPr marL="457200" lvl="1" indent="0">
              <a:buNone/>
            </a:pPr>
            <a:r>
              <a:rPr lang="en-US" dirty="0" err="1"/>
              <a:t>gcov</a:t>
            </a:r>
            <a:r>
              <a:rPr lang="en-US" dirty="0"/>
              <a:t>: '../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fm_app.c</a:t>
            </a:r>
            <a:r>
              <a:rPr lang="en-US" dirty="0"/>
              <a:t>' 100.00%  120</a:t>
            </a:r>
          </a:p>
          <a:p>
            <a:pPr marL="457200" lvl="1" indent="0">
              <a:buNone/>
            </a:pPr>
            <a:r>
              <a:rPr lang="en-US" dirty="0" err="1"/>
              <a:t>gcov</a:t>
            </a:r>
            <a:r>
              <a:rPr lang="en-US" dirty="0"/>
              <a:t>: '../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fm_cmds.c</a:t>
            </a:r>
            <a:r>
              <a:rPr lang="en-US" dirty="0"/>
              <a:t>' 100.00%  285</a:t>
            </a:r>
          </a:p>
          <a:p>
            <a:pPr marL="457200" lvl="1" indent="0">
              <a:buNone/>
            </a:pPr>
            <a:r>
              <a:rPr lang="en-US" dirty="0" err="1"/>
              <a:t>gcov</a:t>
            </a:r>
            <a:r>
              <a:rPr lang="en-US" dirty="0"/>
              <a:t>: '../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fm_cmd_utils.c</a:t>
            </a:r>
            <a:r>
              <a:rPr lang="en-US" dirty="0"/>
              <a:t>' 100.00%  </a:t>
            </a:r>
            <a:r>
              <a:rPr lang="en-US" dirty="0" smtClean="0"/>
              <a:t>174</a:t>
            </a:r>
          </a:p>
        </p:txBody>
      </p:sp>
    </p:spTree>
    <p:extLst>
      <p:ext uri="{BB962C8B-B14F-4D97-AF65-F5344CB8AC3E}">
        <p14:creationId xmlns:p14="http://schemas.microsoft.com/office/powerpoint/2010/main" val="7618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6480</TotalTime>
  <Words>647</Words>
  <Application>Microsoft Office PowerPoint</Application>
  <PresentationFormat>On-screen Show (4:3)</PresentationFormat>
  <Paragraphs>103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Courier New</vt:lpstr>
      <vt:lpstr>DejaVu Sans</vt:lpstr>
      <vt:lpstr>Times New Roman</vt:lpstr>
      <vt:lpstr>ヒラギノ角ゴ Pro W3</vt:lpstr>
      <vt:lpstr>Office Theme</vt:lpstr>
      <vt:lpstr>1_Office Theme</vt:lpstr>
      <vt:lpstr>UT-Assert Library</vt:lpstr>
      <vt:lpstr>Agenda</vt:lpstr>
      <vt:lpstr>UT-Assert Overview</vt:lpstr>
      <vt:lpstr>Benefits of Using UT-Assert</vt:lpstr>
      <vt:lpstr>UT-Assert Library Components</vt:lpstr>
      <vt:lpstr>Test Cases</vt:lpstr>
      <vt:lpstr>Test Case Flowchart</vt:lpstr>
      <vt:lpstr>Test Case Example</vt:lpstr>
      <vt:lpstr>Test Output</vt:lpstr>
      <vt:lpstr>How to Get the UT-Assert Library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Zogby, Charles A. (GSFC-5820)</cp:lastModifiedBy>
  <cp:revision>205</cp:revision>
  <cp:lastPrinted>1601-01-01T00:00:00Z</cp:lastPrinted>
  <dcterms:created xsi:type="dcterms:W3CDTF">1601-01-01T00:00:00Z</dcterms:created>
  <dcterms:modified xsi:type="dcterms:W3CDTF">2016-12-11T18:21:19Z</dcterms:modified>
</cp:coreProperties>
</file>