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333" r:id="rId3"/>
    <p:sldId id="353" r:id="rId4"/>
    <p:sldId id="338" r:id="rId5"/>
    <p:sldId id="345" r:id="rId6"/>
    <p:sldId id="343" r:id="rId7"/>
    <p:sldId id="344" r:id="rId8"/>
    <p:sldId id="351" r:id="rId9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7" autoAdjust="0"/>
    <p:restoredTop sz="96000" autoAdjust="0"/>
  </p:normalViewPr>
  <p:slideViewPr>
    <p:cSldViewPr>
      <p:cViewPr varScale="1">
        <p:scale>
          <a:sx n="111" d="100"/>
          <a:sy n="111" d="100"/>
        </p:scale>
        <p:origin x="-8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09850"/>
          </a:xfrm>
        </p:spPr>
        <p:txBody>
          <a:bodyPr/>
          <a:lstStyle/>
          <a:p>
            <a:r>
              <a:rPr lang="en-US" dirty="0"/>
              <a:t>TECH SESSION #1 </a:t>
            </a:r>
            <a:br>
              <a:rPr lang="en-US" dirty="0"/>
            </a:br>
            <a:r>
              <a:rPr lang="en-US" dirty="0" smtClean="0"/>
              <a:t>ELECTRONIC DATA SHEETS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6400800" cy="1524000"/>
          </a:xfrm>
        </p:spPr>
        <p:txBody>
          <a:bodyPr/>
          <a:lstStyle/>
          <a:p>
            <a:r>
              <a:rPr lang="en-US" sz="1800" dirty="0"/>
              <a:t>The Johns Hopkins University Applied </a:t>
            </a:r>
            <a:r>
              <a:rPr lang="en-US" sz="1800" dirty="0" smtClean="0"/>
              <a:t>Physics Laboratory</a:t>
            </a:r>
          </a:p>
          <a:p>
            <a:r>
              <a:rPr lang="en-US" dirty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dirty="0" smtClean="0"/>
              <a:t>Jonathan Wilmot</a:t>
            </a:r>
            <a:endParaRPr lang="en-US" sz="1800" dirty="0" smtClean="0"/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12, 2016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162800" cy="762000"/>
          </a:xfrm>
        </p:spPr>
        <p:txBody>
          <a:bodyPr/>
          <a:lstStyle/>
          <a:p>
            <a:r>
              <a:rPr lang="en-US" dirty="0"/>
              <a:t>Future Products &amp;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8013" cy="5334000"/>
          </a:xfrm>
        </p:spPr>
        <p:txBody>
          <a:bodyPr/>
          <a:lstStyle/>
          <a:p>
            <a:r>
              <a:rPr lang="en-US" sz="2800" dirty="0" smtClean="0"/>
              <a:t>From the 2015 workshop</a:t>
            </a:r>
          </a:p>
          <a:p>
            <a:pPr lvl="1"/>
            <a:r>
              <a:rPr lang="en-US" sz="2400" dirty="0" smtClean="0"/>
              <a:t>Increasing the message name space (App ID)</a:t>
            </a:r>
          </a:p>
          <a:p>
            <a:pPr lvl="1"/>
            <a:r>
              <a:rPr lang="en-US" sz="2400" dirty="0" smtClean="0"/>
              <a:t>Software Bus Network</a:t>
            </a:r>
          </a:p>
          <a:p>
            <a:pPr lvl="1"/>
            <a:r>
              <a:rPr lang="en-US" sz="2400" dirty="0" smtClean="0"/>
              <a:t>Multicore </a:t>
            </a:r>
          </a:p>
          <a:p>
            <a:pPr lvl="1"/>
            <a:r>
              <a:rPr lang="en-US" sz="2400" dirty="0" smtClean="0"/>
              <a:t>Modeling/</a:t>
            </a:r>
            <a:r>
              <a:rPr lang="en-US" sz="2400" dirty="0" err="1" smtClean="0"/>
              <a:t>autocode</a:t>
            </a:r>
            <a:endParaRPr lang="en-US" sz="2400" dirty="0" smtClean="0"/>
          </a:p>
          <a:p>
            <a:pPr lvl="1"/>
            <a:r>
              <a:rPr lang="en-US" sz="2400" dirty="0" smtClean="0"/>
              <a:t>Real-time Linux</a:t>
            </a:r>
          </a:p>
          <a:p>
            <a:pPr lvl="1"/>
            <a:r>
              <a:rPr lang="en-US" sz="2400" dirty="0" smtClean="0"/>
              <a:t>Partitioning</a:t>
            </a:r>
          </a:p>
          <a:p>
            <a:pPr lvl="1"/>
            <a:r>
              <a:rPr lang="en-US" sz="2400" dirty="0" smtClean="0"/>
              <a:t>Electronic Data Sheets</a:t>
            </a:r>
          </a:p>
          <a:p>
            <a:pPr lvl="1"/>
            <a:r>
              <a:rPr lang="en-US" sz="2400" dirty="0" smtClean="0"/>
              <a:t>OSAL/PSP layering</a:t>
            </a:r>
          </a:p>
          <a:p>
            <a:pPr lvl="1"/>
            <a:r>
              <a:rPr lang="en-US" sz="2400" dirty="0" smtClean="0"/>
              <a:t>Checkpoint restart </a:t>
            </a:r>
          </a:p>
          <a:p>
            <a:pPr lvl="1"/>
            <a:r>
              <a:rPr lang="en-US" sz="2400" dirty="0" err="1" smtClean="0"/>
              <a:t>Cmake</a:t>
            </a:r>
            <a:r>
              <a:rPr lang="en-US" sz="2400" dirty="0" smtClean="0"/>
              <a:t> build environment</a:t>
            </a:r>
          </a:p>
          <a:p>
            <a:pPr lvl="1"/>
            <a:endParaRPr lang="en-US" sz="2800" dirty="0" smtClean="0"/>
          </a:p>
        </p:txBody>
      </p:sp>
      <p:sp>
        <p:nvSpPr>
          <p:cNvPr id="4" name="5-Point Star 3"/>
          <p:cNvSpPr/>
          <p:nvPr/>
        </p:nvSpPr>
        <p:spPr bwMode="auto">
          <a:xfrm>
            <a:off x="377687" y="1794839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377687" y="4210049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377687" y="3725517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77687" y="4687957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77687" y="6185452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404191" y="2272747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10817" y="3232702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10817" y="2758934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719637"/>
          </a:xfrm>
        </p:spPr>
        <p:txBody>
          <a:bodyPr/>
          <a:lstStyle/>
          <a:p>
            <a:r>
              <a:rPr lang="en-US" sz="2400" dirty="0" smtClean="0"/>
              <a:t>A machine readable definition of a software component or hardware device interface specification</a:t>
            </a:r>
          </a:p>
          <a:p>
            <a:pPr lvl="1"/>
            <a:r>
              <a:rPr lang="en-US" sz="2000" dirty="0" smtClean="0"/>
              <a:t>It is not an ICD in the sense that it does not define how your system will use it </a:t>
            </a:r>
          </a:p>
          <a:p>
            <a:r>
              <a:rPr lang="en-US" sz="2400" dirty="0" smtClean="0"/>
              <a:t>We have focused on the software interfaces</a:t>
            </a:r>
          </a:p>
          <a:p>
            <a:pPr lvl="1"/>
            <a:r>
              <a:rPr lang="en-US" sz="2000" dirty="0" smtClean="0"/>
              <a:t>An EDS can contain mechanical, thermal, and other interfaces</a:t>
            </a:r>
          </a:p>
          <a:p>
            <a:r>
              <a:rPr lang="en-US" sz="2200" dirty="0"/>
              <a:t>Work originally started at AFRL as part of Spacecraft Plug-and-Play architecture (SPA) ~10 years </a:t>
            </a:r>
            <a:r>
              <a:rPr lang="en-US" sz="2200" dirty="0" smtClean="0"/>
              <a:t>ago</a:t>
            </a:r>
            <a:endParaRPr lang="en-US" sz="2000" dirty="0" smtClean="0"/>
          </a:p>
          <a:p>
            <a:r>
              <a:rPr lang="en-US" sz="2200" dirty="0" smtClean="0"/>
              <a:t>Goal - all software/hardware components come with an EDS</a:t>
            </a:r>
          </a:p>
          <a:p>
            <a:pPr lvl="1"/>
            <a:r>
              <a:rPr lang="en-US" sz="2000" dirty="0"/>
              <a:t>Automation of component system </a:t>
            </a:r>
            <a:r>
              <a:rPr lang="en-US" sz="2000" dirty="0" smtClean="0"/>
              <a:t>integration</a:t>
            </a:r>
            <a:endParaRPr lang="en-US" sz="22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0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/>
          </p:cNvSpPr>
          <p:nvPr/>
        </p:nvSpPr>
        <p:spPr bwMode="auto">
          <a:xfrm>
            <a:off x="685800" y="228600"/>
            <a:ext cx="7268280" cy="712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457200" lvl="1" algn="ctr" defTabSz="914400">
              <a:lnSpc>
                <a:spcPct val="90000"/>
              </a:lnSpc>
              <a:spcBef>
                <a:spcPts val="1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CCSDS Electronic Data Sheet Standards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42423"/>
              </p:ext>
            </p:extLst>
          </p:nvPr>
        </p:nvGraphicFramePr>
        <p:xfrm>
          <a:off x="205933" y="3048000"/>
          <a:ext cx="8686800" cy="3429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61"/>
                <a:gridCol w="836978"/>
                <a:gridCol w="451943"/>
                <a:gridCol w="2604697"/>
                <a:gridCol w="2255615"/>
                <a:gridCol w="1638006"/>
              </a:tblGrid>
              <a:tr h="6461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Area\WG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CCSDS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Document Title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Start and / or Target Publication Date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</a:tr>
              <a:tr h="927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SOIS-APP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870.1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GB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Electronic Data Sheets and Common Dictionary of Terms - Overview and Rationale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Draft will be updated with user's guide information. Will rename to "…-Overview"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Start date    05/02/2014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End date      01/10/2017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</a:tr>
              <a:tr h="927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SOIS-APP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876.0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BB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XML Specification for Electronic Data Sheets for Onboard Devices and Software Components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All RIDs from second review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dispositioned</a:t>
                      </a:r>
                      <a:r>
                        <a:rPr lang="en-US" sz="1400" u="none" strike="noStrike" dirty="0" smtClean="0">
                          <a:effectLst/>
                        </a:rPr>
                        <a:t>. </a:t>
                      </a:r>
                      <a:r>
                        <a:rPr lang="en-US" sz="1400" u="none" strike="noStrike" dirty="0">
                          <a:effectLst/>
                        </a:rPr>
                        <a:t>Book updates in 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Start date    01/09/2012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End date      15/06/2018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</a:tr>
              <a:tr h="927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SOIS-APP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876.1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MB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Specification for Dictionary of Terms for Electronic Data Sheets for Onboard Components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All RIDs from second review dispositioned. Book updates in 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Start date    04/23/2012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End date      15/03/2017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5933" y="1143000"/>
            <a:ext cx="8228013" cy="16501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2pPr>
            <a:lvl3pPr marL="12001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3pPr>
            <a:lvl4pPr marL="16573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14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4pPr>
            <a:lvl5pPr marL="21145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9pPr>
          </a:lstStyle>
          <a:p>
            <a:r>
              <a:rPr lang="en-US" kern="0" dirty="0" smtClean="0"/>
              <a:t>The CCSDS Spacecraft Onboard Interface Services Working Group has been working to standardize an XML schema and dictionary of terms for use in defining software and device interfaces</a:t>
            </a:r>
          </a:p>
          <a:p>
            <a:pPr lvl="1"/>
            <a:r>
              <a:rPr lang="en-US" kern="0" dirty="0" smtClean="0"/>
              <a:t>The schema is based on XTCE but is much simpler due to a reduced scope</a:t>
            </a:r>
          </a:p>
        </p:txBody>
      </p:sp>
    </p:spTree>
    <p:extLst>
      <p:ext uri="{BB962C8B-B14F-4D97-AF65-F5344CB8AC3E}">
        <p14:creationId xmlns:p14="http://schemas.microsoft.com/office/powerpoint/2010/main" val="38803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CCSDS SOIS: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Definition and Use of EDS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511984"/>
            <a:ext cx="8312150" cy="4370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1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58"/>
            <a:ext cx="8228013" cy="7937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EDS Layers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399"/>
            <a:ext cx="7772400" cy="452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123"/>
          <p:cNvSpPr>
            <a:spLocks/>
          </p:cNvSpPr>
          <p:nvPr/>
        </p:nvSpPr>
        <p:spPr bwMode="auto">
          <a:xfrm>
            <a:off x="6324600" y="1676400"/>
            <a:ext cx="762000" cy="762001"/>
          </a:xfrm>
          <a:custGeom>
            <a:avLst/>
            <a:gdLst>
              <a:gd name="T0" fmla="*/ 0 w 371"/>
              <a:gd name="T1" fmla="*/ 477916706 h 371"/>
              <a:gd name="T2" fmla="*/ 19494928 w 371"/>
              <a:gd name="T3" fmla="*/ 381767325 h 371"/>
              <a:gd name="T4" fmla="*/ 52912659 w 371"/>
              <a:gd name="T5" fmla="*/ 291274977 h 371"/>
              <a:gd name="T6" fmla="*/ 103041758 w 371"/>
              <a:gd name="T7" fmla="*/ 209264816 h 371"/>
              <a:gd name="T8" fmla="*/ 167093660 w 371"/>
              <a:gd name="T9" fmla="*/ 138567038 h 371"/>
              <a:gd name="T10" fmla="*/ 242286475 w 371"/>
              <a:gd name="T11" fmla="*/ 79181645 h 371"/>
              <a:gd name="T12" fmla="*/ 328616865 w 371"/>
              <a:gd name="T13" fmla="*/ 36762306 h 371"/>
              <a:gd name="T14" fmla="*/ 420519379 w 371"/>
              <a:gd name="T15" fmla="*/ 11312384 h 371"/>
              <a:gd name="T16" fmla="*/ 515205453 w 371"/>
              <a:gd name="T17" fmla="*/ 0 h 371"/>
              <a:gd name="T18" fmla="*/ 612676755 w 371"/>
              <a:gd name="T19" fmla="*/ 11312384 h 371"/>
              <a:gd name="T20" fmla="*/ 704579269 w 371"/>
              <a:gd name="T21" fmla="*/ 36762306 h 371"/>
              <a:gd name="T22" fmla="*/ 788126099 w 371"/>
              <a:gd name="T23" fmla="*/ 79181645 h 371"/>
              <a:gd name="T24" fmla="*/ 866102473 w 371"/>
              <a:gd name="T25" fmla="*/ 138567038 h 371"/>
              <a:gd name="T26" fmla="*/ 927370816 w 371"/>
              <a:gd name="T27" fmla="*/ 209264816 h 371"/>
              <a:gd name="T28" fmla="*/ 980283475 w 371"/>
              <a:gd name="T29" fmla="*/ 291274977 h 371"/>
              <a:gd name="T30" fmla="*/ 1013701206 w 371"/>
              <a:gd name="T31" fmla="*/ 381767325 h 371"/>
              <a:gd name="T32" fmla="*/ 1030410906 w 371"/>
              <a:gd name="T33" fmla="*/ 477916706 h 371"/>
              <a:gd name="T34" fmla="*/ 1030410906 w 371"/>
              <a:gd name="T35" fmla="*/ 574066087 h 371"/>
              <a:gd name="T36" fmla="*/ 1013701206 w 371"/>
              <a:gd name="T37" fmla="*/ 667386951 h 371"/>
              <a:gd name="T38" fmla="*/ 980283475 w 371"/>
              <a:gd name="T39" fmla="*/ 757879299 h 371"/>
              <a:gd name="T40" fmla="*/ 927370816 w 371"/>
              <a:gd name="T41" fmla="*/ 839889461 h 371"/>
              <a:gd name="T42" fmla="*/ 866102473 w 371"/>
              <a:gd name="T43" fmla="*/ 913414073 h 371"/>
              <a:gd name="T44" fmla="*/ 788126099 w 371"/>
              <a:gd name="T45" fmla="*/ 969972631 h 371"/>
              <a:gd name="T46" fmla="*/ 704579269 w 371"/>
              <a:gd name="T47" fmla="*/ 1015218805 h 371"/>
              <a:gd name="T48" fmla="*/ 612676755 w 371"/>
              <a:gd name="T49" fmla="*/ 1040670409 h 371"/>
              <a:gd name="T50" fmla="*/ 515205453 w 371"/>
              <a:gd name="T51" fmla="*/ 1049154276 h 371"/>
              <a:gd name="T52" fmla="*/ 420519379 w 371"/>
              <a:gd name="T53" fmla="*/ 1040670409 h 371"/>
              <a:gd name="T54" fmla="*/ 328616865 w 371"/>
              <a:gd name="T55" fmla="*/ 1015218805 h 371"/>
              <a:gd name="T56" fmla="*/ 242286475 w 371"/>
              <a:gd name="T57" fmla="*/ 969972631 h 371"/>
              <a:gd name="T58" fmla="*/ 167093660 w 371"/>
              <a:gd name="T59" fmla="*/ 913414073 h 371"/>
              <a:gd name="T60" fmla="*/ 103041758 w 371"/>
              <a:gd name="T61" fmla="*/ 839889461 h 371"/>
              <a:gd name="T62" fmla="*/ 52912659 w 371"/>
              <a:gd name="T63" fmla="*/ 757879299 h 371"/>
              <a:gd name="T64" fmla="*/ 19494928 w 371"/>
              <a:gd name="T65" fmla="*/ 667386951 h 371"/>
              <a:gd name="T66" fmla="*/ 0 w 371"/>
              <a:gd name="T67" fmla="*/ 574066087 h 3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1"/>
              <a:gd name="T103" fmla="*/ 0 h 371"/>
              <a:gd name="T104" fmla="*/ 371 w 371"/>
              <a:gd name="T105" fmla="*/ 371 h 3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1" h="371">
                <a:moveTo>
                  <a:pt x="0" y="186"/>
                </a:moveTo>
                <a:lnTo>
                  <a:pt x="0" y="169"/>
                </a:lnTo>
                <a:lnTo>
                  <a:pt x="3" y="152"/>
                </a:lnTo>
                <a:lnTo>
                  <a:pt x="7" y="135"/>
                </a:lnTo>
                <a:lnTo>
                  <a:pt x="12" y="119"/>
                </a:lnTo>
                <a:lnTo>
                  <a:pt x="19" y="103"/>
                </a:lnTo>
                <a:lnTo>
                  <a:pt x="28" y="88"/>
                </a:lnTo>
                <a:lnTo>
                  <a:pt x="37" y="74"/>
                </a:lnTo>
                <a:lnTo>
                  <a:pt x="48" y="61"/>
                </a:lnTo>
                <a:lnTo>
                  <a:pt x="60" y="49"/>
                </a:lnTo>
                <a:lnTo>
                  <a:pt x="73" y="38"/>
                </a:lnTo>
                <a:lnTo>
                  <a:pt x="87" y="28"/>
                </a:lnTo>
                <a:lnTo>
                  <a:pt x="103" y="20"/>
                </a:lnTo>
                <a:lnTo>
                  <a:pt x="118" y="13"/>
                </a:lnTo>
                <a:lnTo>
                  <a:pt x="135" y="7"/>
                </a:lnTo>
                <a:lnTo>
                  <a:pt x="151" y="4"/>
                </a:lnTo>
                <a:lnTo>
                  <a:pt x="168" y="1"/>
                </a:lnTo>
                <a:lnTo>
                  <a:pt x="185" y="0"/>
                </a:lnTo>
                <a:lnTo>
                  <a:pt x="203" y="1"/>
                </a:lnTo>
                <a:lnTo>
                  <a:pt x="220" y="4"/>
                </a:lnTo>
                <a:lnTo>
                  <a:pt x="236" y="7"/>
                </a:lnTo>
                <a:lnTo>
                  <a:pt x="253" y="13"/>
                </a:lnTo>
                <a:lnTo>
                  <a:pt x="268" y="20"/>
                </a:lnTo>
                <a:lnTo>
                  <a:pt x="283" y="28"/>
                </a:lnTo>
                <a:lnTo>
                  <a:pt x="298" y="38"/>
                </a:lnTo>
                <a:lnTo>
                  <a:pt x="311" y="49"/>
                </a:lnTo>
                <a:lnTo>
                  <a:pt x="323" y="61"/>
                </a:lnTo>
                <a:lnTo>
                  <a:pt x="333" y="74"/>
                </a:lnTo>
                <a:lnTo>
                  <a:pt x="343" y="88"/>
                </a:lnTo>
                <a:lnTo>
                  <a:pt x="352" y="103"/>
                </a:lnTo>
                <a:lnTo>
                  <a:pt x="359" y="119"/>
                </a:lnTo>
                <a:lnTo>
                  <a:pt x="364" y="135"/>
                </a:lnTo>
                <a:lnTo>
                  <a:pt x="368" y="152"/>
                </a:lnTo>
                <a:lnTo>
                  <a:pt x="370" y="169"/>
                </a:lnTo>
                <a:lnTo>
                  <a:pt x="371" y="186"/>
                </a:lnTo>
                <a:lnTo>
                  <a:pt x="370" y="203"/>
                </a:lnTo>
                <a:lnTo>
                  <a:pt x="368" y="220"/>
                </a:lnTo>
                <a:lnTo>
                  <a:pt x="364" y="236"/>
                </a:lnTo>
                <a:lnTo>
                  <a:pt x="359" y="253"/>
                </a:lnTo>
                <a:lnTo>
                  <a:pt x="352" y="268"/>
                </a:lnTo>
                <a:lnTo>
                  <a:pt x="343" y="283"/>
                </a:lnTo>
                <a:lnTo>
                  <a:pt x="333" y="297"/>
                </a:lnTo>
                <a:lnTo>
                  <a:pt x="323" y="310"/>
                </a:lnTo>
                <a:lnTo>
                  <a:pt x="311" y="323"/>
                </a:lnTo>
                <a:lnTo>
                  <a:pt x="298" y="334"/>
                </a:lnTo>
                <a:lnTo>
                  <a:pt x="283" y="343"/>
                </a:lnTo>
                <a:lnTo>
                  <a:pt x="268" y="352"/>
                </a:lnTo>
                <a:lnTo>
                  <a:pt x="253" y="359"/>
                </a:lnTo>
                <a:lnTo>
                  <a:pt x="236" y="364"/>
                </a:lnTo>
                <a:lnTo>
                  <a:pt x="220" y="368"/>
                </a:lnTo>
                <a:lnTo>
                  <a:pt x="203" y="370"/>
                </a:lnTo>
                <a:lnTo>
                  <a:pt x="185" y="371"/>
                </a:lnTo>
                <a:lnTo>
                  <a:pt x="168" y="370"/>
                </a:lnTo>
                <a:lnTo>
                  <a:pt x="151" y="368"/>
                </a:lnTo>
                <a:lnTo>
                  <a:pt x="135" y="364"/>
                </a:lnTo>
                <a:lnTo>
                  <a:pt x="118" y="359"/>
                </a:lnTo>
                <a:lnTo>
                  <a:pt x="103" y="352"/>
                </a:lnTo>
                <a:lnTo>
                  <a:pt x="87" y="343"/>
                </a:lnTo>
                <a:lnTo>
                  <a:pt x="73" y="334"/>
                </a:lnTo>
                <a:lnTo>
                  <a:pt x="60" y="323"/>
                </a:lnTo>
                <a:lnTo>
                  <a:pt x="48" y="310"/>
                </a:lnTo>
                <a:lnTo>
                  <a:pt x="37" y="297"/>
                </a:lnTo>
                <a:lnTo>
                  <a:pt x="28" y="283"/>
                </a:lnTo>
                <a:lnTo>
                  <a:pt x="19" y="268"/>
                </a:lnTo>
                <a:lnTo>
                  <a:pt x="12" y="253"/>
                </a:lnTo>
                <a:lnTo>
                  <a:pt x="7" y="236"/>
                </a:lnTo>
                <a:lnTo>
                  <a:pt x="3" y="220"/>
                </a:lnTo>
                <a:lnTo>
                  <a:pt x="0" y="203"/>
                </a:lnTo>
                <a:lnTo>
                  <a:pt x="0" y="18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800" b="1" dirty="0"/>
          </a:p>
          <a:p>
            <a:pPr algn="ctr"/>
            <a:r>
              <a:rPr lang="en-US" sz="800" b="1" dirty="0"/>
              <a:t>Telemetry</a:t>
            </a:r>
          </a:p>
          <a:p>
            <a:pPr algn="ctr"/>
            <a:r>
              <a:rPr lang="en-US" sz="800" b="1" dirty="0"/>
              <a:t>Output</a:t>
            </a:r>
          </a:p>
        </p:txBody>
      </p:sp>
      <p:sp>
        <p:nvSpPr>
          <p:cNvPr id="6" name="Freeform 123"/>
          <p:cNvSpPr>
            <a:spLocks/>
          </p:cNvSpPr>
          <p:nvPr/>
        </p:nvSpPr>
        <p:spPr bwMode="auto">
          <a:xfrm>
            <a:off x="4800600" y="1524000"/>
            <a:ext cx="762000" cy="762001"/>
          </a:xfrm>
          <a:custGeom>
            <a:avLst/>
            <a:gdLst>
              <a:gd name="T0" fmla="*/ 0 w 371"/>
              <a:gd name="T1" fmla="*/ 477916706 h 371"/>
              <a:gd name="T2" fmla="*/ 19494928 w 371"/>
              <a:gd name="T3" fmla="*/ 381767325 h 371"/>
              <a:gd name="T4" fmla="*/ 52912659 w 371"/>
              <a:gd name="T5" fmla="*/ 291274977 h 371"/>
              <a:gd name="T6" fmla="*/ 103041758 w 371"/>
              <a:gd name="T7" fmla="*/ 209264816 h 371"/>
              <a:gd name="T8" fmla="*/ 167093660 w 371"/>
              <a:gd name="T9" fmla="*/ 138567038 h 371"/>
              <a:gd name="T10" fmla="*/ 242286475 w 371"/>
              <a:gd name="T11" fmla="*/ 79181645 h 371"/>
              <a:gd name="T12" fmla="*/ 328616865 w 371"/>
              <a:gd name="T13" fmla="*/ 36762306 h 371"/>
              <a:gd name="T14" fmla="*/ 420519379 w 371"/>
              <a:gd name="T15" fmla="*/ 11312384 h 371"/>
              <a:gd name="T16" fmla="*/ 515205453 w 371"/>
              <a:gd name="T17" fmla="*/ 0 h 371"/>
              <a:gd name="T18" fmla="*/ 612676755 w 371"/>
              <a:gd name="T19" fmla="*/ 11312384 h 371"/>
              <a:gd name="T20" fmla="*/ 704579269 w 371"/>
              <a:gd name="T21" fmla="*/ 36762306 h 371"/>
              <a:gd name="T22" fmla="*/ 788126099 w 371"/>
              <a:gd name="T23" fmla="*/ 79181645 h 371"/>
              <a:gd name="T24" fmla="*/ 866102473 w 371"/>
              <a:gd name="T25" fmla="*/ 138567038 h 371"/>
              <a:gd name="T26" fmla="*/ 927370816 w 371"/>
              <a:gd name="T27" fmla="*/ 209264816 h 371"/>
              <a:gd name="T28" fmla="*/ 980283475 w 371"/>
              <a:gd name="T29" fmla="*/ 291274977 h 371"/>
              <a:gd name="T30" fmla="*/ 1013701206 w 371"/>
              <a:gd name="T31" fmla="*/ 381767325 h 371"/>
              <a:gd name="T32" fmla="*/ 1030410906 w 371"/>
              <a:gd name="T33" fmla="*/ 477916706 h 371"/>
              <a:gd name="T34" fmla="*/ 1030410906 w 371"/>
              <a:gd name="T35" fmla="*/ 574066087 h 371"/>
              <a:gd name="T36" fmla="*/ 1013701206 w 371"/>
              <a:gd name="T37" fmla="*/ 667386951 h 371"/>
              <a:gd name="T38" fmla="*/ 980283475 w 371"/>
              <a:gd name="T39" fmla="*/ 757879299 h 371"/>
              <a:gd name="T40" fmla="*/ 927370816 w 371"/>
              <a:gd name="T41" fmla="*/ 839889461 h 371"/>
              <a:gd name="T42" fmla="*/ 866102473 w 371"/>
              <a:gd name="T43" fmla="*/ 913414073 h 371"/>
              <a:gd name="T44" fmla="*/ 788126099 w 371"/>
              <a:gd name="T45" fmla="*/ 969972631 h 371"/>
              <a:gd name="T46" fmla="*/ 704579269 w 371"/>
              <a:gd name="T47" fmla="*/ 1015218805 h 371"/>
              <a:gd name="T48" fmla="*/ 612676755 w 371"/>
              <a:gd name="T49" fmla="*/ 1040670409 h 371"/>
              <a:gd name="T50" fmla="*/ 515205453 w 371"/>
              <a:gd name="T51" fmla="*/ 1049154276 h 371"/>
              <a:gd name="T52" fmla="*/ 420519379 w 371"/>
              <a:gd name="T53" fmla="*/ 1040670409 h 371"/>
              <a:gd name="T54" fmla="*/ 328616865 w 371"/>
              <a:gd name="T55" fmla="*/ 1015218805 h 371"/>
              <a:gd name="T56" fmla="*/ 242286475 w 371"/>
              <a:gd name="T57" fmla="*/ 969972631 h 371"/>
              <a:gd name="T58" fmla="*/ 167093660 w 371"/>
              <a:gd name="T59" fmla="*/ 913414073 h 371"/>
              <a:gd name="T60" fmla="*/ 103041758 w 371"/>
              <a:gd name="T61" fmla="*/ 839889461 h 371"/>
              <a:gd name="T62" fmla="*/ 52912659 w 371"/>
              <a:gd name="T63" fmla="*/ 757879299 h 371"/>
              <a:gd name="T64" fmla="*/ 19494928 w 371"/>
              <a:gd name="T65" fmla="*/ 667386951 h 371"/>
              <a:gd name="T66" fmla="*/ 0 w 371"/>
              <a:gd name="T67" fmla="*/ 574066087 h 3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1"/>
              <a:gd name="T103" fmla="*/ 0 h 371"/>
              <a:gd name="T104" fmla="*/ 371 w 371"/>
              <a:gd name="T105" fmla="*/ 371 h 3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1" h="371">
                <a:moveTo>
                  <a:pt x="0" y="186"/>
                </a:moveTo>
                <a:lnTo>
                  <a:pt x="0" y="169"/>
                </a:lnTo>
                <a:lnTo>
                  <a:pt x="3" y="152"/>
                </a:lnTo>
                <a:lnTo>
                  <a:pt x="7" y="135"/>
                </a:lnTo>
                <a:lnTo>
                  <a:pt x="12" y="119"/>
                </a:lnTo>
                <a:lnTo>
                  <a:pt x="19" y="103"/>
                </a:lnTo>
                <a:lnTo>
                  <a:pt x="28" y="88"/>
                </a:lnTo>
                <a:lnTo>
                  <a:pt x="37" y="74"/>
                </a:lnTo>
                <a:lnTo>
                  <a:pt x="48" y="61"/>
                </a:lnTo>
                <a:lnTo>
                  <a:pt x="60" y="49"/>
                </a:lnTo>
                <a:lnTo>
                  <a:pt x="73" y="38"/>
                </a:lnTo>
                <a:lnTo>
                  <a:pt x="87" y="28"/>
                </a:lnTo>
                <a:lnTo>
                  <a:pt x="103" y="20"/>
                </a:lnTo>
                <a:lnTo>
                  <a:pt x="118" y="13"/>
                </a:lnTo>
                <a:lnTo>
                  <a:pt x="135" y="7"/>
                </a:lnTo>
                <a:lnTo>
                  <a:pt x="151" y="4"/>
                </a:lnTo>
                <a:lnTo>
                  <a:pt x="168" y="1"/>
                </a:lnTo>
                <a:lnTo>
                  <a:pt x="185" y="0"/>
                </a:lnTo>
                <a:lnTo>
                  <a:pt x="203" y="1"/>
                </a:lnTo>
                <a:lnTo>
                  <a:pt x="220" y="4"/>
                </a:lnTo>
                <a:lnTo>
                  <a:pt x="236" y="7"/>
                </a:lnTo>
                <a:lnTo>
                  <a:pt x="253" y="13"/>
                </a:lnTo>
                <a:lnTo>
                  <a:pt x="268" y="20"/>
                </a:lnTo>
                <a:lnTo>
                  <a:pt x="283" y="28"/>
                </a:lnTo>
                <a:lnTo>
                  <a:pt x="298" y="38"/>
                </a:lnTo>
                <a:lnTo>
                  <a:pt x="311" y="49"/>
                </a:lnTo>
                <a:lnTo>
                  <a:pt x="323" y="61"/>
                </a:lnTo>
                <a:lnTo>
                  <a:pt x="333" y="74"/>
                </a:lnTo>
                <a:lnTo>
                  <a:pt x="343" y="88"/>
                </a:lnTo>
                <a:lnTo>
                  <a:pt x="352" y="103"/>
                </a:lnTo>
                <a:lnTo>
                  <a:pt x="359" y="119"/>
                </a:lnTo>
                <a:lnTo>
                  <a:pt x="364" y="135"/>
                </a:lnTo>
                <a:lnTo>
                  <a:pt x="368" y="152"/>
                </a:lnTo>
                <a:lnTo>
                  <a:pt x="370" y="169"/>
                </a:lnTo>
                <a:lnTo>
                  <a:pt x="371" y="186"/>
                </a:lnTo>
                <a:lnTo>
                  <a:pt x="370" y="203"/>
                </a:lnTo>
                <a:lnTo>
                  <a:pt x="368" y="220"/>
                </a:lnTo>
                <a:lnTo>
                  <a:pt x="364" y="236"/>
                </a:lnTo>
                <a:lnTo>
                  <a:pt x="359" y="253"/>
                </a:lnTo>
                <a:lnTo>
                  <a:pt x="352" y="268"/>
                </a:lnTo>
                <a:lnTo>
                  <a:pt x="343" y="283"/>
                </a:lnTo>
                <a:lnTo>
                  <a:pt x="333" y="297"/>
                </a:lnTo>
                <a:lnTo>
                  <a:pt x="323" y="310"/>
                </a:lnTo>
                <a:lnTo>
                  <a:pt x="311" y="323"/>
                </a:lnTo>
                <a:lnTo>
                  <a:pt x="298" y="334"/>
                </a:lnTo>
                <a:lnTo>
                  <a:pt x="283" y="343"/>
                </a:lnTo>
                <a:lnTo>
                  <a:pt x="268" y="352"/>
                </a:lnTo>
                <a:lnTo>
                  <a:pt x="253" y="359"/>
                </a:lnTo>
                <a:lnTo>
                  <a:pt x="236" y="364"/>
                </a:lnTo>
                <a:lnTo>
                  <a:pt x="220" y="368"/>
                </a:lnTo>
                <a:lnTo>
                  <a:pt x="203" y="370"/>
                </a:lnTo>
                <a:lnTo>
                  <a:pt x="185" y="371"/>
                </a:lnTo>
                <a:lnTo>
                  <a:pt x="168" y="370"/>
                </a:lnTo>
                <a:lnTo>
                  <a:pt x="151" y="368"/>
                </a:lnTo>
                <a:lnTo>
                  <a:pt x="135" y="364"/>
                </a:lnTo>
                <a:lnTo>
                  <a:pt x="118" y="359"/>
                </a:lnTo>
                <a:lnTo>
                  <a:pt x="103" y="352"/>
                </a:lnTo>
                <a:lnTo>
                  <a:pt x="87" y="343"/>
                </a:lnTo>
                <a:lnTo>
                  <a:pt x="73" y="334"/>
                </a:lnTo>
                <a:lnTo>
                  <a:pt x="60" y="323"/>
                </a:lnTo>
                <a:lnTo>
                  <a:pt x="48" y="310"/>
                </a:lnTo>
                <a:lnTo>
                  <a:pt x="37" y="297"/>
                </a:lnTo>
                <a:lnTo>
                  <a:pt x="28" y="283"/>
                </a:lnTo>
                <a:lnTo>
                  <a:pt x="19" y="268"/>
                </a:lnTo>
                <a:lnTo>
                  <a:pt x="12" y="253"/>
                </a:lnTo>
                <a:lnTo>
                  <a:pt x="7" y="236"/>
                </a:lnTo>
                <a:lnTo>
                  <a:pt x="3" y="220"/>
                </a:lnTo>
                <a:lnTo>
                  <a:pt x="0" y="203"/>
                </a:lnTo>
                <a:lnTo>
                  <a:pt x="0" y="18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800" b="1" dirty="0"/>
          </a:p>
          <a:p>
            <a:pPr algn="ctr"/>
            <a:r>
              <a:rPr lang="en-US" sz="800" b="1" dirty="0"/>
              <a:t>Sensor</a:t>
            </a:r>
          </a:p>
          <a:p>
            <a:pPr algn="ctr"/>
            <a:r>
              <a:rPr lang="en-US" sz="800" b="1" dirty="0"/>
              <a:t>Processing</a:t>
            </a:r>
          </a:p>
        </p:txBody>
      </p:sp>
      <p:sp>
        <p:nvSpPr>
          <p:cNvPr id="7" name="Freeform 123"/>
          <p:cNvSpPr>
            <a:spLocks/>
          </p:cNvSpPr>
          <p:nvPr/>
        </p:nvSpPr>
        <p:spPr bwMode="auto">
          <a:xfrm>
            <a:off x="3200400" y="1066800"/>
            <a:ext cx="762000" cy="762001"/>
          </a:xfrm>
          <a:custGeom>
            <a:avLst/>
            <a:gdLst>
              <a:gd name="T0" fmla="*/ 0 w 371"/>
              <a:gd name="T1" fmla="*/ 477916706 h 371"/>
              <a:gd name="T2" fmla="*/ 19494928 w 371"/>
              <a:gd name="T3" fmla="*/ 381767325 h 371"/>
              <a:gd name="T4" fmla="*/ 52912659 w 371"/>
              <a:gd name="T5" fmla="*/ 291274977 h 371"/>
              <a:gd name="T6" fmla="*/ 103041758 w 371"/>
              <a:gd name="T7" fmla="*/ 209264816 h 371"/>
              <a:gd name="T8" fmla="*/ 167093660 w 371"/>
              <a:gd name="T9" fmla="*/ 138567038 h 371"/>
              <a:gd name="T10" fmla="*/ 242286475 w 371"/>
              <a:gd name="T11" fmla="*/ 79181645 h 371"/>
              <a:gd name="T12" fmla="*/ 328616865 w 371"/>
              <a:gd name="T13" fmla="*/ 36762306 h 371"/>
              <a:gd name="T14" fmla="*/ 420519379 w 371"/>
              <a:gd name="T15" fmla="*/ 11312384 h 371"/>
              <a:gd name="T16" fmla="*/ 515205453 w 371"/>
              <a:gd name="T17" fmla="*/ 0 h 371"/>
              <a:gd name="T18" fmla="*/ 612676755 w 371"/>
              <a:gd name="T19" fmla="*/ 11312384 h 371"/>
              <a:gd name="T20" fmla="*/ 704579269 w 371"/>
              <a:gd name="T21" fmla="*/ 36762306 h 371"/>
              <a:gd name="T22" fmla="*/ 788126099 w 371"/>
              <a:gd name="T23" fmla="*/ 79181645 h 371"/>
              <a:gd name="T24" fmla="*/ 866102473 w 371"/>
              <a:gd name="T25" fmla="*/ 138567038 h 371"/>
              <a:gd name="T26" fmla="*/ 927370816 w 371"/>
              <a:gd name="T27" fmla="*/ 209264816 h 371"/>
              <a:gd name="T28" fmla="*/ 980283475 w 371"/>
              <a:gd name="T29" fmla="*/ 291274977 h 371"/>
              <a:gd name="T30" fmla="*/ 1013701206 w 371"/>
              <a:gd name="T31" fmla="*/ 381767325 h 371"/>
              <a:gd name="T32" fmla="*/ 1030410906 w 371"/>
              <a:gd name="T33" fmla="*/ 477916706 h 371"/>
              <a:gd name="T34" fmla="*/ 1030410906 w 371"/>
              <a:gd name="T35" fmla="*/ 574066087 h 371"/>
              <a:gd name="T36" fmla="*/ 1013701206 w 371"/>
              <a:gd name="T37" fmla="*/ 667386951 h 371"/>
              <a:gd name="T38" fmla="*/ 980283475 w 371"/>
              <a:gd name="T39" fmla="*/ 757879299 h 371"/>
              <a:gd name="T40" fmla="*/ 927370816 w 371"/>
              <a:gd name="T41" fmla="*/ 839889461 h 371"/>
              <a:gd name="T42" fmla="*/ 866102473 w 371"/>
              <a:gd name="T43" fmla="*/ 913414073 h 371"/>
              <a:gd name="T44" fmla="*/ 788126099 w 371"/>
              <a:gd name="T45" fmla="*/ 969972631 h 371"/>
              <a:gd name="T46" fmla="*/ 704579269 w 371"/>
              <a:gd name="T47" fmla="*/ 1015218805 h 371"/>
              <a:gd name="T48" fmla="*/ 612676755 w 371"/>
              <a:gd name="T49" fmla="*/ 1040670409 h 371"/>
              <a:gd name="T50" fmla="*/ 515205453 w 371"/>
              <a:gd name="T51" fmla="*/ 1049154276 h 371"/>
              <a:gd name="T52" fmla="*/ 420519379 w 371"/>
              <a:gd name="T53" fmla="*/ 1040670409 h 371"/>
              <a:gd name="T54" fmla="*/ 328616865 w 371"/>
              <a:gd name="T55" fmla="*/ 1015218805 h 371"/>
              <a:gd name="T56" fmla="*/ 242286475 w 371"/>
              <a:gd name="T57" fmla="*/ 969972631 h 371"/>
              <a:gd name="T58" fmla="*/ 167093660 w 371"/>
              <a:gd name="T59" fmla="*/ 913414073 h 371"/>
              <a:gd name="T60" fmla="*/ 103041758 w 371"/>
              <a:gd name="T61" fmla="*/ 839889461 h 371"/>
              <a:gd name="T62" fmla="*/ 52912659 w 371"/>
              <a:gd name="T63" fmla="*/ 757879299 h 371"/>
              <a:gd name="T64" fmla="*/ 19494928 w 371"/>
              <a:gd name="T65" fmla="*/ 667386951 h 371"/>
              <a:gd name="T66" fmla="*/ 0 w 371"/>
              <a:gd name="T67" fmla="*/ 574066087 h 3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1"/>
              <a:gd name="T103" fmla="*/ 0 h 371"/>
              <a:gd name="T104" fmla="*/ 371 w 371"/>
              <a:gd name="T105" fmla="*/ 371 h 3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1" h="371">
                <a:moveTo>
                  <a:pt x="0" y="186"/>
                </a:moveTo>
                <a:lnTo>
                  <a:pt x="0" y="169"/>
                </a:lnTo>
                <a:lnTo>
                  <a:pt x="3" y="152"/>
                </a:lnTo>
                <a:lnTo>
                  <a:pt x="7" y="135"/>
                </a:lnTo>
                <a:lnTo>
                  <a:pt x="12" y="119"/>
                </a:lnTo>
                <a:lnTo>
                  <a:pt x="19" y="103"/>
                </a:lnTo>
                <a:lnTo>
                  <a:pt x="28" y="88"/>
                </a:lnTo>
                <a:lnTo>
                  <a:pt x="37" y="74"/>
                </a:lnTo>
                <a:lnTo>
                  <a:pt x="48" y="61"/>
                </a:lnTo>
                <a:lnTo>
                  <a:pt x="60" y="49"/>
                </a:lnTo>
                <a:lnTo>
                  <a:pt x="73" y="38"/>
                </a:lnTo>
                <a:lnTo>
                  <a:pt x="87" y="28"/>
                </a:lnTo>
                <a:lnTo>
                  <a:pt x="103" y="20"/>
                </a:lnTo>
                <a:lnTo>
                  <a:pt x="118" y="13"/>
                </a:lnTo>
                <a:lnTo>
                  <a:pt x="135" y="7"/>
                </a:lnTo>
                <a:lnTo>
                  <a:pt x="151" y="4"/>
                </a:lnTo>
                <a:lnTo>
                  <a:pt x="168" y="1"/>
                </a:lnTo>
                <a:lnTo>
                  <a:pt x="185" y="0"/>
                </a:lnTo>
                <a:lnTo>
                  <a:pt x="203" y="1"/>
                </a:lnTo>
                <a:lnTo>
                  <a:pt x="220" y="4"/>
                </a:lnTo>
                <a:lnTo>
                  <a:pt x="236" y="7"/>
                </a:lnTo>
                <a:lnTo>
                  <a:pt x="253" y="13"/>
                </a:lnTo>
                <a:lnTo>
                  <a:pt x="268" y="20"/>
                </a:lnTo>
                <a:lnTo>
                  <a:pt x="283" y="28"/>
                </a:lnTo>
                <a:lnTo>
                  <a:pt x="298" y="38"/>
                </a:lnTo>
                <a:lnTo>
                  <a:pt x="311" y="49"/>
                </a:lnTo>
                <a:lnTo>
                  <a:pt x="323" y="61"/>
                </a:lnTo>
                <a:lnTo>
                  <a:pt x="333" y="74"/>
                </a:lnTo>
                <a:lnTo>
                  <a:pt x="343" y="88"/>
                </a:lnTo>
                <a:lnTo>
                  <a:pt x="352" y="103"/>
                </a:lnTo>
                <a:lnTo>
                  <a:pt x="359" y="119"/>
                </a:lnTo>
                <a:lnTo>
                  <a:pt x="364" y="135"/>
                </a:lnTo>
                <a:lnTo>
                  <a:pt x="368" y="152"/>
                </a:lnTo>
                <a:lnTo>
                  <a:pt x="370" y="169"/>
                </a:lnTo>
                <a:lnTo>
                  <a:pt x="371" y="186"/>
                </a:lnTo>
                <a:lnTo>
                  <a:pt x="370" y="203"/>
                </a:lnTo>
                <a:lnTo>
                  <a:pt x="368" y="220"/>
                </a:lnTo>
                <a:lnTo>
                  <a:pt x="364" y="236"/>
                </a:lnTo>
                <a:lnTo>
                  <a:pt x="359" y="253"/>
                </a:lnTo>
                <a:lnTo>
                  <a:pt x="352" y="268"/>
                </a:lnTo>
                <a:lnTo>
                  <a:pt x="343" y="283"/>
                </a:lnTo>
                <a:lnTo>
                  <a:pt x="333" y="297"/>
                </a:lnTo>
                <a:lnTo>
                  <a:pt x="323" y="310"/>
                </a:lnTo>
                <a:lnTo>
                  <a:pt x="311" y="323"/>
                </a:lnTo>
                <a:lnTo>
                  <a:pt x="298" y="334"/>
                </a:lnTo>
                <a:lnTo>
                  <a:pt x="283" y="343"/>
                </a:lnTo>
                <a:lnTo>
                  <a:pt x="268" y="352"/>
                </a:lnTo>
                <a:lnTo>
                  <a:pt x="253" y="359"/>
                </a:lnTo>
                <a:lnTo>
                  <a:pt x="236" y="364"/>
                </a:lnTo>
                <a:lnTo>
                  <a:pt x="220" y="368"/>
                </a:lnTo>
                <a:lnTo>
                  <a:pt x="203" y="370"/>
                </a:lnTo>
                <a:lnTo>
                  <a:pt x="185" y="371"/>
                </a:lnTo>
                <a:lnTo>
                  <a:pt x="168" y="370"/>
                </a:lnTo>
                <a:lnTo>
                  <a:pt x="151" y="368"/>
                </a:lnTo>
                <a:lnTo>
                  <a:pt x="135" y="364"/>
                </a:lnTo>
                <a:lnTo>
                  <a:pt x="118" y="359"/>
                </a:lnTo>
                <a:lnTo>
                  <a:pt x="103" y="352"/>
                </a:lnTo>
                <a:lnTo>
                  <a:pt x="87" y="343"/>
                </a:lnTo>
                <a:lnTo>
                  <a:pt x="73" y="334"/>
                </a:lnTo>
                <a:lnTo>
                  <a:pt x="60" y="323"/>
                </a:lnTo>
                <a:lnTo>
                  <a:pt x="48" y="310"/>
                </a:lnTo>
                <a:lnTo>
                  <a:pt x="37" y="297"/>
                </a:lnTo>
                <a:lnTo>
                  <a:pt x="28" y="283"/>
                </a:lnTo>
                <a:lnTo>
                  <a:pt x="19" y="268"/>
                </a:lnTo>
                <a:lnTo>
                  <a:pt x="12" y="253"/>
                </a:lnTo>
                <a:lnTo>
                  <a:pt x="7" y="236"/>
                </a:lnTo>
                <a:lnTo>
                  <a:pt x="3" y="220"/>
                </a:lnTo>
                <a:lnTo>
                  <a:pt x="0" y="203"/>
                </a:lnTo>
                <a:lnTo>
                  <a:pt x="0" y="18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700" b="1" dirty="0"/>
          </a:p>
        </p:txBody>
      </p:sp>
      <p:sp>
        <p:nvSpPr>
          <p:cNvPr id="8" name="Freeform 123"/>
          <p:cNvSpPr>
            <a:spLocks/>
          </p:cNvSpPr>
          <p:nvPr/>
        </p:nvSpPr>
        <p:spPr bwMode="auto">
          <a:xfrm>
            <a:off x="3124200" y="1066800"/>
            <a:ext cx="762000" cy="762001"/>
          </a:xfrm>
          <a:custGeom>
            <a:avLst/>
            <a:gdLst>
              <a:gd name="T0" fmla="*/ 0 w 371"/>
              <a:gd name="T1" fmla="*/ 477916706 h 371"/>
              <a:gd name="T2" fmla="*/ 19494928 w 371"/>
              <a:gd name="T3" fmla="*/ 381767325 h 371"/>
              <a:gd name="T4" fmla="*/ 52912659 w 371"/>
              <a:gd name="T5" fmla="*/ 291274977 h 371"/>
              <a:gd name="T6" fmla="*/ 103041758 w 371"/>
              <a:gd name="T7" fmla="*/ 209264816 h 371"/>
              <a:gd name="T8" fmla="*/ 167093660 w 371"/>
              <a:gd name="T9" fmla="*/ 138567038 h 371"/>
              <a:gd name="T10" fmla="*/ 242286475 w 371"/>
              <a:gd name="T11" fmla="*/ 79181645 h 371"/>
              <a:gd name="T12" fmla="*/ 328616865 w 371"/>
              <a:gd name="T13" fmla="*/ 36762306 h 371"/>
              <a:gd name="T14" fmla="*/ 420519379 w 371"/>
              <a:gd name="T15" fmla="*/ 11312384 h 371"/>
              <a:gd name="T16" fmla="*/ 515205453 w 371"/>
              <a:gd name="T17" fmla="*/ 0 h 371"/>
              <a:gd name="T18" fmla="*/ 612676755 w 371"/>
              <a:gd name="T19" fmla="*/ 11312384 h 371"/>
              <a:gd name="T20" fmla="*/ 704579269 w 371"/>
              <a:gd name="T21" fmla="*/ 36762306 h 371"/>
              <a:gd name="T22" fmla="*/ 788126099 w 371"/>
              <a:gd name="T23" fmla="*/ 79181645 h 371"/>
              <a:gd name="T24" fmla="*/ 866102473 w 371"/>
              <a:gd name="T25" fmla="*/ 138567038 h 371"/>
              <a:gd name="T26" fmla="*/ 927370816 w 371"/>
              <a:gd name="T27" fmla="*/ 209264816 h 371"/>
              <a:gd name="T28" fmla="*/ 980283475 w 371"/>
              <a:gd name="T29" fmla="*/ 291274977 h 371"/>
              <a:gd name="T30" fmla="*/ 1013701206 w 371"/>
              <a:gd name="T31" fmla="*/ 381767325 h 371"/>
              <a:gd name="T32" fmla="*/ 1030410906 w 371"/>
              <a:gd name="T33" fmla="*/ 477916706 h 371"/>
              <a:gd name="T34" fmla="*/ 1030410906 w 371"/>
              <a:gd name="T35" fmla="*/ 574066087 h 371"/>
              <a:gd name="T36" fmla="*/ 1013701206 w 371"/>
              <a:gd name="T37" fmla="*/ 667386951 h 371"/>
              <a:gd name="T38" fmla="*/ 980283475 w 371"/>
              <a:gd name="T39" fmla="*/ 757879299 h 371"/>
              <a:gd name="T40" fmla="*/ 927370816 w 371"/>
              <a:gd name="T41" fmla="*/ 839889461 h 371"/>
              <a:gd name="T42" fmla="*/ 866102473 w 371"/>
              <a:gd name="T43" fmla="*/ 913414073 h 371"/>
              <a:gd name="T44" fmla="*/ 788126099 w 371"/>
              <a:gd name="T45" fmla="*/ 969972631 h 371"/>
              <a:gd name="T46" fmla="*/ 704579269 w 371"/>
              <a:gd name="T47" fmla="*/ 1015218805 h 371"/>
              <a:gd name="T48" fmla="*/ 612676755 w 371"/>
              <a:gd name="T49" fmla="*/ 1040670409 h 371"/>
              <a:gd name="T50" fmla="*/ 515205453 w 371"/>
              <a:gd name="T51" fmla="*/ 1049154276 h 371"/>
              <a:gd name="T52" fmla="*/ 420519379 w 371"/>
              <a:gd name="T53" fmla="*/ 1040670409 h 371"/>
              <a:gd name="T54" fmla="*/ 328616865 w 371"/>
              <a:gd name="T55" fmla="*/ 1015218805 h 371"/>
              <a:gd name="T56" fmla="*/ 242286475 w 371"/>
              <a:gd name="T57" fmla="*/ 969972631 h 371"/>
              <a:gd name="T58" fmla="*/ 167093660 w 371"/>
              <a:gd name="T59" fmla="*/ 913414073 h 371"/>
              <a:gd name="T60" fmla="*/ 103041758 w 371"/>
              <a:gd name="T61" fmla="*/ 839889461 h 371"/>
              <a:gd name="T62" fmla="*/ 52912659 w 371"/>
              <a:gd name="T63" fmla="*/ 757879299 h 371"/>
              <a:gd name="T64" fmla="*/ 19494928 w 371"/>
              <a:gd name="T65" fmla="*/ 667386951 h 371"/>
              <a:gd name="T66" fmla="*/ 0 w 371"/>
              <a:gd name="T67" fmla="*/ 574066087 h 3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1"/>
              <a:gd name="T103" fmla="*/ 0 h 371"/>
              <a:gd name="T104" fmla="*/ 371 w 371"/>
              <a:gd name="T105" fmla="*/ 371 h 3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1" h="371">
                <a:moveTo>
                  <a:pt x="0" y="186"/>
                </a:moveTo>
                <a:lnTo>
                  <a:pt x="0" y="169"/>
                </a:lnTo>
                <a:lnTo>
                  <a:pt x="3" y="152"/>
                </a:lnTo>
                <a:lnTo>
                  <a:pt x="7" y="135"/>
                </a:lnTo>
                <a:lnTo>
                  <a:pt x="12" y="119"/>
                </a:lnTo>
                <a:lnTo>
                  <a:pt x="19" y="103"/>
                </a:lnTo>
                <a:lnTo>
                  <a:pt x="28" y="88"/>
                </a:lnTo>
                <a:lnTo>
                  <a:pt x="37" y="74"/>
                </a:lnTo>
                <a:lnTo>
                  <a:pt x="48" y="61"/>
                </a:lnTo>
                <a:lnTo>
                  <a:pt x="60" y="49"/>
                </a:lnTo>
                <a:lnTo>
                  <a:pt x="73" y="38"/>
                </a:lnTo>
                <a:lnTo>
                  <a:pt x="87" y="28"/>
                </a:lnTo>
                <a:lnTo>
                  <a:pt x="103" y="20"/>
                </a:lnTo>
                <a:lnTo>
                  <a:pt x="118" y="13"/>
                </a:lnTo>
                <a:lnTo>
                  <a:pt x="135" y="7"/>
                </a:lnTo>
                <a:lnTo>
                  <a:pt x="151" y="4"/>
                </a:lnTo>
                <a:lnTo>
                  <a:pt x="168" y="1"/>
                </a:lnTo>
                <a:lnTo>
                  <a:pt x="185" y="0"/>
                </a:lnTo>
                <a:lnTo>
                  <a:pt x="203" y="1"/>
                </a:lnTo>
                <a:lnTo>
                  <a:pt x="220" y="4"/>
                </a:lnTo>
                <a:lnTo>
                  <a:pt x="236" y="7"/>
                </a:lnTo>
                <a:lnTo>
                  <a:pt x="253" y="13"/>
                </a:lnTo>
                <a:lnTo>
                  <a:pt x="268" y="20"/>
                </a:lnTo>
                <a:lnTo>
                  <a:pt x="283" y="28"/>
                </a:lnTo>
                <a:lnTo>
                  <a:pt x="298" y="38"/>
                </a:lnTo>
                <a:lnTo>
                  <a:pt x="311" y="49"/>
                </a:lnTo>
                <a:lnTo>
                  <a:pt x="323" y="61"/>
                </a:lnTo>
                <a:lnTo>
                  <a:pt x="333" y="74"/>
                </a:lnTo>
                <a:lnTo>
                  <a:pt x="343" y="88"/>
                </a:lnTo>
                <a:lnTo>
                  <a:pt x="352" y="103"/>
                </a:lnTo>
                <a:lnTo>
                  <a:pt x="359" y="119"/>
                </a:lnTo>
                <a:lnTo>
                  <a:pt x="364" y="135"/>
                </a:lnTo>
                <a:lnTo>
                  <a:pt x="368" y="152"/>
                </a:lnTo>
                <a:lnTo>
                  <a:pt x="370" y="169"/>
                </a:lnTo>
                <a:lnTo>
                  <a:pt x="371" y="186"/>
                </a:lnTo>
                <a:lnTo>
                  <a:pt x="370" y="203"/>
                </a:lnTo>
                <a:lnTo>
                  <a:pt x="368" y="220"/>
                </a:lnTo>
                <a:lnTo>
                  <a:pt x="364" y="236"/>
                </a:lnTo>
                <a:lnTo>
                  <a:pt x="359" y="253"/>
                </a:lnTo>
                <a:lnTo>
                  <a:pt x="352" y="268"/>
                </a:lnTo>
                <a:lnTo>
                  <a:pt x="343" y="283"/>
                </a:lnTo>
                <a:lnTo>
                  <a:pt x="333" y="297"/>
                </a:lnTo>
                <a:lnTo>
                  <a:pt x="323" y="310"/>
                </a:lnTo>
                <a:lnTo>
                  <a:pt x="311" y="323"/>
                </a:lnTo>
                <a:lnTo>
                  <a:pt x="298" y="334"/>
                </a:lnTo>
                <a:lnTo>
                  <a:pt x="283" y="343"/>
                </a:lnTo>
                <a:lnTo>
                  <a:pt x="268" y="352"/>
                </a:lnTo>
                <a:lnTo>
                  <a:pt x="253" y="359"/>
                </a:lnTo>
                <a:lnTo>
                  <a:pt x="236" y="364"/>
                </a:lnTo>
                <a:lnTo>
                  <a:pt x="220" y="368"/>
                </a:lnTo>
                <a:lnTo>
                  <a:pt x="203" y="370"/>
                </a:lnTo>
                <a:lnTo>
                  <a:pt x="185" y="371"/>
                </a:lnTo>
                <a:lnTo>
                  <a:pt x="168" y="370"/>
                </a:lnTo>
                <a:lnTo>
                  <a:pt x="151" y="368"/>
                </a:lnTo>
                <a:lnTo>
                  <a:pt x="135" y="364"/>
                </a:lnTo>
                <a:lnTo>
                  <a:pt x="118" y="359"/>
                </a:lnTo>
                <a:lnTo>
                  <a:pt x="103" y="352"/>
                </a:lnTo>
                <a:lnTo>
                  <a:pt x="87" y="343"/>
                </a:lnTo>
                <a:lnTo>
                  <a:pt x="73" y="334"/>
                </a:lnTo>
                <a:lnTo>
                  <a:pt x="60" y="323"/>
                </a:lnTo>
                <a:lnTo>
                  <a:pt x="48" y="310"/>
                </a:lnTo>
                <a:lnTo>
                  <a:pt x="37" y="297"/>
                </a:lnTo>
                <a:lnTo>
                  <a:pt x="28" y="283"/>
                </a:lnTo>
                <a:lnTo>
                  <a:pt x="19" y="268"/>
                </a:lnTo>
                <a:lnTo>
                  <a:pt x="12" y="253"/>
                </a:lnTo>
                <a:lnTo>
                  <a:pt x="7" y="236"/>
                </a:lnTo>
                <a:lnTo>
                  <a:pt x="3" y="220"/>
                </a:lnTo>
                <a:lnTo>
                  <a:pt x="0" y="203"/>
                </a:lnTo>
                <a:lnTo>
                  <a:pt x="0" y="18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SpaceWire</a:t>
            </a:r>
          </a:p>
          <a:p>
            <a:pPr algn="ctr"/>
            <a:r>
              <a:rPr lang="en-US" sz="700" b="1" dirty="0"/>
              <a:t>1553</a:t>
            </a:r>
          </a:p>
          <a:p>
            <a:pPr algn="ctr"/>
            <a:r>
              <a:rPr lang="en-US" sz="700" b="1" dirty="0"/>
              <a:t>Subnetwork</a:t>
            </a:r>
          </a:p>
          <a:p>
            <a:pPr algn="ctr"/>
            <a:r>
              <a:rPr lang="en-US" sz="700" b="1" dirty="0"/>
              <a:t> I/O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10668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HW and/or software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logic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905000" y="2133600"/>
            <a:ext cx="990600" cy="76200"/>
          </a:xfrm>
          <a:prstGeom prst="straightConnector1">
            <a:avLst/>
          </a:prstGeom>
          <a:ln>
            <a:solidFill>
              <a:schemeClr val="accent2">
                <a:alpha val="51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838200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3000"/>
            <a:ext cx="8610600" cy="5334000"/>
          </a:xfrm>
        </p:spPr>
        <p:txBody>
          <a:bodyPr/>
          <a:lstStyle/>
          <a:p>
            <a:r>
              <a:rPr lang="en-US" dirty="0" smtClean="0"/>
              <a:t>NASA is integrating EDS into the </a:t>
            </a:r>
            <a:r>
              <a:rPr lang="en-US" dirty="0" err="1" smtClean="0"/>
              <a:t>cFS</a:t>
            </a:r>
            <a:r>
              <a:rPr lang="en-US" dirty="0" smtClean="0"/>
              <a:t> build system</a:t>
            </a:r>
          </a:p>
          <a:p>
            <a:pPr lvl="1"/>
            <a:r>
              <a:rPr lang="en-US" dirty="0" smtClean="0"/>
              <a:t>Tools and updates to be released in </a:t>
            </a:r>
            <a:r>
              <a:rPr lang="en-US" dirty="0" err="1" smtClean="0"/>
              <a:t>cFS</a:t>
            </a:r>
            <a:r>
              <a:rPr lang="en-US" dirty="0" smtClean="0"/>
              <a:t> 6.5 mid CY17</a:t>
            </a:r>
          </a:p>
          <a:p>
            <a:pPr lvl="1"/>
            <a:r>
              <a:rPr lang="en-US" dirty="0" smtClean="0"/>
              <a:t>Prototype tool developed  to read EDS and generate XTCE to import into COSMOS</a:t>
            </a:r>
          </a:p>
          <a:p>
            <a:pPr lvl="2"/>
            <a:r>
              <a:rPr lang="en-US" dirty="0" smtClean="0"/>
              <a:t>ITOS and ASIST tools in work as well</a:t>
            </a:r>
          </a:p>
          <a:p>
            <a:r>
              <a:rPr lang="en-US" dirty="0" smtClean="0"/>
              <a:t>ESA has developed tools to auto generate flight software for hardware device interfaces</a:t>
            </a:r>
          </a:p>
          <a:p>
            <a:pPr lvl="1"/>
            <a:r>
              <a:rPr lang="en-US" dirty="0" smtClean="0"/>
              <a:t>Demonstrated  for JENA Star tracker </a:t>
            </a:r>
          </a:p>
          <a:p>
            <a:pPr lvl="1"/>
            <a:r>
              <a:rPr lang="en-US" dirty="0" smtClean="0"/>
              <a:t>ESA is investing 1.1 million Euro to mature EDS tools </a:t>
            </a:r>
          </a:p>
          <a:p>
            <a:r>
              <a:rPr lang="en-US" dirty="0" smtClean="0"/>
              <a:t>CNSA/CAST is developing tools to integrate EDS into CAST software architecture</a:t>
            </a:r>
          </a:p>
          <a:p>
            <a:r>
              <a:rPr lang="en-US" dirty="0" smtClean="0"/>
              <a:t>It should be noted that many </a:t>
            </a:r>
            <a:r>
              <a:rPr lang="en-US" dirty="0" err="1" smtClean="0"/>
              <a:t>cFS</a:t>
            </a:r>
            <a:r>
              <a:rPr lang="en-US" dirty="0" smtClean="0"/>
              <a:t> users have created database tools to define and manage the message formats and metadata</a:t>
            </a:r>
          </a:p>
          <a:p>
            <a:pPr lvl="1"/>
            <a:r>
              <a:rPr lang="en-US" b="1" dirty="0" smtClean="0"/>
              <a:t>The EDS can be </a:t>
            </a:r>
            <a:r>
              <a:rPr lang="en-US" b="1" smtClean="0"/>
              <a:t>used as source </a:t>
            </a:r>
            <a:r>
              <a:rPr lang="en-US" b="1" dirty="0" smtClean="0"/>
              <a:t>files for those tools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3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6791</TotalTime>
  <Words>424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TECH SESSION #1  ELECTRONIC DATA SHEETS</vt:lpstr>
      <vt:lpstr>Future Products &amp; Technology</vt:lpstr>
      <vt:lpstr>Electronic Data Sheets</vt:lpstr>
      <vt:lpstr>PowerPoint Presentation</vt:lpstr>
      <vt:lpstr>CCSDS SOIS:  Definition and Use of EDS</vt:lpstr>
      <vt:lpstr> EDS Layers</vt:lpstr>
      <vt:lpstr>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Harmalkar, Subodh S.</cp:lastModifiedBy>
  <cp:revision>243</cp:revision>
  <cp:lastPrinted>1601-01-01T00:00:00Z</cp:lastPrinted>
  <dcterms:created xsi:type="dcterms:W3CDTF">1601-01-01T00:00:00Z</dcterms:created>
  <dcterms:modified xsi:type="dcterms:W3CDTF">2017-01-13T15:39:54Z</dcterms:modified>
</cp:coreProperties>
</file>