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9"/>
  </p:notesMasterIdLst>
  <p:sldIdLst>
    <p:sldId id="333" r:id="rId3"/>
    <p:sldId id="335" r:id="rId4"/>
    <p:sldId id="344" r:id="rId5"/>
    <p:sldId id="341" r:id="rId6"/>
    <p:sldId id="342" r:id="rId7"/>
    <p:sldId id="343" r:id="rId8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742950" indent="-28575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11430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6002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20574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75" autoAdjust="0"/>
    <p:restoredTop sz="96000" autoAdjust="0"/>
  </p:normalViewPr>
  <p:slideViewPr>
    <p:cSldViewPr>
      <p:cViewPr varScale="1">
        <p:scale>
          <a:sx n="150" d="100"/>
          <a:sy n="150" d="100"/>
        </p:scale>
        <p:origin x="1224" y="1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EFEC5C9-E948-4550-9030-B90CFC44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884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52400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3976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6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1728788"/>
            <a:ext cx="8196262" cy="1089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19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79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320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4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32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20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85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1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531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786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29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4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27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3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2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51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54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4.jpeg"/><Relationship Id="rId14" Type="http://schemas.openxmlformats.org/officeDocument/2006/relationships/image" Target="../media/image2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14"/>
          </a:xfrm>
          <a:prstGeom prst="rect">
            <a:avLst/>
          </a:prstGeom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-11113" y="6484938"/>
            <a:ext cx="9155113" cy="304800"/>
          </a:xfrm>
          <a:custGeom>
            <a:avLst/>
            <a:gdLst>
              <a:gd name="G0" fmla="*/ 25431 1 2"/>
              <a:gd name="G1" fmla="*/ 847 1 2"/>
              <a:gd name="G2" fmla="+- 847 0 0"/>
              <a:gd name="G3" fmla="+- 2543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31" y="0"/>
                </a:lnTo>
                <a:lnTo>
                  <a:pt x="25431" y="847"/>
                </a:lnTo>
                <a:lnTo>
                  <a:pt x="0" y="84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00A7DD5A-4C91-4CB8-84C7-D2586033CE3C}" type="slidenum">
              <a:rPr lang="en-US" altLang="en-US" sz="1000" b="1" smtClean="0">
                <a:solidFill>
                  <a:srgbClr val="FFFFFF"/>
                </a:solidFill>
                <a:ea typeface="MS PGothic" pitchFamily="34" charset="-128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US" altLang="en-US" sz="1000" b="1" smtClean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520113" y="6623050"/>
            <a:ext cx="874712" cy="27305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7DD15553-8755-44EC-ACF7-3C36FA2B0C13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smtClean="0">
              <a:ea typeface="ヒラギノ角ゴ Pro W3"/>
              <a:cs typeface="ヒラギノ角ゴ Pro W3"/>
            </a:endParaRPr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0" y="1603375"/>
            <a:ext cx="5791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0" y="1835150"/>
            <a:ext cx="5562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0" y="2062163"/>
            <a:ext cx="5410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0" y="1371600"/>
            <a:ext cx="6019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 flipV="1">
            <a:off x="4119563" y="6170613"/>
            <a:ext cx="1587" cy="6889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V="1">
            <a:off x="3894138" y="6018213"/>
            <a:ext cx="1587" cy="841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3"/>
          <p:cNvSpPr>
            <a:spLocks noChangeShapeType="1"/>
          </p:cNvSpPr>
          <p:nvPr/>
        </p:nvSpPr>
        <p:spPr bwMode="auto">
          <a:xfrm flipV="1">
            <a:off x="3208338" y="5256213"/>
            <a:ext cx="1587" cy="1603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 flipV="1">
            <a:off x="3440113" y="5637213"/>
            <a:ext cx="1587" cy="1222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 flipV="1">
            <a:off x="3668713" y="5865813"/>
            <a:ext cx="1587" cy="9937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6"/>
          <p:cNvSpPr>
            <a:spLocks noChangeShapeType="1"/>
          </p:cNvSpPr>
          <p:nvPr/>
        </p:nvSpPr>
        <p:spPr bwMode="auto">
          <a:xfrm flipV="1">
            <a:off x="2976563" y="4875213"/>
            <a:ext cx="1587" cy="1984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468313" y="423863"/>
            <a:ext cx="6618287" cy="242887"/>
          </a:xfrm>
          <a:custGeom>
            <a:avLst/>
            <a:gdLst>
              <a:gd name="G0" fmla="*/ 18384 1 2"/>
              <a:gd name="G1" fmla="*/ 675 1 2"/>
              <a:gd name="G2" fmla="+- 675 0 0"/>
              <a:gd name="G3" fmla="+- 1838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8384" y="0"/>
                </a:lnTo>
                <a:lnTo>
                  <a:pt x="18384" y="675"/>
                </a:lnTo>
                <a:lnTo>
                  <a:pt x="0" y="67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defRPr/>
            </a:pPr>
            <a:r>
              <a:rPr lang="en-US" altLang="en-US" sz="1000" smtClean="0">
                <a:ea typeface="MS PGothic" pitchFamily="34" charset="-128"/>
              </a:rPr>
              <a:t>National Aeronautics and Space Administration</a:t>
            </a:r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 flipV="1">
            <a:off x="4343400" y="6323013"/>
            <a:ext cx="1588" cy="5365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19"/>
          <p:cNvSpPr>
            <a:spLocks noChangeShapeType="1"/>
          </p:cNvSpPr>
          <p:nvPr/>
        </p:nvSpPr>
        <p:spPr bwMode="auto">
          <a:xfrm>
            <a:off x="0" y="2284413"/>
            <a:ext cx="5029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Line 20"/>
          <p:cNvSpPr>
            <a:spLocks noChangeShapeType="1"/>
          </p:cNvSpPr>
          <p:nvPr/>
        </p:nvSpPr>
        <p:spPr bwMode="auto">
          <a:xfrm>
            <a:off x="0" y="2516188"/>
            <a:ext cx="4191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1"/>
          <p:cNvSpPr>
            <a:spLocks noChangeShapeType="1"/>
          </p:cNvSpPr>
          <p:nvPr/>
        </p:nvSpPr>
        <p:spPr bwMode="auto">
          <a:xfrm>
            <a:off x="0" y="2743200"/>
            <a:ext cx="39624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2"/>
          <p:cNvSpPr>
            <a:spLocks noChangeShapeType="1"/>
          </p:cNvSpPr>
          <p:nvPr/>
        </p:nvSpPr>
        <p:spPr bwMode="auto">
          <a:xfrm>
            <a:off x="0" y="2974975"/>
            <a:ext cx="3733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3"/>
          <p:cNvSpPr>
            <a:spLocks noChangeShapeType="1"/>
          </p:cNvSpPr>
          <p:nvPr/>
        </p:nvSpPr>
        <p:spPr bwMode="auto">
          <a:xfrm>
            <a:off x="0" y="3206750"/>
            <a:ext cx="3505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4"/>
          <p:cNvSpPr>
            <a:spLocks noChangeShapeType="1"/>
          </p:cNvSpPr>
          <p:nvPr/>
        </p:nvSpPr>
        <p:spPr bwMode="auto">
          <a:xfrm>
            <a:off x="0" y="3433763"/>
            <a:ext cx="3276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5"/>
          <p:cNvSpPr>
            <a:spLocks noChangeShapeType="1"/>
          </p:cNvSpPr>
          <p:nvPr/>
        </p:nvSpPr>
        <p:spPr bwMode="auto">
          <a:xfrm>
            <a:off x="0" y="3656013"/>
            <a:ext cx="3048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6"/>
          <p:cNvSpPr>
            <a:spLocks noChangeShapeType="1"/>
          </p:cNvSpPr>
          <p:nvPr/>
        </p:nvSpPr>
        <p:spPr bwMode="auto">
          <a:xfrm>
            <a:off x="0" y="3887788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Line 27"/>
          <p:cNvSpPr>
            <a:spLocks noChangeShapeType="1"/>
          </p:cNvSpPr>
          <p:nvPr/>
        </p:nvSpPr>
        <p:spPr bwMode="auto">
          <a:xfrm>
            <a:off x="0" y="4114800"/>
            <a:ext cx="2743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" name="Line 28"/>
          <p:cNvSpPr>
            <a:spLocks noChangeShapeType="1"/>
          </p:cNvSpPr>
          <p:nvPr/>
        </p:nvSpPr>
        <p:spPr bwMode="auto">
          <a:xfrm>
            <a:off x="0" y="4344988"/>
            <a:ext cx="2743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" name="Line 29"/>
          <p:cNvSpPr>
            <a:spLocks noChangeShapeType="1"/>
          </p:cNvSpPr>
          <p:nvPr/>
        </p:nvSpPr>
        <p:spPr bwMode="auto">
          <a:xfrm>
            <a:off x="0" y="4576763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" name="Line 30"/>
          <p:cNvSpPr>
            <a:spLocks noChangeShapeType="1"/>
          </p:cNvSpPr>
          <p:nvPr/>
        </p:nvSpPr>
        <p:spPr bwMode="auto">
          <a:xfrm>
            <a:off x="0" y="480377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" name="Line 31"/>
          <p:cNvSpPr>
            <a:spLocks noChangeShapeType="1"/>
          </p:cNvSpPr>
          <p:nvPr/>
        </p:nvSpPr>
        <p:spPr bwMode="auto">
          <a:xfrm>
            <a:off x="0" y="502602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" name="Line 32"/>
          <p:cNvSpPr>
            <a:spLocks noChangeShapeType="1"/>
          </p:cNvSpPr>
          <p:nvPr/>
        </p:nvSpPr>
        <p:spPr bwMode="auto">
          <a:xfrm>
            <a:off x="0" y="5257800"/>
            <a:ext cx="3352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" name="Line 33"/>
          <p:cNvSpPr>
            <a:spLocks noChangeShapeType="1"/>
          </p:cNvSpPr>
          <p:nvPr/>
        </p:nvSpPr>
        <p:spPr bwMode="auto">
          <a:xfrm>
            <a:off x="0" y="5484813"/>
            <a:ext cx="33528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9" name="Line 34"/>
          <p:cNvSpPr>
            <a:spLocks noChangeShapeType="1"/>
          </p:cNvSpPr>
          <p:nvPr/>
        </p:nvSpPr>
        <p:spPr bwMode="auto">
          <a:xfrm>
            <a:off x="0" y="5716588"/>
            <a:ext cx="35814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0" name="Line 35"/>
          <p:cNvSpPr>
            <a:spLocks noChangeShapeType="1"/>
          </p:cNvSpPr>
          <p:nvPr/>
        </p:nvSpPr>
        <p:spPr bwMode="auto">
          <a:xfrm>
            <a:off x="0" y="5948363"/>
            <a:ext cx="3810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1" name="Line 36"/>
          <p:cNvSpPr>
            <a:spLocks noChangeShapeType="1"/>
          </p:cNvSpPr>
          <p:nvPr/>
        </p:nvSpPr>
        <p:spPr bwMode="auto">
          <a:xfrm>
            <a:off x="0" y="6175375"/>
            <a:ext cx="4191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2" name="Line 37"/>
          <p:cNvSpPr>
            <a:spLocks noChangeShapeType="1"/>
          </p:cNvSpPr>
          <p:nvPr/>
        </p:nvSpPr>
        <p:spPr bwMode="auto">
          <a:xfrm>
            <a:off x="0" y="6397625"/>
            <a:ext cx="4419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" name="Line 38"/>
          <p:cNvSpPr>
            <a:spLocks noChangeShapeType="1"/>
          </p:cNvSpPr>
          <p:nvPr/>
        </p:nvSpPr>
        <p:spPr bwMode="auto">
          <a:xfrm>
            <a:off x="0" y="6629400"/>
            <a:ext cx="4648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4" name="Group 39"/>
          <p:cNvGrpSpPr>
            <a:grpSpLocks/>
          </p:cNvGrpSpPr>
          <p:nvPr/>
        </p:nvGrpSpPr>
        <p:grpSpPr bwMode="auto">
          <a:xfrm>
            <a:off x="236538" y="1065213"/>
            <a:ext cx="5703887" cy="5794375"/>
            <a:chOff x="149" y="671"/>
            <a:chExt cx="3593" cy="3650"/>
          </a:xfrm>
        </p:grpSpPr>
        <p:sp>
          <p:nvSpPr>
            <p:cNvPr id="1070" name="Line 40"/>
            <p:cNvSpPr>
              <a:spLocks noChangeShapeType="1"/>
            </p:cNvSpPr>
            <p:nvPr/>
          </p:nvSpPr>
          <p:spPr bwMode="auto">
            <a:xfrm flipV="1">
              <a:off x="149" y="670"/>
              <a:ext cx="0" cy="3649"/>
            </a:xfrm>
            <a:prstGeom prst="line">
              <a:avLst/>
            </a:prstGeom>
            <a:noFill/>
            <a:ln w="3240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1" name="Group 41"/>
            <p:cNvGrpSpPr>
              <a:grpSpLocks/>
            </p:cNvGrpSpPr>
            <p:nvPr/>
          </p:nvGrpSpPr>
          <p:grpSpPr bwMode="auto">
            <a:xfrm>
              <a:off x="270" y="671"/>
              <a:ext cx="3472" cy="3650"/>
              <a:chOff x="270" y="671"/>
              <a:chExt cx="3472" cy="3650"/>
            </a:xfrm>
          </p:grpSpPr>
          <p:sp>
            <p:nvSpPr>
              <p:cNvPr id="1072" name="Line 42"/>
              <p:cNvSpPr>
                <a:spLocks noChangeShapeType="1"/>
              </p:cNvSpPr>
              <p:nvPr/>
            </p:nvSpPr>
            <p:spPr bwMode="auto">
              <a:xfrm flipV="1">
                <a:off x="3173" y="672"/>
                <a:ext cx="0" cy="73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43"/>
              <p:cNvSpPr>
                <a:spLocks noChangeShapeType="1"/>
              </p:cNvSpPr>
              <p:nvPr/>
            </p:nvSpPr>
            <p:spPr bwMode="auto">
              <a:xfrm flipV="1">
                <a:off x="2890" y="670"/>
                <a:ext cx="0" cy="77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44"/>
              <p:cNvSpPr>
                <a:spLocks noChangeShapeType="1"/>
              </p:cNvSpPr>
              <p:nvPr/>
            </p:nvSpPr>
            <p:spPr bwMode="auto">
              <a:xfrm flipV="1">
                <a:off x="3030" y="671"/>
                <a:ext cx="0" cy="780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45"/>
              <p:cNvSpPr>
                <a:spLocks noChangeShapeType="1"/>
              </p:cNvSpPr>
              <p:nvPr/>
            </p:nvSpPr>
            <p:spPr bwMode="auto">
              <a:xfrm flipV="1">
                <a:off x="142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46"/>
              <p:cNvSpPr>
                <a:spLocks noChangeShapeType="1"/>
              </p:cNvSpPr>
              <p:nvPr/>
            </p:nvSpPr>
            <p:spPr bwMode="auto">
              <a:xfrm flipV="1">
                <a:off x="156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47"/>
              <p:cNvSpPr>
                <a:spLocks noChangeShapeType="1"/>
              </p:cNvSpPr>
              <p:nvPr/>
            </p:nvSpPr>
            <p:spPr bwMode="auto">
              <a:xfrm flipV="1">
                <a:off x="170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48"/>
              <p:cNvSpPr>
                <a:spLocks noChangeShapeType="1"/>
              </p:cNvSpPr>
              <p:nvPr/>
            </p:nvSpPr>
            <p:spPr bwMode="auto">
              <a:xfrm flipV="1">
                <a:off x="1276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49"/>
              <p:cNvSpPr>
                <a:spLocks noChangeShapeType="1"/>
              </p:cNvSpPr>
              <p:nvPr/>
            </p:nvSpPr>
            <p:spPr bwMode="auto">
              <a:xfrm flipV="1">
                <a:off x="84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50"/>
              <p:cNvSpPr>
                <a:spLocks noChangeShapeType="1"/>
              </p:cNvSpPr>
              <p:nvPr/>
            </p:nvSpPr>
            <p:spPr bwMode="auto">
              <a:xfrm flipV="1">
                <a:off x="99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51"/>
              <p:cNvSpPr>
                <a:spLocks noChangeShapeType="1"/>
              </p:cNvSpPr>
              <p:nvPr/>
            </p:nvSpPr>
            <p:spPr bwMode="auto">
              <a:xfrm flipV="1">
                <a:off x="113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52"/>
              <p:cNvSpPr>
                <a:spLocks noChangeShapeType="1"/>
              </p:cNvSpPr>
              <p:nvPr/>
            </p:nvSpPr>
            <p:spPr bwMode="auto">
              <a:xfrm flipV="1">
                <a:off x="698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53"/>
              <p:cNvSpPr>
                <a:spLocks noChangeShapeType="1"/>
              </p:cNvSpPr>
              <p:nvPr/>
            </p:nvSpPr>
            <p:spPr bwMode="auto">
              <a:xfrm flipV="1">
                <a:off x="27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Line 54"/>
              <p:cNvSpPr>
                <a:spLocks noChangeShapeType="1"/>
              </p:cNvSpPr>
              <p:nvPr/>
            </p:nvSpPr>
            <p:spPr bwMode="auto">
              <a:xfrm flipV="1">
                <a:off x="41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Line 55"/>
              <p:cNvSpPr>
                <a:spLocks noChangeShapeType="1"/>
              </p:cNvSpPr>
              <p:nvPr/>
            </p:nvSpPr>
            <p:spPr bwMode="auto">
              <a:xfrm flipV="1">
                <a:off x="55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56"/>
              <p:cNvSpPr>
                <a:spLocks noChangeShapeType="1"/>
              </p:cNvSpPr>
              <p:nvPr/>
            </p:nvSpPr>
            <p:spPr bwMode="auto">
              <a:xfrm flipV="1">
                <a:off x="2741" y="672"/>
                <a:ext cx="0" cy="82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57"/>
              <p:cNvSpPr>
                <a:spLocks noChangeShapeType="1"/>
              </p:cNvSpPr>
              <p:nvPr/>
            </p:nvSpPr>
            <p:spPr bwMode="auto">
              <a:xfrm flipV="1">
                <a:off x="2592" y="671"/>
                <a:ext cx="0" cy="926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58"/>
              <p:cNvSpPr>
                <a:spLocks noChangeShapeType="1"/>
              </p:cNvSpPr>
              <p:nvPr/>
            </p:nvSpPr>
            <p:spPr bwMode="auto">
              <a:xfrm flipV="1">
                <a:off x="2448" y="671"/>
                <a:ext cx="0" cy="107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59"/>
              <p:cNvSpPr>
                <a:spLocks noChangeShapeType="1"/>
              </p:cNvSpPr>
              <p:nvPr/>
            </p:nvSpPr>
            <p:spPr bwMode="auto">
              <a:xfrm flipV="1">
                <a:off x="2304" y="672"/>
                <a:ext cx="0" cy="116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60"/>
              <p:cNvSpPr>
                <a:spLocks noChangeShapeType="1"/>
              </p:cNvSpPr>
              <p:nvPr/>
            </p:nvSpPr>
            <p:spPr bwMode="auto">
              <a:xfrm flipV="1">
                <a:off x="2160" y="672"/>
                <a:ext cx="0" cy="1364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61"/>
              <p:cNvSpPr>
                <a:spLocks noChangeShapeType="1"/>
              </p:cNvSpPr>
              <p:nvPr/>
            </p:nvSpPr>
            <p:spPr bwMode="auto">
              <a:xfrm flipV="1">
                <a:off x="2016" y="672"/>
                <a:ext cx="0" cy="146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Line 62"/>
              <p:cNvSpPr>
                <a:spLocks noChangeShapeType="1"/>
              </p:cNvSpPr>
              <p:nvPr/>
            </p:nvSpPr>
            <p:spPr bwMode="auto">
              <a:xfrm flipV="1">
                <a:off x="1872" y="672"/>
                <a:ext cx="0" cy="1607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63"/>
              <p:cNvSpPr>
                <a:spLocks noChangeShapeType="1"/>
              </p:cNvSpPr>
              <p:nvPr/>
            </p:nvSpPr>
            <p:spPr bwMode="auto">
              <a:xfrm flipV="1">
                <a:off x="3456" y="671"/>
                <a:ext cx="0" cy="53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64"/>
              <p:cNvSpPr>
                <a:spLocks noChangeShapeType="1"/>
              </p:cNvSpPr>
              <p:nvPr/>
            </p:nvSpPr>
            <p:spPr bwMode="auto">
              <a:xfrm flipV="1">
                <a:off x="3312" y="672"/>
                <a:ext cx="0" cy="68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65"/>
              <p:cNvSpPr>
                <a:spLocks noChangeShapeType="1"/>
              </p:cNvSpPr>
              <p:nvPr/>
            </p:nvSpPr>
            <p:spPr bwMode="auto">
              <a:xfrm flipV="1">
                <a:off x="3599" y="671"/>
                <a:ext cx="0" cy="39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66"/>
              <p:cNvSpPr>
                <a:spLocks noChangeShapeType="1"/>
              </p:cNvSpPr>
              <p:nvPr/>
            </p:nvSpPr>
            <p:spPr bwMode="auto">
              <a:xfrm flipV="1">
                <a:off x="3743" y="671"/>
                <a:ext cx="0" cy="245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" name="Line 67"/>
          <p:cNvSpPr>
            <a:spLocks noChangeShapeType="1"/>
          </p:cNvSpPr>
          <p:nvPr/>
        </p:nvSpPr>
        <p:spPr bwMode="auto">
          <a:xfrm>
            <a:off x="0" y="1139825"/>
            <a:ext cx="6172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2" name="AutoShape 68"/>
          <p:cNvSpPr>
            <a:spLocks noChangeArrowheads="1"/>
          </p:cNvSpPr>
          <p:nvPr/>
        </p:nvSpPr>
        <p:spPr bwMode="auto">
          <a:xfrm>
            <a:off x="762000" y="381000"/>
            <a:ext cx="5029200" cy="212725"/>
          </a:xfrm>
          <a:custGeom>
            <a:avLst/>
            <a:gdLst>
              <a:gd name="G0" fmla="*/ 13970 1 2"/>
              <a:gd name="G1" fmla="*/ 590 1 2"/>
              <a:gd name="G2" fmla="+- 590 0 0"/>
              <a:gd name="G3" fmla="+- 1397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3970" y="0"/>
                </a:lnTo>
                <a:lnTo>
                  <a:pt x="13970" y="590"/>
                </a:lnTo>
                <a:lnTo>
                  <a:pt x="0" y="59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800" dirty="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National Aeronautics and Space Administration</a:t>
            </a:r>
          </a:p>
        </p:txBody>
      </p:sp>
      <p:pic>
        <p:nvPicPr>
          <p:cNvPr id="1067" name="Picture 6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52400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8" name="Rectangle 70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1728788"/>
            <a:ext cx="819626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sp>
        <p:nvSpPr>
          <p:cNvPr id="106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6" y="152400"/>
            <a:ext cx="790574" cy="5806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906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025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8534400" y="6667500"/>
            <a:ext cx="304800" cy="26670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" tIns="9144" rIns="9144" bIns="9144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CD2E07DB-A7F8-4578-80AC-230FD5D2EA1D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dirty="0" smtClean="0">
              <a:ea typeface="ヒラギノ角ゴ Pro W3"/>
              <a:cs typeface="ヒラギノ角ゴ Pro W3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5240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  <a:p>
            <a:pPr lvl="4"/>
            <a:r>
              <a:rPr lang="en-GB" altLang="en-US" dirty="0" smtClean="0"/>
              <a:t>Sixth Outline Level</a:t>
            </a:r>
          </a:p>
          <a:p>
            <a:pPr lvl="4"/>
            <a:r>
              <a:rPr lang="en-GB" altLang="en-US" dirty="0" smtClean="0"/>
              <a:t>Seventh Outline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7784"/>
            <a:ext cx="841396" cy="618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Arial" panose="020B0604020202020204" pitchFamily="34" charset="0"/>
        <a:buChar char="-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2001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>
          <a:solidFill>
            <a:srgbClr val="000000"/>
          </a:solidFill>
          <a:latin typeface="+mn-lt"/>
          <a:ea typeface="+mj-ea"/>
          <a:cs typeface="+mj-cs"/>
        </a:defRPr>
      </a:lvl3pPr>
      <a:lvl4pPr marL="16573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Courier New" panose="02070309020205020404" pitchFamily="49" charset="0"/>
        <a:buChar char="o"/>
        <a:defRPr sz="1400">
          <a:solidFill>
            <a:srgbClr val="000000"/>
          </a:solidFill>
          <a:latin typeface="+mn-lt"/>
          <a:ea typeface="+mj-ea"/>
          <a:cs typeface="+mj-cs"/>
        </a:defRPr>
      </a:lvl4pPr>
      <a:lvl5pPr marL="21145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4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multicore-associatio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cFS</a:t>
            </a:r>
            <a:r>
              <a:rPr lang="en-US" dirty="0" smtClean="0"/>
              <a:t> and Multi-Core SMP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smtClean="0"/>
              <a:t>Cal Tech – APL/JPL/Aerospace</a:t>
            </a:r>
            <a:endParaRPr lang="en-US" sz="1800" dirty="0" smtClean="0"/>
          </a:p>
          <a:p>
            <a:r>
              <a:rPr lang="en-US" dirty="0"/>
              <a:t>c</a:t>
            </a:r>
            <a:r>
              <a:rPr lang="en-US" sz="1800" dirty="0" smtClean="0"/>
              <a:t>ore Flight System Workshop</a:t>
            </a:r>
          </a:p>
          <a:p>
            <a:r>
              <a:rPr lang="en-US" b="0" dirty="0" smtClean="0"/>
              <a:t>December</a:t>
            </a:r>
            <a:r>
              <a:rPr lang="en-US" sz="1800" b="0" dirty="0" smtClean="0"/>
              <a:t> 12, 2016</a:t>
            </a:r>
            <a:endParaRPr lang="en-US" sz="1800" b="0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133600" y="3962400"/>
            <a:ext cx="4876800" cy="55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Garamond" charset="0"/>
              </a:rPr>
              <a:t>Alan </a:t>
            </a:r>
            <a:r>
              <a:rPr lang="en-US" sz="1600" b="1" dirty="0" err="1" smtClean="0">
                <a:solidFill>
                  <a:schemeClr val="bg1"/>
                </a:solidFill>
                <a:latin typeface="Garamond" charset="0"/>
              </a:rPr>
              <a:t>Cudmore</a:t>
            </a:r>
            <a:r>
              <a:rPr lang="en-US" sz="1600" b="1" dirty="0" smtClean="0">
                <a:solidFill>
                  <a:schemeClr val="bg1"/>
                </a:solidFill>
                <a:latin typeface="Garamond" charset="0"/>
              </a:rPr>
              <a:t> – NASA Goddard Space Flight Center</a:t>
            </a:r>
            <a:endParaRPr lang="en-US" sz="1600" b="1" dirty="0">
              <a:solidFill>
                <a:schemeClr val="bg1"/>
              </a:solidFill>
              <a:latin typeface="Garamond" charset="0"/>
            </a:endParaRPr>
          </a:p>
          <a:p>
            <a:pPr algn="ctr"/>
            <a:endParaRPr lang="en-US" sz="1600" dirty="0" smtClean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FY 2012 GSFC and APL worked on a joint research project to add multi-core support to the OSAL and </a:t>
            </a:r>
            <a:r>
              <a:rPr lang="en-US" dirty="0" err="1" smtClean="0"/>
              <a:t>cFE</a:t>
            </a:r>
            <a:r>
              <a:rPr lang="en-US" dirty="0" smtClean="0"/>
              <a:t> core. 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/>
              <a:t>older </a:t>
            </a:r>
            <a:r>
              <a:rPr lang="en-US" dirty="0" err="1" smtClean="0"/>
              <a:t>cFE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vxWorks</a:t>
            </a:r>
            <a:r>
              <a:rPr lang="en-US" dirty="0" smtClean="0"/>
              <a:t> 6.7 </a:t>
            </a:r>
            <a:r>
              <a:rPr lang="en-US" dirty="0"/>
              <a:t>on </a:t>
            </a:r>
            <a:r>
              <a:rPr lang="en-US" dirty="0" smtClean="0"/>
              <a:t>LEON3 </a:t>
            </a:r>
            <a:r>
              <a:rPr lang="en-US" dirty="0"/>
              <a:t>dual </a:t>
            </a:r>
            <a:r>
              <a:rPr lang="en-US" dirty="0" smtClean="0"/>
              <a:t>core CPU</a:t>
            </a:r>
            <a:endParaRPr lang="en-US" dirty="0"/>
          </a:p>
          <a:p>
            <a:pPr lvl="1"/>
            <a:r>
              <a:rPr lang="en-US" dirty="0"/>
              <a:t>OSAL supported processor affinity</a:t>
            </a:r>
            <a:endParaRPr lang="en-US" dirty="0"/>
          </a:p>
          <a:p>
            <a:pPr lvl="1"/>
            <a:r>
              <a:rPr lang="en-US" dirty="0" err="1" smtClean="0"/>
              <a:t>cFE</a:t>
            </a:r>
            <a:r>
              <a:rPr lang="en-US" dirty="0" smtClean="0"/>
              <a:t> </a:t>
            </a:r>
            <a:r>
              <a:rPr lang="en-US" dirty="0"/>
              <a:t>core startup code supported processor affinity</a:t>
            </a:r>
            <a:endParaRPr lang="en-US" dirty="0"/>
          </a:p>
          <a:p>
            <a:pPr lvl="1"/>
            <a:r>
              <a:rPr lang="en-US" dirty="0"/>
              <a:t>Code was given to JSC to continue work</a:t>
            </a:r>
            <a:endParaRPr lang="en-US" dirty="0"/>
          </a:p>
          <a:p>
            <a:r>
              <a:rPr lang="en-US" dirty="0" smtClean="0"/>
              <a:t>Not much happened at GSFC and APL since then</a:t>
            </a:r>
          </a:p>
          <a:p>
            <a:endParaRPr lang="en-US" dirty="0"/>
          </a:p>
          <a:p>
            <a:r>
              <a:rPr lang="en-US" dirty="0" smtClean="0"/>
              <a:t>Question – are there any other </a:t>
            </a:r>
            <a:r>
              <a:rPr lang="en-US" dirty="0" err="1" smtClean="0"/>
              <a:t>cFS</a:t>
            </a:r>
            <a:r>
              <a:rPr lang="en-US" dirty="0"/>
              <a:t> </a:t>
            </a:r>
            <a:r>
              <a:rPr lang="en-US" dirty="0" smtClean="0"/>
              <a:t>multi-core implementations out there?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SMP work at GSFC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295400"/>
            <a:ext cx="8305800" cy="4948237"/>
          </a:xfrm>
        </p:spPr>
        <p:txBody>
          <a:bodyPr/>
          <a:lstStyle/>
          <a:p>
            <a:r>
              <a:rPr lang="en-US" dirty="0" smtClean="0"/>
              <a:t>MUSTANG processor card</a:t>
            </a:r>
          </a:p>
          <a:p>
            <a:pPr lvl="1"/>
            <a:r>
              <a:rPr lang="en-US" dirty="0" smtClean="0"/>
              <a:t>Will be used on PACE C&amp;DH card and PACE/OCI instrument</a:t>
            </a:r>
          </a:p>
          <a:p>
            <a:pPr lvl="1"/>
            <a:r>
              <a:rPr lang="en-US" dirty="0" smtClean="0"/>
              <a:t>Dual Core LEON3</a:t>
            </a:r>
          </a:p>
          <a:p>
            <a:pPr lvl="1"/>
            <a:r>
              <a:rPr lang="en-US" dirty="0" smtClean="0"/>
              <a:t>FPGA based LEON3-FT 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vxWorks</a:t>
            </a:r>
            <a:r>
              <a:rPr lang="en-US" dirty="0" smtClean="0"/>
              <a:t> 6.x</a:t>
            </a:r>
          </a:p>
          <a:p>
            <a:r>
              <a:rPr lang="en-US" dirty="0" smtClean="0"/>
              <a:t>WFIRST Mission</a:t>
            </a:r>
          </a:p>
          <a:p>
            <a:pPr lvl="1"/>
            <a:r>
              <a:rPr lang="en-US" dirty="0" smtClean="0"/>
              <a:t>Designing a LEON4 Quad core based CPU</a:t>
            </a:r>
            <a:r>
              <a:rPr lang="en-US" dirty="0"/>
              <a:t> </a:t>
            </a:r>
            <a:r>
              <a:rPr lang="en-US" dirty="0" smtClean="0"/>
              <a:t>card</a:t>
            </a:r>
          </a:p>
          <a:p>
            <a:pPr lvl="1"/>
            <a:r>
              <a:rPr lang="en-US" dirty="0" smtClean="0"/>
              <a:t>Will use RTEMS and </a:t>
            </a:r>
            <a:r>
              <a:rPr lang="en-US" dirty="0" err="1" smtClean="0"/>
              <a:t>cFS</a:t>
            </a:r>
            <a:r>
              <a:rPr lang="en-US" dirty="0" smtClean="0"/>
              <a:t> with SMP support</a:t>
            </a:r>
          </a:p>
          <a:p>
            <a:r>
              <a:rPr lang="en-US" dirty="0" smtClean="0"/>
              <a:t>High Performance Spacecraft Computer</a:t>
            </a:r>
          </a:p>
          <a:p>
            <a:pPr lvl="1"/>
            <a:r>
              <a:rPr lang="en-US" dirty="0" smtClean="0"/>
              <a:t>Much longer term – 8 core CPU</a:t>
            </a:r>
          </a:p>
          <a:p>
            <a:r>
              <a:rPr lang="en-US" dirty="0" smtClean="0"/>
              <a:t>Other GSFC processors</a:t>
            </a:r>
          </a:p>
          <a:p>
            <a:pPr lvl="1"/>
            <a:r>
              <a:rPr lang="en-US" dirty="0" err="1" smtClean="0"/>
              <a:t>Spacecube</a:t>
            </a:r>
            <a:r>
              <a:rPr lang="en-US" dirty="0" smtClean="0"/>
              <a:t> / </a:t>
            </a:r>
            <a:r>
              <a:rPr lang="en-US" dirty="0" err="1" smtClean="0"/>
              <a:t>Zync</a:t>
            </a:r>
            <a:r>
              <a:rPr lang="en-US" dirty="0" smtClean="0"/>
              <a:t> based systems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627" y="4572000"/>
            <a:ext cx="3081306" cy="191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SMP OSAL/</a:t>
            </a:r>
            <a:r>
              <a:rPr lang="en-US" dirty="0" err="1" smtClean="0"/>
              <a:t>cFS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8013" cy="4114800"/>
          </a:xfrm>
        </p:spPr>
        <p:txBody>
          <a:bodyPr/>
          <a:lstStyle/>
          <a:p>
            <a:r>
              <a:rPr lang="en-US" dirty="0" smtClean="0"/>
              <a:t>OSAL SMP API</a:t>
            </a:r>
            <a:endParaRPr lang="en-US" dirty="0"/>
          </a:p>
          <a:p>
            <a:pPr lvl="1"/>
            <a:r>
              <a:rPr lang="en-US" dirty="0" smtClean="0"/>
              <a:t>OSAL API Processor Affinity Support</a:t>
            </a:r>
            <a:endParaRPr lang="en-US" dirty="0"/>
          </a:p>
          <a:p>
            <a:pPr lvl="1"/>
            <a:r>
              <a:rPr lang="en-US" dirty="0"/>
              <a:t>OSAL API </a:t>
            </a:r>
            <a:r>
              <a:rPr lang="en-US" dirty="0"/>
              <a:t>I</a:t>
            </a:r>
            <a:r>
              <a:rPr lang="en-US" dirty="0" smtClean="0"/>
              <a:t>nterrupt </a:t>
            </a:r>
            <a:r>
              <a:rPr lang="en-US" dirty="0"/>
              <a:t>and locking </a:t>
            </a:r>
            <a:endParaRPr lang="en-US" dirty="0" smtClean="0"/>
          </a:p>
          <a:p>
            <a:pPr lvl="1"/>
            <a:r>
              <a:rPr lang="en-US" dirty="0" smtClean="0"/>
              <a:t>OSAL </a:t>
            </a:r>
            <a:r>
              <a:rPr lang="en-US" dirty="0"/>
              <a:t>API </a:t>
            </a:r>
            <a:r>
              <a:rPr lang="en-US" dirty="0"/>
              <a:t>M</a:t>
            </a:r>
            <a:r>
              <a:rPr lang="en-US" dirty="0" smtClean="0"/>
              <a:t>ulti </a:t>
            </a:r>
            <a:r>
              <a:rPr lang="en-US" dirty="0"/>
              <a:t>core control 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OSAL SMP Ports</a:t>
            </a:r>
          </a:p>
          <a:p>
            <a:pPr lvl="1"/>
            <a:r>
              <a:rPr lang="en-US" dirty="0" err="1" smtClean="0"/>
              <a:t>vxWorks</a:t>
            </a:r>
            <a:r>
              <a:rPr lang="en-US" dirty="0" smtClean="0"/>
              <a:t> – based on existing work</a:t>
            </a:r>
            <a:endParaRPr lang="en-US" dirty="0"/>
          </a:p>
          <a:p>
            <a:pPr lvl="1"/>
            <a:r>
              <a:rPr lang="en-US" dirty="0" smtClean="0"/>
              <a:t>Linux/POSIX – Existing?</a:t>
            </a:r>
          </a:p>
          <a:p>
            <a:pPr lvl="1"/>
            <a:r>
              <a:rPr lang="en-US" dirty="0" smtClean="0"/>
              <a:t>RTEMS – Using 4.11 / 4.12 SMP APIs</a:t>
            </a:r>
            <a:r>
              <a:rPr lang="en-US" dirty="0"/>
              <a:t/>
            </a:r>
            <a:br>
              <a:rPr lang="en-US" dirty="0"/>
            </a:b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77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SMP OSAL/</a:t>
            </a:r>
            <a:r>
              <a:rPr lang="en-US" dirty="0" err="1" smtClean="0"/>
              <a:t>cFS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cFE</a:t>
            </a:r>
            <a:r>
              <a:rPr lang="en-US" dirty="0" smtClean="0"/>
              <a:t>/</a:t>
            </a:r>
            <a:r>
              <a:rPr lang="en-US" dirty="0" err="1" smtClean="0"/>
              <a:t>cFS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626" y="1371600"/>
            <a:ext cx="8228013" cy="3976687"/>
          </a:xfrm>
        </p:spPr>
        <p:txBody>
          <a:bodyPr/>
          <a:lstStyle/>
          <a:p>
            <a:r>
              <a:rPr lang="en-US" dirty="0" smtClean="0"/>
              <a:t>What do we need in the </a:t>
            </a:r>
            <a:r>
              <a:rPr lang="en-US" dirty="0" err="1" smtClean="0"/>
              <a:t>cFE</a:t>
            </a:r>
            <a:r>
              <a:rPr lang="en-US" dirty="0" smtClean="0"/>
              <a:t> Core for SMP?</a:t>
            </a:r>
          </a:p>
          <a:p>
            <a:pPr lvl="1"/>
            <a:r>
              <a:rPr lang="en-US" dirty="0" err="1" smtClean="0"/>
              <a:t>cFE</a:t>
            </a:r>
            <a:r>
              <a:rPr lang="en-US" dirty="0" smtClean="0"/>
              <a:t> core startup</a:t>
            </a:r>
          </a:p>
          <a:p>
            <a:pPr lvl="2"/>
            <a:r>
              <a:rPr lang="en-US" dirty="0" smtClean="0"/>
              <a:t>processor </a:t>
            </a:r>
            <a:r>
              <a:rPr lang="en-US" dirty="0"/>
              <a:t>affinity </a:t>
            </a:r>
            <a:r>
              <a:rPr lang="en-US" dirty="0" smtClean="0"/>
              <a:t>support for </a:t>
            </a:r>
            <a:r>
              <a:rPr lang="en-US" dirty="0" err="1" smtClean="0"/>
              <a:t>cFS</a:t>
            </a:r>
            <a:r>
              <a:rPr lang="en-US" dirty="0" smtClean="0"/>
              <a:t> apps</a:t>
            </a:r>
            <a:endParaRPr lang="en-US" dirty="0"/>
          </a:p>
          <a:p>
            <a:pPr lvl="1"/>
            <a:r>
              <a:rPr lang="en-US" dirty="0" err="1" smtClean="0"/>
              <a:t>cFE</a:t>
            </a:r>
            <a:r>
              <a:rPr lang="en-US" dirty="0" smtClean="0"/>
              <a:t> Internal </a:t>
            </a:r>
            <a:r>
              <a:rPr lang="en-US" dirty="0"/>
              <a:t>locking </a:t>
            </a:r>
            <a:r>
              <a:rPr lang="en-US" dirty="0" smtClean="0"/>
              <a:t>considerations</a:t>
            </a:r>
            <a:endParaRPr lang="en-US" dirty="0"/>
          </a:p>
          <a:p>
            <a:pPr lvl="2"/>
            <a:r>
              <a:rPr lang="en-US" dirty="0" smtClean="0"/>
              <a:t>Need </a:t>
            </a:r>
            <a:r>
              <a:rPr lang="en-US" dirty="0"/>
              <a:t>to remove or revisit </a:t>
            </a:r>
            <a:r>
              <a:rPr lang="en-US" dirty="0" smtClean="0"/>
              <a:t>interrupt </a:t>
            </a:r>
            <a:r>
              <a:rPr lang="en-US" dirty="0"/>
              <a:t>locks and </a:t>
            </a:r>
            <a:r>
              <a:rPr lang="en-US" dirty="0" err="1" smtClean="0"/>
              <a:t>mutex</a:t>
            </a:r>
            <a:r>
              <a:rPr lang="en-US" dirty="0" smtClean="0"/>
              <a:t> </a:t>
            </a:r>
            <a:r>
              <a:rPr lang="en-US" dirty="0"/>
              <a:t>use in </a:t>
            </a:r>
            <a:r>
              <a:rPr lang="en-US" dirty="0" err="1" smtClean="0"/>
              <a:t>cFE</a:t>
            </a:r>
            <a:r>
              <a:rPr lang="en-US" dirty="0" smtClean="0"/>
              <a:t> Core code</a:t>
            </a:r>
            <a:endParaRPr lang="en-US" dirty="0"/>
          </a:p>
          <a:p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Do we need to choose where </a:t>
            </a:r>
            <a:r>
              <a:rPr lang="en-US" dirty="0" err="1" smtClean="0"/>
              <a:t>cFE</a:t>
            </a:r>
            <a:r>
              <a:rPr lang="en-US" dirty="0" smtClean="0"/>
              <a:t> core tasks run?</a:t>
            </a:r>
          </a:p>
          <a:p>
            <a:pPr lvl="1"/>
            <a:r>
              <a:rPr lang="en-US" dirty="0" smtClean="0"/>
              <a:t>Do we need any other types of API support in the </a:t>
            </a:r>
            <a:r>
              <a:rPr lang="en-US" dirty="0" err="1" smtClean="0"/>
              <a:t>cFE</a:t>
            </a:r>
            <a:r>
              <a:rPr lang="en-US" dirty="0" smtClean="0"/>
              <a:t>?</a:t>
            </a:r>
          </a:p>
          <a:p>
            <a:r>
              <a:rPr lang="en-US" dirty="0" smtClean="0"/>
              <a:t>My thought is to keep the </a:t>
            </a:r>
            <a:r>
              <a:rPr lang="en-US" dirty="0" err="1" smtClean="0"/>
              <a:t>cFE</a:t>
            </a:r>
            <a:r>
              <a:rPr lang="en-US" dirty="0" smtClean="0"/>
              <a:t> changes simple and minimal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80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SMP OSAL/</a:t>
            </a:r>
            <a:r>
              <a:rPr lang="en-US" dirty="0" err="1" smtClean="0"/>
              <a:t>cFS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/>
              <a:t>we want to support power management or other </a:t>
            </a:r>
            <a:r>
              <a:rPr lang="en-US" dirty="0" smtClean="0"/>
              <a:t>upcoming standards?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www.multicore-association.org</a:t>
            </a:r>
            <a:endParaRPr lang="en-US" dirty="0" smtClean="0"/>
          </a:p>
          <a:p>
            <a:pPr lvl="2"/>
            <a:r>
              <a:rPr lang="en-US" dirty="0" smtClean="0"/>
              <a:t>Defines a number of multi-core standards and practices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Does this ( or should ) it relate to Partitioned Operating Systems, or AMP systems? </a:t>
            </a:r>
            <a:r>
              <a:rPr lang="en-US" dirty="0"/>
              <a:t/>
            </a:r>
            <a:br>
              <a:rPr lang="en-US" dirty="0"/>
            </a:b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97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11013</TotalTime>
  <Words>289</Words>
  <Application>Microsoft Macintosh PowerPoint</Application>
  <PresentationFormat>On-screen Show 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Courier New</vt:lpstr>
      <vt:lpstr>DejaVu Sans</vt:lpstr>
      <vt:lpstr>Garamond</vt:lpstr>
      <vt:lpstr>MS PGothic</vt:lpstr>
      <vt:lpstr>Times New Roman</vt:lpstr>
      <vt:lpstr>ヒラギノ角ゴ Pro W3</vt:lpstr>
      <vt:lpstr>Arial</vt:lpstr>
      <vt:lpstr>Office Theme</vt:lpstr>
      <vt:lpstr>1_Office Theme</vt:lpstr>
      <vt:lpstr>cFS and Multi-Core SMP</vt:lpstr>
      <vt:lpstr>Existing work</vt:lpstr>
      <vt:lpstr>Upcoming SMP work at GSFC</vt:lpstr>
      <vt:lpstr>Future SMP OSAL/cFS OSAL</vt:lpstr>
      <vt:lpstr>Future SMP OSAL/cFS cFE/cFS</vt:lpstr>
      <vt:lpstr>Future SMP OSAL/cFS Other Considerations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CFE/CFS GRC Change Summary</dc:title>
  <dc:creator>Vanderaar, Lisa B. (GRC-LSS0)</dc:creator>
  <cp:lastModifiedBy>Microsoft Office User</cp:lastModifiedBy>
  <cp:revision>211</cp:revision>
  <cp:lastPrinted>1601-01-01T00:00:00Z</cp:lastPrinted>
  <dcterms:created xsi:type="dcterms:W3CDTF">1601-01-01T00:00:00Z</dcterms:created>
  <dcterms:modified xsi:type="dcterms:W3CDTF">2016-12-12T18:08:52Z</dcterms:modified>
</cp:coreProperties>
</file>