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8"/>
  </p:notesMasterIdLst>
  <p:sldIdLst>
    <p:sldId id="333" r:id="rId3"/>
    <p:sldId id="347" r:id="rId4"/>
    <p:sldId id="351" r:id="rId5"/>
    <p:sldId id="352" r:id="rId6"/>
    <p:sldId id="350" r:id="rId7"/>
    <p:sldId id="341" r:id="rId8"/>
    <p:sldId id="346" r:id="rId9"/>
    <p:sldId id="343" r:id="rId10"/>
    <p:sldId id="344" r:id="rId11"/>
    <p:sldId id="345" r:id="rId12"/>
    <p:sldId id="339" r:id="rId13"/>
    <p:sldId id="340" r:id="rId14"/>
    <p:sldId id="336" r:id="rId15"/>
    <p:sldId id="337" r:id="rId16"/>
    <p:sldId id="338" r:id="rId17"/>
  </p:sldIdLst>
  <p:sldSz cx="9144000" cy="6858000" type="screen4x3"/>
  <p:notesSz cx="7772400" cy="10058400"/>
  <p:defaultTextStyle>
    <a:defPPr>
      <a:defRPr lang="en-GB"/>
    </a:defPPr>
    <a:lvl1pPr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S PGothic" pitchFamily="34" charset="-128"/>
        <a:cs typeface="+mn-cs"/>
      </a:defRPr>
    </a:lvl1pPr>
    <a:lvl2pPr marL="742950" indent="-285750"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S PGothic" pitchFamily="34" charset="-128"/>
        <a:cs typeface="+mn-cs"/>
      </a:defRPr>
    </a:lvl2pPr>
    <a:lvl3pPr marL="1143000" indent="-228600"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S PGothic" pitchFamily="34" charset="-128"/>
        <a:cs typeface="+mn-cs"/>
      </a:defRPr>
    </a:lvl3pPr>
    <a:lvl4pPr marL="1600200" indent="-228600"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S PGothic" pitchFamily="34" charset="-128"/>
        <a:cs typeface="+mn-cs"/>
      </a:defRPr>
    </a:lvl4pPr>
    <a:lvl5pPr marL="2057400" indent="-228600" algn="l" defTabSz="457200" rtl="0" fontAlgn="base" hangingPunct="0">
      <a:lnSpc>
        <a:spcPct val="94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5" autoAdjust="0"/>
    <p:restoredTop sz="96000" autoAdjust="0"/>
  </p:normalViewPr>
  <p:slideViewPr>
    <p:cSldViewPr>
      <p:cViewPr>
        <p:scale>
          <a:sx n="106" d="100"/>
          <a:sy n="106" d="100"/>
        </p:scale>
        <p:origin x="-96"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Grp="1" noRot="1" noChangeAspect="1" noChangeArrowheads="1"/>
          </p:cNvSpPr>
          <p:nvPr>
            <p:ph type="sldImg"/>
          </p:nvPr>
        </p:nvSpPr>
        <p:spPr bwMode="auto">
          <a:xfrm>
            <a:off x="1371600" y="763588"/>
            <a:ext cx="5027613"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098" name="Rectangle 2"/>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smtClean="0"/>
          </a:p>
        </p:txBody>
      </p:sp>
      <p:sp>
        <p:nvSpPr>
          <p:cNvPr id="4099" name="Rectangle 3"/>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457200" algn="l"/>
                <a:tab pos="914400" algn="l"/>
                <a:tab pos="1371600" algn="l"/>
                <a:tab pos="1828800" algn="l"/>
                <a:tab pos="2286000" algn="l"/>
                <a:tab pos="2743200" algn="l"/>
                <a:tab pos="3200400" algn="l"/>
              </a:tabLst>
              <a:defRPr sz="1400">
                <a:solidFill>
                  <a:srgbClr val="000000"/>
                </a:solidFill>
                <a:latin typeface="Times New Roman" pitchFamily="18" charset="0"/>
                <a:ea typeface="DejaVu Sans" charset="0"/>
                <a:cs typeface="DejaVu Sans" charset="0"/>
              </a:defRPr>
            </a:lvl1pPr>
          </a:lstStyle>
          <a:p>
            <a:pPr>
              <a:defRPr/>
            </a:pPr>
            <a:endParaRPr lang="en-US" altLang="en-US"/>
          </a:p>
        </p:txBody>
      </p:sp>
      <p:sp>
        <p:nvSpPr>
          <p:cNvPr id="4100" name="Rectangle 4"/>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457200" algn="l"/>
                <a:tab pos="914400" algn="l"/>
                <a:tab pos="1371600" algn="l"/>
                <a:tab pos="1828800" algn="l"/>
                <a:tab pos="2286000" algn="l"/>
                <a:tab pos="2743200" algn="l"/>
                <a:tab pos="3200400" algn="l"/>
              </a:tabLst>
              <a:defRPr sz="1400">
                <a:solidFill>
                  <a:srgbClr val="000000"/>
                </a:solidFill>
                <a:latin typeface="Times New Roman" pitchFamily="18" charset="0"/>
                <a:ea typeface="DejaVu Sans" charset="0"/>
                <a:cs typeface="DejaVu Sans" charset="0"/>
              </a:defRPr>
            </a:lvl1pPr>
          </a:lstStyle>
          <a:p>
            <a:pPr>
              <a:defRPr/>
            </a:pPr>
            <a:endParaRPr lang="en-US" altLang="en-US"/>
          </a:p>
        </p:txBody>
      </p:sp>
      <p:sp>
        <p:nvSpPr>
          <p:cNvPr id="4101" name="Rectangle 5"/>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3000"/>
              </a:lnSpc>
              <a:tabLst>
                <a:tab pos="457200" algn="l"/>
                <a:tab pos="914400" algn="l"/>
                <a:tab pos="1371600" algn="l"/>
                <a:tab pos="1828800" algn="l"/>
                <a:tab pos="2286000" algn="l"/>
                <a:tab pos="2743200" algn="l"/>
                <a:tab pos="3200400" algn="l"/>
              </a:tabLst>
              <a:defRPr sz="1400">
                <a:solidFill>
                  <a:srgbClr val="000000"/>
                </a:solidFill>
                <a:latin typeface="Times New Roman" pitchFamily="18" charset="0"/>
                <a:ea typeface="DejaVu Sans" charset="0"/>
                <a:cs typeface="DejaVu Sans" charset="0"/>
              </a:defRPr>
            </a:lvl1pPr>
          </a:lstStyle>
          <a:p>
            <a:pPr>
              <a:defRPr/>
            </a:pPr>
            <a:endParaRPr lang="en-US" altLang="en-US"/>
          </a:p>
        </p:txBody>
      </p:sp>
      <p:sp>
        <p:nvSpPr>
          <p:cNvPr id="4102" name="Rectangle 6"/>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3000"/>
              </a:lnSpc>
              <a:tabLst>
                <a:tab pos="457200" algn="l"/>
                <a:tab pos="914400" algn="l"/>
                <a:tab pos="1371600" algn="l"/>
                <a:tab pos="1828800" algn="l"/>
                <a:tab pos="2286000" algn="l"/>
                <a:tab pos="2743200" algn="l"/>
                <a:tab pos="3200400" algn="l"/>
              </a:tabLst>
              <a:defRPr sz="1400">
                <a:solidFill>
                  <a:srgbClr val="000000"/>
                </a:solidFill>
                <a:latin typeface="Times New Roman" pitchFamily="18" charset="0"/>
                <a:ea typeface="DejaVu Sans" charset="0"/>
                <a:cs typeface="DejaVu Sans" charset="0"/>
              </a:defRPr>
            </a:lvl1pPr>
          </a:lstStyle>
          <a:p>
            <a:pPr>
              <a:defRPr/>
            </a:pPr>
            <a:fld id="{0EFEC5C9-E948-4550-9030-B90CFC44AFCB}" type="slidenum">
              <a:rPr lang="en-US" altLang="en-US"/>
              <a:pPr>
                <a:defRPr/>
              </a:pPr>
              <a:t>‹#›</a:t>
            </a:fld>
            <a:endParaRPr lang="en-US" altLang="en-US"/>
          </a:p>
        </p:txBody>
      </p:sp>
    </p:spTree>
    <p:extLst>
      <p:ext uri="{BB962C8B-B14F-4D97-AF65-F5344CB8AC3E}">
        <p14:creationId xmlns:p14="http://schemas.microsoft.com/office/powerpoint/2010/main" val="11728844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a:solidFill>
              <a:srgbClr val="000000"/>
            </a:solidFill>
            <a:miter lim="800000"/>
            <a:headEnd/>
            <a:tailEnd/>
          </a:ln>
        </p:spPr>
      </p:sp>
      <p:sp>
        <p:nvSpPr>
          <p:cNvPr id="51203"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1pPr>
            <a:lvl2pPr eaLnBrk="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2pPr>
            <a:lvl3pPr eaLnBrk="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3pPr>
            <a:lvl4pPr eaLnBrk="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4pPr>
            <a:lvl5pPr eaLnBrk="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5pPr>
            <a:lvl6pPr marL="2299602" indent="-209055" defTabSz="418109" eaLnBrk="0" fontAlgn="base" hangingPunct="0">
              <a:lnSpc>
                <a:spcPct val="94000"/>
              </a:lnSpc>
              <a:spcBef>
                <a:spcPct val="0"/>
              </a:spcBef>
              <a:spcAft>
                <a:spcPct val="0"/>
              </a:spcAft>
              <a:buClr>
                <a:srgbClr val="000000"/>
              </a:buClr>
              <a:buSzPct val="100000"/>
              <a:buFont typeface="Times New Roman" pitchFamily="18" charset="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6pPr>
            <a:lvl7pPr marL="2717711" indent="-209055" defTabSz="418109" eaLnBrk="0" fontAlgn="base" hangingPunct="0">
              <a:lnSpc>
                <a:spcPct val="94000"/>
              </a:lnSpc>
              <a:spcBef>
                <a:spcPct val="0"/>
              </a:spcBef>
              <a:spcAft>
                <a:spcPct val="0"/>
              </a:spcAft>
              <a:buClr>
                <a:srgbClr val="000000"/>
              </a:buClr>
              <a:buSzPct val="100000"/>
              <a:buFont typeface="Times New Roman" pitchFamily="18" charset="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7pPr>
            <a:lvl8pPr marL="3135821" indent="-209055" defTabSz="418109" eaLnBrk="0" fontAlgn="base" hangingPunct="0">
              <a:lnSpc>
                <a:spcPct val="94000"/>
              </a:lnSpc>
              <a:spcBef>
                <a:spcPct val="0"/>
              </a:spcBef>
              <a:spcAft>
                <a:spcPct val="0"/>
              </a:spcAft>
              <a:buClr>
                <a:srgbClr val="000000"/>
              </a:buClr>
              <a:buSzPct val="100000"/>
              <a:buFont typeface="Times New Roman" pitchFamily="18" charset="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8pPr>
            <a:lvl9pPr marL="3553930" indent="-209055" defTabSz="418109" eaLnBrk="0" fontAlgn="base" hangingPunct="0">
              <a:lnSpc>
                <a:spcPct val="94000"/>
              </a:lnSpc>
              <a:spcBef>
                <a:spcPct val="0"/>
              </a:spcBef>
              <a:spcAft>
                <a:spcPct val="0"/>
              </a:spcAft>
              <a:buClr>
                <a:srgbClr val="000000"/>
              </a:buClr>
              <a:buSzPct val="100000"/>
              <a:buFont typeface="Times New Roman" pitchFamily="18" charset="0"/>
              <a:tabLst>
                <a:tab pos="418109" algn="l"/>
                <a:tab pos="836219" algn="l"/>
                <a:tab pos="1254328" algn="l"/>
                <a:tab pos="1672438" algn="l"/>
                <a:tab pos="2090547" algn="l"/>
                <a:tab pos="2508656" algn="l"/>
                <a:tab pos="2926766" algn="l"/>
              </a:tabLst>
              <a:defRPr>
                <a:solidFill>
                  <a:schemeClr val="tx1"/>
                </a:solidFill>
                <a:latin typeface="Arial" pitchFamily="34" charset="0"/>
                <a:ea typeface="MS PGothic" pitchFamily="34" charset="-128"/>
              </a:defRPr>
            </a:lvl9pPr>
          </a:lstStyle>
          <a:p>
            <a:pPr eaLnBrk="1"/>
            <a:fld id="{E9CBD2B7-6EF5-48A5-8E2E-A8946B05E4A5}" type="slidenum">
              <a:rPr lang="en-US" altLang="en-US" smtClean="0">
                <a:solidFill>
                  <a:srgbClr val="000000"/>
                </a:solidFill>
                <a:latin typeface="Times New Roman" pitchFamily="18" charset="0"/>
              </a:rPr>
              <a:pPr eaLnBrk="1"/>
              <a:t>3</a:t>
            </a:fld>
            <a:endParaRPr lang="en-US" altLang="en-US" smtClean="0">
              <a:solidFill>
                <a:srgbClr val="000000"/>
              </a:solidFill>
              <a:latin typeface="Times New Roman" pitchFamily="18" charset="0"/>
            </a:endParaRPr>
          </a:p>
        </p:txBody>
      </p:sp>
    </p:spTree>
    <p:extLst>
      <p:ext uri="{BB962C8B-B14F-4D97-AF65-F5344CB8AC3E}">
        <p14:creationId xmlns:p14="http://schemas.microsoft.com/office/powerpoint/2010/main" val="220655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p:cNvSpPr txBox="1">
            <a:spLocks noGrp="1"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panose="020B0604020202020204" pitchFamily="34" charset="0"/>
                <a:ea typeface="ヒラギノ角ゴ Pro W3" pitchFamily="2" charset="-128"/>
              </a:defRPr>
            </a:lvl1pPr>
            <a:lvl2pPr marL="742950" indent="-285750">
              <a:defRPr sz="2400">
                <a:solidFill>
                  <a:schemeClr val="tx1"/>
                </a:solidFill>
                <a:latin typeface="Arial" panose="020B0604020202020204" pitchFamily="34" charset="0"/>
                <a:ea typeface="ヒラギノ角ゴ Pro W3" pitchFamily="2" charset="-128"/>
              </a:defRPr>
            </a:lvl2pPr>
            <a:lvl3pPr marL="1143000" indent="-228600">
              <a:defRPr sz="2400">
                <a:solidFill>
                  <a:schemeClr val="tx1"/>
                </a:solidFill>
                <a:latin typeface="Arial" panose="020B0604020202020204" pitchFamily="34" charset="0"/>
                <a:ea typeface="ヒラギノ角ゴ Pro W3" pitchFamily="2" charset="-128"/>
              </a:defRPr>
            </a:lvl3pPr>
            <a:lvl4pPr marL="1600200" indent="-228600">
              <a:defRPr sz="2400">
                <a:solidFill>
                  <a:schemeClr val="tx1"/>
                </a:solidFill>
                <a:latin typeface="Arial" panose="020B0604020202020204" pitchFamily="34" charset="0"/>
                <a:ea typeface="ヒラギノ角ゴ Pro W3" pitchFamily="2" charset="-128"/>
              </a:defRPr>
            </a:lvl4pPr>
            <a:lvl5pPr marL="2057400" indent="-228600">
              <a:defRPr sz="24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 charset="-128"/>
              </a:defRPr>
            </a:lvl9pPr>
          </a:lstStyle>
          <a:p>
            <a:pPr eaLnBrk="1" hangingPunct="1"/>
            <a:r>
              <a:rPr lang="en-US" altLang="en-US" sz="1200"/>
              <a:t>testnotes</a:t>
            </a:r>
          </a:p>
        </p:txBody>
      </p:sp>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p:spPr>
        <p:txBody>
          <a:bodyPr lIns="91433" tIns="45717" rIns="91433" bIns="45717"/>
          <a:lstStyle/>
          <a:p>
            <a:endParaRPr lang="en-US" altLang="en-US" smtClean="0">
              <a:latin typeface="Arial" panose="020B0604020202020204" pitchFamily="34" charset="0"/>
              <a:ea typeface="ヒラギノ角ゴ Pro W3" pitchFamily="2" charset="-128"/>
            </a:endParaRPr>
          </a:p>
        </p:txBody>
      </p:sp>
    </p:spTree>
    <p:extLst>
      <p:ext uri="{BB962C8B-B14F-4D97-AF65-F5344CB8AC3E}">
        <p14:creationId xmlns:p14="http://schemas.microsoft.com/office/powerpoint/2010/main" val="125198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2" charset="-128"/>
              </a:defRPr>
            </a:lvl1pPr>
            <a:lvl2pPr marL="742950" indent="-285750">
              <a:defRPr sz="2400">
                <a:solidFill>
                  <a:schemeClr val="tx1"/>
                </a:solidFill>
                <a:latin typeface="Arial" panose="020B0604020202020204" pitchFamily="34" charset="0"/>
                <a:ea typeface="ヒラギノ角ゴ Pro W3" pitchFamily="2" charset="-128"/>
              </a:defRPr>
            </a:lvl2pPr>
            <a:lvl3pPr marL="1143000" indent="-228600">
              <a:defRPr sz="2400">
                <a:solidFill>
                  <a:schemeClr val="tx1"/>
                </a:solidFill>
                <a:latin typeface="Arial" panose="020B0604020202020204" pitchFamily="34" charset="0"/>
                <a:ea typeface="ヒラギノ角ゴ Pro W3" pitchFamily="2" charset="-128"/>
              </a:defRPr>
            </a:lvl3pPr>
            <a:lvl4pPr marL="1600200" indent="-228600">
              <a:defRPr sz="2400">
                <a:solidFill>
                  <a:schemeClr val="tx1"/>
                </a:solidFill>
                <a:latin typeface="Arial" panose="020B0604020202020204" pitchFamily="34" charset="0"/>
                <a:ea typeface="ヒラギノ角ゴ Pro W3" pitchFamily="2" charset="-128"/>
              </a:defRPr>
            </a:lvl4pPr>
            <a:lvl5pPr marL="2057400" indent="-228600">
              <a:defRPr sz="2400">
                <a:solidFill>
                  <a:schemeClr val="tx1"/>
                </a:solidFill>
                <a:latin typeface="Arial" panose="020B0604020202020204" pitchFamily="34" charset="0"/>
                <a:ea typeface="ヒラギノ角ゴ Pro W3"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 charset="-128"/>
              </a:defRPr>
            </a:lvl9pPr>
          </a:lstStyle>
          <a:p>
            <a:r>
              <a:rPr lang="en-US" altLang="en-US" sz="1200" smtClean="0"/>
              <a:t>testnotes</a:t>
            </a: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ヒラギノ角ゴ Pro W3" pitchFamily="2" charset="-128"/>
            </a:endParaRPr>
          </a:p>
        </p:txBody>
      </p:sp>
    </p:spTree>
    <p:extLst>
      <p:ext uri="{BB962C8B-B14F-4D97-AF65-F5344CB8AC3E}">
        <p14:creationId xmlns:p14="http://schemas.microsoft.com/office/powerpoint/2010/main" val="100362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5105400"/>
            <a:ext cx="6400800" cy="1524000"/>
          </a:xfrm>
        </p:spPr>
        <p:txBody>
          <a:bodyPr/>
          <a:lstStyle>
            <a:lvl1pPr marL="0" indent="0" algn="ctr">
              <a:buNone/>
              <a:defRPr sz="18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a:p>
        </p:txBody>
      </p:sp>
    </p:spTree>
    <p:extLst>
      <p:ext uri="{BB962C8B-B14F-4D97-AF65-F5344CB8AC3E}">
        <p14:creationId xmlns:p14="http://schemas.microsoft.com/office/powerpoint/2010/main" val="184817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93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4963"/>
            <a:ext cx="2055813" cy="3976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6019800" cy="3976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864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788" y="1728788"/>
            <a:ext cx="8196262" cy="1089025"/>
          </a:xfrm>
        </p:spPr>
        <p:txBody>
          <a:bodyPr/>
          <a:lstStyle/>
          <a:p>
            <a:r>
              <a:rPr lang="en-US" smtClean="0"/>
              <a:t>Click to edit Master title style</a:t>
            </a:r>
            <a:endParaRPr lang="en-US"/>
          </a:p>
        </p:txBody>
      </p:sp>
    </p:spTree>
    <p:extLst>
      <p:ext uri="{BB962C8B-B14F-4D97-AF65-F5344CB8AC3E}">
        <p14:creationId xmlns:p14="http://schemas.microsoft.com/office/powerpoint/2010/main" val="3133919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04679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916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7320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8600"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5447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073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4120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854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461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9531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1786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6329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5813" cy="5308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19800" cy="530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545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553200" cy="6889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vert="horz"/>
          <a:lstStyle/>
          <a:p>
            <a:pPr lvl="0"/>
            <a:endParaRPr lang="en-US" noProof="0" smtClean="0"/>
          </a:p>
        </p:txBody>
      </p:sp>
    </p:spTree>
    <p:extLst>
      <p:ext uri="{BB962C8B-B14F-4D97-AF65-F5344CB8AC3E}">
        <p14:creationId xmlns:p14="http://schemas.microsoft.com/office/powerpoint/2010/main" val="36357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2272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8600"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308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758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8936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28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051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954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6856414"/>
          </a:xfrm>
          <a:prstGeom prst="rect">
            <a:avLst/>
          </a:prstGeom>
        </p:spPr>
      </p:pic>
      <p:sp>
        <p:nvSpPr>
          <p:cNvPr id="2" name="AutoShape 2"/>
          <p:cNvSpPr>
            <a:spLocks noChangeArrowheads="1"/>
          </p:cNvSpPr>
          <p:nvPr/>
        </p:nvSpPr>
        <p:spPr bwMode="auto">
          <a:xfrm>
            <a:off x="-11113" y="6484938"/>
            <a:ext cx="9155113" cy="304800"/>
          </a:xfrm>
          <a:custGeom>
            <a:avLst/>
            <a:gdLst>
              <a:gd name="G0" fmla="*/ 25431 1 2"/>
              <a:gd name="G1" fmla="*/ 847 1 2"/>
              <a:gd name="G2" fmla="+- 847 0 0"/>
              <a:gd name="G3" fmla="+- 25431 0 0"/>
            </a:gdLst>
            <a:ahLst/>
            <a:cxnLst>
              <a:cxn ang="0">
                <a:pos x="r" y="vc"/>
              </a:cxn>
              <a:cxn ang="5400000">
                <a:pos x="hc" y="b"/>
              </a:cxn>
              <a:cxn ang="10800000">
                <a:pos x="l" y="vc"/>
              </a:cxn>
              <a:cxn ang="16200000">
                <a:pos x="hc" y="t"/>
              </a:cxn>
            </a:cxnLst>
            <a:rect l="0" t="0" r="0" b="0"/>
            <a:pathLst>
              <a:path>
                <a:moveTo>
                  <a:pt x="0" y="0"/>
                </a:moveTo>
                <a:lnTo>
                  <a:pt x="25431" y="0"/>
                </a:lnTo>
                <a:lnTo>
                  <a:pt x="25431" y="847"/>
                </a:lnTo>
                <a:lnTo>
                  <a:pt x="0" y="847"/>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ea typeface="DejaVu Sans" charset="0"/>
                <a:cs typeface="DejaVu Sans" charset="0"/>
              </a:defRPr>
            </a:lvl9pPr>
          </a:lstStyle>
          <a:p>
            <a:pPr algn="r">
              <a:lnSpc>
                <a:spcPct val="100000"/>
              </a:lnSpc>
              <a:defRPr/>
            </a:pPr>
            <a:fld id="{00A7DD5A-4C91-4CB8-84C7-D2586033CE3C}" type="slidenum">
              <a:rPr lang="en-US" altLang="en-US" sz="1000" b="1" smtClean="0">
                <a:solidFill>
                  <a:srgbClr val="FFFFFF"/>
                </a:solidFill>
                <a:ea typeface="MS PGothic" pitchFamily="34" charset="-128"/>
              </a:rPr>
              <a:pPr algn="r">
                <a:lnSpc>
                  <a:spcPct val="100000"/>
                </a:lnSpc>
                <a:defRPr/>
              </a:pPr>
              <a:t>‹#›</a:t>
            </a:fld>
            <a:endParaRPr lang="en-US" altLang="en-US" sz="1000" b="1" smtClean="0">
              <a:solidFill>
                <a:srgbClr val="FFFFFF"/>
              </a:solidFill>
              <a:ea typeface="MS PGothic" pitchFamily="34" charset="-128"/>
            </a:endParaRPr>
          </a:p>
        </p:txBody>
      </p:sp>
      <p:sp>
        <p:nvSpPr>
          <p:cNvPr id="1029" name="Line 4"/>
          <p:cNvSpPr>
            <a:spLocks noChangeShapeType="1"/>
          </p:cNvSpPr>
          <p:nvPr/>
        </p:nvSpPr>
        <p:spPr bwMode="auto">
          <a:xfrm>
            <a:off x="-11113" y="6637338"/>
            <a:ext cx="9155113" cy="1587"/>
          </a:xfrm>
          <a:prstGeom prst="line">
            <a:avLst/>
          </a:prstGeom>
          <a:noFill/>
          <a:ln w="9360">
            <a:solidFill>
              <a:srgbClr val="000000"/>
            </a:solidFill>
            <a:round/>
            <a:headEnd/>
            <a:tailEnd/>
          </a:ln>
          <a:effectLst>
            <a:outerShdw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3" name="AutoShape 5"/>
          <p:cNvSpPr>
            <a:spLocks noChangeArrowheads="1"/>
          </p:cNvSpPr>
          <p:nvPr/>
        </p:nvSpPr>
        <p:spPr bwMode="auto">
          <a:xfrm>
            <a:off x="8520113" y="6623050"/>
            <a:ext cx="874712" cy="273050"/>
          </a:xfrm>
          <a:custGeom>
            <a:avLst/>
            <a:gdLst>
              <a:gd name="G0" fmla="*/ 2430 1 2"/>
              <a:gd name="G1" fmla="*/ 759 1 2"/>
              <a:gd name="G2" fmla="+- 759 0 0"/>
              <a:gd name="G3" fmla="+- 2430 0 0"/>
            </a:gdLst>
            <a:ahLst/>
            <a:cxnLst>
              <a:cxn ang="0">
                <a:pos x="r" y="vc"/>
              </a:cxn>
              <a:cxn ang="5400000">
                <a:pos x="hc" y="b"/>
              </a:cxn>
              <a:cxn ang="10800000">
                <a:pos x="l" y="vc"/>
              </a:cxn>
              <a:cxn ang="16200000">
                <a:pos x="hc" y="t"/>
              </a:cxn>
            </a:cxnLst>
            <a:rect l="0" t="0" r="0" b="0"/>
            <a:pathLst>
              <a:path>
                <a:moveTo>
                  <a:pt x="0" y="0"/>
                </a:moveTo>
                <a:lnTo>
                  <a:pt x="2430" y="0"/>
                </a:lnTo>
                <a:lnTo>
                  <a:pt x="2430" y="759"/>
                </a:lnTo>
                <a:lnTo>
                  <a:pt x="0" y="75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57200" algn="l"/>
              </a:tabLst>
              <a:defRPr>
                <a:solidFill>
                  <a:srgbClr val="000000"/>
                </a:solidFill>
                <a:latin typeface="Arial" pitchFamily="34" charset="0"/>
                <a:ea typeface="DejaVu Sans" charset="0"/>
                <a:cs typeface="DejaVu Sans" charset="0"/>
              </a:defRPr>
            </a:lvl1pPr>
            <a:lvl2pPr>
              <a:tabLst>
                <a:tab pos="457200" algn="l"/>
              </a:tabLst>
              <a:defRPr>
                <a:solidFill>
                  <a:srgbClr val="000000"/>
                </a:solidFill>
                <a:latin typeface="Arial" pitchFamily="34" charset="0"/>
                <a:ea typeface="DejaVu Sans" charset="0"/>
                <a:cs typeface="DejaVu Sans" charset="0"/>
              </a:defRPr>
            </a:lvl2pPr>
            <a:lvl3pPr>
              <a:tabLst>
                <a:tab pos="457200" algn="l"/>
              </a:tabLst>
              <a:defRPr>
                <a:solidFill>
                  <a:srgbClr val="000000"/>
                </a:solidFill>
                <a:latin typeface="Arial" pitchFamily="34" charset="0"/>
                <a:ea typeface="DejaVu Sans" charset="0"/>
                <a:cs typeface="DejaVu Sans" charset="0"/>
              </a:defRPr>
            </a:lvl3pPr>
            <a:lvl4pPr>
              <a:tabLst>
                <a:tab pos="457200" algn="l"/>
              </a:tabLst>
              <a:defRPr>
                <a:solidFill>
                  <a:srgbClr val="000000"/>
                </a:solidFill>
                <a:latin typeface="Arial" pitchFamily="34" charset="0"/>
                <a:ea typeface="DejaVu Sans" charset="0"/>
                <a:cs typeface="DejaVu Sans" charset="0"/>
              </a:defRPr>
            </a:lvl4pPr>
            <a:lvl5pPr>
              <a:tabLst>
                <a:tab pos="4572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rgbClr val="000000"/>
                </a:solidFill>
                <a:latin typeface="Arial" pitchFamily="34" charset="0"/>
                <a:ea typeface="DejaVu Sans" charset="0"/>
                <a:cs typeface="DejaVu Sans" charset="0"/>
              </a:defRPr>
            </a:lvl9pPr>
          </a:lstStyle>
          <a:p>
            <a:pPr>
              <a:lnSpc>
                <a:spcPct val="100000"/>
              </a:lnSpc>
              <a:defRPr/>
            </a:pPr>
            <a:fld id="{7DD15553-8755-44EC-ACF7-3C36FA2B0C13}" type="slidenum">
              <a:rPr lang="en-US" altLang="en-US" sz="1200" smtClean="0">
                <a:ea typeface="ヒラギノ角ゴ Pro W3"/>
                <a:cs typeface="ヒラギノ角ゴ Pro W3"/>
              </a:rPr>
              <a:pPr>
                <a:lnSpc>
                  <a:spcPct val="100000"/>
                </a:lnSpc>
                <a:defRPr/>
              </a:pPr>
              <a:t>‹#›</a:t>
            </a:fld>
            <a:endParaRPr lang="en-US" altLang="en-US" sz="1200" smtClean="0">
              <a:ea typeface="ヒラギノ角ゴ Pro W3"/>
              <a:cs typeface="ヒラギノ角ゴ Pro W3"/>
            </a:endParaRPr>
          </a:p>
        </p:txBody>
      </p:sp>
      <p:sp>
        <p:nvSpPr>
          <p:cNvPr id="1032" name="Line 7"/>
          <p:cNvSpPr>
            <a:spLocks noChangeShapeType="1"/>
          </p:cNvSpPr>
          <p:nvPr/>
        </p:nvSpPr>
        <p:spPr bwMode="auto">
          <a:xfrm>
            <a:off x="0" y="1603375"/>
            <a:ext cx="57912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3" name="Line 8"/>
          <p:cNvSpPr>
            <a:spLocks noChangeShapeType="1"/>
          </p:cNvSpPr>
          <p:nvPr/>
        </p:nvSpPr>
        <p:spPr bwMode="auto">
          <a:xfrm>
            <a:off x="0" y="1835150"/>
            <a:ext cx="55626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4" name="Line 9"/>
          <p:cNvSpPr>
            <a:spLocks noChangeShapeType="1"/>
          </p:cNvSpPr>
          <p:nvPr/>
        </p:nvSpPr>
        <p:spPr bwMode="auto">
          <a:xfrm>
            <a:off x="0" y="2062163"/>
            <a:ext cx="54102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5" name="Line 10"/>
          <p:cNvSpPr>
            <a:spLocks noChangeShapeType="1"/>
          </p:cNvSpPr>
          <p:nvPr/>
        </p:nvSpPr>
        <p:spPr bwMode="auto">
          <a:xfrm>
            <a:off x="0" y="1371600"/>
            <a:ext cx="60198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6" name="Line 11"/>
          <p:cNvSpPr>
            <a:spLocks noChangeShapeType="1"/>
          </p:cNvSpPr>
          <p:nvPr/>
        </p:nvSpPr>
        <p:spPr bwMode="auto">
          <a:xfrm flipV="1">
            <a:off x="4119563" y="6170613"/>
            <a:ext cx="1587" cy="688975"/>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7" name="Line 12"/>
          <p:cNvSpPr>
            <a:spLocks noChangeShapeType="1"/>
          </p:cNvSpPr>
          <p:nvPr/>
        </p:nvSpPr>
        <p:spPr bwMode="auto">
          <a:xfrm flipV="1">
            <a:off x="3894138" y="6018213"/>
            <a:ext cx="1587" cy="841375"/>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8" name="Line 13"/>
          <p:cNvSpPr>
            <a:spLocks noChangeShapeType="1"/>
          </p:cNvSpPr>
          <p:nvPr/>
        </p:nvSpPr>
        <p:spPr bwMode="auto">
          <a:xfrm flipV="1">
            <a:off x="3208338" y="5256213"/>
            <a:ext cx="1587" cy="1603375"/>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9" name="Line 14"/>
          <p:cNvSpPr>
            <a:spLocks noChangeShapeType="1"/>
          </p:cNvSpPr>
          <p:nvPr/>
        </p:nvSpPr>
        <p:spPr bwMode="auto">
          <a:xfrm flipV="1">
            <a:off x="3440113" y="5637213"/>
            <a:ext cx="1587" cy="1222375"/>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0" name="Line 15"/>
          <p:cNvSpPr>
            <a:spLocks noChangeShapeType="1"/>
          </p:cNvSpPr>
          <p:nvPr/>
        </p:nvSpPr>
        <p:spPr bwMode="auto">
          <a:xfrm flipV="1">
            <a:off x="3668713" y="5865813"/>
            <a:ext cx="1587" cy="993775"/>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1" name="Line 16"/>
          <p:cNvSpPr>
            <a:spLocks noChangeShapeType="1"/>
          </p:cNvSpPr>
          <p:nvPr/>
        </p:nvSpPr>
        <p:spPr bwMode="auto">
          <a:xfrm flipV="1">
            <a:off x="2976563" y="4875213"/>
            <a:ext cx="1587" cy="1984375"/>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 name="AutoShape 17"/>
          <p:cNvSpPr>
            <a:spLocks noChangeArrowheads="1"/>
          </p:cNvSpPr>
          <p:nvPr/>
        </p:nvSpPr>
        <p:spPr bwMode="auto">
          <a:xfrm>
            <a:off x="468313" y="423863"/>
            <a:ext cx="6618287" cy="242887"/>
          </a:xfrm>
          <a:custGeom>
            <a:avLst/>
            <a:gdLst>
              <a:gd name="G0" fmla="*/ 18384 1 2"/>
              <a:gd name="G1" fmla="*/ 675 1 2"/>
              <a:gd name="G2" fmla="+- 675 0 0"/>
              <a:gd name="G3" fmla="+- 18384 0 0"/>
            </a:gdLst>
            <a:ahLst/>
            <a:cxnLst>
              <a:cxn ang="0">
                <a:pos x="r" y="vc"/>
              </a:cxn>
              <a:cxn ang="5400000">
                <a:pos x="hc" y="b"/>
              </a:cxn>
              <a:cxn ang="10800000">
                <a:pos x="l" y="vc"/>
              </a:cxn>
              <a:cxn ang="16200000">
                <a:pos x="hc" y="t"/>
              </a:cxn>
            </a:cxnLst>
            <a:rect l="0" t="0" r="0" b="0"/>
            <a:pathLst>
              <a:path>
                <a:moveTo>
                  <a:pt x="0" y="0"/>
                </a:moveTo>
                <a:lnTo>
                  <a:pt x="18384" y="0"/>
                </a:lnTo>
                <a:lnTo>
                  <a:pt x="18384" y="675"/>
                </a:lnTo>
                <a:lnTo>
                  <a:pt x="0" y="67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itchFamily="34" charset="0"/>
                <a:ea typeface="DejaVu Sans" charset="0"/>
                <a:cs typeface="DejaVu Sans" charset="0"/>
              </a:defRPr>
            </a:lvl9pPr>
          </a:lstStyle>
          <a:p>
            <a:pPr>
              <a:lnSpc>
                <a:spcPct val="100000"/>
              </a:lnSpc>
              <a:spcBef>
                <a:spcPts val="500"/>
              </a:spcBef>
              <a:defRPr/>
            </a:pPr>
            <a:r>
              <a:rPr lang="en-US" altLang="en-US" sz="1000" smtClean="0">
                <a:ea typeface="MS PGothic" pitchFamily="34" charset="-128"/>
              </a:rPr>
              <a:t>National Aeronautics and Space Administration</a:t>
            </a:r>
          </a:p>
        </p:txBody>
      </p:sp>
      <p:sp>
        <p:nvSpPr>
          <p:cNvPr id="1043" name="Line 18"/>
          <p:cNvSpPr>
            <a:spLocks noChangeShapeType="1"/>
          </p:cNvSpPr>
          <p:nvPr/>
        </p:nvSpPr>
        <p:spPr bwMode="auto">
          <a:xfrm flipV="1">
            <a:off x="4343400" y="6323013"/>
            <a:ext cx="1588" cy="536575"/>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4" name="Line 19"/>
          <p:cNvSpPr>
            <a:spLocks noChangeShapeType="1"/>
          </p:cNvSpPr>
          <p:nvPr/>
        </p:nvSpPr>
        <p:spPr bwMode="auto">
          <a:xfrm>
            <a:off x="0" y="2284413"/>
            <a:ext cx="50292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5" name="Line 20"/>
          <p:cNvSpPr>
            <a:spLocks noChangeShapeType="1"/>
          </p:cNvSpPr>
          <p:nvPr/>
        </p:nvSpPr>
        <p:spPr bwMode="auto">
          <a:xfrm>
            <a:off x="0" y="2516188"/>
            <a:ext cx="41910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6" name="Line 21"/>
          <p:cNvSpPr>
            <a:spLocks noChangeShapeType="1"/>
          </p:cNvSpPr>
          <p:nvPr/>
        </p:nvSpPr>
        <p:spPr bwMode="auto">
          <a:xfrm>
            <a:off x="0" y="2743200"/>
            <a:ext cx="39624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7" name="Line 22"/>
          <p:cNvSpPr>
            <a:spLocks noChangeShapeType="1"/>
          </p:cNvSpPr>
          <p:nvPr/>
        </p:nvSpPr>
        <p:spPr bwMode="auto">
          <a:xfrm>
            <a:off x="0" y="2974975"/>
            <a:ext cx="37338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8" name="Line 23"/>
          <p:cNvSpPr>
            <a:spLocks noChangeShapeType="1"/>
          </p:cNvSpPr>
          <p:nvPr/>
        </p:nvSpPr>
        <p:spPr bwMode="auto">
          <a:xfrm>
            <a:off x="0" y="3206750"/>
            <a:ext cx="35052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9" name="Line 24"/>
          <p:cNvSpPr>
            <a:spLocks noChangeShapeType="1"/>
          </p:cNvSpPr>
          <p:nvPr/>
        </p:nvSpPr>
        <p:spPr bwMode="auto">
          <a:xfrm>
            <a:off x="0" y="3433763"/>
            <a:ext cx="32766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0" name="Line 25"/>
          <p:cNvSpPr>
            <a:spLocks noChangeShapeType="1"/>
          </p:cNvSpPr>
          <p:nvPr/>
        </p:nvSpPr>
        <p:spPr bwMode="auto">
          <a:xfrm>
            <a:off x="0" y="3656013"/>
            <a:ext cx="30480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1" name="Line 26"/>
          <p:cNvSpPr>
            <a:spLocks noChangeShapeType="1"/>
          </p:cNvSpPr>
          <p:nvPr/>
        </p:nvSpPr>
        <p:spPr bwMode="auto">
          <a:xfrm>
            <a:off x="0" y="3887788"/>
            <a:ext cx="28956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2" name="Line 27"/>
          <p:cNvSpPr>
            <a:spLocks noChangeShapeType="1"/>
          </p:cNvSpPr>
          <p:nvPr/>
        </p:nvSpPr>
        <p:spPr bwMode="auto">
          <a:xfrm>
            <a:off x="0" y="4114800"/>
            <a:ext cx="27432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3" name="Line 28"/>
          <p:cNvSpPr>
            <a:spLocks noChangeShapeType="1"/>
          </p:cNvSpPr>
          <p:nvPr/>
        </p:nvSpPr>
        <p:spPr bwMode="auto">
          <a:xfrm>
            <a:off x="0" y="4344988"/>
            <a:ext cx="27432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4" name="Line 29"/>
          <p:cNvSpPr>
            <a:spLocks noChangeShapeType="1"/>
          </p:cNvSpPr>
          <p:nvPr/>
        </p:nvSpPr>
        <p:spPr bwMode="auto">
          <a:xfrm>
            <a:off x="0" y="4576763"/>
            <a:ext cx="28956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5" name="Line 30"/>
          <p:cNvSpPr>
            <a:spLocks noChangeShapeType="1"/>
          </p:cNvSpPr>
          <p:nvPr/>
        </p:nvSpPr>
        <p:spPr bwMode="auto">
          <a:xfrm>
            <a:off x="0" y="4803775"/>
            <a:ext cx="30480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6" name="Line 31"/>
          <p:cNvSpPr>
            <a:spLocks noChangeShapeType="1"/>
          </p:cNvSpPr>
          <p:nvPr/>
        </p:nvSpPr>
        <p:spPr bwMode="auto">
          <a:xfrm>
            <a:off x="0" y="5026025"/>
            <a:ext cx="30480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7" name="Line 32"/>
          <p:cNvSpPr>
            <a:spLocks noChangeShapeType="1"/>
          </p:cNvSpPr>
          <p:nvPr/>
        </p:nvSpPr>
        <p:spPr bwMode="auto">
          <a:xfrm>
            <a:off x="0" y="5257800"/>
            <a:ext cx="33528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8" name="Line 33"/>
          <p:cNvSpPr>
            <a:spLocks noChangeShapeType="1"/>
          </p:cNvSpPr>
          <p:nvPr/>
        </p:nvSpPr>
        <p:spPr bwMode="auto">
          <a:xfrm>
            <a:off x="0" y="5484813"/>
            <a:ext cx="33528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59" name="Line 34"/>
          <p:cNvSpPr>
            <a:spLocks noChangeShapeType="1"/>
          </p:cNvSpPr>
          <p:nvPr/>
        </p:nvSpPr>
        <p:spPr bwMode="auto">
          <a:xfrm>
            <a:off x="0" y="5716588"/>
            <a:ext cx="35814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60" name="Line 35"/>
          <p:cNvSpPr>
            <a:spLocks noChangeShapeType="1"/>
          </p:cNvSpPr>
          <p:nvPr/>
        </p:nvSpPr>
        <p:spPr bwMode="auto">
          <a:xfrm>
            <a:off x="0" y="5948363"/>
            <a:ext cx="3810000" cy="158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61" name="Line 36"/>
          <p:cNvSpPr>
            <a:spLocks noChangeShapeType="1"/>
          </p:cNvSpPr>
          <p:nvPr/>
        </p:nvSpPr>
        <p:spPr bwMode="auto">
          <a:xfrm>
            <a:off x="0" y="6175375"/>
            <a:ext cx="41910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62" name="Line 37"/>
          <p:cNvSpPr>
            <a:spLocks noChangeShapeType="1"/>
          </p:cNvSpPr>
          <p:nvPr/>
        </p:nvSpPr>
        <p:spPr bwMode="auto">
          <a:xfrm>
            <a:off x="0" y="6397625"/>
            <a:ext cx="44196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63" name="Line 38"/>
          <p:cNvSpPr>
            <a:spLocks noChangeShapeType="1"/>
          </p:cNvSpPr>
          <p:nvPr/>
        </p:nvSpPr>
        <p:spPr bwMode="auto">
          <a:xfrm>
            <a:off x="0" y="6629400"/>
            <a:ext cx="46482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064" name="Group 39"/>
          <p:cNvGrpSpPr>
            <a:grpSpLocks/>
          </p:cNvGrpSpPr>
          <p:nvPr/>
        </p:nvGrpSpPr>
        <p:grpSpPr bwMode="auto">
          <a:xfrm>
            <a:off x="236538" y="1065213"/>
            <a:ext cx="5703887" cy="5794375"/>
            <a:chOff x="149" y="671"/>
            <a:chExt cx="3593" cy="3650"/>
          </a:xfrm>
        </p:grpSpPr>
        <p:sp>
          <p:nvSpPr>
            <p:cNvPr id="1070" name="Line 40"/>
            <p:cNvSpPr>
              <a:spLocks noChangeShapeType="1"/>
            </p:cNvSpPr>
            <p:nvPr/>
          </p:nvSpPr>
          <p:spPr bwMode="auto">
            <a:xfrm flipV="1">
              <a:off x="149" y="670"/>
              <a:ext cx="0" cy="3649"/>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071" name="Group 41"/>
            <p:cNvGrpSpPr>
              <a:grpSpLocks/>
            </p:cNvGrpSpPr>
            <p:nvPr/>
          </p:nvGrpSpPr>
          <p:grpSpPr bwMode="auto">
            <a:xfrm>
              <a:off x="270" y="671"/>
              <a:ext cx="3472" cy="3650"/>
              <a:chOff x="270" y="671"/>
              <a:chExt cx="3472" cy="3650"/>
            </a:xfrm>
          </p:grpSpPr>
          <p:sp>
            <p:nvSpPr>
              <p:cNvPr id="1072" name="Line 42"/>
              <p:cNvSpPr>
                <a:spLocks noChangeShapeType="1"/>
              </p:cNvSpPr>
              <p:nvPr/>
            </p:nvSpPr>
            <p:spPr bwMode="auto">
              <a:xfrm flipV="1">
                <a:off x="3173" y="672"/>
                <a:ext cx="0" cy="731"/>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3" name="Line 43"/>
              <p:cNvSpPr>
                <a:spLocks noChangeShapeType="1"/>
              </p:cNvSpPr>
              <p:nvPr/>
            </p:nvSpPr>
            <p:spPr bwMode="auto">
              <a:xfrm flipV="1">
                <a:off x="2890" y="670"/>
                <a:ext cx="0" cy="779"/>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4" name="Line 44"/>
              <p:cNvSpPr>
                <a:spLocks noChangeShapeType="1"/>
              </p:cNvSpPr>
              <p:nvPr/>
            </p:nvSpPr>
            <p:spPr bwMode="auto">
              <a:xfrm flipV="1">
                <a:off x="3030" y="671"/>
                <a:ext cx="0" cy="780"/>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5" name="Line 45"/>
              <p:cNvSpPr>
                <a:spLocks noChangeShapeType="1"/>
              </p:cNvSpPr>
              <p:nvPr/>
            </p:nvSpPr>
            <p:spPr bwMode="auto">
              <a:xfrm flipV="1">
                <a:off x="1420"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6" name="Line 46"/>
              <p:cNvSpPr>
                <a:spLocks noChangeShapeType="1"/>
              </p:cNvSpPr>
              <p:nvPr/>
            </p:nvSpPr>
            <p:spPr bwMode="auto">
              <a:xfrm flipV="1">
                <a:off x="1562"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7" name="Line 47"/>
              <p:cNvSpPr>
                <a:spLocks noChangeShapeType="1"/>
              </p:cNvSpPr>
              <p:nvPr/>
            </p:nvSpPr>
            <p:spPr bwMode="auto">
              <a:xfrm flipV="1">
                <a:off x="1704"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8" name="Line 48"/>
              <p:cNvSpPr>
                <a:spLocks noChangeShapeType="1"/>
              </p:cNvSpPr>
              <p:nvPr/>
            </p:nvSpPr>
            <p:spPr bwMode="auto">
              <a:xfrm flipV="1">
                <a:off x="1276"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79" name="Line 49"/>
              <p:cNvSpPr>
                <a:spLocks noChangeShapeType="1"/>
              </p:cNvSpPr>
              <p:nvPr/>
            </p:nvSpPr>
            <p:spPr bwMode="auto">
              <a:xfrm flipV="1">
                <a:off x="844"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0" name="Line 50"/>
              <p:cNvSpPr>
                <a:spLocks noChangeShapeType="1"/>
              </p:cNvSpPr>
              <p:nvPr/>
            </p:nvSpPr>
            <p:spPr bwMode="auto">
              <a:xfrm flipV="1">
                <a:off x="990"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1" name="Line 51"/>
              <p:cNvSpPr>
                <a:spLocks noChangeShapeType="1"/>
              </p:cNvSpPr>
              <p:nvPr/>
            </p:nvSpPr>
            <p:spPr bwMode="auto">
              <a:xfrm flipV="1">
                <a:off x="1132"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2" name="Line 52"/>
              <p:cNvSpPr>
                <a:spLocks noChangeShapeType="1"/>
              </p:cNvSpPr>
              <p:nvPr/>
            </p:nvSpPr>
            <p:spPr bwMode="auto">
              <a:xfrm flipV="1">
                <a:off x="698"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3" name="Line 53"/>
              <p:cNvSpPr>
                <a:spLocks noChangeShapeType="1"/>
              </p:cNvSpPr>
              <p:nvPr/>
            </p:nvSpPr>
            <p:spPr bwMode="auto">
              <a:xfrm flipV="1">
                <a:off x="270"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4" name="Line 54"/>
              <p:cNvSpPr>
                <a:spLocks noChangeShapeType="1"/>
              </p:cNvSpPr>
              <p:nvPr/>
            </p:nvSpPr>
            <p:spPr bwMode="auto">
              <a:xfrm flipV="1">
                <a:off x="412"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5" name="Line 55"/>
              <p:cNvSpPr>
                <a:spLocks noChangeShapeType="1"/>
              </p:cNvSpPr>
              <p:nvPr/>
            </p:nvSpPr>
            <p:spPr bwMode="auto">
              <a:xfrm flipV="1">
                <a:off x="554" y="670"/>
                <a:ext cx="0" cy="365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6" name="Line 56"/>
              <p:cNvSpPr>
                <a:spLocks noChangeShapeType="1"/>
              </p:cNvSpPr>
              <p:nvPr/>
            </p:nvSpPr>
            <p:spPr bwMode="auto">
              <a:xfrm flipV="1">
                <a:off x="2741" y="672"/>
                <a:ext cx="0" cy="82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7" name="Line 57"/>
              <p:cNvSpPr>
                <a:spLocks noChangeShapeType="1"/>
              </p:cNvSpPr>
              <p:nvPr/>
            </p:nvSpPr>
            <p:spPr bwMode="auto">
              <a:xfrm flipV="1">
                <a:off x="2592" y="671"/>
                <a:ext cx="0" cy="926"/>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8" name="Line 58"/>
              <p:cNvSpPr>
                <a:spLocks noChangeShapeType="1"/>
              </p:cNvSpPr>
              <p:nvPr/>
            </p:nvSpPr>
            <p:spPr bwMode="auto">
              <a:xfrm flipV="1">
                <a:off x="2448" y="671"/>
                <a:ext cx="0" cy="107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89" name="Line 59"/>
              <p:cNvSpPr>
                <a:spLocks noChangeShapeType="1"/>
              </p:cNvSpPr>
              <p:nvPr/>
            </p:nvSpPr>
            <p:spPr bwMode="auto">
              <a:xfrm flipV="1">
                <a:off x="2304" y="672"/>
                <a:ext cx="0" cy="1169"/>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90" name="Line 60"/>
              <p:cNvSpPr>
                <a:spLocks noChangeShapeType="1"/>
              </p:cNvSpPr>
              <p:nvPr/>
            </p:nvSpPr>
            <p:spPr bwMode="auto">
              <a:xfrm flipV="1">
                <a:off x="2160" y="672"/>
                <a:ext cx="0" cy="1364"/>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91" name="Line 61"/>
              <p:cNvSpPr>
                <a:spLocks noChangeShapeType="1"/>
              </p:cNvSpPr>
              <p:nvPr/>
            </p:nvSpPr>
            <p:spPr bwMode="auto">
              <a:xfrm flipV="1">
                <a:off x="2016" y="672"/>
                <a:ext cx="0" cy="1461"/>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 name="Line 62"/>
              <p:cNvSpPr>
                <a:spLocks noChangeShapeType="1"/>
              </p:cNvSpPr>
              <p:nvPr/>
            </p:nvSpPr>
            <p:spPr bwMode="auto">
              <a:xfrm flipV="1">
                <a:off x="1872" y="672"/>
                <a:ext cx="0" cy="1607"/>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93" name="Line 63"/>
              <p:cNvSpPr>
                <a:spLocks noChangeShapeType="1"/>
              </p:cNvSpPr>
              <p:nvPr/>
            </p:nvSpPr>
            <p:spPr bwMode="auto">
              <a:xfrm flipV="1">
                <a:off x="3456" y="671"/>
                <a:ext cx="0" cy="53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94" name="Line 64"/>
              <p:cNvSpPr>
                <a:spLocks noChangeShapeType="1"/>
              </p:cNvSpPr>
              <p:nvPr/>
            </p:nvSpPr>
            <p:spPr bwMode="auto">
              <a:xfrm flipV="1">
                <a:off x="3312" y="672"/>
                <a:ext cx="0" cy="682"/>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95" name="Line 65"/>
              <p:cNvSpPr>
                <a:spLocks noChangeShapeType="1"/>
              </p:cNvSpPr>
              <p:nvPr/>
            </p:nvSpPr>
            <p:spPr bwMode="auto">
              <a:xfrm flipV="1">
                <a:off x="3599" y="671"/>
                <a:ext cx="0" cy="391"/>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96" name="Line 66"/>
              <p:cNvSpPr>
                <a:spLocks noChangeShapeType="1"/>
              </p:cNvSpPr>
              <p:nvPr/>
            </p:nvSpPr>
            <p:spPr bwMode="auto">
              <a:xfrm flipV="1">
                <a:off x="3743" y="671"/>
                <a:ext cx="0" cy="245"/>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1065" name="Line 67"/>
          <p:cNvSpPr>
            <a:spLocks noChangeShapeType="1"/>
          </p:cNvSpPr>
          <p:nvPr/>
        </p:nvSpPr>
        <p:spPr bwMode="auto">
          <a:xfrm>
            <a:off x="0" y="1139825"/>
            <a:ext cx="6172200" cy="1588"/>
          </a:xfrm>
          <a:prstGeom prst="line">
            <a:avLst/>
          </a:prstGeom>
          <a:noFill/>
          <a:ln w="3240">
            <a:solidFill>
              <a:srgbClr val="FFFFFF">
                <a:alpha val="14902"/>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92" name="AutoShape 68"/>
          <p:cNvSpPr>
            <a:spLocks noChangeArrowheads="1"/>
          </p:cNvSpPr>
          <p:nvPr/>
        </p:nvSpPr>
        <p:spPr bwMode="auto">
          <a:xfrm>
            <a:off x="762000" y="381000"/>
            <a:ext cx="5029200" cy="212725"/>
          </a:xfrm>
          <a:custGeom>
            <a:avLst/>
            <a:gdLst>
              <a:gd name="G0" fmla="*/ 13970 1 2"/>
              <a:gd name="G1" fmla="*/ 590 1 2"/>
              <a:gd name="G2" fmla="+- 590 0 0"/>
              <a:gd name="G3" fmla="+- 13970 0 0"/>
            </a:gdLst>
            <a:ahLst/>
            <a:cxnLst>
              <a:cxn ang="0">
                <a:pos x="r" y="vc"/>
              </a:cxn>
              <a:cxn ang="5400000">
                <a:pos x="hc" y="b"/>
              </a:cxn>
              <a:cxn ang="10800000">
                <a:pos x="l" y="vc"/>
              </a:cxn>
              <a:cxn ang="16200000">
                <a:pos x="hc" y="t"/>
              </a:cxn>
            </a:cxnLst>
            <a:rect l="0" t="0" r="0" b="0"/>
            <a:pathLst>
              <a:path>
                <a:moveTo>
                  <a:pt x="0" y="0"/>
                </a:moveTo>
                <a:lnTo>
                  <a:pt x="13970" y="0"/>
                </a:lnTo>
                <a:lnTo>
                  <a:pt x="13970" y="590"/>
                </a:lnTo>
                <a:lnTo>
                  <a:pt x="0" y="59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itchFamily="34" charset="0"/>
                <a:ea typeface="DejaVu Sans" charset="0"/>
                <a:cs typeface="DejaVu Sans" charset="0"/>
              </a:defRPr>
            </a:lvl9pPr>
          </a:lstStyle>
          <a:p>
            <a:pPr>
              <a:lnSpc>
                <a:spcPct val="100000"/>
              </a:lnSpc>
              <a:spcBef>
                <a:spcPts val="400"/>
              </a:spcBef>
              <a:defRPr/>
            </a:pPr>
            <a:r>
              <a:rPr lang="en-US" altLang="en-US" sz="800" dirty="0" smtClean="0">
                <a:solidFill>
                  <a:srgbClr val="FFFFFF"/>
                </a:solidFill>
                <a:ea typeface="ヒラギノ角ゴ Pro W3"/>
                <a:cs typeface="ヒラギノ角ゴ Pro W3"/>
              </a:rPr>
              <a:t>National Aeronautics and Space Administration</a:t>
            </a:r>
          </a:p>
        </p:txBody>
      </p:sp>
      <p:pic>
        <p:nvPicPr>
          <p:cNvPr id="1067" name="Picture 6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450" y="152400"/>
            <a:ext cx="717550" cy="593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8" name="Rectangle 70"/>
          <p:cNvSpPr>
            <a:spLocks noGrp="1" noChangeArrowheads="1"/>
          </p:cNvSpPr>
          <p:nvPr>
            <p:ph type="title"/>
          </p:nvPr>
        </p:nvSpPr>
        <p:spPr bwMode="auto">
          <a:xfrm>
            <a:off x="458788" y="1728788"/>
            <a:ext cx="8196262" cy="108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3465A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the title text formatClick to edit Master title style</a:t>
            </a:r>
          </a:p>
        </p:txBody>
      </p:sp>
      <p:sp>
        <p:nvSpPr>
          <p:cNvPr id="1069" name="Rectangle 71"/>
          <p:cNvSpPr>
            <a:spLocks noGrp="1" noChangeArrowheads="1"/>
          </p:cNvSpPr>
          <p:nvPr>
            <p:ph type="body" idx="1"/>
          </p:nvPr>
        </p:nvSpPr>
        <p:spPr bwMode="auto">
          <a:xfrm>
            <a:off x="457200" y="1604963"/>
            <a:ext cx="8228013" cy="3976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607"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201026" y="152400"/>
            <a:ext cx="790574" cy="580686"/>
          </a:xfrm>
          <a:prstGeom prst="rect">
            <a:avLst/>
          </a:prstGeom>
        </p:spPr>
      </p:pic>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xStyles>
    <p:titleStyle>
      <a:lvl1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mj-lt"/>
          <a:ea typeface="+mj-ea"/>
          <a:cs typeface="+mj-cs"/>
        </a:defRPr>
      </a:lvl1pPr>
      <a:lvl2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2pPr>
      <a:lvl3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3pPr>
      <a:lvl4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4pPr>
      <a:lvl5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5pPr>
      <a:lvl6pPr marL="2514600" indent="-228600" algn="l" defTabSz="457200" rtl="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6pPr>
      <a:lvl7pPr marL="2971800" indent="-228600" algn="l" defTabSz="457200" rtl="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7pPr>
      <a:lvl8pPr marL="3429000" indent="-228600" algn="l" defTabSz="457200" rtl="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8pPr>
      <a:lvl9pPr marL="3886200" indent="-228600" algn="l" defTabSz="457200" rtl="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9pPr>
    </p:titleStyle>
    <p:bodyStyle>
      <a:lvl1pPr marL="342900" indent="-342900" algn="l" defTabSz="457200" rtl="0" eaLnBrk="0" fontAlgn="base" hangingPunct="0">
        <a:lnSpc>
          <a:spcPct val="94000"/>
        </a:lnSpc>
        <a:spcBef>
          <a:spcPct val="0"/>
        </a:spcBef>
        <a:spcAft>
          <a:spcPts val="1425"/>
        </a:spcAft>
        <a:buClr>
          <a:srgbClr val="000000"/>
        </a:buClr>
        <a:buSzPct val="100000"/>
        <a:buFont typeface="Times New Roman" pitchFamily="18" charset="0"/>
        <a:defRPr>
          <a:solidFill>
            <a:srgbClr val="000000"/>
          </a:solidFill>
          <a:latin typeface="+mn-lt"/>
          <a:ea typeface="+mn-ea"/>
          <a:cs typeface="+mn-cs"/>
        </a:defRPr>
      </a:lvl1pPr>
      <a:lvl2pPr marL="742950" indent="-285750" algn="l" defTabSz="457200" rtl="0" eaLnBrk="0" fontAlgn="base" hangingPunct="0">
        <a:lnSpc>
          <a:spcPct val="94000"/>
        </a:lnSpc>
        <a:spcBef>
          <a:spcPct val="0"/>
        </a:spcBef>
        <a:spcAft>
          <a:spcPts val="1138"/>
        </a:spcAft>
        <a:buClr>
          <a:srgbClr val="000000"/>
        </a:buClr>
        <a:buSzPct val="100000"/>
        <a:buFont typeface="Times New Roman" pitchFamily="18" charset="0"/>
        <a:defRPr>
          <a:solidFill>
            <a:srgbClr val="000000"/>
          </a:solidFill>
          <a:latin typeface="+mn-lt"/>
          <a:ea typeface="+mj-ea"/>
          <a:cs typeface="+mj-cs"/>
        </a:defRPr>
      </a:lvl2pPr>
      <a:lvl3pPr marL="1143000" indent="-228600" algn="l" defTabSz="457200" rtl="0" eaLnBrk="0" fontAlgn="base" hangingPunct="0">
        <a:lnSpc>
          <a:spcPct val="94000"/>
        </a:lnSpc>
        <a:spcBef>
          <a:spcPct val="0"/>
        </a:spcBef>
        <a:spcAft>
          <a:spcPts val="850"/>
        </a:spcAft>
        <a:buClr>
          <a:srgbClr val="000000"/>
        </a:buClr>
        <a:buSzPct val="100000"/>
        <a:buFont typeface="Times New Roman" pitchFamily="18" charset="0"/>
        <a:defRPr>
          <a:solidFill>
            <a:srgbClr val="000000"/>
          </a:solidFill>
          <a:latin typeface="+mn-lt"/>
          <a:ea typeface="+mj-ea"/>
          <a:cs typeface="+mj-cs"/>
        </a:defRPr>
      </a:lvl3pPr>
      <a:lvl4pPr marL="1600200" indent="-228600" algn="l" defTabSz="457200" rtl="0" eaLnBrk="0" fontAlgn="base" hangingPunct="0">
        <a:lnSpc>
          <a:spcPct val="94000"/>
        </a:lnSpc>
        <a:spcBef>
          <a:spcPct val="0"/>
        </a:spcBef>
        <a:spcAft>
          <a:spcPts val="575"/>
        </a:spcAft>
        <a:buClr>
          <a:srgbClr val="000000"/>
        </a:buClr>
        <a:buSzPct val="100000"/>
        <a:buFont typeface="Times New Roman" pitchFamily="18" charset="0"/>
        <a:defRPr>
          <a:solidFill>
            <a:srgbClr val="000000"/>
          </a:solidFill>
          <a:latin typeface="+mn-lt"/>
          <a:ea typeface="+mj-ea"/>
          <a:cs typeface="+mj-cs"/>
        </a:defRPr>
      </a:lvl4pPr>
      <a:lvl5pPr marL="2057400" indent="-228600" algn="l" defTabSz="457200" rtl="0" eaLnBrk="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5pPr>
      <a:lvl6pPr marL="2514600" indent="-228600" algn="l" defTabSz="457200" rtl="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6pPr>
      <a:lvl7pPr marL="2971800" indent="-228600" algn="l" defTabSz="457200" rtl="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7pPr>
      <a:lvl8pPr marL="3429000" indent="-228600" algn="l" defTabSz="457200" rtl="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8pPr>
      <a:lvl9pPr marL="3886200" indent="-228600" algn="l" defTabSz="457200" rtl="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9144000" cy="990600"/>
          </a:xfrm>
          <a:prstGeom prst="rect">
            <a:avLst/>
          </a:prstGeom>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 y="73025"/>
            <a:ext cx="717550" cy="593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2" name="Line 4"/>
          <p:cNvSpPr>
            <a:spLocks noChangeShapeType="1"/>
          </p:cNvSpPr>
          <p:nvPr/>
        </p:nvSpPr>
        <p:spPr bwMode="auto">
          <a:xfrm>
            <a:off x="-11113" y="6637338"/>
            <a:ext cx="9155113" cy="1587"/>
          </a:xfrm>
          <a:prstGeom prst="line">
            <a:avLst/>
          </a:prstGeom>
          <a:noFill/>
          <a:ln w="9360">
            <a:solidFill>
              <a:srgbClr val="000000"/>
            </a:solidFill>
            <a:round/>
            <a:headEnd/>
            <a:tailEnd/>
          </a:ln>
          <a:effectLst>
            <a:outerShdw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2053" name="AutoShape 5"/>
          <p:cNvSpPr>
            <a:spLocks noChangeArrowheads="1"/>
          </p:cNvSpPr>
          <p:nvPr/>
        </p:nvSpPr>
        <p:spPr bwMode="auto">
          <a:xfrm>
            <a:off x="8534400" y="6667500"/>
            <a:ext cx="304800" cy="266700"/>
          </a:xfrm>
          <a:custGeom>
            <a:avLst/>
            <a:gdLst>
              <a:gd name="G0" fmla="*/ 2430 1 2"/>
              <a:gd name="G1" fmla="*/ 759 1 2"/>
              <a:gd name="G2" fmla="+- 759 0 0"/>
              <a:gd name="G3" fmla="+- 2430 0 0"/>
            </a:gdLst>
            <a:ahLst/>
            <a:cxnLst>
              <a:cxn ang="0">
                <a:pos x="r" y="vc"/>
              </a:cxn>
              <a:cxn ang="5400000">
                <a:pos x="hc" y="b"/>
              </a:cxn>
              <a:cxn ang="10800000">
                <a:pos x="l" y="vc"/>
              </a:cxn>
              <a:cxn ang="16200000">
                <a:pos x="hc" y="t"/>
              </a:cxn>
            </a:cxnLst>
            <a:rect l="0" t="0" r="0" b="0"/>
            <a:pathLst>
              <a:path>
                <a:moveTo>
                  <a:pt x="0" y="0"/>
                </a:moveTo>
                <a:lnTo>
                  <a:pt x="2430" y="0"/>
                </a:lnTo>
                <a:lnTo>
                  <a:pt x="2430" y="759"/>
                </a:lnTo>
                <a:lnTo>
                  <a:pt x="0" y="75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 tIns="9144" rIns="9144" bIns="9144">
            <a:spAutoFit/>
          </a:bodyPr>
          <a:lstStyle>
            <a:lvl1pPr>
              <a:tabLst>
                <a:tab pos="457200" algn="l"/>
              </a:tabLst>
              <a:defRPr>
                <a:solidFill>
                  <a:srgbClr val="000000"/>
                </a:solidFill>
                <a:latin typeface="Arial" pitchFamily="34" charset="0"/>
                <a:ea typeface="DejaVu Sans" charset="0"/>
                <a:cs typeface="DejaVu Sans" charset="0"/>
              </a:defRPr>
            </a:lvl1pPr>
            <a:lvl2pPr>
              <a:tabLst>
                <a:tab pos="457200" algn="l"/>
              </a:tabLst>
              <a:defRPr>
                <a:solidFill>
                  <a:srgbClr val="000000"/>
                </a:solidFill>
                <a:latin typeface="Arial" pitchFamily="34" charset="0"/>
                <a:ea typeface="DejaVu Sans" charset="0"/>
                <a:cs typeface="DejaVu Sans" charset="0"/>
              </a:defRPr>
            </a:lvl2pPr>
            <a:lvl3pPr>
              <a:tabLst>
                <a:tab pos="457200" algn="l"/>
              </a:tabLst>
              <a:defRPr>
                <a:solidFill>
                  <a:srgbClr val="000000"/>
                </a:solidFill>
                <a:latin typeface="Arial" pitchFamily="34" charset="0"/>
                <a:ea typeface="DejaVu Sans" charset="0"/>
                <a:cs typeface="DejaVu Sans" charset="0"/>
              </a:defRPr>
            </a:lvl3pPr>
            <a:lvl4pPr>
              <a:tabLst>
                <a:tab pos="457200" algn="l"/>
              </a:tabLst>
              <a:defRPr>
                <a:solidFill>
                  <a:srgbClr val="000000"/>
                </a:solidFill>
                <a:latin typeface="Arial" pitchFamily="34" charset="0"/>
                <a:ea typeface="DejaVu Sans" charset="0"/>
                <a:cs typeface="DejaVu Sans" charset="0"/>
              </a:defRPr>
            </a:lvl4pPr>
            <a:lvl5pPr>
              <a:tabLst>
                <a:tab pos="457200" algn="l"/>
              </a:tabLst>
              <a:defRPr>
                <a:solidFill>
                  <a:srgbClr val="000000"/>
                </a:solidFill>
                <a:latin typeface="Arial" pitchFamily="34" charset="0"/>
                <a:ea typeface="DejaVu Sans" charset="0"/>
                <a:cs typeface="DejaVu San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rgbClr val="000000"/>
                </a:solidFill>
                <a:latin typeface="Arial" pitchFamily="34" charset="0"/>
                <a:ea typeface="DejaVu Sans" charset="0"/>
                <a:cs typeface="DejaVu San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rgbClr val="000000"/>
                </a:solidFill>
                <a:latin typeface="Arial" pitchFamily="34" charset="0"/>
                <a:ea typeface="DejaVu Sans" charset="0"/>
                <a:cs typeface="DejaVu San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rgbClr val="000000"/>
                </a:solidFill>
                <a:latin typeface="Arial" pitchFamily="34" charset="0"/>
                <a:ea typeface="DejaVu Sans" charset="0"/>
                <a:cs typeface="DejaVu San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8" charset="0"/>
              <a:tabLst>
                <a:tab pos="457200" algn="l"/>
              </a:tabLst>
              <a:defRPr>
                <a:solidFill>
                  <a:srgbClr val="000000"/>
                </a:solidFill>
                <a:latin typeface="Arial" pitchFamily="34" charset="0"/>
                <a:ea typeface="DejaVu Sans" charset="0"/>
                <a:cs typeface="DejaVu Sans" charset="0"/>
              </a:defRPr>
            </a:lvl9pPr>
          </a:lstStyle>
          <a:p>
            <a:pPr>
              <a:lnSpc>
                <a:spcPct val="100000"/>
              </a:lnSpc>
              <a:defRPr/>
            </a:pPr>
            <a:fld id="{CD2E07DB-A7F8-4578-80AC-230FD5D2EA1D}" type="slidenum">
              <a:rPr lang="en-US" altLang="en-US" sz="1200" smtClean="0">
                <a:ea typeface="ヒラギノ角ゴ Pro W3"/>
                <a:cs typeface="ヒラギノ角ゴ Pro W3"/>
              </a:rPr>
              <a:pPr>
                <a:lnSpc>
                  <a:spcPct val="100000"/>
                </a:lnSpc>
                <a:defRPr/>
              </a:pPr>
              <a:t>‹#›</a:t>
            </a:fld>
            <a:endParaRPr lang="en-US" altLang="en-US" sz="1200" dirty="0" smtClean="0">
              <a:ea typeface="ヒラギノ角ゴ Pro W3"/>
              <a:cs typeface="ヒラギノ角ゴ Pro W3"/>
            </a:endParaRPr>
          </a:p>
        </p:txBody>
      </p:sp>
      <p:sp>
        <p:nvSpPr>
          <p:cNvPr id="2054" name="Rectangle 6"/>
          <p:cNvSpPr>
            <a:spLocks noGrp="1" noChangeArrowheads="1"/>
          </p:cNvSpPr>
          <p:nvPr>
            <p:ph type="title"/>
          </p:nvPr>
        </p:nvSpPr>
        <p:spPr bwMode="auto">
          <a:xfrm>
            <a:off x="457200" y="-15240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dirty="0" smtClean="0"/>
              <a:t>Click to edit the title text format</a:t>
            </a:r>
          </a:p>
        </p:txBody>
      </p:sp>
      <p:sp>
        <p:nvSpPr>
          <p:cNvPr id="2055" name="Rectangle 7"/>
          <p:cNvSpPr>
            <a:spLocks noGrp="1" noChangeArrowheads="1"/>
          </p:cNvSpPr>
          <p:nvPr>
            <p:ph type="body" idx="1"/>
          </p:nvPr>
        </p:nvSpPr>
        <p:spPr bwMode="auto">
          <a:xfrm>
            <a:off x="457200" y="1604963"/>
            <a:ext cx="8228013" cy="3976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607" rIns="0" bIns="0" numCol="1" anchor="t" anchorCtr="0" compatLnSpc="1">
            <a:prstTxWarp prst="textNoShape">
              <a:avLst/>
            </a:prstTxWarp>
          </a:bodyPr>
          <a:lstStyle/>
          <a:p>
            <a:pPr lvl="0"/>
            <a:r>
              <a:rPr lang="en-GB" altLang="en-US" dirty="0" smtClean="0"/>
              <a:t>Click to edit the outline text format</a:t>
            </a:r>
          </a:p>
          <a:p>
            <a:pPr lvl="1"/>
            <a:r>
              <a:rPr lang="en-GB" altLang="en-US" dirty="0" smtClean="0"/>
              <a:t>Second Outline Level</a:t>
            </a:r>
          </a:p>
          <a:p>
            <a:pPr lvl="2"/>
            <a:r>
              <a:rPr lang="en-GB" altLang="en-US" dirty="0" smtClean="0"/>
              <a:t>Third Outline Level</a:t>
            </a:r>
          </a:p>
          <a:p>
            <a:pPr lvl="3"/>
            <a:r>
              <a:rPr lang="en-GB" altLang="en-US" dirty="0" smtClean="0"/>
              <a:t>Fourth Outline Level</a:t>
            </a:r>
          </a:p>
          <a:p>
            <a:pPr lvl="4"/>
            <a:r>
              <a:rPr lang="en-GB" altLang="en-US" dirty="0" smtClean="0"/>
              <a:t>Fifth Outline Level</a:t>
            </a:r>
          </a:p>
          <a:p>
            <a:pPr lvl="4"/>
            <a:r>
              <a:rPr lang="en-GB" altLang="en-US" dirty="0" smtClean="0"/>
              <a:t>Sixth Outline Level</a:t>
            </a:r>
          </a:p>
          <a:p>
            <a:pPr lvl="4"/>
            <a:r>
              <a:rPr lang="en-GB" altLang="en-US" dirty="0" smtClean="0"/>
              <a:t>Seventh Outline Level</a:t>
            </a: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53400" y="67784"/>
            <a:ext cx="841396" cy="618016"/>
          </a:xfrm>
          <a:prstGeom prst="rect">
            <a:avLst/>
          </a:prstGeom>
        </p:spPr>
      </p:pic>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ctr" defTabSz="457200" rtl="0" eaLnBrk="0" fontAlgn="base" hangingPunct="0">
        <a:lnSpc>
          <a:spcPct val="94000"/>
        </a:lnSpc>
        <a:spcBef>
          <a:spcPct val="0"/>
        </a:spcBef>
        <a:spcAft>
          <a:spcPct val="0"/>
        </a:spcAft>
        <a:buClr>
          <a:srgbClr val="000000"/>
        </a:buClr>
        <a:buSzPct val="100000"/>
        <a:buFont typeface="Times New Roman" pitchFamily="18" charset="0"/>
        <a:defRPr sz="2800" b="1">
          <a:solidFill>
            <a:schemeClr val="bg1"/>
          </a:solidFill>
          <a:latin typeface="+mj-lt"/>
          <a:ea typeface="+mj-ea"/>
          <a:cs typeface="+mj-cs"/>
        </a:defRPr>
      </a:lvl1pPr>
      <a:lvl2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2pPr>
      <a:lvl3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3pPr>
      <a:lvl4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4pPr>
      <a:lvl5pPr algn="l" defTabSz="457200" rtl="0" eaLnBrk="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5pPr>
      <a:lvl6pPr marL="2514600" indent="-228600" algn="l" defTabSz="457200" rtl="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6pPr>
      <a:lvl7pPr marL="2971800" indent="-228600" algn="l" defTabSz="457200" rtl="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7pPr>
      <a:lvl8pPr marL="3429000" indent="-228600" algn="l" defTabSz="457200" rtl="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8pPr>
      <a:lvl9pPr marL="3886200" indent="-228600" algn="l" defTabSz="457200" rtl="0" fontAlgn="base" hangingPunct="0">
        <a:lnSpc>
          <a:spcPct val="94000"/>
        </a:lnSpc>
        <a:spcBef>
          <a:spcPct val="0"/>
        </a:spcBef>
        <a:spcAft>
          <a:spcPct val="0"/>
        </a:spcAft>
        <a:buClr>
          <a:srgbClr val="000000"/>
        </a:buClr>
        <a:buSzPct val="100000"/>
        <a:buFont typeface="Times New Roman" pitchFamily="18" charset="0"/>
        <a:defRPr sz="2400">
          <a:solidFill>
            <a:srgbClr val="000000"/>
          </a:solidFill>
          <a:latin typeface="Arial" pitchFamily="34" charset="0"/>
          <a:ea typeface="ヒラギノ角ゴ Pro W3"/>
          <a:cs typeface="ヒラギノ角ゴ Pro W3"/>
        </a:defRPr>
      </a:lvl9pPr>
    </p:titleStyle>
    <p:bodyStyle>
      <a:lvl1pPr marL="342900" indent="-342900" algn="l" defTabSz="457200" rtl="0" eaLnBrk="0" fontAlgn="base" hangingPunct="0">
        <a:lnSpc>
          <a:spcPct val="94000"/>
        </a:lnSpc>
        <a:spcBef>
          <a:spcPct val="0"/>
        </a:spcBef>
        <a:spcAft>
          <a:spcPts val="1425"/>
        </a:spcAft>
        <a:buClr>
          <a:srgbClr val="000000"/>
        </a:buClr>
        <a:buSzPct val="100000"/>
        <a:buFont typeface="Arial" panose="020B0604020202020204" pitchFamily="34" charset="0"/>
        <a:buChar char="•"/>
        <a:defRPr sz="2000">
          <a:solidFill>
            <a:srgbClr val="000000"/>
          </a:solidFill>
          <a:latin typeface="+mn-lt"/>
          <a:ea typeface="+mn-ea"/>
          <a:cs typeface="+mn-cs"/>
        </a:defRPr>
      </a:lvl1pPr>
      <a:lvl2pPr marL="742950" indent="-285750" algn="l" defTabSz="457200" rtl="0" eaLnBrk="0" fontAlgn="base" hangingPunct="0">
        <a:lnSpc>
          <a:spcPct val="94000"/>
        </a:lnSpc>
        <a:spcBef>
          <a:spcPct val="0"/>
        </a:spcBef>
        <a:spcAft>
          <a:spcPts val="1138"/>
        </a:spcAft>
        <a:buClr>
          <a:srgbClr val="000000"/>
        </a:buClr>
        <a:buSzPct val="100000"/>
        <a:buFont typeface="Arial" panose="020B0604020202020204" pitchFamily="34" charset="0"/>
        <a:buChar char="-"/>
        <a:defRPr>
          <a:solidFill>
            <a:srgbClr val="000000"/>
          </a:solidFill>
          <a:latin typeface="+mn-lt"/>
          <a:ea typeface="+mj-ea"/>
          <a:cs typeface="+mj-cs"/>
        </a:defRPr>
      </a:lvl2pPr>
      <a:lvl3pPr marL="1200150" indent="-285750" algn="l" defTabSz="457200" rtl="0" eaLnBrk="0" fontAlgn="base" hangingPunct="0">
        <a:lnSpc>
          <a:spcPct val="94000"/>
        </a:lnSpc>
        <a:spcBef>
          <a:spcPct val="0"/>
        </a:spcBef>
        <a:spcAft>
          <a:spcPts val="850"/>
        </a:spcAft>
        <a:buClr>
          <a:srgbClr val="000000"/>
        </a:buClr>
        <a:buSzPct val="100000"/>
        <a:buFont typeface="Arial" panose="020B0604020202020204" pitchFamily="34" charset="0"/>
        <a:buChar char="•"/>
        <a:defRPr sz="1600">
          <a:solidFill>
            <a:srgbClr val="000000"/>
          </a:solidFill>
          <a:latin typeface="+mn-lt"/>
          <a:ea typeface="+mj-ea"/>
          <a:cs typeface="+mj-cs"/>
        </a:defRPr>
      </a:lvl3pPr>
      <a:lvl4pPr marL="1657350" indent="-285750" algn="l" defTabSz="457200" rtl="0" eaLnBrk="0" fontAlgn="base" hangingPunct="0">
        <a:lnSpc>
          <a:spcPct val="94000"/>
        </a:lnSpc>
        <a:spcBef>
          <a:spcPct val="0"/>
        </a:spcBef>
        <a:spcAft>
          <a:spcPts val="575"/>
        </a:spcAft>
        <a:buClr>
          <a:srgbClr val="000000"/>
        </a:buClr>
        <a:buSzPct val="100000"/>
        <a:buFont typeface="Courier New" panose="02070309020205020404" pitchFamily="49" charset="0"/>
        <a:buChar char="o"/>
        <a:defRPr sz="1400">
          <a:solidFill>
            <a:srgbClr val="000000"/>
          </a:solidFill>
          <a:latin typeface="+mn-lt"/>
          <a:ea typeface="+mj-ea"/>
          <a:cs typeface="+mj-cs"/>
        </a:defRPr>
      </a:lvl4pPr>
      <a:lvl5pPr marL="2114550" indent="-285750" algn="l" defTabSz="457200" rtl="0" eaLnBrk="0" fontAlgn="base" hangingPunct="0">
        <a:lnSpc>
          <a:spcPct val="94000"/>
        </a:lnSpc>
        <a:spcBef>
          <a:spcPct val="0"/>
        </a:spcBef>
        <a:spcAft>
          <a:spcPts val="288"/>
        </a:spcAft>
        <a:buClr>
          <a:srgbClr val="000000"/>
        </a:buClr>
        <a:buSzPct val="100000"/>
        <a:buFont typeface="Arial" panose="020B0604020202020204" pitchFamily="34" charset="0"/>
        <a:buChar char="•"/>
        <a:defRPr sz="1400">
          <a:solidFill>
            <a:srgbClr val="000000"/>
          </a:solidFill>
          <a:latin typeface="+mn-lt"/>
          <a:ea typeface="+mj-ea"/>
          <a:cs typeface="+mj-cs"/>
        </a:defRPr>
      </a:lvl5pPr>
      <a:lvl6pPr marL="2514600" indent="-228600" algn="l" defTabSz="457200" rtl="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6pPr>
      <a:lvl7pPr marL="2971800" indent="-228600" algn="l" defTabSz="457200" rtl="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7pPr>
      <a:lvl8pPr marL="3429000" indent="-228600" algn="l" defTabSz="457200" rtl="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8pPr>
      <a:lvl9pPr marL="3886200" indent="-228600" algn="l" defTabSz="457200" rtl="0" fontAlgn="base" hangingPunct="0">
        <a:lnSpc>
          <a:spcPct val="94000"/>
        </a:lnSpc>
        <a:spcBef>
          <a:spcPct val="0"/>
        </a:spcBef>
        <a:spcAft>
          <a:spcPts val="288"/>
        </a:spcAft>
        <a:buClr>
          <a:srgbClr val="000000"/>
        </a:buClr>
        <a:buSzPct val="100000"/>
        <a:buFont typeface="Times New Roman" pitchFamily="18" charset="0"/>
        <a:defRPr sz="2000">
          <a:solidFill>
            <a:srgbClr val="000000"/>
          </a:solidFill>
          <a:latin typeface="+mn-lt"/>
          <a:ea typeface="+mj-ea"/>
          <a:cs typeface="+mj-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usie.strege@nas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mailto:lorraine.e.prokop@nasa.gov"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mailto:susie.strege@nasa.gov"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hyperlink" Target="http://coreflightsystem.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9.xml"/><Relationship Id="rId6" Type="http://schemas.openxmlformats.org/officeDocument/2006/relationships/hyperlink" Target="mailto:cfs-community@lists.nasa.gov" TargetMode="External"/><Relationship Id="rId5" Type="http://schemas.openxmlformats.org/officeDocument/2006/relationships/hyperlink" Target="mailto:susie.strege@nasa.gov" TargetMode="Externa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cFS%20Application%20Catalog-V1-WS.pdf"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hyperlink" Target="mailto:lorraine.e.prokop@nasa.gov"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Application Inventory</a:t>
            </a:r>
            <a:endParaRPr lang="en-US" dirty="0"/>
          </a:p>
        </p:txBody>
      </p:sp>
      <p:sp>
        <p:nvSpPr>
          <p:cNvPr id="3" name="Subtitle 2"/>
          <p:cNvSpPr>
            <a:spLocks noGrp="1"/>
          </p:cNvSpPr>
          <p:nvPr>
            <p:ph type="subTitle" idx="1"/>
          </p:nvPr>
        </p:nvSpPr>
        <p:spPr/>
        <p:txBody>
          <a:bodyPr/>
          <a:lstStyle/>
          <a:p>
            <a:r>
              <a:rPr lang="en-US" sz="1800" dirty="0"/>
              <a:t>The Johns Hopkins University Applied </a:t>
            </a:r>
            <a:r>
              <a:rPr lang="en-US" sz="1800" dirty="0" smtClean="0"/>
              <a:t>Physics Laboratory</a:t>
            </a:r>
          </a:p>
          <a:p>
            <a:r>
              <a:rPr lang="en-US" dirty="0"/>
              <a:t>c</a:t>
            </a:r>
            <a:r>
              <a:rPr lang="en-US" sz="1800" dirty="0" smtClean="0"/>
              <a:t>ore Flight System Workshop</a:t>
            </a:r>
          </a:p>
          <a:p>
            <a:r>
              <a:rPr lang="en-US" b="0" dirty="0" smtClean="0"/>
              <a:t>December</a:t>
            </a:r>
            <a:r>
              <a:rPr lang="en-US" sz="1800" b="0" dirty="0" smtClean="0"/>
              <a:t> 12, 2016</a:t>
            </a:r>
            <a:endParaRPr lang="en-US" sz="1800" b="0" dirty="0"/>
          </a:p>
        </p:txBody>
      </p:sp>
      <p:sp>
        <p:nvSpPr>
          <p:cNvPr id="5" name="Text Box 11"/>
          <p:cNvSpPr txBox="1">
            <a:spLocks noChangeArrowheads="1"/>
          </p:cNvSpPr>
          <p:nvPr/>
        </p:nvSpPr>
        <p:spPr bwMode="auto">
          <a:xfrm>
            <a:off x="1752600" y="3962400"/>
            <a:ext cx="5638800" cy="1018227"/>
          </a:xfrm>
          <a:prstGeom prst="rect">
            <a:avLst/>
          </a:prstGeom>
          <a:noFill/>
          <a:ln w="9525">
            <a:noFill/>
            <a:miter lim="800000"/>
            <a:headEnd/>
            <a:tailEnd/>
          </a:ln>
        </p:spPr>
        <p:txBody>
          <a:bodyPr wrap="square">
            <a:prstTxWarp prst="textNoShape">
              <a:avLst/>
            </a:prstTxWarp>
            <a:spAutoFit/>
          </a:bodyPr>
          <a:lstStyle/>
          <a:p>
            <a:pPr algn="ctr"/>
            <a:r>
              <a:rPr lang="en-US" sz="1600" b="1" dirty="0" smtClean="0">
                <a:solidFill>
                  <a:schemeClr val="bg1"/>
                </a:solidFill>
                <a:cs typeface="Arial" panose="020B0604020202020204" pitchFamily="34" charset="0"/>
              </a:rPr>
              <a:t>Susanne Strege – NASA Goddard Space Flight Center</a:t>
            </a:r>
          </a:p>
          <a:p>
            <a:pPr algn="ctr"/>
            <a:r>
              <a:rPr lang="en-US" sz="1600" kern="0" dirty="0">
                <a:cs typeface="Arial" panose="020B0604020202020204" pitchFamily="34" charset="0"/>
                <a:hlinkClick r:id="rId2"/>
              </a:rPr>
              <a:t>s</a:t>
            </a:r>
            <a:r>
              <a:rPr lang="en-US" sz="1600" kern="0" dirty="0" smtClean="0">
                <a:cs typeface="Arial" panose="020B0604020202020204" pitchFamily="34" charset="0"/>
                <a:hlinkClick r:id="rId2"/>
              </a:rPr>
              <a:t>usie.strege@nasa.gov</a:t>
            </a:r>
            <a:endParaRPr lang="en-US" sz="1600" kern="0" dirty="0">
              <a:cs typeface="Arial" panose="020B0604020202020204" pitchFamily="34" charset="0"/>
            </a:endParaRPr>
          </a:p>
          <a:p>
            <a:pPr algn="ctr"/>
            <a:endParaRPr lang="en-US" sz="1600" b="1" dirty="0">
              <a:solidFill>
                <a:schemeClr val="bg1"/>
              </a:solidFill>
              <a:latin typeface="Garamond" charset="0"/>
            </a:endParaRPr>
          </a:p>
          <a:p>
            <a:pPr algn="ctr"/>
            <a:endParaRPr lang="en-US" sz="1600" dirty="0" smtClean="0">
              <a:latin typeface="Garamond" charset="0"/>
            </a:endParaRPr>
          </a:p>
        </p:txBody>
      </p:sp>
    </p:spTree>
    <p:extLst>
      <p:ext uri="{BB962C8B-B14F-4D97-AF65-F5344CB8AC3E}">
        <p14:creationId xmlns:p14="http://schemas.microsoft.com/office/powerpoint/2010/main" val="2525194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US" altLang="en-US" smtClean="0">
                <a:ea typeface="ヒラギノ角ゴ Pro W3" pitchFamily="2" charset="-128"/>
              </a:rPr>
              <a:t>Commands</a:t>
            </a:r>
          </a:p>
        </p:txBody>
      </p:sp>
      <p:graphicFrame>
        <p:nvGraphicFramePr>
          <p:cNvPr id="2" name="Table 1"/>
          <p:cNvGraphicFramePr>
            <a:graphicFrameLocks noGrp="1"/>
          </p:cNvGraphicFramePr>
          <p:nvPr>
            <p:extLst>
              <p:ext uri="{D42A27DB-BD31-4B8C-83A1-F6EECF244321}">
                <p14:modId xmlns:p14="http://schemas.microsoft.com/office/powerpoint/2010/main" val="2128672129"/>
              </p:ext>
            </p:extLst>
          </p:nvPr>
        </p:nvGraphicFramePr>
        <p:xfrm>
          <a:off x="327025" y="1295400"/>
          <a:ext cx="8642350" cy="5275773"/>
        </p:xfrm>
        <a:graphic>
          <a:graphicData uri="http://schemas.openxmlformats.org/drawingml/2006/table">
            <a:tbl>
              <a:tblPr/>
              <a:tblGrid>
                <a:gridCol w="3170237"/>
                <a:gridCol w="5472113"/>
              </a:tblGrid>
              <a:tr h="320675">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35000"/>
                        </a:spcBef>
                        <a:spcAft>
                          <a:spcPct val="0"/>
                        </a:spcAft>
                        <a:buClrTx/>
                        <a:buSzTx/>
                        <a:buFontTx/>
                        <a:buNone/>
                        <a:tabLst/>
                      </a:pPr>
                      <a:r>
                        <a:rPr kumimoji="0" lang="en-US" altLang="en-US" sz="2000" b="1" i="0" u="none" strike="noStrike" cap="none" normalizeH="0" baseline="0" dirty="0" smtClean="0">
                          <a:ln>
                            <a:noFill/>
                          </a:ln>
                          <a:solidFill>
                            <a:schemeClr val="bg1"/>
                          </a:solidFill>
                          <a:effectLst/>
                          <a:latin typeface="Arial" panose="020B0604020202020204" pitchFamily="34" charset="0"/>
                          <a:ea typeface="ヒラギノ角ゴ Pro W3" pitchFamily="2" charset="-128"/>
                        </a:rPr>
                        <a:t>Command</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35000"/>
                        </a:spcBef>
                        <a:spcAft>
                          <a:spcPct val="0"/>
                        </a:spcAft>
                        <a:buClrTx/>
                        <a:buSzTx/>
                        <a:buFontTx/>
                        <a:buNone/>
                        <a:tabLst/>
                      </a:pPr>
                      <a:r>
                        <a:rPr kumimoji="0" lang="en-US" altLang="en-US" sz="2000" b="1" i="0" u="none" strike="noStrike" cap="none" normalizeH="0" baseline="0" smtClean="0">
                          <a:ln>
                            <a:noFill/>
                          </a:ln>
                          <a:solidFill>
                            <a:schemeClr val="bg1"/>
                          </a:solidFill>
                          <a:effectLst/>
                          <a:latin typeface="Arial" panose="020B0604020202020204" pitchFamily="34" charset="0"/>
                          <a:ea typeface="ヒラギノ角ゴ Pro W3" pitchFamily="2" charset="-128"/>
                        </a:rPr>
                        <a:t>Description</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422275">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No-op</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General aliveness test – verifies command handler and event generation</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8E8F6"/>
                    </a:solidFill>
                  </a:tcPr>
                </a:tc>
              </a:tr>
              <a:tr h="371475">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Reset Counters</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Reset housekeeping telemetry counters</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1371600">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Start Playback( filename,  inter-packet delay time in ms, data array slot number)</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ヒラギノ角ゴ Pro W3" pitchFamily="2" charset="-128"/>
                        </a:rPr>
                        <a:t>Start playback of a file containing a header and CCSDS packets. If slot number = 0 then find UNUSED or STOPPED data array slot, else verify that commanded slot is not ACTIVE or PAUSED. Slot numbers start at one, not zero. Filename must contain a full path specification that is not already active. Initialize shared data array slot. Create child task. Read CCSDS packets from filename, and wait the specified time in milliseconds, then send the packet via the Software Bus.</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579438">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Stop Playback (data array slot number)</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ヒラギノ角ゴ Pro W3" pitchFamily="2" charset="-128"/>
                        </a:rPr>
                        <a:t>Stops child task reading packets from file.  Verify that commanded slot is ACTIVE or PAUSED. Close File. Terminate child task. Send event message.</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639763">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Pause Playback (data array slot number)</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ヒラギノ角ゴ Pro W3" pitchFamily="2" charset="-128"/>
                        </a:rPr>
                        <a:t>Suspends a child task from sending any more packets until a resume command is received.  Verify that commanded slot is ACTIVE. Set PAUSE state in shared data array to cause child task to pause playback.</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671513">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Resume Playback (data array slot number)</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Resume sending packets for a slot that is paused. Verify that commanded slot is PAUSED. Set ACTIVE state in shared data array to cause child task to resume playback.</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822325">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ea typeface="ヒラギノ角ゴ Pro W3" pitchFamily="2" charset="-128"/>
                        </a:rPr>
                        <a:t>Replay Playback (data array slot number)</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a:spcBef>
                          <a:spcPct val="35000"/>
                        </a:spcBef>
                        <a:defRPr b="1">
                          <a:solidFill>
                            <a:schemeClr val="tx1"/>
                          </a:solidFill>
                          <a:latin typeface="Arial" panose="020B0604020202020204" pitchFamily="34" charset="0"/>
                          <a:ea typeface="ヒラギノ角ゴ Pro W3" pitchFamily="2" charset="-128"/>
                          <a:cs typeface="ヒラギノ角ゴ Pro W3" pitchFamily="2" charset="-128"/>
                        </a:defRPr>
                      </a:lvl1pPr>
                      <a:lvl2pPr marL="742950" indent="-285750">
                        <a:spcBef>
                          <a:spcPct val="35000"/>
                        </a:spcBef>
                        <a:defRPr sz="1600">
                          <a:solidFill>
                            <a:schemeClr val="tx1"/>
                          </a:solidFill>
                          <a:latin typeface="Arial" panose="020B0604020202020204" pitchFamily="34" charset="0"/>
                          <a:ea typeface="ヒラギノ角ゴ Pro W3" pitchFamily="2" charset="-128"/>
                        </a:defRPr>
                      </a:lvl2pPr>
                      <a:lvl3pPr marL="1143000" indent="-228600">
                        <a:spcBef>
                          <a:spcPct val="35000"/>
                        </a:spcBef>
                        <a:defRPr sz="1400">
                          <a:solidFill>
                            <a:schemeClr val="tx1"/>
                          </a:solidFill>
                          <a:latin typeface="Arial" panose="020B0604020202020204" pitchFamily="34" charset="0"/>
                          <a:ea typeface="MS PGothic" panose="020B0600070205080204" pitchFamily="34" charset="-128"/>
                        </a:defRPr>
                      </a:lvl3pPr>
                      <a:lvl4pPr marL="1600200" indent="-228600">
                        <a:spcBef>
                          <a:spcPct val="35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35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ヒラギノ角ゴ Pro W3" pitchFamily="2" charset="-128"/>
                        </a:rPr>
                        <a:t>Replays a slot from the beginning of the file that has either completed or </a:t>
                      </a:r>
                      <a:r>
                        <a:rPr kumimoji="0" lang="en-US" altLang="en-US" sz="1200" b="0" i="0" u="none" strike="noStrike" cap="none" normalizeH="0" baseline="0" dirty="0" err="1" smtClean="0">
                          <a:ln>
                            <a:noFill/>
                          </a:ln>
                          <a:solidFill>
                            <a:schemeClr val="tx1"/>
                          </a:solidFill>
                          <a:effectLst/>
                          <a:latin typeface="Arial" panose="020B0604020202020204" pitchFamily="34" charset="0"/>
                          <a:ea typeface="ヒラギノ角ゴ Pro W3" pitchFamily="2" charset="-128"/>
                        </a:rPr>
                        <a:t>error’d</a:t>
                      </a:r>
                      <a:r>
                        <a:rPr kumimoji="0" lang="en-US" altLang="en-US" sz="1200" b="0" i="0" u="none" strike="noStrike" cap="none" normalizeH="0" baseline="0" dirty="0" smtClean="0">
                          <a:ln>
                            <a:noFill/>
                          </a:ln>
                          <a:solidFill>
                            <a:schemeClr val="tx1"/>
                          </a:solidFill>
                          <a:effectLst/>
                          <a:latin typeface="Arial" panose="020B0604020202020204" pitchFamily="34" charset="0"/>
                          <a:ea typeface="ヒラギノ角ゴ Pro W3" pitchFamily="2" charset="-128"/>
                        </a:rPr>
                        <a:t>.  Verify that commanded slot is not UNUSED. Replay the packet playback file in the selected slot using the previous playback command arguments.</a:t>
                      </a:r>
                    </a:p>
                  </a:txBody>
                  <a:tcPr marT="45744" marB="4574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bl>
          </a:graphicData>
        </a:graphic>
      </p:graphicFrame>
    </p:spTree>
    <p:extLst>
      <p:ext uri="{BB962C8B-B14F-4D97-AF65-F5344CB8AC3E}">
        <p14:creationId xmlns:p14="http://schemas.microsoft.com/office/powerpoint/2010/main" val="671293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Generic CI - TO</a:t>
            </a:r>
            <a:endParaRPr lang="en-US" dirty="0"/>
          </a:p>
        </p:txBody>
      </p:sp>
      <p:sp>
        <p:nvSpPr>
          <p:cNvPr id="3" name="Subtitle 2"/>
          <p:cNvSpPr>
            <a:spLocks noGrp="1"/>
          </p:cNvSpPr>
          <p:nvPr>
            <p:ph type="subTitle" idx="1"/>
          </p:nvPr>
        </p:nvSpPr>
        <p:spPr/>
        <p:txBody>
          <a:bodyPr/>
          <a:lstStyle/>
          <a:p>
            <a:r>
              <a:rPr lang="en-US" dirty="0" smtClean="0">
                <a:cs typeface="Arial" panose="020B0604020202020204" pitchFamily="34" charset="0"/>
              </a:rPr>
              <a:t>Lorraine Prokop </a:t>
            </a:r>
            <a:r>
              <a:rPr lang="en-US" dirty="0">
                <a:cs typeface="Arial" panose="020B0604020202020204" pitchFamily="34" charset="0"/>
              </a:rPr>
              <a:t>– NASA </a:t>
            </a:r>
            <a:r>
              <a:rPr lang="en-US" dirty="0" smtClean="0">
                <a:cs typeface="Arial" panose="020B0604020202020204" pitchFamily="34" charset="0"/>
              </a:rPr>
              <a:t>Johnson Space Center</a:t>
            </a:r>
            <a:endParaRPr lang="en-US" dirty="0">
              <a:cs typeface="Arial" panose="020B0604020202020204" pitchFamily="34" charset="0"/>
            </a:endParaRPr>
          </a:p>
          <a:p>
            <a:r>
              <a:rPr lang="en-US" dirty="0" smtClean="0">
                <a:cs typeface="Arial" panose="020B0604020202020204" pitchFamily="34" charset="0"/>
                <a:hlinkClick r:id="rId2"/>
              </a:rPr>
              <a:t>lorraine.e.prokop@nasa.gov</a:t>
            </a:r>
            <a:endParaRPr lang="en-US" dirty="0" smtClean="0">
              <a:cs typeface="Arial" panose="020B0604020202020204" pitchFamily="34" charset="0"/>
            </a:endParaRPr>
          </a:p>
        </p:txBody>
      </p:sp>
    </p:spTree>
    <p:extLst>
      <p:ext uri="{BB962C8B-B14F-4D97-AF65-F5344CB8AC3E}">
        <p14:creationId xmlns:p14="http://schemas.microsoft.com/office/powerpoint/2010/main" val="2433587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Tasks – Generic CI - TO</a:t>
            </a:r>
          </a:p>
        </p:txBody>
      </p:sp>
      <p:sp>
        <p:nvSpPr>
          <p:cNvPr id="3" name="Content Placeholder 2"/>
          <p:cNvSpPr>
            <a:spLocks noGrp="1"/>
          </p:cNvSpPr>
          <p:nvPr>
            <p:ph idx="1"/>
          </p:nvPr>
        </p:nvSpPr>
        <p:spPr>
          <a:xfrm>
            <a:off x="457199" y="1371600"/>
            <a:ext cx="8228013" cy="5257800"/>
          </a:xfrm>
        </p:spPr>
        <p:txBody>
          <a:bodyPr/>
          <a:lstStyle/>
          <a:p>
            <a:r>
              <a:rPr lang="en-US" dirty="0"/>
              <a:t>Motivation / Vision</a:t>
            </a:r>
          </a:p>
          <a:p>
            <a:pPr lvl="1"/>
            <a:r>
              <a:rPr lang="en-US" dirty="0"/>
              <a:t>Provide general-purpose, configurable, and extensible command and telemetry functionality supporting a wide variety of communications protocols and transports for use in multiple current and future </a:t>
            </a:r>
            <a:r>
              <a:rPr lang="en-US" dirty="0" smtClean="0"/>
              <a:t>projects</a:t>
            </a:r>
          </a:p>
          <a:p>
            <a:pPr marL="457200" lvl="1" indent="0">
              <a:buNone/>
            </a:pPr>
            <a:endParaRPr lang="en-US" dirty="0"/>
          </a:p>
          <a:p>
            <a:r>
              <a:rPr lang="en-US" dirty="0"/>
              <a:t>Status</a:t>
            </a:r>
          </a:p>
          <a:p>
            <a:pPr lvl="1"/>
            <a:r>
              <a:rPr lang="en-US" dirty="0"/>
              <a:t>Product </a:t>
            </a:r>
            <a:r>
              <a:rPr lang="en-US" dirty="0" smtClean="0"/>
              <a:t>finalized</a:t>
            </a:r>
            <a:endParaRPr lang="en-US" dirty="0"/>
          </a:p>
          <a:p>
            <a:pPr lvl="2"/>
            <a:r>
              <a:rPr lang="en-US" sz="1400" dirty="0" smtClean="0"/>
              <a:t>Received </a:t>
            </a:r>
            <a:r>
              <a:rPr lang="en-US" sz="1400" dirty="0"/>
              <a:t>“government purpose release” status</a:t>
            </a:r>
          </a:p>
          <a:p>
            <a:pPr lvl="2"/>
            <a:r>
              <a:rPr lang="en-US" sz="1400" dirty="0"/>
              <a:t>In use by Orion and AA-2 projects</a:t>
            </a:r>
          </a:p>
          <a:p>
            <a:pPr lvl="2"/>
            <a:r>
              <a:rPr lang="en-US" sz="1400" dirty="0"/>
              <a:t>Provided to several NASA centers, Firefly space systems under </a:t>
            </a:r>
            <a:r>
              <a:rPr lang="en-US" sz="1400" dirty="0" smtClean="0"/>
              <a:t>SUA</a:t>
            </a:r>
          </a:p>
          <a:p>
            <a:pPr lvl="2"/>
            <a:r>
              <a:rPr lang="en-US" sz="1400" dirty="0" smtClean="0"/>
              <a:t>Maintained in </a:t>
            </a:r>
            <a:r>
              <a:rPr lang="en-US" sz="1400" dirty="0">
                <a:solidFill>
                  <a:schemeClr val="tx1"/>
                </a:solidFill>
              </a:rPr>
              <a:t>c</a:t>
            </a:r>
            <a:r>
              <a:rPr lang="en-US" sz="1400" dirty="0"/>
              <a:t>FS Community Server</a:t>
            </a:r>
            <a:endParaRPr lang="en-US" sz="1400" dirty="0" smtClean="0"/>
          </a:p>
          <a:p>
            <a:pPr marL="914400" lvl="2" indent="0">
              <a:buNone/>
            </a:pPr>
            <a:endParaRPr lang="en-US" dirty="0"/>
          </a:p>
          <a:p>
            <a:r>
              <a:rPr lang="en-US" dirty="0"/>
              <a:t>Plans</a:t>
            </a:r>
          </a:p>
          <a:p>
            <a:pPr lvl="1"/>
            <a:r>
              <a:rPr lang="en-US" dirty="0"/>
              <a:t>Enhance with improvements suggested by active users</a:t>
            </a:r>
          </a:p>
          <a:p>
            <a:pPr marL="0" indent="0">
              <a:buNone/>
            </a:pPr>
            <a:endParaRPr lang="en-US" dirty="0"/>
          </a:p>
        </p:txBody>
      </p:sp>
    </p:spTree>
    <p:extLst>
      <p:ext uri="{BB962C8B-B14F-4D97-AF65-F5344CB8AC3E}">
        <p14:creationId xmlns:p14="http://schemas.microsoft.com/office/powerpoint/2010/main" val="587673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0" y="0"/>
            <a:ext cx="7772400" cy="1143000"/>
          </a:xfrm>
        </p:spPr>
        <p:txBody>
          <a:bodyPr/>
          <a:lstStyle/>
          <a:p>
            <a:r>
              <a:rPr lang="en-US" altLang="en-US" dirty="0" smtClean="0"/>
              <a:t>CI- TO Overview</a:t>
            </a:r>
          </a:p>
        </p:txBody>
      </p:sp>
      <p:sp>
        <p:nvSpPr>
          <p:cNvPr id="8195" name="Rectangle 4"/>
          <p:cNvSpPr>
            <a:spLocks noGrp="1" noChangeArrowheads="1"/>
          </p:cNvSpPr>
          <p:nvPr>
            <p:ph type="body" idx="1"/>
          </p:nvPr>
        </p:nvSpPr>
        <p:spPr>
          <a:xfrm>
            <a:off x="298450" y="1121569"/>
            <a:ext cx="8261350" cy="5638800"/>
          </a:xfrm>
        </p:spPr>
        <p:txBody>
          <a:bodyPr/>
          <a:lstStyle/>
          <a:p>
            <a:pPr>
              <a:defRPr/>
            </a:pPr>
            <a:r>
              <a:rPr lang="en-US" altLang="en-US" sz="1600" b="1" dirty="0" smtClean="0"/>
              <a:t>What are the CI-TO Applications?</a:t>
            </a:r>
          </a:p>
          <a:p>
            <a:pPr lvl="1">
              <a:defRPr/>
            </a:pPr>
            <a:r>
              <a:rPr lang="en-US" altLang="en-US" sz="1400" dirty="0" smtClean="0"/>
              <a:t>Two reusable, configurable, and extensible onboard applications for performing spacecraft command uplink and telemetry downlink within the core Flight Software (cFS) Framework </a:t>
            </a:r>
          </a:p>
          <a:p>
            <a:pPr lvl="1">
              <a:defRPr/>
            </a:pPr>
            <a:r>
              <a:rPr lang="en-US" altLang="en-US" sz="1400" dirty="0" smtClean="0"/>
              <a:t>Command Ingest (CI) &amp; Telemetry Output (TO)</a:t>
            </a:r>
          </a:p>
          <a:p>
            <a:pPr lvl="1">
              <a:defRPr/>
            </a:pPr>
            <a:endParaRPr lang="en-US" altLang="en-US" sz="1600" dirty="0"/>
          </a:p>
          <a:p>
            <a:pPr lvl="1">
              <a:defRPr/>
            </a:pPr>
            <a:endParaRPr lang="en-US" altLang="en-US" sz="1600" dirty="0" smtClean="0"/>
          </a:p>
          <a:p>
            <a:pPr lvl="1">
              <a:defRPr/>
            </a:pPr>
            <a:endParaRPr lang="en-US" altLang="en-US" sz="1600" dirty="0"/>
          </a:p>
          <a:p>
            <a:pPr lvl="1">
              <a:defRPr/>
            </a:pPr>
            <a:endParaRPr lang="en-US" altLang="en-US" sz="1600" dirty="0" smtClean="0"/>
          </a:p>
          <a:p>
            <a:pPr lvl="1">
              <a:defRPr/>
            </a:pPr>
            <a:endParaRPr lang="en-US" altLang="en-US" sz="1600" dirty="0"/>
          </a:p>
          <a:p>
            <a:pPr lvl="1">
              <a:defRPr/>
            </a:pPr>
            <a:endParaRPr lang="en-US" altLang="en-US" sz="1600" dirty="0" smtClean="0"/>
          </a:p>
          <a:p>
            <a:pPr lvl="1">
              <a:defRPr/>
            </a:pPr>
            <a:endParaRPr lang="en-US" altLang="en-US" sz="1600" dirty="0" smtClean="0"/>
          </a:p>
          <a:p>
            <a:pPr lvl="1">
              <a:defRPr/>
            </a:pPr>
            <a:endParaRPr lang="en-US" altLang="en-US" sz="1600" dirty="0"/>
          </a:p>
          <a:p>
            <a:pPr marL="514350" lvl="1" indent="0">
              <a:buFontTx/>
              <a:buNone/>
              <a:defRPr/>
            </a:pPr>
            <a:endParaRPr lang="en-US" altLang="en-US" sz="1600" dirty="0" smtClean="0"/>
          </a:p>
          <a:p>
            <a:pPr lvl="1">
              <a:defRPr/>
            </a:pPr>
            <a:r>
              <a:rPr lang="en-US" altLang="en-US" sz="1400" dirty="0" smtClean="0"/>
              <a:t>Metrics</a:t>
            </a:r>
          </a:p>
          <a:p>
            <a:pPr lvl="2">
              <a:defRPr/>
            </a:pPr>
            <a:r>
              <a:rPr lang="en-US" altLang="en-US" sz="1200" dirty="0" smtClean="0"/>
              <a:t>Command Ingest (CI)  =&gt; 4100 SLOC, C code, Telemetry Output (TO)	</a:t>
            </a:r>
            <a:r>
              <a:rPr lang="en-US" altLang="en-US" sz="1200" dirty="0"/>
              <a:t>  </a:t>
            </a:r>
            <a:r>
              <a:rPr lang="en-US" altLang="en-US" sz="1200" dirty="0" smtClean="0"/>
              <a:t>=&gt; 2200 SLOC, C code</a:t>
            </a:r>
          </a:p>
          <a:p>
            <a:pPr lvl="2">
              <a:defRPr/>
            </a:pPr>
            <a:r>
              <a:rPr lang="en-US" altLang="en-US" sz="1200" dirty="0" smtClean="0"/>
              <a:t>Reusable Libraries (ioLib, c3ILib)   =&gt; 13,500 SLOC, C code (includes unit tests)</a:t>
            </a:r>
          </a:p>
          <a:p>
            <a:pPr marL="514350" lvl="1" indent="0">
              <a:buFontTx/>
              <a:buNone/>
              <a:defRPr/>
            </a:pPr>
            <a:endParaRPr lang="en-US" altLang="en-US" sz="1600" dirty="0" smtClean="0"/>
          </a:p>
        </p:txBody>
      </p:sp>
      <p:pic>
        <p:nvPicPr>
          <p:cNvPr id="1946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8150" y="2590800"/>
            <a:ext cx="588010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880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CI/TO Component Design,</a:t>
            </a:r>
            <a:br>
              <a:rPr lang="en-US" altLang="en-US" smtClean="0"/>
            </a:br>
            <a:r>
              <a:rPr lang="en-US" altLang="en-US" smtClean="0"/>
              <a:t>Data Flow &amp; Execution Architecture</a:t>
            </a:r>
          </a:p>
        </p:txBody>
      </p:sp>
      <p:pic>
        <p:nvPicPr>
          <p:cNvPr id="22531"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9900" y="1143000"/>
            <a:ext cx="8270875" cy="5376863"/>
          </a:xfrm>
        </p:spPr>
      </p:pic>
    </p:spTree>
    <p:extLst>
      <p:ext uri="{BB962C8B-B14F-4D97-AF65-F5344CB8AC3E}">
        <p14:creationId xmlns:p14="http://schemas.microsoft.com/office/powerpoint/2010/main" val="2904015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3400" y="323850"/>
            <a:ext cx="7464425" cy="496888"/>
          </a:xfrm>
        </p:spPr>
        <p:txBody>
          <a:bodyPr/>
          <a:lstStyle/>
          <a:p>
            <a:r>
              <a:rPr lang="en-US" altLang="en-US" sz="1800" dirty="0" smtClean="0"/>
              <a:t>CI-TO Overview – </a:t>
            </a:r>
            <a:r>
              <a:rPr lang="en-US" altLang="en-US" sz="1800" dirty="0" err="1" smtClean="0"/>
              <a:t>Input/Output</a:t>
            </a:r>
            <a:r>
              <a:rPr lang="en-US" altLang="en-US" sz="1800" dirty="0" smtClean="0"/>
              <a:t> (IO) Library</a:t>
            </a:r>
            <a:br>
              <a:rPr lang="en-US" altLang="en-US" sz="1800" dirty="0" smtClean="0"/>
            </a:br>
            <a:r>
              <a:rPr lang="en-US" altLang="en-US" sz="1800" dirty="0" smtClean="0"/>
              <a:t>Components &amp; File Structure</a:t>
            </a:r>
          </a:p>
        </p:txBody>
      </p:sp>
      <p:sp>
        <p:nvSpPr>
          <p:cNvPr id="25603" name="Content Placeholder 2"/>
          <p:cNvSpPr>
            <a:spLocks noGrp="1"/>
          </p:cNvSpPr>
          <p:nvPr>
            <p:ph idx="1"/>
          </p:nvPr>
        </p:nvSpPr>
        <p:spPr>
          <a:xfrm>
            <a:off x="406400" y="1143000"/>
            <a:ext cx="8432800" cy="2514600"/>
          </a:xfrm>
        </p:spPr>
        <p:txBody>
          <a:bodyPr/>
          <a:lstStyle/>
          <a:p>
            <a:pPr>
              <a:defRPr/>
            </a:pPr>
            <a:r>
              <a:rPr lang="en-US" altLang="en-US" sz="1600" dirty="0" smtClean="0"/>
              <a:t>Application Program Interface (API) library “plug in’s” for communication services, protocols, transports</a:t>
            </a:r>
          </a:p>
          <a:p>
            <a:pPr lvl="1">
              <a:defRPr/>
            </a:pPr>
            <a:r>
              <a:rPr lang="en-US" altLang="en-US" sz="1400" dirty="0" smtClean="0"/>
              <a:t>Format protocols:  </a:t>
            </a:r>
          </a:p>
          <a:p>
            <a:pPr lvl="2">
              <a:defRPr/>
            </a:pPr>
            <a:r>
              <a:rPr lang="en-US" altLang="en-US" sz="1200" dirty="0" smtClean="0"/>
              <a:t>TC and TM SDLP with their lower layer synchronization units</a:t>
            </a:r>
          </a:p>
          <a:p>
            <a:pPr lvl="2">
              <a:defRPr/>
            </a:pPr>
            <a:r>
              <a:rPr lang="en-US" altLang="en-US" sz="1200" dirty="0" smtClean="0"/>
              <a:t>C3I/DEM protocol</a:t>
            </a:r>
          </a:p>
          <a:p>
            <a:pPr marL="914400" lvl="2" indent="0">
              <a:buFont typeface="Wingdings" panose="05000000000000000000" pitchFamily="2" charset="2"/>
              <a:buNone/>
              <a:defRPr/>
            </a:pPr>
            <a:endParaRPr lang="en-US" altLang="en-US" sz="500" dirty="0" smtClean="0"/>
          </a:p>
          <a:p>
            <a:pPr lvl="1">
              <a:defRPr/>
            </a:pPr>
            <a:r>
              <a:rPr lang="en-US" altLang="en-US" sz="1400" dirty="0" smtClean="0"/>
              <a:t>Transport mechanisms:  </a:t>
            </a:r>
          </a:p>
          <a:p>
            <a:pPr lvl="2">
              <a:defRPr/>
            </a:pPr>
            <a:r>
              <a:rPr lang="en-US" altLang="en-US" sz="1200" dirty="0" smtClean="0"/>
              <a:t>RS-422</a:t>
            </a:r>
          </a:p>
          <a:p>
            <a:pPr lvl="2">
              <a:defRPr/>
            </a:pPr>
            <a:r>
              <a:rPr lang="en-US" altLang="en-US" sz="1200" dirty="0" smtClean="0"/>
              <a:t>UDP</a:t>
            </a:r>
          </a:p>
          <a:p>
            <a:pPr lvl="1">
              <a:defRPr/>
            </a:pPr>
            <a:r>
              <a:rPr lang="en-US" altLang="en-US" sz="1400" dirty="0" smtClean="0"/>
              <a:t>Protocol Services:</a:t>
            </a:r>
          </a:p>
          <a:p>
            <a:pPr marL="914400" lvl="2" indent="0">
              <a:buFont typeface="Wingdings" panose="05000000000000000000" pitchFamily="2" charset="2"/>
              <a:buNone/>
              <a:defRPr/>
            </a:pPr>
            <a:endParaRPr lang="en-US" altLang="en-US" sz="1200" dirty="0" smtClean="0"/>
          </a:p>
        </p:txBody>
      </p:sp>
      <p:pic>
        <p:nvPicPr>
          <p:cNvPr id="23556"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2645568"/>
            <a:ext cx="48768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304800" y="3831432"/>
            <a:ext cx="38100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400050" indent="-400050" algn="l" rtl="0" eaLnBrk="0" fontAlgn="base" hangingPunct="0">
              <a:spcBef>
                <a:spcPct val="30000"/>
              </a:spcBef>
              <a:spcAft>
                <a:spcPct val="0"/>
              </a:spcAft>
              <a:buFont typeface="Wingdings" panose="05000000000000000000" pitchFamily="2" charset="2"/>
              <a:buChar char="q"/>
              <a:defRPr sz="2400" b="1">
                <a:solidFill>
                  <a:schemeClr val="tx1"/>
                </a:solidFill>
                <a:latin typeface="+mn-lt"/>
                <a:ea typeface="+mn-ea"/>
                <a:cs typeface="+mn-cs"/>
              </a:defRPr>
            </a:lvl1pPr>
            <a:lvl2pPr marL="800100" indent="-285750" algn="l" rtl="0" eaLnBrk="0" fontAlgn="base" hangingPunct="0">
              <a:spcBef>
                <a:spcPct val="30000"/>
              </a:spcBef>
              <a:spcAft>
                <a:spcPct val="0"/>
              </a:spcAft>
              <a:buChar char="•"/>
              <a:defRPr sz="2000">
                <a:solidFill>
                  <a:schemeClr val="tx1"/>
                </a:solidFill>
                <a:latin typeface="+mn-lt"/>
              </a:defRPr>
            </a:lvl2pPr>
            <a:lvl3pPr marL="1200150" indent="-285750" algn="l" rtl="0" eaLnBrk="0" fontAlgn="base" hangingPunct="0">
              <a:spcBef>
                <a:spcPct val="30000"/>
              </a:spcBef>
              <a:spcAft>
                <a:spcPct val="0"/>
              </a:spcAft>
              <a:buFont typeface="Wingdings" panose="05000000000000000000" pitchFamily="2" charset="2"/>
              <a:buChar char="ü"/>
              <a:defRPr>
                <a:solidFill>
                  <a:schemeClr val="tx1"/>
                </a:solidFill>
                <a:latin typeface="+mn-lt"/>
              </a:defRPr>
            </a:lvl3pPr>
            <a:lvl4pPr marL="1485900" indent="-171450" algn="l" rtl="0" eaLnBrk="0" fontAlgn="base" hangingPunct="0">
              <a:spcBef>
                <a:spcPct val="30000"/>
              </a:spcBef>
              <a:spcAft>
                <a:spcPct val="0"/>
              </a:spcAft>
              <a:buChar char="•"/>
              <a:defRPr sz="1600">
                <a:solidFill>
                  <a:schemeClr val="tx1"/>
                </a:solidFill>
                <a:latin typeface="+mn-lt"/>
              </a:defRPr>
            </a:lvl4pPr>
            <a:lvl5pPr marL="17716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5pPr>
            <a:lvl6pPr marL="22288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6pPr>
            <a:lvl7pPr marL="26860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7pPr>
            <a:lvl8pPr marL="31432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8pPr>
            <a:lvl9pPr marL="36004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9pPr>
          </a:lstStyle>
          <a:p>
            <a:pPr marL="914400" lvl="2" indent="0">
              <a:buFont typeface="Wingdings" panose="05000000000000000000" pitchFamily="2" charset="2"/>
              <a:buNone/>
              <a:defRPr/>
            </a:pPr>
            <a:endParaRPr lang="en-US" altLang="en-US" sz="1200" kern="0" dirty="0" smtClean="0">
              <a:solidFill>
                <a:srgbClr val="000000"/>
              </a:solidFill>
              <a:ea typeface="+mn-ea"/>
            </a:endParaRPr>
          </a:p>
          <a:p>
            <a:pPr lvl="2">
              <a:defRPr/>
            </a:pPr>
            <a:r>
              <a:rPr lang="en-US" altLang="en-US" sz="1200" kern="0" dirty="0" smtClean="0">
                <a:solidFill>
                  <a:srgbClr val="000000"/>
                </a:solidFill>
                <a:ea typeface="+mn-ea"/>
              </a:rPr>
              <a:t>COP-1, for command sequence enforcement</a:t>
            </a:r>
          </a:p>
          <a:p>
            <a:pPr lvl="2">
              <a:defRPr/>
            </a:pPr>
            <a:r>
              <a:rPr lang="en-US" altLang="en-US" sz="1200" kern="0" dirty="0" smtClean="0">
                <a:solidFill>
                  <a:srgbClr val="000000"/>
                </a:solidFill>
                <a:ea typeface="+mn-ea"/>
              </a:rPr>
              <a:t>Packet framing and multiplexing services for TM_SDLP, </a:t>
            </a:r>
          </a:p>
          <a:p>
            <a:pPr lvl="2">
              <a:defRPr/>
            </a:pPr>
            <a:r>
              <a:rPr lang="en-US" altLang="en-US" sz="1200" kern="0" dirty="0" smtClean="0">
                <a:solidFill>
                  <a:srgbClr val="000000"/>
                </a:solidFill>
                <a:ea typeface="+mn-ea"/>
              </a:rPr>
              <a:t>frame pseudo-randomization for synchronization</a:t>
            </a:r>
          </a:p>
          <a:p>
            <a:pPr lvl="2">
              <a:defRPr/>
            </a:pPr>
            <a:r>
              <a:rPr lang="en-US" altLang="en-US" sz="1200" kern="0" dirty="0" smtClean="0">
                <a:solidFill>
                  <a:srgbClr val="000000"/>
                </a:solidFill>
                <a:ea typeface="+mn-ea"/>
              </a:rPr>
              <a:t>DEM to Space Packet Protocol conversion</a:t>
            </a:r>
          </a:p>
          <a:p>
            <a:pPr lvl="2">
              <a:defRPr/>
            </a:pPr>
            <a:endParaRPr lang="en-US" altLang="en-US" sz="1200" kern="0" dirty="0" smtClean="0">
              <a:solidFill>
                <a:srgbClr val="000000"/>
              </a:solidFill>
              <a:ea typeface="+mn-ea"/>
            </a:endParaRPr>
          </a:p>
        </p:txBody>
      </p:sp>
      <p:sp>
        <p:nvSpPr>
          <p:cNvPr id="7" name="Content Placeholder 2"/>
          <p:cNvSpPr txBox="1">
            <a:spLocks/>
          </p:cNvSpPr>
          <p:nvPr/>
        </p:nvSpPr>
        <p:spPr bwMode="auto">
          <a:xfrm>
            <a:off x="419100" y="5715000"/>
            <a:ext cx="843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400050" indent="-400050" algn="l" rtl="0" eaLnBrk="0" fontAlgn="base" hangingPunct="0">
              <a:spcBef>
                <a:spcPct val="30000"/>
              </a:spcBef>
              <a:spcAft>
                <a:spcPct val="0"/>
              </a:spcAft>
              <a:buFont typeface="Wingdings" panose="05000000000000000000" pitchFamily="2" charset="2"/>
              <a:buChar char="q"/>
              <a:defRPr sz="2400" b="1">
                <a:solidFill>
                  <a:schemeClr val="tx1"/>
                </a:solidFill>
                <a:latin typeface="+mn-lt"/>
                <a:ea typeface="+mn-ea"/>
                <a:cs typeface="+mn-cs"/>
              </a:defRPr>
            </a:lvl1pPr>
            <a:lvl2pPr marL="800100" indent="-285750" algn="l" rtl="0" eaLnBrk="0" fontAlgn="base" hangingPunct="0">
              <a:spcBef>
                <a:spcPct val="30000"/>
              </a:spcBef>
              <a:spcAft>
                <a:spcPct val="0"/>
              </a:spcAft>
              <a:buChar char="•"/>
              <a:defRPr sz="2000">
                <a:solidFill>
                  <a:schemeClr val="tx1"/>
                </a:solidFill>
                <a:latin typeface="+mn-lt"/>
              </a:defRPr>
            </a:lvl2pPr>
            <a:lvl3pPr marL="1200150" indent="-285750" algn="l" rtl="0" eaLnBrk="0" fontAlgn="base" hangingPunct="0">
              <a:spcBef>
                <a:spcPct val="30000"/>
              </a:spcBef>
              <a:spcAft>
                <a:spcPct val="0"/>
              </a:spcAft>
              <a:buFont typeface="Wingdings" panose="05000000000000000000" pitchFamily="2" charset="2"/>
              <a:buChar char="ü"/>
              <a:defRPr>
                <a:solidFill>
                  <a:schemeClr val="tx1"/>
                </a:solidFill>
                <a:latin typeface="+mn-lt"/>
              </a:defRPr>
            </a:lvl3pPr>
            <a:lvl4pPr marL="1485900" indent="-171450" algn="l" rtl="0" eaLnBrk="0" fontAlgn="base" hangingPunct="0">
              <a:spcBef>
                <a:spcPct val="30000"/>
              </a:spcBef>
              <a:spcAft>
                <a:spcPct val="0"/>
              </a:spcAft>
              <a:buChar char="•"/>
              <a:defRPr sz="1600">
                <a:solidFill>
                  <a:schemeClr val="tx1"/>
                </a:solidFill>
                <a:latin typeface="+mn-lt"/>
              </a:defRPr>
            </a:lvl4pPr>
            <a:lvl5pPr marL="17716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5pPr>
            <a:lvl6pPr marL="22288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6pPr>
            <a:lvl7pPr marL="26860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7pPr>
            <a:lvl8pPr marL="31432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8pPr>
            <a:lvl9pPr marL="3600450" indent="-171450" algn="l" rtl="0" eaLnBrk="0" fontAlgn="base" hangingPunct="0">
              <a:lnSpc>
                <a:spcPct val="87000"/>
              </a:lnSpc>
              <a:spcBef>
                <a:spcPct val="30000"/>
              </a:spcBef>
              <a:spcAft>
                <a:spcPct val="0"/>
              </a:spcAft>
              <a:buFont typeface="Monotype Sorts" pitchFamily="4" charset="2"/>
              <a:buChar char="ß"/>
              <a:defRPr sz="1200">
                <a:solidFill>
                  <a:schemeClr val="tx1"/>
                </a:solidFill>
                <a:latin typeface="+mn-lt"/>
              </a:defRPr>
            </a:lvl9pPr>
          </a:lstStyle>
          <a:p>
            <a:pPr>
              <a:buFont typeface="Arial" panose="020B0604020202020204" pitchFamily="34" charset="0"/>
              <a:buChar char="•"/>
              <a:defRPr/>
            </a:pPr>
            <a:r>
              <a:rPr lang="en-US" sz="1600" b="0" dirty="0" smtClean="0">
                <a:solidFill>
                  <a:srgbClr val="000000"/>
                </a:solidFill>
              </a:rPr>
              <a:t>Built </a:t>
            </a:r>
            <a:r>
              <a:rPr lang="en-US" sz="1600" b="0" dirty="0">
                <a:solidFill>
                  <a:srgbClr val="000000"/>
                </a:solidFill>
              </a:rPr>
              <a:t>for modularity - sequential protocol stack through atomic calls</a:t>
            </a:r>
          </a:p>
          <a:p>
            <a:pPr>
              <a:buFont typeface="Arial" panose="020B0604020202020204" pitchFamily="34" charset="0"/>
              <a:buChar char="•"/>
              <a:defRPr/>
            </a:pPr>
            <a:r>
              <a:rPr lang="en-US" altLang="en-US" sz="1600" b="0" kern="0" dirty="0" smtClean="0">
                <a:solidFill>
                  <a:srgbClr val="000000"/>
                </a:solidFill>
              </a:rPr>
              <a:t>Compile in as necessary, only use what is needed for each specific mission</a:t>
            </a:r>
          </a:p>
          <a:p>
            <a:pPr>
              <a:buFont typeface="Arial" panose="020B0604020202020204" pitchFamily="34" charset="0"/>
              <a:buChar char="•"/>
              <a:defRPr/>
            </a:pPr>
            <a:r>
              <a:rPr lang="en-US" sz="1600" b="0" dirty="0" smtClean="0">
                <a:solidFill>
                  <a:srgbClr val="000000"/>
                </a:solidFill>
              </a:rPr>
              <a:t>Easy </a:t>
            </a:r>
            <a:r>
              <a:rPr lang="en-US" sz="1600" b="0" dirty="0">
                <a:solidFill>
                  <a:srgbClr val="000000"/>
                </a:solidFill>
              </a:rPr>
              <a:t>extensibility </a:t>
            </a:r>
            <a:r>
              <a:rPr lang="en-US" sz="1600" b="0" dirty="0" smtClean="0">
                <a:solidFill>
                  <a:srgbClr val="000000"/>
                </a:solidFill>
              </a:rPr>
              <a:t>through addition </a:t>
            </a:r>
            <a:r>
              <a:rPr lang="en-US" sz="1600" b="0" dirty="0">
                <a:solidFill>
                  <a:srgbClr val="000000"/>
                </a:solidFill>
              </a:rPr>
              <a:t>of new protocol libraries </a:t>
            </a:r>
            <a:r>
              <a:rPr lang="en-US" sz="1600" b="0" dirty="0" smtClean="0">
                <a:solidFill>
                  <a:srgbClr val="000000"/>
                </a:solidFill>
              </a:rPr>
              <a:t>in custom layer</a:t>
            </a:r>
            <a:endParaRPr lang="en-US" sz="1600" b="0" dirty="0">
              <a:solidFill>
                <a:srgbClr val="000000"/>
              </a:solidFill>
            </a:endParaRPr>
          </a:p>
          <a:p>
            <a:pPr>
              <a:defRPr/>
            </a:pPr>
            <a:endParaRPr lang="en-US" altLang="en-US" sz="1600" kern="0" dirty="0" smtClean="0">
              <a:solidFill>
                <a:srgbClr val="000000"/>
              </a:solidFill>
            </a:endParaRPr>
          </a:p>
          <a:p>
            <a:pPr marL="914400" lvl="2" indent="0">
              <a:buFont typeface="Wingdings" panose="05000000000000000000" pitchFamily="2" charset="2"/>
              <a:buNone/>
              <a:defRPr/>
            </a:pPr>
            <a:endParaRPr lang="en-US" altLang="en-US" sz="1200" kern="0" dirty="0" smtClean="0">
              <a:solidFill>
                <a:srgbClr val="000000"/>
              </a:solidFill>
              <a:ea typeface="+mn-ea"/>
            </a:endParaRPr>
          </a:p>
        </p:txBody>
      </p:sp>
    </p:spTree>
    <p:extLst>
      <p:ext uri="{BB962C8B-B14F-4D97-AF65-F5344CB8AC3E}">
        <p14:creationId xmlns:p14="http://schemas.microsoft.com/office/powerpoint/2010/main" val="1372615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Application Catalog</a:t>
            </a:r>
            <a:endParaRPr lang="en-US" dirty="0"/>
          </a:p>
        </p:txBody>
      </p:sp>
      <p:sp>
        <p:nvSpPr>
          <p:cNvPr id="10" name="Content Placeholder 9"/>
          <p:cNvSpPr>
            <a:spLocks noGrp="1"/>
          </p:cNvSpPr>
          <p:nvPr>
            <p:ph sz="half" idx="1"/>
          </p:nvPr>
        </p:nvSpPr>
        <p:spPr>
          <a:xfrm>
            <a:off x="444500" y="1118121"/>
            <a:ext cx="5062473" cy="5366839"/>
          </a:xfrm>
        </p:spPr>
        <p:txBody>
          <a:bodyPr/>
          <a:lstStyle/>
          <a:p>
            <a:r>
              <a:rPr lang="en-US" sz="1400" dirty="0" smtClean="0"/>
              <a:t>Over 100 applications hosted from:</a:t>
            </a:r>
          </a:p>
          <a:p>
            <a:pPr lvl="1"/>
            <a:r>
              <a:rPr lang="en-US" sz="1200" dirty="0"/>
              <a:t>Goddard Space Flight Center</a:t>
            </a:r>
          </a:p>
          <a:p>
            <a:pPr lvl="1"/>
            <a:r>
              <a:rPr lang="en-US" sz="1200" dirty="0"/>
              <a:t>Ames Research </a:t>
            </a:r>
            <a:r>
              <a:rPr lang="en-US" sz="1200" dirty="0" smtClean="0"/>
              <a:t>Center</a:t>
            </a:r>
          </a:p>
          <a:p>
            <a:pPr lvl="1"/>
            <a:r>
              <a:rPr lang="en-US" sz="1200" dirty="0"/>
              <a:t>Johnson Space </a:t>
            </a:r>
            <a:r>
              <a:rPr lang="en-US" sz="1200" dirty="0" smtClean="0"/>
              <a:t>Center</a:t>
            </a:r>
          </a:p>
          <a:p>
            <a:pPr lvl="1"/>
            <a:r>
              <a:rPr lang="en-US" sz="1200" dirty="0"/>
              <a:t>Glenn Research </a:t>
            </a:r>
            <a:r>
              <a:rPr lang="en-US" sz="1200" dirty="0" smtClean="0"/>
              <a:t>Center</a:t>
            </a:r>
            <a:endParaRPr lang="en-US" sz="1200" dirty="0"/>
          </a:p>
          <a:p>
            <a:pPr lvl="1"/>
            <a:r>
              <a:rPr lang="en-US" sz="1200" dirty="0"/>
              <a:t>Independent Verification and Validation (IV&amp;V) </a:t>
            </a:r>
            <a:r>
              <a:rPr lang="en-US" sz="1200" dirty="0" smtClean="0"/>
              <a:t>Facility</a:t>
            </a:r>
          </a:p>
          <a:p>
            <a:pPr lvl="1"/>
            <a:r>
              <a:rPr lang="en-US" sz="1200" dirty="0" smtClean="0"/>
              <a:t>Johns Hopkins University Applied Physics Laboratory</a:t>
            </a:r>
          </a:p>
          <a:p>
            <a:pPr lvl="1"/>
            <a:r>
              <a:rPr lang="en-US" sz="1200" dirty="0" smtClean="0"/>
              <a:t>Emergent Space Technologies</a:t>
            </a:r>
          </a:p>
          <a:p>
            <a:pPr lvl="1"/>
            <a:r>
              <a:rPr lang="en-US" sz="1200" dirty="0" smtClean="0"/>
              <a:t>DARPA</a:t>
            </a:r>
          </a:p>
          <a:p>
            <a:pPr lvl="1"/>
            <a:r>
              <a:rPr lang="en-US" sz="1200" dirty="0" err="1" smtClean="0"/>
              <a:t>Windhover</a:t>
            </a:r>
            <a:r>
              <a:rPr lang="en-US" sz="1200" dirty="0" smtClean="0"/>
              <a:t> Labs</a:t>
            </a:r>
          </a:p>
          <a:p>
            <a:r>
              <a:rPr lang="en-US" sz="1400" dirty="0" smtClean="0"/>
              <a:t>Benefits</a:t>
            </a:r>
          </a:p>
          <a:p>
            <a:pPr lvl="1"/>
            <a:r>
              <a:rPr lang="en-US" sz="1200" dirty="0" smtClean="0"/>
              <a:t>Community app store</a:t>
            </a:r>
          </a:p>
          <a:p>
            <a:pPr lvl="2"/>
            <a:r>
              <a:rPr lang="en-US" sz="1100" dirty="0" smtClean="0"/>
              <a:t>Open to government and public</a:t>
            </a:r>
          </a:p>
          <a:p>
            <a:pPr lvl="1"/>
            <a:r>
              <a:rPr lang="en-US" sz="1200" dirty="0" smtClean="0"/>
              <a:t>Promotes sharing and reuse</a:t>
            </a:r>
          </a:p>
          <a:p>
            <a:pPr lvl="1"/>
            <a:r>
              <a:rPr lang="en-US" sz="1200" dirty="0" smtClean="0"/>
              <a:t>Promotes collaboration</a:t>
            </a:r>
          </a:p>
          <a:p>
            <a:pPr lvl="1"/>
            <a:r>
              <a:rPr lang="en-US" sz="1200" dirty="0" smtClean="0"/>
              <a:t>Free Advertising</a:t>
            </a:r>
          </a:p>
          <a:p>
            <a:pPr lvl="1"/>
            <a:r>
              <a:rPr lang="en-US" sz="1200" dirty="0" smtClean="0"/>
              <a:t>Insight into project/mission flight software work load, features, and overlap</a:t>
            </a:r>
          </a:p>
          <a:p>
            <a:pPr lvl="1"/>
            <a:endParaRPr lang="en-US" dirty="0" smtClean="0"/>
          </a:p>
          <a:p>
            <a:pPr lvl="1"/>
            <a:endParaRPr lang="en-US" dirty="0"/>
          </a:p>
        </p:txBody>
      </p:sp>
      <p:pic>
        <p:nvPicPr>
          <p:cNvPr id="12" name="GPM_Launch_Oct2012_ipod_lg">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019800" y="2993143"/>
            <a:ext cx="2173387" cy="1852362"/>
          </a:xfrm>
          <a:ln w="28575">
            <a:solidFill>
              <a:srgbClr val="7030A0"/>
            </a:solidFill>
          </a:ln>
          <a:effectLst>
            <a:glow rad="63500">
              <a:schemeClr val="accent2">
                <a:satMod val="175000"/>
                <a:alpha val="40000"/>
              </a:schemeClr>
            </a:glo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5099" y="4973026"/>
            <a:ext cx="2401987" cy="1613013"/>
          </a:xfrm>
          <a:prstGeom prst="rect">
            <a:avLst/>
          </a:prstGeom>
          <a:ln w="28575">
            <a:solidFill>
              <a:srgbClr val="7030A0"/>
            </a:solidFill>
          </a:ln>
          <a:effectLst>
            <a:glow rad="63500">
              <a:schemeClr val="accent2">
                <a:satMod val="175000"/>
                <a:alpha val="40000"/>
              </a:schemeClr>
            </a:glow>
          </a:effec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9673" y="1092721"/>
            <a:ext cx="3152840" cy="1772901"/>
          </a:xfrm>
          <a:prstGeom prst="rect">
            <a:avLst/>
          </a:prstGeom>
          <a:ln w="28575">
            <a:solidFill>
              <a:srgbClr val="7030A0"/>
            </a:solidFill>
          </a:ln>
          <a:effectLst>
            <a:glow rad="63500">
              <a:schemeClr val="accent2">
                <a:satMod val="175000"/>
                <a:alpha val="40000"/>
              </a:schemeClr>
            </a:glow>
            <a:outerShdw blurRad="50800" dist="38100" dir="18900000" algn="bl" rotWithShape="0">
              <a:prstClr val="black">
                <a:alpha val="40000"/>
              </a:prstClr>
            </a:outerShdw>
          </a:effectLst>
        </p:spPr>
      </p:pic>
    </p:spTree>
    <p:extLst>
      <p:ext uri="{BB962C8B-B14F-4D97-AF65-F5344CB8AC3E}">
        <p14:creationId xmlns:p14="http://schemas.microsoft.com/office/powerpoint/2010/main" val="307422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9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066800"/>
            <a:ext cx="8228013" cy="5562600"/>
          </a:xfrm>
        </p:spPr>
        <p:txBody>
          <a:bodyPr>
            <a:normAutofit/>
          </a:bodyPr>
          <a:lstStyle/>
          <a:p>
            <a:pPr>
              <a:spcBef>
                <a:spcPts val="0"/>
              </a:spcBef>
              <a:defRPr/>
            </a:pPr>
            <a:r>
              <a:rPr lang="en-US" sz="1800" dirty="0" smtClean="0"/>
              <a:t>Currently available in electronic copy only </a:t>
            </a:r>
            <a:r>
              <a:rPr lang="en-US" sz="1400" dirty="0" smtClean="0"/>
              <a:t>(Working Excel and published .pdf formats)</a:t>
            </a:r>
          </a:p>
          <a:p>
            <a:pPr lvl="1">
              <a:spcBef>
                <a:spcPts val="0"/>
              </a:spcBef>
              <a:defRPr/>
            </a:pPr>
            <a:r>
              <a:rPr lang="en-US" sz="1600" dirty="0" smtClean="0"/>
              <a:t>For a copy contact: Susie Strege – </a:t>
            </a:r>
            <a:r>
              <a:rPr lang="en-US" sz="1600" dirty="0" smtClean="0">
                <a:hlinkClick r:id="rId3"/>
              </a:rPr>
              <a:t>susie.strege@nasa.gov</a:t>
            </a:r>
            <a:endParaRPr lang="en-US" sz="1600" dirty="0" smtClean="0"/>
          </a:p>
          <a:p>
            <a:pPr marL="457200" lvl="1" indent="0">
              <a:spcBef>
                <a:spcPts val="0"/>
              </a:spcBef>
              <a:buNone/>
              <a:defRPr/>
            </a:pPr>
            <a:endParaRPr lang="en-US" sz="1600" dirty="0" smtClean="0"/>
          </a:p>
          <a:p>
            <a:pPr>
              <a:spcBef>
                <a:spcPts val="0"/>
              </a:spcBef>
              <a:defRPr/>
            </a:pPr>
            <a:r>
              <a:rPr lang="en-US" sz="1800" dirty="0" smtClean="0"/>
              <a:t>Plans </a:t>
            </a:r>
          </a:p>
          <a:p>
            <a:pPr lvl="1">
              <a:spcBef>
                <a:spcPts val="0"/>
              </a:spcBef>
              <a:defRPr/>
            </a:pPr>
            <a:r>
              <a:rPr lang="en-US" sz="1600" dirty="0"/>
              <a:t>P</a:t>
            </a:r>
            <a:r>
              <a:rPr lang="en-US" sz="1600" dirty="0" smtClean="0"/>
              <a:t>ublish the catalog on cFS public website: </a:t>
            </a:r>
            <a:r>
              <a:rPr lang="en-US" sz="1600" dirty="0" smtClean="0">
                <a:solidFill>
                  <a:schemeClr val="accent2"/>
                </a:solidFill>
                <a:hlinkClick r:id="rId4"/>
              </a:rPr>
              <a:t>http://coreflightsystem.org</a:t>
            </a:r>
            <a:endParaRPr lang="en-US" sz="1600" dirty="0" smtClean="0">
              <a:solidFill>
                <a:schemeClr val="accent2"/>
              </a:solidFill>
            </a:endParaRPr>
          </a:p>
          <a:p>
            <a:pPr lvl="1">
              <a:spcBef>
                <a:spcPts val="0"/>
              </a:spcBef>
              <a:defRPr/>
            </a:pPr>
            <a:r>
              <a:rPr lang="en-US" sz="1600" dirty="0" smtClean="0">
                <a:solidFill>
                  <a:schemeClr val="tx1"/>
                </a:solidFill>
              </a:rPr>
              <a:t>Enhance with:</a:t>
            </a:r>
          </a:p>
          <a:p>
            <a:pPr lvl="2">
              <a:spcBef>
                <a:spcPts val="0"/>
              </a:spcBef>
              <a:defRPr/>
            </a:pPr>
            <a:r>
              <a:rPr lang="en-US" sz="1400" dirty="0" smtClean="0">
                <a:solidFill>
                  <a:schemeClr val="tx1"/>
                </a:solidFill>
              </a:rPr>
              <a:t>Forms for adding new applications</a:t>
            </a:r>
          </a:p>
          <a:p>
            <a:pPr lvl="2">
              <a:spcBef>
                <a:spcPts val="0"/>
              </a:spcBef>
              <a:defRPr/>
            </a:pPr>
            <a:r>
              <a:rPr lang="en-US" sz="1400" dirty="0" smtClean="0">
                <a:solidFill>
                  <a:schemeClr val="tx1"/>
                </a:solidFill>
              </a:rPr>
              <a:t>Configurable displays</a:t>
            </a:r>
          </a:p>
          <a:p>
            <a:pPr lvl="2">
              <a:spcBef>
                <a:spcPts val="0"/>
              </a:spcBef>
              <a:defRPr/>
            </a:pPr>
            <a:r>
              <a:rPr lang="en-US" sz="1400" dirty="0" smtClean="0">
                <a:solidFill>
                  <a:schemeClr val="tx1"/>
                </a:solidFill>
              </a:rPr>
              <a:t>Search engine</a:t>
            </a:r>
          </a:p>
          <a:p>
            <a:pPr lvl="2">
              <a:spcBef>
                <a:spcPts val="0"/>
              </a:spcBef>
              <a:defRPr/>
            </a:pPr>
            <a:r>
              <a:rPr lang="en-US" sz="1400" dirty="0" smtClean="0"/>
              <a:t>Improvements </a:t>
            </a:r>
            <a:r>
              <a:rPr lang="en-US" sz="1400" dirty="0"/>
              <a:t>suggested by active users</a:t>
            </a:r>
            <a:endParaRPr lang="en-US" sz="1400" dirty="0" smtClean="0">
              <a:solidFill>
                <a:schemeClr val="tx1"/>
              </a:solidFill>
            </a:endParaRPr>
          </a:p>
          <a:p>
            <a:pPr lvl="2">
              <a:spcBef>
                <a:spcPts val="0"/>
              </a:spcBef>
              <a:defRPr/>
            </a:pPr>
            <a:endParaRPr lang="en-US" sz="1400" dirty="0">
              <a:solidFill>
                <a:schemeClr val="tx1"/>
              </a:solidFill>
            </a:endParaRPr>
          </a:p>
          <a:p>
            <a:pPr lvl="1">
              <a:spcBef>
                <a:spcPts val="0"/>
              </a:spcBef>
              <a:defRPr/>
            </a:pPr>
            <a:endParaRPr lang="en-US" sz="1600" dirty="0"/>
          </a:p>
          <a:p>
            <a:pPr lvl="1">
              <a:spcBef>
                <a:spcPts val="0"/>
              </a:spcBef>
              <a:defRPr/>
            </a:pPr>
            <a:endParaRPr lang="en-US" sz="1600" dirty="0"/>
          </a:p>
          <a:p>
            <a:pPr marL="0" indent="0">
              <a:spcBef>
                <a:spcPts val="0"/>
              </a:spcBef>
              <a:buNone/>
              <a:defRPr/>
            </a:pPr>
            <a:endParaRPr lang="en-US" dirty="0">
              <a:solidFill>
                <a:schemeClr val="accent6"/>
              </a:solidFill>
            </a:endParaRPr>
          </a:p>
        </p:txBody>
      </p:sp>
      <p:sp>
        <p:nvSpPr>
          <p:cNvPr id="3" name="Title 2"/>
          <p:cNvSpPr>
            <a:spLocks noGrp="1"/>
          </p:cNvSpPr>
          <p:nvPr>
            <p:ph type="title"/>
          </p:nvPr>
        </p:nvSpPr>
        <p:spPr/>
        <p:txBody>
          <a:bodyPr/>
          <a:lstStyle/>
          <a:p>
            <a:r>
              <a:rPr lang="en-US" dirty="0"/>
              <a:t>Where is the A</a:t>
            </a:r>
            <a:r>
              <a:rPr lang="en-US" dirty="0" smtClean="0"/>
              <a:t>pplication </a:t>
            </a:r>
            <a:r>
              <a:rPr lang="en-US" dirty="0"/>
              <a:t>C</a:t>
            </a:r>
            <a:r>
              <a:rPr lang="en-US" dirty="0" smtClean="0"/>
              <a:t>atalog?</a:t>
            </a:r>
            <a:endParaRPr lang="en-US" dirty="0"/>
          </a:p>
        </p:txBody>
      </p:sp>
      <p:pic>
        <p:nvPicPr>
          <p:cNvPr id="2" name="Picture 1"/>
          <p:cNvPicPr>
            <a:picLocks noChangeAspect="1"/>
          </p:cNvPicPr>
          <p:nvPr/>
        </p:nvPicPr>
        <p:blipFill>
          <a:blip r:embed="rId5"/>
          <a:stretch>
            <a:fillRect/>
          </a:stretch>
        </p:blipFill>
        <p:spPr>
          <a:xfrm>
            <a:off x="5257800" y="4114800"/>
            <a:ext cx="3581400" cy="2153814"/>
          </a:xfrm>
          <a:prstGeom prst="rect">
            <a:avLst/>
          </a:prstGeom>
        </p:spPr>
      </p:pic>
    </p:spTree>
    <p:extLst>
      <p:ext uri="{BB962C8B-B14F-4D97-AF65-F5344CB8AC3E}">
        <p14:creationId xmlns:p14="http://schemas.microsoft.com/office/powerpoint/2010/main" val="53720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371600"/>
            <a:ext cx="4657381" cy="25431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4191000"/>
            <a:ext cx="2914650" cy="15716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0" y="4191000"/>
            <a:ext cx="2381250" cy="1914525"/>
          </a:xfrm>
          <a:prstGeom prst="rect">
            <a:avLst/>
          </a:prstGeom>
        </p:spPr>
      </p:pic>
      <p:sp>
        <p:nvSpPr>
          <p:cNvPr id="2" name="TextBox 1"/>
          <p:cNvSpPr txBox="1"/>
          <p:nvPr/>
        </p:nvSpPr>
        <p:spPr>
          <a:xfrm>
            <a:off x="533400" y="6181725"/>
            <a:ext cx="8305800" cy="323807"/>
          </a:xfrm>
          <a:prstGeom prst="rect">
            <a:avLst/>
          </a:prstGeom>
          <a:noFill/>
        </p:spPr>
        <p:txBody>
          <a:bodyPr wrap="square" rtlCol="0">
            <a:spAutoFit/>
          </a:bodyPr>
          <a:lstStyle/>
          <a:p>
            <a:pPr marL="0" lvl="1" indent="0" algn="ctr"/>
            <a:r>
              <a:rPr lang="en-US" sz="1600" dirty="0" smtClean="0"/>
              <a:t>For catalog additions contact: </a:t>
            </a:r>
            <a:r>
              <a:rPr lang="en-US" sz="1400" dirty="0" smtClean="0">
                <a:hlinkClick r:id="rId5"/>
              </a:rPr>
              <a:t>susie.strege@nasa.gov</a:t>
            </a:r>
            <a:r>
              <a:rPr lang="en-US" sz="1400" dirty="0" smtClean="0"/>
              <a:t> or </a:t>
            </a:r>
            <a:r>
              <a:rPr lang="en-US" sz="1400" dirty="0" smtClean="0">
                <a:hlinkClick r:id="rId6"/>
              </a:rPr>
              <a:t>cfs-community@lists.nasa.gov</a:t>
            </a:r>
            <a:r>
              <a:rPr lang="en-US" sz="1600" dirty="0" smtClean="0"/>
              <a:t> </a:t>
            </a:r>
            <a:endParaRPr lang="en-US" sz="1600" dirty="0"/>
          </a:p>
        </p:txBody>
      </p:sp>
    </p:spTree>
    <p:extLst>
      <p:ext uri="{BB962C8B-B14F-4D97-AF65-F5344CB8AC3E}">
        <p14:creationId xmlns:p14="http://schemas.microsoft.com/office/powerpoint/2010/main" val="3654029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Look Inside</a:t>
            </a:r>
            <a:endParaRPr lang="en-US" dirty="0"/>
          </a:p>
        </p:txBody>
      </p:sp>
      <p:pic>
        <p:nvPicPr>
          <p:cNvPr id="4" name="Content Placeholder 3">
            <a:hlinkClick r:id="rId2" action="ppaction://hlinkfile"/>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6019" y="2838450"/>
            <a:ext cx="6810375" cy="1809750"/>
          </a:xfrm>
        </p:spPr>
      </p:pic>
    </p:spTree>
    <p:extLst>
      <p:ext uri="{BB962C8B-B14F-4D97-AF65-F5344CB8AC3E}">
        <p14:creationId xmlns:p14="http://schemas.microsoft.com/office/powerpoint/2010/main" val="1148805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File Commander </a:t>
            </a:r>
            <a:r>
              <a:rPr lang="en-US" dirty="0" err="1" smtClean="0"/>
              <a:t>eXtended</a:t>
            </a:r>
            <a:r>
              <a:rPr lang="en-US" dirty="0" smtClean="0"/>
              <a:t/>
            </a:r>
            <a:br>
              <a:rPr lang="en-US" dirty="0" smtClean="0"/>
            </a:br>
            <a:r>
              <a:rPr lang="en-US" dirty="0" smtClean="0"/>
              <a:t>FCX</a:t>
            </a:r>
            <a:endParaRPr lang="en-US" dirty="0"/>
          </a:p>
        </p:txBody>
      </p:sp>
      <p:sp>
        <p:nvSpPr>
          <p:cNvPr id="3" name="Subtitle 2"/>
          <p:cNvSpPr>
            <a:spLocks noGrp="1"/>
          </p:cNvSpPr>
          <p:nvPr>
            <p:ph type="subTitle" idx="1"/>
          </p:nvPr>
        </p:nvSpPr>
        <p:spPr/>
        <p:txBody>
          <a:bodyPr/>
          <a:lstStyle/>
          <a:p>
            <a:r>
              <a:rPr lang="en-US" dirty="0" smtClean="0">
                <a:cs typeface="Arial" panose="020B0604020202020204" pitchFamily="34" charset="0"/>
              </a:rPr>
              <a:t>Susanne Strege </a:t>
            </a:r>
            <a:r>
              <a:rPr lang="en-US" dirty="0">
                <a:cs typeface="Arial" panose="020B0604020202020204" pitchFamily="34" charset="0"/>
              </a:rPr>
              <a:t>– NASA </a:t>
            </a:r>
            <a:r>
              <a:rPr lang="en-US" dirty="0" smtClean="0">
                <a:cs typeface="Arial" panose="020B0604020202020204" pitchFamily="34" charset="0"/>
              </a:rPr>
              <a:t>Goddard Space Flight </a:t>
            </a:r>
            <a:r>
              <a:rPr lang="en-US" dirty="0">
                <a:cs typeface="Arial" panose="020B0604020202020204" pitchFamily="34" charset="0"/>
              </a:rPr>
              <a:t>Center</a:t>
            </a:r>
          </a:p>
          <a:p>
            <a:r>
              <a:rPr lang="en-US" dirty="0">
                <a:cs typeface="Arial" panose="020B0604020202020204" pitchFamily="34" charset="0"/>
                <a:hlinkClick r:id="rId2"/>
              </a:rPr>
              <a:t>s</a:t>
            </a:r>
            <a:r>
              <a:rPr lang="en-US" dirty="0" smtClean="0">
                <a:cs typeface="Arial" panose="020B0604020202020204" pitchFamily="34" charset="0"/>
                <a:hlinkClick r:id="rId2"/>
              </a:rPr>
              <a:t>usie.strege@nasa.gov</a:t>
            </a:r>
            <a:endParaRPr lang="en-US" dirty="0">
              <a:cs typeface="Arial" panose="020B0604020202020204" pitchFamily="34" charset="0"/>
            </a:endParaRPr>
          </a:p>
          <a:p>
            <a:endParaRPr lang="en-US" dirty="0"/>
          </a:p>
        </p:txBody>
      </p:sp>
    </p:spTree>
    <p:extLst>
      <p:ext uri="{BB962C8B-B14F-4D97-AF65-F5344CB8AC3E}">
        <p14:creationId xmlns:p14="http://schemas.microsoft.com/office/powerpoint/2010/main" val="1612388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Commander </a:t>
            </a:r>
            <a:r>
              <a:rPr lang="en-US" dirty="0" err="1" smtClean="0"/>
              <a:t>eXtended</a:t>
            </a:r>
            <a:r>
              <a:rPr lang="en-US" dirty="0" smtClean="0"/>
              <a:t> (FCX)</a:t>
            </a:r>
            <a:endParaRPr lang="en-US" dirty="0"/>
          </a:p>
        </p:txBody>
      </p:sp>
      <p:sp>
        <p:nvSpPr>
          <p:cNvPr id="3" name="Content Placeholder 2"/>
          <p:cNvSpPr>
            <a:spLocks noGrp="1"/>
          </p:cNvSpPr>
          <p:nvPr>
            <p:ph idx="1"/>
          </p:nvPr>
        </p:nvSpPr>
        <p:spPr>
          <a:xfrm>
            <a:off x="457199" y="1371600"/>
            <a:ext cx="8228013" cy="5257800"/>
          </a:xfrm>
        </p:spPr>
        <p:txBody>
          <a:bodyPr/>
          <a:lstStyle/>
          <a:p>
            <a:r>
              <a:rPr lang="en-US" dirty="0" smtClean="0"/>
              <a:t>Motivation</a:t>
            </a:r>
            <a:endParaRPr lang="en-US" dirty="0"/>
          </a:p>
          <a:p>
            <a:pPr lvl="1"/>
            <a:r>
              <a:rPr lang="en-US" dirty="0" smtClean="0"/>
              <a:t>Highly regarded application by GPM operations team.  In </a:t>
            </a:r>
            <a:r>
              <a:rPr lang="en-US" dirty="0"/>
              <a:t>use on </a:t>
            </a:r>
            <a:r>
              <a:rPr lang="en-US" dirty="0" smtClean="0"/>
              <a:t>multiple </a:t>
            </a:r>
            <a:r>
              <a:rPr lang="en-US" dirty="0"/>
              <a:t>current </a:t>
            </a:r>
            <a:r>
              <a:rPr lang="en-US" dirty="0" smtClean="0"/>
              <a:t>GSFC projects.</a:t>
            </a:r>
          </a:p>
          <a:p>
            <a:pPr marL="457200" lvl="1" indent="0">
              <a:buNone/>
            </a:pPr>
            <a:endParaRPr lang="en-US" dirty="0"/>
          </a:p>
          <a:p>
            <a:r>
              <a:rPr lang="en-US" dirty="0"/>
              <a:t>Status</a:t>
            </a:r>
          </a:p>
          <a:p>
            <a:pPr lvl="1"/>
            <a:r>
              <a:rPr lang="en-US" dirty="0"/>
              <a:t>Product </a:t>
            </a:r>
            <a:r>
              <a:rPr lang="en-US" dirty="0" smtClean="0"/>
              <a:t>under development</a:t>
            </a:r>
            <a:endParaRPr lang="en-US" dirty="0"/>
          </a:p>
          <a:p>
            <a:pPr lvl="2"/>
            <a:r>
              <a:rPr lang="en-US" sz="1400" dirty="0"/>
              <a:t>R</a:t>
            </a:r>
            <a:r>
              <a:rPr lang="en-US" sz="1400" dirty="0" smtClean="0"/>
              <a:t>equirements, design, code, and unit tests complete</a:t>
            </a:r>
            <a:endParaRPr lang="en-US" sz="1200" dirty="0" smtClean="0"/>
          </a:p>
          <a:p>
            <a:pPr lvl="2"/>
            <a:r>
              <a:rPr lang="en-US" sz="1400" dirty="0" smtClean="0"/>
              <a:t>Maintained by GSFC</a:t>
            </a:r>
          </a:p>
          <a:p>
            <a:pPr marL="914400" lvl="2" indent="0">
              <a:buNone/>
            </a:pPr>
            <a:endParaRPr lang="en-US" dirty="0"/>
          </a:p>
          <a:p>
            <a:r>
              <a:rPr lang="en-US" dirty="0"/>
              <a:t>Plans</a:t>
            </a:r>
          </a:p>
          <a:p>
            <a:pPr lvl="1"/>
            <a:r>
              <a:rPr lang="en-US" dirty="0" smtClean="0"/>
              <a:t>Develop and run build verification tests and release as open source</a:t>
            </a:r>
            <a:endParaRPr lang="en-US" dirty="0"/>
          </a:p>
          <a:p>
            <a:pPr marL="0" indent="0">
              <a:buNone/>
            </a:pPr>
            <a:endParaRPr lang="en-US" dirty="0"/>
          </a:p>
        </p:txBody>
      </p:sp>
    </p:spTree>
    <p:extLst>
      <p:ext uri="{BB962C8B-B14F-4D97-AF65-F5344CB8AC3E}">
        <p14:creationId xmlns:p14="http://schemas.microsoft.com/office/powerpoint/2010/main" val="3722560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1554163" y="76200"/>
            <a:ext cx="6553200" cy="688975"/>
          </a:xfrm>
        </p:spPr>
        <p:txBody>
          <a:bodyPr/>
          <a:lstStyle/>
          <a:p>
            <a:r>
              <a:rPr lang="en-US" altLang="en-US" smtClean="0">
                <a:ea typeface="ヒラギノ角ゴ Pro W3" pitchFamily="2" charset="-128"/>
              </a:rPr>
              <a:t>FCX – Overview</a:t>
            </a:r>
          </a:p>
        </p:txBody>
      </p:sp>
      <p:sp>
        <p:nvSpPr>
          <p:cNvPr id="9218" name="Content Placeholder 2"/>
          <p:cNvSpPr>
            <a:spLocks noGrp="1"/>
          </p:cNvSpPr>
          <p:nvPr>
            <p:ph idx="1"/>
          </p:nvPr>
        </p:nvSpPr>
        <p:spPr bwMode="auto">
          <a:xfrm>
            <a:off x="496888" y="1265238"/>
            <a:ext cx="8229600" cy="4843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mtClean="0">
                <a:ea typeface="ヒラギノ角ゴ Pro W3" pitchFamily="2" charset="-128"/>
                <a:cs typeface="Times New Roman" panose="02020603050405020304" pitchFamily="18" charset="0"/>
              </a:rPr>
              <a:t>FCX Sends CCSDS Packets from a file via the Software Bus</a:t>
            </a:r>
          </a:p>
          <a:p>
            <a:pPr lvl="1"/>
            <a:r>
              <a:rPr lang="en-US" altLang="en-US" smtClean="0">
                <a:ea typeface="ヒラギノ角ゴ Pro W3" pitchFamily="2" charset="-128"/>
              </a:rPr>
              <a:t>Supports command and telemetry packet distribution</a:t>
            </a:r>
          </a:p>
          <a:p>
            <a:pPr lvl="1"/>
            <a:r>
              <a:rPr lang="en-US" altLang="en-US" smtClean="0">
                <a:ea typeface="ヒラギノ角ゴ Pro W3" pitchFamily="2" charset="-128"/>
              </a:rPr>
              <a:t>Determines file type from cFE primary header sub-type field</a:t>
            </a:r>
          </a:p>
          <a:p>
            <a:pPr lvl="2"/>
            <a:r>
              <a:rPr lang="en-US" altLang="en-US" smtClean="0"/>
              <a:t>Processes two sub-types  using commanded delay value</a:t>
            </a:r>
          </a:p>
          <a:p>
            <a:pPr lvl="3"/>
            <a:r>
              <a:rPr lang="en-US" altLang="en-US" smtClean="0">
                <a:ea typeface="Arial" panose="020B0604020202020204" pitchFamily="34" charset="0"/>
                <a:cs typeface="Arial" panose="020B0604020202020204" pitchFamily="34" charset="0"/>
              </a:rPr>
              <a:t>FCX_FILE_SUB_TYPE packet data file has CFE primary header only</a:t>
            </a:r>
          </a:p>
          <a:p>
            <a:pPr lvl="3"/>
            <a:r>
              <a:rPr lang="en-US" altLang="en-US" smtClean="0">
                <a:ea typeface="Arial" panose="020B0604020202020204" pitchFamily="34" charset="0"/>
                <a:cs typeface="Arial" panose="020B0604020202020204" pitchFamily="34" charset="0"/>
              </a:rPr>
              <a:t>FCX_DS_FILE_SUB_TYPE packet data file also has DS secondary header</a:t>
            </a:r>
          </a:p>
          <a:p>
            <a:pPr lvl="2"/>
            <a:r>
              <a:rPr lang="en-US" altLang="en-US" smtClean="0"/>
              <a:t>Processes one sub-type using Embedded Delay (ED) values</a:t>
            </a:r>
          </a:p>
          <a:p>
            <a:pPr lvl="3"/>
            <a:r>
              <a:rPr lang="en-US" altLang="en-US" smtClean="0">
                <a:ea typeface="Arial" panose="020B0604020202020204" pitchFamily="34" charset="0"/>
                <a:cs typeface="Arial" panose="020B0604020202020204" pitchFamily="34" charset="0"/>
              </a:rPr>
              <a:t>FCX_ED_FILE_SUB_TYPE packet data file has packets separated by delay values</a:t>
            </a:r>
          </a:p>
          <a:p>
            <a:pPr lvl="3"/>
            <a:r>
              <a:rPr lang="en-US" altLang="en-US" smtClean="0">
                <a:ea typeface="Arial" panose="020B0604020202020204" pitchFamily="34" charset="0"/>
                <a:cs typeface="Arial" panose="020B0604020202020204" pitchFamily="34" charset="0"/>
              </a:rPr>
              <a:t>FCX_ED_FILE_SUB_TYPE packet data file has CFE primary header only</a:t>
            </a:r>
          </a:p>
          <a:p>
            <a:pPr lvl="3"/>
            <a:r>
              <a:rPr lang="en-US" altLang="en-US" smtClean="0">
                <a:ea typeface="Arial" panose="020B0604020202020204" pitchFamily="34" charset="0"/>
                <a:cs typeface="Arial" panose="020B0604020202020204" pitchFamily="34" charset="0"/>
              </a:rPr>
              <a:t>This is a new file type with ccsds packets separated by 32 bit delay values</a:t>
            </a:r>
          </a:p>
          <a:p>
            <a:pPr lvl="3"/>
            <a:r>
              <a:rPr lang="en-US" altLang="en-US" smtClean="0">
                <a:ea typeface="Arial" panose="020B0604020202020204" pitchFamily="34" charset="0"/>
                <a:cs typeface="Arial" panose="020B0604020202020204" pitchFamily="34" charset="0"/>
              </a:rPr>
              <a:t>This file type should not be used for relative time sequencing due to the poor time resolution of the FCX child tasks</a:t>
            </a:r>
          </a:p>
          <a:p>
            <a:pPr lvl="1"/>
            <a:r>
              <a:rPr lang="en-US" altLang="en-US" smtClean="0">
                <a:ea typeface="ヒラギノ角ゴ Pro W3" pitchFamily="2" charset="-128"/>
              </a:rPr>
              <a:t>Creates a child task for each packet data file being processed</a:t>
            </a:r>
          </a:p>
          <a:p>
            <a:pPr lvl="2"/>
            <a:r>
              <a:rPr lang="en-US" altLang="en-US" smtClean="0"/>
              <a:t>Each child task is terminated when its packet data file is closed</a:t>
            </a:r>
          </a:p>
          <a:p>
            <a:pPr lvl="2"/>
            <a:r>
              <a:rPr lang="en-US" altLang="en-US" smtClean="0"/>
              <a:t>The number of child tasks is limited by a configuration definition</a:t>
            </a:r>
          </a:p>
          <a:p>
            <a:pPr lvl="1"/>
            <a:endParaRPr lang="en-US" altLang="en-US" smtClean="0">
              <a:ea typeface="ヒラギノ角ゴ Pro W3" pitchFamily="2" charset="-128"/>
            </a:endParaRPr>
          </a:p>
          <a:p>
            <a:pPr lvl="1"/>
            <a:endParaRPr lang="en-US" altLang="en-US" smtClean="0">
              <a:ea typeface="ヒラギノ角ゴ Pro W3" pitchFamily="2" charset="-128"/>
            </a:endParaRPr>
          </a:p>
        </p:txBody>
      </p:sp>
    </p:spTree>
    <p:extLst>
      <p:ext uri="{BB962C8B-B14F-4D97-AF65-F5344CB8AC3E}">
        <p14:creationId xmlns:p14="http://schemas.microsoft.com/office/powerpoint/2010/main" val="2569016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idx="4294967295"/>
          </p:nvPr>
        </p:nvSpPr>
        <p:spPr>
          <a:xfrm>
            <a:off x="1616075" y="76200"/>
            <a:ext cx="6553200" cy="688975"/>
          </a:xfrm>
        </p:spPr>
        <p:txBody>
          <a:bodyPr/>
          <a:lstStyle/>
          <a:p>
            <a:r>
              <a:rPr lang="en-US" altLang="en-US" smtClean="0">
                <a:ea typeface="ヒラギノ角ゴ Pro W3" pitchFamily="2" charset="-128"/>
              </a:rPr>
              <a:t>FCX – Context Diagram</a:t>
            </a:r>
          </a:p>
        </p:txBody>
      </p:sp>
      <p:pic>
        <p:nvPicPr>
          <p:cNvPr id="2" name="Picture 1"/>
          <p:cNvPicPr>
            <a:picLocks noChangeAspect="1"/>
          </p:cNvPicPr>
          <p:nvPr/>
        </p:nvPicPr>
        <p:blipFill>
          <a:blip r:embed="rId3"/>
          <a:stretch>
            <a:fillRect/>
          </a:stretch>
        </p:blipFill>
        <p:spPr>
          <a:xfrm>
            <a:off x="838200" y="1219200"/>
            <a:ext cx="7925810" cy="5034564"/>
          </a:xfrm>
          <a:prstGeom prst="rect">
            <a:avLst/>
          </a:prstGeom>
        </p:spPr>
      </p:pic>
    </p:spTree>
    <p:extLst>
      <p:ext uri="{BB962C8B-B14F-4D97-AF65-F5344CB8AC3E}">
        <p14:creationId xmlns:p14="http://schemas.microsoft.com/office/powerpoint/2010/main" val="1375205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ヒラギノ角ゴ Pro W3"/>
        <a:cs typeface="ヒラギノ角ゴ Pro W3"/>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effectLst/>
            <a:latin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ヒラギノ角ゴ Pro W3"/>
        <a:cs typeface="ヒラギノ角ゴ Pro W3"/>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4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effectLst/>
            <a:latin typeface="Arial"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7109</TotalTime>
  <Words>956</Words>
  <Application>Microsoft Office PowerPoint</Application>
  <PresentationFormat>On-screen Show (4:3)</PresentationFormat>
  <Paragraphs>140</Paragraphs>
  <Slides>15</Slides>
  <Notes>3</Notes>
  <HiddenSlides>0</HiddenSlides>
  <MMClips>1</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1_Office Theme</vt:lpstr>
      <vt:lpstr>Application Inventory</vt:lpstr>
      <vt:lpstr>Application Catalog</vt:lpstr>
      <vt:lpstr>Where is the Application Catalog?</vt:lpstr>
      <vt:lpstr>PowerPoint Presentation</vt:lpstr>
      <vt:lpstr>A Look Inside</vt:lpstr>
      <vt:lpstr>File Commander eXtended FCX</vt:lpstr>
      <vt:lpstr>File Commander eXtended (FCX)</vt:lpstr>
      <vt:lpstr>FCX – Overview</vt:lpstr>
      <vt:lpstr>FCX – Context Diagram</vt:lpstr>
      <vt:lpstr>Commands</vt:lpstr>
      <vt:lpstr>Generic CI - TO</vt:lpstr>
      <vt:lpstr>Software Tasks – Generic CI - TO</vt:lpstr>
      <vt:lpstr>CI- TO Overview</vt:lpstr>
      <vt:lpstr>CI/TO Component Design, Data Flow &amp; Execution Architecture</vt:lpstr>
      <vt:lpstr>CI-TO Overview – Input/Output (IO) Library Components &amp; File Structure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CFE/CFS GRC Change Summary</dc:title>
  <dc:creator>Vanderaar, Lisa B. (GRC-LSS0)</dc:creator>
  <cp:lastModifiedBy>Harmalkar, Subodh S.</cp:lastModifiedBy>
  <cp:revision>240</cp:revision>
  <cp:lastPrinted>1601-01-01T00:00:00Z</cp:lastPrinted>
  <dcterms:created xsi:type="dcterms:W3CDTF">1601-01-01T00:00:00Z</dcterms:created>
  <dcterms:modified xsi:type="dcterms:W3CDTF">2017-01-13T15:27:13Z</dcterms:modified>
</cp:coreProperties>
</file>