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1" r:id="rId4"/>
    <p:sldId id="259" r:id="rId5"/>
    <p:sldId id="257" r:id="rId6"/>
    <p:sldId id="260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948" autoAdjust="0"/>
  </p:normalViewPr>
  <p:slideViewPr>
    <p:cSldViewPr snapToGrid="0">
      <p:cViewPr varScale="1">
        <p:scale>
          <a:sx n="61" d="100"/>
          <a:sy n="61" d="100"/>
        </p:scale>
        <p:origin x="1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BCC5A-CB10-4FC3-BF22-C0770F4A9A13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D0B25-068F-4CDD-B9AD-3ADBE379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B4FA-0C26-4FFE-9DD5-AD4AAF1CCA6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7627-43EF-447C-9B9C-D88CAACD9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</a:t>
            </a:r>
            <a:r>
              <a:rPr lang="en-US" baseline="0" dirty="0"/>
              <a:t> flight-software quality simulations d</a:t>
            </a:r>
            <a:r>
              <a:rPr lang="en-US" dirty="0"/>
              <a:t>oes require</a:t>
            </a:r>
            <a:r>
              <a:rPr lang="en-US" baseline="0" dirty="0"/>
              <a:t> additional effort from pointing team. Beneficial to have a specific FSW </a:t>
            </a:r>
            <a:r>
              <a:rPr lang="en-US" baseline="0" dirty="0" err="1"/>
              <a:t>leision</a:t>
            </a:r>
            <a:r>
              <a:rPr lang="en-US" baseline="0" dirty="0"/>
              <a:t> on pointing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TLC file developed and maintained by </a:t>
            </a:r>
            <a:r>
              <a:rPr lang="en-US" dirty="0" err="1"/>
              <a:t>mathworks</a:t>
            </a:r>
            <a:r>
              <a:rPr lang="en-US" dirty="0"/>
              <a:t> pilot engineers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C11B-FAAB-4DA6-9AFC-BFB7D2C814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3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1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20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42" y="1145087"/>
            <a:ext cx="7886700" cy="519807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1265" y="6554318"/>
            <a:ext cx="20574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E54F55-C848-492E-A463-C757825A1F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819150" y="6607667"/>
            <a:ext cx="7438134" cy="14723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952206" y="245779"/>
            <a:ext cx="5172891" cy="6422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99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0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8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67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88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259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99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66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87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1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5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126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4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0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4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48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80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0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Simulink Interface Layer (SIL)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 Lentine GSFC/591 Chesapeake Aerospace</a:t>
            </a:r>
          </a:p>
        </p:txBody>
      </p:sp>
    </p:spTree>
    <p:extLst>
      <p:ext uri="{BB962C8B-B14F-4D97-AF65-F5344CB8AC3E}">
        <p14:creationId xmlns:p14="http://schemas.microsoft.com/office/powerpoint/2010/main" val="338600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Compilation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Setup:</a:t>
            </a:r>
          </a:p>
          <a:p>
            <a:pPr lvl="1"/>
            <a:r>
              <a:rPr lang="en-US" dirty="0"/>
              <a:t>Assign </a:t>
            </a:r>
            <a:r>
              <a:rPr lang="en-US" dirty="0" err="1"/>
              <a:t>ApIDs</a:t>
            </a:r>
            <a:endParaRPr lang="en-US" dirty="0"/>
          </a:p>
          <a:p>
            <a:pPr lvl="1"/>
            <a:r>
              <a:rPr lang="en-US" dirty="0"/>
              <a:t>Add to scheduler</a:t>
            </a:r>
          </a:p>
          <a:p>
            <a:pPr lvl="1"/>
            <a:r>
              <a:rPr lang="en-US" dirty="0"/>
              <a:t>Add to Telemetry Output</a:t>
            </a:r>
          </a:p>
          <a:p>
            <a:pPr lvl="1"/>
            <a:r>
              <a:rPr lang="en-US" dirty="0"/>
              <a:t>(Optional) Define table validation function</a:t>
            </a:r>
          </a:p>
          <a:p>
            <a:pPr lvl="1"/>
            <a:endParaRPr lang="en-US" dirty="0"/>
          </a:p>
          <a:p>
            <a:r>
              <a:rPr lang="en-US" dirty="0"/>
              <a:t>Subsequent Builds:</a:t>
            </a:r>
          </a:p>
          <a:p>
            <a:pPr lvl="1"/>
            <a:r>
              <a:rPr lang="en-US" dirty="0"/>
              <a:t>Drag and drop new generated sources files</a:t>
            </a:r>
          </a:p>
          <a:p>
            <a:pPr lvl="1"/>
            <a:r>
              <a:rPr lang="en-US" dirty="0"/>
              <a:t>Compile</a:t>
            </a:r>
          </a:p>
        </p:txBody>
      </p:sp>
    </p:spTree>
    <p:extLst>
      <p:ext uri="{BB962C8B-B14F-4D97-AF65-F5344CB8AC3E}">
        <p14:creationId xmlns:p14="http://schemas.microsoft.com/office/powerpoint/2010/main" val="95058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Software-In-The-Loop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stubbed off CFE headers, can compile and run generated code in Simulink environment </a:t>
            </a:r>
          </a:p>
          <a:p>
            <a:r>
              <a:rPr lang="en-US" dirty="0"/>
              <a:t>Can also run software in real-time environments </a:t>
            </a:r>
          </a:p>
          <a:p>
            <a:pPr lvl="1"/>
            <a:r>
              <a:rPr lang="en-US" dirty="0"/>
              <a:t>Simulink </a:t>
            </a:r>
            <a:r>
              <a:rPr lang="en-US" dirty="0" err="1"/>
              <a:t>RealTime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Autocoded</a:t>
            </a:r>
            <a:r>
              <a:rPr lang="en-US" dirty="0"/>
              <a:t> Functionality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NICER:</a:t>
            </a:r>
          </a:p>
          <a:p>
            <a:pPr lvl="1"/>
            <a:r>
              <a:rPr lang="en-US" dirty="0"/>
              <a:t>Pointing Control Algorithms</a:t>
            </a:r>
          </a:p>
          <a:p>
            <a:pPr lvl="2"/>
            <a:r>
              <a:rPr lang="en-US" dirty="0"/>
              <a:t>2 axis gimbal controller </a:t>
            </a:r>
          </a:p>
          <a:p>
            <a:pPr lvl="2"/>
            <a:r>
              <a:rPr lang="en-US" dirty="0"/>
              <a:t>Sensor data conditioning</a:t>
            </a:r>
          </a:p>
          <a:p>
            <a:pPr lvl="2"/>
            <a:r>
              <a:rPr lang="en-US" dirty="0"/>
              <a:t>Generation of commands to hardware (Mechanism Electronics)</a:t>
            </a:r>
          </a:p>
          <a:p>
            <a:r>
              <a:rPr lang="en-US" dirty="0"/>
              <a:t>GEDI:</a:t>
            </a:r>
          </a:p>
          <a:p>
            <a:pPr lvl="1"/>
            <a:r>
              <a:rPr lang="en-US" dirty="0"/>
              <a:t>Data Ingest</a:t>
            </a:r>
          </a:p>
          <a:p>
            <a:pPr lvl="2"/>
            <a:r>
              <a:rPr lang="en-US" dirty="0"/>
              <a:t>Read raw data from sensors (ST, GPS, Mechanism Electronics, ISS Telemetry)</a:t>
            </a:r>
          </a:p>
          <a:p>
            <a:pPr lvl="2"/>
            <a:r>
              <a:rPr lang="en-US" dirty="0"/>
              <a:t>Variable format, fixed length packets</a:t>
            </a:r>
          </a:p>
          <a:p>
            <a:pPr lvl="1"/>
            <a:r>
              <a:rPr lang="en-US" dirty="0"/>
              <a:t>Pointing Control Algorithms</a:t>
            </a:r>
          </a:p>
          <a:p>
            <a:pPr lvl="2"/>
            <a:r>
              <a:rPr lang="en-US" dirty="0"/>
              <a:t>1 axis gimbal controller</a:t>
            </a:r>
          </a:p>
          <a:p>
            <a:pPr lvl="2"/>
            <a:r>
              <a:rPr lang="en-US" dirty="0"/>
              <a:t>Generation of commands to hardware (Mechanism Electronics)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4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Ames created original version for LADEE mission in partnership with Mathworks</a:t>
            </a:r>
          </a:p>
          <a:p>
            <a:r>
              <a:rPr lang="en-US" dirty="0"/>
              <a:t>GSFC-SIL forked from Ames-SIL version for use on NICER in 2013</a:t>
            </a:r>
          </a:p>
          <a:p>
            <a:pPr lvl="1"/>
            <a:r>
              <a:rPr lang="en-US" dirty="0"/>
              <a:t>NICER software development completed in 2015, waiting for launch</a:t>
            </a:r>
          </a:p>
          <a:p>
            <a:pPr lvl="1"/>
            <a:r>
              <a:rPr lang="en-US" dirty="0"/>
              <a:t>GSFC-SIL currently being used on GEDI</a:t>
            </a:r>
          </a:p>
          <a:p>
            <a:r>
              <a:rPr lang="en-US" dirty="0"/>
              <a:t>GSFC-SIL enhancements:</a:t>
            </a:r>
          </a:p>
          <a:p>
            <a:pPr lvl="1"/>
            <a:r>
              <a:rPr lang="en-US" dirty="0"/>
              <a:t>CFE </a:t>
            </a:r>
            <a:r>
              <a:rPr lang="en-US" dirty="0" err="1"/>
              <a:t>GetTime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Conditional Message sending</a:t>
            </a:r>
          </a:p>
          <a:p>
            <a:pPr lvl="1"/>
            <a:r>
              <a:rPr lang="en-US" dirty="0"/>
              <a:t>Model reference support</a:t>
            </a:r>
          </a:p>
          <a:p>
            <a:pPr lvl="1"/>
            <a:r>
              <a:rPr lang="en-US" dirty="0"/>
              <a:t>Multiple table support (coming soon)</a:t>
            </a:r>
          </a:p>
          <a:p>
            <a:r>
              <a:rPr lang="en-US" dirty="0"/>
              <a:t>Ames-SIL enhancements:</a:t>
            </a:r>
          </a:p>
          <a:p>
            <a:pPr lvl="1"/>
            <a:r>
              <a:rPr lang="en-US" dirty="0"/>
              <a:t>Telemetry/commanding database support</a:t>
            </a:r>
          </a:p>
          <a:p>
            <a:pPr lvl="1"/>
            <a:r>
              <a:rPr lang="en-US" dirty="0"/>
              <a:t>Usability improvements</a:t>
            </a:r>
          </a:p>
          <a:p>
            <a:pPr lvl="1"/>
            <a:endParaRPr lang="en-US" dirty="0"/>
          </a:p>
          <a:p>
            <a:r>
              <a:rPr lang="en-US" dirty="0"/>
              <a:t>Working towards merging Ames and GSFC versions in near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Autocoding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0883"/>
            <a:ext cx="8228013" cy="4508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Software requirements created by pointing team in partnership with FSW team</a:t>
            </a:r>
          </a:p>
          <a:p>
            <a:pPr lvl="1"/>
            <a:r>
              <a:rPr lang="en-US" dirty="0"/>
              <a:t>Pointing team knows needed functionality to meet mission requirements</a:t>
            </a:r>
          </a:p>
          <a:p>
            <a:pPr lvl="1"/>
            <a:r>
              <a:rPr lang="en-US" dirty="0"/>
              <a:t>Considered FSW requirements, tested and verified by FSW testers</a:t>
            </a:r>
          </a:p>
          <a:p>
            <a:r>
              <a:rPr lang="en-US" dirty="0"/>
              <a:t>Pointing team develops and tests algorithms in Matlab/Simulink environment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Use of existing GNC Simulink libraries</a:t>
            </a:r>
          </a:p>
          <a:p>
            <a:pPr lvl="1"/>
            <a:r>
              <a:rPr lang="en-US" dirty="0"/>
              <a:t>High code reuse between FSW and High Fidelity Simulations (HiFi’s) which pointing team already produces</a:t>
            </a:r>
          </a:p>
          <a:p>
            <a:pPr lvl="1"/>
            <a:r>
              <a:rPr lang="en-US" dirty="0"/>
              <a:t>Early end-to-end testing of models/code as they’re developed/implemented  </a:t>
            </a:r>
          </a:p>
          <a:p>
            <a:r>
              <a:rPr lang="en-US" dirty="0"/>
              <a:t>Pointing team generates C code, delivers to FSW team for integration with FSW builds</a:t>
            </a:r>
          </a:p>
          <a:p>
            <a:r>
              <a:rPr lang="en-US" dirty="0"/>
              <a:t>CFE/SIL Autocoding workflow has been used on LADEE, NICER and GEDI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554788"/>
            <a:ext cx="20574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707" y="5503146"/>
            <a:ext cx="1700784" cy="11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37" y="5502610"/>
            <a:ext cx="1038370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 in Operation</a:t>
            </a:r>
            <a:endParaRPr lang="en-US" dirty="0"/>
          </a:p>
        </p:txBody>
      </p:sp>
      <p:grpSp>
        <p:nvGrpSpPr>
          <p:cNvPr id="2" name="Group 187"/>
          <p:cNvGrpSpPr/>
          <p:nvPr/>
        </p:nvGrpSpPr>
        <p:grpSpPr>
          <a:xfrm>
            <a:off x="157655" y="990600"/>
            <a:ext cx="8986345" cy="5594350"/>
            <a:chOff x="157655" y="793750"/>
            <a:chExt cx="8986345" cy="5791200"/>
          </a:xfrm>
          <a:noFill/>
        </p:grpSpPr>
        <p:grpSp>
          <p:nvGrpSpPr>
            <p:cNvPr id="3" name="Group 119"/>
            <p:cNvGrpSpPr/>
            <p:nvPr/>
          </p:nvGrpSpPr>
          <p:grpSpPr>
            <a:xfrm>
              <a:off x="157655" y="793750"/>
              <a:ext cx="8986345" cy="5791200"/>
              <a:chOff x="157655" y="793750"/>
              <a:chExt cx="8986345" cy="5791200"/>
            </a:xfrm>
            <a:grpFill/>
          </p:grpSpPr>
          <p:sp>
            <p:nvSpPr>
              <p:cNvPr id="121" name="Double Wave 120"/>
              <p:cNvSpPr>
                <a:spLocks noChangeArrowheads="1"/>
              </p:cNvSpPr>
              <p:nvPr/>
            </p:nvSpPr>
            <p:spPr bwMode="auto">
              <a:xfrm>
                <a:off x="157655" y="793750"/>
                <a:ext cx="5481145" cy="5791200"/>
              </a:xfrm>
              <a:prstGeom prst="doubleWave">
                <a:avLst>
                  <a:gd name="adj1" fmla="val 2514"/>
                  <a:gd name="adj2" fmla="val 356"/>
                </a:avLst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454025" y="1088137"/>
                <a:ext cx="1679575" cy="3493008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 anchorCtr="1"/>
              <a:lstStyle/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2000" dirty="0">
                  <a:solidFill>
                    <a:srgbClr val="00000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-107" charset="0"/>
                    <a:cs typeface="ＭＳ Ｐゴシック" pitchFamily="-107" charset="-128"/>
                  </a:rPr>
                  <a:t>Simulink Application</a:t>
                </a:r>
              </a:p>
            </p:txBody>
          </p:sp>
          <p:cxnSp>
            <p:nvCxnSpPr>
              <p:cNvPr id="123" name="Straight Arrow Connector 10"/>
              <p:cNvCxnSpPr>
                <a:cxnSpLocks noChangeShapeType="1"/>
                <a:stCxn id="61" idx="3"/>
              </p:cNvCxnSpPr>
              <p:nvPr/>
            </p:nvCxnSpPr>
            <p:spPr bwMode="auto">
              <a:xfrm>
                <a:off x="1894205" y="2150000"/>
                <a:ext cx="2296795" cy="1566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24" name="Rounded Rectangle 123"/>
              <p:cNvSpPr>
                <a:spLocks noChangeArrowheads="1"/>
              </p:cNvSpPr>
              <p:nvPr/>
            </p:nvSpPr>
            <p:spPr bwMode="auto">
              <a:xfrm>
                <a:off x="4191000" y="2036064"/>
                <a:ext cx="91440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Bus Out</a:t>
                </a:r>
              </a:p>
            </p:txBody>
          </p:sp>
          <p:sp>
            <p:nvSpPr>
              <p:cNvPr id="125" name="Rounded Rectangle 124"/>
              <p:cNvSpPr>
                <a:spLocks noChangeArrowheads="1"/>
              </p:cNvSpPr>
              <p:nvPr/>
            </p:nvSpPr>
            <p:spPr bwMode="auto">
              <a:xfrm>
                <a:off x="1055688" y="1633411"/>
                <a:ext cx="855662" cy="3667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Event Signals</a:t>
                </a:r>
              </a:p>
            </p:txBody>
          </p:sp>
          <p:sp>
            <p:nvSpPr>
              <p:cNvPr id="126" name="Rounded Rectangle 125"/>
              <p:cNvSpPr>
                <a:spLocks noChangeArrowheads="1"/>
              </p:cNvSpPr>
              <p:nvPr/>
            </p:nvSpPr>
            <p:spPr bwMode="auto">
              <a:xfrm>
                <a:off x="4321175" y="3941445"/>
                <a:ext cx="860425" cy="16729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Bus In</a:t>
                </a:r>
              </a:p>
            </p:txBody>
          </p:sp>
          <p:cxnSp>
            <p:nvCxnSpPr>
              <p:cNvPr id="127" name="Straight Arrow Connector 61"/>
              <p:cNvCxnSpPr>
                <a:cxnSpLocks noChangeShapeType="1"/>
                <a:stCxn id="131" idx="3"/>
                <a:endCxn id="136" idx="1"/>
              </p:cNvCxnSpPr>
              <p:nvPr/>
            </p:nvCxnSpPr>
            <p:spPr bwMode="auto">
              <a:xfrm>
                <a:off x="3657600" y="1815084"/>
                <a:ext cx="2514600" cy="1371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28" name="Straight Arrow Connector 63"/>
              <p:cNvCxnSpPr>
                <a:cxnSpLocks noChangeShapeType="1"/>
                <a:stCxn id="124" idx="3"/>
              </p:cNvCxnSpPr>
              <p:nvPr/>
            </p:nvCxnSpPr>
            <p:spPr bwMode="auto">
              <a:xfrm>
                <a:off x="5105400" y="2531364"/>
                <a:ext cx="1218282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29" name="Rounded Rectangle 128"/>
              <p:cNvSpPr>
                <a:spLocks noChangeArrowheads="1"/>
              </p:cNvSpPr>
              <p:nvPr/>
            </p:nvSpPr>
            <p:spPr bwMode="auto">
              <a:xfrm>
                <a:off x="6323682" y="2267712"/>
                <a:ext cx="990600" cy="2852928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</a:t>
                </a: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 Software Bus</a:t>
                </a:r>
              </a:p>
            </p:txBody>
          </p:sp>
          <p:cxnSp>
            <p:nvCxnSpPr>
              <p:cNvPr id="130" name="Straight Arrow Connector 65"/>
              <p:cNvCxnSpPr>
                <a:cxnSpLocks noChangeShapeType="1"/>
              </p:cNvCxnSpPr>
              <p:nvPr/>
            </p:nvCxnSpPr>
            <p:spPr bwMode="auto">
              <a:xfrm flipH="1">
                <a:off x="5181600" y="4887468"/>
                <a:ext cx="1142082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1" name="Rounded Rectangle 130"/>
              <p:cNvSpPr>
                <a:spLocks noChangeArrowheads="1"/>
              </p:cNvSpPr>
              <p:nvPr/>
            </p:nvSpPr>
            <p:spPr bwMode="auto">
              <a:xfrm>
                <a:off x="2590800" y="1572768"/>
                <a:ext cx="1066800" cy="48463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Event Processing</a:t>
                </a:r>
              </a:p>
            </p:txBody>
          </p:sp>
          <p:cxnSp>
            <p:nvCxnSpPr>
              <p:cNvPr id="132" name="Straight Arrow Connector 73"/>
              <p:cNvCxnSpPr>
                <a:cxnSpLocks noChangeShapeType="1"/>
              </p:cNvCxnSpPr>
              <p:nvPr/>
            </p:nvCxnSpPr>
            <p:spPr bwMode="auto">
              <a:xfrm flipH="1" flipV="1">
                <a:off x="7328971" y="3467449"/>
                <a:ext cx="762000" cy="15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33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7315200" y="2653348"/>
                <a:ext cx="762000" cy="158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4" name="TextBox 78"/>
              <p:cNvSpPr txBox="1">
                <a:spLocks noChangeArrowheads="1"/>
              </p:cNvSpPr>
              <p:nvPr/>
            </p:nvSpPr>
            <p:spPr bwMode="auto">
              <a:xfrm>
                <a:off x="7502487" y="2721864"/>
                <a:ext cx="1641513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Other Apps / Mission Ops</a:t>
                </a:r>
              </a:p>
            </p:txBody>
          </p:sp>
          <p:cxnSp>
            <p:nvCxnSpPr>
              <p:cNvPr id="135" name="Straight Arrow Connector 80"/>
              <p:cNvCxnSpPr>
                <a:cxnSpLocks noChangeShapeType="1"/>
                <a:stCxn id="125" idx="3"/>
                <a:endCxn id="131" idx="1"/>
              </p:cNvCxnSpPr>
              <p:nvPr/>
            </p:nvCxnSpPr>
            <p:spPr bwMode="auto">
              <a:xfrm flipV="1">
                <a:off x="1911350" y="1815084"/>
                <a:ext cx="679450" cy="1683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6" name="Rounded Rectangle 135"/>
              <p:cNvSpPr>
                <a:spLocks noChangeArrowheads="1"/>
              </p:cNvSpPr>
              <p:nvPr/>
            </p:nvSpPr>
            <p:spPr bwMode="auto">
              <a:xfrm>
                <a:off x="6172200" y="1563624"/>
                <a:ext cx="1524000" cy="53035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</a:t>
                </a: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 Event Services</a:t>
                </a:r>
              </a:p>
            </p:txBody>
          </p:sp>
          <p:cxnSp>
            <p:nvCxnSpPr>
              <p:cNvPr id="137" name="Straight Arrow Connector 86"/>
              <p:cNvCxnSpPr>
                <a:cxnSpLocks noChangeShapeType="1"/>
              </p:cNvCxnSpPr>
              <p:nvPr/>
            </p:nvCxnSpPr>
            <p:spPr bwMode="auto">
              <a:xfrm>
                <a:off x="7696200" y="1846275"/>
                <a:ext cx="346075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38" name="TextBox 87"/>
              <p:cNvSpPr txBox="1">
                <a:spLocks noChangeArrowheads="1"/>
              </p:cNvSpPr>
              <p:nvPr/>
            </p:nvSpPr>
            <p:spPr bwMode="auto">
              <a:xfrm>
                <a:off x="8077200" y="1555990"/>
                <a:ext cx="998327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Mission Ops</a:t>
                </a:r>
              </a:p>
            </p:txBody>
          </p:sp>
          <p:sp>
            <p:nvSpPr>
              <p:cNvPr id="139" name="Rounded Rectangle 138"/>
              <p:cNvSpPr>
                <a:spLocks noChangeArrowheads="1"/>
              </p:cNvSpPr>
              <p:nvPr/>
            </p:nvSpPr>
            <p:spPr bwMode="auto">
              <a:xfrm>
                <a:off x="2667000" y="3179064"/>
                <a:ext cx="1066800" cy="2179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Queue</a:t>
                </a: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Cmd</a:t>
                </a: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/</a:t>
                </a:r>
                <a:r>
                  <a:rPr lang="en-US" sz="1400" dirty="0" err="1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TlmMessages</a:t>
                </a:r>
                <a:endParaRPr lang="en-US" sz="1400" dirty="0">
                  <a:solidFill>
                    <a:srgbClr val="7030A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endParaRPr lang="en-US" sz="800" dirty="0">
                  <a:solidFill>
                    <a:srgbClr val="7030A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Provide Sequence Numbers</a:t>
                </a:r>
              </a:p>
              <a:p>
                <a:pPr algn="ctr">
                  <a:defRPr/>
                </a:pPr>
                <a:endParaRPr lang="en-US" sz="800" dirty="0">
                  <a:solidFill>
                    <a:srgbClr val="7030A0"/>
                  </a:solidFill>
                  <a:latin typeface="Calibri" pitchFamily="-107" charset="0"/>
                  <a:cs typeface="ＭＳ Ｐゴシック" pitchFamily="-107" charset="-128"/>
                </a:endParaRP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Error Check Messages</a:t>
                </a:r>
              </a:p>
            </p:txBody>
          </p:sp>
          <p:cxnSp>
            <p:nvCxnSpPr>
              <p:cNvPr id="140" name="Straight Arrow Connector 91"/>
              <p:cNvCxnSpPr>
                <a:cxnSpLocks noChangeShapeType="1"/>
              </p:cNvCxnSpPr>
              <p:nvPr/>
            </p:nvCxnSpPr>
            <p:spPr bwMode="auto">
              <a:xfrm flipV="1">
                <a:off x="2121408" y="3864865"/>
                <a:ext cx="545592" cy="304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1" name="Rounded Rectangle 140"/>
              <p:cNvSpPr>
                <a:spLocks noChangeArrowheads="1"/>
              </p:cNvSpPr>
              <p:nvPr/>
            </p:nvSpPr>
            <p:spPr bwMode="auto">
              <a:xfrm>
                <a:off x="7700063" y="4183380"/>
                <a:ext cx="876300" cy="685800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SCH</a:t>
                </a:r>
              </a:p>
            </p:txBody>
          </p:sp>
          <p:cxnSp>
            <p:nvCxnSpPr>
              <p:cNvPr id="142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3733800" y="4369754"/>
                <a:ext cx="573024" cy="107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3" name="Straight Arrow Connector 103"/>
              <p:cNvCxnSpPr>
                <a:cxnSpLocks noChangeShapeType="1"/>
                <a:stCxn id="141" idx="1"/>
              </p:cNvCxnSpPr>
              <p:nvPr/>
            </p:nvCxnSpPr>
            <p:spPr bwMode="auto">
              <a:xfrm flipH="1">
                <a:off x="7316118" y="4526280"/>
                <a:ext cx="383945" cy="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4" name="Rounded Rectangle 143"/>
              <p:cNvSpPr>
                <a:spLocks noChangeArrowheads="1"/>
              </p:cNvSpPr>
              <p:nvPr/>
            </p:nvSpPr>
            <p:spPr bwMode="auto">
              <a:xfrm>
                <a:off x="1539240" y="5218176"/>
                <a:ext cx="9144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Execute</a:t>
                </a:r>
              </a:p>
            </p:txBody>
          </p:sp>
          <p:cxnSp>
            <p:nvCxnSpPr>
              <p:cNvPr id="145" name="Straight Arrow Connector 108"/>
              <p:cNvCxnSpPr>
                <a:cxnSpLocks noChangeShapeType="1"/>
                <a:endCxn id="144" idx="3"/>
              </p:cNvCxnSpPr>
              <p:nvPr/>
            </p:nvCxnSpPr>
            <p:spPr bwMode="auto">
              <a:xfrm flipH="1">
                <a:off x="2453640" y="5404104"/>
                <a:ext cx="1862328" cy="4572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6" name="Straight Arrow Connector 110"/>
              <p:cNvCxnSpPr>
                <a:cxnSpLocks noChangeShapeType="1"/>
                <a:stCxn id="144" idx="0"/>
              </p:cNvCxnSpPr>
              <p:nvPr/>
            </p:nvCxnSpPr>
            <p:spPr bwMode="auto">
              <a:xfrm flipH="1" flipV="1">
                <a:off x="1993392" y="4590288"/>
                <a:ext cx="3048" cy="6278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47" name="Rounded Rectangle 146"/>
              <p:cNvSpPr>
                <a:spLocks noChangeArrowheads="1"/>
              </p:cNvSpPr>
              <p:nvPr/>
            </p:nvSpPr>
            <p:spPr bwMode="auto">
              <a:xfrm>
                <a:off x="2286000" y="2493264"/>
                <a:ext cx="838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House Keeping</a:t>
                </a:r>
              </a:p>
            </p:txBody>
          </p:sp>
          <p:cxnSp>
            <p:nvCxnSpPr>
              <p:cNvPr id="148" name="Straight Arrow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33601" y="3483864"/>
                <a:ext cx="762000" cy="317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49" name="Straight Arrow Connector 124"/>
              <p:cNvCxnSpPr>
                <a:cxnSpLocks noChangeShapeType="1"/>
                <a:stCxn id="147" idx="3"/>
              </p:cNvCxnSpPr>
              <p:nvPr/>
            </p:nvCxnSpPr>
            <p:spPr bwMode="auto">
              <a:xfrm>
                <a:off x="3124200" y="2798064"/>
                <a:ext cx="1066800" cy="158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0" name="Rounded Rectangle 149"/>
              <p:cNvSpPr>
                <a:spLocks noChangeArrowheads="1"/>
              </p:cNvSpPr>
              <p:nvPr/>
            </p:nvSpPr>
            <p:spPr bwMode="auto">
              <a:xfrm>
                <a:off x="978408" y="5638800"/>
                <a:ext cx="13716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Table Management</a:t>
                </a:r>
              </a:p>
            </p:txBody>
          </p:sp>
          <p:cxnSp>
            <p:nvCxnSpPr>
              <p:cNvPr id="151" name="Straight Arrow Connector 128"/>
              <p:cNvCxnSpPr>
                <a:cxnSpLocks noChangeShapeType="1"/>
              </p:cNvCxnSpPr>
              <p:nvPr/>
            </p:nvCxnSpPr>
            <p:spPr bwMode="auto">
              <a:xfrm flipV="1">
                <a:off x="1143000" y="4572000"/>
                <a:ext cx="0" cy="1078992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2" name="Straight Arrow Connector 130"/>
              <p:cNvCxnSpPr>
                <a:cxnSpLocks noChangeShapeType="1"/>
              </p:cNvCxnSpPr>
              <p:nvPr/>
            </p:nvCxnSpPr>
            <p:spPr bwMode="auto">
              <a:xfrm flipH="1">
                <a:off x="1434022" y="4581144"/>
                <a:ext cx="1586" cy="105924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3" name="Straight Arrow Connector 133"/>
              <p:cNvCxnSpPr>
                <a:cxnSpLocks noChangeShapeType="1"/>
              </p:cNvCxnSpPr>
              <p:nvPr/>
            </p:nvCxnSpPr>
            <p:spPr bwMode="auto">
              <a:xfrm flipH="1">
                <a:off x="2350008" y="5788152"/>
                <a:ext cx="3803904" cy="609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54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350008" y="6022848"/>
                <a:ext cx="3840480" cy="3048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5" name="Rounded Rectangle 154"/>
              <p:cNvSpPr>
                <a:spLocks noChangeArrowheads="1"/>
              </p:cNvSpPr>
              <p:nvPr/>
            </p:nvSpPr>
            <p:spPr bwMode="auto">
              <a:xfrm>
                <a:off x="6172200" y="5529072"/>
                <a:ext cx="1752600" cy="685800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</a:t>
                </a: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 Table Services</a:t>
                </a:r>
              </a:p>
            </p:txBody>
          </p:sp>
          <p:sp>
            <p:nvSpPr>
              <p:cNvPr id="156" name="TextBox 140"/>
              <p:cNvSpPr txBox="1">
                <a:spLocks noChangeArrowheads="1"/>
              </p:cNvSpPr>
              <p:nvPr/>
            </p:nvSpPr>
            <p:spPr bwMode="auto">
              <a:xfrm>
                <a:off x="4842275" y="3169920"/>
                <a:ext cx="662362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7030A0"/>
                    </a:solidFill>
                  </a:rPr>
                  <a:t>SIL</a:t>
                </a:r>
              </a:p>
            </p:txBody>
          </p:sp>
          <p:cxnSp>
            <p:nvCxnSpPr>
              <p:cNvPr id="157" name="Straight Arrow Connector 141"/>
              <p:cNvCxnSpPr>
                <a:cxnSpLocks noChangeShapeType="1"/>
                <a:endCxn id="155" idx="3"/>
              </p:cNvCxnSpPr>
              <p:nvPr/>
            </p:nvCxnSpPr>
            <p:spPr bwMode="auto">
              <a:xfrm flipH="1" flipV="1">
                <a:off x="7924800" y="5871972"/>
                <a:ext cx="234950" cy="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58" name="TextBox 146"/>
              <p:cNvSpPr txBox="1">
                <a:spLocks noChangeArrowheads="1"/>
              </p:cNvSpPr>
              <p:nvPr/>
            </p:nvSpPr>
            <p:spPr bwMode="auto">
              <a:xfrm>
                <a:off x="8115300" y="5553456"/>
                <a:ext cx="1028700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eaLnBrk="1" hangingPunct="1"/>
                <a:r>
                  <a:rPr lang="en-US" sz="1800" dirty="0"/>
                  <a:t>Mission Ops</a:t>
                </a:r>
              </a:p>
            </p:txBody>
          </p:sp>
          <p:sp>
            <p:nvSpPr>
              <p:cNvPr id="159" name="Rounded Rectangle 158"/>
              <p:cNvSpPr>
                <a:spLocks noChangeArrowheads="1"/>
              </p:cNvSpPr>
              <p:nvPr/>
            </p:nvSpPr>
            <p:spPr bwMode="auto">
              <a:xfrm>
                <a:off x="6177216" y="1179576"/>
                <a:ext cx="1512888" cy="30175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cFE</a:t>
                </a:r>
                <a:r>
                  <a:rPr lang="en-US" sz="1400" dirty="0">
                    <a:solidFill>
                      <a:srgbClr val="FF0000"/>
                    </a:solidFill>
                    <a:latin typeface="Calibri" pitchFamily="-107" charset="0"/>
                    <a:cs typeface="ＭＳ Ｐゴシック" pitchFamily="-107" charset="-128"/>
                  </a:rPr>
                  <a:t> Time Services</a:t>
                </a:r>
              </a:p>
            </p:txBody>
          </p:sp>
          <p:sp>
            <p:nvSpPr>
              <p:cNvPr id="160" name="Rounded Rectangle 159"/>
              <p:cNvSpPr>
                <a:spLocks noChangeArrowheads="1"/>
              </p:cNvSpPr>
              <p:nvPr/>
            </p:nvSpPr>
            <p:spPr bwMode="auto">
              <a:xfrm>
                <a:off x="1051560" y="1145731"/>
                <a:ext cx="885888" cy="3667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Spacecraft Time</a:t>
                </a:r>
              </a:p>
            </p:txBody>
          </p:sp>
          <p:cxnSp>
            <p:nvCxnSpPr>
              <p:cNvPr id="161" name="Straight Arrow Connector 128"/>
              <p:cNvCxnSpPr>
                <a:cxnSpLocks noChangeShapeType="1"/>
                <a:stCxn id="162" idx="1"/>
                <a:endCxn id="160" idx="3"/>
              </p:cNvCxnSpPr>
              <p:nvPr/>
            </p:nvCxnSpPr>
            <p:spPr bwMode="auto">
              <a:xfrm flipH="1">
                <a:off x="1937448" y="1324356"/>
                <a:ext cx="640080" cy="473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62" name="Rounded Rectangle 161"/>
              <p:cNvSpPr>
                <a:spLocks noChangeArrowheads="1"/>
              </p:cNvSpPr>
              <p:nvPr/>
            </p:nvSpPr>
            <p:spPr bwMode="auto">
              <a:xfrm>
                <a:off x="2577528" y="1139952"/>
                <a:ext cx="1066800" cy="36880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7030A0"/>
                    </a:solidFill>
                    <a:latin typeface="Calibri" pitchFamily="-107" charset="0"/>
                    <a:cs typeface="ＭＳ Ｐゴシック" pitchFamily="-107" charset="-128"/>
                  </a:rPr>
                  <a:t>Fetch Time</a:t>
                </a:r>
              </a:p>
            </p:txBody>
          </p:sp>
          <p:cxnSp>
            <p:nvCxnSpPr>
              <p:cNvPr id="163" name="Straight Arrow Connector 133"/>
              <p:cNvCxnSpPr>
                <a:cxnSpLocks noChangeShapeType="1"/>
                <a:stCxn id="159" idx="1"/>
                <a:endCxn id="162" idx="3"/>
              </p:cNvCxnSpPr>
              <p:nvPr/>
            </p:nvCxnSpPr>
            <p:spPr bwMode="auto">
              <a:xfrm flipH="1" flipV="1">
                <a:off x="3644328" y="1324356"/>
                <a:ext cx="2532888" cy="609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sp>
            <p:nvSpPr>
              <p:cNvPr id="164" name="Rounded Rectangle 163"/>
              <p:cNvSpPr>
                <a:spLocks noChangeArrowheads="1"/>
              </p:cNvSpPr>
              <p:nvPr/>
            </p:nvSpPr>
            <p:spPr bwMode="auto">
              <a:xfrm>
                <a:off x="1052640" y="2297874"/>
                <a:ext cx="855662" cy="5001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Fault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-107" charset="0"/>
                    <a:cs typeface="ＭＳ Ｐゴシック" pitchFamily="-107" charset="-128"/>
                  </a:rPr>
                  <a:t> </a:t>
                </a:r>
                <a:r>
                  <a:rPr lang="en-US" sz="1200" dirty="0">
                    <a:solidFill>
                      <a:srgbClr val="FF6600"/>
                    </a:solidFill>
                    <a:latin typeface="Calibri" pitchFamily="-107" charset="0"/>
                    <a:cs typeface="ＭＳ Ｐゴシック" pitchFamily="-107" charset="-128"/>
                  </a:rPr>
                  <a:t>Flags</a:t>
                </a:r>
              </a:p>
            </p:txBody>
          </p:sp>
          <p:cxnSp>
            <p:nvCxnSpPr>
              <p:cNvPr id="165" name="Straight Arrow Connector 122"/>
              <p:cNvCxnSpPr>
                <a:cxnSpLocks noChangeShapeType="1"/>
              </p:cNvCxnSpPr>
              <p:nvPr/>
            </p:nvCxnSpPr>
            <p:spPr bwMode="auto">
              <a:xfrm flipV="1">
                <a:off x="1901952" y="2679192"/>
                <a:ext cx="393192" cy="914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240280" y="1106424"/>
                <a:ext cx="18288" cy="36667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929640" y="4773168"/>
                <a:ext cx="3048" cy="157886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941832" y="4736592"/>
                <a:ext cx="1344168" cy="18288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32688" y="6291072"/>
                <a:ext cx="4608576" cy="91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240280" y="1124712"/>
                <a:ext cx="3319272" cy="9144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5538216" y="1103376"/>
                <a:ext cx="12192" cy="5233416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2" name="TextBox 140"/>
              <p:cNvSpPr txBox="1">
                <a:spLocks noChangeArrowheads="1"/>
              </p:cNvSpPr>
              <p:nvPr/>
            </p:nvSpPr>
            <p:spPr bwMode="auto">
              <a:xfrm>
                <a:off x="187983" y="5812644"/>
                <a:ext cx="782587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6" charset="-128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0070C0"/>
                    </a:solidFill>
                  </a:rPr>
                  <a:t>App</a:t>
                </a:r>
              </a:p>
            </p:txBody>
          </p:sp>
        </p:grpSp>
        <p:cxnSp>
          <p:nvCxnSpPr>
            <p:cNvPr id="178" name="Straight Arrow Connector 122"/>
            <p:cNvCxnSpPr>
              <a:cxnSpLocks noChangeShapeType="1"/>
            </p:cNvCxnSpPr>
            <p:nvPr/>
          </p:nvCxnSpPr>
          <p:spPr bwMode="auto">
            <a:xfrm>
              <a:off x="1898904" y="2401824"/>
              <a:ext cx="2298192" cy="304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/>
          </p:spPr>
        </p:cxnSp>
      </p:grpSp>
      <p:sp>
        <p:nvSpPr>
          <p:cNvPr id="195" name="TextBox 140"/>
          <p:cNvSpPr txBox="1">
            <a:spLocks noChangeArrowheads="1"/>
          </p:cNvSpPr>
          <p:nvPr/>
        </p:nvSpPr>
        <p:spPr bwMode="auto">
          <a:xfrm>
            <a:off x="7869237" y="104741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CFE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1051562" y="2012659"/>
            <a:ext cx="842645" cy="2746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6600"/>
                </a:solidFill>
                <a:latin typeface="Calibri" pitchFamily="-107" charset="0"/>
                <a:cs typeface="ＭＳ Ｐゴシック" pitchFamily="-107" charset="-128"/>
              </a:rPr>
              <a:t>Tlm</a:t>
            </a:r>
            <a:r>
              <a:rPr lang="en-US" sz="1200" dirty="0">
                <a:solidFill>
                  <a:srgbClr val="FF6600"/>
                </a:solidFill>
                <a:latin typeface="Calibri" pitchFamily="-107" charset="0"/>
                <a:cs typeface="ＭＳ Ｐゴシック" pitchFamily="-107" charset="-128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920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Autocoding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Contains task-specific code</a:t>
            </a:r>
          </a:p>
          <a:p>
            <a:pPr lvl="1"/>
            <a:r>
              <a:rPr lang="en-US" dirty="0"/>
              <a:t>Includes blocks from CSL library to access SIL functionality</a:t>
            </a:r>
          </a:p>
          <a:p>
            <a:pPr lvl="1"/>
            <a:r>
              <a:rPr lang="en-US" dirty="0"/>
              <a:t>Implemented by pointing team</a:t>
            </a:r>
          </a:p>
          <a:p>
            <a:r>
              <a:rPr lang="en-US" dirty="0"/>
              <a:t>Target Language Compiler (TLC) file </a:t>
            </a:r>
          </a:p>
          <a:p>
            <a:pPr lvl="1"/>
            <a:r>
              <a:rPr lang="en-US" dirty="0"/>
              <a:t>Generates (model-specific) headers files for integration with (generic) SIL architecture</a:t>
            </a:r>
          </a:p>
          <a:p>
            <a:pPr lvl="1"/>
            <a:r>
              <a:rPr lang="en-US" dirty="0"/>
              <a:t>Developed and maintained by Mathworks pilot engineers</a:t>
            </a:r>
          </a:p>
          <a:p>
            <a:r>
              <a:rPr lang="en-US" dirty="0"/>
              <a:t>Simulink Interface Layer (SIL) </a:t>
            </a:r>
          </a:p>
          <a:p>
            <a:pPr lvl="1"/>
            <a:r>
              <a:rPr lang="en-US" dirty="0"/>
              <a:t>Generic wrapper code which provides interfaces between </a:t>
            </a:r>
            <a:r>
              <a:rPr lang="en-US" dirty="0" err="1"/>
              <a:t>autocode</a:t>
            </a:r>
            <a:r>
              <a:rPr lang="en-US" dirty="0"/>
              <a:t> and CFE</a:t>
            </a:r>
          </a:p>
          <a:p>
            <a:pPr lvl="1"/>
            <a:r>
              <a:rPr lang="en-US" dirty="0"/>
              <a:t>Provides FDC reporting, CFE event generation, Message I/O handling, Table management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554788"/>
            <a:ext cx="20574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2577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CFE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GetTime</a:t>
            </a:r>
            <a:endParaRPr lang="en-US" dirty="0"/>
          </a:p>
          <a:p>
            <a:pPr lvl="1"/>
            <a:r>
              <a:rPr lang="en-US" dirty="0"/>
              <a:t>In simulation: returns simulation clock + epoch</a:t>
            </a:r>
          </a:p>
          <a:p>
            <a:pPr lvl="1"/>
            <a:r>
              <a:rPr lang="en-US" dirty="0"/>
              <a:t>In generated code: calls </a:t>
            </a:r>
            <a:r>
              <a:rPr lang="en-US" dirty="0" err="1"/>
              <a:t>CFE_GetTime</a:t>
            </a:r>
            <a:r>
              <a:rPr lang="en-US" dirty="0"/>
              <a:t> to return FSW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FDC reporting</a:t>
            </a:r>
          </a:p>
          <a:p>
            <a:pPr lvl="1"/>
            <a:r>
              <a:rPr lang="en-US" dirty="0"/>
              <a:t>Fills fields of message to Limit Checker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73" y="2933312"/>
            <a:ext cx="3189182" cy="106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55" y="4825874"/>
            <a:ext cx="3048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CFE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CFE Event</a:t>
            </a:r>
          </a:p>
          <a:p>
            <a:pPr lvl="1"/>
            <a:r>
              <a:rPr lang="en-US" dirty="0"/>
              <a:t>Generates event message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Conditional Messages</a:t>
            </a:r>
          </a:p>
          <a:p>
            <a:pPr lvl="1"/>
            <a:r>
              <a:rPr lang="en-US" dirty="0"/>
              <a:t>Pass through bus signal with conditional message to control</a:t>
            </a:r>
          </a:p>
          <a:p>
            <a:pPr lvl="1"/>
            <a:r>
              <a:rPr lang="en-US" dirty="0"/>
              <a:t>In simulation: only update signal when </a:t>
            </a:r>
            <a:r>
              <a:rPr lang="en-US" dirty="0" err="1"/>
              <a:t>SendFlag</a:t>
            </a:r>
            <a:r>
              <a:rPr lang="en-US" dirty="0"/>
              <a:t> is true</a:t>
            </a:r>
          </a:p>
          <a:p>
            <a:pPr lvl="1"/>
            <a:r>
              <a:rPr lang="en-US" dirty="0"/>
              <a:t>In generated code: message is only sent when </a:t>
            </a:r>
            <a:r>
              <a:rPr lang="en-US" dirty="0" err="1"/>
              <a:t>SendFlag</a:t>
            </a:r>
            <a:r>
              <a:rPr lang="en-US" dirty="0"/>
              <a:t> is true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29" y="1653176"/>
            <a:ext cx="251460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29" y="5203126"/>
            <a:ext cx="28098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Development – CFE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Table definition</a:t>
            </a:r>
          </a:p>
          <a:p>
            <a:pPr lvl="1"/>
            <a:r>
              <a:rPr lang="en-US" dirty="0"/>
              <a:t>Tunable Parameters</a:t>
            </a:r>
          </a:p>
          <a:p>
            <a:pPr lvl="2"/>
            <a:r>
              <a:rPr lang="en-US" dirty="0"/>
              <a:t>Models must not contains model references</a:t>
            </a:r>
          </a:p>
          <a:p>
            <a:pPr lvl="1"/>
            <a:r>
              <a:rPr lang="en-US" dirty="0" err="1"/>
              <a:t>Simulink.parameter</a:t>
            </a:r>
            <a:r>
              <a:rPr lang="en-US" dirty="0"/>
              <a:t> objects</a:t>
            </a:r>
          </a:p>
          <a:p>
            <a:pPr lvl="2"/>
            <a:r>
              <a:rPr lang="en-US" dirty="0"/>
              <a:t>For models with/without model references</a:t>
            </a:r>
          </a:p>
          <a:p>
            <a:pPr lvl="2"/>
            <a:r>
              <a:rPr lang="en-US" dirty="0" err="1"/>
              <a:t>Simulink.parameter</a:t>
            </a:r>
            <a:r>
              <a:rPr lang="en-US" dirty="0"/>
              <a:t> objects will be used to support multiple tables in GSFC-SIL </a:t>
            </a:r>
          </a:p>
          <a:p>
            <a:r>
              <a:rPr lang="en-US" dirty="0"/>
              <a:t>Referencing parameters:</a:t>
            </a:r>
          </a:p>
          <a:p>
            <a:pPr lvl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Structure Field (direct reference):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Structure Field (bus routing):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42" y="5706726"/>
            <a:ext cx="2207172" cy="90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4735175"/>
            <a:ext cx="2285722" cy="951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192" y="3737405"/>
            <a:ext cx="2217014" cy="9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Setup:</a:t>
            </a:r>
          </a:p>
          <a:p>
            <a:pPr lvl="1"/>
            <a:r>
              <a:rPr lang="en-US" dirty="0"/>
              <a:t>Configure code generation settings as specified in SIL users guide</a:t>
            </a:r>
          </a:p>
          <a:p>
            <a:pPr lvl="2"/>
            <a:r>
              <a:rPr lang="en-US" dirty="0"/>
              <a:t>System Target TLC</a:t>
            </a:r>
          </a:p>
          <a:p>
            <a:pPr lvl="2"/>
            <a:r>
              <a:rPr lang="en-US" dirty="0"/>
              <a:t>Use provided custom TLC template</a:t>
            </a:r>
          </a:p>
          <a:p>
            <a:pPr lvl="2"/>
            <a:r>
              <a:rPr lang="en-US" dirty="0"/>
              <a:t>Datatype size settings for hardware</a:t>
            </a:r>
          </a:p>
          <a:p>
            <a:endParaRPr lang="en-US" dirty="0"/>
          </a:p>
          <a:p>
            <a:r>
              <a:rPr lang="en-US" dirty="0"/>
              <a:t>Subsequent Builds:</a:t>
            </a:r>
          </a:p>
          <a:p>
            <a:pPr lvl="1"/>
            <a:r>
              <a:rPr lang="en-US" dirty="0"/>
              <a:t>Click ‘Build’</a:t>
            </a:r>
          </a:p>
          <a:p>
            <a:pPr lvl="1"/>
            <a:r>
              <a:rPr lang="en-US" dirty="0"/>
              <a:t>Deliver packaged code to FSW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01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675</Words>
  <Application>Microsoft Office PowerPoint</Application>
  <PresentationFormat>On-screen Show (4:3)</PresentationFormat>
  <Paragraphs>152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Courier New</vt:lpstr>
      <vt:lpstr>DejaVu Sans</vt:lpstr>
      <vt:lpstr>Times New Roman</vt:lpstr>
      <vt:lpstr>ヒラギノ角ゴ Pro W3</vt:lpstr>
      <vt:lpstr>1_Office Theme</vt:lpstr>
      <vt:lpstr>2_Office Theme</vt:lpstr>
      <vt:lpstr>Simulink Interface Layer (SIL)</vt:lpstr>
      <vt:lpstr>History of SIL</vt:lpstr>
      <vt:lpstr>GSFC Autocoding Workflow</vt:lpstr>
      <vt:lpstr>SIL in Operation</vt:lpstr>
      <vt:lpstr>Autocoding Components</vt:lpstr>
      <vt:lpstr>Model Development – CFE Interfaces</vt:lpstr>
      <vt:lpstr>Model Development – CFE Interfaces</vt:lpstr>
      <vt:lpstr>Model Development – CFE Interfaces</vt:lpstr>
      <vt:lpstr>Code Generation</vt:lpstr>
      <vt:lpstr>App Compilation</vt:lpstr>
      <vt:lpstr>Software-In-The-Loop</vt:lpstr>
      <vt:lpstr>Autocoded Functionality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Simulink Interface Layer (SIL)</dc:title>
  <dc:creator>Lentine, Steven (GSFC-591.0)[CHESAPEAKE AEROSPACE LLC]</dc:creator>
  <cp:lastModifiedBy>Lentine, Steven (GSFC-591.0)[CHESAPEAKE AEROSPACE LLC]</cp:lastModifiedBy>
  <cp:revision>20</cp:revision>
  <dcterms:created xsi:type="dcterms:W3CDTF">2016-12-11T20:19:50Z</dcterms:created>
  <dcterms:modified xsi:type="dcterms:W3CDTF">2016-12-12T21:39:34Z</dcterms:modified>
</cp:coreProperties>
</file>