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4"/>
  </p:notesMasterIdLst>
  <p:handoutMasterIdLst>
    <p:handoutMasterId r:id="rId35"/>
  </p:handoutMasterIdLst>
  <p:sldIdLst>
    <p:sldId id="590" r:id="rId2"/>
    <p:sldId id="591" r:id="rId3"/>
    <p:sldId id="605" r:id="rId4"/>
    <p:sldId id="607" r:id="rId5"/>
    <p:sldId id="608" r:id="rId6"/>
    <p:sldId id="609" r:id="rId7"/>
    <p:sldId id="642" r:id="rId8"/>
    <p:sldId id="612" r:id="rId9"/>
    <p:sldId id="611" r:id="rId10"/>
    <p:sldId id="606" r:id="rId11"/>
    <p:sldId id="635" r:id="rId12"/>
    <p:sldId id="618" r:id="rId13"/>
    <p:sldId id="614" r:id="rId14"/>
    <p:sldId id="617" r:id="rId15"/>
    <p:sldId id="632" r:id="rId16"/>
    <p:sldId id="640" r:id="rId17"/>
    <p:sldId id="613" r:id="rId18"/>
    <p:sldId id="615" r:id="rId19"/>
    <p:sldId id="636" r:id="rId20"/>
    <p:sldId id="622" r:id="rId21"/>
    <p:sldId id="637" r:id="rId22"/>
    <p:sldId id="599" r:id="rId23"/>
    <p:sldId id="624" r:id="rId24"/>
    <p:sldId id="628" r:id="rId25"/>
    <p:sldId id="634" r:id="rId26"/>
    <p:sldId id="638" r:id="rId27"/>
    <p:sldId id="631" r:id="rId28"/>
    <p:sldId id="625" r:id="rId29"/>
    <p:sldId id="626" r:id="rId30"/>
    <p:sldId id="641" r:id="rId31"/>
    <p:sldId id="627" r:id="rId32"/>
    <p:sldId id="633" r:id="rId3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5609"/>
    <a:srgbClr val="FF4A00"/>
    <a:srgbClr val="D9EBFA"/>
    <a:srgbClr val="3271AA"/>
    <a:srgbClr val="0021A5"/>
    <a:srgbClr val="FFF2CD"/>
    <a:srgbClr val="D1FFE8"/>
    <a:srgbClr val="FFFF8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9" autoAdjust="0"/>
    <p:restoredTop sz="94652" autoAdjust="0"/>
  </p:normalViewPr>
  <p:slideViewPr>
    <p:cSldViewPr>
      <p:cViewPr varScale="1">
        <p:scale>
          <a:sx n="63" d="100"/>
          <a:sy n="63" d="100"/>
        </p:scale>
        <p:origin x="144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41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86300B-BD42-4E34-A8B8-3DA27BD9E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8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11D969F-8327-402D-81D2-D765D141D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61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5903A-20CF-4AB6-8040-2DC27E7D143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31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AD78F-36B2-420F-9E70-31F88F5061AE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99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9458-A95D-4C1A-AD0A-827AE06BDF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9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6E8FC-2A61-4993-B59A-A467DFE0127F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7047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969F-8327-402D-81D2-D765D141DA8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35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969F-8327-402D-81D2-D765D141DA8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1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Supporting abstraction and utility services</a:t>
            </a:r>
          </a:p>
          <a:p>
            <a:pPr lvl="1"/>
            <a:r>
              <a:rPr lang="en-US" sz="1100" dirty="0" smtClean="0"/>
              <a:t>Connected via Software Bus</a:t>
            </a:r>
          </a:p>
          <a:p>
            <a:r>
              <a:rPr lang="en-US" dirty="0" smtClean="0"/>
              <a:t>File Manager</a:t>
            </a:r>
          </a:p>
          <a:p>
            <a:pPr lvl="1"/>
            <a:r>
              <a:rPr lang="en-US" dirty="0" smtClean="0"/>
              <a:t>Processes ground commands</a:t>
            </a:r>
          </a:p>
          <a:p>
            <a:r>
              <a:rPr lang="en-US" dirty="0" smtClean="0"/>
              <a:t>Health and Safety</a:t>
            </a:r>
          </a:p>
          <a:p>
            <a:pPr lvl="1"/>
            <a:r>
              <a:rPr lang="en-US" dirty="0" smtClean="0"/>
              <a:t>Application and event monitoring, watchdog servicing, execution counter reporting, CPU aliveness indication</a:t>
            </a:r>
          </a:p>
          <a:p>
            <a:r>
              <a:rPr lang="en-US" dirty="0" smtClean="0"/>
              <a:t>Housekeeping</a:t>
            </a:r>
          </a:p>
          <a:p>
            <a:pPr lvl="1"/>
            <a:r>
              <a:rPr lang="en-US" dirty="0" smtClean="0"/>
              <a:t>Packet-driven telemetry message builder</a:t>
            </a:r>
          </a:p>
          <a:p>
            <a:r>
              <a:rPr lang="en-US" dirty="0" smtClean="0"/>
              <a:t>Stored Commands Task</a:t>
            </a:r>
          </a:p>
          <a:p>
            <a:pPr lvl="1"/>
            <a:r>
              <a:rPr lang="en-US" dirty="0" smtClean="0"/>
              <a:t>Receives commands from ground</a:t>
            </a:r>
          </a:p>
          <a:p>
            <a:r>
              <a:rPr lang="en-US" dirty="0" smtClean="0"/>
              <a:t>Scheduler</a:t>
            </a:r>
          </a:p>
          <a:p>
            <a:pPr lvl="1"/>
            <a:r>
              <a:rPr lang="en-US" dirty="0" smtClean="0"/>
              <a:t>Generates messages when specified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1AEEC-E6E7-4897-ACFA-211E4157F21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53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AD78F-36B2-420F-9E70-31F88F5061AE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71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AD78F-36B2-420F-9E70-31F88F5061AE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80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AD78F-36B2-420F-9E70-31F88F5061AE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13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4AD78F-36B2-420F-9E70-31F88F5061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3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3238501" y="4427311"/>
            <a:ext cx="5295900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3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3973286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92928" y="4427311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pic>
        <p:nvPicPr>
          <p:cNvPr id="12" name="Picture 44" descr="CHRECschools"/>
          <p:cNvPicPr>
            <a:picLocks noChangeAspect="1" noChangeArrowheads="1"/>
          </p:cNvPicPr>
          <p:nvPr userDrawn="1"/>
        </p:nvPicPr>
        <p:blipFill rotWithShape="1">
          <a:blip r:embed="rId4" cstate="print"/>
          <a:srcRect r="23815"/>
          <a:stretch/>
        </p:blipFill>
        <p:spPr bwMode="auto">
          <a:xfrm>
            <a:off x="381000" y="4953000"/>
            <a:ext cx="243701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09C15-8E16-48C4-9A3A-C1FD57F5BB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156F6-95AA-4941-AEDC-9966AA962F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D41DB-2DB7-4C4C-9866-4E1123D93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3AF9A-79A8-4D81-ADA3-22F46D038F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6F573-6DE6-4856-A38F-52DCF624A4B5}" type="slidenum">
              <a:rPr lang="en-US" altLang="en-US">
                <a:solidFill>
                  <a:srgbClr val="000000"/>
                </a:solidFill>
                <a:latin typeface="Garamond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84863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 marL="612648">
              <a:defRPr>
                <a:solidFill>
                  <a:schemeClr val="accent2"/>
                </a:solidFill>
              </a:defRPr>
            </a:lvl2pPr>
            <a:lvl3pPr marL="813816" indent="-182880">
              <a:defRPr>
                <a:solidFill>
                  <a:schemeClr val="accent3"/>
                </a:solidFill>
              </a:defRPr>
            </a:lvl3pPr>
            <a:lvl4pPr marL="1005840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188720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B180-F93F-440A-8193-8CC661418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B4396-281B-46DC-8533-9466036CB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D7D40-D8A8-4797-953F-D3651DBF6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1A0C9-09E3-4D87-AC57-A781079DA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472E6-AE85-4A61-A838-5BB8BF3B8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FDD64-BDDF-4354-A3F4-89493CCA8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FDD64-BDDF-4354-A3F4-89493CCA8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3429000"/>
            <a:ext cx="9144000" cy="27432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Hexagon 4"/>
          <p:cNvSpPr>
            <a:spLocks noChangeAspect="1"/>
          </p:cNvSpPr>
          <p:nvPr userDrawn="1"/>
        </p:nvSpPr>
        <p:spPr bwMode="auto">
          <a:xfrm rot="5400000">
            <a:off x="4191000" y="3581400"/>
            <a:ext cx="762000" cy="762000"/>
          </a:xfrm>
          <a:prstGeom prst="hexagon">
            <a:avLst>
              <a:gd name="adj" fmla="val 27124"/>
              <a:gd name="vf" fmla="val 115470"/>
            </a:avLst>
          </a:prstGeom>
          <a:noFill/>
          <a:ln w="19050" cap="flat" cmpd="sng" algn="ctr">
            <a:solidFill>
              <a:srgbClr val="D9EBF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38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</a:blip>
          <a:srcRect r="69047"/>
          <a:stretch/>
        </p:blipFill>
        <p:spPr bwMode="auto">
          <a:xfrm>
            <a:off x="4267200" y="3683000"/>
            <a:ext cx="609600" cy="5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/>
          <p:cNvSpPr>
            <a:spLocks noChangeAspect="1"/>
          </p:cNvSpPr>
          <p:nvPr userDrawn="1"/>
        </p:nvSpPr>
        <p:spPr bwMode="auto">
          <a:xfrm>
            <a:off x="5552148" y="5257792"/>
            <a:ext cx="91440" cy="91440"/>
          </a:xfrm>
          <a:prstGeom prst="ellipse">
            <a:avLst/>
          </a:prstGeom>
          <a:solidFill>
            <a:srgbClr val="D9EB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>
            <a:spLocks noChangeAspect="1"/>
          </p:cNvSpPr>
          <p:nvPr userDrawn="1"/>
        </p:nvSpPr>
        <p:spPr bwMode="auto">
          <a:xfrm>
            <a:off x="3500412" y="5251767"/>
            <a:ext cx="91440" cy="91440"/>
          </a:xfrm>
          <a:prstGeom prst="ellipse">
            <a:avLst/>
          </a:prstGeom>
          <a:solidFill>
            <a:srgbClr val="D9EB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 flipV="1">
            <a:off x="5597868" y="5291589"/>
            <a:ext cx="2142203" cy="11796"/>
          </a:xfrm>
          <a:prstGeom prst="line">
            <a:avLst/>
          </a:prstGeom>
          <a:noFill/>
          <a:ln w="19050" cap="flat" cmpd="sng" algn="ctr">
            <a:solidFill>
              <a:srgbClr val="D9EBF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 userDrawn="1"/>
        </p:nvCxnSpPr>
        <p:spPr bwMode="auto">
          <a:xfrm flipV="1">
            <a:off x="1372370" y="5291589"/>
            <a:ext cx="2142203" cy="11796"/>
          </a:xfrm>
          <a:prstGeom prst="line">
            <a:avLst/>
          </a:prstGeom>
          <a:noFill/>
          <a:ln w="19050" cap="flat" cmpd="sng" algn="ctr">
            <a:solidFill>
              <a:srgbClr val="D9EBF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4375236"/>
            <a:ext cx="9144000" cy="941387"/>
          </a:xfrm>
        </p:spPr>
        <p:txBody>
          <a:bodyPr/>
          <a:lstStyle>
            <a:lvl1pPr algn="ctr">
              <a:defRPr>
                <a:solidFill>
                  <a:srgbClr val="D9EBF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3514573" y="5146289"/>
            <a:ext cx="2128041" cy="246534"/>
          </a:xfrm>
        </p:spPr>
        <p:txBody>
          <a:bodyPr/>
          <a:lstStyle>
            <a:lvl1pPr marL="50292" indent="0" algn="ctr">
              <a:buNone/>
              <a:defRPr sz="1400" baseline="0">
                <a:solidFill>
                  <a:srgbClr val="D9EBFA"/>
                </a:solidFill>
              </a:defRPr>
            </a:lvl1pPr>
          </a:lstStyle>
          <a:p>
            <a:pPr lvl="0"/>
            <a:r>
              <a:rPr lang="en-US" dirty="0" smtClean="0"/>
              <a:t>PROJECT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7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FDD64-BDDF-4354-A3F4-89493CCA8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3429000"/>
            <a:ext cx="9144000" cy="27432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Hexagon 4"/>
          <p:cNvSpPr>
            <a:spLocks noChangeAspect="1"/>
          </p:cNvSpPr>
          <p:nvPr userDrawn="1"/>
        </p:nvSpPr>
        <p:spPr bwMode="auto">
          <a:xfrm rot="5400000">
            <a:off x="4191000" y="3581400"/>
            <a:ext cx="762000" cy="762000"/>
          </a:xfrm>
          <a:prstGeom prst="hexagon">
            <a:avLst>
              <a:gd name="adj" fmla="val 27124"/>
              <a:gd name="vf" fmla="val 115470"/>
            </a:avLst>
          </a:prstGeom>
          <a:noFill/>
          <a:ln w="19050" cap="flat" cmpd="sng" algn="ctr">
            <a:solidFill>
              <a:srgbClr val="D9EBF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38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</a:blip>
          <a:srcRect r="69047"/>
          <a:stretch/>
        </p:blipFill>
        <p:spPr bwMode="auto">
          <a:xfrm>
            <a:off x="4267200" y="3683000"/>
            <a:ext cx="609600" cy="5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/>
          <p:cNvSpPr>
            <a:spLocks noChangeAspect="1"/>
          </p:cNvSpPr>
          <p:nvPr userDrawn="1"/>
        </p:nvSpPr>
        <p:spPr bwMode="auto">
          <a:xfrm>
            <a:off x="4953000" y="5290153"/>
            <a:ext cx="91440" cy="91440"/>
          </a:xfrm>
          <a:prstGeom prst="ellipse">
            <a:avLst/>
          </a:prstGeom>
          <a:solidFill>
            <a:srgbClr val="D9EB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>
            <a:spLocks noChangeAspect="1"/>
          </p:cNvSpPr>
          <p:nvPr userDrawn="1"/>
        </p:nvSpPr>
        <p:spPr bwMode="auto">
          <a:xfrm>
            <a:off x="4114800" y="5290153"/>
            <a:ext cx="91440" cy="91440"/>
          </a:xfrm>
          <a:prstGeom prst="ellipse">
            <a:avLst/>
          </a:prstGeom>
          <a:solidFill>
            <a:srgbClr val="D9EB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 flipV="1">
            <a:off x="4998720" y="5323950"/>
            <a:ext cx="2142203" cy="11796"/>
          </a:xfrm>
          <a:prstGeom prst="line">
            <a:avLst/>
          </a:prstGeom>
          <a:noFill/>
          <a:ln w="19050" cap="flat" cmpd="sng" algn="ctr">
            <a:solidFill>
              <a:srgbClr val="D9EBF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 userDrawn="1"/>
        </p:nvCxnSpPr>
        <p:spPr bwMode="auto">
          <a:xfrm flipV="1">
            <a:off x="1986758" y="5329975"/>
            <a:ext cx="2142203" cy="11796"/>
          </a:xfrm>
          <a:prstGeom prst="line">
            <a:avLst/>
          </a:prstGeom>
          <a:noFill/>
          <a:ln w="19050" cap="flat" cmpd="sng" algn="ctr">
            <a:solidFill>
              <a:srgbClr val="D9EBF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4375236"/>
            <a:ext cx="9144000" cy="941387"/>
          </a:xfrm>
        </p:spPr>
        <p:txBody>
          <a:bodyPr/>
          <a:lstStyle>
            <a:lvl1pPr algn="ctr">
              <a:defRPr>
                <a:solidFill>
                  <a:srgbClr val="D9EBF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206240" y="5181600"/>
            <a:ext cx="731520" cy="246534"/>
          </a:xfrm>
        </p:spPr>
        <p:txBody>
          <a:bodyPr/>
          <a:lstStyle>
            <a:lvl1pPr marL="50292" indent="0" algn="ctr">
              <a:buNone/>
              <a:defRPr sz="1400" baseline="0">
                <a:solidFill>
                  <a:srgbClr val="D9EBFA"/>
                </a:solidFill>
              </a:defRPr>
            </a:lvl1pPr>
          </a:lstStyle>
          <a:p>
            <a:pPr lvl="0"/>
            <a:r>
              <a:rPr lang="en-US" dirty="0" smtClean="0"/>
              <a:t>CSM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8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fld id="{9E97EFF3-893A-4573-A848-E3013EA4D8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381000" y="6172199"/>
            <a:ext cx="8382000" cy="2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 noChangeArrowheads="1"/>
          </p:cNvPicPr>
          <p:nvPr userDrawn="1"/>
        </p:nvPicPr>
        <p:blipFill rotWithShape="1">
          <a:blip r:embed="rId17" cstate="print"/>
          <a:srcRect l="1895" t="8838" r="23272" b="7182"/>
          <a:stretch/>
        </p:blipFill>
        <p:spPr bwMode="auto">
          <a:xfrm>
            <a:off x="7848600" y="6229350"/>
            <a:ext cx="1203171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9" r:id="rId8"/>
    <p:sldLayoutId id="2147483810" r:id="rId9"/>
    <p:sldLayoutId id="2147483804" r:id="rId10"/>
    <p:sldLayoutId id="2147483805" r:id="rId11"/>
    <p:sldLayoutId id="2147483806" r:id="rId12"/>
    <p:sldLayoutId id="2147483807" r:id="rId13"/>
    <p:sldLayoutId id="2147483811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accent2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29260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5603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2400">
          <a:solidFill>
            <a:schemeClr val="accent2"/>
          </a:solidFill>
          <a:latin typeface="+mn-lt"/>
          <a:cs typeface="+mn-cs"/>
        </a:defRPr>
      </a:lvl2pPr>
      <a:lvl3pPr marL="813816" indent="-182880" algn="l" rtl="0" eaLnBrk="0" fontAlgn="base" hangingPunct="0">
        <a:spcBef>
          <a:spcPct val="20000"/>
        </a:spcBef>
        <a:spcAft>
          <a:spcPct val="0"/>
        </a:spcAft>
        <a:buClr>
          <a:schemeClr val="accent3"/>
        </a:buClr>
        <a:buSzPct val="105000"/>
        <a:buFont typeface="Arial" panose="020B0604020202020204" pitchFamily="34" charset="0"/>
        <a:buChar char="•"/>
        <a:defRPr sz="2000">
          <a:solidFill>
            <a:schemeClr val="accent3"/>
          </a:solidFill>
          <a:latin typeface="+mn-lt"/>
          <a:cs typeface="+mn-cs"/>
        </a:defRPr>
      </a:lvl3pPr>
      <a:lvl4pPr marL="1005840" indent="-18288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5000"/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cs typeface="+mn-cs"/>
        </a:defRPr>
      </a:lvl4pPr>
      <a:lvl5pPr marL="1188720" indent="-18288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chrec.ufl.edu/index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nsf.gov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hyperlink" Target="http://www.nsf.gov/index.js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996106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 the Combination of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cFE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cFS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DDS for Distributed Space Systems</a:t>
            </a:r>
            <a:endParaRPr lang="en-US" sz="3600" dirty="0"/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638800" y="4424573"/>
            <a:ext cx="2895600" cy="1514054"/>
          </a:xfrm>
        </p:spPr>
        <p:txBody>
          <a:bodyPr/>
          <a:lstStyle/>
          <a:p>
            <a:pPr algn="r" eaLnBrk="1" hangingPunct="1">
              <a:spcBef>
                <a:spcPts val="0"/>
              </a:spcBef>
            </a:pPr>
            <a:r>
              <a:rPr lang="en-US" sz="1600" u="sng" dirty="0"/>
              <a:t>Sanjay Nair 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1600" dirty="0" smtClean="0"/>
              <a:t>Patrick </a:t>
            </a:r>
            <a:r>
              <a:rPr lang="en-US" sz="1600" dirty="0"/>
              <a:t>Gauvin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1600" dirty="0" smtClean="0"/>
              <a:t>Daniel </a:t>
            </a:r>
            <a:r>
              <a:rPr lang="en-US" sz="1600" dirty="0" err="1"/>
              <a:t>Sabogal</a:t>
            </a:r>
            <a:endParaRPr lang="en-US" sz="1600" dirty="0"/>
          </a:p>
          <a:p>
            <a:pPr algn="r" eaLnBrk="1" hangingPunct="1">
              <a:spcBef>
                <a:spcPts val="0"/>
              </a:spcBef>
            </a:pPr>
            <a:r>
              <a:rPr lang="en-US" sz="1600" dirty="0" smtClean="0"/>
              <a:t>Chris </a:t>
            </a:r>
            <a:r>
              <a:rPr lang="en-US" sz="1600" dirty="0"/>
              <a:t>Wilson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1600" dirty="0"/>
              <a:t>Antony </a:t>
            </a:r>
            <a:r>
              <a:rPr lang="en-US" sz="1600" dirty="0" smtClean="0"/>
              <a:t>Gillette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400" dirty="0">
                <a:solidFill>
                  <a:srgbClr val="FF4A00"/>
                </a:solidFill>
                <a:ea typeface="PMingLiU" pitchFamily="18" charset="-120"/>
              </a:rPr>
              <a:t>Research Students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400" dirty="0" smtClean="0">
                <a:solidFill>
                  <a:srgbClr val="FF4A00"/>
                </a:solidFill>
                <a:ea typeface="PMingLiU" pitchFamily="18" charset="-120"/>
              </a:rPr>
              <a:t>University </a:t>
            </a:r>
            <a:r>
              <a:rPr lang="en-US" altLang="zh-TW" sz="1400" dirty="0">
                <a:solidFill>
                  <a:srgbClr val="FF4A00"/>
                </a:solidFill>
                <a:ea typeface="PMingLiU" pitchFamily="18" charset="-120"/>
              </a:rPr>
              <a:t>of Florida</a:t>
            </a:r>
          </a:p>
          <a:p>
            <a:pPr algn="r" eaLnBrk="1" hangingPunct="1">
              <a:spcBef>
                <a:spcPts val="0"/>
              </a:spcBef>
            </a:pPr>
            <a:endParaRPr lang="en-US" sz="1400" dirty="0"/>
          </a:p>
          <a:p>
            <a:pPr algn="r" eaLnBrk="1" hangingPunct="1"/>
            <a:r>
              <a:rPr lang="en-US" sz="1200" dirty="0" smtClean="0">
                <a:solidFill>
                  <a:srgbClr val="0053A3"/>
                </a:solidFill>
              </a:rPr>
              <a:t>12/12/2016</a:t>
            </a:r>
            <a:endParaRPr lang="en-US" sz="1200" dirty="0">
              <a:solidFill>
                <a:srgbClr val="0053A3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200400" y="4448636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600" b="1" dirty="0"/>
              <a:t>Dr. Alan </a:t>
            </a:r>
            <a:r>
              <a:rPr lang="en-US" sz="1600" b="1" dirty="0" smtClean="0"/>
              <a:t>George</a:t>
            </a:r>
            <a:endParaRPr lang="en-US" b="1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 smtClean="0">
                <a:solidFill>
                  <a:srgbClr val="FF4A00"/>
                </a:solidFill>
              </a:rPr>
              <a:t>Professor </a:t>
            </a:r>
            <a:r>
              <a:rPr lang="en-US" sz="1200" dirty="0">
                <a:solidFill>
                  <a:srgbClr val="FF4A00"/>
                </a:solidFill>
              </a:rPr>
              <a:t>of </a:t>
            </a:r>
            <a:r>
              <a:rPr lang="en-US" sz="1200" dirty="0" smtClean="0">
                <a:solidFill>
                  <a:srgbClr val="FF4A00"/>
                </a:solidFill>
              </a:rPr>
              <a:t>ECE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 smtClean="0">
                <a:solidFill>
                  <a:srgbClr val="FF4A00"/>
                </a:solidFill>
              </a:rPr>
              <a:t>Founder &amp; Director of CHREC</a:t>
            </a:r>
            <a:endParaRPr lang="en-US" sz="12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>
                <a:solidFill>
                  <a:srgbClr val="FF4A00"/>
                </a:solidFill>
              </a:rPr>
              <a:t>University of Florida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12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600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1200" dirty="0" smtClean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800" u="sng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9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6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900" dirty="0">
                <a:solidFill>
                  <a:srgbClr val="FF4A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52463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FDD64-BDDF-4354-A3F4-89493CCA822F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CSM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8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Core Flight Executive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dirty="0"/>
              <a:t>Integrates with NASA Goddard’s reusable </a:t>
            </a:r>
            <a:br>
              <a:rPr lang="en-US" sz="3600" dirty="0"/>
            </a:br>
            <a:r>
              <a:rPr lang="en-US" sz="3600" dirty="0"/>
              <a:t>flight software framework</a:t>
            </a:r>
          </a:p>
          <a:p>
            <a:pPr lvl="1"/>
            <a:r>
              <a:rPr lang="en-US" sz="3600" dirty="0"/>
              <a:t>Open source version of </a:t>
            </a:r>
            <a:r>
              <a:rPr lang="en-US" sz="3600" dirty="0" err="1"/>
              <a:t>cFE</a:t>
            </a:r>
            <a:r>
              <a:rPr lang="en-US" sz="3600" dirty="0"/>
              <a:t> &amp; </a:t>
            </a:r>
            <a:r>
              <a:rPr lang="en-US" sz="3600" dirty="0" err="1" smtClean="0"/>
              <a:t>cFS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>
                <a:solidFill>
                  <a:srgbClr val="00B050"/>
                </a:solidFill>
              </a:rPr>
              <a:t>available at </a:t>
            </a:r>
            <a:r>
              <a:rPr lang="en-US" sz="3600" b="1" dirty="0" err="1">
                <a:solidFill>
                  <a:srgbClr val="00B050"/>
                </a:solidFill>
              </a:rPr>
              <a:t>SourceForge</a:t>
            </a:r>
            <a:endParaRPr lang="en-US" sz="3600" b="1" dirty="0">
              <a:solidFill>
                <a:srgbClr val="00B050"/>
              </a:solidFill>
            </a:endParaRPr>
          </a:p>
          <a:p>
            <a:pPr lvl="1"/>
            <a:r>
              <a:rPr lang="en-US" sz="3700" dirty="0"/>
              <a:t>Additional information at </a:t>
            </a:r>
            <a:r>
              <a:rPr lang="en-US" sz="3600" b="1" dirty="0">
                <a:solidFill>
                  <a:srgbClr val="92D050"/>
                </a:solidFill>
              </a:rPr>
              <a:t/>
            </a:r>
            <a:br>
              <a:rPr lang="en-US" sz="3600" b="1" dirty="0">
                <a:solidFill>
                  <a:srgbClr val="92D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coreflightsoftware.org</a:t>
            </a:r>
          </a:p>
          <a:p>
            <a:pPr lvl="1"/>
            <a:r>
              <a:rPr lang="en-US" sz="3600" dirty="0"/>
              <a:t>Perform local device </a:t>
            </a:r>
            <a:br>
              <a:rPr lang="en-US" sz="3600" dirty="0"/>
            </a:br>
            <a:r>
              <a:rPr lang="en-US" sz="3600" dirty="0"/>
              <a:t>management, software</a:t>
            </a:r>
            <a:br>
              <a:rPr lang="en-US" sz="3600" dirty="0"/>
            </a:br>
            <a:r>
              <a:rPr lang="en-US" sz="3600" dirty="0"/>
              <a:t>messaging, &amp; event generation</a:t>
            </a:r>
          </a:p>
          <a:p>
            <a:pPr lvl="1"/>
            <a:endParaRPr lang="en-US" sz="3600" dirty="0"/>
          </a:p>
          <a:p>
            <a:r>
              <a:rPr lang="en-US" sz="3600" dirty="0"/>
              <a:t>Core Components</a:t>
            </a:r>
          </a:p>
          <a:p>
            <a:pPr lvl="1"/>
            <a:r>
              <a:rPr lang="en-US" sz="3600" dirty="0"/>
              <a:t>Core Flight Executive (</a:t>
            </a:r>
            <a:r>
              <a:rPr lang="en-US" sz="3600" dirty="0" err="1"/>
              <a:t>cFE</a:t>
            </a:r>
            <a:r>
              <a:rPr lang="en-US" sz="3600" dirty="0"/>
              <a:t>)</a:t>
            </a:r>
          </a:p>
          <a:p>
            <a:pPr lvl="2"/>
            <a:r>
              <a:rPr lang="en-US" sz="3200" dirty="0"/>
              <a:t>Mission-independent software services</a:t>
            </a:r>
          </a:p>
          <a:p>
            <a:pPr lvl="1"/>
            <a:r>
              <a:rPr lang="en-US" sz="3600" dirty="0"/>
              <a:t>Core Flight System </a:t>
            </a:r>
            <a:r>
              <a:rPr lang="en-US" sz="3600" dirty="0" smtClean="0"/>
              <a:t>(</a:t>
            </a:r>
            <a:r>
              <a:rPr lang="en-US" sz="3600" dirty="0" err="1" smtClean="0"/>
              <a:t>cFS</a:t>
            </a:r>
            <a:r>
              <a:rPr lang="en-US" sz="3600" dirty="0"/>
              <a:t>)</a:t>
            </a:r>
          </a:p>
          <a:p>
            <a:pPr lvl="2"/>
            <a:r>
              <a:rPr lang="en-US" sz="3200" dirty="0"/>
              <a:t> Applications and libraries running on </a:t>
            </a:r>
            <a:r>
              <a:rPr lang="en-US" sz="3200" dirty="0" err="1"/>
              <a:t>cFE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065861"/>
            <a:ext cx="3289920" cy="32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6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 bwMode="auto">
          <a:xfrm>
            <a:off x="1143000" y="3592483"/>
            <a:ext cx="3903525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963922" y="1798779"/>
            <a:ext cx="4293878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Bus Network (SBN)</a:t>
            </a:r>
            <a:endParaRPr lang="en-US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609600" y="1474719"/>
            <a:ext cx="648120" cy="648120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9" y="1570178"/>
            <a:ext cx="457202" cy="457202"/>
          </a:xfrm>
          <a:prstGeom prst="rect">
            <a:avLst/>
          </a:prstGeom>
        </p:spPr>
      </p:pic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990361" y="1474719"/>
            <a:ext cx="648120" cy="648120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20" y="1575459"/>
            <a:ext cx="457202" cy="457202"/>
          </a:xfrm>
          <a:prstGeom prst="rect">
            <a:avLst/>
          </a:prstGeom>
        </p:spPr>
      </p:pic>
      <p:sp>
        <p:nvSpPr>
          <p:cNvPr id="18" name="Oval 17"/>
          <p:cNvSpPr>
            <a:spLocks noChangeAspect="1"/>
          </p:cNvSpPr>
          <p:nvPr/>
        </p:nvSpPr>
        <p:spPr bwMode="auto">
          <a:xfrm>
            <a:off x="4990361" y="3268423"/>
            <a:ext cx="648120" cy="648120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20" y="3363882"/>
            <a:ext cx="457202" cy="457202"/>
          </a:xfrm>
          <a:prstGeom prst="rect">
            <a:avLst/>
          </a:prstGeom>
        </p:spPr>
      </p:pic>
      <p:sp>
        <p:nvSpPr>
          <p:cNvPr id="19" name="Oval 18"/>
          <p:cNvSpPr>
            <a:spLocks noChangeAspect="1"/>
          </p:cNvSpPr>
          <p:nvPr/>
        </p:nvSpPr>
        <p:spPr bwMode="auto">
          <a:xfrm>
            <a:off x="609600" y="3268423"/>
            <a:ext cx="648120" cy="648120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15" y="3368038"/>
            <a:ext cx="453046" cy="453046"/>
          </a:xfrm>
          <a:prstGeom prst="rect">
            <a:avLst/>
          </a:prstGeom>
        </p:spPr>
      </p:pic>
      <p:cxnSp>
        <p:nvCxnSpPr>
          <p:cNvPr id="23" name="Straight Connector 22"/>
          <p:cNvCxnSpPr>
            <a:stCxn id="18" idx="0"/>
            <a:endCxn id="17" idx="4"/>
          </p:cNvCxnSpPr>
          <p:nvPr/>
        </p:nvCxnSpPr>
        <p:spPr bwMode="auto">
          <a:xfrm flipV="1">
            <a:off x="5314421" y="2122839"/>
            <a:ext cx="0" cy="1145584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401768" y="2280770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latin typeface="Century Gothic" panose="020B0502020202020204" pitchFamily="34" charset="0"/>
              </a:rPr>
              <a:t>Features</a:t>
            </a:r>
            <a:endParaRPr lang="en-US" sz="2400" u="sng" dirty="0"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24613" y="1047623"/>
            <a:ext cx="25665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 smtClean="0"/>
              <a:t>Provides communication </a:t>
            </a:r>
            <a:r>
              <a:rPr lang="en-US" sz="1400" dirty="0"/>
              <a:t>framework </a:t>
            </a:r>
            <a:r>
              <a:rPr lang="en-US" sz="1400" dirty="0" smtClean="0"/>
              <a:t>across </a:t>
            </a:r>
            <a:r>
              <a:rPr lang="en-US" sz="1400" dirty="0"/>
              <a:t>processes, processors and networks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29319" y="1044959"/>
            <a:ext cx="25665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/>
              <a:t>Designed to run on Ethernet, Space </a:t>
            </a:r>
            <a:r>
              <a:rPr lang="en-US" sz="1400" dirty="0" smtClean="0"/>
              <a:t>Wire</a:t>
            </a:r>
            <a:r>
              <a:rPr lang="en-US" sz="1400" dirty="0"/>
              <a:t>, CCSDS </a:t>
            </a:r>
            <a:r>
              <a:rPr lang="en-US" sz="1400" dirty="0" smtClean="0"/>
              <a:t>SOIS, </a:t>
            </a:r>
            <a:r>
              <a:rPr lang="en-US" sz="1400" dirty="0"/>
              <a:t>and 1394 (</a:t>
            </a:r>
            <a:r>
              <a:rPr lang="en-US" sz="1400" dirty="0" smtClean="0"/>
              <a:t>FireWire</a:t>
            </a:r>
            <a:r>
              <a:rPr lang="en-US" sz="1400" dirty="0"/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24612" y="3069263"/>
            <a:ext cx="2566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/>
              <a:t>Requires no changes to existing </a:t>
            </a:r>
            <a:r>
              <a:rPr lang="en-US" sz="1400" dirty="0" err="1"/>
              <a:t>cFE</a:t>
            </a:r>
            <a:r>
              <a:rPr lang="en-US" sz="1400" dirty="0"/>
              <a:t>/</a:t>
            </a:r>
            <a:r>
              <a:rPr lang="en-US" sz="1400" dirty="0" err="1"/>
              <a:t>cFS</a:t>
            </a:r>
            <a:r>
              <a:rPr lang="en-US" sz="1400" dirty="0"/>
              <a:t> applications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29319" y="2853819"/>
            <a:ext cx="28050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/>
              <a:t>Uses OS message queues with local processes and UDP/IP to communicate across nodes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90106" y="4261574"/>
            <a:ext cx="1641510" cy="1605826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 bwMode="auto">
          <a:xfrm>
            <a:off x="1981200" y="4114800"/>
            <a:ext cx="5181600" cy="1905000"/>
          </a:xfrm>
          <a:prstGeom prst="roundRect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1866" y="4259214"/>
            <a:ext cx="1641510" cy="1605826"/>
          </a:xfrm>
          <a:prstGeom prst="rect">
            <a:avLst/>
          </a:prstGeom>
        </p:spPr>
      </p:pic>
      <p:cxnSp>
        <p:nvCxnSpPr>
          <p:cNvPr id="35" name="Straight Arrow Connector 34"/>
          <p:cNvCxnSpPr>
            <a:stCxn id="31" idx="3"/>
            <a:endCxn id="33" idx="1"/>
          </p:cNvCxnSpPr>
          <p:nvPr/>
        </p:nvCxnSpPr>
        <p:spPr bwMode="auto">
          <a:xfrm flipV="1">
            <a:off x="3931616" y="5062127"/>
            <a:ext cx="1210250" cy="236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3915417" y="4789761"/>
            <a:ext cx="1242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SBN Messages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7238192" y="5558135"/>
            <a:ext cx="154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Example two-process system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4800600" y="6248400"/>
            <a:ext cx="2743200" cy="533400"/>
          </a:xfrm>
          <a:prstGeom prst="rect">
            <a:avLst/>
          </a:prstGeom>
          <a:noFill/>
          <a:ln w="19050" cap="flat" cmpd="sng" algn="ctr">
            <a:solidFill>
              <a:srgbClr val="FF4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Based on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Source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Forge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Open Source 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cFS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(not 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babelfish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8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Raft is </a:t>
            </a:r>
            <a:r>
              <a:rPr lang="en-US" b="1" dirty="0" smtClean="0">
                <a:solidFill>
                  <a:srgbClr val="00B050"/>
                </a:solidFill>
              </a:rPr>
              <a:t>consensus algorithm </a:t>
            </a:r>
            <a:r>
              <a:rPr lang="en-US" dirty="0" smtClean="0"/>
              <a:t>designed to be easy to understand</a:t>
            </a:r>
          </a:p>
          <a:p>
            <a:pPr lvl="1"/>
            <a:r>
              <a:rPr lang="en-US" dirty="0" smtClean="0"/>
              <a:t>Consensus is multiple systems agreeing on specific values </a:t>
            </a:r>
          </a:p>
          <a:p>
            <a:endParaRPr lang="en-US" dirty="0" smtClean="0"/>
          </a:p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Coordinator </a:t>
            </a:r>
            <a:r>
              <a:rPr lang="en-US" dirty="0"/>
              <a:t>failover system</a:t>
            </a:r>
          </a:p>
          <a:p>
            <a:pPr lvl="2"/>
            <a:r>
              <a:rPr lang="en-US" dirty="0"/>
              <a:t>Detects coordinator </a:t>
            </a:r>
            <a:r>
              <a:rPr lang="en-US" dirty="0" smtClean="0"/>
              <a:t>failure and elects new </a:t>
            </a:r>
            <a:r>
              <a:rPr lang="en-US" dirty="0"/>
              <a:t>node 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leader </a:t>
            </a:r>
            <a:r>
              <a:rPr lang="en-US" dirty="0"/>
              <a:t>to keep health monitoring system intact</a:t>
            </a:r>
          </a:p>
          <a:p>
            <a:pPr lvl="2"/>
            <a:r>
              <a:rPr lang="en-US" dirty="0" smtClean="0"/>
              <a:t>Upon failure </a:t>
            </a:r>
            <a:r>
              <a:rPr lang="en-US" dirty="0"/>
              <a:t>of </a:t>
            </a:r>
            <a:r>
              <a:rPr lang="en-US" dirty="0" smtClean="0"/>
              <a:t>coordinator</a:t>
            </a:r>
            <a:r>
              <a:rPr lang="en-US" dirty="0"/>
              <a:t>, other servers </a:t>
            </a:r>
            <a:br>
              <a:rPr lang="en-US" dirty="0"/>
            </a:br>
            <a:r>
              <a:rPr lang="en-US" dirty="0"/>
              <a:t>waits for heartbeat for specific duration </a:t>
            </a:r>
          </a:p>
          <a:p>
            <a:pPr lvl="1"/>
            <a:r>
              <a:rPr lang="en-US" dirty="0" smtClean="0"/>
              <a:t>Ensures </a:t>
            </a:r>
            <a:r>
              <a:rPr lang="en-US" dirty="0"/>
              <a:t>data consistency </a:t>
            </a:r>
            <a:endParaRPr lang="en-US" dirty="0" smtClean="0"/>
          </a:p>
          <a:p>
            <a:pPr lvl="2"/>
            <a:r>
              <a:rPr lang="en-US" dirty="0" smtClean="0"/>
              <a:t>In </a:t>
            </a:r>
            <a:r>
              <a:rPr lang="en-US" dirty="0"/>
              <a:t>terms of number of nodes that are </a:t>
            </a:r>
            <a:r>
              <a:rPr lang="en-US" dirty="0" smtClean="0"/>
              <a:t>healthy</a:t>
            </a:r>
            <a:endParaRPr lang="en-US" dirty="0"/>
          </a:p>
          <a:p>
            <a:pPr lvl="2"/>
            <a:r>
              <a:rPr lang="en-US" dirty="0"/>
              <a:t>Heartbeat mechanism is repeated by new server to update itself with information about nodes that exist in </a:t>
            </a:r>
            <a:r>
              <a:rPr lang="en-US" dirty="0" smtClean="0"/>
              <a:t>network</a:t>
            </a:r>
            <a:endParaRPr lang="en-US" dirty="0"/>
          </a:p>
          <a:p>
            <a:pPr lvl="1"/>
            <a:r>
              <a:rPr lang="en-US" dirty="0" smtClean="0"/>
              <a:t>Handles </a:t>
            </a:r>
            <a:r>
              <a:rPr lang="en-US" dirty="0"/>
              <a:t>split votes in </a:t>
            </a:r>
            <a:r>
              <a:rPr lang="en-US" dirty="0" smtClean="0"/>
              <a:t>system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5000" y="6400800"/>
            <a:ext cx="1755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https://raft.github.io/</a:t>
            </a:r>
          </a:p>
        </p:txBody>
      </p:sp>
      <p:pic>
        <p:nvPicPr>
          <p:cNvPr id="1026" name="Picture 2" descr="https://raft.github.io/logo/annie-sol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861" y="25400"/>
            <a:ext cx="1751426" cy="166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38" y="2425381"/>
            <a:ext cx="2590802" cy="243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Distribution Service (DDS)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Overview </a:t>
            </a:r>
          </a:p>
          <a:p>
            <a:pPr lvl="1"/>
            <a:r>
              <a:rPr lang="en-US" dirty="0" smtClean="0"/>
              <a:t>Object Management Group (OMG) standard to enable scalable, real-time, dependable, high-performance, interoperable exchanges using </a:t>
            </a:r>
            <a:r>
              <a:rPr lang="en-US" dirty="0"/>
              <a:t>publish-subscribe model for data, events, and command exchange</a:t>
            </a:r>
          </a:p>
          <a:p>
            <a:pPr lvl="1"/>
            <a:r>
              <a:rPr lang="en-US" dirty="0"/>
              <a:t>Eliminates complex network programming for distributed applications</a:t>
            </a:r>
          </a:p>
          <a:p>
            <a:endParaRPr lang="en-US" dirty="0" smtClean="0"/>
          </a:p>
          <a:p>
            <a:r>
              <a:rPr lang="en-US" dirty="0" smtClean="0"/>
              <a:t>Main </a:t>
            </a:r>
            <a:r>
              <a:rPr lang="en-US" dirty="0"/>
              <a:t>DDS entities</a:t>
            </a:r>
          </a:p>
          <a:p>
            <a:pPr lvl="1"/>
            <a:r>
              <a:rPr lang="en-US" dirty="0"/>
              <a:t>Domain</a:t>
            </a:r>
          </a:p>
          <a:p>
            <a:pPr lvl="2"/>
            <a:r>
              <a:rPr lang="en-US" dirty="0"/>
              <a:t>Conceptual </a:t>
            </a:r>
            <a:r>
              <a:rPr lang="en-US" dirty="0" smtClean="0"/>
              <a:t>container where entities </a:t>
            </a:r>
            <a:r>
              <a:rPr lang="en-US" dirty="0"/>
              <a:t>communicate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each </a:t>
            </a:r>
            <a:r>
              <a:rPr lang="en-US" dirty="0"/>
              <a:t>other only if they belong to same domain</a:t>
            </a:r>
          </a:p>
          <a:p>
            <a:pPr lvl="1"/>
            <a:r>
              <a:rPr lang="en-US" dirty="0"/>
              <a:t>Topic</a:t>
            </a:r>
          </a:p>
          <a:p>
            <a:pPr lvl="2"/>
            <a:r>
              <a:rPr lang="en-US" dirty="0" smtClean="0"/>
              <a:t>Data object descriptor for naming logical channels</a:t>
            </a:r>
            <a:endParaRPr lang="en-US" dirty="0"/>
          </a:p>
          <a:p>
            <a:pPr lvl="1"/>
            <a:r>
              <a:rPr lang="en-US" dirty="0"/>
              <a:t>Publishers</a:t>
            </a:r>
          </a:p>
          <a:p>
            <a:pPr lvl="2"/>
            <a:r>
              <a:rPr lang="en-US" dirty="0"/>
              <a:t>Data producers</a:t>
            </a:r>
          </a:p>
          <a:p>
            <a:pPr lvl="2"/>
            <a:r>
              <a:rPr lang="en-US" dirty="0" smtClean="0"/>
              <a:t>Publishes data </a:t>
            </a:r>
            <a:r>
              <a:rPr lang="en-US" dirty="0"/>
              <a:t>samples</a:t>
            </a:r>
          </a:p>
          <a:p>
            <a:pPr lvl="1"/>
            <a:r>
              <a:rPr lang="en-US" dirty="0"/>
              <a:t>Subscribers</a:t>
            </a:r>
          </a:p>
          <a:p>
            <a:pPr lvl="2"/>
            <a:r>
              <a:rPr lang="en-US" dirty="0"/>
              <a:t>Data consumers</a:t>
            </a:r>
          </a:p>
          <a:p>
            <a:pPr lvl="2"/>
            <a:r>
              <a:rPr lang="en-US" dirty="0"/>
              <a:t>DDS delivers data samples to them</a:t>
            </a:r>
          </a:p>
          <a:p>
            <a:endParaRPr lang="en-US" dirty="0"/>
          </a:p>
        </p:txBody>
      </p:sp>
      <p:pic>
        <p:nvPicPr>
          <p:cNvPr id="5" name="Picture 2" descr="C:\Users\Basit\Desktop\dds.jpg"/>
          <p:cNvPicPr>
            <a:picLocks noChangeAspect="1" noChangeArrowheads="1"/>
          </p:cNvPicPr>
          <p:nvPr/>
        </p:nvPicPr>
        <p:blipFill>
          <a:blip r:embed="rId3"/>
          <a:srcRect l="7523" t="8333" r="12854" b="10417"/>
          <a:stretch>
            <a:fillRect/>
          </a:stretch>
        </p:blipFill>
        <p:spPr bwMode="auto">
          <a:xfrm>
            <a:off x="5925013" y="2888202"/>
            <a:ext cx="3096402" cy="2826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9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CoreDX</a:t>
            </a:r>
            <a:r>
              <a:rPr lang="en-US" dirty="0"/>
              <a:t> </a:t>
            </a:r>
            <a:r>
              <a:rPr lang="en-US" dirty="0" smtClean="0"/>
              <a:t>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Leading small-footprint </a:t>
            </a:r>
            <a:r>
              <a:rPr lang="en-US" b="1" dirty="0" smtClean="0">
                <a:solidFill>
                  <a:srgbClr val="00B050"/>
                </a:solidFill>
              </a:rPr>
              <a:t>implementation of DDS</a:t>
            </a:r>
          </a:p>
          <a:p>
            <a:pPr lvl="1"/>
            <a:r>
              <a:rPr lang="en-US" dirty="0" smtClean="0"/>
              <a:t>Extremely full-featured, easy-to-use, flexible, and extendable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Features</a:t>
            </a:r>
            <a:endParaRPr lang="en-US" dirty="0"/>
          </a:p>
          <a:p>
            <a:pPr lvl="1"/>
            <a:r>
              <a:rPr lang="en-US" dirty="0"/>
              <a:t>Automatic peer </a:t>
            </a:r>
            <a:r>
              <a:rPr lang="en-US" dirty="0" smtClean="0"/>
              <a:t>discovery</a:t>
            </a:r>
            <a:endParaRPr lang="en-US" dirty="0"/>
          </a:p>
          <a:p>
            <a:pPr lvl="1"/>
            <a:r>
              <a:rPr lang="en-US" dirty="0"/>
              <a:t>Quality of </a:t>
            </a:r>
            <a:r>
              <a:rPr lang="en-US" dirty="0" smtClean="0"/>
              <a:t>service</a:t>
            </a:r>
            <a:endParaRPr lang="en-US" dirty="0"/>
          </a:p>
          <a:p>
            <a:pPr lvl="1"/>
            <a:r>
              <a:rPr lang="en-US" dirty="0"/>
              <a:t>Low latency for </a:t>
            </a:r>
            <a:r>
              <a:rPr lang="en-US" dirty="0" smtClean="0"/>
              <a:t>low-packet </a:t>
            </a:r>
            <a:r>
              <a:rPr lang="en-US" dirty="0"/>
              <a:t>size of </a:t>
            </a:r>
            <a:r>
              <a:rPr lang="en-US" dirty="0" smtClean="0"/>
              <a:t>data</a:t>
            </a:r>
            <a:endParaRPr lang="en-US" dirty="0"/>
          </a:p>
          <a:p>
            <a:pPr lvl="1"/>
            <a:r>
              <a:rPr lang="en-US" dirty="0" smtClean="0"/>
              <a:t>Reliable</a:t>
            </a:r>
          </a:p>
          <a:p>
            <a:pPr lvl="1"/>
            <a:r>
              <a:rPr lang="en-US" dirty="0" smtClean="0"/>
              <a:t>Previously developed </a:t>
            </a:r>
            <a:r>
              <a:rPr lang="en-US" b="1" dirty="0" err="1" smtClean="0">
                <a:solidFill>
                  <a:srgbClr val="00B050"/>
                </a:solidFill>
              </a:rPr>
              <a:t>cFS</a:t>
            </a:r>
            <a:r>
              <a:rPr lang="en-US" b="1" dirty="0" smtClean="0">
                <a:solidFill>
                  <a:srgbClr val="00B050"/>
                </a:solidFill>
              </a:rPr>
              <a:t>-DDS app </a:t>
            </a:r>
            <a:endParaRPr lang="en-US" b="1" dirty="0">
              <a:solidFill>
                <a:srgbClr val="00B050"/>
              </a:solidFill>
            </a:endParaRPr>
          </a:p>
          <a:p>
            <a:pPr marL="50292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8375" y="3048000"/>
            <a:ext cx="3095625" cy="2143125"/>
          </a:xfrm>
          <a:prstGeom prst="rect">
            <a:avLst/>
          </a:prstGeom>
        </p:spPr>
      </p:pic>
      <p:pic>
        <p:nvPicPr>
          <p:cNvPr id="2050" name="Picture 2" descr="Twin Oaks Computing, In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86"/>
            <a:ext cx="3989704" cy="11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9009" y="6169223"/>
            <a:ext cx="3558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http://www.twinoakscomputing.com/coredx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8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dirty="0" err="1" smtClean="0"/>
              <a:t>OpenDDS</a:t>
            </a:r>
            <a:r>
              <a:rPr lang="en-US" dirty="0" smtClean="0"/>
              <a:t> is an </a:t>
            </a:r>
            <a:r>
              <a:rPr lang="en-US" b="1" dirty="0" smtClean="0">
                <a:solidFill>
                  <a:srgbClr val="00B050"/>
                </a:solidFill>
              </a:rPr>
              <a:t>open source </a:t>
            </a:r>
            <a:r>
              <a:rPr lang="en-US" dirty="0" smtClean="0"/>
              <a:t>C++ </a:t>
            </a:r>
            <a:br>
              <a:rPr lang="en-US" dirty="0" smtClean="0"/>
            </a:br>
            <a:r>
              <a:rPr lang="en-US" dirty="0" smtClean="0"/>
              <a:t>implementation of the Object Management </a:t>
            </a:r>
            <a:br>
              <a:rPr lang="en-US" dirty="0" smtClean="0"/>
            </a:br>
            <a:r>
              <a:rPr lang="en-US" dirty="0" smtClean="0"/>
              <a:t>Group (OMG) Data Distribution Service (DDS)</a:t>
            </a:r>
          </a:p>
          <a:p>
            <a:pPr marL="356616" lvl="1" indent="0">
              <a:buNone/>
            </a:pPr>
            <a:endParaRPr lang="en-US" dirty="0" smtClean="0"/>
          </a:p>
          <a:p>
            <a:r>
              <a:rPr lang="en-US" dirty="0" smtClean="0"/>
              <a:t>System Components</a:t>
            </a:r>
          </a:p>
          <a:p>
            <a:pPr lvl="1"/>
            <a:r>
              <a:rPr lang="en-US" dirty="0" smtClean="0"/>
              <a:t>Contains DDS entities such </a:t>
            </a:r>
            <a:br>
              <a:rPr lang="en-US" dirty="0" smtClean="0"/>
            </a:br>
            <a:r>
              <a:rPr lang="en-US" dirty="0" smtClean="0"/>
              <a:t>as Domain Participant, Publisher, </a:t>
            </a:r>
            <a:br>
              <a:rPr lang="en-US" dirty="0" smtClean="0"/>
            </a:br>
            <a:r>
              <a:rPr lang="en-US" dirty="0" smtClean="0"/>
              <a:t>Subscriber, Topic, </a:t>
            </a:r>
            <a:br>
              <a:rPr lang="en-US" dirty="0" smtClean="0"/>
            </a:br>
            <a:r>
              <a:rPr lang="en-US" dirty="0" smtClean="0"/>
              <a:t>Data Writers &amp; Readers</a:t>
            </a:r>
          </a:p>
          <a:p>
            <a:pPr lvl="1"/>
            <a:r>
              <a:rPr lang="en-US" dirty="0" smtClean="0"/>
              <a:t>Also contains </a:t>
            </a:r>
            <a:r>
              <a:rPr lang="en-US" dirty="0" err="1" smtClean="0"/>
              <a:t>OpenDDS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specific </a:t>
            </a:r>
            <a:r>
              <a:rPr lang="en-US" dirty="0" err="1" smtClean="0"/>
              <a:t>DCPSInfoRepo</a:t>
            </a:r>
            <a:endParaRPr lang="en-US" dirty="0" smtClean="0"/>
          </a:p>
          <a:p>
            <a:pPr lvl="2"/>
            <a:r>
              <a:rPr lang="en-US" altLang="en-US" dirty="0" smtClean="0"/>
              <a:t>Single, separate DCPS Information </a:t>
            </a:r>
            <a:br>
              <a:rPr lang="en-US" altLang="en-US" dirty="0" smtClean="0"/>
            </a:br>
            <a:r>
              <a:rPr lang="en-US" altLang="en-US" dirty="0" smtClean="0"/>
              <a:t>Repository (</a:t>
            </a:r>
            <a:r>
              <a:rPr lang="en-US" altLang="en-US" dirty="0" err="1" smtClean="0"/>
              <a:t>DCPSInfoRepo</a:t>
            </a:r>
            <a:r>
              <a:rPr lang="en-US" altLang="en-US" dirty="0" smtClean="0"/>
              <a:t>) process </a:t>
            </a:r>
            <a:br>
              <a:rPr lang="en-US" altLang="en-US" dirty="0" smtClean="0"/>
            </a:br>
            <a:r>
              <a:rPr lang="en-US" altLang="en-US" dirty="0" smtClean="0"/>
              <a:t>acts as central clearinghouse, </a:t>
            </a:r>
            <a:br>
              <a:rPr lang="en-US" altLang="en-US" dirty="0" smtClean="0"/>
            </a:br>
            <a:r>
              <a:rPr lang="en-US" altLang="en-US" dirty="0" smtClean="0"/>
              <a:t>associating publishers and subscribers 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DB180-F93F-440A-8193-8CC661418732}" type="slidenum">
              <a:rPr lang="en-US" altLang="en-US" smtClean="0"/>
              <a:pPr/>
              <a:t>16</a:t>
            </a:fld>
            <a:endParaRPr lang="en-US" altLang="en-US"/>
          </a:p>
        </p:txBody>
      </p:sp>
      <p:grpSp>
        <p:nvGrpSpPr>
          <p:cNvPr id="122" name="Group 121"/>
          <p:cNvGrpSpPr/>
          <p:nvPr/>
        </p:nvGrpSpPr>
        <p:grpSpPr>
          <a:xfrm>
            <a:off x="5471160" y="2590800"/>
            <a:ext cx="3559160" cy="3270364"/>
            <a:chOff x="6807208" y="1288714"/>
            <a:chExt cx="4533913" cy="4368100"/>
          </a:xfrm>
        </p:grpSpPr>
        <p:sp>
          <p:nvSpPr>
            <p:cNvPr id="123" name="Rectangle 122"/>
            <p:cNvSpPr/>
            <p:nvPr/>
          </p:nvSpPr>
          <p:spPr>
            <a:xfrm>
              <a:off x="6807208" y="2885354"/>
              <a:ext cx="4533913" cy="2771376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969369" y="3011463"/>
              <a:ext cx="2009955" cy="41887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kern="0" dirty="0">
                  <a:solidFill>
                    <a:prstClr val="black"/>
                  </a:solidFill>
                  <a:latin typeface="Baskerville Old Face" panose="02020602080505020303" pitchFamily="18" charset="0"/>
                </a:rPr>
                <a:t>Domain Participant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076536" y="3899095"/>
              <a:ext cx="1224951" cy="41887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kern="0" dirty="0">
                  <a:solidFill>
                    <a:prstClr val="black"/>
                  </a:solidFill>
                  <a:latin typeface="Baskerville Old Face" panose="02020602080505020303" pitchFamily="18" charset="0"/>
                </a:rPr>
                <a:t>Publisher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076536" y="4971393"/>
              <a:ext cx="1224951" cy="68542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kern="0" dirty="0" err="1">
                  <a:solidFill>
                    <a:prstClr val="black"/>
                  </a:solidFill>
                  <a:latin typeface="Baskerville Old Face" panose="02020602080505020303" pitchFamily="18" charset="0"/>
                </a:rPr>
                <a:t>DataWriter</a:t>
              </a:r>
              <a:endParaRPr lang="en-US" sz="1050" kern="0" dirty="0">
                <a:solidFill>
                  <a:prstClr val="black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9760788" y="4971393"/>
              <a:ext cx="1348597" cy="41887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 err="1">
                  <a:solidFill>
                    <a:prstClr val="black"/>
                  </a:solidFill>
                  <a:latin typeface="Baskerville Old Face" panose="02020602080505020303" pitchFamily="18" charset="0"/>
                </a:rPr>
                <a:t>DataReader</a:t>
              </a:r>
              <a:endParaRPr lang="en-US" sz="1050" kern="0" dirty="0">
                <a:solidFill>
                  <a:prstClr val="black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8612038" y="3899095"/>
              <a:ext cx="724619" cy="68542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Baskerville Old Face" panose="02020602080505020303" pitchFamily="18" charset="0"/>
                </a:rPr>
                <a:t>Topic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9811109" y="3899095"/>
              <a:ext cx="1247954" cy="41887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Baskerville Old Face" panose="02020602080505020303" pitchFamily="18" charset="0"/>
                </a:rPr>
                <a:t>Subscriber</a:t>
              </a:r>
            </a:p>
          </p:txBody>
        </p:sp>
        <p:cxnSp>
          <p:nvCxnSpPr>
            <p:cNvPr id="130" name="Straight Arrow Connector 129"/>
            <p:cNvCxnSpPr>
              <a:endCxn id="128" idx="2"/>
            </p:cNvCxnSpPr>
            <p:nvPr/>
          </p:nvCxnSpPr>
          <p:spPr>
            <a:xfrm flipV="1">
              <a:off x="8301486" y="4584516"/>
              <a:ext cx="672861" cy="41543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1" name="Straight Arrow Connector 130"/>
            <p:cNvCxnSpPr>
              <a:endCxn id="128" idx="2"/>
            </p:cNvCxnSpPr>
            <p:nvPr/>
          </p:nvCxnSpPr>
          <p:spPr>
            <a:xfrm flipH="1" flipV="1">
              <a:off x="8974347" y="4584516"/>
              <a:ext cx="811604" cy="41918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2" name="Straight Arrow Connector 131"/>
            <p:cNvCxnSpPr>
              <a:stCxn id="125" idx="2"/>
              <a:endCxn id="126" idx="0"/>
            </p:cNvCxnSpPr>
            <p:nvPr/>
          </p:nvCxnSpPr>
          <p:spPr>
            <a:xfrm>
              <a:off x="7689011" y="4317964"/>
              <a:ext cx="0" cy="65342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3" name="Straight Arrow Connector 132"/>
            <p:cNvCxnSpPr>
              <a:stCxn id="124" idx="2"/>
              <a:endCxn id="125" idx="0"/>
            </p:cNvCxnSpPr>
            <p:nvPr/>
          </p:nvCxnSpPr>
          <p:spPr>
            <a:xfrm flipH="1">
              <a:off x="7689011" y="3430332"/>
              <a:ext cx="1285336" cy="46876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4" name="Straight Arrow Connector 133"/>
            <p:cNvCxnSpPr>
              <a:stCxn id="124" idx="2"/>
              <a:endCxn id="128" idx="0"/>
            </p:cNvCxnSpPr>
            <p:nvPr/>
          </p:nvCxnSpPr>
          <p:spPr>
            <a:xfrm>
              <a:off x="8974347" y="3430332"/>
              <a:ext cx="0" cy="46876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5" name="Straight Arrow Connector 134"/>
            <p:cNvCxnSpPr>
              <a:stCxn id="124" idx="2"/>
              <a:endCxn id="129" idx="0"/>
            </p:cNvCxnSpPr>
            <p:nvPr/>
          </p:nvCxnSpPr>
          <p:spPr>
            <a:xfrm>
              <a:off x="8974347" y="3430332"/>
              <a:ext cx="1460740" cy="46876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6" name="Straight Arrow Connector 135"/>
            <p:cNvCxnSpPr>
              <a:stCxn id="129" idx="2"/>
              <a:endCxn id="127" idx="0"/>
            </p:cNvCxnSpPr>
            <p:nvPr/>
          </p:nvCxnSpPr>
          <p:spPr>
            <a:xfrm>
              <a:off x="10435087" y="4317964"/>
              <a:ext cx="0" cy="65342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7" name="TextBox 136"/>
            <p:cNvSpPr txBox="1"/>
            <p:nvPr/>
          </p:nvSpPr>
          <p:spPr>
            <a:xfrm>
              <a:off x="8151569" y="2178582"/>
              <a:ext cx="1609217" cy="41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kern="0" dirty="0">
                  <a:solidFill>
                    <a:schemeClr val="accent2"/>
                  </a:solidFill>
                  <a:latin typeface="Baskerville Old Face" panose="02020602080505020303" pitchFamily="18" charset="0"/>
                </a:rPr>
                <a:t>Domain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969369" y="1288714"/>
              <a:ext cx="2009955" cy="685421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 err="1">
                  <a:solidFill>
                    <a:prstClr val="black"/>
                  </a:solidFill>
                  <a:latin typeface="Baskerville Old Face" panose="02020602080505020303" pitchFamily="18" charset="0"/>
                </a:rPr>
                <a:t>DCPSInfoRepo</a:t>
              </a:r>
              <a:endParaRPr lang="en-US" sz="1050" kern="0" dirty="0">
                <a:solidFill>
                  <a:prstClr val="black"/>
                </a:solidFill>
                <a:latin typeface="Baskerville Old Face" panose="02020602080505020303" pitchFamily="18" charset="0"/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Baskerville Old Face" panose="02020602080505020303" pitchFamily="18" charset="0"/>
                </a:rPr>
                <a:t>(</a:t>
              </a:r>
              <a:r>
                <a:rPr lang="en-US" sz="1050" kern="0" dirty="0" err="1">
                  <a:solidFill>
                    <a:prstClr val="black"/>
                  </a:solidFill>
                  <a:latin typeface="Baskerville Old Face" panose="02020602080505020303" pitchFamily="18" charset="0"/>
                </a:rPr>
                <a:t>OpenDDS</a:t>
              </a:r>
              <a:r>
                <a:rPr lang="en-US" sz="1050" kern="0" dirty="0">
                  <a:solidFill>
                    <a:prstClr val="black"/>
                  </a:solidFill>
                  <a:latin typeface="Baskerville Old Face" panose="02020602080505020303" pitchFamily="18" charset="0"/>
                </a:rPr>
                <a:t> specific</a:t>
              </a:r>
              <a:r>
                <a:rPr lang="en-US" sz="1050" kern="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)</a:t>
              </a:r>
            </a:p>
          </p:txBody>
        </p:sp>
        <p:cxnSp>
          <p:nvCxnSpPr>
            <p:cNvPr id="139" name="Straight Connector 138"/>
            <p:cNvCxnSpPr>
              <a:stCxn id="138" idx="2"/>
            </p:cNvCxnSpPr>
            <p:nvPr/>
          </p:nvCxnSpPr>
          <p:spPr>
            <a:xfrm>
              <a:off x="8974347" y="1974135"/>
              <a:ext cx="0" cy="29971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>
            <a:xfrm>
              <a:off x="8974345" y="2462647"/>
              <a:ext cx="2" cy="422707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pic>
        <p:nvPicPr>
          <p:cNvPr id="2055" name="Picture 7" descr="http://opendds.org/images/opendds-notex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84" y="696301"/>
            <a:ext cx="1763916" cy="116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23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FDD64-BDDF-4354-A3F4-89493CCA822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1"/>
            <a:r>
              <a:rPr lang="en-US" dirty="0" smtClean="0"/>
              <a:t>Strong need for </a:t>
            </a:r>
            <a:r>
              <a:rPr lang="en-US" b="1" dirty="0" smtClean="0">
                <a:solidFill>
                  <a:schemeClr val="accent6"/>
                </a:solidFill>
              </a:rPr>
              <a:t>space middleware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services for future space missions and </a:t>
            </a:r>
            <a:br>
              <a:rPr lang="en-US" dirty="0" smtClean="0"/>
            </a:br>
            <a:r>
              <a:rPr lang="en-US" dirty="0" smtClean="0"/>
              <a:t>testbed platforms </a:t>
            </a:r>
          </a:p>
          <a:p>
            <a:pPr lvl="1"/>
            <a:r>
              <a:rPr lang="en-US" dirty="0" smtClean="0"/>
              <a:t>Previous studies indicated need to focus on </a:t>
            </a:r>
            <a:br>
              <a:rPr lang="en-US" dirty="0" smtClean="0"/>
            </a:br>
            <a:r>
              <a:rPr lang="en-US" b="1" dirty="0">
                <a:solidFill>
                  <a:schemeClr val="accent6"/>
                </a:solidFill>
              </a:rPr>
              <a:t>integrating services into </a:t>
            </a:r>
            <a:r>
              <a:rPr lang="en-US" b="1" dirty="0" err="1">
                <a:solidFill>
                  <a:schemeClr val="accent6"/>
                </a:solidFill>
              </a:rPr>
              <a:t>cFE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dirty="0" smtClean="0"/>
              <a:t>and expanding out </a:t>
            </a:r>
          </a:p>
          <a:p>
            <a:pPr lvl="1"/>
            <a:r>
              <a:rPr lang="en-US" dirty="0" smtClean="0"/>
              <a:t>Establish reliable and responsive network for middleware services for flight system management</a:t>
            </a:r>
          </a:p>
          <a:p>
            <a:pPr lvl="1"/>
            <a:r>
              <a:rPr lang="en-US" dirty="0" smtClean="0"/>
              <a:t>Achieve </a:t>
            </a:r>
            <a:r>
              <a:rPr lang="en-US" b="1" dirty="0" err="1" smtClean="0">
                <a:solidFill>
                  <a:schemeClr val="accent6"/>
                </a:solidFill>
              </a:rPr>
              <a:t>cFE</a:t>
            </a:r>
            <a:r>
              <a:rPr lang="en-US" b="1" dirty="0" smtClean="0">
                <a:solidFill>
                  <a:schemeClr val="accent6"/>
                </a:solidFill>
              </a:rPr>
              <a:t>-DDS integration</a:t>
            </a:r>
          </a:p>
          <a:p>
            <a:pPr lvl="1"/>
            <a:r>
              <a:rPr lang="en-US" dirty="0" smtClean="0"/>
              <a:t>Establish reliable and robust communication </a:t>
            </a:r>
            <a:br>
              <a:rPr lang="en-US" dirty="0" smtClean="0"/>
            </a:br>
            <a:r>
              <a:rPr lang="en-US" dirty="0" smtClean="0"/>
              <a:t>system for </a:t>
            </a:r>
            <a:r>
              <a:rPr lang="en-US" dirty="0" err="1" smtClean="0"/>
              <a:t>cFS</a:t>
            </a:r>
            <a:r>
              <a:rPr lang="en-US" dirty="0" smtClean="0"/>
              <a:t> apps by replacing Software </a:t>
            </a:r>
            <a:br>
              <a:rPr lang="en-US" dirty="0" smtClean="0"/>
            </a:br>
            <a:r>
              <a:rPr lang="en-US" dirty="0" smtClean="0"/>
              <a:t>Bus internals with </a:t>
            </a:r>
            <a:r>
              <a:rPr lang="en-US" b="1" dirty="0" smtClean="0">
                <a:solidFill>
                  <a:schemeClr val="accent6"/>
                </a:solidFill>
              </a:rPr>
              <a:t>DDS</a:t>
            </a:r>
            <a:endParaRPr lang="en-US" dirty="0"/>
          </a:p>
        </p:txBody>
      </p:sp>
      <p:pic>
        <p:nvPicPr>
          <p:cNvPr id="2050" name="Picture 2" descr="https://cfs.gsfc.nasa.gov/images/image0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0" t="39019" r="2401" b="1003"/>
          <a:stretch/>
        </p:blipFill>
        <p:spPr bwMode="auto">
          <a:xfrm>
            <a:off x="6908764" y="440165"/>
            <a:ext cx="2114098" cy="21383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opendds.org/images/opendds-notext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062" y="4495800"/>
            <a:ext cx="22098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93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Middleware?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098" name="Picture 2" descr="http://openlegacy.com/wp-content/uploads/2015/06/Middleware-Sekurekode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277812"/>
            <a:ext cx="1474787" cy="14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911725"/>
          </a:xfrm>
        </p:spPr>
        <p:txBody>
          <a:bodyPr>
            <a:normAutofit lnSpcReduction="10000"/>
          </a:bodyPr>
          <a:lstStyle/>
          <a:p>
            <a:pPr marL="50292" indent="0">
              <a:buNone/>
            </a:pPr>
            <a:r>
              <a:rPr lang="en-US" b="1" u="sng" dirty="0" smtClean="0"/>
              <a:t>Middleware Defined</a:t>
            </a:r>
            <a:endParaRPr lang="en-US" sz="2800" i="1" u="sng" dirty="0" smtClean="0"/>
          </a:p>
          <a:p>
            <a:pPr lvl="1"/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oftware </a:t>
            </a:r>
            <a:r>
              <a:rPr lang="en-US" dirty="0">
                <a:solidFill>
                  <a:srgbClr val="C00000"/>
                </a:solidFill>
              </a:rPr>
              <a:t>services for reliable, interoperable, portable, reusable, </a:t>
            </a:r>
            <a:r>
              <a:rPr lang="en-US" dirty="0" smtClean="0">
                <a:solidFill>
                  <a:srgbClr val="C00000"/>
                </a:solidFill>
              </a:rPr>
              <a:t>efficient, and scalable </a:t>
            </a:r>
            <a:r>
              <a:rPr lang="en-US" dirty="0">
                <a:solidFill>
                  <a:srgbClr val="C00000"/>
                </a:solidFill>
              </a:rPr>
              <a:t>discovery, management, and use of flight hardware and software </a:t>
            </a:r>
            <a:r>
              <a:rPr lang="en-US" dirty="0" smtClean="0">
                <a:solidFill>
                  <a:srgbClr val="C00000"/>
                </a:solidFill>
              </a:rPr>
              <a:t>resources</a:t>
            </a:r>
            <a:endParaRPr lang="en-US" sz="1400" dirty="0" smtClean="0">
              <a:solidFill>
                <a:srgbClr val="C00000"/>
              </a:solidFill>
            </a:endParaRPr>
          </a:p>
          <a:p>
            <a:pPr marL="50292" indent="0">
              <a:buNone/>
            </a:pPr>
            <a:endParaRPr lang="en-US" b="1" u="sng" dirty="0" smtClean="0"/>
          </a:p>
          <a:p>
            <a:pPr marL="50292" indent="0">
              <a:buNone/>
            </a:pPr>
            <a:r>
              <a:rPr lang="en-US" b="1" u="sng" dirty="0" smtClean="0"/>
              <a:t>Strategic Questions </a:t>
            </a:r>
            <a:endParaRPr lang="en-US" sz="2800" i="1" u="sng" dirty="0"/>
          </a:p>
          <a:p>
            <a:pPr lvl="1"/>
            <a:r>
              <a:rPr lang="en-US" dirty="0"/>
              <a:t>What </a:t>
            </a:r>
            <a:r>
              <a:rPr lang="en-US" dirty="0" smtClean="0"/>
              <a:t>future needs are well met by existing tools?</a:t>
            </a:r>
          </a:p>
          <a:p>
            <a:pPr lvl="2"/>
            <a:r>
              <a:rPr lang="en-US" b="1" dirty="0" smtClean="0">
                <a:solidFill>
                  <a:srgbClr val="000090"/>
                </a:solidFill>
              </a:rPr>
              <a:t>Flight Computer Management (</a:t>
            </a:r>
            <a:r>
              <a:rPr lang="en-US" b="1" dirty="0" err="1" smtClean="0">
                <a:solidFill>
                  <a:srgbClr val="000090"/>
                </a:solidFill>
              </a:rPr>
              <a:t>cFE</a:t>
            </a:r>
            <a:r>
              <a:rPr lang="en-US" b="1" dirty="0" smtClean="0">
                <a:solidFill>
                  <a:srgbClr val="000090"/>
                </a:solidFill>
              </a:rPr>
              <a:t>/</a:t>
            </a:r>
            <a:r>
              <a:rPr lang="en-US" b="1" dirty="0" err="1" smtClean="0">
                <a:solidFill>
                  <a:srgbClr val="000090"/>
                </a:solidFill>
              </a:rPr>
              <a:t>cFS</a:t>
            </a:r>
            <a:r>
              <a:rPr lang="en-US" b="1" dirty="0" smtClean="0">
                <a:solidFill>
                  <a:srgbClr val="000090"/>
                </a:solidFill>
              </a:rPr>
              <a:t> toolset)</a:t>
            </a:r>
            <a:endParaRPr lang="en-US" b="1" dirty="0">
              <a:solidFill>
                <a:srgbClr val="000090"/>
              </a:solidFill>
            </a:endParaRPr>
          </a:p>
          <a:p>
            <a:pPr lvl="1"/>
            <a:r>
              <a:rPr lang="en-US" dirty="0"/>
              <a:t>What </a:t>
            </a:r>
            <a:r>
              <a:rPr lang="en-US" dirty="0" smtClean="0"/>
              <a:t>future needs </a:t>
            </a:r>
            <a:r>
              <a:rPr lang="en-US" dirty="0"/>
              <a:t>are beyond existing </a:t>
            </a:r>
            <a:r>
              <a:rPr lang="en-US" dirty="0" smtClean="0"/>
              <a:t>tools?</a:t>
            </a:r>
          </a:p>
          <a:p>
            <a:pPr lvl="2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Flight System Management 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2"/>
            <a:r>
              <a:rPr lang="en-US" i="1" dirty="0" smtClean="0"/>
              <a:t>Operating atop </a:t>
            </a:r>
            <a:r>
              <a:rPr lang="en-US" i="1" dirty="0" err="1" smtClean="0"/>
              <a:t>cFE</a:t>
            </a:r>
            <a:r>
              <a:rPr lang="en-US" i="1" dirty="0" smtClean="0"/>
              <a:t>/</a:t>
            </a:r>
            <a:r>
              <a:rPr lang="en-US" i="1" dirty="0" err="1" smtClean="0"/>
              <a:t>cFS</a:t>
            </a:r>
            <a:r>
              <a:rPr lang="en-US" i="1" dirty="0" smtClean="0"/>
              <a:t>, spanning multiple computers &amp; modules</a:t>
            </a:r>
          </a:p>
          <a:p>
            <a:pPr lvl="2"/>
            <a:r>
              <a:rPr lang="en-US" i="1" dirty="0"/>
              <a:t>L</a:t>
            </a:r>
            <a:r>
              <a:rPr lang="en-US" i="1" dirty="0" smtClean="0"/>
              <a:t>everaging Data Distribution Service (DDS)</a:t>
            </a:r>
            <a:endParaRPr lang="en-US" sz="1500" i="1" dirty="0" smtClean="0"/>
          </a:p>
        </p:txBody>
      </p:sp>
    </p:spTree>
    <p:extLst>
      <p:ext uri="{BB962C8B-B14F-4D97-AF65-F5344CB8AC3E}">
        <p14:creationId xmlns:p14="http://schemas.microsoft.com/office/powerpoint/2010/main" val="419024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09600" y="1279989"/>
            <a:ext cx="3214056" cy="759620"/>
            <a:chOff x="609600" y="1279989"/>
            <a:chExt cx="3214056" cy="759620"/>
          </a:xfrm>
        </p:grpSpPr>
        <p:grpSp>
          <p:nvGrpSpPr>
            <p:cNvPr id="9" name="Group 8"/>
            <p:cNvGrpSpPr/>
            <p:nvPr/>
          </p:nvGrpSpPr>
          <p:grpSpPr>
            <a:xfrm>
              <a:off x="609600" y="1279989"/>
              <a:ext cx="2349406" cy="701211"/>
              <a:chOff x="609600" y="1279989"/>
              <a:chExt cx="2349406" cy="701211"/>
            </a:xfrm>
          </p:grpSpPr>
          <p:sp>
            <p:nvSpPr>
              <p:cNvPr id="5" name="Rounded Rectangle 4"/>
              <p:cNvSpPr>
                <a:spLocks noChangeAspect="1"/>
              </p:cNvSpPr>
              <p:nvPr/>
            </p:nvSpPr>
            <p:spPr bwMode="auto">
              <a:xfrm>
                <a:off x="609600" y="1371600"/>
                <a:ext cx="609600" cy="609600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09600" y="141479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B0F0"/>
                    </a:solidFill>
                    <a:latin typeface="Century Gothic" panose="020B0502020202020204" pitchFamily="34" charset="0"/>
                    <a:cs typeface="Courier New" panose="02070309020205020404" pitchFamily="49" charset="0"/>
                  </a:rPr>
                  <a:t>01</a:t>
                </a:r>
                <a:endParaRPr lang="en-US" sz="2800" dirty="0">
                  <a:solidFill>
                    <a:srgbClr val="00B0F0"/>
                  </a:solidFill>
                  <a:latin typeface="Century Gothic" panose="020B0502020202020204" pitchFamily="34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296371" y="1279989"/>
                <a:ext cx="16626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About Us</a:t>
                </a:r>
                <a:endParaRPr lang="en-US" sz="28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95400" y="1762610"/>
              <a:ext cx="25282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B0F0"/>
                  </a:solidFill>
                  <a:latin typeface="Bookman Old Style" panose="02050604050505020204" pitchFamily="18" charset="0"/>
                </a:rPr>
                <a:t>CHREC ▫ CSP Concept </a:t>
              </a:r>
              <a:r>
                <a:rPr lang="en-US" sz="1200" dirty="0">
                  <a:solidFill>
                    <a:srgbClr val="00B0F0"/>
                  </a:solidFill>
                  <a:latin typeface="Bookman Old Style" panose="02050604050505020204" pitchFamily="18" charset="0"/>
                </a:rPr>
                <a:t>▫</a:t>
              </a:r>
              <a:r>
                <a:rPr lang="en-US" sz="1200" dirty="0" smtClean="0">
                  <a:solidFill>
                    <a:srgbClr val="00B0F0"/>
                  </a:solidFill>
                  <a:latin typeface="Bookman Old Style" panose="02050604050505020204" pitchFamily="18" charset="0"/>
                </a:rPr>
                <a:t> CSPv1</a:t>
              </a:r>
              <a:endParaRPr lang="en-US" sz="1200" dirty="0">
                <a:solidFill>
                  <a:srgbClr val="00B0F0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9600" y="4651770"/>
            <a:ext cx="4222346" cy="759620"/>
            <a:chOff x="609600" y="1279989"/>
            <a:chExt cx="4222346" cy="759620"/>
          </a:xfrm>
        </p:grpSpPr>
        <p:grpSp>
          <p:nvGrpSpPr>
            <p:cNvPr id="25" name="Group 24"/>
            <p:cNvGrpSpPr/>
            <p:nvPr/>
          </p:nvGrpSpPr>
          <p:grpSpPr>
            <a:xfrm>
              <a:off x="609600" y="1279989"/>
              <a:ext cx="2411923" cy="701211"/>
              <a:chOff x="609600" y="1279989"/>
              <a:chExt cx="2411923" cy="701211"/>
            </a:xfrm>
          </p:grpSpPr>
          <p:sp>
            <p:nvSpPr>
              <p:cNvPr id="27" name="Rounded Rectangle 26"/>
              <p:cNvSpPr>
                <a:spLocks noChangeAspect="1"/>
              </p:cNvSpPr>
              <p:nvPr/>
            </p:nvSpPr>
            <p:spPr bwMode="auto">
              <a:xfrm>
                <a:off x="609600" y="1371600"/>
                <a:ext cx="609600" cy="609600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09600" y="141479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FFC000"/>
                    </a:solidFill>
                    <a:latin typeface="Century Gothic" panose="020B0502020202020204" pitchFamily="34" charset="0"/>
                    <a:cs typeface="Courier New" panose="02070309020205020404" pitchFamily="49" charset="0"/>
                  </a:rPr>
                  <a:t>04</a:t>
                </a:r>
                <a:endParaRPr lang="en-US" sz="2800" dirty="0">
                  <a:solidFill>
                    <a:srgbClr val="FFC000"/>
                  </a:solidFill>
                  <a:latin typeface="Century Gothic" panose="020B0502020202020204" pitchFamily="34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296371" y="1279989"/>
                <a:ext cx="17251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Approach</a:t>
                </a:r>
                <a:endParaRPr lang="en-US" sz="2800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295400" y="1762610"/>
              <a:ext cx="35365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SBN+DDS Comparison ▫ </a:t>
              </a:r>
              <a:r>
                <a:rPr lang="en-US" sz="1200" dirty="0" err="1" smtClean="0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CoreDX</a:t>
              </a:r>
              <a:r>
                <a:rPr lang="en-US" sz="1200" dirty="0" smtClean="0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/</a:t>
              </a:r>
              <a:r>
                <a:rPr lang="en-US" sz="1200" dirty="0" err="1" smtClean="0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OpenDDS</a:t>
              </a:r>
              <a:r>
                <a:rPr lang="en-US" sz="1200" dirty="0" smtClean="0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 </a:t>
              </a:r>
              <a:endParaRPr lang="en-US" sz="12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9600" y="2403916"/>
            <a:ext cx="3305428" cy="759620"/>
            <a:chOff x="609600" y="1279989"/>
            <a:chExt cx="3305428" cy="759620"/>
          </a:xfrm>
        </p:grpSpPr>
        <p:grpSp>
          <p:nvGrpSpPr>
            <p:cNvPr id="31" name="Group 30"/>
            <p:cNvGrpSpPr/>
            <p:nvPr/>
          </p:nvGrpSpPr>
          <p:grpSpPr>
            <a:xfrm>
              <a:off x="609600" y="1279989"/>
              <a:ext cx="2791834" cy="701211"/>
              <a:chOff x="609600" y="1279989"/>
              <a:chExt cx="2791834" cy="701211"/>
            </a:xfrm>
          </p:grpSpPr>
          <p:sp>
            <p:nvSpPr>
              <p:cNvPr id="33" name="Rounded Rectangle 32"/>
              <p:cNvSpPr>
                <a:spLocks noChangeAspect="1"/>
              </p:cNvSpPr>
              <p:nvPr/>
            </p:nvSpPr>
            <p:spPr bwMode="auto">
              <a:xfrm>
                <a:off x="609600" y="1371600"/>
                <a:ext cx="609600" cy="609600"/>
              </a:xfrm>
              <a:prstGeom prst="roundRect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09600" y="141479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accent3"/>
                    </a:solidFill>
                    <a:latin typeface="Century Gothic" panose="020B0502020202020204" pitchFamily="34" charset="0"/>
                    <a:cs typeface="Courier New" panose="02070309020205020404" pitchFamily="49" charset="0"/>
                  </a:rPr>
                  <a:t>02</a:t>
                </a:r>
                <a:endParaRPr lang="en-US" sz="2800" dirty="0">
                  <a:solidFill>
                    <a:schemeClr val="accent3"/>
                  </a:solidFill>
                  <a:latin typeface="Century Gothic" panose="020B0502020202020204" pitchFamily="34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96371" y="1279989"/>
                <a:ext cx="21050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Background</a:t>
                </a:r>
                <a:endParaRPr lang="en-US" sz="2800" dirty="0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295400" y="1762610"/>
              <a:ext cx="26196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accent3"/>
                  </a:solidFill>
                  <a:latin typeface="Bookman Old Style" panose="02050604050505020204" pitchFamily="18" charset="0"/>
                </a:rPr>
                <a:t>cFE</a:t>
              </a:r>
              <a:r>
                <a:rPr lang="en-US" sz="1200" dirty="0" smtClean="0">
                  <a:solidFill>
                    <a:schemeClr val="accent3"/>
                  </a:solidFill>
                  <a:latin typeface="Bookman Old Style" panose="02050604050505020204" pitchFamily="18" charset="0"/>
                </a:rPr>
                <a:t>/</a:t>
              </a:r>
              <a:r>
                <a:rPr lang="en-US" sz="1200" dirty="0" err="1" smtClean="0">
                  <a:solidFill>
                    <a:schemeClr val="accent3"/>
                  </a:solidFill>
                  <a:latin typeface="Bookman Old Style" panose="02050604050505020204" pitchFamily="18" charset="0"/>
                </a:rPr>
                <a:t>cFS</a:t>
              </a:r>
              <a:r>
                <a:rPr lang="en-US" sz="1200" dirty="0" smtClean="0">
                  <a:solidFill>
                    <a:schemeClr val="accent3"/>
                  </a:solidFill>
                  <a:latin typeface="Bookman Old Style" panose="02050604050505020204" pitchFamily="18" charset="0"/>
                </a:rPr>
                <a:t> ▫ </a:t>
              </a:r>
              <a:r>
                <a:rPr lang="en-US" sz="1200" dirty="0" err="1" smtClean="0">
                  <a:solidFill>
                    <a:schemeClr val="accent3"/>
                  </a:solidFill>
                  <a:latin typeface="Bookman Old Style" panose="02050604050505020204" pitchFamily="18" charset="0"/>
                </a:rPr>
                <a:t>cFS</a:t>
              </a:r>
              <a:r>
                <a:rPr lang="en-US" sz="1200" dirty="0" smtClean="0">
                  <a:solidFill>
                    <a:schemeClr val="accent3"/>
                  </a:solidFill>
                  <a:latin typeface="Bookman Old Style" panose="02050604050505020204" pitchFamily="18" charset="0"/>
                </a:rPr>
                <a:t> SBN </a:t>
              </a:r>
              <a:r>
                <a:rPr lang="en-US" sz="1200" dirty="0">
                  <a:solidFill>
                    <a:schemeClr val="accent3"/>
                  </a:solidFill>
                  <a:latin typeface="Bookman Old Style" panose="02050604050505020204" pitchFamily="18" charset="0"/>
                </a:rPr>
                <a:t>▫</a:t>
              </a:r>
              <a:r>
                <a:rPr lang="en-US" sz="1200" dirty="0" smtClean="0">
                  <a:solidFill>
                    <a:schemeClr val="accent3"/>
                  </a:solidFill>
                  <a:latin typeface="Bookman Old Style" panose="02050604050505020204" pitchFamily="18" charset="0"/>
                </a:rPr>
                <a:t> Raft ▫ DDS</a:t>
              </a:r>
              <a:endParaRPr lang="en-US" sz="1200" dirty="0">
                <a:solidFill>
                  <a:schemeClr val="accent3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9600" y="3527843"/>
            <a:ext cx="4430103" cy="759620"/>
            <a:chOff x="609600" y="1279989"/>
            <a:chExt cx="4430103" cy="759620"/>
          </a:xfrm>
        </p:grpSpPr>
        <p:grpSp>
          <p:nvGrpSpPr>
            <p:cNvPr id="37" name="Group 36"/>
            <p:cNvGrpSpPr/>
            <p:nvPr/>
          </p:nvGrpSpPr>
          <p:grpSpPr>
            <a:xfrm>
              <a:off x="609600" y="1279989"/>
              <a:ext cx="4430103" cy="701211"/>
              <a:chOff x="609600" y="1279989"/>
              <a:chExt cx="4430103" cy="701211"/>
            </a:xfrm>
          </p:grpSpPr>
          <p:sp>
            <p:nvSpPr>
              <p:cNvPr id="39" name="Rounded Rectangle 38"/>
              <p:cNvSpPr>
                <a:spLocks noChangeAspect="1"/>
              </p:cNvSpPr>
              <p:nvPr/>
            </p:nvSpPr>
            <p:spPr bwMode="auto">
              <a:xfrm>
                <a:off x="609600" y="1371600"/>
                <a:ext cx="609600" cy="609600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09600" y="141479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B050"/>
                    </a:solidFill>
                    <a:latin typeface="Century Gothic" panose="020B0502020202020204" pitchFamily="34" charset="0"/>
                    <a:cs typeface="Courier New" panose="02070309020205020404" pitchFamily="49" charset="0"/>
                  </a:rPr>
                  <a:t>03</a:t>
                </a:r>
                <a:endParaRPr lang="en-US" sz="2800" dirty="0">
                  <a:solidFill>
                    <a:srgbClr val="00B050"/>
                  </a:solidFill>
                  <a:latin typeface="Century Gothic" panose="020B0502020202020204" pitchFamily="34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296371" y="1279989"/>
                <a:ext cx="37433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Motivations and Goals</a:t>
                </a:r>
                <a:endParaRPr lang="en-US" sz="2800" dirty="0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295400" y="1762610"/>
              <a:ext cx="24529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Motivation ▫ Future Solutions </a:t>
              </a:r>
              <a:endParaRPr lang="en-US" sz="1200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</p:grpSp>
      <p:pic>
        <p:nvPicPr>
          <p:cNvPr id="4098" name="Picture 2" descr="Image result for agenda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27" y="1957960"/>
            <a:ext cx="3440202" cy="28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1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Flight System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Flight Computer Management (existing)</a:t>
            </a:r>
          </a:p>
          <a:p>
            <a:pPr lvl="1"/>
            <a:r>
              <a:rPr lang="en-US" dirty="0" smtClean="0"/>
              <a:t>Focus upon space computer with its attached units</a:t>
            </a:r>
          </a:p>
          <a:p>
            <a:pPr lvl="1"/>
            <a:r>
              <a:rPr lang="en-US" dirty="0" smtClean="0"/>
              <a:t>Core (</a:t>
            </a:r>
            <a:r>
              <a:rPr lang="en-US" dirty="0" err="1" smtClean="0"/>
              <a:t>cFE</a:t>
            </a:r>
            <a:r>
              <a:rPr lang="en-US" dirty="0" smtClean="0"/>
              <a:t>) and extended (</a:t>
            </a:r>
            <a:r>
              <a:rPr lang="en-US" dirty="0" err="1" smtClean="0"/>
              <a:t>cFS</a:t>
            </a:r>
            <a:r>
              <a:rPr lang="en-US" dirty="0"/>
              <a:t>) </a:t>
            </a:r>
            <a:r>
              <a:rPr lang="en-US" dirty="0" smtClean="0"/>
              <a:t>services, API, apps</a:t>
            </a:r>
          </a:p>
          <a:p>
            <a:r>
              <a:rPr lang="en-US" b="1" dirty="0" smtClean="0">
                <a:solidFill>
                  <a:srgbClr val="003300"/>
                </a:solidFill>
              </a:rPr>
              <a:t>Flight System Management (notional)</a:t>
            </a:r>
          </a:p>
          <a:p>
            <a:pPr lvl="1"/>
            <a:r>
              <a:rPr lang="en-US" b="1" dirty="0" smtClean="0"/>
              <a:t>Focus upon system-wide resources and management</a:t>
            </a:r>
          </a:p>
          <a:p>
            <a:pPr lvl="2"/>
            <a:r>
              <a:rPr lang="en-US" dirty="0" smtClean="0"/>
              <a:t>Broader scope for higher reliability, performance, configurability, </a:t>
            </a:r>
            <a:br>
              <a:rPr lang="en-US" dirty="0" smtClean="0"/>
            </a:br>
            <a:r>
              <a:rPr lang="en-US" dirty="0" smtClean="0"/>
              <a:t>adaptability, and scalability w/ space computers and smart modules</a:t>
            </a:r>
          </a:p>
          <a:p>
            <a:pPr lvl="2"/>
            <a:r>
              <a:rPr lang="en-US" dirty="0" smtClean="0"/>
              <a:t>Variety </a:t>
            </a:r>
            <a:r>
              <a:rPr lang="en-US" dirty="0"/>
              <a:t>of interfacing </a:t>
            </a:r>
            <a:r>
              <a:rPr lang="en-US" dirty="0" smtClean="0"/>
              <a:t>specifications, as defined in SOIS of CCSDS</a:t>
            </a:r>
          </a:p>
          <a:p>
            <a:pPr lvl="2"/>
            <a:r>
              <a:rPr lang="en-US" dirty="0" smtClean="0"/>
              <a:t>Improve efficiency of communication with DDS</a:t>
            </a:r>
          </a:p>
          <a:p>
            <a:pPr lvl="1"/>
            <a:r>
              <a:rPr lang="en-US" b="1" dirty="0" smtClean="0"/>
              <a:t>Multiple space processors and computers</a:t>
            </a:r>
          </a:p>
          <a:p>
            <a:pPr lvl="2"/>
            <a:r>
              <a:rPr lang="en-US" dirty="0" smtClean="0"/>
              <a:t>Spanning multiple devices, boards, chassis, and even spacecraft</a:t>
            </a:r>
          </a:p>
          <a:p>
            <a:pPr lvl="2"/>
            <a:r>
              <a:rPr lang="en-US" dirty="0" smtClean="0"/>
              <a:t>To enable </a:t>
            </a:r>
            <a:r>
              <a:rPr lang="en-US" b="1" i="1" dirty="0">
                <a:solidFill>
                  <a:srgbClr val="92D050"/>
                </a:solidFill>
              </a:rPr>
              <a:t>dependable computing </a:t>
            </a:r>
            <a:r>
              <a:rPr lang="en-US" dirty="0" smtClean="0"/>
              <a:t>(redundancy), </a:t>
            </a:r>
            <a:r>
              <a:rPr lang="en-US" b="1" i="1" dirty="0">
                <a:solidFill>
                  <a:srgbClr val="92D050"/>
                </a:solidFill>
              </a:rPr>
              <a:t>distributed</a:t>
            </a:r>
            <a:r>
              <a:rPr lang="en-US" i="1" dirty="0" smtClean="0">
                <a:solidFill>
                  <a:srgbClr val="800000"/>
                </a:solidFill>
              </a:rPr>
              <a:t> </a:t>
            </a:r>
            <a:r>
              <a:rPr lang="en-US" b="1" i="1" dirty="0">
                <a:solidFill>
                  <a:srgbClr val="92D050"/>
                </a:solidFill>
              </a:rPr>
              <a:t>computing</a:t>
            </a:r>
            <a:r>
              <a:rPr lang="en-US" i="1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(cooperation), and </a:t>
            </a:r>
            <a:r>
              <a:rPr lang="en-US" b="1" i="1" dirty="0">
                <a:solidFill>
                  <a:srgbClr val="92D050"/>
                </a:solidFill>
              </a:rPr>
              <a:t>parallel computing </a:t>
            </a:r>
            <a:r>
              <a:rPr lang="en-US" dirty="0"/>
              <a:t>(collaboration)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97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DDS?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SBN (</a:t>
            </a:r>
            <a:r>
              <a:rPr lang="en-US" dirty="0" err="1" smtClean="0"/>
              <a:t>SourceForge</a:t>
            </a:r>
            <a:r>
              <a:rPr lang="en-US" dirty="0" smtClean="0"/>
              <a:t> ver.) Limitations </a:t>
            </a:r>
          </a:p>
          <a:p>
            <a:pPr lvl="1"/>
            <a:r>
              <a:rPr lang="en-US" dirty="0" smtClean="0"/>
              <a:t>No user support and documentation</a:t>
            </a:r>
          </a:p>
          <a:p>
            <a:pPr lvl="1"/>
            <a:r>
              <a:rPr lang="en-US" dirty="0" smtClean="0"/>
              <a:t>Infrequent updates</a:t>
            </a:r>
          </a:p>
          <a:p>
            <a:pPr lvl="1"/>
            <a:r>
              <a:rPr lang="en-US" dirty="0" smtClean="0"/>
              <a:t>Does not work “out-of-the-box” and requires patch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DDS Added Features </a:t>
            </a:r>
          </a:p>
          <a:p>
            <a:pPr lvl="1"/>
            <a:r>
              <a:rPr lang="en-US" dirty="0" smtClean="0"/>
              <a:t>Quality of Service</a:t>
            </a:r>
          </a:p>
          <a:p>
            <a:pPr lvl="1"/>
            <a:r>
              <a:rPr lang="en-US" dirty="0" smtClean="0"/>
              <a:t>Dynamic Device Discovery </a:t>
            </a:r>
          </a:p>
          <a:p>
            <a:pPr lvl="1"/>
            <a:r>
              <a:rPr lang="en-US" dirty="0" smtClean="0"/>
              <a:t>Reliability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472E6-AE85-4A61-A838-5BB8BF3B8A7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3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DB180-F93F-440A-8193-8CC661418732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31800" y="1319113"/>
            <a:ext cx="5288280" cy="0"/>
          </a:xfrm>
          <a:prstGeom prst="line">
            <a:avLst/>
          </a:prstGeom>
          <a:noFill/>
          <a:ln w="28575" cap="flat" cmpd="sng" algn="ctr">
            <a:solidFill>
              <a:srgbClr val="3475A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" y="9144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475A9"/>
                </a:solidFill>
                <a:latin typeface="Century Gothic" panose="020B0502020202020204" pitchFamily="34" charset="0"/>
              </a:rPr>
              <a:t>Mission Statement </a:t>
            </a:r>
            <a:endParaRPr lang="en-US" sz="2000" b="1" dirty="0">
              <a:solidFill>
                <a:srgbClr val="3475A9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364" y="1380641"/>
            <a:ext cx="8553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Extend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cFS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flight software for distributed and parallel computing by replacing SB/SBN with DDS bus equivalent to further benefit from best features of both DDS and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cFS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19100" y="3512992"/>
            <a:ext cx="1143000" cy="990600"/>
            <a:chOff x="685800" y="2819400"/>
            <a:chExt cx="1143000" cy="990600"/>
          </a:xfrm>
        </p:grpSpPr>
        <p:sp>
          <p:nvSpPr>
            <p:cNvPr id="8" name="Hexagon 7"/>
            <p:cNvSpPr/>
            <p:nvPr/>
          </p:nvSpPr>
          <p:spPr bwMode="auto">
            <a:xfrm>
              <a:off x="685800" y="2819400"/>
              <a:ext cx="1143000" cy="990600"/>
            </a:xfrm>
            <a:prstGeom prst="hexag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bliqueBottomLeft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9175" y="2929979"/>
              <a:ext cx="8162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01</a:t>
              </a:r>
              <a:endParaRPr lang="en-US" sz="4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24802" y="4655668"/>
            <a:ext cx="1621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3"/>
                </a:solidFill>
              </a:rPr>
              <a:t>cFS</a:t>
            </a:r>
            <a:r>
              <a:rPr lang="en-US" dirty="0" smtClean="0">
                <a:solidFill>
                  <a:schemeClr val="accent3"/>
                </a:solidFill>
              </a:rPr>
              <a:t>-DDS App</a:t>
            </a:r>
          </a:p>
          <a:p>
            <a:pPr algn="ctr"/>
            <a:r>
              <a:rPr lang="en-US" dirty="0" smtClean="0">
                <a:solidFill>
                  <a:schemeClr val="accent3"/>
                </a:solidFill>
              </a:rPr>
              <a:t>(</a:t>
            </a:r>
            <a:r>
              <a:rPr lang="en-US" dirty="0" err="1" smtClean="0">
                <a:solidFill>
                  <a:schemeClr val="accent3"/>
                </a:solidFill>
              </a:rPr>
              <a:t>CoreDX</a:t>
            </a:r>
            <a:r>
              <a:rPr lang="en-US" dirty="0" smtClean="0">
                <a:solidFill>
                  <a:schemeClr val="accent3"/>
                </a:solidFill>
              </a:rPr>
              <a:t>)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241" y="4634805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Comparison 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Studies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4134" y="4634805"/>
            <a:ext cx="1621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cFS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-DDS App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OpenDDS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9663" y="4655669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C3300"/>
                </a:solidFill>
              </a:rPr>
              <a:t>SB/SBN </a:t>
            </a:r>
            <a:br>
              <a:rPr lang="en-US" dirty="0" smtClean="0">
                <a:solidFill>
                  <a:srgbClr val="CC3300"/>
                </a:solidFill>
              </a:rPr>
            </a:br>
            <a:r>
              <a:rPr lang="en-US" dirty="0" smtClean="0">
                <a:solidFill>
                  <a:srgbClr val="CC3300"/>
                </a:solidFill>
              </a:rPr>
              <a:t>Replacement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14" name="Curved Down Arrow 13"/>
          <p:cNvSpPr/>
          <p:nvPr/>
        </p:nvSpPr>
        <p:spPr bwMode="auto">
          <a:xfrm>
            <a:off x="1220925" y="2852515"/>
            <a:ext cx="1948458" cy="470300"/>
          </a:xfrm>
          <a:prstGeom prst="curvedDownArrow">
            <a:avLst>
              <a:gd name="adj1" fmla="val 9051"/>
              <a:gd name="adj2" fmla="val 20058"/>
              <a:gd name="adj3" fmla="val 25000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736123" y="3512992"/>
            <a:ext cx="1143000" cy="990600"/>
            <a:chOff x="3027680" y="2842506"/>
            <a:chExt cx="1143000" cy="990600"/>
          </a:xfrm>
        </p:grpSpPr>
        <p:sp>
          <p:nvSpPr>
            <p:cNvPr id="15" name="Hexagon 14"/>
            <p:cNvSpPr/>
            <p:nvPr/>
          </p:nvSpPr>
          <p:spPr bwMode="auto">
            <a:xfrm>
              <a:off x="3027680" y="2842506"/>
              <a:ext cx="1143000" cy="990600"/>
            </a:xfrm>
            <a:prstGeom prst="hexagon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bliqueBottomLeft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91055" y="2953085"/>
              <a:ext cx="8162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02</a:t>
              </a:r>
              <a:endParaRPr lang="en-US" sz="4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Curved Down Arrow 16"/>
          <p:cNvSpPr/>
          <p:nvPr/>
        </p:nvSpPr>
        <p:spPr bwMode="auto">
          <a:xfrm>
            <a:off x="3562805" y="2852515"/>
            <a:ext cx="1948458" cy="470300"/>
          </a:xfrm>
          <a:prstGeom prst="curvedDownArrow">
            <a:avLst>
              <a:gd name="adj1" fmla="val 9051"/>
              <a:gd name="adj2" fmla="val 20058"/>
              <a:gd name="adj3" fmla="val 25000"/>
            </a:avLst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053146" y="3512992"/>
            <a:ext cx="1143000" cy="990600"/>
            <a:chOff x="5332275" y="2842506"/>
            <a:chExt cx="1143000" cy="990600"/>
          </a:xfrm>
        </p:grpSpPr>
        <p:sp>
          <p:nvSpPr>
            <p:cNvPr id="21" name="Hexagon 20"/>
            <p:cNvSpPr/>
            <p:nvPr/>
          </p:nvSpPr>
          <p:spPr bwMode="auto">
            <a:xfrm>
              <a:off x="5332275" y="2842506"/>
              <a:ext cx="1143000" cy="990600"/>
            </a:xfrm>
            <a:prstGeom prst="hexagon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bliqueBottomLeft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95650" y="2953085"/>
              <a:ext cx="8162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03</a:t>
              </a:r>
              <a:endParaRPr lang="en-US" sz="4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3" name="Curved Down Arrow 22"/>
          <p:cNvSpPr/>
          <p:nvPr/>
        </p:nvSpPr>
        <p:spPr bwMode="auto">
          <a:xfrm>
            <a:off x="5867400" y="2852515"/>
            <a:ext cx="1948458" cy="470300"/>
          </a:xfrm>
          <a:prstGeom prst="curvedDownArrow">
            <a:avLst>
              <a:gd name="adj1" fmla="val 9051"/>
              <a:gd name="adj2" fmla="val 20058"/>
              <a:gd name="adj3" fmla="val 25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370170" y="3512992"/>
            <a:ext cx="1143000" cy="990600"/>
            <a:chOff x="7636870" y="2850013"/>
            <a:chExt cx="1143000" cy="990600"/>
          </a:xfrm>
        </p:grpSpPr>
        <p:sp>
          <p:nvSpPr>
            <p:cNvPr id="24" name="Hexagon 23"/>
            <p:cNvSpPr/>
            <p:nvPr/>
          </p:nvSpPr>
          <p:spPr bwMode="auto">
            <a:xfrm>
              <a:off x="7636870" y="2850013"/>
              <a:ext cx="1143000" cy="990600"/>
            </a:xfrm>
            <a:prstGeom prst="hexagon">
              <a:avLst/>
            </a:prstGeom>
            <a:solidFill>
              <a:srgbClr val="CC3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bliqueBottomLeft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00245" y="2960592"/>
              <a:ext cx="8162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04</a:t>
              </a:r>
              <a:endParaRPr lang="en-US" sz="4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-27468" y="5298036"/>
            <a:ext cx="20361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Compare stand-alone</a:t>
            </a:r>
            <a:br>
              <a:rPr lang="en-US" sz="1400" dirty="0" smtClean="0"/>
            </a:br>
            <a:r>
              <a:rPr lang="en-US" sz="1400" dirty="0" smtClean="0"/>
              <a:t>transfers between DDS</a:t>
            </a:r>
            <a:br>
              <a:rPr lang="en-US" sz="1400" dirty="0" smtClean="0"/>
            </a:br>
            <a:r>
              <a:rPr lang="en-US" sz="1400" dirty="0" smtClean="0"/>
              <a:t>and SBN designs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191760" y="5298036"/>
            <a:ext cx="21675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Combined </a:t>
            </a:r>
            <a:r>
              <a:rPr lang="en-US" sz="1400" dirty="0" err="1" smtClean="0"/>
              <a:t>cFS</a:t>
            </a:r>
            <a:r>
              <a:rPr lang="en-US" sz="1400" dirty="0" smtClean="0"/>
              <a:t> with DDS</a:t>
            </a:r>
            <a:br>
              <a:rPr lang="en-US" sz="1400" dirty="0" smtClean="0"/>
            </a:br>
            <a:r>
              <a:rPr lang="en-US" sz="1400" dirty="0" smtClean="0"/>
              <a:t>by adding </a:t>
            </a:r>
            <a:r>
              <a:rPr lang="en-US" sz="1400" dirty="0" err="1" smtClean="0"/>
              <a:t>CoreDX</a:t>
            </a:r>
            <a:r>
              <a:rPr lang="en-US" sz="1400" dirty="0" smtClean="0"/>
              <a:t> as</a:t>
            </a:r>
            <a:br>
              <a:rPr lang="en-US" sz="1400" dirty="0" smtClean="0"/>
            </a:br>
            <a:r>
              <a:rPr lang="en-US" sz="1400" dirty="0" err="1" smtClean="0"/>
              <a:t>cFS</a:t>
            </a:r>
            <a:r>
              <a:rPr lang="en-US" sz="1400" dirty="0" smtClean="0"/>
              <a:t> app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27292" y="2333493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475A9"/>
                </a:solidFill>
                <a:latin typeface="Century Gothic" panose="020B0502020202020204" pitchFamily="34" charset="0"/>
              </a:rPr>
              <a:t>Development Progression</a:t>
            </a:r>
            <a:endParaRPr lang="en-US" sz="2000" b="1" dirty="0">
              <a:solidFill>
                <a:srgbClr val="3475A9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06089" y="5298036"/>
            <a:ext cx="2007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Switched from </a:t>
            </a:r>
            <a:r>
              <a:rPr lang="en-US" sz="1400" dirty="0" err="1" smtClean="0"/>
              <a:t>CoreDX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to </a:t>
            </a:r>
            <a:r>
              <a:rPr lang="en-US" sz="1400" dirty="0" err="1" smtClean="0"/>
              <a:t>OpenDDS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877248" y="5298036"/>
            <a:ext cx="2180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Strategic effort to replace</a:t>
            </a:r>
            <a:br>
              <a:rPr lang="en-US" sz="1400" dirty="0" smtClean="0"/>
            </a:br>
            <a:r>
              <a:rPr lang="en-US" sz="1400" dirty="0" smtClean="0"/>
              <a:t>SB with DDS equivalent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092332" y="5786762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(Incomplete)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04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CoreDX</a:t>
            </a:r>
            <a:r>
              <a:rPr lang="en-US" dirty="0" smtClean="0"/>
              <a:t> vs SBN Comparison Study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SBN</a:t>
            </a:r>
          </a:p>
          <a:p>
            <a:pPr lvl="1"/>
            <a:r>
              <a:rPr lang="en-US" dirty="0"/>
              <a:t>Limited packet size of 1500 bytes</a:t>
            </a:r>
          </a:p>
          <a:p>
            <a:pPr lvl="1"/>
            <a:r>
              <a:rPr lang="en-US" dirty="0"/>
              <a:t>Order of data not guaranteed</a:t>
            </a:r>
          </a:p>
          <a:p>
            <a:pPr lvl="1"/>
            <a:r>
              <a:rPr lang="en-US" dirty="0"/>
              <a:t>No native functionality for combining packet fragmentation (</a:t>
            </a:r>
            <a:r>
              <a:rPr lang="en-US" dirty="0" smtClean="0"/>
              <a:t>CCSDS has large max message length)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CoreDX</a:t>
            </a:r>
            <a:endParaRPr lang="en-US" dirty="0" smtClean="0"/>
          </a:p>
          <a:p>
            <a:pPr lvl="1"/>
            <a:r>
              <a:rPr lang="en-US" dirty="0" smtClean="0"/>
              <a:t>Data transfers up to 1 MB without manual fragmentation were successful to worker from coordinator</a:t>
            </a:r>
          </a:p>
          <a:p>
            <a:pPr lvl="1"/>
            <a:r>
              <a:rPr lang="en-US" dirty="0" smtClean="0"/>
              <a:t>Data is also published with guaranteed order </a:t>
            </a:r>
          </a:p>
          <a:p>
            <a:pPr lvl="1"/>
            <a:r>
              <a:rPr lang="en-US" dirty="0" smtClean="0"/>
              <a:t>Native packet fragmentation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6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Testbed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Created </a:t>
            </a:r>
            <a:r>
              <a:rPr lang="en-US" dirty="0" smtClean="0"/>
              <a:t>“</a:t>
            </a:r>
            <a:r>
              <a:rPr lang="en-US" dirty="0" err="1" smtClean="0"/>
              <a:t>livesystem</a:t>
            </a:r>
            <a:r>
              <a:rPr lang="en-US" dirty="0" smtClean="0"/>
              <a:t>” of peers with implementation of Raft </a:t>
            </a:r>
            <a:endParaRPr lang="en-US" dirty="0"/>
          </a:p>
          <a:p>
            <a:r>
              <a:rPr lang="en-US" dirty="0"/>
              <a:t>Coordinator sends heartbeats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waits </a:t>
            </a:r>
            <a:r>
              <a:rPr lang="en-US" dirty="0"/>
              <a:t>for </a:t>
            </a:r>
            <a:r>
              <a:rPr lang="en-US" dirty="0" smtClean="0"/>
              <a:t>acknowledgments</a:t>
            </a:r>
            <a:endParaRPr lang="en-US" dirty="0"/>
          </a:p>
          <a:p>
            <a:r>
              <a:rPr lang="en-US" dirty="0" smtClean="0"/>
              <a:t>Maintain table of known peers </a:t>
            </a:r>
            <a:br>
              <a:rPr lang="en-US" dirty="0" smtClean="0"/>
            </a:br>
            <a:r>
              <a:rPr lang="en-US" dirty="0" smtClean="0"/>
              <a:t>and their health status </a:t>
            </a:r>
            <a:endParaRPr lang="en-US" dirty="0"/>
          </a:p>
          <a:p>
            <a:r>
              <a:rPr lang="en-US" dirty="0" smtClean="0"/>
              <a:t>Demonstrate scenarios that require consensus </a:t>
            </a:r>
          </a:p>
          <a:p>
            <a:pPr lvl="1"/>
            <a:r>
              <a:rPr lang="en-US" dirty="0" smtClean="0"/>
              <a:t>Coordinator fails on connection loss</a:t>
            </a:r>
          </a:p>
          <a:p>
            <a:pPr lvl="1"/>
            <a:r>
              <a:rPr lang="en-US" dirty="0" smtClean="0"/>
              <a:t>Coordinator steps down on merged subnetworks </a:t>
            </a:r>
            <a:endParaRPr lang="en-US" dirty="0"/>
          </a:p>
          <a:p>
            <a:r>
              <a:rPr lang="en-US" dirty="0" smtClean="0"/>
              <a:t>Application developed </a:t>
            </a:r>
            <a:r>
              <a:rPr lang="en-US" dirty="0"/>
              <a:t>using </a:t>
            </a:r>
            <a:r>
              <a:rPr lang="en-US" dirty="0" err="1"/>
              <a:t>CoreDX</a:t>
            </a:r>
            <a:r>
              <a:rPr lang="en-US" dirty="0"/>
              <a:t> platform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58" y="1905000"/>
            <a:ext cx="2759074" cy="220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Testbed with SBN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SBN </a:t>
            </a:r>
            <a:r>
              <a:rPr lang="en-US" dirty="0"/>
              <a:t>does not support dynamic device discovery </a:t>
            </a:r>
            <a:br>
              <a:rPr lang="en-US" dirty="0"/>
            </a:br>
            <a:r>
              <a:rPr lang="en-US" dirty="0"/>
              <a:t>because network setup is defined by configuration </a:t>
            </a:r>
            <a:br>
              <a:rPr lang="en-US" dirty="0"/>
            </a:br>
            <a:r>
              <a:rPr lang="en-US" dirty="0"/>
              <a:t>file when SBN loads on startup </a:t>
            </a:r>
          </a:p>
          <a:p>
            <a:pPr lvl="1"/>
            <a:r>
              <a:rPr lang="en-US" dirty="0"/>
              <a:t>This would disallow new satellites from joining </a:t>
            </a:r>
            <a:r>
              <a:rPr lang="en-US" dirty="0" smtClean="0"/>
              <a:t>pre-</a:t>
            </a:r>
            <a:br>
              <a:rPr lang="en-US" dirty="0" smtClean="0"/>
            </a:br>
            <a:r>
              <a:rPr lang="en-US" dirty="0" smtClean="0"/>
              <a:t>existing </a:t>
            </a:r>
            <a:r>
              <a:rPr lang="en-US" dirty="0"/>
              <a:t>cluster or sending replacement spacecraft </a:t>
            </a:r>
            <a:endParaRPr lang="en-US" dirty="0" smtClean="0"/>
          </a:p>
          <a:p>
            <a:pPr lvl="1"/>
            <a:r>
              <a:rPr lang="en-US" dirty="0" smtClean="0"/>
              <a:t>On all </a:t>
            </a:r>
            <a:r>
              <a:rPr lang="en-US" dirty="0"/>
              <a:t>physical nodes, each system </a:t>
            </a:r>
            <a:r>
              <a:rPr lang="en-US" dirty="0" smtClean="0"/>
              <a:t>must </a:t>
            </a:r>
            <a:br>
              <a:rPr lang="en-US" dirty="0" smtClean="0"/>
            </a:br>
            <a:r>
              <a:rPr lang="en-US" dirty="0" smtClean="0"/>
              <a:t>have </a:t>
            </a:r>
            <a:r>
              <a:rPr lang="en-US" dirty="0"/>
              <a:t>same </a:t>
            </a:r>
            <a:r>
              <a:rPr lang="en-US" dirty="0" smtClean="0"/>
              <a:t>configuration </a:t>
            </a:r>
            <a:r>
              <a:rPr lang="en-US" dirty="0"/>
              <a:t>file</a:t>
            </a:r>
          </a:p>
          <a:p>
            <a:r>
              <a:rPr lang="en-US" dirty="0" smtClean="0"/>
              <a:t>Work-around solution (</a:t>
            </a:r>
            <a:r>
              <a:rPr lang="en-US" dirty="0" err="1"/>
              <a:t>cFS</a:t>
            </a:r>
            <a:r>
              <a:rPr lang="en-US" dirty="0"/>
              <a:t>-DDS </a:t>
            </a:r>
            <a:r>
              <a:rPr lang="en-US" dirty="0" smtClean="0"/>
              <a:t>app)</a:t>
            </a:r>
          </a:p>
          <a:p>
            <a:pPr lvl="1"/>
            <a:r>
              <a:rPr lang="en-US" dirty="0"/>
              <a:t>Lightweight application using </a:t>
            </a:r>
            <a:r>
              <a:rPr lang="en-US" dirty="0" err="1" smtClean="0"/>
              <a:t>CoreDX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discovers new nodes added to system, updates SBN configuration file, and restarts SBN on all system nodes </a:t>
            </a:r>
          </a:p>
          <a:p>
            <a:pPr lvl="1"/>
            <a:r>
              <a:rPr lang="en-US" dirty="0" err="1" smtClean="0"/>
              <a:t>cFS</a:t>
            </a:r>
            <a:r>
              <a:rPr lang="en-US" dirty="0" smtClean="0"/>
              <a:t>-DDS </a:t>
            </a:r>
            <a:r>
              <a:rPr lang="en-US" dirty="0"/>
              <a:t>app (needs </a:t>
            </a:r>
            <a:r>
              <a:rPr lang="en-US" dirty="0" smtClean="0"/>
              <a:t>bridge) requires </a:t>
            </a:r>
            <a:r>
              <a:rPr lang="en-US" dirty="0"/>
              <a:t>applications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 additional </a:t>
            </a:r>
            <a:r>
              <a:rPr lang="en-US" dirty="0"/>
              <a:t>API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grpSp>
        <p:nvGrpSpPr>
          <p:cNvPr id="37" name="Group 36"/>
          <p:cNvGrpSpPr/>
          <p:nvPr/>
        </p:nvGrpSpPr>
        <p:grpSpPr>
          <a:xfrm>
            <a:off x="6553200" y="3581400"/>
            <a:ext cx="2343960" cy="1314268"/>
            <a:chOff x="5534710" y="2805496"/>
            <a:chExt cx="3111131" cy="187409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64289" y="2886445"/>
              <a:ext cx="2297809" cy="179315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5534710" y="3143265"/>
              <a:ext cx="659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SBN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56765" y="2805496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Config file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986685" y="3221281"/>
              <a:ext cx="659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SBN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899506" y="3226629"/>
            <a:ext cx="1669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SBN Configuration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047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to </a:t>
            </a:r>
            <a:r>
              <a:rPr lang="en-US" dirty="0" err="1" smtClean="0"/>
              <a:t>OpenDDS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066800" y="3081284"/>
            <a:ext cx="990600" cy="914400"/>
          </a:xfrm>
          <a:prstGeom prst="rect">
            <a:avLst/>
          </a:prstGeom>
          <a:solidFill>
            <a:srgbClr val="FF4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66800" y="1438167"/>
            <a:ext cx="990600" cy="914400"/>
            <a:chOff x="1066800" y="1438167"/>
            <a:chExt cx="990600" cy="914400"/>
          </a:xfrm>
        </p:grpSpPr>
        <p:sp>
          <p:nvSpPr>
            <p:cNvPr id="5" name="Rectangle 4"/>
            <p:cNvSpPr/>
            <p:nvPr/>
          </p:nvSpPr>
          <p:spPr bwMode="auto">
            <a:xfrm>
              <a:off x="1066800" y="1438167"/>
              <a:ext cx="990600" cy="9144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bliqueBottomLeft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099" y="1514366"/>
              <a:ext cx="762002" cy="762002"/>
            </a:xfrm>
            <a:prstGeom prst="rect">
              <a:avLst/>
            </a:prstGeom>
          </p:spPr>
        </p:pic>
      </p:grp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59" y="3297628"/>
            <a:ext cx="632362" cy="63236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40" y="3164490"/>
            <a:ext cx="762000" cy="76200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66800" y="4724400"/>
            <a:ext cx="990600" cy="927100"/>
            <a:chOff x="1066800" y="4724400"/>
            <a:chExt cx="990600" cy="9271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1066800" y="4724400"/>
              <a:ext cx="990600" cy="9144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bliqueBottomLeft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540" y="4778382"/>
              <a:ext cx="873118" cy="873118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286000" y="1438167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CoreDX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is full-featured and easy-to-use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Fast to develop system using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CoreDX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Previously developed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cFS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-DDS app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3013644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5609"/>
                </a:solidFill>
              </a:rPr>
              <a:t>New </a:t>
            </a:r>
            <a:r>
              <a:rPr lang="en-US" dirty="0" err="1" smtClean="0">
                <a:solidFill>
                  <a:srgbClr val="FF5609"/>
                </a:solidFill>
              </a:rPr>
              <a:t>cFS</a:t>
            </a:r>
            <a:r>
              <a:rPr lang="en-US" dirty="0" smtClean="0">
                <a:solidFill>
                  <a:srgbClr val="FF5609"/>
                </a:solidFill>
              </a:rPr>
              <a:t> website to easily share and develop new </a:t>
            </a:r>
            <a:r>
              <a:rPr lang="en-US" dirty="0" err="1" smtClean="0">
                <a:solidFill>
                  <a:srgbClr val="FF5609"/>
                </a:solidFill>
              </a:rPr>
              <a:t>cFS</a:t>
            </a:r>
            <a:r>
              <a:rPr lang="en-US" dirty="0" smtClean="0">
                <a:solidFill>
                  <a:srgbClr val="FF5609"/>
                </a:solidFill>
              </a:rPr>
              <a:t> resources and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5609"/>
                </a:solidFill>
              </a:rPr>
              <a:t>Any </a:t>
            </a:r>
            <a:r>
              <a:rPr lang="en-US" dirty="0" err="1" smtClean="0">
                <a:solidFill>
                  <a:srgbClr val="FF5609"/>
                </a:solidFill>
              </a:rPr>
              <a:t>CoreDX</a:t>
            </a:r>
            <a:r>
              <a:rPr lang="en-US" dirty="0" smtClean="0">
                <a:solidFill>
                  <a:srgbClr val="FF5609"/>
                </a:solidFill>
              </a:rPr>
              <a:t> app could not be used without license making collaboration difficult</a:t>
            </a:r>
            <a:endParaRPr lang="en-US" dirty="0">
              <a:solidFill>
                <a:srgbClr val="FF560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98700" y="4753276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CC3300"/>
                </a:solidFill>
              </a:rPr>
              <a:t>OpenDDS</a:t>
            </a:r>
            <a:r>
              <a:rPr lang="en-US" dirty="0" smtClean="0">
                <a:solidFill>
                  <a:srgbClr val="CC3300"/>
                </a:solidFill>
              </a:rPr>
              <a:t> developed applications can be shared easily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C3300"/>
                </a:solidFill>
              </a:rPr>
              <a:t>Many features missing compared to </a:t>
            </a:r>
            <a:r>
              <a:rPr lang="en-US" dirty="0" err="1" smtClean="0">
                <a:solidFill>
                  <a:srgbClr val="CC3300"/>
                </a:solidFill>
              </a:rPr>
              <a:t>CoreDX</a:t>
            </a:r>
            <a:endParaRPr lang="en-US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Modifications to SB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</a:t>
            </a:r>
            <a:r>
              <a:rPr lang="en-US" dirty="0" err="1"/>
              <a:t>OpenDDS</a:t>
            </a:r>
            <a:r>
              <a:rPr lang="en-US" dirty="0"/>
              <a:t> 3.9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implementation </a:t>
            </a:r>
            <a:r>
              <a:rPr lang="en-US" dirty="0"/>
              <a:t>of OMG DDS</a:t>
            </a:r>
          </a:p>
          <a:p>
            <a:r>
              <a:rPr lang="en-US" dirty="0"/>
              <a:t>Subscribing </a:t>
            </a:r>
            <a:r>
              <a:rPr lang="en-US" dirty="0" smtClean="0"/>
              <a:t>to </a:t>
            </a:r>
            <a:r>
              <a:rPr lang="en-US" dirty="0"/>
              <a:t>message ID </a:t>
            </a:r>
            <a:r>
              <a:rPr lang="en-US" dirty="0" smtClean="0"/>
              <a:t>creates </a:t>
            </a:r>
            <a:br>
              <a:rPr lang="en-US" dirty="0" smtClean="0"/>
            </a:br>
            <a:r>
              <a:rPr lang="en-US" dirty="0" smtClean="0"/>
              <a:t>data </a:t>
            </a:r>
            <a:r>
              <a:rPr lang="en-US" dirty="0"/>
              <a:t>reader and listener</a:t>
            </a:r>
          </a:p>
          <a:p>
            <a:pPr lvl="1"/>
            <a:r>
              <a:rPr lang="en-US" dirty="0"/>
              <a:t>Message ID is used to create </a:t>
            </a:r>
            <a:r>
              <a:rPr lang="en-US" dirty="0" smtClean="0"/>
              <a:t>topic</a:t>
            </a:r>
            <a:endParaRPr lang="en-US" dirty="0"/>
          </a:p>
          <a:p>
            <a:pPr lvl="1"/>
            <a:r>
              <a:rPr lang="en-US" dirty="0"/>
              <a:t>Listeners write into OSAL queues from SB’s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original </a:t>
            </a:r>
            <a:r>
              <a:rPr lang="en-US" dirty="0"/>
              <a:t>message buffering scheme</a:t>
            </a:r>
          </a:p>
          <a:p>
            <a:r>
              <a:rPr lang="en-US" dirty="0" smtClean="0"/>
              <a:t>Sending </a:t>
            </a:r>
            <a:r>
              <a:rPr lang="en-US" dirty="0"/>
              <a:t>message publishes it using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its </a:t>
            </a:r>
            <a:r>
              <a:rPr lang="en-US" dirty="0"/>
              <a:t>message ID’s topic</a:t>
            </a:r>
          </a:p>
          <a:p>
            <a:r>
              <a:rPr lang="en-US" dirty="0"/>
              <a:t>Changes are transparent to </a:t>
            </a:r>
            <a:r>
              <a:rPr lang="en-US" dirty="0" err="1"/>
              <a:t>cFE</a:t>
            </a:r>
            <a:r>
              <a:rPr lang="en-US" dirty="0"/>
              <a:t> </a:t>
            </a:r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2050" name="Picture 2" descr="http://opendds.org/images/opendds-notext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20" y="914400"/>
            <a:ext cx="267198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2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Configuration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Two </a:t>
            </a:r>
            <a:r>
              <a:rPr lang="en-US" dirty="0" err="1" smtClean="0"/>
              <a:t>cFE</a:t>
            </a:r>
            <a:r>
              <a:rPr lang="en-US" dirty="0" smtClean="0"/>
              <a:t> instances</a:t>
            </a:r>
          </a:p>
          <a:p>
            <a:pPr lvl="1"/>
            <a:r>
              <a:rPr lang="en-US" dirty="0" smtClean="0"/>
              <a:t>One is time server (CPU1), other is time client (CPU2)</a:t>
            </a:r>
          </a:p>
          <a:p>
            <a:pPr lvl="1"/>
            <a:r>
              <a:rPr lang="en-US" dirty="0" smtClean="0"/>
              <a:t>Both run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SAMPLE_APP</a:t>
            </a:r>
            <a:r>
              <a:rPr lang="en-US" dirty="0" smtClean="0">
                <a:cs typeface="Courier New" panose="02070309020205020404" pitchFamily="49" charset="0"/>
              </a:rPr>
              <a:t> </a:t>
            </a:r>
            <a:r>
              <a:rPr lang="en-US" dirty="0" smtClean="0"/>
              <a:t>(with same message ID) </a:t>
            </a:r>
          </a:p>
          <a:p>
            <a:pPr lvl="1"/>
            <a:r>
              <a:rPr lang="en-US" dirty="0" smtClean="0"/>
              <a:t>Only CPU1 runs command ingest</a:t>
            </a:r>
          </a:p>
          <a:p>
            <a:pPr lvl="1"/>
            <a:r>
              <a:rPr lang="en-US" dirty="0" smtClean="0"/>
              <a:t>x86_64 hosts</a:t>
            </a:r>
          </a:p>
          <a:p>
            <a:r>
              <a:rPr lang="en-US" dirty="0" smtClean="0"/>
              <a:t>Local: Both instances run on same host</a:t>
            </a:r>
          </a:p>
          <a:p>
            <a:r>
              <a:rPr lang="en-US" dirty="0" smtClean="0"/>
              <a:t>Networked: Each instance runs on different host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371600" y="4648200"/>
            <a:ext cx="6477000" cy="1295400"/>
          </a:xfrm>
          <a:prstGeom prst="roundRect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07569" y="5076119"/>
            <a:ext cx="5605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Command Ingest send commands 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SAMPLE_APP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both instances accept command and respond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4648199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Functional Test</a:t>
            </a:r>
            <a:endParaRPr lang="en-US" sz="1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8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FDD64-BDDF-4354-A3F4-89493CCA822F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CSM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Development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DB180-F93F-440A-8193-8CC661418732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79240" y="5239640"/>
            <a:ext cx="8153400" cy="914400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282" y="5274965"/>
            <a:ext cx="8153400" cy="85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SB implementation using DDS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Functionally complete </a:t>
            </a:r>
            <a:r>
              <a:rPr lang="en-US" sz="1600" dirty="0" err="1" smtClean="0"/>
              <a:t>cFE</a:t>
            </a:r>
            <a:r>
              <a:rPr lang="en-US" sz="1600" dirty="0" smtClean="0"/>
              <a:t> </a:t>
            </a:r>
            <a:r>
              <a:rPr lang="en-US" sz="1600" dirty="0"/>
              <a:t>core application SB's communication backend replaced with </a:t>
            </a:r>
            <a:r>
              <a:rPr lang="en-US" sz="1600" dirty="0" smtClean="0"/>
              <a:t>DDS, planned stress and unit testing</a:t>
            </a:r>
            <a:endParaRPr lang="en-US" sz="1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239079" y="5239640"/>
            <a:ext cx="1291002" cy="369332"/>
            <a:chOff x="2366598" y="3059668"/>
            <a:chExt cx="1291002" cy="369332"/>
          </a:xfrm>
        </p:grpSpPr>
        <p:sp>
          <p:nvSpPr>
            <p:cNvPr id="16" name="Rectangle 15"/>
            <p:cNvSpPr/>
            <p:nvPr/>
          </p:nvSpPr>
          <p:spPr bwMode="auto">
            <a:xfrm>
              <a:off x="2366598" y="3080266"/>
              <a:ext cx="1291002" cy="348734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26041" y="3059668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Complete</a:t>
              </a:r>
              <a:endParaRPr lang="en-US" dirty="0"/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379240" y="972003"/>
            <a:ext cx="8153400" cy="914400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282" y="994410"/>
            <a:ext cx="8153400" cy="878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"</a:t>
            </a:r>
            <a:r>
              <a:rPr lang="en-US" sz="2000" b="1" dirty="0" err="1">
                <a:latin typeface="Century Gothic" panose="020B0502020202020204" pitchFamily="34" charset="0"/>
              </a:rPr>
              <a:t>Livesystem</a:t>
            </a:r>
            <a:r>
              <a:rPr lang="en-US" sz="2000" b="1" dirty="0">
                <a:latin typeface="Century Gothic" panose="020B0502020202020204" pitchFamily="34" charset="0"/>
              </a:rPr>
              <a:t>" implementation with RAFT using </a:t>
            </a:r>
            <a:r>
              <a:rPr lang="en-US" sz="2000" b="1" dirty="0" err="1">
                <a:latin typeface="Century Gothic" panose="020B0502020202020204" pitchFamily="34" charset="0"/>
              </a:rPr>
              <a:t>CoreDX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Coordinator-worker system where coordinator keeps track of workers in the network. Also includes bridging of two subnets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239079" y="972003"/>
            <a:ext cx="1291002" cy="369332"/>
            <a:chOff x="2366598" y="3059668"/>
            <a:chExt cx="1291002" cy="369332"/>
          </a:xfrm>
        </p:grpSpPr>
        <p:sp>
          <p:nvSpPr>
            <p:cNvPr id="22" name="Rectangle 21"/>
            <p:cNvSpPr/>
            <p:nvPr/>
          </p:nvSpPr>
          <p:spPr bwMode="auto">
            <a:xfrm>
              <a:off x="2366598" y="3080266"/>
              <a:ext cx="1291002" cy="348734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26041" y="3059668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Complete</a:t>
              </a:r>
              <a:endParaRPr lang="en-US" dirty="0"/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79240" y="1965966"/>
            <a:ext cx="8153400" cy="579322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799" y="1932462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"</a:t>
            </a:r>
            <a:r>
              <a:rPr lang="en-US" sz="2000" b="1" dirty="0" err="1">
                <a:latin typeface="Century Gothic" panose="020B0502020202020204" pitchFamily="34" charset="0"/>
              </a:rPr>
              <a:t>Livesystem</a:t>
            </a:r>
            <a:r>
              <a:rPr lang="en-US" sz="2000" b="1" dirty="0">
                <a:latin typeface="Century Gothic" panose="020B0502020202020204" pitchFamily="34" charset="0"/>
              </a:rPr>
              <a:t>" implementation with RAFT using </a:t>
            </a:r>
            <a:r>
              <a:rPr lang="en-US" sz="2000" b="1" dirty="0" err="1">
                <a:latin typeface="Century Gothic" panose="020B0502020202020204" pitchFamily="34" charset="0"/>
              </a:rPr>
              <a:t>OpenDDS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Same as above but with </a:t>
            </a:r>
            <a:r>
              <a:rPr lang="en-US" sz="1600" dirty="0" err="1"/>
              <a:t>OpenDDS</a:t>
            </a:r>
            <a:endParaRPr lang="en-US" sz="16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7239079" y="1948126"/>
            <a:ext cx="1291002" cy="369332"/>
            <a:chOff x="2366598" y="3059668"/>
            <a:chExt cx="1291002" cy="369332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366598" y="3080266"/>
              <a:ext cx="1291002" cy="348734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26041" y="3059668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Complete</a:t>
              </a:r>
              <a:endParaRPr lang="en-US" dirty="0"/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379240" y="2629239"/>
            <a:ext cx="8153400" cy="1076750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5778" y="2646490"/>
            <a:ext cx="8153400" cy="1010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 panose="020B0502020202020204" pitchFamily="34" charset="0"/>
              </a:rPr>
              <a:t>Dynamic Discovery for SBN using separate DDS App 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 err="1"/>
              <a:t>CoreDX</a:t>
            </a:r>
            <a:r>
              <a:rPr lang="en-US" sz="1600" dirty="0"/>
              <a:t> app runs as daemon process, keeps track of peers added to network and populates </a:t>
            </a:r>
            <a:r>
              <a:rPr lang="en-US" sz="1600" dirty="0" err="1"/>
              <a:t>SBNPeerData</a:t>
            </a:r>
            <a:r>
              <a:rPr lang="en-US" sz="1600" dirty="0"/>
              <a:t> file. Upon addition of new node, </a:t>
            </a:r>
            <a:r>
              <a:rPr lang="en-US" sz="1600" dirty="0" err="1"/>
              <a:t>CoreDX</a:t>
            </a:r>
            <a:r>
              <a:rPr lang="en-US" sz="1600" dirty="0"/>
              <a:t> app rewrites </a:t>
            </a:r>
            <a:r>
              <a:rPr lang="en-US" sz="1600" dirty="0" err="1"/>
              <a:t>SBNPeerData</a:t>
            </a:r>
            <a:r>
              <a:rPr lang="en-US" sz="1600" dirty="0"/>
              <a:t> file new node and restarts SBN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7239079" y="2622242"/>
            <a:ext cx="1291002" cy="369332"/>
            <a:chOff x="2366598" y="3059668"/>
            <a:chExt cx="1291002" cy="369332"/>
          </a:xfrm>
        </p:grpSpPr>
        <p:sp>
          <p:nvSpPr>
            <p:cNvPr id="32" name="Rectangle 31"/>
            <p:cNvSpPr/>
            <p:nvPr/>
          </p:nvSpPr>
          <p:spPr bwMode="auto">
            <a:xfrm>
              <a:off x="2366598" y="3080266"/>
              <a:ext cx="1291002" cy="348734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26041" y="3059668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Complete</a:t>
              </a:r>
              <a:endParaRPr lang="en-US" dirty="0"/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379240" y="3793810"/>
            <a:ext cx="8153400" cy="646331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9903" y="3793810"/>
            <a:ext cx="8153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 panose="020B0502020202020204" pitchFamily="34" charset="0"/>
              </a:rPr>
              <a:t>DDS-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cFS</a:t>
            </a:r>
            <a:r>
              <a:rPr lang="en-US" sz="2000" b="1" dirty="0" smtClean="0">
                <a:latin typeface="Century Gothic" panose="020B0502020202020204" pitchFamily="34" charset="0"/>
              </a:rPr>
              <a:t> App (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CoreDX</a:t>
            </a:r>
            <a:r>
              <a:rPr lang="en-US" sz="2000" b="1" dirty="0" smtClean="0">
                <a:latin typeface="Century Gothic" panose="020B0502020202020204" pitchFamily="34" charset="0"/>
              </a:rPr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</a:t>
            </a:r>
            <a:r>
              <a:rPr lang="en-US" sz="1600" dirty="0" err="1"/>
              <a:t>livesystem</a:t>
            </a:r>
            <a:r>
              <a:rPr lang="en-US" sz="1600" dirty="0"/>
              <a:t>” </a:t>
            </a:r>
            <a:r>
              <a:rPr lang="en-US" sz="1600" dirty="0" smtClean="0"/>
              <a:t>runs </a:t>
            </a:r>
            <a:r>
              <a:rPr lang="en-US" sz="1600" dirty="0"/>
              <a:t>as </a:t>
            </a:r>
            <a:r>
              <a:rPr lang="en-US" sz="1600" dirty="0" err="1" smtClean="0"/>
              <a:t>cFE</a:t>
            </a:r>
            <a:r>
              <a:rPr lang="en-US" sz="1600" dirty="0" smtClean="0"/>
              <a:t> </a:t>
            </a:r>
            <a:r>
              <a:rPr lang="en-US" sz="1600" dirty="0"/>
              <a:t>application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7239079" y="3762510"/>
            <a:ext cx="1291002" cy="369332"/>
            <a:chOff x="2366598" y="3059668"/>
            <a:chExt cx="1291002" cy="369332"/>
          </a:xfrm>
        </p:grpSpPr>
        <p:sp>
          <p:nvSpPr>
            <p:cNvPr id="37" name="Rectangle 36"/>
            <p:cNvSpPr/>
            <p:nvPr/>
          </p:nvSpPr>
          <p:spPr bwMode="auto">
            <a:xfrm>
              <a:off x="2366598" y="3080266"/>
              <a:ext cx="1291002" cy="348734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26041" y="3059668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Complete</a:t>
              </a:r>
              <a:endParaRPr lang="en-US" dirty="0"/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379240" y="4524746"/>
            <a:ext cx="8153400" cy="646331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3418" y="4524746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 panose="020B0502020202020204" pitchFamily="34" charset="0"/>
              </a:rPr>
              <a:t>DDS-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cFS</a:t>
            </a:r>
            <a:r>
              <a:rPr lang="en-US" sz="2000" b="1" dirty="0" smtClean="0">
                <a:latin typeface="Century Gothic" panose="020B0502020202020204" pitchFamily="34" charset="0"/>
              </a:rPr>
              <a:t> App (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OpenDDS</a:t>
            </a:r>
            <a:r>
              <a:rPr lang="en-US" sz="2000" b="1" dirty="0" smtClean="0">
                <a:latin typeface="Century Gothic" panose="020B0502020202020204" pitchFamily="34" charset="0"/>
              </a:rPr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Development abandoned for SB implementation using DDS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9079" y="4527634"/>
            <a:ext cx="131318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Incomplete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8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pic>
        <p:nvPicPr>
          <p:cNvPr id="3074" name="Picture 2" descr="Image result for guy telescop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1905000"/>
            <a:ext cx="3600450" cy="266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57200" y="1406567"/>
            <a:ext cx="5715000" cy="990600"/>
            <a:chOff x="457200" y="1406567"/>
            <a:chExt cx="5715000" cy="990600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457200" y="1406567"/>
              <a:ext cx="4572000" cy="990600"/>
            </a:xfrm>
            <a:prstGeom prst="roundRect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 bwMode="auto">
            <a:xfrm>
              <a:off x="609600" y="1482767"/>
              <a:ext cx="838200" cy="8382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9886" y="157870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01</a:t>
              </a:r>
              <a:endParaRPr lang="en-US" sz="3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00200" y="161680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err="1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ZeroCopy</a:t>
              </a:r>
              <a:r>
                <a:rPr lang="en-US" dirty="0">
                  <a:solidFill>
                    <a:srgbClr val="00B0F0"/>
                  </a:solidFill>
                </a:rPr>
                <a:t> </a:t>
              </a:r>
              <a:r>
                <a:rPr lang="en-US" dirty="0" smtClean="0">
                  <a:solidFill>
                    <a:srgbClr val="00B0F0"/>
                  </a:solidFill>
                </a:rPr>
                <a:t>functionality</a:t>
              </a:r>
              <a:br>
                <a:rPr lang="en-US" dirty="0" smtClean="0">
                  <a:solidFill>
                    <a:srgbClr val="00B0F0"/>
                  </a:solidFill>
                </a:rPr>
              </a:br>
              <a:r>
                <a:rPr lang="en-US" dirty="0" smtClean="0">
                  <a:solidFill>
                    <a:srgbClr val="00B0F0"/>
                  </a:solidFill>
                </a:rPr>
                <a:t>to </a:t>
              </a:r>
              <a:r>
                <a:rPr lang="en-US" dirty="0">
                  <a:solidFill>
                    <a:srgbClr val="00B0F0"/>
                  </a:solidFill>
                </a:rPr>
                <a:t>be reviewed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200" y="2591500"/>
            <a:ext cx="5715000" cy="990600"/>
            <a:chOff x="457200" y="2819400"/>
            <a:chExt cx="5715000" cy="9906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457200" y="2819400"/>
              <a:ext cx="4572000" cy="990600"/>
            </a:xfrm>
            <a:prstGeom prst="roundRect">
              <a:avLst/>
            </a:prstGeom>
            <a:noFill/>
            <a:ln w="1905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609600" y="2895600"/>
              <a:ext cx="838200" cy="83820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9886" y="2991534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02</a:t>
              </a:r>
              <a:endParaRPr lang="en-US" sz="3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00200" y="2991534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Conduct unit tests </a:t>
              </a:r>
            </a:p>
            <a:p>
              <a:r>
                <a:rPr lang="en-US" dirty="0" smtClean="0">
                  <a:solidFill>
                    <a:srgbClr val="00B050"/>
                  </a:solidFill>
                </a:rPr>
                <a:t>for </a:t>
              </a:r>
              <a:r>
                <a:rPr lang="en-US" dirty="0">
                  <a:solidFill>
                    <a:srgbClr val="00B050"/>
                  </a:solidFill>
                </a:rPr>
                <a:t>more validation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" y="3776433"/>
            <a:ext cx="4572000" cy="990600"/>
            <a:chOff x="457200" y="4267200"/>
            <a:chExt cx="4572000" cy="99060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457200" y="4267200"/>
              <a:ext cx="4572000" cy="990600"/>
            </a:xfrm>
            <a:prstGeom prst="round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609600" y="4343400"/>
              <a:ext cx="838200" cy="8382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9886" y="4439334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03</a:t>
              </a:r>
              <a:endParaRPr lang="en-US" sz="3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19250" y="4541534"/>
              <a:ext cx="31598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Data throughput </a:t>
              </a:r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experiments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7200" y="4961367"/>
            <a:ext cx="4572000" cy="990600"/>
            <a:chOff x="457200" y="4961367"/>
            <a:chExt cx="4572000" cy="990600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457200" y="4961367"/>
              <a:ext cx="4572000" cy="990600"/>
            </a:xfrm>
            <a:prstGeom prst="roundRect">
              <a:avLst/>
            </a:prstGeom>
            <a:no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 bwMode="auto">
            <a:xfrm>
              <a:off x="609600" y="5037567"/>
              <a:ext cx="838200" cy="8382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9886" y="513350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04</a:t>
              </a:r>
              <a:endParaRPr lang="en-US" sz="3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19250" y="5235701"/>
              <a:ext cx="29290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Rebuild </a:t>
              </a:r>
              <a:r>
                <a:rPr lang="en-US" dirty="0" err="1" smtClean="0">
                  <a:solidFill>
                    <a:srgbClr val="7030A0"/>
                  </a:solidFill>
                </a:rPr>
                <a:t>livesystem</a:t>
              </a:r>
              <a:r>
                <a:rPr lang="en-US" dirty="0" smtClean="0">
                  <a:solidFill>
                    <a:srgbClr val="7030A0"/>
                  </a:solidFill>
                </a:rPr>
                <a:t> testbed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3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R&amp;D underway on CHREC Space Middleware (CSM)</a:t>
            </a:r>
          </a:p>
          <a:p>
            <a:pPr lvl="1"/>
            <a:r>
              <a:rPr lang="en-US" dirty="0" smtClean="0"/>
              <a:t>Goals defined by group of CHREC members &amp; sites</a:t>
            </a:r>
          </a:p>
          <a:p>
            <a:pPr lvl="1"/>
            <a:r>
              <a:rPr lang="en-US" dirty="0" smtClean="0"/>
              <a:t>Focus: Defining </a:t>
            </a:r>
            <a:r>
              <a:rPr lang="en-US" b="1" dirty="0" smtClean="0">
                <a:solidFill>
                  <a:srgbClr val="00B050"/>
                </a:solidFill>
              </a:rPr>
              <a:t>flight system management </a:t>
            </a:r>
            <a:r>
              <a:rPr lang="en-US" dirty="0" smtClean="0"/>
              <a:t>by </a:t>
            </a:r>
            <a:br>
              <a:rPr lang="en-US" dirty="0" smtClean="0"/>
            </a:br>
            <a:r>
              <a:rPr lang="en-US" b="1" dirty="0" smtClean="0">
                <a:solidFill>
                  <a:srgbClr val="00B050"/>
                </a:solidFill>
              </a:rPr>
              <a:t>extending </a:t>
            </a:r>
            <a:r>
              <a:rPr lang="en-US" b="1" dirty="0" err="1" smtClean="0">
                <a:solidFill>
                  <a:srgbClr val="00B050"/>
                </a:solidFill>
              </a:rPr>
              <a:t>cFE</a:t>
            </a:r>
            <a:r>
              <a:rPr lang="en-US" b="1" dirty="0" smtClean="0">
                <a:solidFill>
                  <a:srgbClr val="00B050"/>
                </a:solidFill>
              </a:rPr>
              <a:t>/</a:t>
            </a:r>
            <a:r>
              <a:rPr lang="en-US" b="1" dirty="0" err="1" smtClean="0">
                <a:solidFill>
                  <a:srgbClr val="00B050"/>
                </a:solidFill>
              </a:rPr>
              <a:t>cFS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for enhanced spacecraft capability</a:t>
            </a:r>
          </a:p>
          <a:p>
            <a:pPr lvl="2"/>
            <a:r>
              <a:rPr lang="en-US" dirty="0" smtClean="0"/>
              <a:t>Target: Dependable, distributed, and parallel computing</a:t>
            </a:r>
            <a:br>
              <a:rPr lang="en-US" dirty="0" smtClean="0"/>
            </a:br>
            <a:r>
              <a:rPr lang="en-US" dirty="0" smtClean="0"/>
              <a:t>for space science missions and clustered spacecraft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Initial prototype in development</a:t>
            </a:r>
          </a:p>
          <a:p>
            <a:pPr lvl="1"/>
            <a:r>
              <a:rPr lang="en-US" dirty="0" smtClean="0"/>
              <a:t>Design decisions made for open source software </a:t>
            </a:r>
            <a:br>
              <a:rPr lang="en-US" dirty="0" smtClean="0"/>
            </a:br>
            <a:r>
              <a:rPr lang="en-US" dirty="0" smtClean="0"/>
              <a:t>to be shared with others just like </a:t>
            </a:r>
            <a:r>
              <a:rPr lang="en-US" dirty="0" err="1" smtClean="0"/>
              <a:t>cFE</a:t>
            </a:r>
            <a:r>
              <a:rPr lang="en-US" dirty="0" smtClean="0"/>
              <a:t>/</a:t>
            </a:r>
            <a:r>
              <a:rPr lang="en-US" dirty="0" err="1" smtClean="0"/>
              <a:t>cFS</a:t>
            </a:r>
            <a:endParaRPr lang="en-US" dirty="0" smtClean="0"/>
          </a:p>
          <a:p>
            <a:pPr lvl="1"/>
            <a:r>
              <a:rPr lang="en-US" dirty="0" smtClean="0"/>
              <a:t>Novel mix of existing &amp; emerging technologies</a:t>
            </a:r>
          </a:p>
          <a:p>
            <a:pPr lvl="2"/>
            <a:r>
              <a:rPr lang="en-US" dirty="0" err="1" smtClean="0"/>
              <a:t>cFE</a:t>
            </a:r>
            <a:r>
              <a:rPr lang="en-US" dirty="0" smtClean="0"/>
              <a:t>/</a:t>
            </a:r>
            <a:r>
              <a:rPr lang="en-US" smtClean="0"/>
              <a:t>cFS</a:t>
            </a:r>
            <a:r>
              <a:rPr lang="en-US" dirty="0" smtClean="0"/>
              <a:t>, DDS, CSP, Raft, et al.</a:t>
            </a:r>
          </a:p>
          <a:p>
            <a:pPr lvl="1"/>
            <a:r>
              <a:rPr lang="en-US" dirty="0" smtClean="0"/>
              <a:t>Planned deployment on future mission in 2018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657600" y="6248400"/>
            <a:ext cx="1828800" cy="457200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4" descr="j01958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076635"/>
            <a:ext cx="1219200" cy="125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satellite"/>
          <p:cNvPicPr>
            <a:picLocks noChangeAspect="1" noChangeArrowheads="1"/>
          </p:cNvPicPr>
          <p:nvPr/>
        </p:nvPicPr>
        <p:blipFill>
          <a:blip r:embed="rId3" cstate="print"/>
          <a:srcRect l="8160" r="43201" b="17473"/>
          <a:stretch>
            <a:fillRect/>
          </a:stretch>
        </p:blipFill>
        <p:spPr bwMode="auto">
          <a:xfrm>
            <a:off x="7296330" y="3798612"/>
            <a:ext cx="1510940" cy="18401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11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7BBA39-E51E-4A2A-BEE8-2662E2446F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CHREC?</a:t>
            </a:r>
          </a:p>
        </p:txBody>
      </p:sp>
      <p:sp>
        <p:nvSpPr>
          <p:cNvPr id="719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0292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400" dirty="0"/>
              <a:t>NSF Center for High-Performance Reconfigurable Computing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000" dirty="0" smtClean="0">
                <a:sym typeface="Wingdings" pitchFamily="2" charset="2"/>
              </a:rPr>
              <a:t>Pronounced “</a:t>
            </a:r>
            <a:r>
              <a:rPr lang="en-US" sz="2000" dirty="0" err="1" smtClean="0">
                <a:sym typeface="Wingdings" pitchFamily="2" charset="2"/>
              </a:rPr>
              <a:t>shreck</a:t>
            </a:r>
            <a:r>
              <a:rPr lang="en-US" sz="2000" dirty="0" smtClean="0">
                <a:sym typeface="Wingdings" pitchFamily="2" charset="2"/>
              </a:rPr>
              <a:t>”  </a:t>
            </a:r>
            <a:r>
              <a:rPr lang="en-US" sz="2000" dirty="0" smtClean="0">
                <a:sym typeface="Wingdings"/>
              </a:rPr>
              <a:t> </a:t>
            </a:r>
            <a:endParaRPr lang="en-US" sz="2000" dirty="0" smtClean="0">
              <a:sym typeface="Wingdings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000" dirty="0" smtClean="0">
                <a:sym typeface="Wingdings" pitchFamily="2" charset="2"/>
              </a:rPr>
              <a:t>Founded in 2007 and led by University of Florida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000" dirty="0" smtClean="0">
                <a:sym typeface="Wingdings" pitchFamily="2" charset="2"/>
              </a:rPr>
              <a:t>Industry/University Cooperative Research Center (I/UCRC)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  <a:defRPr/>
            </a:pPr>
            <a:endParaRPr lang="en-US" sz="800" dirty="0" smtClean="0">
              <a:sym typeface="Wingdings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400" dirty="0" smtClean="0">
                <a:sym typeface="Wingdings" pitchFamily="2" charset="2"/>
              </a:rPr>
              <a:t>Role and contributions of CHREC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000" dirty="0" smtClean="0">
                <a:solidFill>
                  <a:schemeClr val="accent3"/>
                </a:solidFill>
                <a:sym typeface="Wingdings" pitchFamily="2" charset="2"/>
              </a:rPr>
              <a:t>Widely recognized as leading US research center in two major fields</a:t>
            </a:r>
          </a:p>
          <a:p>
            <a:pPr lvl="2" eaLnBrk="1" hangingPunct="1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b="1" dirty="0" smtClean="0">
                <a:solidFill>
                  <a:schemeClr val="accent6"/>
                </a:solidFill>
                <a:sym typeface="Wingdings" pitchFamily="2" charset="2"/>
              </a:rPr>
              <a:t>Space computing </a:t>
            </a:r>
            <a:r>
              <a:rPr lang="en-US" sz="1600" dirty="0" smtClean="0">
                <a:sym typeface="Wingdings" pitchFamily="2" charset="2"/>
              </a:rPr>
              <a:t>–</a:t>
            </a:r>
            <a:r>
              <a:rPr lang="en-US" sz="1600" dirty="0" smtClean="0">
                <a:solidFill>
                  <a:srgbClr val="000090"/>
                </a:solidFill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most challenging and demanding place for computer engineering</a:t>
            </a:r>
          </a:p>
          <a:p>
            <a:pPr lvl="2" eaLnBrk="1" hangingPunct="1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b="1" dirty="0" smtClean="0">
                <a:solidFill>
                  <a:schemeClr val="accent6"/>
                </a:solidFill>
                <a:sym typeface="Wingdings" pitchFamily="2" charset="2"/>
              </a:rPr>
              <a:t>Reconfigurable computing </a:t>
            </a:r>
            <a:r>
              <a:rPr lang="en-US" sz="1600" dirty="0" smtClean="0">
                <a:sym typeface="Wingdings" pitchFamily="2" charset="2"/>
              </a:rPr>
              <a:t>– new paradigm that features adaptive hardware</a:t>
            </a:r>
          </a:p>
          <a:p>
            <a:pPr lvl="2" eaLnBrk="1" hangingPunct="1">
              <a:spcBef>
                <a:spcPts val="0"/>
              </a:spcBef>
              <a:spcAft>
                <a:spcPts val="200"/>
              </a:spcAft>
              <a:defRPr/>
            </a:pPr>
            <a:endParaRPr lang="en-US" sz="800" dirty="0" smtClean="0">
              <a:sym typeface="Wingdings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400" dirty="0" smtClean="0">
                <a:sym typeface="Wingdings" pitchFamily="2" charset="2"/>
              </a:rPr>
              <a:t>Recognized by NSF as one of most successful R&amp;D centers</a:t>
            </a:r>
            <a:endParaRPr lang="en-US" sz="2000" dirty="0" smtClean="0">
              <a:sym typeface="Wingdings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000" dirty="0" smtClean="0">
                <a:sym typeface="Wingdings" pitchFamily="2" charset="2"/>
              </a:rPr>
              <a:t>&gt;30 industry &amp; agency partners, 3 universities (UF, BYU, VT)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  <a:defRPr/>
            </a:pPr>
            <a:endParaRPr lang="en-US" sz="800" dirty="0" smtClean="0">
              <a:sym typeface="Wingdings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400" dirty="0" smtClean="0">
                <a:sym typeface="Wingdings" pitchFamily="2" charset="2"/>
              </a:rPr>
              <a:t>One of largest and most prominent R&amp;D centers @ UF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000" dirty="0" smtClean="0">
                <a:solidFill>
                  <a:schemeClr val="accent3"/>
                </a:solidFill>
                <a:sym typeface="Wingdings" pitchFamily="2" charset="2"/>
              </a:rPr>
              <a:t>40+ grad students and 10+ undergrad students funded @ UF in Fa’16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000" dirty="0" smtClean="0">
                <a:solidFill>
                  <a:schemeClr val="accent3"/>
                </a:solidFill>
                <a:sym typeface="Wingdings" pitchFamily="2" charset="2"/>
              </a:rPr>
              <a:t>7 contributing faculty members at UF (plus 4 @ BYU and 3 @ VT)</a:t>
            </a:r>
            <a:endParaRPr lang="en-US" sz="2000" dirty="0">
              <a:solidFill>
                <a:schemeClr val="accent3"/>
              </a:solidFill>
              <a:sym typeface="Wingdings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  <a:defRPr/>
            </a:pPr>
            <a:endParaRPr lang="en-US" sz="1800" dirty="0" smtClean="0">
              <a:solidFill>
                <a:srgbClr val="7030A0"/>
              </a:solidFill>
            </a:endParaRPr>
          </a:p>
        </p:txBody>
      </p:sp>
      <p:pic>
        <p:nvPicPr>
          <p:cNvPr id="86022" name="Picture 5" descr="CHRE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04800"/>
            <a:ext cx="3124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2" descr="NS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1727977"/>
            <a:ext cx="1249680" cy="124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87648" y="6145180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NSF = National Science Foundation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672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211EF3-824C-41AB-8DBC-0C91711D0F5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87043" name="Picture 2" descr="3364"/>
          <p:cNvPicPr>
            <a:picLocks noChangeAspect="1" noChangeArrowheads="1"/>
          </p:cNvPicPr>
          <p:nvPr/>
        </p:nvPicPr>
        <p:blipFill>
          <a:blip r:embed="rId2" cstate="print"/>
          <a:srcRect r="37143" b="34848"/>
          <a:stretch>
            <a:fillRect/>
          </a:stretch>
        </p:blipFill>
        <p:spPr bwMode="auto">
          <a:xfrm>
            <a:off x="7105650" y="4038600"/>
            <a:ext cx="819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CHREC Mission</a:t>
            </a:r>
          </a:p>
        </p:txBody>
      </p:sp>
      <p:grpSp>
        <p:nvGrpSpPr>
          <p:cNvPr id="87045" name="Group 4"/>
          <p:cNvGrpSpPr>
            <a:grpSpLocks/>
          </p:cNvGrpSpPr>
          <p:nvPr/>
        </p:nvGrpSpPr>
        <p:grpSpPr bwMode="auto">
          <a:xfrm>
            <a:off x="305548" y="1066270"/>
            <a:ext cx="7085104" cy="5030260"/>
            <a:chOff x="967" y="1016"/>
            <a:chExt cx="3850" cy="2819"/>
          </a:xfrm>
        </p:grpSpPr>
        <p:sp>
          <p:nvSpPr>
            <p:cNvPr id="720901" name="AutoShape 5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4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3600" b="1" i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720902" name="Oval 6"/>
            <p:cNvSpPr>
              <a:spLocks noChangeArrowheads="1"/>
            </p:cNvSpPr>
            <p:nvPr/>
          </p:nvSpPr>
          <p:spPr bwMode="auto">
            <a:xfrm>
              <a:off x="967" y="3234"/>
              <a:ext cx="1157" cy="601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720903" name="Oval 7"/>
            <p:cNvSpPr>
              <a:spLocks noChangeArrowheads="1"/>
            </p:cNvSpPr>
            <p:nvPr/>
          </p:nvSpPr>
          <p:spPr bwMode="auto">
            <a:xfrm>
              <a:off x="2334" y="1016"/>
              <a:ext cx="1116" cy="601"/>
            </a:xfrm>
            <a:prstGeom prst="ellipse">
              <a:avLst/>
            </a:prstGeom>
            <a:solidFill>
              <a:srgbClr val="FFBE7D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720904" name="Oval 8"/>
            <p:cNvSpPr>
              <a:spLocks noChangeArrowheads="1"/>
            </p:cNvSpPr>
            <p:nvPr/>
          </p:nvSpPr>
          <p:spPr bwMode="auto">
            <a:xfrm>
              <a:off x="3660" y="3234"/>
              <a:ext cx="1157" cy="601"/>
            </a:xfrm>
            <a:prstGeom prst="ellipse">
              <a:avLst/>
            </a:prstGeom>
            <a:solidFill>
              <a:srgbClr val="D8EBB3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720905" name="Text Box 9"/>
          <p:cNvSpPr txBox="1">
            <a:spLocks noChangeArrowheads="1"/>
          </p:cNvSpPr>
          <p:nvPr/>
        </p:nvSpPr>
        <p:spPr bwMode="auto">
          <a:xfrm>
            <a:off x="5257800" y="477838"/>
            <a:ext cx="3733800" cy="3176587"/>
          </a:xfrm>
          <a:prstGeom prst="rect">
            <a:avLst/>
          </a:prstGeom>
          <a:solidFill>
            <a:srgbClr val="D1FFE8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solidFill>
                  <a:srgbClr val="000000"/>
                </a:solidFill>
                <a:latin typeface="Arial" charset="0"/>
                <a:cs typeface="Arial" charset="0"/>
              </a:rPr>
              <a:t>Mission</a:t>
            </a: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Basic and applied R&amp;D to advance S&amp;T in advanced computing in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these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3 increasingly overlapping domains. 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Many common challenges, technologies, &amp; benefits, in terms of performance, power,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adaptivity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, productivity, cost, size, etc. 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From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architectures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to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applications 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design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concepts and tools.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From satellites to supercomputers!</a:t>
            </a:r>
          </a:p>
        </p:txBody>
      </p:sp>
      <p:pic>
        <p:nvPicPr>
          <p:cNvPr id="87047" name="Picture 10" descr="satellite"/>
          <p:cNvPicPr>
            <a:picLocks noChangeAspect="1" noChangeArrowheads="1"/>
          </p:cNvPicPr>
          <p:nvPr/>
        </p:nvPicPr>
        <p:blipFill>
          <a:blip r:embed="rId3" cstate="print"/>
          <a:srcRect l="8160" r="43201" b="17473"/>
          <a:stretch>
            <a:fillRect/>
          </a:stretch>
        </p:blipFill>
        <p:spPr bwMode="auto">
          <a:xfrm>
            <a:off x="7696200" y="4724400"/>
            <a:ext cx="1063625" cy="1295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7048" name="Picture 11"/>
          <p:cNvPicPr>
            <a:picLocks noChangeAspect="1" noChangeArrowheads="1"/>
          </p:cNvPicPr>
          <p:nvPr/>
        </p:nvPicPr>
        <p:blipFill>
          <a:blip r:embed="rId4" cstate="print"/>
          <a:srcRect t="4411" b="2940"/>
          <a:stretch>
            <a:fillRect/>
          </a:stretch>
        </p:blipFill>
        <p:spPr bwMode="auto">
          <a:xfrm>
            <a:off x="5715000" y="4038600"/>
            <a:ext cx="1295400" cy="776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7049" name="Picture 12" descr="CrayXT4_Feathered"/>
          <p:cNvPicPr>
            <a:picLocks noChangeAspect="1" noChangeArrowheads="1"/>
          </p:cNvPicPr>
          <p:nvPr/>
        </p:nvPicPr>
        <p:blipFill>
          <a:blip r:embed="rId5" cstate="print"/>
          <a:srcRect l="4451" t="5138" r="3339" b="7156"/>
          <a:stretch>
            <a:fillRect/>
          </a:stretch>
        </p:blipFill>
        <p:spPr bwMode="auto">
          <a:xfrm>
            <a:off x="279400" y="4006850"/>
            <a:ext cx="1052513" cy="75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7050" name="Picture 13"/>
          <p:cNvPicPr>
            <a:picLocks noChangeAspect="1" noChangeArrowheads="1"/>
          </p:cNvPicPr>
          <p:nvPr/>
        </p:nvPicPr>
        <p:blipFill>
          <a:blip r:embed="rId6" cstate="print"/>
          <a:srcRect t="27875" b="10800"/>
          <a:stretch>
            <a:fillRect/>
          </a:stretch>
        </p:blipFill>
        <p:spPr bwMode="auto">
          <a:xfrm>
            <a:off x="2667000" y="5370513"/>
            <a:ext cx="2362200" cy="64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7051" name="Picture 14" descr="leg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92250" y="1104900"/>
            <a:ext cx="10223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2" name="Picture 15" descr="j01953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385888" y="4013200"/>
            <a:ext cx="747712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3" name="Picture 16" descr="chi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5625" y="1103313"/>
            <a:ext cx="9239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4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2209800"/>
            <a:ext cx="1905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914" name="Text Box 18"/>
          <p:cNvSpPr txBox="1">
            <a:spLocks noChangeArrowheads="1"/>
          </p:cNvSpPr>
          <p:nvPr/>
        </p:nvSpPr>
        <p:spPr bwMode="auto">
          <a:xfrm>
            <a:off x="2133600" y="38862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CHREC</a:t>
            </a:r>
          </a:p>
        </p:txBody>
      </p:sp>
      <p:sp>
        <p:nvSpPr>
          <p:cNvPr id="87056" name="Text Box 19"/>
          <p:cNvSpPr txBox="1">
            <a:spLocks noChangeArrowheads="1"/>
          </p:cNvSpPr>
          <p:nvPr/>
        </p:nvSpPr>
        <p:spPr bwMode="auto">
          <a:xfrm>
            <a:off x="2155372" y="1295400"/>
            <a:ext cx="342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Reconfigurable Computing</a:t>
            </a:r>
            <a:endParaRPr lang="en-US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7057" name="Text Box 20"/>
          <p:cNvSpPr txBox="1">
            <a:spLocks noChangeArrowheads="1"/>
          </p:cNvSpPr>
          <p:nvPr/>
        </p:nvSpPr>
        <p:spPr bwMode="auto">
          <a:xfrm>
            <a:off x="16328" y="5334000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High-Performance Computing</a:t>
            </a: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7058" name="Text Box 21"/>
          <p:cNvSpPr txBox="1">
            <a:spLocks noChangeArrowheads="1"/>
          </p:cNvSpPr>
          <p:nvPr/>
        </p:nvSpPr>
        <p:spPr bwMode="auto">
          <a:xfrm>
            <a:off x="4833258" y="5201785"/>
            <a:ext cx="304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High-Performance</a:t>
            </a:r>
            <a:b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Embedded</a:t>
            </a:r>
            <a:b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Computing</a:t>
            </a: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05400" y="6068644"/>
            <a:ext cx="2514600" cy="761999"/>
            <a:chOff x="5144964" y="6096001"/>
            <a:chExt cx="2514600" cy="761999"/>
          </a:xfrm>
        </p:grpSpPr>
        <p:sp>
          <p:nvSpPr>
            <p:cNvPr id="2" name="TextBox 1"/>
            <p:cNvSpPr txBox="1"/>
            <p:nvPr/>
          </p:nvSpPr>
          <p:spPr>
            <a:xfrm>
              <a:off x="5144964" y="6488668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[aero]space </a:t>
              </a:r>
              <a:r>
                <a:rPr lang="en-US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c</a:t>
              </a:r>
              <a:r>
                <a:rPr lang="en-US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omputing</a:t>
              </a:r>
              <a:endParaRPr lang="en-US" b="1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" name="Up Arrow 2"/>
            <p:cNvSpPr/>
            <p:nvPr/>
          </p:nvSpPr>
          <p:spPr bwMode="auto">
            <a:xfrm>
              <a:off x="6248400" y="6096001"/>
              <a:ext cx="304800" cy="457200"/>
            </a:xfrm>
            <a:prstGeom prst="up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3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itchFamily="18" charset="0"/>
                <a:cs typeface="Arial" charset="0"/>
              </a:rPr>
              <a:t>NSF Model for I/UCRC Centers</a:t>
            </a:r>
            <a:br>
              <a:rPr lang="en-US" dirty="0">
                <a:latin typeface="Garamond" pitchFamily="18" charset="0"/>
                <a:cs typeface="Arial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U-Turn Arrow 4"/>
          <p:cNvSpPr/>
          <p:nvPr/>
        </p:nvSpPr>
        <p:spPr bwMode="auto">
          <a:xfrm rot="16200000" flipH="1">
            <a:off x="3073400" y="-330200"/>
            <a:ext cx="2819400" cy="67818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48221"/>
            </a:avLst>
          </a:prstGeom>
          <a:gradFill>
            <a:gsLst>
              <a:gs pos="0">
                <a:srgbClr val="0070C0"/>
              </a:gs>
              <a:gs pos="50000">
                <a:srgbClr val="0070C0">
                  <a:alpha val="34000"/>
                </a:srgbClr>
              </a:gs>
              <a:gs pos="100000">
                <a:srgbClr val="00B0F0">
                  <a:alpha val="2400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U-Turn Arrow 8"/>
          <p:cNvSpPr/>
          <p:nvPr/>
        </p:nvSpPr>
        <p:spPr bwMode="auto">
          <a:xfrm rot="5400000" flipH="1">
            <a:off x="3022599" y="1066799"/>
            <a:ext cx="2819400" cy="67818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48221"/>
            </a:avLst>
          </a:prstGeom>
          <a:gradFill>
            <a:gsLst>
              <a:gs pos="0">
                <a:srgbClr val="9A3130"/>
              </a:gs>
              <a:gs pos="50000">
                <a:srgbClr val="C00000">
                  <a:alpha val="42000"/>
                </a:srgbClr>
              </a:gs>
              <a:gs pos="100000">
                <a:srgbClr val="FF0000">
                  <a:alpha val="2800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57600" y="3060700"/>
            <a:ext cx="1600200" cy="1409701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50000">
                <a:srgbClr val="B834D2">
                  <a:alpha val="69000"/>
                </a:srgbClr>
              </a:gs>
              <a:gs pos="100000">
                <a:srgbClr val="CC3ACC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0800" y="166233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Universities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1398" y="5218330"/>
            <a:ext cx="635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Industry &amp; Government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7599" y="2308661"/>
            <a:ext cx="238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Basic Research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41399" y="4834591"/>
            <a:ext cx="238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Applied R&amp;D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57600" y="344238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CHREC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967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9FDD-E78D-43BE-BDA3-40C2563ECAE9}" type="slidenum">
              <a:rPr lang="en-US" altLang="en-US">
                <a:solidFill>
                  <a:srgbClr val="000000"/>
                </a:solidFill>
                <a:latin typeface="Garamond"/>
              </a:rPr>
              <a:pPr>
                <a:defRPr/>
              </a:pPr>
              <a:t>7</a:t>
            </a:fld>
            <a:endParaRPr lang="en-US" altLang="en-US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5562600" y="0"/>
            <a:ext cx="3581400" cy="6858000"/>
          </a:xfrm>
          <a:prstGeom prst="rect">
            <a:avLst/>
          </a:prstGeom>
          <a:solidFill>
            <a:srgbClr val="D1FFE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•"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Arial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5562600" y="0"/>
            <a:ext cx="3581400" cy="66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AFRL Sensors Directorate</a:t>
            </a: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AFRL Space Vehicles Directorate</a:t>
            </a: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Altera </a:t>
            </a: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BAE Systems</a:t>
            </a: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Boeing</a:t>
            </a: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Cisco Systems</a:t>
            </a: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Draper </a:t>
            </a:r>
            <a:r>
              <a:rPr lang="en-US" sz="1400" b="1" kern="0" dirty="0" smtClean="0">
                <a:solidFill>
                  <a:srgbClr val="000000"/>
                </a:solidFill>
              </a:rPr>
              <a:t>Laboratory</a:t>
            </a: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 smtClean="0">
                <a:solidFill>
                  <a:srgbClr val="000000"/>
                </a:solidFill>
              </a:rPr>
              <a:t>Emergent Space Tech </a:t>
            </a:r>
            <a:r>
              <a:rPr lang="en-US" sz="1200" b="1" kern="0" dirty="0" smtClean="0">
                <a:solidFill>
                  <a:srgbClr val="FF0000"/>
                </a:solidFill>
              </a:rPr>
              <a:t>[new in CY17]</a:t>
            </a:r>
            <a:endParaRPr lang="en-US" sz="1200" b="1" kern="0" dirty="0">
              <a:solidFill>
                <a:srgbClr val="FF0000"/>
              </a:solidFill>
            </a:endParaRP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 err="1">
                <a:solidFill>
                  <a:srgbClr val="000000"/>
                </a:solidFill>
              </a:rPr>
              <a:t>Fermilab</a:t>
            </a:r>
            <a:endParaRPr lang="en-US" sz="1400" b="1" kern="0" dirty="0">
              <a:solidFill>
                <a:srgbClr val="000000"/>
              </a:solidFill>
            </a:endParaRP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 err="1">
                <a:solidFill>
                  <a:srgbClr val="000000"/>
                </a:solidFill>
              </a:rPr>
              <a:t>Gidel</a:t>
            </a:r>
            <a:endParaRPr lang="en-US" sz="1400" b="1" kern="0" dirty="0">
              <a:solidFill>
                <a:srgbClr val="000000"/>
              </a:solidFill>
            </a:endParaRP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Harris</a:t>
            </a: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Honeywell </a:t>
            </a: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IBM</a:t>
            </a: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 err="1">
                <a:solidFill>
                  <a:srgbClr val="000000"/>
                </a:solidFill>
              </a:rPr>
              <a:t>Innoflight</a:t>
            </a:r>
            <a:endParaRPr lang="en-US" sz="1400" b="1" kern="0" dirty="0">
              <a:solidFill>
                <a:srgbClr val="000000"/>
              </a:solidFill>
            </a:endParaRP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Laboratory for Physical Sciences</a:t>
            </a: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Lockheed-Martin Space Systems</a:t>
            </a: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Los Alamos National Laboratory </a:t>
            </a: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MIT Lincoln Laboratory </a:t>
            </a: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NASA Ames Research Center</a:t>
            </a: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NASA Goddard Space Flight Center</a:t>
            </a: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NASA Johnson Space Center</a:t>
            </a: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NASA Kennedy Space Center</a:t>
            </a: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National Instruments </a:t>
            </a: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National Security Agency </a:t>
            </a: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Office of Naval Research </a:t>
            </a: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Raytheon</a:t>
            </a: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Rockwell Collins </a:t>
            </a: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Sandia National Laboratories</a:t>
            </a: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Space Micro </a:t>
            </a: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SSE/</a:t>
            </a:r>
            <a:r>
              <a:rPr lang="en-US" sz="1400" b="1" kern="0" dirty="0" err="1">
                <a:solidFill>
                  <a:srgbClr val="000000"/>
                </a:solidFill>
              </a:rPr>
              <a:t>PlanetiQ</a:t>
            </a:r>
            <a:endParaRPr lang="en-US" sz="1400" b="1" kern="0" dirty="0">
              <a:solidFill>
                <a:srgbClr val="000000"/>
              </a:solidFill>
            </a:endParaRP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Walt Disney Animation Studios</a:t>
            </a:r>
          </a:p>
          <a:p>
            <a:pPr>
              <a:lnSpc>
                <a:spcPct val="88000"/>
              </a:lnSpc>
              <a:spcBef>
                <a:spcPts val="200"/>
              </a:spcBef>
              <a:buClr>
                <a:srgbClr val="CC9900"/>
              </a:buClr>
              <a:buFont typeface="+mj-lt"/>
              <a:buAutoNum type="arabicPeriod"/>
            </a:pPr>
            <a:r>
              <a:rPr lang="en-US" sz="1400" b="1" kern="0" dirty="0">
                <a:solidFill>
                  <a:srgbClr val="000000"/>
                </a:solidFill>
              </a:rPr>
              <a:t>Xilinx</a:t>
            </a:r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CHREC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</a:t>
            </a:r>
            <a:endParaRPr lang="en-US" sz="2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95400"/>
            <a:ext cx="5451062" cy="4495800"/>
          </a:xfrm>
          <a:prstGeom prst="rect">
            <a:avLst/>
          </a:prstGeom>
        </p:spPr>
      </p:pic>
      <p:pic>
        <p:nvPicPr>
          <p:cNvPr id="9" name="Picture 9" descr="National Science Foundat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5453445"/>
            <a:ext cx="2147999" cy="41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95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CHREC Space Processor (CSP)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81CDB180-F93F-440A-8193-8CC661418732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619689" y="983486"/>
            <a:ext cx="1830168" cy="1781549"/>
            <a:chOff x="4358469" y="1067161"/>
            <a:chExt cx="1830168" cy="1781549"/>
          </a:xfrm>
        </p:grpSpPr>
        <p:grpSp>
          <p:nvGrpSpPr>
            <p:cNvPr id="56" name="Group 55"/>
            <p:cNvGrpSpPr/>
            <p:nvPr/>
          </p:nvGrpSpPr>
          <p:grpSpPr>
            <a:xfrm>
              <a:off x="4358469" y="1067161"/>
              <a:ext cx="1796503" cy="1781549"/>
              <a:chOff x="9519804" y="1004812"/>
              <a:chExt cx="1796503" cy="1781549"/>
            </a:xfrm>
          </p:grpSpPr>
          <p:sp>
            <p:nvSpPr>
              <p:cNvPr id="57" name="Oval 56"/>
              <p:cNvSpPr/>
              <p:nvPr/>
            </p:nvSpPr>
            <p:spPr bwMode="auto">
              <a:xfrm>
                <a:off x="9519804" y="1004812"/>
                <a:ext cx="1796503" cy="1781549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gradFill>
                  <a:gsLst>
                    <a:gs pos="47000">
                      <a:srgbClr val="002060"/>
                    </a:gs>
                    <a:gs pos="35000">
                      <a:srgbClr val="0070C0"/>
                    </a:gs>
                    <a:gs pos="63000">
                      <a:srgbClr val="002060"/>
                    </a:gs>
                    <a:gs pos="100000">
                      <a:srgbClr val="0070C0"/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5792" y="1080651"/>
                <a:ext cx="1652908" cy="1408278"/>
              </a:xfrm>
              <a:prstGeom prst="rect">
                <a:avLst/>
              </a:prstGeom>
            </p:spPr>
          </p:pic>
        </p:grpSp>
        <p:sp>
          <p:nvSpPr>
            <p:cNvPr id="65" name="TextBox 64"/>
            <p:cNvSpPr txBox="1"/>
            <p:nvPr/>
          </p:nvSpPr>
          <p:spPr>
            <a:xfrm rot="19195587">
              <a:off x="4769538" y="1671259"/>
              <a:ext cx="1419099" cy="95749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458174"/>
                </a:avLst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Evaluation Board</a:t>
              </a:r>
              <a:endPara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885075" y="943868"/>
            <a:ext cx="2115996" cy="2087472"/>
            <a:chOff x="6909216" y="1067161"/>
            <a:chExt cx="2115996" cy="2087472"/>
          </a:xfrm>
        </p:grpSpPr>
        <p:grpSp>
          <p:nvGrpSpPr>
            <p:cNvPr id="27" name="Group 26"/>
            <p:cNvGrpSpPr/>
            <p:nvPr/>
          </p:nvGrpSpPr>
          <p:grpSpPr>
            <a:xfrm>
              <a:off x="6909216" y="1067161"/>
              <a:ext cx="2115996" cy="2087472"/>
              <a:chOff x="5684500" y="972011"/>
              <a:chExt cx="2115996" cy="2087472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5695500" y="972011"/>
                <a:ext cx="2104996" cy="2087472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gradFill>
                  <a:gsLst>
                    <a:gs pos="47000">
                      <a:srgbClr val="002060"/>
                    </a:gs>
                    <a:gs pos="35000">
                      <a:srgbClr val="0070C0"/>
                    </a:gs>
                    <a:gs pos="63000">
                      <a:srgbClr val="002060"/>
                    </a:gs>
                    <a:gs pos="100000">
                      <a:srgbClr val="0070C0"/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15" name="Picture 114"/>
              <p:cNvPicPr/>
              <p:nvPr/>
            </p:nvPicPr>
            <p:blipFill>
              <a:blip r:embed="rId4" cstate="print"/>
              <a:srcRect l="-2734" r="-4282" b="-1933"/>
              <a:stretch>
                <a:fillRect/>
              </a:stretch>
            </p:blipFill>
            <p:spPr bwMode="auto">
              <a:xfrm>
                <a:off x="5684500" y="1124050"/>
                <a:ext cx="2006183" cy="16128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7" name="TextBox 116"/>
            <p:cNvSpPr txBox="1"/>
            <p:nvPr/>
          </p:nvSpPr>
          <p:spPr>
            <a:xfrm rot="19195587">
              <a:off x="7046112" y="1213297"/>
              <a:ext cx="1853204" cy="1858132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458174"/>
                </a:avLst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Example Flight Configuration</a:t>
              </a:r>
              <a:endPara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163921" y="2993153"/>
            <a:ext cx="3220938" cy="3010684"/>
            <a:chOff x="8996140" y="4561686"/>
            <a:chExt cx="3220938" cy="3010684"/>
          </a:xfrm>
        </p:grpSpPr>
        <p:sp>
          <p:nvSpPr>
            <p:cNvPr id="31" name="Oval 30"/>
            <p:cNvSpPr/>
            <p:nvPr/>
          </p:nvSpPr>
          <p:spPr bwMode="auto">
            <a:xfrm>
              <a:off x="8996140" y="4561686"/>
              <a:ext cx="3220938" cy="3010684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gradFill>
                <a:gsLst>
                  <a:gs pos="47000">
                    <a:srgbClr val="002060"/>
                  </a:gs>
                  <a:gs pos="35000">
                    <a:srgbClr val="0070C0"/>
                  </a:gs>
                  <a:gs pos="63000">
                    <a:srgbClr val="002060"/>
                  </a:gs>
                  <a:gs pos="100000">
                    <a:srgbClr val="0070C0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539" y="4969761"/>
              <a:ext cx="2030520" cy="20870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cxnSp>
        <p:nvCxnSpPr>
          <p:cNvPr id="78" name="Straight Connector 77"/>
          <p:cNvCxnSpPr>
            <a:endCxn id="31" idx="6"/>
          </p:cNvCxnSpPr>
          <p:nvPr/>
        </p:nvCxnSpPr>
        <p:spPr bwMode="auto">
          <a:xfrm flipH="1">
            <a:off x="8384859" y="2335589"/>
            <a:ext cx="577227" cy="2162906"/>
          </a:xfrm>
          <a:prstGeom prst="line">
            <a:avLst/>
          </a:prstGeom>
          <a:noFill/>
          <a:ln w="38100" cap="flat" cmpd="sng" algn="ctr">
            <a:gradFill>
              <a:gsLst>
                <a:gs pos="0">
                  <a:srgbClr val="002060"/>
                </a:gs>
                <a:gs pos="74000">
                  <a:srgbClr val="0070C0"/>
                </a:gs>
                <a:gs pos="83000">
                  <a:srgbClr val="0070C0"/>
                </a:gs>
                <a:gs pos="100000">
                  <a:srgbClr val="002060"/>
                </a:gs>
              </a:gsLst>
              <a:lin ang="5400000" scaled="1"/>
            </a:gradFill>
            <a:prstDash val="sysDash"/>
            <a:round/>
            <a:headEnd type="oval" w="med" len="med"/>
            <a:tailEnd type="oval"/>
          </a:ln>
          <a:effectLst/>
        </p:spPr>
      </p:cxnSp>
      <p:sp>
        <p:nvSpPr>
          <p:cNvPr id="58" name="TextBox 57"/>
          <p:cNvSpPr txBox="1"/>
          <p:nvPr/>
        </p:nvSpPr>
        <p:spPr>
          <a:xfrm rot="18522875">
            <a:off x="5159176" y="2707040"/>
            <a:ext cx="3349583" cy="314027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431731"/>
              </a:avLst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CHREC Space Processor</a:t>
            </a:r>
            <a:endParaRPr lang="en-US" sz="12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056" name="Straight Connector 2055"/>
          <p:cNvCxnSpPr>
            <a:stCxn id="31" idx="2"/>
            <a:endCxn id="57" idx="3"/>
          </p:cNvCxnSpPr>
          <p:nvPr/>
        </p:nvCxnSpPr>
        <p:spPr bwMode="auto">
          <a:xfrm flipH="1" flipV="1">
            <a:off x="4882781" y="2504133"/>
            <a:ext cx="281140" cy="1994362"/>
          </a:xfrm>
          <a:prstGeom prst="line">
            <a:avLst/>
          </a:prstGeom>
          <a:noFill/>
          <a:ln w="38100" cap="flat" cmpd="sng" algn="ctr">
            <a:gradFill>
              <a:gsLst>
                <a:gs pos="0">
                  <a:srgbClr val="002060"/>
                </a:gs>
                <a:gs pos="74000">
                  <a:srgbClr val="0070C0"/>
                </a:gs>
                <a:gs pos="83000">
                  <a:srgbClr val="0070C0"/>
                </a:gs>
                <a:gs pos="100000">
                  <a:srgbClr val="002060"/>
                </a:gs>
              </a:gsLst>
              <a:lin ang="5400000" scaled="1"/>
            </a:gradFill>
            <a:prstDash val="sysDash"/>
            <a:round/>
            <a:headEnd type="oval" w="med" len="med"/>
            <a:tailEnd type="oval"/>
          </a:ln>
          <a:effectLst/>
        </p:spPr>
      </p:cxnSp>
      <p:sp>
        <p:nvSpPr>
          <p:cNvPr id="11" name="Rounded Rectangle 10"/>
          <p:cNvSpPr/>
          <p:nvPr/>
        </p:nvSpPr>
        <p:spPr bwMode="auto">
          <a:xfrm>
            <a:off x="245494" y="4906736"/>
            <a:ext cx="4615833" cy="1192193"/>
          </a:xfrm>
          <a:prstGeom prst="roundRect">
            <a:avLst/>
          </a:prstGeom>
          <a:noFill/>
          <a:ln w="19050" cap="flat" cmpd="sng" algn="ctr">
            <a:solidFill>
              <a:schemeClr val="accent2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</a:rPr>
              <a:t>Commercial technology featured, for </a:t>
            </a:r>
            <a:r>
              <a:rPr lang="en-US" sz="1400" dirty="0" smtClean="0">
                <a:solidFill>
                  <a:prstClr val="black"/>
                </a:solidFill>
              </a:rPr>
              <a:t>best </a:t>
            </a:r>
            <a:r>
              <a:rPr lang="en-US" sz="1400" dirty="0">
                <a:solidFill>
                  <a:prstClr val="black"/>
                </a:solidFill>
              </a:rPr>
              <a:t>in </a:t>
            </a:r>
            <a:r>
              <a:rPr lang="en-US" sz="1400" dirty="0" smtClean="0">
                <a:solidFill>
                  <a:prstClr val="black"/>
                </a:solidFill>
              </a:rPr>
              <a:t>high performance and </a:t>
            </a:r>
            <a:r>
              <a:rPr lang="en-US" sz="1400" dirty="0">
                <a:solidFill>
                  <a:prstClr val="black"/>
                </a:solidFill>
              </a:rPr>
              <a:t>energy efficiency, but supported by radiation-hardened devices </a:t>
            </a:r>
            <a:r>
              <a:rPr lang="en-US" sz="1400" dirty="0" smtClean="0">
                <a:solidFill>
                  <a:prstClr val="black"/>
                </a:solidFill>
              </a:rPr>
              <a:t>monitoring </a:t>
            </a:r>
            <a:r>
              <a:rPr lang="en-US" sz="1400" dirty="0">
                <a:solidFill>
                  <a:prstClr val="black"/>
                </a:solidFill>
              </a:rPr>
              <a:t>and managing </a:t>
            </a:r>
            <a:r>
              <a:rPr lang="en-US" sz="1400" dirty="0" smtClean="0">
                <a:solidFill>
                  <a:prstClr val="black"/>
                </a:solidFill>
              </a:rPr>
              <a:t>COTS </a:t>
            </a:r>
            <a:r>
              <a:rPr lang="en-US" sz="1400" dirty="0">
                <a:solidFill>
                  <a:prstClr val="black"/>
                </a:solidFill>
              </a:rPr>
              <a:t>devices, and further augmented 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sz="1400" dirty="0">
                <a:solidFill>
                  <a:prstClr val="black"/>
                </a:solidFill>
              </a:rPr>
              <a:t>by fault-tolerant computing strategies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242" y="4433476"/>
            <a:ext cx="452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·</a:t>
            </a:r>
            <a:r>
              <a:rPr lang="en-US" b="1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·</a:t>
            </a:r>
            <a:r>
              <a:rPr lang="en-US" b="1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·</a:t>
            </a:r>
            <a:r>
              <a:rPr lang="en-US" b="1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·</a:t>
            </a:r>
            <a:r>
              <a:rPr lang="en-US" b="1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·</a:t>
            </a:r>
            <a:r>
              <a:rPr lang="en-US" b="1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·</a:t>
            </a:r>
            <a:r>
              <a:rPr lang="en-US" b="1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·</a:t>
            </a:r>
            <a:r>
              <a:rPr lang="en-US" b="1" dirty="0" smtClean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Keystone Principle </a:t>
            </a:r>
            <a:r>
              <a:rPr lang="en-US" b="1" dirty="0" smtClean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·</a:t>
            </a:r>
            <a:r>
              <a:rPr lang="en-US" b="1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·</a:t>
            </a:r>
            <a:r>
              <a:rPr lang="en-US" b="1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·</a:t>
            </a:r>
            <a:r>
              <a:rPr lang="en-US" b="1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·</a:t>
            </a:r>
            <a:r>
              <a:rPr lang="en-US" b="1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·</a:t>
            </a:r>
            <a:r>
              <a:rPr lang="en-US" b="1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·</a:t>
            </a:r>
            <a:r>
              <a:rPr lang="en-US" b="1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42887" y="4801097"/>
            <a:ext cx="4297430" cy="0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348799" y="4435186"/>
            <a:ext cx="4297430" cy="0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380655" y="1109236"/>
            <a:ext cx="4026669" cy="10106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3968" y="943281"/>
            <a:ext cx="2075332" cy="331907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Motivation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3105" y="1288887"/>
            <a:ext cx="4014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Create a scalable, high performance, lower power, and high reliability development system to meet future mission needs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393105" y="2450207"/>
            <a:ext cx="4026669" cy="18931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6418" y="2284253"/>
            <a:ext cx="2075332" cy="331907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Overview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36203" y="2629859"/>
            <a:ext cx="41251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CHREC Space Processor v1 (</a:t>
            </a:r>
            <a:r>
              <a:rPr lang="en-US" sz="1600" b="1" dirty="0">
                <a:solidFill>
                  <a:srgbClr val="FF6600"/>
                </a:solidFill>
                <a:latin typeface="Calibri Light" panose="020F0302020204030204" pitchFamily="34" charset="0"/>
              </a:rPr>
              <a:t>CSPv1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) is first </a:t>
            </a:r>
            <a:r>
              <a:rPr lang="en-US" sz="16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/>
            </a:r>
            <a:br>
              <a:rPr lang="en-US" sz="1600" dirty="0" smtClean="0">
                <a:solidFill>
                  <a:prstClr val="black"/>
                </a:solidFill>
                <a:latin typeface="Calibri Light" panose="020F0302020204030204" pitchFamily="34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design 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in family of CHREC developed boards embodying </a:t>
            </a:r>
            <a:r>
              <a:rPr lang="en-US" sz="16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hybrid 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space computing </a:t>
            </a:r>
            <a:r>
              <a:rPr lang="en-US" sz="16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concept</a:t>
            </a:r>
          </a:p>
          <a:p>
            <a:pPr marL="112713" indent="-1127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Unique 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selective population scheme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supports 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assembly of Engineering Model (EM) or flight design </a:t>
            </a:r>
          </a:p>
          <a:p>
            <a:pPr marL="112713" indent="-1127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Flexible algorithm acceleration with hybrid architecture and cost-effective prototyping</a:t>
            </a:r>
          </a:p>
          <a:p>
            <a:pPr marL="174625" indent="-1746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472E6-AE85-4A61-A838-5BB8BF3B8A7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6575204" y="2487938"/>
            <a:ext cx="1752600" cy="3048000"/>
          </a:xfrm>
          <a:prstGeom prst="roundRect">
            <a:avLst/>
          </a:prstGeom>
          <a:solidFill>
            <a:srgbClr val="C5DBED"/>
          </a:solidFill>
          <a:ln w="22225" cap="flat" cmpd="sng" algn="ctr">
            <a:solidFill>
              <a:srgbClr val="3475A9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460404" y="2487938"/>
            <a:ext cx="1752600" cy="3048000"/>
          </a:xfrm>
          <a:prstGeom prst="roundRect">
            <a:avLst/>
          </a:prstGeom>
          <a:solidFill>
            <a:srgbClr val="C5DBED"/>
          </a:solidFill>
          <a:ln w="22225" cap="flat" cmpd="sng" algn="ctr">
            <a:solidFill>
              <a:srgbClr val="3475A9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4517804" y="2487938"/>
            <a:ext cx="1752600" cy="3048000"/>
          </a:xfrm>
          <a:prstGeom prst="roundRect">
            <a:avLst/>
          </a:prstGeom>
          <a:solidFill>
            <a:srgbClr val="C5DBED"/>
          </a:solidFill>
          <a:ln w="22225" cap="flat" cmpd="sng" algn="ctr">
            <a:solidFill>
              <a:srgbClr val="3475A9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403004" y="2494728"/>
            <a:ext cx="1752600" cy="3041210"/>
          </a:xfrm>
          <a:prstGeom prst="roundRect">
            <a:avLst/>
          </a:prstGeom>
          <a:solidFill>
            <a:srgbClr val="C5DBED"/>
          </a:solidFill>
          <a:ln w="22225" cap="flat" cmpd="sng" algn="ctr">
            <a:solidFill>
              <a:srgbClr val="3475A9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31800" y="1319113"/>
            <a:ext cx="5288280" cy="0"/>
          </a:xfrm>
          <a:prstGeom prst="line">
            <a:avLst/>
          </a:prstGeom>
          <a:noFill/>
          <a:ln w="28575" cap="flat" cmpd="sng" algn="ctr">
            <a:solidFill>
              <a:srgbClr val="3475A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04800" y="9144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475A9"/>
                </a:solidFill>
                <a:latin typeface="Century Gothic" panose="020B0502020202020204" pitchFamily="34" charset="0"/>
              </a:rPr>
              <a:t>New Research Platforms</a:t>
            </a:r>
            <a:endParaRPr lang="en-US" sz="2000" b="1" dirty="0">
              <a:solidFill>
                <a:srgbClr val="3475A9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364" y="1380641"/>
            <a:ext cx="8553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CSP team works to improve and develop our research platforms to make CSP and its related projects more reliable, cost-effective, and easy-to-use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z="3600" dirty="0" smtClean="0"/>
              <a:t>CSP Technologies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62413" y="2534512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475A9"/>
                </a:solidFill>
              </a:rPr>
              <a:t>CSPv1 Rev C</a:t>
            </a:r>
            <a:endParaRPr lang="en-US" b="1" dirty="0">
              <a:solidFill>
                <a:srgbClr val="3475A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0114" y="253451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3475A9"/>
                </a:solidFill>
              </a:rPr>
              <a:t>SuperCSP</a:t>
            </a:r>
            <a:endParaRPr lang="en-US" b="1" dirty="0">
              <a:solidFill>
                <a:srgbClr val="3475A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8001" y="254035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475A9"/>
                </a:solidFill>
              </a:rPr>
              <a:t>µCSP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8062" y="2534512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475A9"/>
                </a:solidFill>
              </a:rPr>
              <a:t>CSP Kit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1163" y="4505631"/>
            <a:ext cx="1580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More reliable fault-tolerant CSP for challenging</a:t>
            </a:r>
            <a:b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environments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30065" y="4505630"/>
            <a:ext cx="1666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Multi-node HPC experiment for demanding data rates and sensors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72712" y="4517263"/>
            <a:ext cx="1846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Smaller form factor and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SWaP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-C for Smart Modules and low-power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CubeSats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69294" y="4517263"/>
            <a:ext cx="1758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Updated evaluation and USB-UART boards with usability upgrades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62413" y="2898641"/>
            <a:ext cx="1633781" cy="1606989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ounded Rectangle 24"/>
          <p:cNvSpPr/>
          <p:nvPr/>
        </p:nvSpPr>
        <p:spPr bwMode="auto">
          <a:xfrm>
            <a:off x="2518462" y="2898640"/>
            <a:ext cx="1633781" cy="1606989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ounded Rectangle 25"/>
          <p:cNvSpPr/>
          <p:nvPr/>
        </p:nvSpPr>
        <p:spPr bwMode="auto">
          <a:xfrm>
            <a:off x="4578898" y="2898639"/>
            <a:ext cx="1633781" cy="1606989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ounded Rectangle 26"/>
          <p:cNvSpPr/>
          <p:nvPr/>
        </p:nvSpPr>
        <p:spPr bwMode="auto">
          <a:xfrm>
            <a:off x="6630714" y="2898638"/>
            <a:ext cx="1633781" cy="1606989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56" y="3189046"/>
            <a:ext cx="1313404" cy="11190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554" y="6267447"/>
            <a:ext cx="523581" cy="538980"/>
          </a:xfrm>
          <a:prstGeom prst="rect">
            <a:avLst/>
          </a:prstGeom>
        </p:spPr>
      </p:pic>
      <p:sp>
        <p:nvSpPr>
          <p:cNvPr id="2" name="AutoShape 2" descr="Time passing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Time passing fre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1931791" y="2257499"/>
            <a:ext cx="530915" cy="511224"/>
            <a:chOff x="8019851" y="2628900"/>
            <a:chExt cx="530915" cy="511224"/>
          </a:xfrm>
        </p:grpSpPr>
        <p:sp>
          <p:nvSpPr>
            <p:cNvPr id="53" name="10-Point Star 52"/>
            <p:cNvSpPr/>
            <p:nvPr/>
          </p:nvSpPr>
          <p:spPr bwMode="auto">
            <a:xfrm>
              <a:off x="8056285" y="2628900"/>
              <a:ext cx="490108" cy="511224"/>
            </a:xfrm>
            <a:prstGeom prst="star10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6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6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019851" y="2733792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Berlin Sans FB" panose="020E0602020502020306" pitchFamily="34" charset="0"/>
                </a:rPr>
                <a:t>New</a:t>
              </a:r>
              <a:endParaRPr lang="en-US" dirty="0">
                <a:latin typeface="Berlin Sans FB" panose="020E0602020502020306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048632" y="2257499"/>
            <a:ext cx="530915" cy="511224"/>
            <a:chOff x="8019851" y="2628900"/>
            <a:chExt cx="530915" cy="511224"/>
          </a:xfrm>
        </p:grpSpPr>
        <p:sp>
          <p:nvSpPr>
            <p:cNvPr id="58" name="10-Point Star 57"/>
            <p:cNvSpPr/>
            <p:nvPr/>
          </p:nvSpPr>
          <p:spPr bwMode="auto">
            <a:xfrm>
              <a:off x="8056285" y="2628900"/>
              <a:ext cx="490108" cy="511224"/>
            </a:xfrm>
            <a:prstGeom prst="star10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6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6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019851" y="2733792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Berlin Sans FB" panose="020E0602020502020306" pitchFamily="34" charset="0"/>
                </a:rPr>
                <a:t>New</a:t>
              </a:r>
              <a:endParaRPr lang="en-US" dirty="0">
                <a:latin typeface="Berlin Sans FB" panose="020E0602020502020306" pitchFamily="34" charset="0"/>
              </a:endParaRPr>
            </a:p>
          </p:txBody>
        </p:sp>
      </p:grpSp>
      <p:pic>
        <p:nvPicPr>
          <p:cNvPr id="1033" name="Picture 9" descr="https://d27t3nufpewl0w.cloudfront.net/lichess/8b9f927f763b78de890fdff3bf5041bda5210d4e_updatestamp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834" y="2257499"/>
            <a:ext cx="649877" cy="48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9" descr="https://d27t3nufpewl0w.cloudfront.net/lichess/8b9f927f763b78de890fdff3bf5041bda5210d4e_updatestamp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206" y="2257499"/>
            <a:ext cx="649877" cy="48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cwilson\Dropbox\CHREC\CHREC Photos\super csp\WP_20160418_13_28_27_Pr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65" b="98472" l="9010" r="75443">
                        <a14:foregroundMark x1="69427" y1="41852" x2="64557" y2="47546"/>
                        <a14:foregroundMark x1="67760" y1="39769" x2="67760" y2="39769"/>
                        <a14:foregroundMark x1="72917" y1="40139" x2="72917" y2="40139"/>
                        <a14:foregroundMark x1="73073" y1="45000" x2="72344" y2="46759"/>
                        <a14:foregroundMark x1="73542" y1="44074" x2="72813" y2="45556"/>
                        <a14:backgroundMark x1="26510" y1="67407" x2="50885" y2="78241"/>
                        <a14:backgroundMark x1="65911" y1="61713" x2="63385" y2="69815"/>
                        <a14:backgroundMark x1="54036" y1="78380" x2="47161" y2="74954"/>
                        <a14:backgroundMark x1="16875" y1="61481" x2="7708" y2="68148"/>
                        <a14:backgroundMark x1="17422" y1="61620" x2="11042" y2="67269"/>
                        <a14:backgroundMark x1="19661" y1="60231" x2="15990" y2="58426"/>
                        <a14:backgroundMark x1="72240" y1="48241" x2="71667" y2="56944"/>
                        <a14:backgroundMark x1="67083" y1="58750" x2="65990" y2="65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4" t="3492" r="24000" b="19037"/>
          <a:stretch/>
        </p:blipFill>
        <p:spPr bwMode="auto">
          <a:xfrm>
            <a:off x="2503070" y="3155609"/>
            <a:ext cx="1664564" cy="118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116" y="3033762"/>
            <a:ext cx="1340374" cy="136282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810" y="3277982"/>
            <a:ext cx="1435334" cy="96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Dylan's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C0C0C"/>
      </a:accent1>
      <a:accent2>
        <a:srgbClr val="3A5DA4"/>
      </a:accent2>
      <a:accent3>
        <a:srgbClr val="9B5796"/>
      </a:accent3>
      <a:accent4>
        <a:srgbClr val="B74747"/>
      </a:accent4>
      <a:accent5>
        <a:srgbClr val="E29700"/>
      </a:accent5>
      <a:accent6>
        <a:srgbClr val="6BA123"/>
      </a:accent6>
      <a:hlink>
        <a:srgbClr val="000099"/>
      </a:hlink>
      <a:folHlink>
        <a:srgbClr val="800080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17133</TotalTime>
  <Words>1364</Words>
  <Application>Microsoft Office PowerPoint</Application>
  <PresentationFormat>On-screen Show (4:3)</PresentationFormat>
  <Paragraphs>415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0" baseType="lpstr">
      <vt:lpstr>Aharoni</vt:lpstr>
      <vt:lpstr>Arial</vt:lpstr>
      <vt:lpstr>Arial Narrow</vt:lpstr>
      <vt:lpstr>Baskerville Old Face</vt:lpstr>
      <vt:lpstr>Berlin Sans FB</vt:lpstr>
      <vt:lpstr>Bookman Old Style</vt:lpstr>
      <vt:lpstr>Calibri</vt:lpstr>
      <vt:lpstr>Calibri Light</vt:lpstr>
      <vt:lpstr>Century Gothic</vt:lpstr>
      <vt:lpstr>Consolas</vt:lpstr>
      <vt:lpstr>Corbel</vt:lpstr>
      <vt:lpstr>Courier New</vt:lpstr>
      <vt:lpstr>Garamond</vt:lpstr>
      <vt:lpstr>Gulim</vt:lpstr>
      <vt:lpstr>Helvetica</vt:lpstr>
      <vt:lpstr>PMingLiU</vt:lpstr>
      <vt:lpstr>Wingdings</vt:lpstr>
      <vt:lpstr>Edge</vt:lpstr>
      <vt:lpstr>On the Combination of cFE/cFS and DDS for Distributed Space Systems</vt:lpstr>
      <vt:lpstr>Outline</vt:lpstr>
      <vt:lpstr>About Us</vt:lpstr>
      <vt:lpstr>What is CHREC?</vt:lpstr>
      <vt:lpstr>CHREC Mission</vt:lpstr>
      <vt:lpstr>NSF Model for I/UCRC Centers </vt:lpstr>
      <vt:lpstr>CHREC Members</vt:lpstr>
      <vt:lpstr>CHREC Space Processor (CSP)</vt:lpstr>
      <vt:lpstr>CSP Technologies</vt:lpstr>
      <vt:lpstr>Background</vt:lpstr>
      <vt:lpstr>Core Flight Executive</vt:lpstr>
      <vt:lpstr>Software Bus Network (SBN)</vt:lpstr>
      <vt:lpstr>Raft Overview</vt:lpstr>
      <vt:lpstr>Data Distribution Service (DDS)</vt:lpstr>
      <vt:lpstr>CoreDX DDS</vt:lpstr>
      <vt:lpstr>OpenDDS</vt:lpstr>
      <vt:lpstr>Motivation</vt:lpstr>
      <vt:lpstr>Motivation</vt:lpstr>
      <vt:lpstr>Why Middleware? </vt:lpstr>
      <vt:lpstr>Flight System Management </vt:lpstr>
      <vt:lpstr>Why DDS?</vt:lpstr>
      <vt:lpstr>Approach</vt:lpstr>
      <vt:lpstr>Approach Overview</vt:lpstr>
      <vt:lpstr>CoreDX vs SBN Comparison Study</vt:lpstr>
      <vt:lpstr>Testbed Development</vt:lpstr>
      <vt:lpstr>Testbed with SBN</vt:lpstr>
      <vt:lpstr>Switch to OpenDDS</vt:lpstr>
      <vt:lpstr>Modifications to SB</vt:lpstr>
      <vt:lpstr>Test Configuration</vt:lpstr>
      <vt:lpstr>Development Summary</vt:lpstr>
      <vt:lpstr>Future Work</vt:lpstr>
      <vt:lpstr>Conclusions</vt:lpstr>
    </vt:vector>
  </TitlesOfParts>
  <Company>University of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F1 for CKW</dc:title>
  <dc:creator>Dr. Alan D. George;Dylan Rudolph</dc:creator>
  <cp:lastModifiedBy>cwilson</cp:lastModifiedBy>
  <cp:revision>1854</cp:revision>
  <dcterms:created xsi:type="dcterms:W3CDTF">2003-07-12T15:21:27Z</dcterms:created>
  <dcterms:modified xsi:type="dcterms:W3CDTF">2016-12-02T01:24:28Z</dcterms:modified>
</cp:coreProperties>
</file>