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777" r:id="rId3"/>
    <p:sldId id="788" r:id="rId4"/>
    <p:sldId id="776" r:id="rId5"/>
    <p:sldId id="778" r:id="rId6"/>
    <p:sldId id="786" r:id="rId7"/>
    <p:sldId id="787" r:id="rId8"/>
    <p:sldId id="785" r:id="rId9"/>
    <p:sldId id="790" r:id="rId10"/>
    <p:sldId id="791" r:id="rId11"/>
    <p:sldId id="792" r:id="rId12"/>
    <p:sldId id="779" r:id="rId13"/>
    <p:sldId id="780" r:id="rId14"/>
    <p:sldId id="782" r:id="rId15"/>
    <p:sldId id="783" r:id="rId16"/>
    <p:sldId id="789" r:id="rId17"/>
    <p:sldId id="793" r:id="rId18"/>
  </p:sldIdLst>
  <p:sldSz cx="9144000" cy="6858000" type="screen4x3"/>
  <p:notesSz cx="7010400" cy="9296400"/>
  <p:custDataLst>
    <p:tags r:id="rId2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ris" initials="M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CC"/>
    <a:srgbClr val="CC9900"/>
    <a:srgbClr val="0000FF"/>
    <a:srgbClr val="990000"/>
    <a:srgbClr val="FF9900"/>
    <a:srgbClr val="800000"/>
    <a:srgbClr val="CC00FF"/>
    <a:srgbClr val="DA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94" autoAdjust="0"/>
    <p:restoredTop sz="84499" autoAdjust="0"/>
  </p:normalViewPr>
  <p:slideViewPr>
    <p:cSldViewPr snapToGrid="0">
      <p:cViewPr varScale="1">
        <p:scale>
          <a:sx n="118" d="100"/>
          <a:sy n="118" d="100"/>
        </p:scale>
        <p:origin x="1308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2022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8A3B41F-ADA7-418D-8592-5A80A18E2B22}" type="datetimeFigureOut">
              <a:rPr lang="en-US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A67B6FB-26EE-4850-8557-0D65559D8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22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44E7A36-DF45-4407-B8D0-3A5E0C5BDD09}" type="datetimeFigureOut">
              <a:rPr lang="en-US"/>
              <a:pPr>
                <a:defRPr/>
              </a:pPr>
              <a:t>12/6/2016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673A0F5-D3C0-4D90-AFB0-54C24281EA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252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3A0F5-D3C0-4D90-AFB0-54C24281EA6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049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3A0F5-D3C0-4D90-AFB0-54C24281EA6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416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4874" y="2130425"/>
            <a:ext cx="3743325" cy="1470025"/>
          </a:xfrm>
        </p:spPr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24424" y="3886200"/>
            <a:ext cx="284797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mbr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pPr>
              <a:defRPr/>
            </a:pPr>
            <a:fld id="{34681EA0-2234-4231-93A7-B86557A8462D}" type="datetime1">
              <a:rPr lang="en-US" smtClean="0"/>
              <a:t>12/6/2016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6563" y="6443663"/>
            <a:ext cx="3243262" cy="277812"/>
          </a:xfrm>
        </p:spPr>
        <p:txBody>
          <a:bodyPr/>
          <a:lstStyle>
            <a:lvl1pPr>
              <a:defRPr sz="1050"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en-US" smtClean="0"/>
              <a:t>STF-1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pPr>
              <a:defRPr/>
            </a:pPr>
            <a:fld id="{700D136B-8208-423F-9F84-CDD3BA2F5B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38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66725" y="6305550"/>
            <a:ext cx="8229600" cy="158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447675" y="1133475"/>
            <a:ext cx="8229600" cy="158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274638"/>
            <a:ext cx="8229600" cy="744537"/>
          </a:xfrm>
        </p:spPr>
        <p:txBody>
          <a:bodyPr/>
          <a:lstStyle>
            <a:lvl1pPr>
              <a:defRPr sz="3200" b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mbria" pitchFamily="18" charset="0"/>
              </a:defRPr>
            </a:lvl1pPr>
            <a:lvl2pPr>
              <a:defRPr>
                <a:latin typeface="Cambria" pitchFamily="18" charset="0"/>
              </a:defRPr>
            </a:lvl2pPr>
            <a:lvl3pPr>
              <a:defRPr>
                <a:latin typeface="Cambria" pitchFamily="18" charset="0"/>
              </a:defRPr>
            </a:lvl3pPr>
            <a:lvl4pPr>
              <a:defRPr>
                <a:latin typeface="Cambria" pitchFamily="18" charset="0"/>
              </a:defRPr>
            </a:lvl4pPr>
            <a:lvl5pPr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05800" y="6356350"/>
            <a:ext cx="381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9C042-D1C8-48A2-BD27-8C4AE3BFC6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fld id="{AACACC1E-3853-4F18-9127-6D085C5137E9}" type="datetime1">
              <a:rPr lang="en-US" smtClean="0"/>
              <a:t>12/6/2016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888" y="6356350"/>
            <a:ext cx="3079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en-US" smtClean="0"/>
              <a:t>STF-1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757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E8F9F-8A88-461C-A517-841C7E0575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fld id="{DB68EE2F-51C8-4CD0-8A1D-8F3798FB87E0}" type="datetime1">
              <a:rPr lang="en-US" smtClean="0"/>
              <a:t>12/6/2016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888" y="6356350"/>
            <a:ext cx="3079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en-US" smtClean="0"/>
              <a:t>STF-1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11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66725" y="274638"/>
            <a:ext cx="8210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fld id="{5C46C960-324F-46C5-8C10-74D650464356}" type="datetime1">
              <a:rPr lang="en-US" smtClean="0"/>
              <a:t>12/6/2016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888" y="6356350"/>
            <a:ext cx="3079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en-US" smtClean="0"/>
              <a:t>STF-1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fld id="{C650D55F-F0EC-4AD2-B61B-95E3879374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03" r:id="rId3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000099"/>
          </a:solidFill>
          <a:latin typeface="Cambr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Cambr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Cambr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Cambr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Cambr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ambria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hn.P.Lucas@nasa.gov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ccsds.org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John.P.Lucas@nasa.gov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ccsds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0" y="940226"/>
            <a:ext cx="9584872" cy="484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000099"/>
                </a:solidFill>
                <a:latin typeface="Bookman Old Style" pitchFamily="18" charset="0"/>
                <a:ea typeface="+mj-ea"/>
                <a:cs typeface="+mj-cs"/>
              </a:rPr>
              <a:t>Core Flight System</a:t>
            </a:r>
          </a:p>
          <a:p>
            <a:pPr algn="ctr">
              <a:defRPr/>
            </a:pPr>
            <a:r>
              <a:rPr lang="en-US" sz="3600" b="1" dirty="0" smtClean="0">
                <a:solidFill>
                  <a:srgbClr val="000099"/>
                </a:solidFill>
                <a:latin typeface="Bookman Old Style" pitchFamily="18" charset="0"/>
                <a:ea typeface="+mj-ea"/>
                <a:cs typeface="+mj-cs"/>
              </a:rPr>
              <a:t>Cryptography Library</a:t>
            </a:r>
            <a:endParaRPr lang="en-US" sz="3200" b="1" dirty="0" smtClean="0">
              <a:solidFill>
                <a:srgbClr val="FF0000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 smtClean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 smtClean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 smtClean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 smtClean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 smtClean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 smtClean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 smtClean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b="1" dirty="0" smtClean="0">
                <a:solidFill>
                  <a:srgbClr val="000099"/>
                </a:solidFill>
                <a:latin typeface="Bookman Old Style" pitchFamily="18" charset="0"/>
              </a:rPr>
              <a:t>John Lucas</a:t>
            </a:r>
            <a:endParaRPr lang="en-US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en-US" b="1" dirty="0" smtClean="0">
                <a:solidFill>
                  <a:srgbClr val="000099"/>
                </a:solidFill>
                <a:latin typeface="Bookman Old Style" pitchFamily="18" charset="0"/>
                <a:hlinkClick r:id="rId3"/>
              </a:rPr>
              <a:t>John.P.Lucas@nasa.gov</a:t>
            </a:r>
            <a:r>
              <a:rPr lang="en-US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en-US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defRPr/>
            </a:pPr>
            <a:endParaRPr lang="en-US" b="1" dirty="0" smtClean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 smtClean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b="1" dirty="0" smtClean="0">
                <a:solidFill>
                  <a:srgbClr val="000099"/>
                </a:solidFill>
                <a:latin typeface="Bookman Old Style" pitchFamily="18" charset="0"/>
                <a:ea typeface="+mj-ea"/>
                <a:cs typeface="+mj-cs"/>
              </a:rPr>
              <a:t> </a:t>
            </a:r>
            <a:endParaRPr lang="en-US" b="1" dirty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3930630" y="5855407"/>
            <a:ext cx="1723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hlinkClick r:id="rId4"/>
              </a:rPr>
              <a:t>www.ccsds.org</a:t>
            </a:r>
            <a:endParaRPr lang="en-US" dirty="0" smtClean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92035" y="5701982"/>
            <a:ext cx="1051644" cy="11562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9" y="6184132"/>
            <a:ext cx="1813892" cy="588507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7668" y="2272117"/>
            <a:ext cx="5715000" cy="1776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Space Data Link Security – Extended Procedures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85" y="1193800"/>
            <a:ext cx="8229600" cy="4525963"/>
          </a:xfrm>
        </p:spPr>
        <p:txBody>
          <a:bodyPr/>
          <a:lstStyle/>
          <a:p>
            <a:pPr marL="457200" lvl="1" indent="0">
              <a:buNone/>
            </a:pPr>
            <a:r>
              <a:rPr lang="en-US" sz="2400" dirty="0" smtClean="0"/>
              <a:t>2.    Security Association (SA) Management</a:t>
            </a:r>
            <a:endParaRPr lang="en-US" sz="1800" dirty="0" smtClean="0"/>
          </a:p>
          <a:p>
            <a:pPr marL="1314450" lvl="2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Anti-replay counter / window size</a:t>
            </a:r>
          </a:p>
          <a:p>
            <a:pPr marL="1314450" lvl="2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Authentication bit mask</a:t>
            </a:r>
          </a:p>
          <a:p>
            <a:pPr marL="1314450" lvl="2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Direction – TC or TM</a:t>
            </a:r>
          </a:p>
          <a:p>
            <a:pPr marL="1314450" lvl="2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Encryption cipher suite</a:t>
            </a:r>
          </a:p>
          <a:p>
            <a:pPr marL="1314450" lvl="2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Linked keys</a:t>
            </a:r>
          </a:p>
          <a:p>
            <a:pPr marL="1314450" lvl="2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Managed lengths of values</a:t>
            </a:r>
          </a:p>
          <a:p>
            <a:pPr marL="1314450" lvl="2" indent="-457200">
              <a:buFont typeface="Wingdings" panose="05000000000000000000" pitchFamily="2" charset="2"/>
              <a:buChar char="Ø"/>
            </a:pPr>
            <a:endParaRPr lang="en-US" sz="1800" dirty="0" smtClean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ACACC1E-3853-4F18-9127-6D085C5137E9}" type="datetime1">
              <a:rPr lang="en-US" smtClean="0"/>
              <a:pPr>
                <a:defRPr/>
              </a:pPr>
              <a:t>12/6/2016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7362"/>
            <a:ext cx="8220075" cy="2553115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888" y="6388718"/>
            <a:ext cx="307975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NASA IV&amp;V </a:t>
            </a:r>
            <a:r>
              <a:rPr lang="en-US" dirty="0" smtClean="0"/>
              <a:t>– JSTAR – NON-ITAR</a:t>
            </a:r>
          </a:p>
          <a:p>
            <a:pPr>
              <a:defRPr/>
            </a:pPr>
            <a:r>
              <a:rPr lang="en-US" dirty="0" smtClean="0"/>
              <a:t>APPROVED FOR PUBLIC RELEASE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285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Space Data Link Security – Extended Procedures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85" y="1193800"/>
            <a:ext cx="8229600" cy="4525963"/>
          </a:xfrm>
        </p:spPr>
        <p:txBody>
          <a:bodyPr/>
          <a:lstStyle/>
          <a:p>
            <a:pPr marL="457200" lvl="1" indent="0">
              <a:buNone/>
            </a:pPr>
            <a:r>
              <a:rPr lang="en-US" sz="2400" dirty="0" smtClean="0"/>
              <a:t>3.   SDLS Monitoring and Control</a:t>
            </a:r>
          </a:p>
          <a:p>
            <a:pPr marL="1314450" lvl="2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Commands</a:t>
            </a:r>
          </a:p>
          <a:p>
            <a:pPr marL="1771650" lvl="3" indent="-457200">
              <a:buFont typeface="Wingdings" panose="05000000000000000000" pitchFamily="2" charset="2"/>
              <a:buChar char="Ø"/>
            </a:pPr>
            <a:r>
              <a:rPr lang="en-US" sz="1600" dirty="0" smtClean="0"/>
              <a:t>Ping</a:t>
            </a:r>
          </a:p>
          <a:p>
            <a:pPr marL="1771650" lvl="3" indent="-457200">
              <a:buFont typeface="Wingdings" panose="05000000000000000000" pitchFamily="2" charset="2"/>
              <a:buChar char="Ø"/>
            </a:pPr>
            <a:r>
              <a:rPr lang="en-US" sz="1600" dirty="0" smtClean="0"/>
              <a:t>Manage Logs</a:t>
            </a:r>
          </a:p>
          <a:p>
            <a:pPr marL="1771650" lvl="3" indent="-457200">
              <a:buFont typeface="Wingdings" panose="05000000000000000000" pitchFamily="2" charset="2"/>
              <a:buChar char="Ø"/>
            </a:pPr>
            <a:r>
              <a:rPr lang="en-US" sz="1600" dirty="0" smtClean="0"/>
              <a:t>Read Sequence Number</a:t>
            </a:r>
          </a:p>
          <a:p>
            <a:pPr marL="1771650" lvl="3" indent="-457200">
              <a:buFont typeface="Wingdings" panose="05000000000000000000" pitchFamily="2" charset="2"/>
              <a:buChar char="Ø"/>
            </a:pPr>
            <a:r>
              <a:rPr lang="en-US" sz="1600" dirty="0" smtClean="0"/>
              <a:t>Reset Alarm</a:t>
            </a:r>
          </a:p>
          <a:p>
            <a:pPr marL="1771650" lvl="3" indent="-457200">
              <a:buFont typeface="Wingdings" panose="05000000000000000000" pitchFamily="2" charset="2"/>
              <a:buChar char="Ø"/>
            </a:pPr>
            <a:r>
              <a:rPr lang="en-US" sz="1600" dirty="0" smtClean="0"/>
              <a:t>Self-Test</a:t>
            </a:r>
          </a:p>
          <a:p>
            <a:pPr marL="1314450" lvl="2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Logs and </a:t>
            </a:r>
            <a:r>
              <a:rPr lang="en-US" sz="1800" dirty="0"/>
              <a:t>R</a:t>
            </a:r>
            <a:r>
              <a:rPr lang="en-US" sz="1800" dirty="0" smtClean="0"/>
              <a:t>eports</a:t>
            </a:r>
          </a:p>
          <a:p>
            <a:pPr marL="1771650" lvl="3" indent="-457200">
              <a:buFont typeface="Wingdings" panose="05000000000000000000" pitchFamily="2" charset="2"/>
              <a:buChar char="Ø"/>
            </a:pPr>
            <a:r>
              <a:rPr lang="en-US" sz="1600" dirty="0" smtClean="0"/>
              <a:t>Frame Security Report (FSR)</a:t>
            </a:r>
          </a:p>
          <a:p>
            <a:pPr marL="1771650" lvl="3" indent="-457200">
              <a:buFont typeface="Wingdings" panose="05000000000000000000" pitchFamily="2" charset="2"/>
              <a:buChar char="Ø"/>
            </a:pPr>
            <a:endParaRPr lang="en-US" sz="1400" dirty="0" smtClean="0"/>
          </a:p>
          <a:p>
            <a:pPr marL="457200" lvl="1" indent="0">
              <a:buNone/>
            </a:pPr>
            <a:endParaRPr lang="en-US" sz="2200" dirty="0" smtClean="0"/>
          </a:p>
          <a:p>
            <a:pPr marL="1314450" lvl="2" indent="-457200">
              <a:buFont typeface="Wingdings" panose="05000000000000000000" pitchFamily="2" charset="2"/>
              <a:buChar char="Ø"/>
            </a:pPr>
            <a:endParaRPr lang="en-US" sz="1600" dirty="0" smtClean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ACACC1E-3853-4F18-9127-6D085C5137E9}" type="datetime1">
              <a:rPr lang="en-US" smtClean="0"/>
              <a:pPr>
                <a:defRPr/>
              </a:pPr>
              <a:t>12/6/2016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4376738"/>
            <a:ext cx="6924675" cy="1343025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888" y="6388718"/>
            <a:ext cx="307975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NASA IV&amp;V </a:t>
            </a:r>
            <a:r>
              <a:rPr lang="en-US" dirty="0" smtClean="0"/>
              <a:t>– JSTAR – NON-ITAR</a:t>
            </a:r>
          </a:p>
          <a:p>
            <a:pPr>
              <a:defRPr/>
            </a:pPr>
            <a:r>
              <a:rPr lang="en-US" dirty="0" smtClean="0"/>
              <a:t>APPROVED FOR PUBLIC RELEASE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957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Cryptography Library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85" y="1193800"/>
            <a:ext cx="8229600" cy="4525963"/>
          </a:xfrm>
        </p:spPr>
        <p:txBody>
          <a:bodyPr/>
          <a:lstStyle/>
          <a:p>
            <a:r>
              <a:rPr lang="en-US" sz="2400" dirty="0"/>
              <a:t>Cross-platform </a:t>
            </a:r>
            <a:r>
              <a:rPr lang="en-US" sz="2400" dirty="0" smtClean="0"/>
              <a:t>codebase</a:t>
            </a:r>
            <a:endParaRPr lang="en-US" sz="2400" dirty="0"/>
          </a:p>
          <a:p>
            <a:pPr lvl="1"/>
            <a:r>
              <a:rPr lang="en-US" sz="2000" dirty="0"/>
              <a:t>Can be used by flight software and the ground </a:t>
            </a:r>
            <a:r>
              <a:rPr lang="en-US" sz="2000" dirty="0" smtClean="0"/>
              <a:t>system</a:t>
            </a:r>
          </a:p>
          <a:p>
            <a:pPr lvl="1"/>
            <a:r>
              <a:rPr lang="en-US" sz="2000" dirty="0" smtClean="0"/>
              <a:t>Developed in C</a:t>
            </a:r>
            <a:endParaRPr lang="en-US" sz="2000" dirty="0"/>
          </a:p>
          <a:p>
            <a:r>
              <a:rPr lang="en-US" sz="2400" dirty="0" smtClean="0"/>
              <a:t>Minimal to provide only necessary functionality</a:t>
            </a:r>
          </a:p>
          <a:p>
            <a:pPr lvl="1"/>
            <a:r>
              <a:rPr lang="en-US" sz="2000" dirty="0" smtClean="0"/>
              <a:t>AES 128-bit block cipher</a:t>
            </a:r>
          </a:p>
          <a:p>
            <a:pPr lvl="1"/>
            <a:r>
              <a:rPr lang="en-US" sz="2000" dirty="0" smtClean="0"/>
              <a:t>128-bit Galois/Counter Mode for Authenticated Encryption</a:t>
            </a:r>
          </a:p>
          <a:p>
            <a:pPr lvl="1"/>
            <a:r>
              <a:rPr lang="en-US" sz="2000" dirty="0" smtClean="0"/>
              <a:t>128-bit CMAC authentication</a:t>
            </a:r>
          </a:p>
          <a:p>
            <a:r>
              <a:rPr lang="en-US" sz="2400" dirty="0" smtClean="0"/>
              <a:t>Open-Source</a:t>
            </a:r>
          </a:p>
          <a:p>
            <a:pPr lvl="1"/>
            <a:r>
              <a:rPr lang="en-US" sz="2000" dirty="0" smtClean="0"/>
              <a:t>Currently pending approval</a:t>
            </a:r>
          </a:p>
          <a:p>
            <a:r>
              <a:rPr lang="en-US" sz="2400" dirty="0" smtClean="0"/>
              <a:t>Simple to implement</a:t>
            </a:r>
            <a:endParaRPr lang="en-US" sz="2400" dirty="0"/>
          </a:p>
          <a:p>
            <a:pPr lvl="1"/>
            <a:r>
              <a:rPr lang="en-US" sz="2000" dirty="0" err="1" smtClean="0"/>
              <a:t>ApplySecurity</a:t>
            </a:r>
            <a:r>
              <a:rPr lang="en-US" sz="2000" dirty="0" smtClean="0"/>
              <a:t>(ingest, </a:t>
            </a:r>
            <a:r>
              <a:rPr lang="en-US" sz="2000" dirty="0" err="1" smtClean="0"/>
              <a:t>len_ingest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err="1" smtClean="0"/>
              <a:t>ProcessSecurity</a:t>
            </a:r>
            <a:r>
              <a:rPr lang="en-US" sz="2000" dirty="0" smtClean="0"/>
              <a:t>(ingest, </a:t>
            </a:r>
            <a:r>
              <a:rPr lang="en-US" sz="2000" dirty="0" err="1" smtClean="0"/>
              <a:t>len_ingest</a:t>
            </a:r>
            <a:r>
              <a:rPr lang="en-US" sz="2000" dirty="0" smtClean="0"/>
              <a:t>)</a:t>
            </a:r>
            <a:endParaRPr lang="en-US" sz="1600" dirty="0" smtClean="0"/>
          </a:p>
          <a:p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ACACC1E-3853-4F18-9127-6D085C5137E9}" type="datetime1">
              <a:rPr lang="en-US" smtClean="0"/>
              <a:pPr>
                <a:defRPr/>
              </a:pPr>
              <a:t>12/6/2016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888" y="6388718"/>
            <a:ext cx="307975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NASA IV&amp;V </a:t>
            </a:r>
            <a:r>
              <a:rPr lang="en-US" dirty="0" smtClean="0"/>
              <a:t>– JSTAR – NON-ITAR</a:t>
            </a:r>
          </a:p>
          <a:p>
            <a:pPr>
              <a:defRPr/>
            </a:pPr>
            <a:r>
              <a:rPr lang="en-US" dirty="0" smtClean="0"/>
              <a:t>APPROVED FOR PUBLIC RELEASE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30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Inter-Agency Testing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85" y="1193800"/>
            <a:ext cx="8229600" cy="4525963"/>
          </a:xfrm>
        </p:spPr>
        <p:txBody>
          <a:bodyPr/>
          <a:lstStyle/>
          <a:p>
            <a:r>
              <a:rPr lang="en-US" sz="2400" dirty="0" smtClean="0"/>
              <a:t>Goal to implement SDLS-EP baseline mode for publication</a:t>
            </a:r>
          </a:p>
          <a:p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ACACC1E-3853-4F18-9127-6D085C5137E9}" type="datetime1">
              <a:rPr lang="en-US" smtClean="0"/>
              <a:pPr>
                <a:defRPr/>
              </a:pPr>
              <a:t>12/6/2016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31" y="1824242"/>
            <a:ext cx="7282789" cy="4283939"/>
          </a:xfrm>
          <a:prstGeom prst="rect">
            <a:avLst/>
          </a:prstGeom>
          <a:noFill/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888" y="6388718"/>
            <a:ext cx="307975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NASA IV&amp;V </a:t>
            </a:r>
            <a:r>
              <a:rPr lang="en-US" dirty="0" smtClean="0"/>
              <a:t>– JSTAR – NON-ITAR</a:t>
            </a:r>
          </a:p>
          <a:p>
            <a:pPr>
              <a:defRPr/>
            </a:pPr>
            <a:r>
              <a:rPr lang="en-US" dirty="0" smtClean="0"/>
              <a:t>APPROVED FOR PUBLIC RELEASE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649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Demo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ACACC1E-3853-4F18-9127-6D085C5137E9}" type="datetime1">
              <a:rPr lang="en-US" smtClean="0"/>
              <a:pPr>
                <a:defRPr/>
              </a:pPr>
              <a:t>12/6/2016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888" y="6388718"/>
            <a:ext cx="307975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NASA IV&amp;V </a:t>
            </a:r>
            <a:r>
              <a:rPr lang="en-US" dirty="0" smtClean="0"/>
              <a:t>– JSTAR – NON-ITAR</a:t>
            </a:r>
          </a:p>
          <a:p>
            <a:pPr>
              <a:defRPr/>
            </a:pPr>
            <a:r>
              <a:rPr lang="en-US" dirty="0" smtClean="0"/>
              <a:t>APPROVED FOR PUBLIC RELEASE</a:t>
            </a:r>
            <a:endParaRPr lang="en-US" dirty="0"/>
          </a:p>
        </p:txBody>
      </p:sp>
      <p:pic>
        <p:nvPicPr>
          <p:cNvPr id="7" name="dem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43" y="1147362"/>
            <a:ext cx="9089281" cy="5113169"/>
          </a:xfrm>
        </p:spPr>
      </p:pic>
    </p:spTree>
    <p:extLst>
      <p:ext uri="{BB962C8B-B14F-4D97-AF65-F5344CB8AC3E}">
        <p14:creationId xmlns:p14="http://schemas.microsoft.com/office/powerpoint/2010/main" val="214534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Future Work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85" y="1193800"/>
            <a:ext cx="8229600" cy="4525963"/>
          </a:xfrm>
        </p:spPr>
        <p:txBody>
          <a:bodyPr/>
          <a:lstStyle/>
          <a:p>
            <a:r>
              <a:rPr lang="en-US" sz="2400" dirty="0" smtClean="0"/>
              <a:t>Additional Encryption </a:t>
            </a:r>
            <a:r>
              <a:rPr lang="en-US" sz="2400" dirty="0"/>
              <a:t>C</a:t>
            </a:r>
            <a:r>
              <a:rPr lang="en-US" sz="2400" dirty="0" smtClean="0"/>
              <a:t>ipher Types</a:t>
            </a:r>
            <a:endParaRPr lang="en-US" sz="2000" dirty="0" smtClean="0"/>
          </a:p>
          <a:p>
            <a:r>
              <a:rPr lang="en-US" sz="2400" dirty="0" smtClean="0"/>
              <a:t>Advanced Orbiting Systems (AOS) Support</a:t>
            </a:r>
          </a:p>
          <a:p>
            <a:r>
              <a:rPr lang="en-US" sz="2400" dirty="0" smtClean="0"/>
              <a:t>Ground System </a:t>
            </a:r>
            <a:r>
              <a:rPr lang="en-US" sz="2400" dirty="0"/>
              <a:t>I</a:t>
            </a:r>
            <a:r>
              <a:rPr lang="en-US" sz="2400" dirty="0" smtClean="0"/>
              <a:t>ntegration</a:t>
            </a:r>
          </a:p>
          <a:p>
            <a:pPr lvl="1"/>
            <a:r>
              <a:rPr lang="en-US" sz="2000" dirty="0" smtClean="0"/>
              <a:t>Utilizing COSMOS</a:t>
            </a:r>
          </a:p>
          <a:p>
            <a:r>
              <a:rPr lang="en-US" sz="2400" dirty="0" smtClean="0"/>
              <a:t>Load Testing</a:t>
            </a:r>
          </a:p>
          <a:p>
            <a:pPr lvl="1"/>
            <a:r>
              <a:rPr lang="en-US" sz="2000" dirty="0" smtClean="0"/>
              <a:t>Implementation on AVR32 flight computer </a:t>
            </a:r>
          </a:p>
          <a:p>
            <a:r>
              <a:rPr lang="en-US" sz="2400" dirty="0" smtClean="0"/>
              <a:t>Improved separation / explanation and support of mission specific parameters</a:t>
            </a:r>
          </a:p>
          <a:p>
            <a:r>
              <a:rPr lang="en-US" sz="2400" dirty="0" smtClean="0"/>
              <a:t>Inclusion into simulator platforms</a:t>
            </a:r>
          </a:p>
          <a:p>
            <a:pPr lvl="1"/>
            <a:r>
              <a:rPr lang="en-US" sz="2000" dirty="0" smtClean="0"/>
              <a:t>NOS3</a:t>
            </a:r>
            <a:endParaRPr lang="en-US" sz="2400" dirty="0" smtClean="0"/>
          </a:p>
          <a:p>
            <a:r>
              <a:rPr lang="en-US" sz="2400" dirty="0" smtClean="0"/>
              <a:t>Integration into mission</a:t>
            </a:r>
          </a:p>
          <a:p>
            <a:r>
              <a:rPr lang="en-US" sz="2400" dirty="0" smtClean="0"/>
              <a:t>Unit Tests</a:t>
            </a:r>
          </a:p>
          <a:p>
            <a:endParaRPr lang="en-US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ACACC1E-3853-4F18-9127-6D085C5137E9}" type="datetime1">
              <a:rPr lang="en-US" smtClean="0"/>
              <a:pPr>
                <a:defRPr/>
              </a:pPr>
              <a:t>12/6/2016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888" y="6388718"/>
            <a:ext cx="307975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NASA IV&amp;V </a:t>
            </a:r>
            <a:r>
              <a:rPr lang="en-US" dirty="0" smtClean="0"/>
              <a:t>– JSTAR – NON-ITAR</a:t>
            </a:r>
          </a:p>
          <a:p>
            <a:pPr>
              <a:defRPr/>
            </a:pPr>
            <a:r>
              <a:rPr lang="en-US" dirty="0" smtClean="0"/>
              <a:t>APPROVED FOR PUBLIC RELEASE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282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0" y="940226"/>
            <a:ext cx="9584872" cy="484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000099"/>
                </a:solidFill>
                <a:latin typeface="Bookman Old Style" pitchFamily="18" charset="0"/>
                <a:ea typeface="+mj-ea"/>
                <a:cs typeface="+mj-cs"/>
              </a:rPr>
              <a:t>Questions?</a:t>
            </a:r>
          </a:p>
          <a:p>
            <a:pPr algn="ctr">
              <a:defRPr/>
            </a:pPr>
            <a:endParaRPr lang="en-US" sz="2400" b="1" dirty="0" smtClean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 smtClean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srgbClr val="000099"/>
                </a:solidFill>
                <a:latin typeface="Bookman Old Style" pitchFamily="18" charset="0"/>
                <a:ea typeface="+mj-ea"/>
                <a:cs typeface="+mj-cs"/>
              </a:rPr>
              <a:t>A special thanks for attending and to our sponsors!</a:t>
            </a:r>
            <a:endParaRPr lang="en-US" sz="2000" b="1" dirty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 smtClean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 smtClean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 smtClean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 smtClean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 smtClean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 smtClean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b="1" dirty="0" smtClean="0">
                <a:solidFill>
                  <a:srgbClr val="000099"/>
                </a:solidFill>
                <a:latin typeface="Bookman Old Style" pitchFamily="18" charset="0"/>
              </a:rPr>
              <a:t>John Lucas</a:t>
            </a:r>
            <a:endParaRPr lang="en-US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en-US" b="1" dirty="0" smtClean="0">
                <a:solidFill>
                  <a:srgbClr val="000099"/>
                </a:solidFill>
                <a:latin typeface="Bookman Old Style" pitchFamily="18" charset="0"/>
                <a:hlinkClick r:id="rId3"/>
              </a:rPr>
              <a:t>John.P.Lucas@nasa.gov</a:t>
            </a:r>
            <a:r>
              <a:rPr lang="en-US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en-US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defRPr/>
            </a:pPr>
            <a:endParaRPr lang="en-US" b="1" dirty="0" smtClean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endParaRPr lang="en-US" b="1" dirty="0" smtClean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b="1" dirty="0" smtClean="0">
                <a:solidFill>
                  <a:srgbClr val="000099"/>
                </a:solidFill>
                <a:latin typeface="Bookman Old Style" pitchFamily="18" charset="0"/>
                <a:ea typeface="+mj-ea"/>
                <a:cs typeface="+mj-cs"/>
              </a:rPr>
              <a:t> </a:t>
            </a:r>
            <a:endParaRPr lang="en-US" b="1" dirty="0">
              <a:solidFill>
                <a:srgbClr val="000099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3930630" y="5855407"/>
            <a:ext cx="1723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hlinkClick r:id="rId4"/>
              </a:rPr>
              <a:t>www.ccsds.org</a:t>
            </a:r>
            <a:endParaRPr lang="en-US" dirty="0" smtClean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92035" y="5701982"/>
            <a:ext cx="1051644" cy="11562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9" y="6184132"/>
            <a:ext cx="1813892" cy="588507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7668" y="2272117"/>
            <a:ext cx="5715000" cy="1776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40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Backup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ACACC1E-3853-4F18-9127-6D085C5137E9}" type="datetime1">
              <a:rPr lang="en-US" smtClean="0"/>
              <a:pPr>
                <a:defRPr/>
              </a:pPr>
              <a:t>12/6/2016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888" y="6388718"/>
            <a:ext cx="307975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NASA IV&amp;V </a:t>
            </a:r>
            <a:r>
              <a:rPr lang="en-US" dirty="0" smtClean="0"/>
              <a:t>– JSTAR – NON-ITAR</a:t>
            </a:r>
          </a:p>
          <a:p>
            <a:pPr>
              <a:defRPr/>
            </a:pPr>
            <a:r>
              <a:rPr lang="en-US" dirty="0" smtClean="0"/>
              <a:t>APPROVED FOR PUBLIC RELEASE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89882"/>
              </p:ext>
            </p:extLst>
          </p:nvPr>
        </p:nvGraphicFramePr>
        <p:xfrm>
          <a:off x="2726602" y="1193800"/>
          <a:ext cx="3671746" cy="5094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Document" r:id="rId3" imgW="5940848" imgH="8241399" progId="Word.Document.12">
                  <p:embed/>
                </p:oleObj>
              </mc:Choice>
              <mc:Fallback>
                <p:oleObj name="Document" r:id="rId3" imgW="5940848" imgH="824139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26602" y="1193800"/>
                        <a:ext cx="3671746" cy="5094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9439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Overview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85" y="1193800"/>
            <a:ext cx="8227890" cy="5021649"/>
          </a:xfrm>
        </p:spPr>
        <p:txBody>
          <a:bodyPr/>
          <a:lstStyle/>
          <a:p>
            <a:r>
              <a:rPr lang="en-US" sz="2800" dirty="0" smtClean="0"/>
              <a:t>Why do we need security?</a:t>
            </a:r>
          </a:p>
          <a:p>
            <a:r>
              <a:rPr lang="en-US" sz="2800" dirty="0" smtClean="0"/>
              <a:t>What is CCSDS?</a:t>
            </a:r>
          </a:p>
          <a:p>
            <a:r>
              <a:rPr lang="en-US" sz="2800" dirty="0" smtClean="0"/>
              <a:t>Space Data Link Security</a:t>
            </a:r>
          </a:p>
          <a:p>
            <a:r>
              <a:rPr lang="en-US" sz="2800" dirty="0" smtClean="0"/>
              <a:t>Extended Procedures</a:t>
            </a:r>
          </a:p>
          <a:p>
            <a:r>
              <a:rPr lang="en-US" sz="2800" dirty="0" smtClean="0"/>
              <a:t>Cryptography Library</a:t>
            </a:r>
          </a:p>
          <a:p>
            <a:r>
              <a:rPr lang="en-US" sz="2800" dirty="0" smtClean="0"/>
              <a:t>Application</a:t>
            </a:r>
          </a:p>
          <a:p>
            <a:r>
              <a:rPr lang="en-US" sz="2800" dirty="0" smtClean="0"/>
              <a:t>Testing</a:t>
            </a:r>
          </a:p>
          <a:p>
            <a:r>
              <a:rPr lang="en-US" sz="2800" dirty="0" smtClean="0"/>
              <a:t>Demonstration</a:t>
            </a:r>
          </a:p>
          <a:p>
            <a:r>
              <a:rPr lang="en-US" sz="2800" dirty="0" smtClean="0"/>
              <a:t>Future 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ACACC1E-3853-4F18-9127-6D085C5137E9}" type="datetime1">
              <a:rPr lang="en-US" smtClean="0"/>
              <a:pPr>
                <a:defRPr/>
              </a:pPr>
              <a:t>12/6/2016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888" y="6388718"/>
            <a:ext cx="307975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NASA IV&amp;V </a:t>
            </a:r>
            <a:r>
              <a:rPr lang="en-US" dirty="0" smtClean="0"/>
              <a:t>– JSTAR – NON-ITAR</a:t>
            </a:r>
          </a:p>
          <a:p>
            <a:pPr>
              <a:defRPr/>
            </a:pPr>
            <a:r>
              <a:rPr lang="en-US" dirty="0" smtClean="0"/>
              <a:t>APPROVED FOR PUBLIC RELEASE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800" y="4757029"/>
            <a:ext cx="4078696" cy="13233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7880" y="1463615"/>
            <a:ext cx="2836536" cy="311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06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Why do we need security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85" y="1193800"/>
            <a:ext cx="5538721" cy="4525963"/>
          </a:xfrm>
        </p:spPr>
        <p:txBody>
          <a:bodyPr/>
          <a:lstStyle/>
          <a:p>
            <a:r>
              <a:rPr lang="en-US" sz="2400" dirty="0"/>
              <a:t>Spacecraft systems are a high-profile </a:t>
            </a:r>
            <a:r>
              <a:rPr lang="en-US" sz="2400" dirty="0" smtClean="0"/>
              <a:t>target</a:t>
            </a:r>
          </a:p>
          <a:p>
            <a:pPr lvl="1"/>
            <a:r>
              <a:rPr lang="en-US" sz="2000" dirty="0" smtClean="0"/>
              <a:t>An attacker can cause considerable harm to a nation </a:t>
            </a:r>
            <a:r>
              <a:rPr lang="en-US" sz="2000" dirty="0" smtClean="0"/>
              <a:t>or </a:t>
            </a:r>
            <a:r>
              <a:rPr lang="en-US" sz="2000" dirty="0" smtClean="0"/>
              <a:t>company by compromising a spacecraft</a:t>
            </a:r>
            <a:endParaRPr lang="en-US" sz="2000" dirty="0"/>
          </a:p>
          <a:p>
            <a:r>
              <a:rPr lang="en-US" sz="2400" dirty="0"/>
              <a:t>Obscurity and uniqueness are not sufficient </a:t>
            </a:r>
            <a:r>
              <a:rPr lang="en-US" sz="2400" dirty="0" smtClean="0"/>
              <a:t>protection</a:t>
            </a:r>
          </a:p>
          <a:p>
            <a:pPr lvl="1"/>
            <a:r>
              <a:rPr lang="en-US" sz="2000" dirty="0" smtClean="0"/>
              <a:t>The technology for spacecraft communication is more readily available</a:t>
            </a:r>
          </a:p>
          <a:p>
            <a:pPr lvl="1"/>
            <a:r>
              <a:rPr lang="en-US" sz="2000" dirty="0" smtClean="0"/>
              <a:t>Use of public ground networks to transfer mission control and monitoring data has increased vulnerability</a:t>
            </a:r>
          </a:p>
          <a:p>
            <a:endParaRPr lang="en-US" sz="2400" dirty="0" smtClean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ACACC1E-3853-4F18-9127-6D085C5137E9}" type="datetime1">
              <a:rPr lang="en-US" smtClean="0"/>
              <a:pPr>
                <a:defRPr/>
              </a:pPr>
              <a:t>12/6/2016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100" y="1641757"/>
            <a:ext cx="1482352" cy="4078006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888" y="6388718"/>
            <a:ext cx="307975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NASA IV&amp;V </a:t>
            </a:r>
            <a:r>
              <a:rPr lang="en-US" dirty="0" smtClean="0"/>
              <a:t>– JSTAR – NON-ITAR</a:t>
            </a:r>
          </a:p>
          <a:p>
            <a:pPr>
              <a:defRPr/>
            </a:pPr>
            <a:r>
              <a:rPr lang="en-US" dirty="0" smtClean="0"/>
              <a:t>APPROVED FOR PUBLIC RELEASE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887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Consultative Committee for Space Data Systems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85" y="1193800"/>
            <a:ext cx="8229600" cy="4525963"/>
          </a:xfrm>
        </p:spPr>
        <p:txBody>
          <a:bodyPr/>
          <a:lstStyle/>
          <a:p>
            <a:r>
              <a:rPr lang="en-US" sz="2400" dirty="0" smtClean="0"/>
              <a:t>CCSDS</a:t>
            </a:r>
          </a:p>
          <a:p>
            <a:pPr lvl="1"/>
            <a:r>
              <a:rPr lang="en-US" sz="2000" dirty="0" smtClean="0"/>
              <a:t>Founded in 1982 by the major space agencies of the world</a:t>
            </a:r>
          </a:p>
          <a:p>
            <a:pPr lvl="1"/>
            <a:r>
              <a:rPr lang="en-US" sz="2000" dirty="0" smtClean="0"/>
              <a:t>Experts from 26 nations collaborate</a:t>
            </a:r>
          </a:p>
          <a:p>
            <a:pPr lvl="1"/>
            <a:r>
              <a:rPr lang="en-US" sz="2000" dirty="0" smtClean="0"/>
              <a:t>Primary goal is interoperability between space agencies</a:t>
            </a:r>
          </a:p>
          <a:p>
            <a:pPr lvl="1"/>
            <a:r>
              <a:rPr lang="en-US" sz="2000" dirty="0" smtClean="0"/>
              <a:t>More than 800 space missions flown</a:t>
            </a:r>
          </a:p>
          <a:p>
            <a:r>
              <a:rPr lang="en-US" sz="2400" dirty="0" smtClean="0"/>
              <a:t>CFS was developed with these protocols in mind:</a:t>
            </a:r>
          </a:p>
          <a:p>
            <a:pPr lvl="1"/>
            <a:r>
              <a:rPr lang="en-US" sz="2000" dirty="0" smtClean="0"/>
              <a:t>Space Packet Protocol (SPP)</a:t>
            </a:r>
          </a:p>
          <a:p>
            <a:pPr lvl="1"/>
            <a:r>
              <a:rPr lang="en-US" sz="2000" dirty="0" smtClean="0"/>
              <a:t>CCSDS File Delivery Protocol (CFDP)</a:t>
            </a:r>
          </a:p>
          <a:p>
            <a:pPr lvl="1"/>
            <a:r>
              <a:rPr lang="en-US" sz="2000" dirty="0" smtClean="0"/>
              <a:t>Communications Operation Procedure – 1 (COP-1)</a:t>
            </a:r>
          </a:p>
          <a:p>
            <a:pPr lvl="1"/>
            <a:r>
              <a:rPr lang="en-US" sz="2000" dirty="0" smtClean="0"/>
              <a:t>Telecommand Space Data Link Protocol (TC-SDLP)</a:t>
            </a:r>
          </a:p>
          <a:p>
            <a:pPr lvl="1"/>
            <a:r>
              <a:rPr lang="en-US" sz="2000" dirty="0" smtClean="0"/>
              <a:t>Telemetry Space Data Link Protocol (TM-SDLP)</a:t>
            </a:r>
          </a:p>
          <a:p>
            <a:r>
              <a:rPr lang="en-US" sz="2400" dirty="0" smtClean="0"/>
              <a:t>Goal to evolve with Space Data Link Security (SDLS)</a:t>
            </a:r>
          </a:p>
          <a:p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ACACC1E-3853-4F18-9127-6D085C5137E9}" type="datetime1">
              <a:rPr lang="en-US" smtClean="0"/>
              <a:pPr>
                <a:defRPr/>
              </a:pPr>
              <a:t>12/6/2016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888" y="6388718"/>
            <a:ext cx="307975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NASA IV&amp;V </a:t>
            </a:r>
            <a:r>
              <a:rPr lang="en-US" dirty="0" smtClean="0"/>
              <a:t>– JSTAR – NON-ITAR</a:t>
            </a:r>
          </a:p>
          <a:p>
            <a:pPr>
              <a:defRPr/>
            </a:pPr>
            <a:r>
              <a:rPr lang="en-US" dirty="0" smtClean="0"/>
              <a:t>APPROVED FOR PUBLIC RELEASE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990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Space Data Link Security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85" y="1193800"/>
            <a:ext cx="8229600" cy="4525963"/>
          </a:xfrm>
        </p:spPr>
        <p:txBody>
          <a:bodyPr/>
          <a:lstStyle/>
          <a:p>
            <a:r>
              <a:rPr lang="en-US" sz="2400" dirty="0"/>
              <a:t>C</a:t>
            </a:r>
            <a:r>
              <a:rPr lang="en-US" sz="2400" dirty="0" smtClean="0"/>
              <a:t>ompatible with both the TC and TM protocols</a:t>
            </a:r>
          </a:p>
          <a:p>
            <a:pPr lvl="1"/>
            <a:r>
              <a:rPr lang="en-US" sz="2000" dirty="0" smtClean="0"/>
              <a:t>Those used with the CI and TO applications</a:t>
            </a:r>
          </a:p>
          <a:p>
            <a:r>
              <a:rPr lang="en-US" sz="2400" dirty="0" smtClean="0"/>
              <a:t>Structured method for applying data authentication and/or data confidentiality at the Data Link Layer</a:t>
            </a:r>
          </a:p>
          <a:p>
            <a:r>
              <a:rPr lang="en-US" sz="2400" dirty="0" smtClean="0"/>
              <a:t>Applies a security header and trailer to the payload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ACACC1E-3853-4F18-9127-6D085C5137E9}" type="datetime1">
              <a:rPr lang="en-US" smtClean="0"/>
              <a:pPr>
                <a:defRPr/>
              </a:pPr>
              <a:t>12/6/2016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35" y="3309995"/>
            <a:ext cx="7417456" cy="2856247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888" y="6388718"/>
            <a:ext cx="307975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NASA IV&amp;V </a:t>
            </a:r>
            <a:r>
              <a:rPr lang="en-US" dirty="0" smtClean="0"/>
              <a:t>– JSTAR – NON-ITAR</a:t>
            </a:r>
          </a:p>
          <a:p>
            <a:pPr>
              <a:defRPr/>
            </a:pPr>
            <a:r>
              <a:rPr lang="en-US" dirty="0" smtClean="0"/>
              <a:t>APPROVED FOR PUBLIC RELEASE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161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Space Data Link Security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85" y="1193800"/>
            <a:ext cx="8229600" cy="4525963"/>
          </a:xfrm>
        </p:spPr>
        <p:txBody>
          <a:bodyPr/>
          <a:lstStyle/>
          <a:p>
            <a:r>
              <a:rPr lang="en-US" sz="2400" dirty="0" smtClean="0"/>
              <a:t>TC: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TM: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ACACC1E-3853-4F18-9127-6D085C5137E9}" type="datetime1">
              <a:rPr lang="en-US" smtClean="0"/>
              <a:pPr>
                <a:defRPr/>
              </a:pPr>
              <a:t>12/6/2016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1322169"/>
            <a:ext cx="7185683" cy="2220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031" y="3902292"/>
            <a:ext cx="7141244" cy="2105291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888" y="6388718"/>
            <a:ext cx="307975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NASA IV&amp;V </a:t>
            </a:r>
            <a:r>
              <a:rPr lang="en-US" dirty="0" smtClean="0"/>
              <a:t>– JSTAR – NON-ITAR</a:t>
            </a:r>
          </a:p>
          <a:p>
            <a:pPr>
              <a:defRPr/>
            </a:pPr>
            <a:r>
              <a:rPr lang="en-US" dirty="0" smtClean="0"/>
              <a:t>APPROVED FOR PUBLIC RELEASE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725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Space Data Link Security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85" y="1193800"/>
            <a:ext cx="8229600" cy="4525963"/>
          </a:xfrm>
        </p:spPr>
        <p:txBody>
          <a:bodyPr/>
          <a:lstStyle/>
          <a:p>
            <a:r>
              <a:rPr lang="en-US" sz="2400" dirty="0" smtClean="0"/>
              <a:t>Security Header: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Security Trailer: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ACACC1E-3853-4F18-9127-6D085C5137E9}" type="datetime1">
              <a:rPr lang="en-US" smtClean="0"/>
              <a:pPr>
                <a:defRPr/>
              </a:pPr>
              <a:t>12/6/2016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52" y="2030788"/>
            <a:ext cx="8484021" cy="13260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88" y="4552792"/>
            <a:ext cx="8361573" cy="1341596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888" y="6388718"/>
            <a:ext cx="307975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NASA IV&amp;V </a:t>
            </a:r>
            <a:r>
              <a:rPr lang="en-US" dirty="0" smtClean="0"/>
              <a:t>– JSTAR – NON-ITAR</a:t>
            </a:r>
          </a:p>
          <a:p>
            <a:pPr>
              <a:defRPr/>
            </a:pPr>
            <a:r>
              <a:rPr lang="en-US" dirty="0" smtClean="0"/>
              <a:t>APPROVED FOR PUBLIC RELEASE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633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Space Data Link Security – Extended Procedures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85" y="1193800"/>
            <a:ext cx="8229600" cy="4525963"/>
          </a:xfrm>
        </p:spPr>
        <p:txBody>
          <a:bodyPr/>
          <a:lstStyle/>
          <a:p>
            <a:r>
              <a:rPr lang="en-US" sz="2400" dirty="0" smtClean="0"/>
              <a:t>Extended Procedures provides three services:</a:t>
            </a:r>
          </a:p>
          <a:p>
            <a:pPr marL="914400" lvl="1" indent="-457200">
              <a:buAutoNum type="arabicPeriod"/>
            </a:pPr>
            <a:r>
              <a:rPr lang="en-US" sz="2400" dirty="0" smtClean="0"/>
              <a:t>Key Management</a:t>
            </a:r>
            <a:endParaRPr lang="en-US" sz="900" dirty="0" smtClean="0"/>
          </a:p>
          <a:p>
            <a:pPr marL="1314450" lvl="2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Ensures both communications endpoints are synchronized in terms of cryptographic keys and key states.</a:t>
            </a:r>
          </a:p>
          <a:p>
            <a:pPr marL="1314450" lvl="2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Over-The-Air-Rekeying can be used to update session keys. </a:t>
            </a:r>
          </a:p>
          <a:p>
            <a:pPr marL="914400" lvl="1" indent="-457200">
              <a:buAutoNum type="arabicPeriod"/>
            </a:pPr>
            <a:r>
              <a:rPr lang="en-US" sz="2400" dirty="0" smtClean="0"/>
              <a:t>Security Association (SA) Management</a:t>
            </a:r>
          </a:p>
          <a:p>
            <a:pPr marL="1314450" lvl="2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Provides a means to setup, activate, check status, and control an SA of the remote system.</a:t>
            </a:r>
          </a:p>
          <a:p>
            <a:pPr marL="1314450" lvl="2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As missions become more complex, dynamic management will be necessary.</a:t>
            </a:r>
          </a:p>
          <a:p>
            <a:pPr marL="914400" lvl="1" indent="-457200">
              <a:buAutoNum type="arabicPeriod"/>
            </a:pPr>
            <a:r>
              <a:rPr lang="en-US" sz="2400" dirty="0" smtClean="0"/>
              <a:t>SDLS Monitoring and Control</a:t>
            </a:r>
          </a:p>
          <a:p>
            <a:pPr marL="1314450" lvl="2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Ability to modify mission specific parameters </a:t>
            </a:r>
          </a:p>
          <a:p>
            <a:pPr marL="1314450" lvl="2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Maintains the status of the security processor as a whole.</a:t>
            </a:r>
          </a:p>
          <a:p>
            <a:pPr marL="1314450" lvl="2" indent="-457200">
              <a:buFont typeface="Wingdings" panose="05000000000000000000" pitchFamily="2" charset="2"/>
              <a:buChar char="Ø"/>
            </a:pPr>
            <a:endParaRPr lang="en-US" sz="1600" dirty="0" smtClean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ACACC1E-3853-4F18-9127-6D085C5137E9}" type="datetime1">
              <a:rPr lang="en-US" smtClean="0"/>
              <a:pPr>
                <a:defRPr/>
              </a:pPr>
              <a:t>12/6/2016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888" y="6388718"/>
            <a:ext cx="307975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NASA IV&amp;V </a:t>
            </a:r>
            <a:r>
              <a:rPr lang="en-US" dirty="0" smtClean="0"/>
              <a:t>– JSTAR – NON-ITAR</a:t>
            </a:r>
          </a:p>
          <a:p>
            <a:pPr>
              <a:defRPr/>
            </a:pPr>
            <a:r>
              <a:rPr lang="en-US" dirty="0" smtClean="0"/>
              <a:t>APPROVED FOR PUBLIC RELEASE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25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Space Data Link Security – Extended Procedures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85" y="1193800"/>
            <a:ext cx="8229600" cy="4525963"/>
          </a:xfrm>
        </p:spPr>
        <p:txBody>
          <a:bodyPr/>
          <a:lstStyle/>
          <a:p>
            <a:pPr marL="914400" lvl="1" indent="-457200">
              <a:buAutoNum type="arabicPeriod"/>
            </a:pPr>
            <a:r>
              <a:rPr lang="en-US" sz="2400" dirty="0" smtClean="0"/>
              <a:t>Key Management</a:t>
            </a:r>
            <a:endParaRPr lang="en-US" sz="900" dirty="0" smtClean="0"/>
          </a:p>
          <a:p>
            <a:pPr marL="1314450" lvl="2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Symmetric </a:t>
            </a:r>
            <a:r>
              <a:rPr lang="en-US" sz="1800" dirty="0"/>
              <a:t>k</a:t>
            </a:r>
            <a:r>
              <a:rPr lang="en-US" sz="1800" dirty="0" smtClean="0"/>
              <a:t>ey </a:t>
            </a:r>
            <a:r>
              <a:rPr lang="en-US" sz="1800" dirty="0"/>
              <a:t>m</a:t>
            </a:r>
            <a:r>
              <a:rPr lang="en-US" sz="1800" dirty="0" smtClean="0"/>
              <a:t>anagement infrastructure</a:t>
            </a:r>
          </a:p>
          <a:p>
            <a:pPr marL="1314450" lvl="2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Scalable to meet mission needs</a:t>
            </a:r>
          </a:p>
          <a:p>
            <a:pPr marL="1314450" lvl="2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Master keys</a:t>
            </a:r>
          </a:p>
          <a:p>
            <a:pPr marL="1771650" lvl="3" indent="-457200">
              <a:buFont typeface="Wingdings" panose="05000000000000000000" pitchFamily="2" charset="2"/>
              <a:buChar char="Ø"/>
            </a:pPr>
            <a:r>
              <a:rPr lang="en-US" sz="1400" dirty="0" smtClean="0"/>
              <a:t>Used </a:t>
            </a:r>
            <a:r>
              <a:rPr lang="en-US" sz="1600" dirty="0" smtClean="0"/>
              <a:t>to</a:t>
            </a:r>
            <a:r>
              <a:rPr lang="en-US" sz="1400" dirty="0" smtClean="0"/>
              <a:t> </a:t>
            </a:r>
            <a:r>
              <a:rPr lang="en-US" sz="1600" dirty="0" smtClean="0"/>
              <a:t>decryption</a:t>
            </a:r>
            <a:r>
              <a:rPr lang="en-US" sz="1400" dirty="0" smtClean="0"/>
              <a:t> session keys</a:t>
            </a:r>
          </a:p>
          <a:p>
            <a:pPr marL="1314450" lvl="2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Session keys</a:t>
            </a:r>
          </a:p>
          <a:p>
            <a:pPr marL="1771650" lvl="3" indent="-457200">
              <a:buFont typeface="Wingdings" panose="05000000000000000000" pitchFamily="2" charset="2"/>
              <a:buChar char="Ø"/>
            </a:pPr>
            <a:r>
              <a:rPr lang="en-US" sz="1400" dirty="0" smtClean="0"/>
              <a:t>Used for all </a:t>
            </a:r>
            <a:r>
              <a:rPr lang="en-US" sz="1600" dirty="0" smtClean="0"/>
              <a:t>other</a:t>
            </a:r>
            <a:r>
              <a:rPr lang="en-US" sz="1400" dirty="0" smtClean="0"/>
              <a:t> message types </a:t>
            </a:r>
          </a:p>
          <a:p>
            <a:pPr marL="1314450" lvl="2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Over-The-Air-Rekeying (OTAR)</a:t>
            </a:r>
            <a:endParaRPr lang="en-US" sz="1600" dirty="0" smtClean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ACACC1E-3853-4F18-9127-6D085C5137E9}" type="datetime1">
              <a:rPr lang="en-US" smtClean="0"/>
              <a:pPr>
                <a:defRPr/>
              </a:pPr>
              <a:t>12/6/2016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73" y="4227641"/>
            <a:ext cx="7797579" cy="1666747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888" y="6388718"/>
            <a:ext cx="307975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NASA IV&amp;V </a:t>
            </a:r>
            <a:r>
              <a:rPr lang="en-US" dirty="0" smtClean="0"/>
              <a:t>– JSTAR – NON-ITAR</a:t>
            </a:r>
          </a:p>
          <a:p>
            <a:pPr>
              <a:defRPr/>
            </a:pPr>
            <a:r>
              <a:rPr lang="en-US" dirty="0" smtClean="0"/>
              <a:t>APPROVED FOR PUBLIC RELEASE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4275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 - &amp;quot;Agenda&amp;quot;&quot;/&gt;&lt;property id=&quot;20307&quot; value=&quot;491&quot;/&gt;&lt;/object&gt;&lt;object type=&quot;3&quot; unique_id=&quot;10011&quot;&gt;&lt;property id=&quot;20148&quot; value=&quot;5&quot;/&gt;&lt;property id=&quot;20300&quot; value=&quot;Slide 7 - &amp;quot;Current Use&amp;quot;&quot;/&gt;&lt;property id=&quot;20307&quot; value=&quot;603&quot;/&gt;&lt;/object&gt;&lt;object type=&quot;3&quot; unique_id=&quot;10020&quot;&gt;&lt;property id=&quot;20148&quot; value=&quot;5&quot;/&gt;&lt;property id=&quot;20300&quot; value=&quot;Slide 11 - &amp;quot;Conclusion&amp;quot;&quot;/&gt;&lt;property id=&quot;20307&quot; value=&quot;599&quot;/&gt;&lt;/object&gt;&lt;object type=&quot;3&quot; unique_id=&quot;10078&quot;&gt;&lt;property id=&quot;20148&quot; value=&quot;5&quot;/&gt;&lt;property id=&quot;20300&quot; value=&quot;Slide 3 - &amp;quot;ITCSB Description&amp;quot;&quot;/&gt;&lt;property id=&quot;20307&quot; value=&quot;626&quot;/&gt;&lt;/object&gt;&lt;object type=&quot;3&quot; unique_id=&quot;10079&quot;&gt;&lt;property id=&quot;20148&quot; value=&quot;5&quot;/&gt;&lt;property id=&quot;20300&quot; value=&quot;Slide 4 - &amp;quot;ITCSB Features&amp;quot;&quot;/&gt;&lt;property id=&quot;20307&quot; value=&quot;622&quot;/&gt;&lt;/object&gt;&lt;object type=&quot;3&quot; unique_id=&quot;10080&quot;&gt;&lt;property id=&quot;20148&quot; value=&quot;5&quot;/&gt;&lt;property id=&quot;20300&quot; value=&quot;Slide 5 - &amp;quot;ITCSB Interception&amp;quot;&quot;/&gt;&lt;property id=&quot;20307&quot; value=&quot;627&quot;/&gt;&lt;/object&gt;&lt;object type=&quot;3&quot; unique_id=&quot;10081&quot;&gt;&lt;property id=&quot;20148&quot; value=&quot;5&quot;/&gt;&lt;property id=&quot;20300&quot; value=&quot;Slide 6 - &amp;quot;ITCSB Interception&amp;quot;&quot;/&gt;&lt;property id=&quot;20307&quot; value=&quot;624&quot;/&gt;&lt;/object&gt;&lt;object type=&quot;3&quot; unique_id=&quot;10183&quot;&gt;&lt;property id=&quot;20148&quot; value=&quot;5&quot;/&gt;&lt;property id=&quot;20300&quot; value=&quot;Slide 8&quot;/&gt;&lt;property id=&quot;20307&quot; value=&quot;628&quot;/&gt;&lt;/object&gt;&lt;object type=&quot;3&quot; unique_id=&quot;10184&quot;&gt;&lt;property id=&quot;20148&quot; value=&quot;5&quot;/&gt;&lt;property id=&quot;20300&quot; value=&quot;Slide 9&quot;/&gt;&lt;property id=&quot;20307&quot; value=&quot;629&quot;/&gt;&lt;/object&gt;&lt;object type=&quot;3&quot; unique_id=&quot;10185&quot;&gt;&lt;property id=&quot;20148&quot; value=&quot;5&quot;/&gt;&lt;property id=&quot;20300&quot; value=&quot;Slide 10&quot;/&gt;&lt;property id=&quot;20307&quot; value=&quot;63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18207</TotalTime>
  <Words>742</Words>
  <Application>Microsoft Office PowerPoint</Application>
  <PresentationFormat>On-screen Show (4:3)</PresentationFormat>
  <Paragraphs>213</Paragraphs>
  <Slides>17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Bookman Old Style</vt:lpstr>
      <vt:lpstr>Calibri</vt:lpstr>
      <vt:lpstr>Cambria</vt:lpstr>
      <vt:lpstr>Wingdings</vt:lpstr>
      <vt:lpstr>Office Theme</vt:lpstr>
      <vt:lpstr>Document</vt:lpstr>
      <vt:lpstr>PowerPoint Presentation</vt:lpstr>
      <vt:lpstr>Overview</vt:lpstr>
      <vt:lpstr>Why do we need security?</vt:lpstr>
      <vt:lpstr>Consultative Committee for Space Data Systems</vt:lpstr>
      <vt:lpstr>Space Data Link Security</vt:lpstr>
      <vt:lpstr>Space Data Link Security</vt:lpstr>
      <vt:lpstr>Space Data Link Security</vt:lpstr>
      <vt:lpstr>Space Data Link Security – Extended Procedures</vt:lpstr>
      <vt:lpstr>Space Data Link Security – Extended Procedures</vt:lpstr>
      <vt:lpstr>Space Data Link Security – Extended Procedures</vt:lpstr>
      <vt:lpstr>Space Data Link Security – Extended Procedures</vt:lpstr>
      <vt:lpstr>Cryptography Library</vt:lpstr>
      <vt:lpstr>Inter-Agency Testing</vt:lpstr>
      <vt:lpstr>Demo</vt:lpstr>
      <vt:lpstr>Future Work</vt:lpstr>
      <vt:lpstr>PowerPoint Presentation</vt:lpstr>
      <vt:lpstr>Backup</vt:lpstr>
    </vt:vector>
  </TitlesOfParts>
  <Manager>Frank Huy</Manager>
  <Company>NASA IV&amp;V Facility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STF-1</dc:title>
  <dc:subject>SMAP</dc:subject>
  <dc:creator>NASA IV&amp;V ITC</dc:creator>
  <cp:lastModifiedBy>John Lucas</cp:lastModifiedBy>
  <cp:revision>1896</cp:revision>
  <dcterms:created xsi:type="dcterms:W3CDTF">2006-08-16T00:00:00Z</dcterms:created>
  <dcterms:modified xsi:type="dcterms:W3CDTF">2016-12-06T14:40:12Z</dcterms:modified>
</cp:coreProperties>
</file>