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 id="2147483684" r:id="rId2"/>
    <p:sldMasterId id="2147483696" r:id="rId3"/>
  </p:sldMasterIdLst>
  <p:notesMasterIdLst>
    <p:notesMasterId r:id="rId21"/>
  </p:notesMasterIdLst>
  <p:sldIdLst>
    <p:sldId id="256" r:id="rId4"/>
    <p:sldId id="278" r:id="rId5"/>
    <p:sldId id="264" r:id="rId6"/>
    <p:sldId id="281" r:id="rId7"/>
    <p:sldId id="268" r:id="rId8"/>
    <p:sldId id="269" r:id="rId9"/>
    <p:sldId id="270" r:id="rId10"/>
    <p:sldId id="271" r:id="rId11"/>
    <p:sldId id="272" r:id="rId12"/>
    <p:sldId id="273" r:id="rId13"/>
    <p:sldId id="274" r:id="rId14"/>
    <p:sldId id="275" r:id="rId15"/>
    <p:sldId id="276" r:id="rId16"/>
    <p:sldId id="277" r:id="rId17"/>
    <p:sldId id="267" r:id="rId18"/>
    <p:sldId id="279" r:id="rId19"/>
    <p:sldId id="280"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4" d="100"/>
          <a:sy n="74" d="100"/>
        </p:scale>
        <p:origin x="-1290"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1D5B17-CA98-4830-98E0-60ECC09D5263}" type="datetimeFigureOut">
              <a:rPr lang="en-US" smtClean="0"/>
              <a:t>12/1/2016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40239C-8FC6-497E-8C22-D1D77D092C39}" type="slidenum">
              <a:rPr lang="en-US" smtClean="0"/>
              <a:t>‹#›</a:t>
            </a:fld>
            <a:endParaRPr lang="en-US"/>
          </a:p>
        </p:txBody>
      </p:sp>
    </p:spTree>
    <p:extLst>
      <p:ext uri="{BB962C8B-B14F-4D97-AF65-F5344CB8AC3E}">
        <p14:creationId xmlns:p14="http://schemas.microsoft.com/office/powerpoint/2010/main" val="5354151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1102906-705A-4ACE-8320-E292C32F010B}" type="slidenum">
              <a:rPr lang="en-US" smtClean="0"/>
              <a:pPr>
                <a:defRPr/>
              </a:pPr>
              <a:t>2</a:t>
            </a:fld>
            <a:endParaRPr lang="en-US"/>
          </a:p>
        </p:txBody>
      </p:sp>
    </p:spTree>
    <p:extLst>
      <p:ext uri="{BB962C8B-B14F-4D97-AF65-F5344CB8AC3E}">
        <p14:creationId xmlns:p14="http://schemas.microsoft.com/office/powerpoint/2010/main" val="228103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ABC35D2-E4E5-4E6D-A407-AC2440F7A3FB}" type="datetime1">
              <a:rPr lang="en-US" smtClean="0"/>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BB3A1E-4A8A-4435-AE5B-A857C0D1745C}" type="slidenum">
              <a:rPr lang="en-US" smtClean="0"/>
              <a:t>‹#›</a:t>
            </a:fld>
            <a:endParaRPr lang="en-US"/>
          </a:p>
        </p:txBody>
      </p:sp>
    </p:spTree>
    <p:extLst>
      <p:ext uri="{BB962C8B-B14F-4D97-AF65-F5344CB8AC3E}">
        <p14:creationId xmlns:p14="http://schemas.microsoft.com/office/powerpoint/2010/main" val="250951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11B640-C1F6-4ADE-AEE2-151B77CA3F94}" type="datetime1">
              <a:rPr lang="en-US" smtClean="0"/>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BB3A1E-4A8A-4435-AE5B-A857C0D1745C}" type="slidenum">
              <a:rPr lang="en-US" smtClean="0"/>
              <a:t>‹#›</a:t>
            </a:fld>
            <a:endParaRPr lang="en-US"/>
          </a:p>
        </p:txBody>
      </p:sp>
    </p:spTree>
    <p:extLst>
      <p:ext uri="{BB962C8B-B14F-4D97-AF65-F5344CB8AC3E}">
        <p14:creationId xmlns:p14="http://schemas.microsoft.com/office/powerpoint/2010/main" val="211440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92430B-CABD-4DD0-ABF7-D9F1C823DAAE}" type="datetime1">
              <a:rPr lang="en-US" smtClean="0"/>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BB3A1E-4A8A-4435-AE5B-A857C0D1745C}" type="slidenum">
              <a:rPr lang="en-US" smtClean="0"/>
              <a:t>‹#›</a:t>
            </a:fld>
            <a:endParaRPr lang="en-US"/>
          </a:p>
        </p:txBody>
      </p:sp>
    </p:spTree>
    <p:extLst>
      <p:ext uri="{BB962C8B-B14F-4D97-AF65-F5344CB8AC3E}">
        <p14:creationId xmlns:p14="http://schemas.microsoft.com/office/powerpoint/2010/main" val="34157866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A3C4EDC-0FCD-47A3-82A6-A9BB2B03462C}" type="datetime1">
              <a:rPr lang="en-US" smtClean="0"/>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12BC9D-DE9F-44FD-9ADA-1310EE0338E9}" type="slidenum">
              <a:rPr lang="en-US" smtClean="0"/>
              <a:t>‹#›</a:t>
            </a:fld>
            <a:endParaRPr lang="en-US"/>
          </a:p>
        </p:txBody>
      </p:sp>
    </p:spTree>
    <p:extLst>
      <p:ext uri="{BB962C8B-B14F-4D97-AF65-F5344CB8AC3E}">
        <p14:creationId xmlns:p14="http://schemas.microsoft.com/office/powerpoint/2010/main" val="39092124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1FE9C4-5F12-4C3C-9F85-3EAA7E0EBABE}" type="datetime1">
              <a:rPr lang="en-US" smtClean="0"/>
              <a:t>12/1/2016</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r>
              <a:rPr lang="en-US" dirty="0" smtClean="0"/>
              <a:t>Slide </a:t>
            </a:r>
            <a:fld id="{8F12BC9D-DE9F-44FD-9ADA-1310EE0338E9}" type="slidenum">
              <a:rPr lang="en-US" smtClean="0"/>
              <a:pPr/>
              <a:t>‹#›</a:t>
            </a:fld>
            <a:endParaRPr lang="en-US" dirty="0"/>
          </a:p>
        </p:txBody>
      </p:sp>
    </p:spTree>
    <p:extLst>
      <p:ext uri="{BB962C8B-B14F-4D97-AF65-F5344CB8AC3E}">
        <p14:creationId xmlns:p14="http://schemas.microsoft.com/office/powerpoint/2010/main" val="22244165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305A39-28D9-43D3-AD0C-AEC1D9FC8C1A}" type="datetime1">
              <a:rPr lang="en-US" smtClean="0"/>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12BC9D-DE9F-44FD-9ADA-1310EE0338E9}" type="slidenum">
              <a:rPr lang="en-US" smtClean="0"/>
              <a:t>‹#›</a:t>
            </a:fld>
            <a:endParaRPr lang="en-US"/>
          </a:p>
        </p:txBody>
      </p:sp>
    </p:spTree>
    <p:extLst>
      <p:ext uri="{BB962C8B-B14F-4D97-AF65-F5344CB8AC3E}">
        <p14:creationId xmlns:p14="http://schemas.microsoft.com/office/powerpoint/2010/main" val="12277673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A2674D3-4E20-422E-9BEE-BA6379C097CB}" type="datetime1">
              <a:rPr lang="en-US" smtClean="0"/>
              <a:t>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12BC9D-DE9F-44FD-9ADA-1310EE0338E9}" type="slidenum">
              <a:rPr lang="en-US" smtClean="0"/>
              <a:t>‹#›</a:t>
            </a:fld>
            <a:endParaRPr lang="en-US"/>
          </a:p>
        </p:txBody>
      </p:sp>
    </p:spTree>
    <p:extLst>
      <p:ext uri="{BB962C8B-B14F-4D97-AF65-F5344CB8AC3E}">
        <p14:creationId xmlns:p14="http://schemas.microsoft.com/office/powerpoint/2010/main" val="7899191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7BEC5FA-0838-4536-9C61-D6D9C5B45CF7}" type="datetime1">
              <a:rPr lang="en-US" smtClean="0"/>
              <a:t>12/1/2016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12BC9D-DE9F-44FD-9ADA-1310EE0338E9}" type="slidenum">
              <a:rPr lang="en-US" smtClean="0"/>
              <a:t>‹#›</a:t>
            </a:fld>
            <a:endParaRPr lang="en-US"/>
          </a:p>
        </p:txBody>
      </p:sp>
    </p:spTree>
    <p:extLst>
      <p:ext uri="{BB962C8B-B14F-4D97-AF65-F5344CB8AC3E}">
        <p14:creationId xmlns:p14="http://schemas.microsoft.com/office/powerpoint/2010/main" val="13049519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257D03E-2C5A-42A2-99D1-95C08BF4ACC3}" type="datetime1">
              <a:rPr lang="en-US" smtClean="0"/>
              <a:t>12/1/2016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12BC9D-DE9F-44FD-9ADA-1310EE0338E9}" type="slidenum">
              <a:rPr lang="en-US" smtClean="0"/>
              <a:t>‹#›</a:t>
            </a:fld>
            <a:endParaRPr lang="en-US"/>
          </a:p>
        </p:txBody>
      </p:sp>
    </p:spTree>
    <p:extLst>
      <p:ext uri="{BB962C8B-B14F-4D97-AF65-F5344CB8AC3E}">
        <p14:creationId xmlns:p14="http://schemas.microsoft.com/office/powerpoint/2010/main" val="19494903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CE845D-7474-4258-8B5A-37BEA9C03E44}" type="datetime1">
              <a:rPr lang="en-US" smtClean="0"/>
              <a:t>12/1/2016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12BC9D-DE9F-44FD-9ADA-1310EE0338E9}" type="slidenum">
              <a:rPr lang="en-US" smtClean="0"/>
              <a:t>‹#›</a:t>
            </a:fld>
            <a:endParaRPr lang="en-US"/>
          </a:p>
        </p:txBody>
      </p:sp>
    </p:spTree>
    <p:extLst>
      <p:ext uri="{BB962C8B-B14F-4D97-AF65-F5344CB8AC3E}">
        <p14:creationId xmlns:p14="http://schemas.microsoft.com/office/powerpoint/2010/main" val="2803539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9F4E04-4837-4C55-8B38-AE569E7603C9}" type="datetime1">
              <a:rPr lang="en-US" smtClean="0"/>
              <a:t>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12BC9D-DE9F-44FD-9ADA-1310EE0338E9}" type="slidenum">
              <a:rPr lang="en-US" smtClean="0"/>
              <a:t>‹#›</a:t>
            </a:fld>
            <a:endParaRPr lang="en-US"/>
          </a:p>
        </p:txBody>
      </p:sp>
    </p:spTree>
    <p:extLst>
      <p:ext uri="{BB962C8B-B14F-4D97-AF65-F5344CB8AC3E}">
        <p14:creationId xmlns:p14="http://schemas.microsoft.com/office/powerpoint/2010/main" val="119826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5EEA22-A414-42D3-B1E4-7249EA00DF6A}" type="datetime1">
              <a:rPr lang="en-US" smtClean="0"/>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BB3A1E-4A8A-4435-AE5B-A857C0D1745C}" type="slidenum">
              <a:rPr lang="en-US" smtClean="0"/>
              <a:t>‹#›</a:t>
            </a:fld>
            <a:endParaRPr lang="en-US"/>
          </a:p>
        </p:txBody>
      </p:sp>
    </p:spTree>
    <p:extLst>
      <p:ext uri="{BB962C8B-B14F-4D97-AF65-F5344CB8AC3E}">
        <p14:creationId xmlns:p14="http://schemas.microsoft.com/office/powerpoint/2010/main" val="10447218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14620C-774D-4111-B268-325E7991F0D5}" type="datetime1">
              <a:rPr lang="en-US" smtClean="0"/>
              <a:t>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12BC9D-DE9F-44FD-9ADA-1310EE0338E9}" type="slidenum">
              <a:rPr lang="en-US" smtClean="0"/>
              <a:t>‹#›</a:t>
            </a:fld>
            <a:endParaRPr lang="en-US"/>
          </a:p>
        </p:txBody>
      </p:sp>
    </p:spTree>
    <p:extLst>
      <p:ext uri="{BB962C8B-B14F-4D97-AF65-F5344CB8AC3E}">
        <p14:creationId xmlns:p14="http://schemas.microsoft.com/office/powerpoint/2010/main" val="36910946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48B7E7-FD3C-4760-B326-0DE59DCE831E}" type="datetime1">
              <a:rPr lang="en-US" smtClean="0"/>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12BC9D-DE9F-44FD-9ADA-1310EE0338E9}" type="slidenum">
              <a:rPr lang="en-US" smtClean="0"/>
              <a:t>‹#›</a:t>
            </a:fld>
            <a:endParaRPr lang="en-US"/>
          </a:p>
        </p:txBody>
      </p:sp>
    </p:spTree>
    <p:extLst>
      <p:ext uri="{BB962C8B-B14F-4D97-AF65-F5344CB8AC3E}">
        <p14:creationId xmlns:p14="http://schemas.microsoft.com/office/powerpoint/2010/main" val="6913152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84685E-0951-415C-8C34-E7F738285247}" type="datetime1">
              <a:rPr lang="en-US" smtClean="0"/>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12BC9D-DE9F-44FD-9ADA-1310EE0338E9}" type="slidenum">
              <a:rPr lang="en-US" smtClean="0"/>
              <a:t>‹#›</a:t>
            </a:fld>
            <a:endParaRPr lang="en-US"/>
          </a:p>
        </p:txBody>
      </p:sp>
    </p:spTree>
    <p:extLst>
      <p:ext uri="{BB962C8B-B14F-4D97-AF65-F5344CB8AC3E}">
        <p14:creationId xmlns:p14="http://schemas.microsoft.com/office/powerpoint/2010/main" val="6969189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8BEAA9F-DC14-46B9-BB87-73612C54CC9A}" type="slidenum">
              <a:rPr lang="en-US" altLang="en-US"/>
              <a:pPr>
                <a:defRPr/>
              </a:pPr>
              <a:t>‹#›</a:t>
            </a:fld>
            <a:endParaRPr lang="en-US" altLang="en-US"/>
          </a:p>
        </p:txBody>
      </p:sp>
    </p:spTree>
    <p:extLst>
      <p:ext uri="{BB962C8B-B14F-4D97-AF65-F5344CB8AC3E}">
        <p14:creationId xmlns:p14="http://schemas.microsoft.com/office/powerpoint/2010/main" val="3008205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8884C3D-E3D1-4ED7-9DE3-1E2247B13F63}" type="datetime1">
              <a:rPr lang="en-US" smtClean="0"/>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CE732E-3402-4B26-A923-CD4F244E53AC}" type="slidenum">
              <a:rPr lang="en-US" smtClean="0"/>
              <a:t>‹#›</a:t>
            </a:fld>
            <a:endParaRPr lang="en-US"/>
          </a:p>
        </p:txBody>
      </p:sp>
    </p:spTree>
    <p:extLst>
      <p:ext uri="{BB962C8B-B14F-4D97-AF65-F5344CB8AC3E}">
        <p14:creationId xmlns:p14="http://schemas.microsoft.com/office/powerpoint/2010/main" val="37002656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C18F1A-79B6-469C-BE63-1095277B0ED3}" type="datetime1">
              <a:rPr lang="en-US" smtClean="0"/>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CE732E-3402-4B26-A923-CD4F244E53AC}" type="slidenum">
              <a:rPr lang="en-US" smtClean="0"/>
              <a:t>‹#›</a:t>
            </a:fld>
            <a:endParaRPr lang="en-US"/>
          </a:p>
        </p:txBody>
      </p:sp>
    </p:spTree>
    <p:extLst>
      <p:ext uri="{BB962C8B-B14F-4D97-AF65-F5344CB8AC3E}">
        <p14:creationId xmlns:p14="http://schemas.microsoft.com/office/powerpoint/2010/main" val="2398506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0DA6748-BED1-4063-A16A-BCF08AE2A5E7}" type="datetime1">
              <a:rPr lang="en-US" smtClean="0"/>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CE732E-3402-4B26-A923-CD4F244E53AC}" type="slidenum">
              <a:rPr lang="en-US" smtClean="0"/>
              <a:t>‹#›</a:t>
            </a:fld>
            <a:endParaRPr lang="en-US"/>
          </a:p>
        </p:txBody>
      </p:sp>
    </p:spTree>
    <p:extLst>
      <p:ext uri="{BB962C8B-B14F-4D97-AF65-F5344CB8AC3E}">
        <p14:creationId xmlns:p14="http://schemas.microsoft.com/office/powerpoint/2010/main" val="34924140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BEEC331-656E-4EDD-AC0E-C37306E77DCC}" type="datetime1">
              <a:rPr lang="en-US" smtClean="0"/>
              <a:t>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CE732E-3402-4B26-A923-CD4F244E53AC}" type="slidenum">
              <a:rPr lang="en-US" smtClean="0"/>
              <a:t>‹#›</a:t>
            </a:fld>
            <a:endParaRPr lang="en-US"/>
          </a:p>
        </p:txBody>
      </p:sp>
    </p:spTree>
    <p:extLst>
      <p:ext uri="{BB962C8B-B14F-4D97-AF65-F5344CB8AC3E}">
        <p14:creationId xmlns:p14="http://schemas.microsoft.com/office/powerpoint/2010/main" val="11587179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DED6A1C-8156-472E-B4DA-C555E4B4191C}" type="datetime1">
              <a:rPr lang="en-US" smtClean="0"/>
              <a:t>12/1/2016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CE732E-3402-4B26-A923-CD4F244E53AC}" type="slidenum">
              <a:rPr lang="en-US" smtClean="0"/>
              <a:t>‹#›</a:t>
            </a:fld>
            <a:endParaRPr lang="en-US"/>
          </a:p>
        </p:txBody>
      </p:sp>
    </p:spTree>
    <p:extLst>
      <p:ext uri="{BB962C8B-B14F-4D97-AF65-F5344CB8AC3E}">
        <p14:creationId xmlns:p14="http://schemas.microsoft.com/office/powerpoint/2010/main" val="22767083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A9EAD7B-F11B-4126-8C65-53500DE1675F}" type="datetime1">
              <a:rPr lang="en-US" smtClean="0"/>
              <a:t>12/1/2016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CE732E-3402-4B26-A923-CD4F244E53AC}" type="slidenum">
              <a:rPr lang="en-US" smtClean="0"/>
              <a:t>‹#›</a:t>
            </a:fld>
            <a:endParaRPr lang="en-US"/>
          </a:p>
        </p:txBody>
      </p:sp>
    </p:spTree>
    <p:extLst>
      <p:ext uri="{BB962C8B-B14F-4D97-AF65-F5344CB8AC3E}">
        <p14:creationId xmlns:p14="http://schemas.microsoft.com/office/powerpoint/2010/main" val="4121120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7E1C67-0222-402A-A0D6-E33510115299}" type="datetime1">
              <a:rPr lang="en-US" smtClean="0"/>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BB3A1E-4A8A-4435-AE5B-A857C0D1745C}" type="slidenum">
              <a:rPr lang="en-US" smtClean="0"/>
              <a:t>‹#›</a:t>
            </a:fld>
            <a:endParaRPr lang="en-US"/>
          </a:p>
        </p:txBody>
      </p:sp>
    </p:spTree>
    <p:extLst>
      <p:ext uri="{BB962C8B-B14F-4D97-AF65-F5344CB8AC3E}">
        <p14:creationId xmlns:p14="http://schemas.microsoft.com/office/powerpoint/2010/main" val="4296340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D6C88D-D448-4356-A731-D895E4872F32}" type="datetime1">
              <a:rPr lang="en-US" smtClean="0"/>
              <a:t>12/1/2016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CE732E-3402-4B26-A923-CD4F244E53AC}" type="slidenum">
              <a:rPr lang="en-US" smtClean="0"/>
              <a:t>‹#›</a:t>
            </a:fld>
            <a:endParaRPr lang="en-US"/>
          </a:p>
        </p:txBody>
      </p:sp>
    </p:spTree>
    <p:extLst>
      <p:ext uri="{BB962C8B-B14F-4D97-AF65-F5344CB8AC3E}">
        <p14:creationId xmlns:p14="http://schemas.microsoft.com/office/powerpoint/2010/main" val="38828138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E7C52A-0737-42BD-8F78-ADBE993BAC0D}" type="datetime1">
              <a:rPr lang="en-US" smtClean="0"/>
              <a:t>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CE732E-3402-4B26-A923-CD4F244E53AC}" type="slidenum">
              <a:rPr lang="en-US" smtClean="0"/>
              <a:t>‹#›</a:t>
            </a:fld>
            <a:endParaRPr lang="en-US"/>
          </a:p>
        </p:txBody>
      </p:sp>
    </p:spTree>
    <p:extLst>
      <p:ext uri="{BB962C8B-B14F-4D97-AF65-F5344CB8AC3E}">
        <p14:creationId xmlns:p14="http://schemas.microsoft.com/office/powerpoint/2010/main" val="39450843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0270D7-4BB7-4991-9D1A-631CB4A63DE2}" type="datetime1">
              <a:rPr lang="en-US" smtClean="0"/>
              <a:t>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CE732E-3402-4B26-A923-CD4F244E53AC}" type="slidenum">
              <a:rPr lang="en-US" smtClean="0"/>
              <a:t>‹#›</a:t>
            </a:fld>
            <a:endParaRPr lang="en-US"/>
          </a:p>
        </p:txBody>
      </p:sp>
    </p:spTree>
    <p:extLst>
      <p:ext uri="{BB962C8B-B14F-4D97-AF65-F5344CB8AC3E}">
        <p14:creationId xmlns:p14="http://schemas.microsoft.com/office/powerpoint/2010/main" val="22463973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3610BA-21CB-42AB-9282-3F052D79386D}" type="datetime1">
              <a:rPr lang="en-US" smtClean="0"/>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CE732E-3402-4B26-A923-CD4F244E53AC}" type="slidenum">
              <a:rPr lang="en-US" smtClean="0"/>
              <a:t>‹#›</a:t>
            </a:fld>
            <a:endParaRPr lang="en-US"/>
          </a:p>
        </p:txBody>
      </p:sp>
    </p:spTree>
    <p:extLst>
      <p:ext uri="{BB962C8B-B14F-4D97-AF65-F5344CB8AC3E}">
        <p14:creationId xmlns:p14="http://schemas.microsoft.com/office/powerpoint/2010/main" val="33832252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F97DAC-E91F-4915-A49E-F5B68DC3630B}" type="datetime1">
              <a:rPr lang="en-US" smtClean="0"/>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CE732E-3402-4B26-A923-CD4F244E53AC}" type="slidenum">
              <a:rPr lang="en-US" smtClean="0"/>
              <a:t>‹#›</a:t>
            </a:fld>
            <a:endParaRPr lang="en-US"/>
          </a:p>
        </p:txBody>
      </p:sp>
    </p:spTree>
    <p:extLst>
      <p:ext uri="{BB962C8B-B14F-4D97-AF65-F5344CB8AC3E}">
        <p14:creationId xmlns:p14="http://schemas.microsoft.com/office/powerpoint/2010/main" val="285932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1835340-CD5B-4BAC-90C4-EF838B513489}" type="datetime1">
              <a:rPr lang="en-US" smtClean="0"/>
              <a:t>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BB3A1E-4A8A-4435-AE5B-A857C0D1745C}" type="slidenum">
              <a:rPr lang="en-US" smtClean="0"/>
              <a:t>‹#›</a:t>
            </a:fld>
            <a:endParaRPr lang="en-US"/>
          </a:p>
        </p:txBody>
      </p:sp>
    </p:spTree>
    <p:extLst>
      <p:ext uri="{BB962C8B-B14F-4D97-AF65-F5344CB8AC3E}">
        <p14:creationId xmlns:p14="http://schemas.microsoft.com/office/powerpoint/2010/main" val="2034788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4343715-88E3-48FB-BDBA-E75B2DD44159}" type="datetime1">
              <a:rPr lang="en-US" smtClean="0"/>
              <a:t>12/1/2016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BB3A1E-4A8A-4435-AE5B-A857C0D1745C}" type="slidenum">
              <a:rPr lang="en-US" smtClean="0"/>
              <a:t>‹#›</a:t>
            </a:fld>
            <a:endParaRPr lang="en-US"/>
          </a:p>
        </p:txBody>
      </p:sp>
    </p:spTree>
    <p:extLst>
      <p:ext uri="{BB962C8B-B14F-4D97-AF65-F5344CB8AC3E}">
        <p14:creationId xmlns:p14="http://schemas.microsoft.com/office/powerpoint/2010/main" val="3838722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150531C-791E-4C1D-9838-20A732ED1D1A}" type="datetime1">
              <a:rPr lang="en-US" smtClean="0"/>
              <a:t>12/1/2016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BB3A1E-4A8A-4435-AE5B-A857C0D1745C}" type="slidenum">
              <a:rPr lang="en-US" smtClean="0"/>
              <a:t>‹#›</a:t>
            </a:fld>
            <a:endParaRPr lang="en-US"/>
          </a:p>
        </p:txBody>
      </p:sp>
    </p:spTree>
    <p:extLst>
      <p:ext uri="{BB962C8B-B14F-4D97-AF65-F5344CB8AC3E}">
        <p14:creationId xmlns:p14="http://schemas.microsoft.com/office/powerpoint/2010/main" val="2401458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E82AAC-2344-4381-B7C1-461856383A7F}" type="datetime1">
              <a:rPr lang="en-US" smtClean="0"/>
              <a:t>12/1/2016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BB3A1E-4A8A-4435-AE5B-A857C0D1745C}" type="slidenum">
              <a:rPr lang="en-US" smtClean="0"/>
              <a:t>‹#›</a:t>
            </a:fld>
            <a:endParaRPr lang="en-US"/>
          </a:p>
        </p:txBody>
      </p:sp>
    </p:spTree>
    <p:extLst>
      <p:ext uri="{BB962C8B-B14F-4D97-AF65-F5344CB8AC3E}">
        <p14:creationId xmlns:p14="http://schemas.microsoft.com/office/powerpoint/2010/main" val="4229864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A0730F-90B7-4B0D-9385-131DD7C097A0}" type="datetime1">
              <a:rPr lang="en-US" smtClean="0"/>
              <a:t>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BB3A1E-4A8A-4435-AE5B-A857C0D1745C}" type="slidenum">
              <a:rPr lang="en-US" smtClean="0"/>
              <a:t>‹#›</a:t>
            </a:fld>
            <a:endParaRPr lang="en-US"/>
          </a:p>
        </p:txBody>
      </p:sp>
    </p:spTree>
    <p:extLst>
      <p:ext uri="{BB962C8B-B14F-4D97-AF65-F5344CB8AC3E}">
        <p14:creationId xmlns:p14="http://schemas.microsoft.com/office/powerpoint/2010/main" val="16303106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41D978-3E50-43DA-8299-D7CDAEF775AE}" type="datetime1">
              <a:rPr lang="en-US" smtClean="0"/>
              <a:t>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BB3A1E-4A8A-4435-AE5B-A857C0D1745C}" type="slidenum">
              <a:rPr lang="en-US" smtClean="0"/>
              <a:t>‹#›</a:t>
            </a:fld>
            <a:endParaRPr lang="en-US"/>
          </a:p>
        </p:txBody>
      </p:sp>
    </p:spTree>
    <p:extLst>
      <p:ext uri="{BB962C8B-B14F-4D97-AF65-F5344CB8AC3E}">
        <p14:creationId xmlns:p14="http://schemas.microsoft.com/office/powerpoint/2010/main" val="959852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185AD0-9F81-4A8D-8169-0CC9DC74DD60}" type="datetime1">
              <a:rPr lang="en-US" smtClean="0"/>
              <a:t>12/1/2016</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BB3A1E-4A8A-4435-AE5B-A857C0D1745C}" type="slidenum">
              <a:rPr lang="en-US" smtClean="0"/>
              <a:t>‹#›</a:t>
            </a:fld>
            <a:endParaRPr lang="en-US"/>
          </a:p>
        </p:txBody>
      </p:sp>
    </p:spTree>
    <p:extLst>
      <p:ext uri="{BB962C8B-B14F-4D97-AF65-F5344CB8AC3E}">
        <p14:creationId xmlns:p14="http://schemas.microsoft.com/office/powerpoint/2010/main" val="141941734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792" y="4779818"/>
            <a:ext cx="9144000" cy="2078182"/>
          </a:xfrm>
          <a:prstGeom prst="rect">
            <a:avLst/>
          </a:prstGeom>
        </p:spPr>
      </p:pic>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7950" y="6311900"/>
            <a:ext cx="874835" cy="21595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B569D1CE-BB2B-4688-B3B9-5089D48B57DF}" type="datetime1">
              <a:rPr lang="en-US" smtClean="0"/>
              <a:t>12/1/2016</a:t>
            </a:fld>
            <a:endParaRPr lang="en-US" dirty="0"/>
          </a:p>
        </p:txBody>
      </p:sp>
      <p:sp>
        <p:nvSpPr>
          <p:cNvPr id="5" name="Footer Placeholder 4"/>
          <p:cNvSpPr>
            <a:spLocks noGrp="1"/>
          </p:cNvSpPr>
          <p:nvPr>
            <p:ph type="ftr" sz="quarter" idx="3"/>
          </p:nvPr>
        </p:nvSpPr>
        <p:spPr>
          <a:xfrm>
            <a:off x="1995850" y="6311900"/>
            <a:ext cx="436098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6457950" y="6540982"/>
            <a:ext cx="874835" cy="221767"/>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r>
              <a:rPr lang="en-US" dirty="0" smtClean="0"/>
              <a:t>Slide </a:t>
            </a:r>
            <a:fld id="{8F12BC9D-DE9F-44FD-9ADA-1310EE0338E9}" type="slidenum">
              <a:rPr lang="en-US" smtClean="0"/>
              <a:pPr/>
              <a:t>‹#›</a:t>
            </a:fld>
            <a:endParaRPr lang="en-US" dirty="0"/>
          </a:p>
        </p:txBody>
      </p:sp>
      <p:pic>
        <p:nvPicPr>
          <p:cNvPr id="12" name="Picture 11"/>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7598018" y="6315074"/>
            <a:ext cx="952500" cy="447675"/>
          </a:xfrm>
          <a:prstGeom prst="rect">
            <a:avLst/>
          </a:prstGeom>
        </p:spPr>
      </p:pic>
    </p:spTree>
    <p:extLst>
      <p:ext uri="{BB962C8B-B14F-4D97-AF65-F5344CB8AC3E}">
        <p14:creationId xmlns:p14="http://schemas.microsoft.com/office/powerpoint/2010/main" val="318823962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708" r:id="rId12"/>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5D0A5B-41AA-42C2-8D52-900360D67932}" type="datetime1">
              <a:rPr lang="en-US" smtClean="0"/>
              <a:t>12/1/2016</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CE732E-3402-4B26-A923-CD4F244E53AC}" type="slidenum">
              <a:rPr lang="en-US" smtClean="0"/>
              <a:t>‹#›</a:t>
            </a:fld>
            <a:endParaRPr lang="en-US"/>
          </a:p>
        </p:txBody>
      </p:sp>
    </p:spTree>
    <p:extLst>
      <p:ext uri="{BB962C8B-B14F-4D97-AF65-F5344CB8AC3E}">
        <p14:creationId xmlns:p14="http://schemas.microsoft.com/office/powerpoint/2010/main" val="10363984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9858" y="1638568"/>
            <a:ext cx="7772400" cy="1500410"/>
          </a:xfrm>
        </p:spPr>
        <p:txBody>
          <a:bodyPr anchor="ctr">
            <a:normAutofit/>
          </a:bodyPr>
          <a:lstStyle/>
          <a:p>
            <a:r>
              <a:rPr lang="en-US" sz="4400" b="1" u="sng" dirty="0" err="1" smtClean="0"/>
              <a:t>cFS</a:t>
            </a:r>
            <a:r>
              <a:rPr lang="en-US" sz="4400" b="1" u="sng" dirty="0" smtClean="0"/>
              <a:t>-based Autonomy Requirements Tester (ART)</a:t>
            </a:r>
            <a:endParaRPr lang="en-US" sz="4400" b="1" u="sng"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18902" y="261674"/>
            <a:ext cx="6194009" cy="866131"/>
          </a:xfrm>
          <a:prstGeom prst="rect">
            <a:avLst/>
          </a:prstGeom>
        </p:spPr>
      </p:pic>
    </p:spTree>
    <p:extLst>
      <p:ext uri="{BB962C8B-B14F-4D97-AF65-F5344CB8AC3E}">
        <p14:creationId xmlns:p14="http://schemas.microsoft.com/office/powerpoint/2010/main" val="29915637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628650" y="365126"/>
            <a:ext cx="7886700" cy="806852"/>
          </a:xfrm>
        </p:spPr>
        <p:txBody>
          <a:bodyPr/>
          <a:lstStyle/>
          <a:p>
            <a:r>
              <a:rPr lang="en-US" altLang="en-US" dirty="0" smtClean="0"/>
              <a:t>1</a:t>
            </a:r>
            <a:r>
              <a:rPr lang="en-US" altLang="en-US" baseline="30000" dirty="0" smtClean="0"/>
              <a:t>st</a:t>
            </a:r>
            <a:r>
              <a:rPr lang="en-US" altLang="en-US" dirty="0" smtClean="0"/>
              <a:t> Part of Detailed Test Plan</a:t>
            </a:r>
          </a:p>
        </p:txBody>
      </p:sp>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9214" y="1063580"/>
            <a:ext cx="68580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29210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628650" y="365125"/>
            <a:ext cx="7886700" cy="575033"/>
          </a:xfrm>
        </p:spPr>
        <p:txBody>
          <a:bodyPr>
            <a:normAutofit fontScale="90000"/>
          </a:bodyPr>
          <a:lstStyle/>
          <a:p>
            <a:r>
              <a:rPr lang="en-US" altLang="en-US" dirty="0" smtClean="0"/>
              <a:t>For Browsing Requirement</a:t>
            </a:r>
          </a:p>
        </p:txBody>
      </p:sp>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467" y="1126364"/>
            <a:ext cx="7762422" cy="4707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57934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396830" y="313610"/>
            <a:ext cx="7886700" cy="832610"/>
          </a:xfrm>
        </p:spPr>
        <p:txBody>
          <a:bodyPr/>
          <a:lstStyle/>
          <a:p>
            <a:r>
              <a:rPr lang="en-US" altLang="en-US" dirty="0" smtClean="0"/>
              <a:t>Viewing Details from Test Plan</a:t>
            </a:r>
          </a:p>
        </p:txBody>
      </p:sp>
      <p:pic>
        <p:nvPicPr>
          <p:cNvPr id="133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8490" y="1160060"/>
            <a:ext cx="7772400" cy="498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28350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52400" y="274638"/>
            <a:ext cx="8839200" cy="1143000"/>
          </a:xfrm>
        </p:spPr>
        <p:txBody>
          <a:bodyPr/>
          <a:lstStyle/>
          <a:p>
            <a:r>
              <a:rPr lang="en-US" altLang="en-US" smtClean="0"/>
              <a:t>A Graphical View of the Test Plan</a:t>
            </a:r>
          </a:p>
        </p:txBody>
      </p:sp>
      <p:pic>
        <p:nvPicPr>
          <p:cNvPr id="143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309" y="1166611"/>
            <a:ext cx="7786352" cy="4758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92851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625428" y="197700"/>
            <a:ext cx="7886700" cy="987157"/>
          </a:xfrm>
        </p:spPr>
        <p:txBody>
          <a:bodyPr/>
          <a:lstStyle/>
          <a:p>
            <a:r>
              <a:rPr lang="en-US" altLang="en-US" dirty="0" smtClean="0"/>
              <a:t>A View of the Test Results</a:t>
            </a:r>
          </a:p>
        </p:txBody>
      </p:sp>
      <p:pic>
        <p:nvPicPr>
          <p:cNvPr id="153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215" y="1051775"/>
            <a:ext cx="7695127" cy="4983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32074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270456"/>
            <a:ext cx="8229600" cy="643944"/>
          </a:xfrm>
        </p:spPr>
        <p:txBody>
          <a:bodyPr/>
          <a:lstStyle/>
          <a:p>
            <a:pPr eaLnBrk="1" hangingPunct="1"/>
            <a:r>
              <a:rPr lang="en-US" altLang="en-US" sz="4000" dirty="0" smtClean="0"/>
              <a:t>ART Emphases</a:t>
            </a:r>
          </a:p>
        </p:txBody>
      </p:sp>
      <p:sp>
        <p:nvSpPr>
          <p:cNvPr id="5123" name="Rectangle 3"/>
          <p:cNvSpPr>
            <a:spLocks noGrp="1" noChangeArrowheads="1"/>
          </p:cNvSpPr>
          <p:nvPr>
            <p:ph type="body" idx="1"/>
          </p:nvPr>
        </p:nvSpPr>
        <p:spPr>
          <a:xfrm>
            <a:off x="431442" y="962696"/>
            <a:ext cx="8229600" cy="4525963"/>
          </a:xfrm>
        </p:spPr>
        <p:txBody>
          <a:bodyPr>
            <a:noAutofit/>
          </a:bodyPr>
          <a:lstStyle/>
          <a:p>
            <a:pPr eaLnBrk="1" hangingPunct="1">
              <a:lnSpc>
                <a:spcPct val="80000"/>
              </a:lnSpc>
            </a:pPr>
            <a:r>
              <a:rPr lang="en-US" altLang="en-US" sz="2400" dirty="0" smtClean="0"/>
              <a:t>Focus of Phase I and initial Phase II</a:t>
            </a:r>
          </a:p>
          <a:p>
            <a:pPr lvl="1" eaLnBrk="1" hangingPunct="1">
              <a:lnSpc>
                <a:spcPct val="80000"/>
              </a:lnSpc>
            </a:pPr>
            <a:r>
              <a:rPr lang="en-US" altLang="en-US" sz="1400" dirty="0" smtClean="0"/>
              <a:t>Hard, real-time autonomy (low level of autonomy) and </a:t>
            </a:r>
            <a:r>
              <a:rPr lang="en-US" altLang="en-US" sz="1400" dirty="0" err="1" smtClean="0"/>
              <a:t>cFS</a:t>
            </a:r>
            <a:endParaRPr lang="en-US" altLang="en-US" sz="1400" dirty="0" smtClean="0"/>
          </a:p>
          <a:p>
            <a:pPr lvl="1" eaLnBrk="1" hangingPunct="1">
              <a:lnSpc>
                <a:spcPct val="80000"/>
              </a:lnSpc>
            </a:pPr>
            <a:r>
              <a:rPr lang="en-US" altLang="en-US" sz="1400" dirty="0" smtClean="0"/>
              <a:t>Test-driven development</a:t>
            </a:r>
          </a:p>
          <a:p>
            <a:pPr lvl="1" eaLnBrk="1" hangingPunct="1">
              <a:lnSpc>
                <a:spcPct val="80000"/>
              </a:lnSpc>
            </a:pPr>
            <a:r>
              <a:rPr lang="en-US" altLang="en-US" sz="1400" dirty="0" smtClean="0"/>
              <a:t>Unit test for app in publish-subscribe architecture</a:t>
            </a:r>
          </a:p>
          <a:p>
            <a:pPr eaLnBrk="1" hangingPunct="1">
              <a:lnSpc>
                <a:spcPct val="80000"/>
              </a:lnSpc>
            </a:pPr>
            <a:r>
              <a:rPr lang="en-US" altLang="en-US" sz="2400" dirty="0" smtClean="0"/>
              <a:t>Phase II</a:t>
            </a:r>
          </a:p>
          <a:p>
            <a:pPr lvl="1" eaLnBrk="1" hangingPunct="1">
              <a:lnSpc>
                <a:spcPct val="80000"/>
              </a:lnSpc>
            </a:pPr>
            <a:r>
              <a:rPr lang="en-US" altLang="en-US" sz="1400" dirty="0" smtClean="0"/>
              <a:t>Begin developing support for integration testing – higher levels of autonomy</a:t>
            </a:r>
          </a:p>
          <a:p>
            <a:pPr lvl="1" eaLnBrk="1" hangingPunct="1">
              <a:lnSpc>
                <a:spcPct val="80000"/>
              </a:lnSpc>
            </a:pPr>
            <a:r>
              <a:rPr lang="en-US" altLang="en-US" sz="1400" dirty="0"/>
              <a:t>W</a:t>
            </a:r>
            <a:r>
              <a:rPr lang="en-US" altLang="en-US" sz="1400" dirty="0" smtClean="0"/>
              <a:t>ork with DOD partners (NUWC) and JHU/APL on model-driven testing methodologies</a:t>
            </a:r>
          </a:p>
          <a:p>
            <a:pPr lvl="1" eaLnBrk="1" hangingPunct="1">
              <a:lnSpc>
                <a:spcPct val="80000"/>
              </a:lnSpc>
            </a:pPr>
            <a:r>
              <a:rPr lang="en-US" altLang="en-US" sz="1400" dirty="0" smtClean="0">
                <a:solidFill>
                  <a:srgbClr val="FF0000"/>
                </a:solidFill>
              </a:rPr>
              <a:t>Build towards expressing higher levels of autonomy in testable terms</a:t>
            </a:r>
          </a:p>
          <a:p>
            <a:pPr lvl="1" eaLnBrk="1" hangingPunct="1">
              <a:lnSpc>
                <a:spcPct val="80000"/>
              </a:lnSpc>
            </a:pPr>
            <a:r>
              <a:rPr lang="en-US" altLang="en-US" sz="1400" dirty="0" smtClean="0"/>
              <a:t>Consider a classification system for levels of autonomy and associated testing methodologies (i.e. unit, system integration, human competence)</a:t>
            </a:r>
          </a:p>
          <a:p>
            <a:pPr eaLnBrk="1" hangingPunct="1">
              <a:lnSpc>
                <a:spcPct val="80000"/>
              </a:lnSpc>
            </a:pPr>
            <a:r>
              <a:rPr lang="en-US" altLang="en-US" sz="2400" dirty="0" smtClean="0"/>
              <a:t>Advantages of this approach</a:t>
            </a:r>
          </a:p>
          <a:p>
            <a:pPr lvl="1" eaLnBrk="1" hangingPunct="1">
              <a:lnSpc>
                <a:spcPct val="80000"/>
              </a:lnSpc>
            </a:pPr>
            <a:r>
              <a:rPr lang="en-US" altLang="en-US" sz="1400" dirty="0" smtClean="0"/>
              <a:t>Start test driven development early</a:t>
            </a:r>
          </a:p>
          <a:p>
            <a:pPr lvl="1" eaLnBrk="1" hangingPunct="1">
              <a:lnSpc>
                <a:spcPct val="80000"/>
              </a:lnSpc>
            </a:pPr>
            <a:r>
              <a:rPr lang="en-US" altLang="en-US" sz="1400" dirty="0" smtClean="0"/>
              <a:t>Ease the expression of autonomy requirements in terms of expected behavior</a:t>
            </a:r>
          </a:p>
          <a:p>
            <a:pPr lvl="1" eaLnBrk="1" hangingPunct="1">
              <a:lnSpc>
                <a:spcPct val="80000"/>
              </a:lnSpc>
            </a:pPr>
            <a:r>
              <a:rPr lang="en-US" altLang="en-US" sz="1400" dirty="0" smtClean="0"/>
              <a:t>Support pre-integration testing</a:t>
            </a:r>
          </a:p>
          <a:p>
            <a:pPr lvl="1" eaLnBrk="1" hangingPunct="1">
              <a:lnSpc>
                <a:spcPct val="80000"/>
              </a:lnSpc>
            </a:pPr>
            <a:r>
              <a:rPr lang="en-US" altLang="en-US" sz="1400" dirty="0" smtClean="0"/>
              <a:t>Make integration testing time more productive – no logic errors in software</a:t>
            </a:r>
          </a:p>
          <a:p>
            <a:pPr lvl="1" eaLnBrk="1" hangingPunct="1">
              <a:lnSpc>
                <a:spcPct val="80000"/>
              </a:lnSpc>
            </a:pPr>
            <a:r>
              <a:rPr lang="en-US" altLang="en-US" sz="1400" dirty="0" smtClean="0"/>
              <a:t>During integration, if software changes are required</a:t>
            </a:r>
          </a:p>
          <a:p>
            <a:pPr lvl="2" eaLnBrk="1" hangingPunct="1">
              <a:lnSpc>
                <a:spcPct val="80000"/>
              </a:lnSpc>
            </a:pPr>
            <a:r>
              <a:rPr lang="en-US" altLang="en-US" sz="1200" dirty="0" smtClean="0"/>
              <a:t>If software changes are required</a:t>
            </a:r>
          </a:p>
          <a:p>
            <a:pPr lvl="2" eaLnBrk="1" hangingPunct="1">
              <a:lnSpc>
                <a:spcPct val="80000"/>
              </a:lnSpc>
            </a:pPr>
            <a:r>
              <a:rPr lang="en-US" altLang="en-US" sz="1200" dirty="0" smtClean="0"/>
              <a:t>Make the changes</a:t>
            </a:r>
          </a:p>
          <a:p>
            <a:pPr lvl="2" eaLnBrk="1" hangingPunct="1">
              <a:lnSpc>
                <a:spcPct val="80000"/>
              </a:lnSpc>
            </a:pPr>
            <a:r>
              <a:rPr lang="en-US" altLang="en-US" sz="1200" dirty="0" smtClean="0"/>
              <a:t>Re-run the pre-integration test to ensure no errors were inadvertently entered </a:t>
            </a:r>
          </a:p>
          <a:p>
            <a:pPr lvl="2" eaLnBrk="1" hangingPunct="1">
              <a:lnSpc>
                <a:spcPct val="80000"/>
              </a:lnSpc>
            </a:pPr>
            <a:r>
              <a:rPr lang="en-US" altLang="en-US" sz="1200" dirty="0" smtClean="0"/>
              <a:t>Resuming integration testing</a:t>
            </a:r>
          </a:p>
        </p:txBody>
      </p:sp>
    </p:spTree>
    <p:extLst>
      <p:ext uri="{BB962C8B-B14F-4D97-AF65-F5344CB8AC3E}">
        <p14:creationId xmlns:p14="http://schemas.microsoft.com/office/powerpoint/2010/main" val="30297965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Fault Management Viewer (FMV)</a:t>
            </a:r>
            <a:endParaRPr lang="en-US" dirty="0"/>
          </a:p>
        </p:txBody>
      </p:sp>
      <p:sp>
        <p:nvSpPr>
          <p:cNvPr id="3" name="Content Placeholder 2"/>
          <p:cNvSpPr>
            <a:spLocks noGrp="1"/>
          </p:cNvSpPr>
          <p:nvPr>
            <p:ph idx="1"/>
          </p:nvPr>
        </p:nvSpPr>
        <p:spPr/>
        <p:txBody>
          <a:bodyPr/>
          <a:lstStyle/>
          <a:p>
            <a:r>
              <a:rPr lang="en-US" dirty="0" smtClean="0"/>
              <a:t> NASA </a:t>
            </a:r>
            <a:r>
              <a:rPr lang="en-US" dirty="0" smtClean="0"/>
              <a:t>SBIR Phase I Project</a:t>
            </a:r>
          </a:p>
          <a:p>
            <a:r>
              <a:rPr lang="en-US" dirty="0" smtClean="0"/>
              <a:t>To address some of the difficulties of planning fault management for autonomous systems</a:t>
            </a:r>
          </a:p>
          <a:p>
            <a:r>
              <a:rPr lang="en-US" dirty="0" smtClean="0"/>
              <a:t>Helps to collect relevant information into specialized views for key fault management analyses</a:t>
            </a:r>
          </a:p>
          <a:p>
            <a:r>
              <a:rPr lang="en-US" dirty="0" smtClean="0"/>
              <a:t>One data model for the project – Multiple viewer/editors for the same data</a:t>
            </a:r>
            <a:endParaRPr lang="en-US" dirty="0"/>
          </a:p>
        </p:txBody>
      </p:sp>
      <p:sp>
        <p:nvSpPr>
          <p:cNvPr id="4" name="Date Placeholder 3"/>
          <p:cNvSpPr>
            <a:spLocks noGrp="1"/>
          </p:cNvSpPr>
          <p:nvPr>
            <p:ph type="dt" sz="half" idx="10"/>
          </p:nvPr>
        </p:nvSpPr>
        <p:spPr/>
        <p:txBody>
          <a:bodyPr/>
          <a:lstStyle/>
          <a:p>
            <a:fld id="{FA1FE9C4-5F12-4C3C-9F85-3EAA7E0EBABE}" type="datetime1">
              <a:rPr lang="en-US" smtClean="0"/>
              <a:t>12/1/2016</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r>
              <a:rPr lang="en-US" smtClean="0"/>
              <a:t>Slide </a:t>
            </a:r>
            <a:fld id="{8F12BC9D-DE9F-44FD-9ADA-1310EE0338E9}" type="slidenum">
              <a:rPr lang="en-US" smtClean="0"/>
              <a:pPr/>
              <a:t>16</a:t>
            </a:fld>
            <a:endParaRPr lang="en-US" dirty="0"/>
          </a:p>
        </p:txBody>
      </p:sp>
    </p:spTree>
    <p:extLst>
      <p:ext uri="{BB962C8B-B14F-4D97-AF65-F5344CB8AC3E}">
        <p14:creationId xmlns:p14="http://schemas.microsoft.com/office/powerpoint/2010/main" val="22554239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363607" y="670490"/>
            <a:ext cx="8193777" cy="5787459"/>
          </a:xfrm>
          <a:prstGeom prst="rect">
            <a:avLst/>
          </a:prstGeom>
        </p:spPr>
      </p:pic>
      <p:sp>
        <p:nvSpPr>
          <p:cNvPr id="2" name="Title 1"/>
          <p:cNvSpPr>
            <a:spLocks noGrp="1"/>
          </p:cNvSpPr>
          <p:nvPr>
            <p:ph type="title"/>
          </p:nvPr>
        </p:nvSpPr>
        <p:spPr>
          <a:xfrm>
            <a:off x="363607" y="255587"/>
            <a:ext cx="7886700" cy="414903"/>
          </a:xfrm>
        </p:spPr>
        <p:txBody>
          <a:bodyPr>
            <a:noAutofit/>
          </a:bodyPr>
          <a:lstStyle/>
          <a:p>
            <a:r>
              <a:rPr lang="en-US" sz="3200" dirty="0" smtClean="0"/>
              <a:t>FMV System Concept</a:t>
            </a:r>
            <a:endParaRPr lang="en-US" sz="3200" dirty="0"/>
          </a:p>
        </p:txBody>
      </p:sp>
      <p:sp>
        <p:nvSpPr>
          <p:cNvPr id="4" name="Date Placeholder 3"/>
          <p:cNvSpPr>
            <a:spLocks noGrp="1"/>
          </p:cNvSpPr>
          <p:nvPr>
            <p:ph type="dt" sz="half" idx="10"/>
          </p:nvPr>
        </p:nvSpPr>
        <p:spPr/>
        <p:txBody>
          <a:bodyPr/>
          <a:lstStyle/>
          <a:p>
            <a:fld id="{FA1FE9C4-5F12-4C3C-9F85-3EAA7E0EBABE}" type="datetime1">
              <a:rPr lang="en-US" smtClean="0"/>
              <a:t>12/1/2016</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r>
              <a:rPr lang="en-US" smtClean="0"/>
              <a:t>Slide </a:t>
            </a:r>
            <a:fld id="{8F12BC9D-DE9F-44FD-9ADA-1310EE0338E9}" type="slidenum">
              <a:rPr lang="en-US" smtClean="0"/>
              <a:pPr/>
              <a:t>17</a:t>
            </a:fld>
            <a:endParaRPr lang="en-US" dirty="0"/>
          </a:p>
        </p:txBody>
      </p:sp>
    </p:spTree>
    <p:extLst>
      <p:ext uri="{BB962C8B-B14F-4D97-AF65-F5344CB8AC3E}">
        <p14:creationId xmlns:p14="http://schemas.microsoft.com/office/powerpoint/2010/main" val="6416721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8"/>
          <p:cNvSpPr>
            <a:spLocks noGrp="1"/>
          </p:cNvSpPr>
          <p:nvPr>
            <p:ph type="ctrTitle"/>
          </p:nvPr>
        </p:nvSpPr>
        <p:spPr>
          <a:xfrm>
            <a:off x="609600" y="425002"/>
            <a:ext cx="7772400" cy="708338"/>
          </a:xfrm>
          <a:noFill/>
          <a:ln w="38100">
            <a:noFill/>
          </a:ln>
        </p:spPr>
        <p:txBody>
          <a:bodyPr anchor="ctr">
            <a:noAutofit/>
          </a:bodyPr>
          <a:lstStyle/>
          <a:p>
            <a:pPr algn="l">
              <a:defRPr/>
            </a:pPr>
            <a:r>
              <a:rPr lang="en-US" sz="4000" b="0" dirty="0" smtClean="0"/>
              <a:t>About S&amp;K Global Solutions (SKGS)</a:t>
            </a:r>
          </a:p>
        </p:txBody>
      </p:sp>
      <p:sp>
        <p:nvSpPr>
          <p:cNvPr id="23556" name="Text Placeholder 2"/>
          <p:cNvSpPr>
            <a:spLocks noGrp="1"/>
          </p:cNvSpPr>
          <p:nvPr>
            <p:ph type="subTitle" idx="1"/>
          </p:nvPr>
        </p:nvSpPr>
        <p:spPr>
          <a:xfrm>
            <a:off x="609600" y="1442113"/>
            <a:ext cx="3429000" cy="4501487"/>
          </a:xfrm>
        </p:spPr>
        <p:txBody>
          <a:bodyPr/>
          <a:lstStyle/>
          <a:p>
            <a:pPr marL="342900" lvl="0" indent="-342900" algn="l" eaLnBrk="1" hangingPunct="1">
              <a:spcBef>
                <a:spcPct val="0"/>
              </a:spcBef>
              <a:spcAft>
                <a:spcPts val="1200"/>
              </a:spcAft>
              <a:buFont typeface="Arial" panose="020B0604020202020204" pitchFamily="34" charset="0"/>
              <a:buChar char="•"/>
            </a:pPr>
            <a:r>
              <a:rPr lang="en-US" sz="1600" dirty="0">
                <a:solidFill>
                  <a:srgbClr val="000000"/>
                </a:solidFill>
              </a:rPr>
              <a:t>S&amp;K Global Solutions, LLC is owned by the Confederated Salish and Kootenai </a:t>
            </a:r>
            <a:r>
              <a:rPr lang="en-US" sz="1600" dirty="0" smtClean="0">
                <a:solidFill>
                  <a:srgbClr val="000000"/>
                </a:solidFill>
              </a:rPr>
              <a:t>Tribes (CSKT). </a:t>
            </a:r>
            <a:endParaRPr lang="en-US" sz="1600" dirty="0">
              <a:solidFill>
                <a:srgbClr val="000000"/>
              </a:solidFill>
            </a:endParaRPr>
          </a:p>
          <a:p>
            <a:pPr marL="342900" lvl="0" indent="-342900" algn="l" eaLnBrk="1" hangingPunct="1">
              <a:spcBef>
                <a:spcPct val="0"/>
              </a:spcBef>
              <a:spcAft>
                <a:spcPts val="1200"/>
              </a:spcAft>
              <a:buFont typeface="Arial" panose="020B0604020202020204" pitchFamily="34" charset="0"/>
              <a:buChar char="•"/>
            </a:pPr>
            <a:r>
              <a:rPr lang="en-US" sz="1600" dirty="0">
                <a:solidFill>
                  <a:srgbClr val="000000"/>
                </a:solidFill>
              </a:rPr>
              <a:t>Our corporate headquarters is located in northwest Montana on the Flathead Indian Reservation.</a:t>
            </a:r>
          </a:p>
          <a:p>
            <a:pPr marL="342900" lvl="0" indent="-342900" algn="l" eaLnBrk="1" hangingPunct="1">
              <a:spcBef>
                <a:spcPct val="0"/>
              </a:spcBef>
              <a:spcAft>
                <a:spcPts val="1200"/>
              </a:spcAft>
              <a:buFont typeface="Arial" panose="020B0604020202020204" pitchFamily="34" charset="0"/>
              <a:buChar char="•"/>
            </a:pPr>
            <a:r>
              <a:rPr lang="en-US" sz="1600" dirty="0">
                <a:solidFill>
                  <a:srgbClr val="000000"/>
                </a:solidFill>
              </a:rPr>
              <a:t>We are a member of the S&amp;K family of technology-based companies that provide services to Federal Agencies and Civilian customers. </a:t>
            </a:r>
            <a:endParaRPr lang="en-US" sz="1600" dirty="0" smtClean="0">
              <a:solidFill>
                <a:srgbClr val="000000"/>
              </a:solidFill>
            </a:endParaRPr>
          </a:p>
          <a:p>
            <a:pPr marL="342900" lvl="0" indent="-342900" algn="l" eaLnBrk="1" hangingPunct="1">
              <a:spcBef>
                <a:spcPct val="0"/>
              </a:spcBef>
              <a:spcAft>
                <a:spcPts val="1200"/>
              </a:spcAft>
              <a:buFont typeface="Arial" panose="020B0604020202020204" pitchFamily="34" charset="0"/>
              <a:buChar char="•"/>
            </a:pPr>
            <a:r>
              <a:rPr lang="en-US" sz="1600" dirty="0" smtClean="0"/>
              <a:t>Affiliated with 4 year HBCU/MI Salish Kootenai College (SKC); with active internships and sponsored technical programs</a:t>
            </a:r>
            <a:endParaRPr lang="en-US" sz="1600" dirty="0"/>
          </a:p>
          <a:p>
            <a:pPr algn="l"/>
            <a:endParaRPr lang="en-US" dirty="0" smtClean="0"/>
          </a:p>
        </p:txBody>
      </p:sp>
      <p:pic>
        <p:nvPicPr>
          <p:cNvPr id="23561" name="Picture 9" descr="C:\Users\ayalon\Documents\Current\MIKE - SKGS\New folder\D41.tif"/>
          <p:cNvPicPr>
            <a:picLocks noChangeAspect="1" noChangeArrowheads="1"/>
          </p:cNvPicPr>
          <p:nvPr/>
        </p:nvPicPr>
        <p:blipFill>
          <a:blip r:embed="rId3" cstate="print"/>
          <a:srcRect t="34088"/>
          <a:stretch>
            <a:fillRect/>
          </a:stretch>
        </p:blipFill>
        <p:spPr bwMode="auto">
          <a:xfrm>
            <a:off x="4191000" y="1371600"/>
            <a:ext cx="4724400" cy="2971800"/>
          </a:xfrm>
          <a:prstGeom prst="rect">
            <a:avLst/>
          </a:prstGeom>
          <a:noFill/>
        </p:spPr>
      </p:pic>
      <p:pic>
        <p:nvPicPr>
          <p:cNvPr id="23563" name="Picture 11" descr="C:\Users\ayalon\Documents\Current\MIKE - SKGS\New folder\About Us Smalls\DSC00826.JPG"/>
          <p:cNvPicPr>
            <a:picLocks noChangeAspect="1" noChangeArrowheads="1"/>
          </p:cNvPicPr>
          <p:nvPr/>
        </p:nvPicPr>
        <p:blipFill>
          <a:blip r:embed="rId4" cstate="print"/>
          <a:srcRect t="27598" r="23118" b="5556"/>
          <a:stretch>
            <a:fillRect/>
          </a:stretch>
        </p:blipFill>
        <p:spPr bwMode="auto">
          <a:xfrm>
            <a:off x="4191000" y="4648200"/>
            <a:ext cx="1981200" cy="1291936"/>
          </a:xfrm>
          <a:prstGeom prst="rect">
            <a:avLst/>
          </a:prstGeom>
          <a:noFill/>
        </p:spPr>
      </p:pic>
      <p:pic>
        <p:nvPicPr>
          <p:cNvPr id="23564" name="Picture 12" descr="C:\Users\ayalon\Documents\Current\MIKE - SKGS\New folder\About Us Smalls\IMG_1294.JPG"/>
          <p:cNvPicPr>
            <a:picLocks noChangeAspect="1" noChangeArrowheads="1"/>
          </p:cNvPicPr>
          <p:nvPr/>
        </p:nvPicPr>
        <p:blipFill>
          <a:blip r:embed="rId5" cstate="print"/>
          <a:srcRect l="13311" t="5017" r="6421" b="5277"/>
          <a:stretch>
            <a:fillRect/>
          </a:stretch>
        </p:blipFill>
        <p:spPr bwMode="auto">
          <a:xfrm>
            <a:off x="6248400" y="4648200"/>
            <a:ext cx="1545464" cy="1295400"/>
          </a:xfrm>
          <a:prstGeom prst="rect">
            <a:avLst/>
          </a:prstGeom>
          <a:noFill/>
        </p:spPr>
      </p:pic>
      <p:pic>
        <p:nvPicPr>
          <p:cNvPr id="23566" name="Picture 14" descr="C:\Users\ayalon\Documents\Current\MIKE - SKGS\New folder\About Us Smalls\IMG_1295.JPG"/>
          <p:cNvPicPr>
            <a:picLocks noChangeAspect="1" noChangeArrowheads="1"/>
          </p:cNvPicPr>
          <p:nvPr/>
        </p:nvPicPr>
        <p:blipFill>
          <a:blip r:embed="rId6" cstate="print"/>
          <a:srcRect l="17648" r="20588"/>
          <a:stretch>
            <a:fillRect/>
          </a:stretch>
        </p:blipFill>
        <p:spPr bwMode="auto">
          <a:xfrm>
            <a:off x="7848600" y="4648200"/>
            <a:ext cx="1066800" cy="1295400"/>
          </a:xfrm>
          <a:prstGeom prst="rect">
            <a:avLst/>
          </a:prstGeom>
          <a:noFill/>
        </p:spPr>
      </p:pic>
      <p:sp>
        <p:nvSpPr>
          <p:cNvPr id="2" name="Slide Number Placeholder 1"/>
          <p:cNvSpPr>
            <a:spLocks noGrp="1"/>
          </p:cNvSpPr>
          <p:nvPr>
            <p:ph type="sldNum" sz="quarter" idx="12"/>
          </p:nvPr>
        </p:nvSpPr>
        <p:spPr/>
        <p:txBody>
          <a:bodyPr/>
          <a:lstStyle/>
          <a:p>
            <a:r>
              <a:rPr lang="en-US" dirty="0" smtClean="0"/>
              <a:t>Slide </a:t>
            </a:r>
            <a:fld id="{8F12BC9D-DE9F-44FD-9ADA-1310EE0338E9}" type="slidenum">
              <a:rPr lang="en-US" smtClean="0"/>
              <a:t>2</a:t>
            </a:fld>
            <a:endParaRPr lang="en-US" dirty="0"/>
          </a:p>
        </p:txBody>
      </p:sp>
    </p:spTree>
    <p:extLst>
      <p:ext uri="{BB962C8B-B14F-4D97-AF65-F5344CB8AC3E}">
        <p14:creationId xmlns:p14="http://schemas.microsoft.com/office/powerpoint/2010/main" val="2807657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224" y="416641"/>
            <a:ext cx="7886700" cy="974278"/>
          </a:xfrm>
        </p:spPr>
        <p:txBody>
          <a:bodyPr>
            <a:normAutofit/>
          </a:bodyPr>
          <a:lstStyle/>
          <a:p>
            <a:r>
              <a:rPr lang="en-US" sz="3600" dirty="0" smtClean="0"/>
              <a:t>Background: 2015 </a:t>
            </a:r>
            <a:r>
              <a:rPr lang="en-US" sz="3600" dirty="0" err="1" smtClean="0"/>
              <a:t>cFS</a:t>
            </a:r>
            <a:r>
              <a:rPr lang="en-US" sz="3600" dirty="0" smtClean="0"/>
              <a:t> User Survey</a:t>
            </a:r>
            <a:endParaRPr lang="en-US" sz="3600" dirty="0"/>
          </a:p>
        </p:txBody>
      </p:sp>
      <p:sp>
        <p:nvSpPr>
          <p:cNvPr id="3" name="Content Placeholder 2"/>
          <p:cNvSpPr>
            <a:spLocks noGrp="1"/>
          </p:cNvSpPr>
          <p:nvPr>
            <p:ph idx="1"/>
          </p:nvPr>
        </p:nvSpPr>
        <p:spPr>
          <a:xfrm>
            <a:off x="533400" y="1647423"/>
            <a:ext cx="8229600" cy="4343400"/>
          </a:xfrm>
        </p:spPr>
        <p:txBody>
          <a:bodyPr/>
          <a:lstStyle/>
          <a:p>
            <a:pPr marL="0" indent="0">
              <a:buNone/>
            </a:pPr>
            <a:r>
              <a:rPr lang="en-US" u="sng" dirty="0"/>
              <a:t>Summary: </a:t>
            </a:r>
            <a:r>
              <a:rPr lang="en-US" u="sng" dirty="0" smtClean="0"/>
              <a:t> Major </a:t>
            </a:r>
            <a:r>
              <a:rPr lang="en-US" u="sng" dirty="0" err="1"/>
              <a:t>cFS</a:t>
            </a:r>
            <a:r>
              <a:rPr lang="en-US" u="sng" dirty="0"/>
              <a:t> Development Pain Points</a:t>
            </a:r>
          </a:p>
          <a:p>
            <a:r>
              <a:rPr lang="en-US" dirty="0" smtClean="0"/>
              <a:t>Setting up </a:t>
            </a:r>
            <a:r>
              <a:rPr lang="en-US" dirty="0" err="1" smtClean="0"/>
              <a:t>cFS</a:t>
            </a:r>
            <a:r>
              <a:rPr lang="en-US" dirty="0" smtClean="0"/>
              <a:t> development environment*</a:t>
            </a:r>
          </a:p>
          <a:p>
            <a:r>
              <a:rPr lang="en-US" dirty="0" smtClean="0"/>
              <a:t>Commands and telemetry – conforming to standards</a:t>
            </a:r>
          </a:p>
          <a:p>
            <a:r>
              <a:rPr lang="en-US" dirty="0" smtClean="0">
                <a:solidFill>
                  <a:srgbClr val="FF0000"/>
                </a:solidFill>
              </a:rPr>
              <a:t>Testing – all levels*</a:t>
            </a:r>
          </a:p>
          <a:p>
            <a:r>
              <a:rPr lang="en-US" dirty="0" smtClean="0"/>
              <a:t>Documenting</a:t>
            </a:r>
          </a:p>
          <a:p>
            <a:endParaRPr lang="en-US" dirty="0"/>
          </a:p>
          <a:p>
            <a:r>
              <a:rPr lang="en-US" dirty="0" smtClean="0"/>
              <a:t>* received scores over 4.0</a:t>
            </a:r>
          </a:p>
        </p:txBody>
      </p:sp>
      <p:sp>
        <p:nvSpPr>
          <p:cNvPr id="4" name="Date Placeholder 3"/>
          <p:cNvSpPr>
            <a:spLocks noGrp="1"/>
          </p:cNvSpPr>
          <p:nvPr>
            <p:ph type="dt" sz="half" idx="10"/>
          </p:nvPr>
        </p:nvSpPr>
        <p:spPr>
          <a:xfrm>
            <a:off x="6310648" y="6311900"/>
            <a:ext cx="1022137" cy="307841"/>
          </a:xfrm>
        </p:spPr>
        <p:txBody>
          <a:bodyPr/>
          <a:lstStyle/>
          <a:p>
            <a:pPr>
              <a:defRPr/>
            </a:pPr>
            <a:fld id="{32EF7FC8-1668-4053-953A-1C30B2CF8F3B}" type="datetime1">
              <a:rPr lang="en-US" smtClean="0"/>
              <a:t>12/1/2016</a:t>
            </a:fld>
            <a:endParaRPr lang="en-US" dirty="0"/>
          </a:p>
        </p:txBody>
      </p:sp>
      <p:sp>
        <p:nvSpPr>
          <p:cNvPr id="5" name="Slide Number Placeholder 4"/>
          <p:cNvSpPr>
            <a:spLocks noGrp="1"/>
          </p:cNvSpPr>
          <p:nvPr>
            <p:ph type="sldNum" sz="quarter" idx="12"/>
          </p:nvPr>
        </p:nvSpPr>
        <p:spPr/>
        <p:txBody>
          <a:bodyPr/>
          <a:lstStyle/>
          <a:p>
            <a:pPr>
              <a:defRPr/>
            </a:pPr>
            <a:r>
              <a:rPr lang="en-US" smtClean="0"/>
              <a:t>Page: </a:t>
            </a:r>
            <a:fld id="{C81A7C6D-01DC-487A-8132-58F0F516F491}" type="slidenum">
              <a:rPr lang="en-US" smtClean="0"/>
              <a:pPr>
                <a:defRPr/>
              </a:pPr>
              <a:t>3</a:t>
            </a:fld>
            <a:endParaRPr lang="en-US"/>
          </a:p>
        </p:txBody>
      </p:sp>
    </p:spTree>
    <p:extLst>
      <p:ext uri="{BB962C8B-B14F-4D97-AF65-F5344CB8AC3E}">
        <p14:creationId xmlns:p14="http://schemas.microsoft.com/office/powerpoint/2010/main" val="34770752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28650" y="365125"/>
            <a:ext cx="7886700" cy="781095"/>
          </a:xfrm>
        </p:spPr>
        <p:txBody>
          <a:bodyPr>
            <a:normAutofit fontScale="90000"/>
          </a:bodyPr>
          <a:lstStyle/>
          <a:p>
            <a:pPr eaLnBrk="1" hangingPunct="1"/>
            <a:r>
              <a:rPr lang="en-US" altLang="en-US" dirty="0" err="1" smtClean="0"/>
              <a:t>cFS</a:t>
            </a:r>
            <a:r>
              <a:rPr lang="en-US" altLang="en-US" dirty="0" smtClean="0"/>
              <a:t>-based Autonomy Requirements Tester (ART) </a:t>
            </a:r>
            <a:r>
              <a:rPr lang="en-US" altLang="en-US" dirty="0" smtClean="0"/>
              <a:t>project: Phase I SBIR</a:t>
            </a:r>
            <a:endParaRPr lang="en-US" altLang="en-US" dirty="0" smtClean="0"/>
          </a:p>
        </p:txBody>
      </p:sp>
      <p:sp>
        <p:nvSpPr>
          <p:cNvPr id="4099" name="Rectangle 3"/>
          <p:cNvSpPr>
            <a:spLocks noGrp="1" noChangeArrowheads="1"/>
          </p:cNvSpPr>
          <p:nvPr>
            <p:ph type="body" idx="1"/>
          </p:nvPr>
        </p:nvSpPr>
        <p:spPr>
          <a:xfrm>
            <a:off x="641529" y="1352282"/>
            <a:ext cx="7886700" cy="5159531"/>
          </a:xfrm>
        </p:spPr>
        <p:txBody>
          <a:bodyPr>
            <a:normAutofit/>
          </a:bodyPr>
          <a:lstStyle/>
          <a:p>
            <a:pPr marL="0" indent="0">
              <a:buNone/>
            </a:pPr>
            <a:r>
              <a:rPr lang="en-US" sz="2400" i="1" dirty="0" smtClean="0"/>
              <a:t>Problem: System </a:t>
            </a:r>
            <a:r>
              <a:rPr lang="en-US" sz="2400" i="1" dirty="0"/>
              <a:t>requirements for autonomy have proven difficult to define and test, largely due to the uncertainty in the environments with which those autonomous systems will interact, the need to interact safely with humans, and the need to adapt to novel situations.</a:t>
            </a:r>
            <a:endParaRPr lang="en-US" altLang="en-US" sz="2400" i="1" dirty="0" smtClean="0"/>
          </a:p>
          <a:p>
            <a:pPr eaLnBrk="1" hangingPunct="1">
              <a:lnSpc>
                <a:spcPct val="90000"/>
              </a:lnSpc>
            </a:pPr>
            <a:r>
              <a:rPr lang="en-US" altLang="en-US" sz="2000" dirty="0" smtClean="0"/>
              <a:t>Design </a:t>
            </a:r>
            <a:r>
              <a:rPr lang="en-US" altLang="en-US" sz="2000" dirty="0" err="1" smtClean="0"/>
              <a:t>eXtensible</a:t>
            </a:r>
            <a:r>
              <a:rPr lang="en-US" altLang="en-US" sz="2000" dirty="0" smtClean="0"/>
              <a:t> Markup Language (XML) schema to define </a:t>
            </a:r>
            <a:r>
              <a:rPr lang="en-US" altLang="en-US" sz="2000" dirty="0" err="1" smtClean="0"/>
              <a:t>cFS</a:t>
            </a:r>
            <a:r>
              <a:rPr lang="en-US" altLang="en-US" sz="2000" dirty="0" smtClean="0"/>
              <a:t> data </a:t>
            </a:r>
            <a:r>
              <a:rPr lang="en-US" altLang="en-US" sz="2000" dirty="0" smtClean="0"/>
              <a:t>models to support app-level testing</a:t>
            </a:r>
            <a:endParaRPr lang="en-US" altLang="en-US" sz="1400" dirty="0" smtClean="0"/>
          </a:p>
          <a:p>
            <a:pPr eaLnBrk="1" hangingPunct="1">
              <a:lnSpc>
                <a:spcPct val="90000"/>
              </a:lnSpc>
            </a:pPr>
            <a:r>
              <a:rPr lang="en-US" altLang="en-US" sz="2000" dirty="0" smtClean="0"/>
              <a:t>Describe potential approaches for semi-autonomous test generation</a:t>
            </a:r>
          </a:p>
          <a:p>
            <a:pPr eaLnBrk="1" hangingPunct="1">
              <a:lnSpc>
                <a:spcPct val="90000"/>
              </a:lnSpc>
            </a:pPr>
            <a:r>
              <a:rPr lang="en-US" altLang="en-US" sz="2000" dirty="0" smtClean="0"/>
              <a:t>Design displays that support the management of </a:t>
            </a:r>
            <a:r>
              <a:rPr lang="en-US" altLang="en-US" sz="2000" dirty="0" smtClean="0"/>
              <a:t>autonomy requirements</a:t>
            </a:r>
            <a:r>
              <a:rPr lang="en-US" altLang="en-US" sz="2000" dirty="0" smtClean="0"/>
              <a:t>, test designs, and test results</a:t>
            </a:r>
          </a:p>
          <a:p>
            <a:pPr eaLnBrk="1" hangingPunct="1">
              <a:lnSpc>
                <a:spcPct val="90000"/>
              </a:lnSpc>
            </a:pPr>
            <a:r>
              <a:rPr lang="en-US" altLang="en-US" sz="2000" dirty="0" smtClean="0">
                <a:solidFill>
                  <a:srgbClr val="FF0000"/>
                </a:solidFill>
              </a:rPr>
              <a:t>Develop a Concept of Operations (</a:t>
            </a:r>
            <a:r>
              <a:rPr lang="en-US" altLang="en-US" sz="2000" dirty="0" err="1" smtClean="0">
                <a:solidFill>
                  <a:srgbClr val="FF0000"/>
                </a:solidFill>
              </a:rPr>
              <a:t>ConOps</a:t>
            </a:r>
            <a:r>
              <a:rPr lang="en-US" altLang="en-US" sz="2000" dirty="0" smtClean="0">
                <a:solidFill>
                  <a:srgbClr val="FF0000"/>
                </a:solidFill>
              </a:rPr>
              <a:t>) for the use of ART to capture autonomy requirements, generate test specifications, execute the test specs, and report results</a:t>
            </a:r>
          </a:p>
        </p:txBody>
      </p:sp>
    </p:spTree>
    <p:extLst>
      <p:ext uri="{BB962C8B-B14F-4D97-AF65-F5344CB8AC3E}">
        <p14:creationId xmlns:p14="http://schemas.microsoft.com/office/powerpoint/2010/main" val="24712490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normAutofit fontScale="90000"/>
          </a:bodyPr>
          <a:lstStyle/>
          <a:p>
            <a:r>
              <a:rPr lang="en-US" altLang="en-US" sz="4000" smtClean="0"/>
              <a:t>Represent Data for Progression from Requirement to Test Results</a:t>
            </a:r>
          </a:p>
        </p:txBody>
      </p:sp>
      <p:sp>
        <p:nvSpPr>
          <p:cNvPr id="6" name="Rectangle 5"/>
          <p:cNvSpPr/>
          <p:nvPr/>
        </p:nvSpPr>
        <p:spPr>
          <a:xfrm>
            <a:off x="194509" y="2278325"/>
            <a:ext cx="2235835" cy="1232849"/>
          </a:xfrm>
          <a:prstGeom prst="rect">
            <a:avLst/>
          </a:prstGeom>
          <a:gradFill flip="none" rotWithShape="1">
            <a:gsLst>
              <a:gs pos="0">
                <a:schemeClr val="bg1">
                  <a:lumMod val="85000"/>
                  <a:shade val="30000"/>
                  <a:satMod val="115000"/>
                </a:schemeClr>
              </a:gs>
              <a:gs pos="48000">
                <a:schemeClr val="bg1">
                  <a:shade val="67500"/>
                  <a:satMod val="115000"/>
                  <a:lumMod val="63000"/>
                  <a:lumOff val="37000"/>
                </a:schemeClr>
              </a:gs>
              <a:gs pos="100000">
                <a:schemeClr val="bg1">
                  <a:lumMod val="85000"/>
                  <a:shade val="100000"/>
                  <a:satMod val="115000"/>
                </a:schemeClr>
              </a:gs>
            </a:gsLst>
            <a:path path="circle">
              <a:fillToRect l="100000" t="100000"/>
            </a:path>
            <a:tileRect r="-100000" b="-100000"/>
          </a:gra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b="1" dirty="0" smtClean="0">
                <a:solidFill>
                  <a:schemeClr val="tx1"/>
                </a:solidFill>
              </a:rPr>
              <a:t>Autonomy Requirement</a:t>
            </a:r>
          </a:p>
          <a:p>
            <a:pPr algn="ctr"/>
            <a:endParaRPr lang="en-US" sz="600" dirty="0">
              <a:solidFill>
                <a:schemeClr val="tx1"/>
              </a:solidFill>
              <a:latin typeface="Arial Narrow" panose="020B0606020202030204" pitchFamily="34" charset="0"/>
            </a:endParaRPr>
          </a:p>
          <a:p>
            <a:r>
              <a:rPr lang="en-US" sz="1200" dirty="0" smtClean="0">
                <a:solidFill>
                  <a:schemeClr val="tx1"/>
                </a:solidFill>
              </a:rPr>
              <a:t>When a person is near the robotic arm, its movements should be reduced in speed.</a:t>
            </a:r>
            <a:endParaRPr lang="en-US" sz="1200" dirty="0">
              <a:solidFill>
                <a:schemeClr val="tx1"/>
              </a:solidFill>
            </a:endParaRPr>
          </a:p>
        </p:txBody>
      </p:sp>
      <p:sp>
        <p:nvSpPr>
          <p:cNvPr id="7" name="Rectangle 6"/>
          <p:cNvSpPr/>
          <p:nvPr/>
        </p:nvSpPr>
        <p:spPr>
          <a:xfrm>
            <a:off x="2632910" y="2978392"/>
            <a:ext cx="2235836" cy="2294576"/>
          </a:xfrm>
          <a:prstGeom prst="rect">
            <a:avLst/>
          </a:prstGeom>
          <a:gradFill flip="none" rotWithShape="1">
            <a:gsLst>
              <a:gs pos="0">
                <a:srgbClr val="339933">
                  <a:shade val="30000"/>
                  <a:satMod val="115000"/>
                </a:srgbClr>
              </a:gs>
              <a:gs pos="28000">
                <a:srgbClr val="339933">
                  <a:shade val="67500"/>
                  <a:satMod val="115000"/>
                </a:srgbClr>
              </a:gs>
              <a:gs pos="97000">
                <a:srgbClr val="339933">
                  <a:shade val="100000"/>
                  <a:satMod val="115000"/>
                  <a:lumMod val="68000"/>
                  <a:lumOff val="32000"/>
                </a:srgbClr>
              </a:gs>
            </a:gsLst>
            <a:path path="circle">
              <a:fillToRect l="100000" t="100000"/>
            </a:path>
            <a:tileRect r="-100000" b="-100000"/>
          </a:gra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b="1" dirty="0" smtClean="0">
                <a:solidFill>
                  <a:schemeClr val="tx1"/>
                </a:solidFill>
              </a:rPr>
              <a:t>Test Objective (Behavior)</a:t>
            </a:r>
          </a:p>
          <a:p>
            <a:pPr algn="ctr"/>
            <a:endParaRPr lang="en-US" sz="500" dirty="0">
              <a:solidFill>
                <a:schemeClr val="tx1"/>
              </a:solidFill>
              <a:latin typeface="Arial Narrow" panose="020B0606020202030204" pitchFamily="34" charset="0"/>
            </a:endParaRPr>
          </a:p>
          <a:p>
            <a:r>
              <a:rPr lang="en-US" sz="1200" dirty="0" smtClean="0">
                <a:solidFill>
                  <a:schemeClr val="tx1"/>
                </a:solidFill>
              </a:rPr>
              <a:t>When any sensor detects  a range of 3 feet or less:</a:t>
            </a:r>
          </a:p>
          <a:p>
            <a:endParaRPr lang="en-US" sz="1200" dirty="0">
              <a:solidFill>
                <a:schemeClr val="tx1"/>
              </a:solidFill>
            </a:endParaRPr>
          </a:p>
          <a:p>
            <a:r>
              <a:rPr lang="en-US" sz="1200" dirty="0" smtClean="0">
                <a:solidFill>
                  <a:schemeClr val="tx1"/>
                </a:solidFill>
              </a:rPr>
              <a:t>IF (range to human &lt;= 3 feet)</a:t>
            </a:r>
          </a:p>
          <a:p>
            <a:endParaRPr lang="en-US" sz="1200" dirty="0">
              <a:solidFill>
                <a:schemeClr val="tx1"/>
              </a:solidFill>
            </a:endParaRPr>
          </a:p>
          <a:p>
            <a:r>
              <a:rPr lang="en-US" sz="1200" dirty="0" smtClean="0">
                <a:solidFill>
                  <a:schemeClr val="tx1"/>
                </a:solidFill>
              </a:rPr>
              <a:t>THEN switch to slow arm motion mode (which reduces the highest arm speed to no greater than 0.5 feet per second)</a:t>
            </a:r>
            <a:endParaRPr lang="en-US" sz="1200" dirty="0">
              <a:solidFill>
                <a:schemeClr val="tx1"/>
              </a:solidFill>
            </a:endParaRPr>
          </a:p>
        </p:txBody>
      </p:sp>
      <p:sp>
        <p:nvSpPr>
          <p:cNvPr id="8" name="Rectangle 7"/>
          <p:cNvSpPr/>
          <p:nvPr/>
        </p:nvSpPr>
        <p:spPr>
          <a:xfrm>
            <a:off x="5022407" y="2246242"/>
            <a:ext cx="1868723" cy="1464299"/>
          </a:xfrm>
          <a:prstGeom prst="rect">
            <a:avLst/>
          </a:prstGeom>
          <a:gradFill flip="none" rotWithShape="1">
            <a:gsLst>
              <a:gs pos="0">
                <a:schemeClr val="accent5">
                  <a:lumMod val="60000"/>
                  <a:lumOff val="40000"/>
                  <a:shade val="30000"/>
                  <a:satMod val="115000"/>
                </a:schemeClr>
              </a:gs>
              <a:gs pos="50000">
                <a:schemeClr val="accent5">
                  <a:lumMod val="60000"/>
                  <a:lumOff val="40000"/>
                  <a:shade val="67500"/>
                  <a:satMod val="115000"/>
                </a:schemeClr>
              </a:gs>
              <a:gs pos="100000">
                <a:schemeClr val="accent5">
                  <a:lumMod val="60000"/>
                  <a:lumOff val="40000"/>
                  <a:shade val="100000"/>
                  <a:satMod val="115000"/>
                </a:schemeClr>
              </a:gs>
            </a:gsLst>
            <a:path path="circle">
              <a:fillToRect l="100000" t="100000"/>
            </a:path>
            <a:tileRect r="-100000" b="-100000"/>
          </a:gra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b="1" dirty="0">
                <a:solidFill>
                  <a:schemeClr val="tx1"/>
                </a:solidFill>
              </a:rPr>
              <a:t>Test Input</a:t>
            </a:r>
          </a:p>
          <a:p>
            <a:r>
              <a:rPr lang="en-US" sz="1200" dirty="0" smtClean="0">
                <a:solidFill>
                  <a:schemeClr val="tx1"/>
                </a:solidFill>
              </a:rPr>
              <a:t>IR sensor range</a:t>
            </a:r>
          </a:p>
          <a:p>
            <a:r>
              <a:rPr lang="en-US" sz="1200" dirty="0" smtClean="0">
                <a:solidFill>
                  <a:schemeClr val="tx1"/>
                </a:solidFill>
              </a:rPr>
              <a:t>IR_range = 2.9 feet</a:t>
            </a:r>
          </a:p>
          <a:p>
            <a:endParaRPr lang="en-US" sz="1200" b="1" dirty="0" smtClean="0">
              <a:solidFill>
                <a:schemeClr val="tx1"/>
              </a:solidFill>
            </a:endParaRPr>
          </a:p>
          <a:p>
            <a:r>
              <a:rPr lang="en-US" sz="1600" b="1" dirty="0" smtClean="0">
                <a:solidFill>
                  <a:schemeClr val="tx1"/>
                </a:solidFill>
              </a:rPr>
              <a:t>Expected Results</a:t>
            </a:r>
          </a:p>
          <a:p>
            <a:r>
              <a:rPr lang="en-US" sz="1200" dirty="0" smtClean="0">
                <a:solidFill>
                  <a:schemeClr val="tx1"/>
                </a:solidFill>
              </a:rPr>
              <a:t>Arm_Motion_Mode = slow</a:t>
            </a:r>
            <a:endParaRPr lang="en-US" sz="1200" dirty="0">
              <a:solidFill>
                <a:schemeClr val="tx1"/>
              </a:solidFill>
            </a:endParaRPr>
          </a:p>
        </p:txBody>
      </p:sp>
      <p:sp>
        <p:nvSpPr>
          <p:cNvPr id="9" name="Arc 8"/>
          <p:cNvSpPr/>
          <p:nvPr/>
        </p:nvSpPr>
        <p:spPr>
          <a:xfrm>
            <a:off x="4307422" y="2640042"/>
            <a:ext cx="1229312" cy="990598"/>
          </a:xfrm>
          <a:prstGeom prst="arc">
            <a:avLst>
              <a:gd name="adj1" fmla="val 12088587"/>
              <a:gd name="adj2" fmla="val 1676608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Arc 9"/>
          <p:cNvSpPr/>
          <p:nvPr/>
        </p:nvSpPr>
        <p:spPr>
          <a:xfrm flipV="1">
            <a:off x="4407751" y="4815201"/>
            <a:ext cx="1229312" cy="915534"/>
          </a:xfrm>
          <a:prstGeom prst="arc">
            <a:avLst>
              <a:gd name="adj1" fmla="val 11567118"/>
              <a:gd name="adj2" fmla="val 1603770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Arc 10"/>
          <p:cNvSpPr/>
          <p:nvPr/>
        </p:nvSpPr>
        <p:spPr>
          <a:xfrm flipV="1">
            <a:off x="1986345" y="3135341"/>
            <a:ext cx="1229312" cy="915534"/>
          </a:xfrm>
          <a:prstGeom prst="arc">
            <a:avLst>
              <a:gd name="adj1" fmla="val 10650984"/>
              <a:gd name="adj2" fmla="val 1603770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Rectangle 11"/>
          <p:cNvSpPr/>
          <p:nvPr/>
        </p:nvSpPr>
        <p:spPr>
          <a:xfrm>
            <a:off x="7079807" y="2246242"/>
            <a:ext cx="1880991" cy="759142"/>
          </a:xfrm>
          <a:prstGeom prst="rect">
            <a:avLst/>
          </a:prstGeom>
          <a:gradFill flip="none" rotWithShape="1">
            <a:gsLst>
              <a:gs pos="0">
                <a:schemeClr val="bg1">
                  <a:lumMod val="85000"/>
                  <a:shade val="30000"/>
                  <a:satMod val="115000"/>
                </a:schemeClr>
              </a:gs>
              <a:gs pos="48000">
                <a:schemeClr val="bg1">
                  <a:shade val="67500"/>
                  <a:satMod val="115000"/>
                  <a:lumMod val="63000"/>
                  <a:lumOff val="37000"/>
                </a:schemeClr>
              </a:gs>
              <a:gs pos="100000">
                <a:schemeClr val="bg1">
                  <a:lumMod val="85000"/>
                  <a:shade val="100000"/>
                  <a:satMod val="115000"/>
                </a:schemeClr>
              </a:gs>
            </a:gsLst>
            <a:path path="circle">
              <a:fillToRect l="100000" t="100000"/>
            </a:path>
            <a:tileRect r="-100000" b="-100000"/>
          </a:gra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b="1" dirty="0" smtClean="0">
                <a:solidFill>
                  <a:schemeClr val="tx1"/>
                </a:solidFill>
              </a:rPr>
              <a:t>(Publish Msg)</a:t>
            </a:r>
          </a:p>
          <a:p>
            <a:pPr algn="ctr"/>
            <a:r>
              <a:rPr lang="en-US" sz="1400" b="1" dirty="0" smtClean="0">
                <a:solidFill>
                  <a:schemeClr val="tx1"/>
                </a:solidFill>
              </a:rPr>
              <a:t>IR_Range_To_Human</a:t>
            </a:r>
          </a:p>
          <a:p>
            <a:pPr algn="ctr"/>
            <a:endParaRPr lang="en-US" sz="400" dirty="0" smtClean="0">
              <a:solidFill>
                <a:schemeClr val="tx1"/>
              </a:solidFill>
            </a:endParaRPr>
          </a:p>
          <a:p>
            <a:pPr algn="ctr"/>
            <a:r>
              <a:rPr lang="en-US" sz="1200" dirty="0" smtClean="0">
                <a:solidFill>
                  <a:schemeClr val="tx1"/>
                </a:solidFill>
              </a:rPr>
              <a:t>IR_range = 2.9 feet</a:t>
            </a:r>
          </a:p>
        </p:txBody>
      </p:sp>
      <p:sp>
        <p:nvSpPr>
          <p:cNvPr id="13" name="Rectangle 12"/>
          <p:cNvSpPr/>
          <p:nvPr/>
        </p:nvSpPr>
        <p:spPr>
          <a:xfrm>
            <a:off x="7040539" y="3115994"/>
            <a:ext cx="1959526" cy="954227"/>
          </a:xfrm>
          <a:prstGeom prst="rect">
            <a:avLst/>
          </a:prstGeom>
          <a:gradFill flip="none" rotWithShape="1">
            <a:gsLst>
              <a:gs pos="0">
                <a:schemeClr val="bg2">
                  <a:lumMod val="75000"/>
                  <a:shade val="30000"/>
                  <a:satMod val="115000"/>
                </a:schemeClr>
              </a:gs>
              <a:gs pos="26000">
                <a:srgbClr val="A39E8F"/>
              </a:gs>
              <a:gs pos="100000">
                <a:schemeClr val="bg2">
                  <a:lumMod val="75000"/>
                  <a:shade val="100000"/>
                  <a:satMod val="115000"/>
                </a:schemeClr>
              </a:gs>
            </a:gsLst>
            <a:path path="circle">
              <a:fillToRect l="100000" t="100000"/>
            </a:path>
            <a:tileRect r="-100000" b="-100000"/>
          </a:gra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b="1" dirty="0" smtClean="0">
                <a:solidFill>
                  <a:schemeClr val="tx1"/>
                </a:solidFill>
              </a:rPr>
              <a:t>(Subscribe Msg)</a:t>
            </a:r>
          </a:p>
          <a:p>
            <a:pPr algn="ctr"/>
            <a:r>
              <a:rPr lang="en-US" sz="1400" b="1" dirty="0" smtClean="0">
                <a:solidFill>
                  <a:schemeClr val="tx1"/>
                </a:solidFill>
              </a:rPr>
              <a:t>Arm_Mode_Change</a:t>
            </a:r>
          </a:p>
          <a:p>
            <a:pPr algn="ctr"/>
            <a:endParaRPr lang="en-US" sz="400" dirty="0" smtClean="0">
              <a:solidFill>
                <a:schemeClr val="tx1"/>
              </a:solidFill>
            </a:endParaRPr>
          </a:p>
          <a:p>
            <a:pPr algn="ctr"/>
            <a:r>
              <a:rPr lang="en-US" sz="1200" dirty="0" smtClean="0">
                <a:solidFill>
                  <a:schemeClr val="tx1"/>
                </a:solidFill>
              </a:rPr>
              <a:t>(expect value to be: Arm_Motion_Mode = slow)</a:t>
            </a:r>
          </a:p>
        </p:txBody>
      </p:sp>
      <p:sp>
        <p:nvSpPr>
          <p:cNvPr id="14" name="Arc 13"/>
          <p:cNvSpPr/>
          <p:nvPr/>
        </p:nvSpPr>
        <p:spPr>
          <a:xfrm>
            <a:off x="6317808" y="2045535"/>
            <a:ext cx="1229312" cy="594507"/>
          </a:xfrm>
          <a:prstGeom prst="arc">
            <a:avLst>
              <a:gd name="adj1" fmla="val 11768515"/>
              <a:gd name="adj2" fmla="val 2083244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Arc 14"/>
          <p:cNvSpPr/>
          <p:nvPr/>
        </p:nvSpPr>
        <p:spPr>
          <a:xfrm flipV="1">
            <a:off x="6276474" y="3660504"/>
            <a:ext cx="1229312" cy="570886"/>
          </a:xfrm>
          <a:prstGeom prst="arc">
            <a:avLst>
              <a:gd name="adj1" fmla="val 10672169"/>
              <a:gd name="adj2" fmla="val 20285054"/>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Rectangle 15"/>
          <p:cNvSpPr/>
          <p:nvPr/>
        </p:nvSpPr>
        <p:spPr>
          <a:xfrm>
            <a:off x="5022407" y="4525893"/>
            <a:ext cx="2018132" cy="1494150"/>
          </a:xfrm>
          <a:prstGeom prst="rect">
            <a:avLst/>
          </a:prstGeom>
          <a:gradFill flip="none" rotWithShape="1">
            <a:gsLst>
              <a:gs pos="0">
                <a:schemeClr val="accent5">
                  <a:lumMod val="60000"/>
                  <a:lumOff val="40000"/>
                  <a:shade val="30000"/>
                  <a:satMod val="115000"/>
                </a:schemeClr>
              </a:gs>
              <a:gs pos="50000">
                <a:schemeClr val="accent5">
                  <a:lumMod val="60000"/>
                  <a:lumOff val="40000"/>
                  <a:shade val="67500"/>
                  <a:satMod val="115000"/>
                </a:schemeClr>
              </a:gs>
              <a:gs pos="100000">
                <a:schemeClr val="accent5">
                  <a:lumMod val="60000"/>
                  <a:lumOff val="40000"/>
                  <a:shade val="100000"/>
                  <a:satMod val="115000"/>
                </a:schemeClr>
              </a:gs>
            </a:gsLst>
            <a:path path="circle">
              <a:fillToRect l="100000" t="100000"/>
            </a:path>
            <a:tileRect r="-100000" b="-100000"/>
          </a:gra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b="1" dirty="0" smtClean="0">
                <a:solidFill>
                  <a:schemeClr val="tx1"/>
                </a:solidFill>
              </a:rPr>
              <a:t>Test Input</a:t>
            </a:r>
          </a:p>
          <a:p>
            <a:endParaRPr lang="en-US" sz="400" dirty="0" smtClean="0">
              <a:solidFill>
                <a:schemeClr val="tx1"/>
              </a:solidFill>
            </a:endParaRPr>
          </a:p>
          <a:p>
            <a:r>
              <a:rPr lang="en-US" sz="1200" dirty="0" smtClean="0">
                <a:solidFill>
                  <a:schemeClr val="tx1"/>
                </a:solidFill>
              </a:rPr>
              <a:t>Camera estimated range</a:t>
            </a:r>
          </a:p>
          <a:p>
            <a:r>
              <a:rPr lang="en-US" sz="1200" dirty="0" smtClean="0">
                <a:solidFill>
                  <a:schemeClr val="tx1"/>
                </a:solidFill>
              </a:rPr>
              <a:t>Camera_Est_Range = 2.9 feet</a:t>
            </a:r>
          </a:p>
          <a:p>
            <a:endParaRPr lang="en-US" sz="400" dirty="0" smtClean="0">
              <a:solidFill>
                <a:schemeClr val="tx1"/>
              </a:solidFill>
            </a:endParaRPr>
          </a:p>
          <a:p>
            <a:r>
              <a:rPr lang="en-US" sz="1600" b="1" dirty="0" smtClean="0">
                <a:solidFill>
                  <a:schemeClr val="tx1"/>
                </a:solidFill>
              </a:rPr>
              <a:t>Expected Results</a:t>
            </a:r>
          </a:p>
          <a:p>
            <a:r>
              <a:rPr lang="en-US" sz="1200" dirty="0" smtClean="0">
                <a:solidFill>
                  <a:schemeClr val="tx1"/>
                </a:solidFill>
              </a:rPr>
              <a:t>Expect values of</a:t>
            </a:r>
          </a:p>
          <a:p>
            <a:r>
              <a:rPr lang="en-US" sz="1200" dirty="0" smtClean="0">
                <a:solidFill>
                  <a:schemeClr val="tx1"/>
                </a:solidFill>
              </a:rPr>
              <a:t>Arm_Motion_Mode = slow</a:t>
            </a:r>
          </a:p>
        </p:txBody>
      </p:sp>
    </p:spTree>
    <p:extLst>
      <p:ext uri="{BB962C8B-B14F-4D97-AF65-F5344CB8AC3E}">
        <p14:creationId xmlns:p14="http://schemas.microsoft.com/office/powerpoint/2010/main" val="5274463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normAutofit fontScale="90000"/>
          </a:bodyPr>
          <a:lstStyle/>
          <a:p>
            <a:r>
              <a:rPr lang="en-US" altLang="en-US" smtClean="0"/>
              <a:t>Test Runner Uses CFS Pub/Sub Architecture</a:t>
            </a:r>
          </a:p>
        </p:txBody>
      </p:sp>
      <p:pic>
        <p:nvPicPr>
          <p:cNvPr id="7" name="Picture 6"/>
          <p:cNvPicPr>
            <a:picLocks noChangeAspect="1"/>
          </p:cNvPicPr>
          <p:nvPr/>
        </p:nvPicPr>
        <p:blipFill rotWithShape="1">
          <a:blip r:embed="rId2"/>
          <a:srcRect l="7000" t="23875" r="54167" b="39045"/>
          <a:stretch/>
        </p:blipFill>
        <p:spPr>
          <a:xfrm>
            <a:off x="263267" y="2033516"/>
            <a:ext cx="8617465" cy="2847832"/>
          </a:xfrm>
          <a:prstGeom prst="rect">
            <a:avLst/>
          </a:prstGeom>
        </p:spPr>
      </p:pic>
    </p:spTree>
    <p:extLst>
      <p:ext uri="{BB962C8B-B14F-4D97-AF65-F5344CB8AC3E}">
        <p14:creationId xmlns:p14="http://schemas.microsoft.com/office/powerpoint/2010/main" val="29973646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normAutofit fontScale="90000"/>
          </a:bodyPr>
          <a:lstStyle/>
          <a:p>
            <a:r>
              <a:rPr lang="en-US" altLang="en-US" smtClean="0"/>
              <a:t>Test Runner Reads Test Spec, Produces Test Results</a:t>
            </a:r>
          </a:p>
        </p:txBody>
      </p:sp>
      <p:pic>
        <p:nvPicPr>
          <p:cNvPr id="8195" name="Picture 3" descr="C:\Users\ebutt\Desktop\Project 4 - Graphics\CFS_g012_Test Runner Uses Test Specification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476778"/>
            <a:ext cx="7086600" cy="406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45869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274638"/>
            <a:ext cx="8229600" cy="935976"/>
          </a:xfrm>
        </p:spPr>
        <p:txBody>
          <a:bodyPr>
            <a:normAutofit fontScale="90000"/>
          </a:bodyPr>
          <a:lstStyle/>
          <a:p>
            <a:r>
              <a:rPr lang="en-US" altLang="en-US" dirty="0" smtClean="0"/>
              <a:t>Generating the Test Plan from Requirements</a:t>
            </a:r>
          </a:p>
        </p:txBody>
      </p:sp>
      <p:sp>
        <p:nvSpPr>
          <p:cNvPr id="4" name="Rectangle 3"/>
          <p:cNvSpPr txBox="1">
            <a:spLocks noChangeArrowheads="1"/>
          </p:cNvSpPr>
          <p:nvPr/>
        </p:nvSpPr>
        <p:spPr bwMode="auto">
          <a:xfrm>
            <a:off x="528034" y="1394138"/>
            <a:ext cx="8311166"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buNone/>
              <a:defRPr/>
            </a:pPr>
            <a:r>
              <a:rPr lang="en-US" altLang="en-US" sz="2800" kern="0" dirty="0" smtClean="0"/>
              <a:t>Observation from Phase I exercise with APL Solar Probe Plus type autonomy requirements</a:t>
            </a:r>
          </a:p>
          <a:p>
            <a:pPr lvl="1" eaLnBrk="1" hangingPunct="1">
              <a:defRPr/>
            </a:pPr>
            <a:r>
              <a:rPr lang="en-US" altLang="en-US" sz="2400" kern="0" dirty="0" smtClean="0"/>
              <a:t>Similarities from one requirement to the next</a:t>
            </a:r>
          </a:p>
          <a:p>
            <a:pPr lvl="2" eaLnBrk="1" hangingPunct="1">
              <a:defRPr/>
            </a:pPr>
            <a:r>
              <a:rPr lang="en-US" altLang="en-US" sz="2000" kern="0" dirty="0" smtClean="0"/>
              <a:t>Often a tiered response, when first tier doesn’t correct the issue, go to the next tier</a:t>
            </a:r>
          </a:p>
          <a:p>
            <a:pPr lvl="2" eaLnBrk="1" hangingPunct="1">
              <a:defRPr/>
            </a:pPr>
            <a:r>
              <a:rPr lang="en-US" altLang="en-US" sz="2000" kern="0" dirty="0" smtClean="0"/>
              <a:t>Rule based behavior: If {condition} then {response}</a:t>
            </a:r>
          </a:p>
          <a:p>
            <a:pPr lvl="1" eaLnBrk="1" hangingPunct="1">
              <a:defRPr/>
            </a:pPr>
            <a:r>
              <a:rPr lang="en-US" altLang="en-US" sz="2400" kern="0" dirty="0" smtClean="0"/>
              <a:t>Similarities enable the formation of a template for generating the test</a:t>
            </a:r>
            <a:endParaRPr lang="en-US" altLang="en-US" kern="0" dirty="0"/>
          </a:p>
          <a:p>
            <a:pPr lvl="1" eaLnBrk="1" hangingPunct="1">
              <a:defRPr/>
            </a:pPr>
            <a:r>
              <a:rPr lang="en-US" altLang="en-US" sz="2400" kern="0" dirty="0" smtClean="0"/>
              <a:t>Some additional parameters are needed in addition to the template</a:t>
            </a:r>
          </a:p>
          <a:p>
            <a:pPr lvl="1" eaLnBrk="1" hangingPunct="1">
              <a:defRPr/>
            </a:pPr>
            <a:r>
              <a:rPr lang="en-US" altLang="en-US" sz="2400" kern="0" dirty="0" smtClean="0"/>
              <a:t>Parameters illustrated on the next page</a:t>
            </a:r>
          </a:p>
        </p:txBody>
      </p:sp>
    </p:spTree>
    <p:extLst>
      <p:ext uri="{BB962C8B-B14F-4D97-AF65-F5344CB8AC3E}">
        <p14:creationId xmlns:p14="http://schemas.microsoft.com/office/powerpoint/2010/main" val="9950550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28650" y="249215"/>
            <a:ext cx="7886700" cy="1089025"/>
          </a:xfrm>
        </p:spPr>
        <p:txBody>
          <a:bodyPr>
            <a:normAutofit fontScale="90000"/>
          </a:bodyPr>
          <a:lstStyle/>
          <a:p>
            <a:r>
              <a:rPr lang="en-US" altLang="en-US" dirty="0" smtClean="0"/>
              <a:t>Data Entry to Enable Test Generation from Template</a:t>
            </a:r>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1678" y="1273845"/>
            <a:ext cx="5664021" cy="4928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2975861"/>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6122</TotalTime>
  <Words>737</Words>
  <Application>Microsoft Office PowerPoint</Application>
  <PresentationFormat>On-screen Show (4:3)</PresentationFormat>
  <Paragraphs>103</Paragraphs>
  <Slides>17</Slides>
  <Notes>1</Notes>
  <HiddenSlides>0</HiddenSlides>
  <MMClips>0</MMClips>
  <ScaleCrop>false</ScaleCrop>
  <HeadingPairs>
    <vt:vector size="4" baseType="variant">
      <vt:variant>
        <vt:lpstr>Theme</vt:lpstr>
      </vt:variant>
      <vt:variant>
        <vt:i4>3</vt:i4>
      </vt:variant>
      <vt:variant>
        <vt:lpstr>Slide Titles</vt:lpstr>
      </vt:variant>
      <vt:variant>
        <vt:i4>17</vt:i4>
      </vt:variant>
    </vt:vector>
  </HeadingPairs>
  <TitlesOfParts>
    <vt:vector size="20" baseType="lpstr">
      <vt:lpstr>Custom Design</vt:lpstr>
      <vt:lpstr>1_Custom Design</vt:lpstr>
      <vt:lpstr>2_Custom Design</vt:lpstr>
      <vt:lpstr>cFS-based Autonomy Requirements Tester (ART)</vt:lpstr>
      <vt:lpstr>About S&amp;K Global Solutions (SKGS)</vt:lpstr>
      <vt:lpstr>Background: 2015 cFS User Survey</vt:lpstr>
      <vt:lpstr>cFS-based Autonomy Requirements Tester (ART) project: Phase I SBIR</vt:lpstr>
      <vt:lpstr>Represent Data for Progression from Requirement to Test Results</vt:lpstr>
      <vt:lpstr>Test Runner Uses CFS Pub/Sub Architecture</vt:lpstr>
      <vt:lpstr>Test Runner Reads Test Spec, Produces Test Results</vt:lpstr>
      <vt:lpstr>Generating the Test Plan from Requirements</vt:lpstr>
      <vt:lpstr>Data Entry to Enable Test Generation from Template</vt:lpstr>
      <vt:lpstr>1st Part of Detailed Test Plan</vt:lpstr>
      <vt:lpstr>For Browsing Requirement</vt:lpstr>
      <vt:lpstr>Viewing Details from Test Plan</vt:lpstr>
      <vt:lpstr>A Graphical View of the Test Plan</vt:lpstr>
      <vt:lpstr>A View of the Test Results</vt:lpstr>
      <vt:lpstr>ART Emphases</vt:lpstr>
      <vt:lpstr>Fault Management Viewer (FMV)</vt:lpstr>
      <vt:lpstr>FMV System Concept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Amy Yalon</dc:creator>
  <cp:lastModifiedBy>Mike Monahan</cp:lastModifiedBy>
  <cp:revision>28</cp:revision>
  <dcterms:created xsi:type="dcterms:W3CDTF">2015-10-06T20:30:22Z</dcterms:created>
  <dcterms:modified xsi:type="dcterms:W3CDTF">2016-12-01T21:29:30Z</dcterms:modified>
</cp:coreProperties>
</file>