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4"/>
  </p:sldMasterIdLst>
  <p:notesMasterIdLst>
    <p:notesMasterId r:id="rId12"/>
  </p:notesMasterIdLst>
  <p:sldIdLst>
    <p:sldId id="274" r:id="rId5"/>
    <p:sldId id="285" r:id="rId6"/>
    <p:sldId id="280" r:id="rId7"/>
    <p:sldId id="282" r:id="rId8"/>
    <p:sldId id="283" r:id="rId9"/>
    <p:sldId id="284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A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98" autoAdjust="0"/>
    <p:restoredTop sz="94595"/>
  </p:normalViewPr>
  <p:slideViewPr>
    <p:cSldViewPr snapToGrid="0" snapToObjects="1" showGuides="1"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7" d="100"/>
          <a:sy n="117" d="100"/>
        </p:scale>
        <p:origin x="288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6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7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C56FA7-B54F-4F10-B84C-A9382AEDDBD1}" type="datetime3">
              <a:rPr lang="en-US" smtClean="0"/>
              <a:t>5 December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358640"/>
            <a:ext cx="9144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2323070"/>
            <a:ext cx="6858000" cy="15734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4038601"/>
            <a:ext cx="6858000" cy="8381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4876801"/>
            <a:ext cx="4038600" cy="129539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4" y="95382"/>
            <a:ext cx="3180080" cy="131064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3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6320-985A-4A90-ABD4-B9058513F1DD}" type="datetime3">
              <a:rPr lang="en-US" smtClean="0"/>
              <a:t>5 December 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22BC-7B67-456A-B5FF-FC35F7CDA3A1}" type="datetime3">
              <a:rPr lang="en-US" smtClean="0"/>
              <a:t>5 December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358640"/>
            <a:ext cx="9144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60" y="1598875"/>
            <a:ext cx="4729482" cy="3093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60" y="1598875"/>
            <a:ext cx="4729482" cy="3093721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E9D0-2D2F-4480-897E-D0201EA87AB5}" type="datetime3">
              <a:rPr lang="en-US" smtClean="0"/>
              <a:t>5 December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9159560" cy="6856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60" y="1598876"/>
            <a:ext cx="4729480" cy="309372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E15420-52E3-4699-B63B-BCAB5568019B}" type="datetime3">
              <a:rPr lang="en-US" smtClean="0"/>
              <a:t>5 December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" y="667"/>
            <a:ext cx="9129523" cy="685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2323070"/>
            <a:ext cx="6858000" cy="15734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4038601"/>
            <a:ext cx="6858000" cy="8382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4876801"/>
            <a:ext cx="4057650" cy="129539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4" y="95382"/>
            <a:ext cx="3180080" cy="131064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5" pos="3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17BD821-67DE-4CD8-B805-5A96EDCB3A90}" type="datetime3">
              <a:rPr lang="en-US" smtClean="0"/>
              <a:t>5 December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"/>
            <a:ext cx="9143999" cy="68573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361627"/>
            <a:ext cx="9144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50" y="1028701"/>
            <a:ext cx="5286375" cy="14858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(recommended for titles that are 2-3 lines long)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1" y="2514601"/>
            <a:ext cx="5286375" cy="3428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50" y="2857501"/>
            <a:ext cx="5286375" cy="775386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8" y="661615"/>
            <a:ext cx="2538216" cy="166033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43250" y="3855309"/>
            <a:ext cx="511492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50" y="3976706"/>
            <a:ext cx="5286375" cy="21954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 smtClean="0"/>
              <a:t>Click to add </a:t>
            </a:r>
            <a:r>
              <a:rPr lang="en-US" dirty="0" smtClean="0">
                <a:effectLst/>
                <a:latin typeface="Helvetica" charset="0"/>
              </a:rPr>
              <a:t>classification text</a:t>
            </a:r>
            <a:endParaRPr lang="en-US" dirty="0">
              <a:effectLst/>
              <a:latin typeface="Helvetica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143250" y="3855309"/>
            <a:ext cx="511492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43250" y="3855309"/>
            <a:ext cx="511492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43250" y="3855309"/>
            <a:ext cx="52863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9099" y="2097637"/>
            <a:ext cx="171500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624696" y="2199089"/>
            <a:ext cx="2063806" cy="4225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000" dirty="0" smtClean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000" dirty="0" smtClean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8071D58-AC9F-4F70-9A19-0F50748DD503}" type="datetime3">
              <a:rPr lang="en-US" smtClean="0"/>
              <a:t>5 December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" y="667"/>
            <a:ext cx="9129523" cy="685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50" y="1028701"/>
            <a:ext cx="5286375" cy="14858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(recommended for titles that are 2-3 lines long)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1" y="2514600"/>
            <a:ext cx="5286375" cy="34289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50" y="2857501"/>
            <a:ext cx="5286375" cy="775386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8" y="664602"/>
            <a:ext cx="2533650" cy="16573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43250" y="3855309"/>
            <a:ext cx="52863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50" y="3976706"/>
            <a:ext cx="5286375" cy="219549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 baseline="0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 smtClean="0">
                <a:effectLst/>
                <a:latin typeface="Helvetica" charset="0"/>
              </a:rPr>
              <a:t>Click to add classification text</a:t>
            </a:r>
            <a:endParaRPr lang="en-US" dirty="0">
              <a:effectLst/>
              <a:latin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99099" y="2097637"/>
            <a:ext cx="1715001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624696" y="2199089"/>
            <a:ext cx="2063806" cy="4225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000" dirty="0" smtClean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000" dirty="0" smtClean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5 December 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714375" y="1181100"/>
            <a:ext cx="7715249" cy="4991100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D46-26EC-4440-A10B-A9320D2EABA0}" type="datetime3">
              <a:rPr lang="en-US" smtClean="0"/>
              <a:t>5 December 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26027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808307"/>
            <a:ext cx="8458200" cy="37279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714375" y="1485900"/>
            <a:ext cx="7715249" cy="4686300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375" y="1181100"/>
            <a:ext cx="3667125" cy="41762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62500" y="1181100"/>
            <a:ext cx="3667125" cy="41762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EA870B-9BCB-4CA4-9ED7-117A02AE3BB9}" type="datetime3">
              <a:rPr lang="en-US" smtClean="0"/>
              <a:t>5 December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375" y="1485900"/>
            <a:ext cx="3667125" cy="38714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62500" y="1485900"/>
            <a:ext cx="3667125" cy="38714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9CA92E-5EAF-457C-B714-7CF0FAA4F471}" type="datetime3">
              <a:rPr lang="en-US" smtClean="0"/>
              <a:t>5 December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777A-3965-415F-AE15-07B0BE5E0CF9}" type="datetime3">
              <a:rPr lang="en-US" smtClean="0"/>
              <a:t>5 December 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500932"/>
            <a:ext cx="9144000" cy="35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500932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5" y="1181101"/>
            <a:ext cx="7715250" cy="4991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44378" y="6500480"/>
            <a:ext cx="1367512" cy="357067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09C8480-8E7F-4E2B-9C3D-F71E3163980E}" type="datetime3">
              <a:rPr lang="en-US" smtClean="0"/>
              <a:t>5 December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696" y="6500480"/>
            <a:ext cx="3236103" cy="357067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3689" y="6500480"/>
            <a:ext cx="285750" cy="3570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8526697" y="6606299"/>
            <a:ext cx="0" cy="15544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566791"/>
            <a:ext cx="210893" cy="226709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1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42" r:id="rId2"/>
    <p:sldLayoutId id="2147483770" r:id="rId3"/>
    <p:sldLayoutId id="2147483746" r:id="rId4"/>
    <p:sldLayoutId id="2147483747" r:id="rId5"/>
    <p:sldLayoutId id="2147483775" r:id="rId6"/>
    <p:sldLayoutId id="2147483751" r:id="rId7"/>
    <p:sldLayoutId id="2147483776" r:id="rId8"/>
    <p:sldLayoutId id="2147483761" r:id="rId9"/>
    <p:sldLayoutId id="2147483779" r:id="rId10"/>
    <p:sldLayoutId id="2147483771" r:id="rId11"/>
    <p:sldLayoutId id="2147483765" r:id="rId12"/>
  </p:sldLayoutIdLs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Char char="•"/>
        <a:tabLst/>
        <a:defRPr sz="20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93738" marR="0" indent="-24606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.AppleSystemUIFont" charset="-120"/>
        <a:buChar char="-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50938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Wingdings" charset="2"/>
        <a:buChar char="§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6550" marR="0" indent="-22701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Courier New" charset="0"/>
        <a:buChar char="o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6375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/>
        <a:buChar char="•"/>
        <a:tabLst/>
        <a:defRPr sz="16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0" orient="horz" pos="264" userDrawn="1">
          <p15:clr>
            <a:srgbClr val="F26B43"/>
          </p15:clr>
        </p15:guide>
        <p15:guide id="11" pos="216">
          <p15:clr>
            <a:srgbClr val="F26B43"/>
          </p15:clr>
        </p15:guide>
        <p15:guide id="12" pos="5544">
          <p15:clr>
            <a:srgbClr val="F26B43"/>
          </p15:clr>
        </p15:guide>
        <p15:guide id="14" pos="2880">
          <p15:clr>
            <a:srgbClr val="F26B43"/>
          </p15:clr>
        </p15:guide>
        <p15:guide id="16" orient="horz" pos="744" userDrawn="1">
          <p15:clr>
            <a:srgbClr val="F26B43"/>
          </p15:clr>
        </p15:guide>
        <p15:guide id="17" pos="450">
          <p15:clr>
            <a:srgbClr val="F26B43"/>
          </p15:clr>
        </p15:guide>
        <p15:guide id="18" pos="5310">
          <p15:clr>
            <a:srgbClr val="F26B43"/>
          </p15:clr>
        </p15:guide>
        <p15:guide id="19" orient="horz" pos="3888" userDrawn="1">
          <p15:clr>
            <a:srgbClr val="F26B43"/>
          </p15:clr>
        </p15:guide>
        <p15:guide id="20" pos="2664" userDrawn="1">
          <p15:clr>
            <a:srgbClr val="F26B43"/>
          </p15:clr>
        </p15:guide>
        <p15:guide id="21" pos="3096" userDrawn="1">
          <p15:clr>
            <a:srgbClr val="F26B43"/>
          </p15:clr>
        </p15:guide>
        <p15:guide id="23" orient="horz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pacefsw@gmail.com" TargetMode="External"/><Relationship Id="rId2" Type="http://schemas.openxmlformats.org/officeDocument/2006/relationships/hyperlink" Target="http://www.flightsoftware.org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pacefsw+ideas@gmail.com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 Year Anniversary</a:t>
            </a:r>
            <a:br>
              <a:rPr lang="en-US" dirty="0" smtClean="0"/>
            </a:br>
            <a:r>
              <a:rPr lang="en-US" dirty="0" smtClean="0"/>
              <a:t>Looking back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FSW-2017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Subodh Harmalkar</a:t>
            </a:r>
          </a:p>
          <a:p>
            <a:r>
              <a:rPr lang="en-US" dirty="0" smtClean="0"/>
              <a:t>Section Supervisor, </a:t>
            </a:r>
            <a:r>
              <a:rPr lang="en-US" smtClean="0"/>
              <a:t>SIE-3 Applications</a:t>
            </a:r>
            <a:endParaRPr lang="en-US" dirty="0" smtClean="0"/>
          </a:p>
          <a:p>
            <a:r>
              <a:rPr lang="en-US" dirty="0" smtClean="0"/>
              <a:t>JHUAPL – Space Exploration Sector</a:t>
            </a:r>
          </a:p>
          <a:p>
            <a:r>
              <a:rPr lang="en-US" dirty="0" smtClean="0"/>
              <a:t>(240)-228-1715</a:t>
            </a:r>
          </a:p>
          <a:p>
            <a:r>
              <a:rPr lang="en-US" dirty="0" smtClean="0"/>
              <a:t>Subodh.harmalkar@jhaupl.edu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Logistics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5 December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Open to all nationalities, but foreign nationals or US Citizens working for foreign organizations need to register.</a:t>
            </a:r>
          </a:p>
          <a:p>
            <a:endParaRPr lang="en-US" dirty="0"/>
          </a:p>
          <a:p>
            <a:r>
              <a:rPr lang="en-US" dirty="0" smtClean="0"/>
              <a:t>Shuttle from Homewood Suites to APL (7:30 am).</a:t>
            </a:r>
          </a:p>
          <a:p>
            <a:r>
              <a:rPr lang="en-US" dirty="0" smtClean="0"/>
              <a:t>Shuttle from APL to Homewood after workshop and Wednesday dinner</a:t>
            </a:r>
          </a:p>
          <a:p>
            <a:r>
              <a:rPr lang="en-US" dirty="0" smtClean="0"/>
              <a:t>Reserved parking for attendees</a:t>
            </a:r>
          </a:p>
          <a:p>
            <a:r>
              <a:rPr lang="en-US" dirty="0" smtClean="0"/>
              <a:t>Restrooms across lobby</a:t>
            </a:r>
          </a:p>
          <a:p>
            <a:r>
              <a:rPr lang="en-US" dirty="0" smtClean="0"/>
              <a:t>Backdoor of auditorium – Please do not open</a:t>
            </a:r>
          </a:p>
          <a:p>
            <a:endParaRPr lang="en-US" dirty="0"/>
          </a:p>
          <a:p>
            <a:r>
              <a:rPr lang="en-US" dirty="0" smtClean="0"/>
              <a:t>Any questions – please come </a:t>
            </a:r>
            <a:r>
              <a:rPr lang="en-US" smtClean="0"/>
              <a:t>to front desk or see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3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87E4-2DB4-4BBF-AF25-C78776ADCDBD}" type="datetime3">
              <a:rPr lang="en-US" smtClean="0"/>
              <a:t>5 December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Sponsors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Attendees and larger community</a:t>
            </a:r>
          </a:p>
          <a:p>
            <a:r>
              <a:rPr lang="en-US" dirty="0" smtClean="0"/>
              <a:t>Presenters</a:t>
            </a:r>
            <a:endParaRPr lang="en-US" dirty="0"/>
          </a:p>
        </p:txBody>
      </p:sp>
      <p:pic>
        <p:nvPicPr>
          <p:cNvPr id="7" name="image12.png" descr="sponsor_oar_web_address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07379" y="1645291"/>
            <a:ext cx="1530380" cy="737870"/>
          </a:xfrm>
          <a:prstGeom prst="rect">
            <a:avLst/>
          </a:prstGeom>
          <a:ln/>
        </p:spPr>
      </p:pic>
      <p:pic>
        <p:nvPicPr>
          <p:cNvPr id="8" name="image13.jpg" descr="TTTech-logo-claim-below-blue-RGB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37018" y="1645290"/>
            <a:ext cx="1996440" cy="737870"/>
          </a:xfrm>
          <a:prstGeom prst="rect">
            <a:avLst/>
          </a:prstGeom>
          <a:ln/>
        </p:spPr>
      </p:pic>
      <p:pic>
        <p:nvPicPr>
          <p:cNvPr id="9" name="image10.png" descr="sponsor_mathworks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733458" y="1629319"/>
            <a:ext cx="3352165" cy="661670"/>
          </a:xfrm>
          <a:prstGeom prst="rect">
            <a:avLst/>
          </a:prstGeom>
          <a:ln/>
        </p:spPr>
      </p:pic>
      <p:pic>
        <p:nvPicPr>
          <p:cNvPr id="10" name="image3.jpg" descr="sponsor_adacore.jp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807379" y="2573025"/>
            <a:ext cx="1924050" cy="546100"/>
          </a:xfrm>
          <a:prstGeom prst="rect">
            <a:avLst/>
          </a:prstGeom>
          <a:ln/>
        </p:spPr>
      </p:pic>
      <p:pic>
        <p:nvPicPr>
          <p:cNvPr id="11" name="image15.jpg" descr="CCUR_RT.jp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2854612" y="2478134"/>
            <a:ext cx="2679712" cy="546100"/>
          </a:xfrm>
          <a:prstGeom prst="rect">
            <a:avLst/>
          </a:prstGeom>
          <a:ln/>
        </p:spPr>
      </p:pic>
      <p:pic>
        <p:nvPicPr>
          <p:cNvPr id="12" name="image14.png" descr="AGI-Logo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5727424" y="2408398"/>
            <a:ext cx="1691294" cy="569475"/>
          </a:xfrm>
          <a:prstGeom prst="rect">
            <a:avLst/>
          </a:prstGeom>
          <a:ln/>
        </p:spPr>
      </p:pic>
      <p:pic>
        <p:nvPicPr>
          <p:cNvPr id="13" name="image9.jpg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624696" y="3153152"/>
            <a:ext cx="2555036" cy="57783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1077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5 December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86024265"/>
              </p:ext>
            </p:extLst>
          </p:nvPr>
        </p:nvGraphicFramePr>
        <p:xfrm>
          <a:off x="389673" y="879893"/>
          <a:ext cx="8479766" cy="5181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1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9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4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6639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Talks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Sponsors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333"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7 - OAR, TTTECH, ADACORE,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MATHWORKS, COBHAM, AGI, CONCURRENT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JHUAPL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333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OAR,TTTECH, ADACORE,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MATHWORKS, STAR-DUNDEE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333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5 - OAR, TTTECH, ADACORE,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MATHWORKS, STAR-DUNDEE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JHUAPL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333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6 - OAR,</a:t>
                      </a:r>
                      <a:r>
                        <a:rPr lang="en-US" baseline="0" dirty="0" smtClean="0"/>
                        <a:t> TTTECH, MATHWORKS, KLOCWORK, ADACORE, GRAMMATECH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333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5 - OAR, TTTECH, MATHWORKS, KLOCWORK,</a:t>
                      </a:r>
                      <a:r>
                        <a:rPr lang="en-US" baseline="0" dirty="0" smtClean="0"/>
                        <a:t> GRAMMATECH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087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4 - OAR, TTTECH, LDRA, GRAMMATECH,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SwRI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275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4 - OAR, AGI,</a:t>
                      </a:r>
                      <a:r>
                        <a:rPr lang="en-US" baseline="0" dirty="0" smtClean="0"/>
                        <a:t> ASI, GRAMMATECH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JHUAPL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1333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TTTECH, AGI, ASI,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GRAMMATECH, COVERITY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087"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087"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JHUAPL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087"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Pizza paid by Chris Krupiarz and Margie </a:t>
                      </a:r>
                      <a:r>
                        <a:rPr lang="en-US" dirty="0" err="1" smtClean="0"/>
                        <a:t>O’Riordan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JHUAPL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79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manage this?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5 December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Administrative Support</a:t>
            </a:r>
          </a:p>
          <a:p>
            <a:pPr lvl="1"/>
            <a:r>
              <a:rPr lang="en-US" dirty="0" smtClean="0"/>
              <a:t>Rhonda Strianese, Terri Jones, </a:t>
            </a:r>
            <a:r>
              <a:rPr lang="en-US" smtClean="0"/>
              <a:t>APL A/V, Accounting</a:t>
            </a:r>
            <a:endParaRPr lang="en-US" dirty="0" smtClean="0"/>
          </a:p>
          <a:p>
            <a:r>
              <a:rPr lang="en-US" dirty="0" smtClean="0"/>
              <a:t>Volunteers</a:t>
            </a:r>
          </a:p>
          <a:p>
            <a:pPr lvl="1"/>
            <a:r>
              <a:rPr lang="en-US" dirty="0" smtClean="0"/>
              <a:t>Katie Bechtold, Ronnie </a:t>
            </a:r>
            <a:r>
              <a:rPr lang="en-US" dirty="0" err="1" smtClean="0"/>
              <a:t>Killough</a:t>
            </a:r>
            <a:r>
              <a:rPr lang="en-US" dirty="0" smtClean="0"/>
              <a:t>, David McComas, Alan Unell, Amalaye Oyake</a:t>
            </a:r>
          </a:p>
          <a:p>
            <a:r>
              <a:rPr lang="en-US" dirty="0" smtClean="0"/>
              <a:t>Meet bi-weekly 5 months – Call For Presentation to Last Day</a:t>
            </a:r>
          </a:p>
          <a:p>
            <a:r>
              <a:rPr lang="en-US" dirty="0" smtClean="0"/>
              <a:t>Meet once a month otherwise</a:t>
            </a:r>
          </a:p>
          <a:p>
            <a:r>
              <a:rPr lang="en-US" dirty="0" smtClean="0"/>
              <a:t>Maintain website: </a:t>
            </a:r>
            <a:r>
              <a:rPr lang="en-US" dirty="0" smtClean="0">
                <a:hlinkClick r:id="rId2"/>
              </a:rPr>
              <a:t>www.flightsoftware.org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Maintain </a:t>
            </a:r>
            <a:r>
              <a:rPr lang="en-US" dirty="0" err="1" smtClean="0"/>
              <a:t>ConstantContact</a:t>
            </a:r>
            <a:r>
              <a:rPr lang="en-US" dirty="0" smtClean="0"/>
              <a:t> List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hlinkClick r:id="rId3"/>
              </a:rPr>
              <a:t>spacefsw@gmail.com</a:t>
            </a:r>
            <a:r>
              <a:rPr lang="en-US" dirty="0" smtClean="0"/>
              <a:t> – Deprecated yahoo mail</a:t>
            </a:r>
          </a:p>
          <a:p>
            <a:r>
              <a:rPr lang="en-US" dirty="0" smtClean="0"/>
              <a:t>Use Google Drive for managing uploads, registration forms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EventBrite</a:t>
            </a:r>
            <a:r>
              <a:rPr lang="en-US" dirty="0" smtClean="0"/>
              <a:t> for dinner fees – mainly to avoid food wastage</a:t>
            </a:r>
          </a:p>
          <a:p>
            <a:r>
              <a:rPr lang="en-US" dirty="0" smtClean="0"/>
              <a:t>Intake – Sponsors $2,500 each </a:t>
            </a:r>
          </a:p>
          <a:p>
            <a:r>
              <a:rPr lang="en-US" dirty="0" smtClean="0"/>
              <a:t>Expenses – Audio/Video, Dinner, Snacks, Goodies, Tools, Raffles</a:t>
            </a:r>
          </a:p>
          <a:p>
            <a:r>
              <a:rPr lang="en-US" dirty="0" smtClean="0"/>
              <a:t>Accounting kept by JHUAPL.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728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5 December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Add locations?</a:t>
            </a:r>
          </a:p>
          <a:p>
            <a:r>
              <a:rPr lang="en-US" dirty="0" smtClean="0"/>
              <a:t>New volunteers?</a:t>
            </a:r>
          </a:p>
          <a:p>
            <a:r>
              <a:rPr lang="en-US" dirty="0" smtClean="0"/>
              <a:t>Increase Days? </a:t>
            </a:r>
          </a:p>
          <a:p>
            <a:r>
              <a:rPr lang="en-US" smtClean="0"/>
              <a:t>Splinter </a:t>
            </a:r>
            <a:r>
              <a:rPr lang="en-US" dirty="0" smtClean="0"/>
              <a:t>Groups?</a:t>
            </a:r>
          </a:p>
          <a:p>
            <a:r>
              <a:rPr lang="en-US" dirty="0" smtClean="0"/>
              <a:t>Add Topics?</a:t>
            </a:r>
          </a:p>
          <a:p>
            <a:r>
              <a:rPr lang="en-US" dirty="0" smtClean="0"/>
              <a:t>Concentrate on certain areas?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spacefsw+future@gmail.com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0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70317"/>
      </p:ext>
    </p:extLst>
  </p:cSld>
  <p:clrMapOvr>
    <a:masterClrMapping/>
  </p:clrMapOvr>
</p:sld>
</file>

<file path=ppt/theme/theme1.xml><?xml version="1.0" encoding="utf-8"?>
<a:theme xmlns:a="http://schemas.openxmlformats.org/drawingml/2006/main" name="Basic-Template_Light-Theme_4x3">
  <a:themeElements>
    <a:clrScheme name="Custom 6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1"/>
          </a:solidFill>
        </a:ln>
      </a:spPr>
      <a:bodyPr rtlCol="0" anchor="ctr"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3" id="{9FDF8880-B238-2F46-B5A6-8F3D71D217C2}" vid="{BD9C1AC3-EC79-3041-8F3A-76D6DDAD20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2" ma:contentTypeDescription="Create a new document." ma:contentTypeScope="" ma:versionID="7dc69b7d5cdc30166cb3b33179ded647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8b1f32b3baab200f1a8fb7d5950201f6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A33BE3-4C53-43BC-B05F-03C540D3C4F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DC56DB0-BB1A-47CA-95E0-28D5CC0138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645051-2CD6-4EC3-9DBC-BA4D99C484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Basic-Template_Light-Theme_4x3</Template>
  <TotalTime>117</TotalTime>
  <Words>384</Words>
  <Application>Microsoft Office PowerPoint</Application>
  <PresentationFormat>On-screen Show (4:3)</PresentationFormat>
  <Paragraphs>123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.AppleSystemUIFont</vt:lpstr>
      <vt:lpstr>Arial</vt:lpstr>
      <vt:lpstr>Calibri</vt:lpstr>
      <vt:lpstr>Courier New</vt:lpstr>
      <vt:lpstr>Helvetica</vt:lpstr>
      <vt:lpstr>Myriad Pro</vt:lpstr>
      <vt:lpstr>Wingdings</vt:lpstr>
      <vt:lpstr>Basic-Template_Light-Theme_4x3</vt:lpstr>
      <vt:lpstr>10 Year Anniversary Looking back</vt:lpstr>
      <vt:lpstr>Quick Logistics</vt:lpstr>
      <vt:lpstr>Thanks to:</vt:lpstr>
      <vt:lpstr>History</vt:lpstr>
      <vt:lpstr>How do we manage this?</vt:lpstr>
      <vt:lpstr>Future?</vt:lpstr>
      <vt:lpstr>PowerPoint Presentation</vt:lpstr>
    </vt:vector>
  </TitlesOfParts>
  <Company>Johns Hopkins University - Applied Physics Lab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Year Anniversary Looking back</dc:title>
  <dc:creator>Harmalkar, Subodh S.</dc:creator>
  <dc:description>Version 1.0</dc:description>
  <cp:lastModifiedBy>spacefsw</cp:lastModifiedBy>
  <cp:revision>20</cp:revision>
  <cp:lastPrinted>2017-08-24T18:44:08Z</cp:lastPrinted>
  <dcterms:created xsi:type="dcterms:W3CDTF">2017-12-05T01:45:15Z</dcterms:created>
  <dcterms:modified xsi:type="dcterms:W3CDTF">2017-12-05T13:17:56Z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