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8" r:id="rId3"/>
    <p:sldId id="292" r:id="rId4"/>
    <p:sldId id="273" r:id="rId5"/>
    <p:sldId id="381" r:id="rId6"/>
    <p:sldId id="382" r:id="rId7"/>
    <p:sldId id="359" r:id="rId8"/>
    <p:sldId id="377" r:id="rId9"/>
    <p:sldId id="322" r:id="rId10"/>
    <p:sldId id="368" r:id="rId11"/>
    <p:sldId id="369" r:id="rId12"/>
    <p:sldId id="280" r:id="rId13"/>
    <p:sldId id="360" r:id="rId14"/>
    <p:sldId id="370" r:id="rId15"/>
    <p:sldId id="371" r:id="rId16"/>
    <p:sldId id="383" r:id="rId17"/>
    <p:sldId id="279" r:id="rId18"/>
    <p:sldId id="373" r:id="rId19"/>
    <p:sldId id="380" r:id="rId20"/>
    <p:sldId id="374" r:id="rId21"/>
    <p:sldId id="375" r:id="rId22"/>
    <p:sldId id="384" r:id="rId23"/>
    <p:sldId id="378" r:id="rId24"/>
    <p:sldId id="386" r:id="rId25"/>
    <p:sldId id="385" r:id="rId26"/>
  </p:sldIdLst>
  <p:sldSz cx="12192000" cy="6858000"/>
  <p:notesSz cx="7099300" cy="1023461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CC3300"/>
    <a:srgbClr val="A75A2F"/>
    <a:srgbClr val="FF9933"/>
    <a:srgbClr val="F28CC9"/>
    <a:srgbClr val="FF3399"/>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0" autoAdjust="0"/>
    <p:restoredTop sz="94374" autoAdjust="0"/>
  </p:normalViewPr>
  <p:slideViewPr>
    <p:cSldViewPr snapToGrid="0">
      <p:cViewPr>
        <p:scale>
          <a:sx n="66" d="100"/>
          <a:sy n="66" d="100"/>
        </p:scale>
        <p:origin x="-1110" y="-5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006" y="-84"/>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bwMode="auto">
          <a:xfrm>
            <a:off x="0" y="0"/>
            <a:ext cx="3076575" cy="514350"/>
          </a:xfrm>
          <a:prstGeom prst="rect">
            <a:avLst/>
          </a:prstGeom>
          <a:noFill/>
          <a:ln w="9525">
            <a:noFill/>
            <a:miter lim="800000"/>
            <a:headEnd/>
            <a:tailEnd/>
          </a:ln>
        </p:spPr>
        <p:txBody>
          <a:bodyPr vert="horz" wrap="square" lIns="96425" tIns="48213" rIns="96425" bIns="48213" numCol="1" anchor="t" anchorCtr="0" compatLnSpc="1">
            <a:prstTxWarp prst="textNoShape">
              <a:avLst/>
            </a:prstTxWarp>
          </a:bodyPr>
          <a:lstStyle>
            <a:lvl1pPr defTabSz="468313">
              <a:defRPr sz="1200">
                <a:latin typeface="Calibri" pitchFamily="34" charset="0"/>
              </a:defRPr>
            </a:lvl1pPr>
          </a:lstStyle>
          <a:p>
            <a:pPr>
              <a:defRPr/>
            </a:pPr>
            <a:endParaRPr lang="es-AR"/>
          </a:p>
        </p:txBody>
      </p:sp>
      <p:sp>
        <p:nvSpPr>
          <p:cNvPr id="3" name="Marcador de fecha 2"/>
          <p:cNvSpPr>
            <a:spLocks noGrp="1"/>
          </p:cNvSpPr>
          <p:nvPr>
            <p:ph type="dt" sz="quarter" idx="1"/>
          </p:nvPr>
        </p:nvSpPr>
        <p:spPr bwMode="auto">
          <a:xfrm>
            <a:off x="4021138" y="0"/>
            <a:ext cx="3076575" cy="514350"/>
          </a:xfrm>
          <a:prstGeom prst="rect">
            <a:avLst/>
          </a:prstGeom>
          <a:noFill/>
          <a:ln w="9525">
            <a:noFill/>
            <a:miter lim="800000"/>
            <a:headEnd/>
            <a:tailEnd/>
          </a:ln>
        </p:spPr>
        <p:txBody>
          <a:bodyPr vert="horz" wrap="square" lIns="96425" tIns="48213" rIns="96425" bIns="48213" numCol="1" anchor="t" anchorCtr="0" compatLnSpc="1">
            <a:prstTxWarp prst="textNoShape">
              <a:avLst/>
            </a:prstTxWarp>
          </a:bodyPr>
          <a:lstStyle>
            <a:lvl1pPr algn="r" defTabSz="468313">
              <a:defRPr sz="1200">
                <a:latin typeface="Calibri" pitchFamily="34" charset="0"/>
              </a:defRPr>
            </a:lvl1pPr>
          </a:lstStyle>
          <a:p>
            <a:pPr>
              <a:defRPr/>
            </a:pPr>
            <a:fld id="{CD567579-73EF-4AF7-8C2C-9C03FCF3B167}" type="datetimeFigureOut">
              <a:rPr lang="es-AR"/>
              <a:pPr>
                <a:defRPr/>
              </a:pPr>
              <a:t>1/12/2017</a:t>
            </a:fld>
            <a:endParaRPr lang="es-AR"/>
          </a:p>
        </p:txBody>
      </p:sp>
      <p:sp>
        <p:nvSpPr>
          <p:cNvPr id="4" name="Marcador de pie de página 3"/>
          <p:cNvSpPr>
            <a:spLocks noGrp="1"/>
          </p:cNvSpPr>
          <p:nvPr>
            <p:ph type="ftr" sz="quarter" idx="2"/>
          </p:nvPr>
        </p:nvSpPr>
        <p:spPr bwMode="auto">
          <a:xfrm>
            <a:off x="0" y="9720263"/>
            <a:ext cx="3076575" cy="514350"/>
          </a:xfrm>
          <a:prstGeom prst="rect">
            <a:avLst/>
          </a:prstGeom>
          <a:noFill/>
          <a:ln w="9525">
            <a:noFill/>
            <a:miter lim="800000"/>
            <a:headEnd/>
            <a:tailEnd/>
          </a:ln>
        </p:spPr>
        <p:txBody>
          <a:bodyPr vert="horz" wrap="square" lIns="96425" tIns="48213" rIns="96425" bIns="48213" numCol="1" anchor="b" anchorCtr="0" compatLnSpc="1">
            <a:prstTxWarp prst="textNoShape">
              <a:avLst/>
            </a:prstTxWarp>
          </a:bodyPr>
          <a:lstStyle>
            <a:lvl1pPr defTabSz="468313">
              <a:defRPr sz="1200">
                <a:latin typeface="Calibri" pitchFamily="34" charset="0"/>
              </a:defRPr>
            </a:lvl1pPr>
          </a:lstStyle>
          <a:p>
            <a:pPr>
              <a:defRPr/>
            </a:pPr>
            <a:endParaRPr lang="es-AR"/>
          </a:p>
        </p:txBody>
      </p:sp>
      <p:sp>
        <p:nvSpPr>
          <p:cNvPr id="5" name="Marcador de número de diapositiva 4"/>
          <p:cNvSpPr>
            <a:spLocks noGrp="1"/>
          </p:cNvSpPr>
          <p:nvPr>
            <p:ph type="sldNum" sz="quarter" idx="3"/>
          </p:nvPr>
        </p:nvSpPr>
        <p:spPr bwMode="auto">
          <a:xfrm>
            <a:off x="4021138" y="9720263"/>
            <a:ext cx="3076575" cy="514350"/>
          </a:xfrm>
          <a:prstGeom prst="rect">
            <a:avLst/>
          </a:prstGeom>
          <a:noFill/>
          <a:ln w="9525">
            <a:noFill/>
            <a:miter lim="800000"/>
            <a:headEnd/>
            <a:tailEnd/>
          </a:ln>
        </p:spPr>
        <p:txBody>
          <a:bodyPr vert="horz" wrap="square" lIns="96425" tIns="48213" rIns="96425" bIns="48213" numCol="1" anchor="b" anchorCtr="0" compatLnSpc="1">
            <a:prstTxWarp prst="textNoShape">
              <a:avLst/>
            </a:prstTxWarp>
          </a:bodyPr>
          <a:lstStyle>
            <a:lvl1pPr algn="r" defTabSz="468313">
              <a:defRPr sz="1200">
                <a:latin typeface="Calibri" pitchFamily="34" charset="0"/>
              </a:defRPr>
            </a:lvl1pPr>
          </a:lstStyle>
          <a:p>
            <a:pPr>
              <a:defRPr/>
            </a:pPr>
            <a:fld id="{9201374D-9592-4DB9-9A83-8E2958F3C712}" type="slidenum">
              <a:rPr lang="es-AR"/>
              <a:pPr>
                <a:defRPr/>
              </a:pPr>
              <a:t>‹#›</a:t>
            </a:fld>
            <a:endParaRPr lang="es-AR"/>
          </a:p>
        </p:txBody>
      </p:sp>
    </p:spTree>
    <p:extLst>
      <p:ext uri="{BB962C8B-B14F-4D97-AF65-F5344CB8AC3E}">
        <p14:creationId xmlns:p14="http://schemas.microsoft.com/office/powerpoint/2010/main" val="179922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6425" tIns="48213" rIns="96425" bIns="48213" numCol="1" anchor="t" anchorCtr="0" compatLnSpc="1">
            <a:prstTxWarp prst="textNoShape">
              <a:avLst/>
            </a:prstTxWarp>
          </a:bodyPr>
          <a:lstStyle>
            <a:lvl1pPr defTabSz="468313">
              <a:defRPr sz="1200">
                <a:latin typeface="Calibri" pitchFamily="34" charset="0"/>
              </a:defRPr>
            </a:lvl1pPr>
          </a:lstStyle>
          <a:p>
            <a:pPr>
              <a:defRPr/>
            </a:pPr>
            <a:endParaRPr lang="es-AR"/>
          </a:p>
        </p:txBody>
      </p:sp>
      <p:sp>
        <p:nvSpPr>
          <p:cNvPr id="3" name="Date Placeholder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96425" tIns="48213" rIns="96425" bIns="48213" numCol="1" anchor="t" anchorCtr="0" compatLnSpc="1">
            <a:prstTxWarp prst="textNoShape">
              <a:avLst/>
            </a:prstTxWarp>
          </a:bodyPr>
          <a:lstStyle>
            <a:lvl1pPr algn="r" defTabSz="468313">
              <a:defRPr sz="1200">
                <a:latin typeface="Calibri" pitchFamily="34" charset="0"/>
              </a:defRPr>
            </a:lvl1pPr>
          </a:lstStyle>
          <a:p>
            <a:pPr>
              <a:defRPr/>
            </a:pPr>
            <a:fld id="{E794EEA9-BA15-44EC-9028-FF6B3887B966}" type="datetimeFigureOut">
              <a:rPr lang="es-AR"/>
              <a:pPr>
                <a:defRPr/>
              </a:pPr>
              <a:t>1/12/2017</a:t>
            </a:fld>
            <a:endParaRPr lang="es-AR"/>
          </a:p>
        </p:txBody>
      </p:sp>
      <p:sp>
        <p:nvSpPr>
          <p:cNvPr id="4" name="Slide Image Placeholder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4110" tIns="47055" rIns="94110" bIns="47055" rtlCol="0" anchor="ctr"/>
          <a:lstStyle/>
          <a:p>
            <a:pPr lvl="0"/>
            <a:endParaRPr lang="es-AR" noProof="0"/>
          </a:p>
        </p:txBody>
      </p:sp>
      <p:sp>
        <p:nvSpPr>
          <p:cNvPr id="5" name="Notes Placeholder 4"/>
          <p:cNvSpPr>
            <a:spLocks noGrp="1"/>
          </p:cNvSpPr>
          <p:nvPr>
            <p:ph type="body" sz="quarter" idx="3"/>
          </p:nvPr>
        </p:nvSpPr>
        <p:spPr bwMode="auto">
          <a:xfrm>
            <a:off x="709613" y="4862513"/>
            <a:ext cx="5680075" cy="4605337"/>
          </a:xfrm>
          <a:prstGeom prst="rect">
            <a:avLst/>
          </a:prstGeom>
          <a:noFill/>
          <a:ln w="9525">
            <a:noFill/>
            <a:miter lim="800000"/>
            <a:headEnd/>
            <a:tailEnd/>
          </a:ln>
        </p:spPr>
        <p:txBody>
          <a:bodyPr vert="horz" wrap="square" lIns="96425" tIns="48213" rIns="96425" bIns="482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a:p>
        </p:txBody>
      </p:sp>
      <p:sp>
        <p:nvSpPr>
          <p:cNvPr id="6" name="Footer Placeholder 5"/>
          <p:cNvSpPr>
            <a:spLocks noGrp="1"/>
          </p:cNvSpPr>
          <p:nvPr>
            <p:ph type="ftr" sz="quarter" idx="4"/>
          </p:nvPr>
        </p:nvSpPr>
        <p:spPr bwMode="auto">
          <a:xfrm>
            <a:off x="0" y="9720263"/>
            <a:ext cx="3076575" cy="512762"/>
          </a:xfrm>
          <a:prstGeom prst="rect">
            <a:avLst/>
          </a:prstGeom>
          <a:noFill/>
          <a:ln w="9525">
            <a:noFill/>
            <a:miter lim="800000"/>
            <a:headEnd/>
            <a:tailEnd/>
          </a:ln>
        </p:spPr>
        <p:txBody>
          <a:bodyPr vert="horz" wrap="square" lIns="96425" tIns="48213" rIns="96425" bIns="48213" numCol="1" anchor="b" anchorCtr="0" compatLnSpc="1">
            <a:prstTxWarp prst="textNoShape">
              <a:avLst/>
            </a:prstTxWarp>
          </a:bodyPr>
          <a:lstStyle>
            <a:lvl1pPr defTabSz="468313">
              <a:defRPr sz="1200">
                <a:latin typeface="Calibri" pitchFamily="34" charset="0"/>
              </a:defRPr>
            </a:lvl1pPr>
          </a:lstStyle>
          <a:p>
            <a:pPr>
              <a:defRPr/>
            </a:pPr>
            <a:endParaRPr lang="es-AR"/>
          </a:p>
        </p:txBody>
      </p:sp>
      <p:sp>
        <p:nvSpPr>
          <p:cNvPr id="7" name="Slide Number Placeholder 6"/>
          <p:cNvSpPr>
            <a:spLocks noGrp="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6425" tIns="48213" rIns="96425" bIns="48213" numCol="1" anchor="b" anchorCtr="0" compatLnSpc="1">
            <a:prstTxWarp prst="textNoShape">
              <a:avLst/>
            </a:prstTxWarp>
          </a:bodyPr>
          <a:lstStyle>
            <a:lvl1pPr algn="r" defTabSz="468313">
              <a:defRPr sz="1200">
                <a:latin typeface="Calibri" pitchFamily="34" charset="0"/>
              </a:defRPr>
            </a:lvl1pPr>
          </a:lstStyle>
          <a:p>
            <a:pPr>
              <a:defRPr/>
            </a:pPr>
            <a:fld id="{32CBF0A1-2C3E-41F3-91F9-BEB91AC7B7C1}" type="slidenum">
              <a:rPr lang="es-AR"/>
              <a:pPr>
                <a:defRPr/>
              </a:pPr>
              <a:t>‹#›</a:t>
            </a:fld>
            <a:endParaRPr lang="es-AR"/>
          </a:p>
        </p:txBody>
      </p:sp>
    </p:spTree>
    <p:extLst>
      <p:ext uri="{BB962C8B-B14F-4D97-AF65-F5344CB8AC3E}">
        <p14:creationId xmlns:p14="http://schemas.microsoft.com/office/powerpoint/2010/main" val="283492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6355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2571750" y="6481763"/>
            <a:ext cx="7108825" cy="365125"/>
          </a:xfrm>
          <a:prstGeom prst="rect">
            <a:avLst/>
          </a:prstGeom>
        </p:spPr>
        <p:txBody>
          <a:bodyPr anchor="ctr"/>
          <a:lstStyle>
            <a:defPPr>
              <a:defRPr lang="en-US"/>
            </a:defPPr>
            <a:lvl1pPr marL="0" algn="ctr" defTabSz="457200" rtl="0" eaLnBrk="1" latinLnBrk="0" hangingPunct="1">
              <a:defRPr sz="12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AR" sz="1400" b="0" spc="-1" dirty="0" smtClean="0">
                <a:cs typeface="Calibri" panose="020F0502020204030204" pitchFamily="34" charset="0"/>
              </a:rPr>
              <a:t>Flight Software Workshop  – </a:t>
            </a:r>
            <a:r>
              <a:rPr lang="en-US" sz="1400" b="0" spc="-1" dirty="0" smtClean="0">
                <a:cs typeface="Calibri" panose="020F0502020204030204" pitchFamily="34" charset="0"/>
              </a:rPr>
              <a:t>December 5</a:t>
            </a:r>
            <a:r>
              <a:rPr lang="es-AR" sz="1400" b="0" spc="-1" dirty="0" smtClean="0">
                <a:cs typeface="Calibri" panose="020F0502020204030204" pitchFamily="34" charset="0"/>
              </a:rPr>
              <a:t>, 2017</a:t>
            </a:r>
            <a:endParaRPr lang="es-AR" sz="1400" b="0" spc="-1" dirty="0">
              <a:cs typeface="Calibri" panose="020F0502020204030204" pitchFamily="34" charset="0"/>
            </a:endParaRPr>
          </a:p>
        </p:txBody>
      </p:sp>
      <p:pic>
        <p:nvPicPr>
          <p:cNvPr id="8" name="Picture 10"/>
          <p:cNvPicPr>
            <a:picLocks noChangeAspect="1" noChangeArrowheads="1"/>
          </p:cNvPicPr>
          <p:nvPr userDrawn="1"/>
        </p:nvPicPr>
        <p:blipFill>
          <a:blip r:embed="rId2"/>
          <a:srcRect/>
          <a:stretch>
            <a:fillRect/>
          </a:stretch>
        </p:blipFill>
        <p:spPr bwMode="auto">
          <a:xfrm>
            <a:off x="10163175" y="0"/>
            <a:ext cx="1955800" cy="1922463"/>
          </a:xfrm>
          <a:prstGeom prst="rect">
            <a:avLst/>
          </a:prstGeom>
          <a:noFill/>
          <a:ln w="9525">
            <a:noFill/>
            <a:miter lim="800000"/>
            <a:headEnd/>
            <a:tailEnd/>
          </a:ln>
        </p:spPr>
      </p:pic>
      <p:sp>
        <p:nvSpPr>
          <p:cNvPr id="2" name="Title 1"/>
          <p:cNvSpPr>
            <a:spLocks noGrp="1"/>
          </p:cNvSpPr>
          <p:nvPr>
            <p:ph type="ctrTitle"/>
          </p:nvPr>
        </p:nvSpPr>
        <p:spPr>
          <a:xfrm>
            <a:off x="1097280" y="982689"/>
            <a:ext cx="10058400" cy="3566160"/>
          </a:xfrm>
        </p:spPr>
        <p:txBody>
          <a:bodyPr anchor="ctr"/>
          <a:lstStyle>
            <a:lvl1pPr algn="l">
              <a:lnSpc>
                <a:spcPct val="85000"/>
              </a:lnSpc>
              <a:defRPr sz="8000" spc="-50" baseline="0">
                <a:solidFill>
                  <a:schemeClr val="tx1">
                    <a:lumMod val="85000"/>
                    <a:lumOff val="15000"/>
                  </a:schemeClr>
                </a:solid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1141" y="4844726"/>
            <a:ext cx="10058400" cy="1143000"/>
          </a:xfrm>
        </p:spPr>
        <p:txBody>
          <a:bodyPr lIns="91440" rIns="91440">
            <a:normAutofit/>
          </a:bodyPr>
          <a:lstStyle>
            <a:lvl1pPr marL="0" indent="0" algn="l">
              <a:buNone/>
              <a:defRPr sz="24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smtClean="0"/>
              <a:t>Haga clic para editar el estilo de subtítulo del patrón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10"/>
          <p:cNvSpPr/>
          <p:nvPr userDrawn="1"/>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2"/>
          <p:cNvSpPr/>
          <p:nvPr userDrawn="1"/>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4"/>
          <p:cNvSpPr txBox="1">
            <a:spLocks/>
          </p:cNvSpPr>
          <p:nvPr userDrawn="1"/>
        </p:nvSpPr>
        <p:spPr>
          <a:xfrm>
            <a:off x="2478088" y="3946525"/>
            <a:ext cx="7108825" cy="365125"/>
          </a:xfrm>
          <a:prstGeom prst="rect">
            <a:avLst/>
          </a:prstGeom>
        </p:spPr>
        <p:txBody>
          <a:bodyPr anchor="ctr"/>
          <a:lstStyle>
            <a:defPPr>
              <a:defRPr lang="en-US"/>
            </a:defPPr>
            <a:lvl1pPr marL="0" algn="ctr" defTabSz="457200" rtl="0" eaLnBrk="1" latinLnBrk="0" hangingPunct="1">
              <a:defRPr sz="12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AR" sz="1400" b="0" spc="-1" dirty="0" smtClean="0">
                <a:cs typeface="Calibri" panose="020F0502020204030204" pitchFamily="34" charset="0"/>
              </a:rPr>
              <a:t>Flight Software Workshop  – </a:t>
            </a:r>
            <a:r>
              <a:rPr lang="en-US" sz="1400" b="0" spc="-1" dirty="0" smtClean="0">
                <a:cs typeface="Calibri" panose="020F0502020204030204" pitchFamily="34" charset="0"/>
              </a:rPr>
              <a:t>December 5</a:t>
            </a:r>
            <a:r>
              <a:rPr lang="es-AR" sz="1400" b="0" spc="-1" dirty="0" smtClean="0">
                <a:cs typeface="Calibri" panose="020F0502020204030204" pitchFamily="34" charset="0"/>
              </a:rPr>
              <a:t>, 2017</a:t>
            </a:r>
            <a:endParaRPr lang="es-AR" sz="1400" b="0" spc="-1" dirty="0">
              <a:cs typeface="Calibri" panose="020F0502020204030204" pitchFamily="34" charset="0"/>
            </a:endParaRPr>
          </a:p>
        </p:txBody>
      </p:sp>
      <p:sp>
        <p:nvSpPr>
          <p:cNvPr id="7" name="Date Placeholder 3"/>
          <p:cNvSpPr txBox="1">
            <a:spLocks/>
          </p:cNvSpPr>
          <p:nvPr userDrawn="1"/>
        </p:nvSpPr>
        <p:spPr>
          <a:xfrm>
            <a:off x="-176213" y="6451600"/>
            <a:ext cx="2617788" cy="333375"/>
          </a:xfrm>
          <a:prstGeom prst="rect">
            <a:avLst/>
          </a:prstGeom>
          <a:noFill/>
          <a:ln>
            <a:noFill/>
          </a:ln>
        </p:spPr>
        <p:txBody>
          <a:bodyPr anchor="ctr"/>
          <a:lstStyle/>
          <a:p>
            <a:pPr algn="ctr">
              <a:defRPr/>
            </a:pPr>
            <a:r>
              <a:rPr lang="es-AR" sz="1400" b="1">
                <a:solidFill>
                  <a:schemeClr val="bg1"/>
                </a:solidFill>
                <a:latin typeface="Calibri" pitchFamily="34" charset="0"/>
              </a:rPr>
              <a:t>Flight Software Workshop</a:t>
            </a:r>
          </a:p>
        </p:txBody>
      </p:sp>
      <p:sp>
        <p:nvSpPr>
          <p:cNvPr id="8" name="Footer Placeholder 4"/>
          <p:cNvSpPr txBox="1">
            <a:spLocks/>
          </p:cNvSpPr>
          <p:nvPr userDrawn="1"/>
        </p:nvSpPr>
        <p:spPr>
          <a:xfrm>
            <a:off x="2854325" y="6440488"/>
            <a:ext cx="5629275" cy="365125"/>
          </a:xfrm>
          <a:prstGeom prst="rect">
            <a:avLst/>
          </a:prstGeom>
          <a:noFill/>
          <a:ln>
            <a:noFill/>
          </a:ln>
        </p:spPr>
        <p:txBody>
          <a:bodyPr anchor="ctr"/>
          <a:lstStyle>
            <a:defPPr>
              <a:defRPr lang="en-US"/>
            </a:defPPr>
            <a:lvl1pPr marL="0" algn="ctr" defTabSz="457200" rtl="0" eaLnBrk="1" latinLnBrk="0" hangingPunct="1">
              <a:defRPr sz="12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bg1"/>
                </a:solidFill>
              </a:rPr>
              <a:t>Autonomous ON board Mission planning</a:t>
            </a:r>
            <a:endParaRPr lang="en-US" sz="1400" dirty="0">
              <a:solidFill>
                <a:schemeClr val="bg1"/>
              </a:solidFill>
            </a:endParaRPr>
          </a:p>
        </p:txBody>
      </p:sp>
      <p:sp>
        <p:nvSpPr>
          <p:cNvPr id="9" name="Footer Placeholder 4"/>
          <p:cNvSpPr txBox="1">
            <a:spLocks/>
          </p:cNvSpPr>
          <p:nvPr userDrawn="1"/>
        </p:nvSpPr>
        <p:spPr>
          <a:xfrm>
            <a:off x="8239125" y="6430963"/>
            <a:ext cx="2403475" cy="365125"/>
          </a:xfrm>
          <a:prstGeom prst="rect">
            <a:avLst/>
          </a:prstGeom>
          <a:noFill/>
          <a:ln>
            <a:noFill/>
          </a:ln>
        </p:spPr>
        <p:txBody>
          <a:bodyPr anchor="ctr"/>
          <a:lstStyle>
            <a:defPPr>
              <a:defRPr lang="en-US"/>
            </a:defPPr>
            <a:lvl1pPr marL="0" algn="ctr" defTabSz="457200" rtl="0" eaLnBrk="1" latinLnBrk="0" hangingPunct="1">
              <a:defRPr sz="12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bg1"/>
                </a:solidFill>
              </a:rPr>
              <a:t>December 4-7, 2017</a:t>
            </a:r>
          </a:p>
        </p:txBody>
      </p:sp>
      <p:sp>
        <p:nvSpPr>
          <p:cNvPr id="10" name="Slide Number Placeholder 5"/>
          <p:cNvSpPr txBox="1">
            <a:spLocks/>
          </p:cNvSpPr>
          <p:nvPr userDrawn="1"/>
        </p:nvSpPr>
        <p:spPr>
          <a:xfrm>
            <a:off x="11026775" y="6418263"/>
            <a:ext cx="1057275" cy="365125"/>
          </a:xfrm>
          <a:prstGeom prst="rect">
            <a:avLst/>
          </a:prstGeom>
          <a:noFill/>
          <a:ln>
            <a:noFill/>
          </a:ln>
        </p:spPr>
        <p:txBody>
          <a:bodyPr anchor="ctr"/>
          <a:lstStyle>
            <a:defPPr>
              <a:defRPr lang="en-US"/>
            </a:defPPr>
            <a:lvl1pPr marL="0" algn="r" defTabSz="457200" rtl="0" eaLnBrk="1" latinLnBrk="0" hangingPunct="1">
              <a:defRPr sz="1200" b="1"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4A57FD-80DA-4E84-8B3D-5FD0735F6B95}" type="slidenum">
              <a:rPr lang="en-US" sz="1400" smtClean="0">
                <a:solidFill>
                  <a:schemeClr val="bg1"/>
                </a:solidFill>
              </a:rPr>
              <a:pPr fontAlgn="auto">
                <a:spcBef>
                  <a:spcPts val="0"/>
                </a:spcBef>
                <a:spcAft>
                  <a:spcPts val="0"/>
                </a:spcAft>
                <a:defRPr/>
              </a:pPr>
              <a:t>‹#›</a:t>
            </a:fld>
            <a:r>
              <a:rPr lang="en-US" sz="1400" dirty="0" smtClean="0">
                <a:solidFill>
                  <a:schemeClr val="bg1"/>
                </a:solidFill>
              </a:rPr>
              <a:t> DE 23 </a:t>
            </a:r>
            <a:endParaRPr lang="en-US" sz="1400" dirty="0">
              <a:solidFill>
                <a:schemeClr val="bg1"/>
              </a:solidFill>
            </a:endParaRPr>
          </a:p>
        </p:txBody>
      </p:sp>
      <p:pic>
        <p:nvPicPr>
          <p:cNvPr id="11" name="Picture 15"/>
          <p:cNvPicPr>
            <a:picLocks noChangeAspect="1" noChangeArrowheads="1"/>
          </p:cNvPicPr>
          <p:nvPr userDrawn="1"/>
        </p:nvPicPr>
        <p:blipFill>
          <a:blip r:embed="rId2"/>
          <a:srcRect/>
          <a:stretch>
            <a:fillRect/>
          </a:stretch>
        </p:blipFill>
        <p:spPr bwMode="auto">
          <a:xfrm>
            <a:off x="10945813" y="82550"/>
            <a:ext cx="1131887" cy="1143000"/>
          </a:xfrm>
          <a:prstGeom prst="rect">
            <a:avLst/>
          </a:prstGeom>
          <a:noFill/>
          <a:ln w="9525">
            <a:noFill/>
            <a:miter lim="800000"/>
            <a:headEnd/>
            <a:tailEnd/>
          </a:ln>
        </p:spPr>
      </p:pic>
      <p:sp>
        <p:nvSpPr>
          <p:cNvPr id="2" name="Title 1"/>
          <p:cNvSpPr>
            <a:spLocks noGrp="1"/>
          </p:cNvSpPr>
          <p:nvPr>
            <p:ph type="title"/>
          </p:nvPr>
        </p:nvSpPr>
        <p:spPr>
          <a:xfrm>
            <a:off x="1097280" y="286604"/>
            <a:ext cx="10058400" cy="801967"/>
          </a:xfrm>
        </p:spPr>
        <p:txBody>
          <a:bodyPr/>
          <a:lstStyle>
            <a:lvl1pPr marL="0">
              <a:defRPr/>
            </a:lvl1pPr>
          </a:lstStyle>
          <a:p>
            <a:r>
              <a:rPr lang="en-US" dirty="0" smtClean="0"/>
              <a:t>Haga clic para modificar el estilo de título del patrón</a:t>
            </a:r>
            <a:endParaRPr lang="en-US" dirty="0"/>
          </a:p>
        </p:txBody>
      </p:sp>
      <p:sp>
        <p:nvSpPr>
          <p:cNvPr id="3" name="Content Placeholder 2"/>
          <p:cNvSpPr>
            <a:spLocks noGrp="1"/>
          </p:cNvSpPr>
          <p:nvPr>
            <p:ph idx="1"/>
          </p:nvPr>
        </p:nvSpPr>
        <p:spPr>
          <a:xfrm>
            <a:off x="1097280" y="1241448"/>
            <a:ext cx="10058400" cy="4617255"/>
          </a:xfrm>
        </p:spPr>
        <p:txBody>
          <a:bodyPr>
            <a:normAutofit/>
          </a:bodyPr>
          <a:lstStyle>
            <a:lvl1pPr marL="91440" indent="-91440">
              <a:buFont typeface="Wingdings" panose="05000000000000000000" pitchFamily="2" charset="2"/>
              <a:buChar char="Ø"/>
              <a:defRPr sz="3200" baseline="0"/>
            </a:lvl1pPr>
            <a:lvl2pPr marL="384048" indent="-182880">
              <a:buFont typeface="Wingdings" panose="05000000000000000000" pitchFamily="2" charset="2"/>
              <a:buChar char="Ø"/>
              <a:defRPr sz="2800" baseline="0"/>
            </a:lvl2pPr>
            <a:lvl3pPr marL="566928" indent="-182880">
              <a:buFont typeface="Wingdings" panose="05000000000000000000" pitchFamily="2" charset="2"/>
              <a:buChar char="Ø"/>
              <a:defRPr sz="2000" baseline="0"/>
            </a:lvl3pPr>
            <a:lvl4pPr marL="749808" indent="-182880">
              <a:buFont typeface="Wingdings" panose="05000000000000000000" pitchFamily="2" charset="2"/>
              <a:buChar char="Ø"/>
              <a:defRPr sz="2000" baseline="0"/>
            </a:lvl4pPr>
            <a:lvl5pPr marL="932688" indent="-182880">
              <a:buFont typeface="Wingdings" panose="05000000000000000000" pitchFamily="2" charset="2"/>
              <a:buChar char="Ø"/>
              <a:defRPr sz="2000" baseline="0"/>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909637"/>
          </a:xfrm>
          <a:prstGeom prst="rect">
            <a:avLst/>
          </a:prstGeom>
        </p:spPr>
        <p:txBody>
          <a:bodyPr vert="horz" lIns="91440" tIns="45720" rIns="91440" bIns="45720" rtlCol="0" anchor="t">
            <a:normAutofit/>
          </a:bodyPr>
          <a:lstStyle/>
          <a:p>
            <a:r>
              <a:rPr lang="es-ES" dirty="0" smtClean="0"/>
              <a:t>Haga clic para modificar</a:t>
            </a:r>
            <a:endParaRPr lang="en-US" dirty="0"/>
          </a:p>
        </p:txBody>
      </p:sp>
      <p:sp>
        <p:nvSpPr>
          <p:cNvPr id="1029" name="Text Placeholder 2"/>
          <p:cNvSpPr>
            <a:spLocks noGrp="1"/>
          </p:cNvSpPr>
          <p:nvPr>
            <p:ph type="body" idx="1"/>
          </p:nvPr>
        </p:nvSpPr>
        <p:spPr bwMode="auto">
          <a:xfrm>
            <a:off x="1096963" y="1365250"/>
            <a:ext cx="10058400" cy="45037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defRPr>
            </a:lvl1pPr>
          </a:lstStyle>
          <a:p>
            <a:pPr>
              <a:defRPr/>
            </a:pPr>
            <a:fld id="{C7D90E51-59DD-4BD9-B604-E06453CEF504}" type="datetimeFigureOut">
              <a:rPr lang="en-US"/>
              <a:pPr>
                <a:defRPr/>
              </a:pPr>
              <a:t>12/1/2017</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defRPr>
            </a:lvl1pPr>
          </a:lstStyle>
          <a:p>
            <a:pPr>
              <a:defRPr/>
            </a:pPr>
            <a:fld id="{9EF99FD9-30BE-4090-84CD-44D9D7F62A4F}" type="slidenum">
              <a:rPr lang="en-US"/>
              <a:pPr>
                <a:defRPr/>
              </a:pPr>
              <a:t>‹#›</a:t>
            </a:fld>
            <a:endParaRPr lang="en-US"/>
          </a:p>
        </p:txBody>
      </p:sp>
      <p:cxnSp>
        <p:nvCxnSpPr>
          <p:cNvPr id="10" name="Straight Connector 9"/>
          <p:cNvCxnSpPr/>
          <p:nvPr/>
        </p:nvCxnSpPr>
        <p:spPr>
          <a:xfrm>
            <a:off x="1193800" y="1081088"/>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a:defRPr>
      </a:lvl2pPr>
      <a:lvl3pPr algn="l" rtl="0" eaLnBrk="0" fontAlgn="base" hangingPunct="0">
        <a:lnSpc>
          <a:spcPct val="85000"/>
        </a:lnSpc>
        <a:spcBef>
          <a:spcPct val="0"/>
        </a:spcBef>
        <a:spcAft>
          <a:spcPct val="0"/>
        </a:spcAft>
        <a:defRPr sz="4800">
          <a:solidFill>
            <a:srgbClr val="404040"/>
          </a:solidFill>
          <a:latin typeface="Calibri Light"/>
        </a:defRPr>
      </a:lvl3pPr>
      <a:lvl4pPr algn="l" rtl="0" eaLnBrk="0" fontAlgn="base" hangingPunct="0">
        <a:lnSpc>
          <a:spcPct val="85000"/>
        </a:lnSpc>
        <a:spcBef>
          <a:spcPct val="0"/>
        </a:spcBef>
        <a:spcAft>
          <a:spcPct val="0"/>
        </a:spcAft>
        <a:defRPr sz="4800">
          <a:solidFill>
            <a:srgbClr val="404040"/>
          </a:solidFill>
          <a:latin typeface="Calibri Light"/>
        </a:defRPr>
      </a:lvl4pPr>
      <a:lvl5pPr algn="l" rtl="0" eaLnBrk="0" fontAlgn="base" hangingPunct="0">
        <a:lnSpc>
          <a:spcPct val="85000"/>
        </a:lnSpc>
        <a:spcBef>
          <a:spcPct val="0"/>
        </a:spcBef>
        <a:spcAft>
          <a:spcPct val="0"/>
        </a:spcAft>
        <a:defRPr sz="4800">
          <a:solidFill>
            <a:srgbClr val="404040"/>
          </a:solidFill>
          <a:latin typeface="Calibri Light"/>
        </a:defRPr>
      </a:lvl5pPr>
      <a:lvl6pPr marL="457200" algn="l" rtl="0" fontAlgn="base">
        <a:lnSpc>
          <a:spcPct val="85000"/>
        </a:lnSpc>
        <a:spcBef>
          <a:spcPct val="0"/>
        </a:spcBef>
        <a:spcAft>
          <a:spcPct val="0"/>
        </a:spcAft>
        <a:defRPr sz="4800">
          <a:solidFill>
            <a:srgbClr val="404040"/>
          </a:solidFill>
          <a:latin typeface="Calibri Light"/>
        </a:defRPr>
      </a:lvl6pPr>
      <a:lvl7pPr marL="914400" algn="l" rtl="0" fontAlgn="base">
        <a:lnSpc>
          <a:spcPct val="85000"/>
        </a:lnSpc>
        <a:spcBef>
          <a:spcPct val="0"/>
        </a:spcBef>
        <a:spcAft>
          <a:spcPct val="0"/>
        </a:spcAft>
        <a:defRPr sz="4800">
          <a:solidFill>
            <a:srgbClr val="404040"/>
          </a:solidFill>
          <a:latin typeface="Calibri Light"/>
        </a:defRPr>
      </a:lvl7pPr>
      <a:lvl8pPr marL="1371600" algn="l" rtl="0" fontAlgn="base">
        <a:lnSpc>
          <a:spcPct val="85000"/>
        </a:lnSpc>
        <a:spcBef>
          <a:spcPct val="0"/>
        </a:spcBef>
        <a:spcAft>
          <a:spcPct val="0"/>
        </a:spcAft>
        <a:defRPr sz="4800">
          <a:solidFill>
            <a:srgbClr val="404040"/>
          </a:solidFill>
          <a:latin typeface="Calibri Light"/>
        </a:defRPr>
      </a:lvl8pPr>
      <a:lvl9pPr marL="1828800" algn="l" rtl="0" fontAlgn="base">
        <a:lnSpc>
          <a:spcPct val="85000"/>
        </a:lnSpc>
        <a:spcBef>
          <a:spcPct val="0"/>
        </a:spcBef>
        <a:spcAft>
          <a:spcPct val="0"/>
        </a:spcAft>
        <a:defRPr sz="4800">
          <a:solidFill>
            <a:srgbClr val="404040"/>
          </a:solidFill>
          <a:latin typeface="Calibri Light"/>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6963" y="982663"/>
            <a:ext cx="10058400" cy="3565525"/>
          </a:xfrm>
        </p:spPr>
        <p:txBody>
          <a:bodyPr>
            <a:noAutofit/>
          </a:bodyPr>
          <a:lstStyle/>
          <a:p>
            <a:pPr eaLnBrk="1" fontAlgn="auto" hangingPunct="1">
              <a:spcAft>
                <a:spcPts val="0"/>
              </a:spcAft>
              <a:defRPr/>
            </a:pPr>
            <a:r>
              <a:rPr lang="en-US" spc="-1" dirty="0">
                <a:cs typeface="Calibri Light" panose="020F0302020204030204" pitchFamily="34" charset="0"/>
              </a:rPr>
              <a:t>Autonomous</a:t>
            </a:r>
            <a:r>
              <a:rPr lang="es-AR" spc="-1" dirty="0">
                <a:cs typeface="Calibri Light" panose="020F0302020204030204" pitchFamily="34" charset="0"/>
              </a:rPr>
              <a:t> </a:t>
            </a:r>
            <a:r>
              <a:rPr lang="en-US" spc="-1" dirty="0">
                <a:cs typeface="Calibri Light" panose="020F0302020204030204" pitchFamily="34" charset="0"/>
              </a:rPr>
              <a:t>On Board Mission Planning</a:t>
            </a:r>
          </a:p>
        </p:txBody>
      </p:sp>
      <p:sp>
        <p:nvSpPr>
          <p:cNvPr id="3" name="Subtítulo 2"/>
          <p:cNvSpPr>
            <a:spLocks noGrp="1"/>
          </p:cNvSpPr>
          <p:nvPr>
            <p:ph type="subTitle" idx="1"/>
          </p:nvPr>
        </p:nvSpPr>
        <p:spPr>
          <a:xfrm>
            <a:off x="1060450" y="4845050"/>
            <a:ext cx="10058400" cy="1143000"/>
          </a:xfrm>
        </p:spPr>
        <p:txBody>
          <a:bodyPr rtlCol="0">
            <a:normAutofit fontScale="85000" lnSpcReduction="20000"/>
          </a:bodyPr>
          <a:lstStyle/>
          <a:p>
            <a:pPr eaLnBrk="1" fontAlgn="auto" hangingPunct="1">
              <a:defRPr/>
            </a:pPr>
            <a:r>
              <a:rPr lang="es-AR" b="0" spc="-1" dirty="0" err="1">
                <a:latin typeface="Calibri" panose="020F0502020204030204" pitchFamily="34" charset="0"/>
                <a:cs typeface="Calibri" panose="020F0502020204030204" pitchFamily="34" charset="0"/>
              </a:rPr>
              <a:t>Garcia</a:t>
            </a:r>
            <a:r>
              <a:rPr lang="es-AR" b="0" spc="-1" dirty="0">
                <a:latin typeface="Calibri" panose="020F0502020204030204" pitchFamily="34" charset="0"/>
                <a:cs typeface="Calibri" panose="020F0502020204030204" pitchFamily="34" charset="0"/>
              </a:rPr>
              <a:t> </a:t>
            </a:r>
            <a:r>
              <a:rPr lang="es-AR" b="0" spc="-1" dirty="0" err="1">
                <a:latin typeface="Calibri" panose="020F0502020204030204" pitchFamily="34" charset="0"/>
                <a:cs typeface="Calibri" panose="020F0502020204030204" pitchFamily="34" charset="0"/>
              </a:rPr>
              <a:t>Franchi</a:t>
            </a:r>
            <a:r>
              <a:rPr lang="es-AR" b="0" spc="-1" dirty="0">
                <a:latin typeface="Calibri" panose="020F0502020204030204" pitchFamily="34" charset="0"/>
                <a:cs typeface="Calibri" panose="020F0502020204030204" pitchFamily="34" charset="0"/>
              </a:rPr>
              <a:t> </a:t>
            </a:r>
            <a:r>
              <a:rPr lang="es-AR" b="0" spc="-1" dirty="0" err="1" smtClean="0">
                <a:latin typeface="Calibri" panose="020F0502020204030204" pitchFamily="34" charset="0"/>
                <a:cs typeface="Calibri" panose="020F0502020204030204" pitchFamily="34" charset="0"/>
              </a:rPr>
              <a:t>Gaston</a:t>
            </a:r>
            <a:r>
              <a:rPr lang="es-AR" b="0" spc="-1" dirty="0" smtClean="0">
                <a:latin typeface="Calibri" panose="020F0502020204030204" pitchFamily="34" charset="0"/>
                <a:cs typeface="Calibri" panose="020F0502020204030204" pitchFamily="34" charset="0"/>
              </a:rPr>
              <a:t>, Alonso Roberto,  </a:t>
            </a:r>
            <a:r>
              <a:rPr lang="es-AR" b="0" spc="-1" dirty="0" err="1">
                <a:latin typeface="Calibri" panose="020F0502020204030204" pitchFamily="34" charset="0"/>
                <a:cs typeface="Calibri" panose="020F0502020204030204" pitchFamily="34" charset="0"/>
              </a:rPr>
              <a:t>Pucci</a:t>
            </a:r>
            <a:r>
              <a:rPr lang="es-AR" b="0" spc="-1" dirty="0">
                <a:latin typeface="Calibri" panose="020F0502020204030204" pitchFamily="34" charset="0"/>
                <a:cs typeface="Calibri" panose="020F0502020204030204" pitchFamily="34" charset="0"/>
              </a:rPr>
              <a:t> </a:t>
            </a:r>
            <a:r>
              <a:rPr lang="es-AR" b="0" spc="-1" dirty="0" smtClean="0">
                <a:latin typeface="Calibri" panose="020F0502020204030204" pitchFamily="34" charset="0"/>
                <a:cs typeface="Calibri" panose="020F0502020204030204" pitchFamily="34" charset="0"/>
              </a:rPr>
              <a:t>Nadia,  </a:t>
            </a:r>
            <a:r>
              <a:rPr lang="es-AR" b="0" spc="-1" dirty="0" err="1" smtClean="0">
                <a:latin typeface="Calibri" panose="020F0502020204030204" pitchFamily="34" charset="0"/>
                <a:cs typeface="Calibri" panose="020F0502020204030204" pitchFamily="34" charset="0"/>
              </a:rPr>
              <a:t>Kuba</a:t>
            </a:r>
            <a:r>
              <a:rPr lang="es-AR" b="0" spc="-1" dirty="0" smtClean="0">
                <a:latin typeface="Calibri" panose="020F0502020204030204" pitchFamily="34" charset="0"/>
                <a:cs typeface="Calibri" panose="020F0502020204030204" pitchFamily="34" charset="0"/>
              </a:rPr>
              <a:t> </a:t>
            </a:r>
            <a:r>
              <a:rPr lang="es-AR" b="0" spc="-1" dirty="0" err="1" smtClean="0">
                <a:latin typeface="Calibri" panose="020F0502020204030204" pitchFamily="34" charset="0"/>
                <a:cs typeface="Calibri" panose="020F0502020204030204" pitchFamily="34" charset="0"/>
              </a:rPr>
              <a:t>Jose</a:t>
            </a:r>
            <a:r>
              <a:rPr lang="es-AR" b="0" spc="-1" dirty="0" smtClean="0">
                <a:latin typeface="Calibri" panose="020F0502020204030204" pitchFamily="34" charset="0"/>
                <a:cs typeface="Calibri" panose="020F0502020204030204" pitchFamily="34" charset="0"/>
              </a:rPr>
              <a:t> </a:t>
            </a:r>
          </a:p>
          <a:p>
            <a:pPr eaLnBrk="1" fontAlgn="auto" hangingPunct="1">
              <a:defRPr/>
            </a:pPr>
            <a:r>
              <a:rPr lang="es-AR" dirty="0" err="1" smtClean="0"/>
              <a:t>Comision</a:t>
            </a:r>
            <a:r>
              <a:rPr lang="es-AR" dirty="0" smtClean="0"/>
              <a:t> Nacional de actividades espaciales (CONAE)</a:t>
            </a:r>
          </a:p>
          <a:p>
            <a:pPr eaLnBrk="1" fontAlgn="auto" hangingPunct="1">
              <a:defRPr/>
            </a:pPr>
            <a:r>
              <a:rPr lang="es-AR" dirty="0" smtClean="0"/>
              <a:t>Argentina</a:t>
            </a:r>
            <a:endParaRPr lang="es-AR" dirty="0"/>
          </a:p>
        </p:txBody>
      </p:sp>
      <p:pic>
        <p:nvPicPr>
          <p:cNvPr id="6147" name="Picture 3"/>
          <p:cNvPicPr>
            <a:picLocks noChangeAspect="1" noChangeArrowheads="1"/>
          </p:cNvPicPr>
          <p:nvPr/>
        </p:nvPicPr>
        <p:blipFill>
          <a:blip r:embed="rId2"/>
          <a:srcRect/>
          <a:stretch>
            <a:fillRect/>
          </a:stretch>
        </p:blipFill>
        <p:spPr bwMode="auto">
          <a:xfrm>
            <a:off x="3081338" y="5489575"/>
            <a:ext cx="1011237"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smtClean="0">
                <a:solidFill>
                  <a:schemeClr val="tx1">
                    <a:lumMod val="75000"/>
                    <a:lumOff val="25000"/>
                  </a:schemeClr>
                </a:solidFill>
              </a:rPr>
              <a:t>A Closer View of the Geometry</a:t>
            </a:r>
            <a:endParaRPr lang="en-US" dirty="0">
              <a:solidFill>
                <a:schemeClr val="tx1">
                  <a:lumMod val="75000"/>
                  <a:lumOff val="25000"/>
                </a:schemeClr>
              </a:solidFill>
            </a:endParaRPr>
          </a:p>
        </p:txBody>
      </p:sp>
      <p:pic>
        <p:nvPicPr>
          <p:cNvPr id="15362" name="Picture 3"/>
          <p:cNvPicPr>
            <a:picLocks noChangeAspect="1" noChangeArrowheads="1"/>
          </p:cNvPicPr>
          <p:nvPr/>
        </p:nvPicPr>
        <p:blipFill>
          <a:blip r:embed="rId2"/>
          <a:srcRect/>
          <a:stretch>
            <a:fillRect/>
          </a:stretch>
        </p:blipFill>
        <p:spPr bwMode="auto">
          <a:xfrm>
            <a:off x="5310188" y="1370013"/>
            <a:ext cx="6372225" cy="4027487"/>
          </a:xfrm>
          <a:prstGeom prst="rect">
            <a:avLst/>
          </a:prstGeom>
          <a:noFill/>
          <a:ln w="9525">
            <a:noFill/>
            <a:miter lim="800000"/>
            <a:headEnd/>
            <a:tailEnd/>
          </a:ln>
        </p:spPr>
      </p:pic>
      <p:sp>
        <p:nvSpPr>
          <p:cNvPr id="5" name="TextShape 2"/>
          <p:cNvSpPr txBox="1">
            <a:spLocks noChangeArrowheads="1"/>
          </p:cNvSpPr>
          <p:nvPr/>
        </p:nvSpPr>
        <p:spPr bwMode="auto">
          <a:xfrm>
            <a:off x="468313" y="1716088"/>
            <a:ext cx="4748212" cy="3248025"/>
          </a:xfrm>
          <a:prstGeom prst="rect">
            <a:avLst/>
          </a:prstGeom>
          <a:solidFill>
            <a:schemeClr val="bg2"/>
          </a:solidFill>
          <a:ln w="9525">
            <a:solidFill>
              <a:schemeClr val="tx2"/>
            </a:solidFill>
            <a:miter lim="800000"/>
            <a:headEnd/>
            <a:tailEnd/>
          </a:ln>
        </p:spPr>
        <p:txBody>
          <a:bodyPr lIns="0" tIns="0" rIns="0" bIns="0"/>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900" indent="-342900" fontAlgn="auto">
              <a:spcBef>
                <a:spcPts val="600"/>
              </a:spcBef>
              <a:spcAft>
                <a:spcPts val="0"/>
              </a:spcAft>
              <a:buClr>
                <a:srgbClr val="000000"/>
              </a:buClr>
              <a:buSzPct val="45000"/>
              <a:buFont typeface="Wingdings" panose="05000000000000000000" pitchFamily="2" charset="2"/>
              <a:buChar char="q"/>
              <a:defRPr/>
            </a:pPr>
            <a:r>
              <a:rPr lang="es-AR" sz="2000" b="1" spc="-1" dirty="0"/>
              <a:t>GOIN</a:t>
            </a:r>
            <a:r>
              <a:rPr lang="es-AR" sz="2000" spc="-1" dirty="0"/>
              <a:t> → </a:t>
            </a:r>
            <a:endParaRPr lang="es-AR" sz="2000" spc="-1" dirty="0" smtClean="0"/>
          </a:p>
          <a:p>
            <a:pPr marL="108000" fontAlgn="auto">
              <a:spcBef>
                <a:spcPts val="600"/>
              </a:spcBef>
              <a:spcAft>
                <a:spcPts val="0"/>
              </a:spcAft>
              <a:buClr>
                <a:srgbClr val="000000"/>
              </a:buClr>
              <a:buSzPct val="45000"/>
              <a:defRPr/>
            </a:pPr>
            <a:r>
              <a:rPr lang="es-AR" sz="2000" spc="-1" dirty="0"/>
              <a:t> </a:t>
            </a:r>
            <a:r>
              <a:rPr lang="es-AR" sz="2000" spc="-1" dirty="0" smtClean="0"/>
              <a:t>                   </a:t>
            </a:r>
            <a:r>
              <a:rPr lang="en-US" sz="2000" spc="-1" dirty="0" smtClean="0">
                <a:solidFill>
                  <a:srgbClr val="CC3300"/>
                </a:solidFill>
              </a:rPr>
              <a:t>First step inside the polytope</a:t>
            </a:r>
          </a:p>
          <a:p>
            <a:pPr marL="450900" indent="-342900" fontAlgn="auto">
              <a:spcBef>
                <a:spcPts val="600"/>
              </a:spcBef>
              <a:spcAft>
                <a:spcPts val="0"/>
              </a:spcAft>
              <a:buClr>
                <a:srgbClr val="000000"/>
              </a:buClr>
              <a:buSzPct val="45000"/>
              <a:buFont typeface="Wingdings" panose="05000000000000000000" pitchFamily="2" charset="2"/>
              <a:buChar char="q"/>
              <a:defRPr/>
            </a:pPr>
            <a:r>
              <a:rPr lang="en-US" sz="2000" b="1" spc="-1" dirty="0" smtClean="0"/>
              <a:t>GOOUT</a:t>
            </a:r>
            <a:r>
              <a:rPr lang="en-US" sz="2000" spc="-1" dirty="0" smtClean="0"/>
              <a:t> → </a:t>
            </a:r>
          </a:p>
          <a:p>
            <a:pPr marL="108000" fontAlgn="auto">
              <a:spcBef>
                <a:spcPts val="600"/>
              </a:spcBef>
              <a:spcAft>
                <a:spcPts val="0"/>
              </a:spcAft>
              <a:buClr>
                <a:srgbClr val="000000"/>
              </a:buClr>
              <a:buSzPct val="45000"/>
              <a:defRPr/>
            </a:pPr>
            <a:r>
              <a:rPr lang="en-US" sz="2000" spc="-1" dirty="0" smtClean="0"/>
              <a:t>                     </a:t>
            </a:r>
            <a:r>
              <a:rPr lang="en-US" sz="2000" spc="-1" dirty="0" smtClean="0">
                <a:solidFill>
                  <a:srgbClr val="CC3300"/>
                </a:solidFill>
              </a:rPr>
              <a:t>First step outside the polytope</a:t>
            </a:r>
          </a:p>
          <a:p>
            <a:pPr marL="450900" indent="-342900" fontAlgn="auto">
              <a:spcBef>
                <a:spcPts val="600"/>
              </a:spcBef>
              <a:spcAft>
                <a:spcPts val="0"/>
              </a:spcAft>
              <a:buClr>
                <a:srgbClr val="000000"/>
              </a:buClr>
              <a:buSzPct val="45000"/>
              <a:buFont typeface="Wingdings" panose="05000000000000000000" pitchFamily="2" charset="2"/>
              <a:buChar char="q"/>
              <a:defRPr/>
            </a:pPr>
            <a:r>
              <a:rPr lang="en-US" sz="2000" b="1" spc="-1" dirty="0" smtClean="0"/>
              <a:t>INSIDE</a:t>
            </a:r>
            <a:r>
              <a:rPr lang="en-US" sz="2000" spc="-1" dirty="0" smtClean="0"/>
              <a:t> → </a:t>
            </a:r>
          </a:p>
          <a:p>
            <a:pPr marL="108000" fontAlgn="auto">
              <a:spcBef>
                <a:spcPts val="600"/>
              </a:spcBef>
              <a:spcAft>
                <a:spcPts val="0"/>
              </a:spcAft>
              <a:buClr>
                <a:srgbClr val="000000"/>
              </a:buClr>
              <a:buSzPct val="45000"/>
              <a:defRPr/>
            </a:pPr>
            <a:r>
              <a:rPr lang="en-US" sz="2000" spc="-1" dirty="0" smtClean="0"/>
              <a:t>                     </a:t>
            </a:r>
            <a:r>
              <a:rPr lang="en-US" sz="2000" spc="-1" dirty="0" smtClean="0">
                <a:solidFill>
                  <a:schemeClr val="accent1">
                    <a:lumMod val="50000"/>
                  </a:schemeClr>
                </a:solidFill>
              </a:rPr>
              <a:t>Inside the polytope</a:t>
            </a:r>
          </a:p>
          <a:p>
            <a:pPr marL="450900" indent="-342900" fontAlgn="auto">
              <a:spcBef>
                <a:spcPts val="600"/>
              </a:spcBef>
              <a:spcAft>
                <a:spcPts val="0"/>
              </a:spcAft>
              <a:buClr>
                <a:srgbClr val="000000"/>
              </a:buClr>
              <a:buSzPct val="45000"/>
              <a:buFont typeface="Wingdings" panose="05000000000000000000" pitchFamily="2" charset="2"/>
              <a:buChar char="q"/>
              <a:defRPr/>
            </a:pPr>
            <a:r>
              <a:rPr lang="en-US" sz="2000" b="1" spc="-1" dirty="0" smtClean="0"/>
              <a:t>OUTSIDE</a:t>
            </a:r>
            <a:r>
              <a:rPr lang="en-US" sz="2000" spc="-1" dirty="0" smtClean="0"/>
              <a:t> → </a:t>
            </a:r>
          </a:p>
          <a:p>
            <a:pPr marL="108000" fontAlgn="auto">
              <a:spcBef>
                <a:spcPts val="600"/>
              </a:spcBef>
              <a:spcAft>
                <a:spcPts val="0"/>
              </a:spcAft>
              <a:buClr>
                <a:srgbClr val="000000"/>
              </a:buClr>
              <a:buSzPct val="45000"/>
              <a:defRPr/>
            </a:pPr>
            <a:r>
              <a:rPr lang="en-US" sz="2000" spc="-1" dirty="0" smtClean="0"/>
              <a:t>                    </a:t>
            </a:r>
            <a:r>
              <a:rPr lang="en-US" sz="2000" spc="-1" dirty="0" smtClean="0">
                <a:solidFill>
                  <a:schemeClr val="accent1">
                    <a:lumMod val="50000"/>
                  </a:schemeClr>
                </a:solidFill>
              </a:rPr>
              <a:t>Outside the polytope</a:t>
            </a:r>
            <a:endParaRPr lang="en-US" sz="2000" spc="-1"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wrap="square" numCol="1" anchorCtr="0" compatLnSpc="1">
            <a:prstTxWarp prst="textNoShape">
              <a:avLst/>
            </a:prstTxWarp>
          </a:bodyPr>
          <a:lstStyle/>
          <a:p>
            <a:pPr eaLnBrk="1" hangingPunct="1">
              <a:defRPr/>
            </a:pPr>
            <a:r>
              <a:rPr lang="en-US" smtClean="0"/>
              <a:t>Box around the Polytope</a:t>
            </a:r>
          </a:p>
        </p:txBody>
      </p:sp>
      <p:pic>
        <p:nvPicPr>
          <p:cNvPr id="16386" name="Picture 3"/>
          <p:cNvPicPr>
            <a:picLocks noChangeAspect="1" noChangeArrowheads="1"/>
          </p:cNvPicPr>
          <p:nvPr/>
        </p:nvPicPr>
        <p:blipFill>
          <a:blip r:embed="rId2"/>
          <a:srcRect/>
          <a:stretch>
            <a:fillRect/>
          </a:stretch>
        </p:blipFill>
        <p:spPr bwMode="auto">
          <a:xfrm>
            <a:off x="5330825" y="1393825"/>
            <a:ext cx="6370638" cy="4648200"/>
          </a:xfrm>
          <a:prstGeom prst="rect">
            <a:avLst/>
          </a:prstGeom>
          <a:noFill/>
          <a:ln w="9525">
            <a:noFill/>
            <a:miter lim="800000"/>
            <a:headEnd/>
            <a:tailEnd/>
          </a:ln>
        </p:spPr>
      </p:pic>
      <p:sp>
        <p:nvSpPr>
          <p:cNvPr id="16387" name="TextShape 2"/>
          <p:cNvSpPr txBox="1">
            <a:spLocks noChangeArrowheads="1"/>
          </p:cNvSpPr>
          <p:nvPr/>
        </p:nvSpPr>
        <p:spPr bwMode="auto">
          <a:xfrm>
            <a:off x="503238" y="3273425"/>
            <a:ext cx="4389437" cy="1630363"/>
          </a:xfrm>
          <a:prstGeom prst="rect">
            <a:avLst/>
          </a:prstGeom>
          <a:solidFill>
            <a:schemeClr val="bg2"/>
          </a:solidFill>
          <a:ln w="9525">
            <a:solidFill>
              <a:schemeClr val="tx2"/>
            </a:solidFill>
            <a:miter lim="800000"/>
            <a:headEnd/>
            <a:tailEnd/>
          </a:ln>
        </p:spPr>
        <p:txBody>
          <a:bodyPr lIns="0" tIns="0" rIns="0" bIns="0"/>
          <a:lstStyle/>
          <a:p>
            <a:pPr marL="431800" indent="-323850">
              <a:spcBef>
                <a:spcPts val="1413"/>
              </a:spcBef>
              <a:buClr>
                <a:srgbClr val="000000"/>
              </a:buClr>
              <a:buSzPct val="45000"/>
              <a:buFont typeface="Wingdings" pitchFamily="2" charset="2"/>
              <a:buChar char=""/>
            </a:pPr>
            <a:r>
              <a:rPr lang="en-US" sz="2000">
                <a:latin typeface="Calibri" pitchFamily="34" charset="0"/>
              </a:rPr>
              <a:t>Only executes the algorithm when the spacecraft is inside the box around the polytope</a:t>
            </a:r>
          </a:p>
          <a:p>
            <a:pPr marL="431800" indent="-323850">
              <a:spcBef>
                <a:spcPts val="1413"/>
              </a:spcBef>
              <a:buClr>
                <a:srgbClr val="000000"/>
              </a:buClr>
              <a:buSzPct val="45000"/>
              <a:buFont typeface="Wingdings" pitchFamily="2" charset="2"/>
              <a:buChar char=""/>
            </a:pPr>
            <a:r>
              <a:rPr lang="en-US" sz="2000">
                <a:latin typeface="Calibri" pitchFamily="34" charset="0"/>
              </a:rPr>
              <a:t>Polytopes inside polytopes!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54025"/>
            <a:ext cx="10058400" cy="801688"/>
          </a:xfrm>
        </p:spPr>
        <p:txBody>
          <a:bodyPr/>
          <a:lstStyle/>
          <a:p>
            <a:pPr eaLnBrk="1" fontAlgn="auto" hangingPunct="1">
              <a:spcAft>
                <a:spcPts val="0"/>
              </a:spcAft>
              <a:defRPr/>
            </a:pPr>
            <a:r>
              <a:rPr lang="en-US" sz="4400" dirty="0" smtClean="0">
                <a:solidFill>
                  <a:schemeClr val="tx1">
                    <a:lumMod val="75000"/>
                    <a:lumOff val="25000"/>
                  </a:schemeClr>
                </a:solidFill>
              </a:rPr>
              <a:t>First Version of the Planner</a:t>
            </a:r>
            <a:endParaRPr lang="en-US" sz="4400" dirty="0">
              <a:solidFill>
                <a:schemeClr val="tx1">
                  <a:lumMod val="75000"/>
                  <a:lumOff val="25000"/>
                </a:schemeClr>
              </a:solidFill>
            </a:endParaRPr>
          </a:p>
        </p:txBody>
      </p:sp>
      <p:pic>
        <p:nvPicPr>
          <p:cNvPr id="17410" name="Picture 5"/>
          <p:cNvPicPr>
            <a:picLocks noChangeAspect="1" noChangeArrowheads="1"/>
          </p:cNvPicPr>
          <p:nvPr/>
        </p:nvPicPr>
        <p:blipFill>
          <a:blip r:embed="rId2"/>
          <a:srcRect/>
          <a:stretch>
            <a:fillRect/>
          </a:stretch>
        </p:blipFill>
        <p:spPr bwMode="auto">
          <a:xfrm>
            <a:off x="1581150" y="1223963"/>
            <a:ext cx="2446338" cy="3313112"/>
          </a:xfrm>
          <a:prstGeom prst="rect">
            <a:avLst/>
          </a:prstGeom>
          <a:noFill/>
          <a:ln w="9525">
            <a:noFill/>
            <a:miter lim="800000"/>
            <a:headEnd/>
            <a:tailEnd/>
          </a:ln>
        </p:spPr>
      </p:pic>
      <p:pic>
        <p:nvPicPr>
          <p:cNvPr id="17411" name="Picture 6"/>
          <p:cNvPicPr>
            <a:picLocks noChangeAspect="1" noChangeArrowheads="1"/>
          </p:cNvPicPr>
          <p:nvPr/>
        </p:nvPicPr>
        <p:blipFill>
          <a:blip r:embed="rId3"/>
          <a:srcRect/>
          <a:stretch>
            <a:fillRect/>
          </a:stretch>
        </p:blipFill>
        <p:spPr bwMode="auto">
          <a:xfrm>
            <a:off x="4800600" y="1152525"/>
            <a:ext cx="6297613" cy="3944938"/>
          </a:xfrm>
          <a:prstGeom prst="rect">
            <a:avLst/>
          </a:prstGeom>
          <a:noFill/>
          <a:ln w="9525">
            <a:noFill/>
            <a:miter lim="800000"/>
            <a:headEnd/>
            <a:tailEnd/>
          </a:ln>
        </p:spPr>
      </p:pic>
      <p:sp>
        <p:nvSpPr>
          <p:cNvPr id="17412" name="TextShape 2"/>
          <p:cNvSpPr txBox="1">
            <a:spLocks noChangeArrowheads="1"/>
          </p:cNvSpPr>
          <p:nvPr/>
        </p:nvSpPr>
        <p:spPr bwMode="auto">
          <a:xfrm>
            <a:off x="4819650" y="4924425"/>
            <a:ext cx="6273800" cy="1330325"/>
          </a:xfrm>
          <a:prstGeom prst="rect">
            <a:avLst/>
          </a:prstGeom>
          <a:solidFill>
            <a:schemeClr val="bg2"/>
          </a:solidFill>
          <a:ln w="9525">
            <a:solidFill>
              <a:schemeClr val="tx2"/>
            </a:solidFill>
            <a:miter lim="800000"/>
            <a:headEnd/>
            <a:tailEnd/>
          </a:ln>
        </p:spPr>
        <p:txBody>
          <a:bodyPr lIns="0" tIns="0" rIns="0" bIns="0"/>
          <a:lstStyle/>
          <a:p>
            <a:pPr marL="450850" indent="-342900" defTabSz="914400">
              <a:spcBef>
                <a:spcPts val="600"/>
              </a:spcBef>
              <a:buClr>
                <a:srgbClr val="000000"/>
              </a:buClr>
              <a:buSzPct val="45000"/>
              <a:buFont typeface="Wingdings" pitchFamily="2" charset="2"/>
              <a:buChar char="q"/>
            </a:pPr>
            <a:r>
              <a:rPr lang="en-US" sz="2200" b="1" dirty="0" smtClean="0">
                <a:latin typeface="Calibri" pitchFamily="34" charset="0"/>
              </a:rPr>
              <a:t>Trigger: </a:t>
            </a:r>
            <a:r>
              <a:rPr lang="en-US" sz="2200" b="1" i="1" dirty="0">
                <a:latin typeface="Calibri" pitchFamily="34" charset="0"/>
              </a:rPr>
              <a:t>Events / Alarms  (Device Status, etc.)</a:t>
            </a:r>
            <a:endParaRPr lang="en-US" sz="2200" b="1" dirty="0">
              <a:latin typeface="Calibri" pitchFamily="34" charset="0"/>
            </a:endParaRPr>
          </a:p>
          <a:p>
            <a:pPr marL="450850" indent="-342900" defTabSz="914400">
              <a:spcBef>
                <a:spcPts val="600"/>
              </a:spcBef>
              <a:buClr>
                <a:srgbClr val="000000"/>
              </a:buClr>
              <a:buSzPct val="45000"/>
              <a:buFont typeface="Wingdings" pitchFamily="2" charset="2"/>
              <a:buChar char="q"/>
            </a:pPr>
            <a:r>
              <a:rPr lang="en-US" sz="2200" b="1" dirty="0" smtClean="0">
                <a:latin typeface="Calibri" pitchFamily="34" charset="0"/>
              </a:rPr>
              <a:t>Generate: </a:t>
            </a:r>
            <a:r>
              <a:rPr lang="en-US" sz="2200" b="1" i="1" dirty="0">
                <a:latin typeface="Calibri" pitchFamily="34" charset="0"/>
              </a:rPr>
              <a:t>Reports / Telemetry</a:t>
            </a:r>
            <a:endParaRPr lang="en-US" sz="2200" b="1" dirty="0">
              <a:latin typeface="Calibri" pitchFamily="34" charset="0"/>
            </a:endParaRPr>
          </a:p>
          <a:p>
            <a:pPr marL="450850" indent="-342900" defTabSz="914400">
              <a:spcBef>
                <a:spcPts val="600"/>
              </a:spcBef>
              <a:buClr>
                <a:srgbClr val="000000"/>
              </a:buClr>
              <a:buSzPct val="45000"/>
              <a:buFont typeface="Wingdings" pitchFamily="2" charset="2"/>
              <a:buChar char="q"/>
            </a:pPr>
            <a:r>
              <a:rPr lang="en-US" sz="2200" b="1" dirty="0">
                <a:latin typeface="Calibri" pitchFamily="34" charset="0"/>
              </a:rPr>
              <a:t>Execute: </a:t>
            </a:r>
            <a:r>
              <a:rPr lang="en-US" sz="2200" b="1" i="1" dirty="0">
                <a:latin typeface="Calibri" pitchFamily="34" charset="0"/>
              </a:rPr>
              <a:t>Commands / Scripts /</a:t>
            </a:r>
            <a:r>
              <a:rPr lang="en-US" sz="2200" b="1" dirty="0">
                <a:latin typeface="Calibri" pitchFamily="34" charset="0"/>
              </a:rPr>
              <a:t> </a:t>
            </a:r>
          </a:p>
        </p:txBody>
      </p:sp>
      <p:sp>
        <p:nvSpPr>
          <p:cNvPr id="17413" name="Rectangle 8"/>
          <p:cNvSpPr>
            <a:spLocks noChangeArrowheads="1"/>
          </p:cNvSpPr>
          <p:nvPr/>
        </p:nvSpPr>
        <p:spPr bwMode="auto">
          <a:xfrm>
            <a:off x="1057957" y="4656136"/>
            <a:ext cx="3387725" cy="1431161"/>
          </a:xfrm>
          <a:prstGeom prst="rect">
            <a:avLst/>
          </a:prstGeom>
          <a:solidFill>
            <a:schemeClr val="bg2"/>
          </a:solidFill>
          <a:ln w="9525">
            <a:solidFill>
              <a:schemeClr val="tx2"/>
            </a:solidFill>
            <a:miter lim="800000"/>
            <a:headEnd/>
            <a:tailEnd/>
          </a:ln>
        </p:spPr>
        <p:txBody>
          <a:bodyPr>
            <a:spAutoFit/>
          </a:bodyPr>
          <a:lstStyle/>
          <a:p>
            <a:pPr marL="393700" indent="-285750">
              <a:spcBef>
                <a:spcPts val="600"/>
              </a:spcBef>
              <a:buClr>
                <a:srgbClr val="000000"/>
              </a:buClr>
              <a:buSzPct val="45000"/>
              <a:buFont typeface="Wingdings" pitchFamily="2" charset="2"/>
              <a:buChar char="q"/>
            </a:pPr>
            <a:r>
              <a:rPr lang="es-AR" b="1" dirty="0">
                <a:latin typeface="Calibri" pitchFamily="34" charset="0"/>
              </a:rPr>
              <a:t>Flexible</a:t>
            </a:r>
          </a:p>
          <a:p>
            <a:pPr marL="393700" indent="-285750">
              <a:spcBef>
                <a:spcPts val="600"/>
              </a:spcBef>
              <a:buClr>
                <a:srgbClr val="000000"/>
              </a:buClr>
              <a:buSzPct val="45000"/>
              <a:buFont typeface="Wingdings" pitchFamily="2" charset="2"/>
              <a:buChar char="q"/>
            </a:pPr>
            <a:r>
              <a:rPr lang="en-US" b="1" dirty="0" smtClean="0">
                <a:latin typeface="Calibri" pitchFamily="34" charset="0"/>
              </a:rPr>
              <a:t>OS Independence</a:t>
            </a:r>
            <a:endParaRPr lang="en-US" b="1" dirty="0">
              <a:latin typeface="Calibri" pitchFamily="34" charset="0"/>
            </a:endParaRPr>
          </a:p>
          <a:p>
            <a:pPr marL="393700" indent="-285750">
              <a:spcBef>
                <a:spcPts val="600"/>
              </a:spcBef>
              <a:buClr>
                <a:srgbClr val="000000"/>
              </a:buClr>
              <a:buSzPct val="45000"/>
              <a:buFont typeface="Wingdings" pitchFamily="2" charset="2"/>
              <a:buChar char="q"/>
            </a:pPr>
            <a:r>
              <a:rPr lang="es-AR" b="1" dirty="0">
                <a:latin typeface="Calibri" pitchFamily="34" charset="0"/>
              </a:rPr>
              <a:t>ANSI C</a:t>
            </a:r>
          </a:p>
          <a:p>
            <a:pPr marL="393700" indent="-285750">
              <a:spcBef>
                <a:spcPts val="600"/>
              </a:spcBef>
              <a:buClr>
                <a:srgbClr val="000000"/>
              </a:buClr>
              <a:buSzPct val="45000"/>
              <a:buFont typeface="Wingdings" pitchFamily="2" charset="2"/>
              <a:buChar char="q"/>
            </a:pPr>
            <a:r>
              <a:rPr lang="en-US" b="1" dirty="0">
                <a:latin typeface="Calibri" pitchFamily="34" charset="0"/>
              </a:rPr>
              <a:t>Keep It Simple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54025"/>
            <a:ext cx="10058400" cy="801688"/>
          </a:xfrm>
        </p:spPr>
        <p:txBody>
          <a:bodyPr wrap="square" numCol="1" anchorCtr="0" compatLnSpc="1">
            <a:prstTxWarp prst="textNoShape">
              <a:avLst/>
            </a:prstTxWarp>
          </a:bodyPr>
          <a:lstStyle/>
          <a:p>
            <a:pPr eaLnBrk="1" hangingPunct="1">
              <a:defRPr/>
            </a:pPr>
            <a:r>
              <a:rPr lang="es-ES" sz="4400" smtClean="0"/>
              <a:t>Software Design – Other Functions</a:t>
            </a:r>
            <a:endParaRPr lang="es-AR" sz="4400" smtClean="0"/>
          </a:p>
        </p:txBody>
      </p:sp>
      <p:sp>
        <p:nvSpPr>
          <p:cNvPr id="18434" name="Marcador de contenido 2"/>
          <p:cNvSpPr>
            <a:spLocks noGrp="1"/>
          </p:cNvSpPr>
          <p:nvPr>
            <p:ph idx="1"/>
          </p:nvPr>
        </p:nvSpPr>
        <p:spPr>
          <a:xfrm>
            <a:off x="1096963" y="1296988"/>
            <a:ext cx="10058400" cy="4549775"/>
          </a:xfrm>
        </p:spPr>
        <p:txBody>
          <a:bodyPr/>
          <a:lstStyle/>
          <a:p>
            <a:pPr marL="382588" lvl="1" indent="-182563" algn="just" eaLnBrk="1" hangingPunct="1">
              <a:buFont typeface="Wingdings" panose="05000000000000000000" pitchFamily="2" charset="2"/>
              <a:buNone/>
            </a:pPr>
            <a:r>
              <a:rPr lang="es-AR" smtClean="0"/>
              <a:t>Extra functions:</a:t>
            </a:r>
          </a:p>
          <a:p>
            <a:pPr marL="931863" lvl="4" indent="-182563" algn="just" eaLnBrk="1" hangingPunct="1">
              <a:buFontTx/>
              <a:buChar char="-"/>
            </a:pPr>
            <a:r>
              <a:rPr lang="es-AR" sz="2400" smtClean="0"/>
              <a:t>Create new polytopes and new scenarios.</a:t>
            </a:r>
          </a:p>
          <a:p>
            <a:pPr marL="931863" lvl="4" indent="-182563" algn="just" eaLnBrk="1" hangingPunct="1">
              <a:buFontTx/>
              <a:buChar char="-"/>
            </a:pPr>
            <a:r>
              <a:rPr lang="es-AR" sz="2400" smtClean="0"/>
              <a:t>Change points in polytopes</a:t>
            </a:r>
          </a:p>
          <a:p>
            <a:pPr marL="931863" lvl="4" indent="-182563" algn="just" eaLnBrk="1" hangingPunct="1">
              <a:buFontTx/>
              <a:buChar char="-"/>
            </a:pPr>
            <a:r>
              <a:rPr lang="es-AR" sz="2400" smtClean="0"/>
              <a:t>Change devices, commands, scripts, etc, in scenarios</a:t>
            </a:r>
          </a:p>
          <a:p>
            <a:pPr marL="931863" lvl="4" indent="-182563" algn="just" eaLnBrk="1" hangingPunct="1">
              <a:buFontTx/>
              <a:buChar char="-"/>
            </a:pPr>
            <a:r>
              <a:rPr lang="es-AR" sz="2400" smtClean="0"/>
              <a:t>Change expected values of the devices</a:t>
            </a:r>
          </a:p>
          <a:p>
            <a:pPr marL="931863" lvl="4" indent="-182563" algn="just" eaLnBrk="1" hangingPunct="1">
              <a:buFontTx/>
              <a:buChar char="-"/>
            </a:pPr>
            <a:r>
              <a:rPr lang="es-AR" sz="2400" smtClean="0"/>
              <a:t>Change commands and scripts </a:t>
            </a:r>
          </a:p>
          <a:p>
            <a:pPr marL="931863" lvl="4" indent="-182563" algn="just" eaLnBrk="1" hangingPunct="1">
              <a:buFontTx/>
              <a:buChar char="-"/>
            </a:pPr>
            <a:r>
              <a:rPr lang="es-AR" sz="2400" smtClean="0"/>
              <a:t>Modify the planning table.</a:t>
            </a:r>
          </a:p>
          <a:p>
            <a:pPr marL="931863" lvl="4" indent="-182563" algn="just" eaLnBrk="1" hangingPunct="1">
              <a:buFontTx/>
              <a:buChar char="-"/>
            </a:pPr>
            <a:r>
              <a:rPr lang="es-AR" sz="2400" smtClean="0"/>
              <a:t>The planning table has two operating modes: Realtime and Time Tagged (event predictor).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wrap="square" numCol="1" anchorCtr="0" compatLnSpc="1">
            <a:prstTxWarp prst="textNoShape">
              <a:avLst/>
            </a:prstTxWarp>
          </a:bodyPr>
          <a:lstStyle/>
          <a:p>
            <a:pPr eaLnBrk="1" hangingPunct="1">
              <a:defRPr/>
            </a:pPr>
            <a:r>
              <a:rPr lang="en-US" smtClean="0"/>
              <a:t>Software Design Simple Aproach</a:t>
            </a:r>
          </a:p>
        </p:txBody>
      </p:sp>
      <p:pic>
        <p:nvPicPr>
          <p:cNvPr id="19458" name="Picture 4"/>
          <p:cNvPicPr>
            <a:picLocks noChangeAspect="1" noChangeArrowheads="1"/>
          </p:cNvPicPr>
          <p:nvPr/>
        </p:nvPicPr>
        <p:blipFill>
          <a:blip r:embed="rId2"/>
          <a:srcRect/>
          <a:stretch>
            <a:fillRect/>
          </a:stretch>
        </p:blipFill>
        <p:spPr bwMode="auto">
          <a:xfrm>
            <a:off x="206375" y="1277938"/>
            <a:ext cx="4502150" cy="3476625"/>
          </a:xfrm>
          <a:prstGeom prst="rect">
            <a:avLst/>
          </a:prstGeom>
          <a:noFill/>
          <a:ln w="9525">
            <a:noFill/>
            <a:miter lim="800000"/>
            <a:headEnd/>
            <a:tailEnd/>
          </a:ln>
        </p:spPr>
      </p:pic>
      <p:pic>
        <p:nvPicPr>
          <p:cNvPr id="19459" name="Picture 5"/>
          <p:cNvPicPr>
            <a:picLocks noChangeAspect="1" noChangeArrowheads="1"/>
          </p:cNvPicPr>
          <p:nvPr/>
        </p:nvPicPr>
        <p:blipFill>
          <a:blip r:embed="rId3"/>
          <a:srcRect/>
          <a:stretch>
            <a:fillRect/>
          </a:stretch>
        </p:blipFill>
        <p:spPr bwMode="auto">
          <a:xfrm>
            <a:off x="5006975" y="1317625"/>
            <a:ext cx="6938963" cy="4797425"/>
          </a:xfrm>
          <a:prstGeom prst="rect">
            <a:avLst/>
          </a:prstGeom>
          <a:noFill/>
          <a:ln w="9525">
            <a:noFill/>
            <a:miter lim="800000"/>
            <a:headEnd/>
            <a:tailEnd/>
          </a:ln>
        </p:spPr>
      </p:pic>
      <p:sp>
        <p:nvSpPr>
          <p:cNvPr id="7" name="TextBox 6"/>
          <p:cNvSpPr txBox="1"/>
          <p:nvPr/>
        </p:nvSpPr>
        <p:spPr>
          <a:xfrm>
            <a:off x="5611813" y="5829300"/>
            <a:ext cx="2581275" cy="276225"/>
          </a:xfrm>
          <a:prstGeom prst="rect">
            <a:avLst/>
          </a:prstGeom>
          <a:noFill/>
        </p:spPr>
        <p:txBody>
          <a:bodyPr wrap="none">
            <a:spAutoFit/>
          </a:bodyPr>
          <a:lstStyle/>
          <a:p>
            <a:pPr fontAlgn="auto">
              <a:spcBef>
                <a:spcPts val="0"/>
              </a:spcBef>
              <a:spcAft>
                <a:spcPts val="0"/>
              </a:spcAft>
              <a:defRPr/>
            </a:pPr>
            <a:r>
              <a:rPr lang="es-AR" sz="1200" b="1" spc="-1" dirty="0">
                <a:latin typeface="Arial"/>
              </a:rPr>
              <a:t>GOIN, GOOUT, INSIDE, OUTSIDE</a:t>
            </a:r>
            <a:endParaRPr lang="en-US" sz="1200" b="1" dirty="0">
              <a:latin typeface="+mn-lt"/>
            </a:endParaRPr>
          </a:p>
        </p:txBody>
      </p:sp>
      <p:cxnSp>
        <p:nvCxnSpPr>
          <p:cNvPr id="9" name="Straight Arrow Connector 8"/>
          <p:cNvCxnSpPr>
            <a:stCxn id="7" idx="3"/>
          </p:cNvCxnSpPr>
          <p:nvPr/>
        </p:nvCxnSpPr>
        <p:spPr>
          <a:xfrm flipV="1">
            <a:off x="8193088" y="5418138"/>
            <a:ext cx="700087" cy="549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657225" y="4822825"/>
            <a:ext cx="3856038" cy="1168400"/>
          </a:xfrm>
          <a:prstGeom prst="rect">
            <a:avLst/>
          </a:prstGeom>
          <a:solidFill>
            <a:schemeClr val="bg2"/>
          </a:solidFill>
          <a:ln w="9525">
            <a:solidFill>
              <a:schemeClr val="tx2"/>
            </a:solidFill>
            <a:miter lim="800000"/>
            <a:headEnd/>
            <a:tailEnd/>
          </a:ln>
        </p:spPr>
        <p:txBody>
          <a:bodyPr>
            <a:spAutoFit/>
          </a:bodyPr>
          <a:lstStyle/>
          <a:p>
            <a:pPr marL="108000" fontAlgn="auto">
              <a:spcBef>
                <a:spcPts val="600"/>
              </a:spcBef>
              <a:spcAft>
                <a:spcPts val="0"/>
              </a:spcAft>
              <a:buClr>
                <a:srgbClr val="000000"/>
              </a:buClr>
              <a:buSzPct val="45000"/>
              <a:defRPr/>
            </a:pPr>
            <a:r>
              <a:rPr lang="en-US" sz="2000" b="1" spc="-1" dirty="0">
                <a:latin typeface="+mn-lt"/>
              </a:rPr>
              <a:t>Operational Modes</a:t>
            </a:r>
            <a:endParaRPr lang="en-US" sz="2000" spc="-1" dirty="0">
              <a:latin typeface="+mn-lt"/>
            </a:endParaRPr>
          </a:p>
          <a:p>
            <a:pPr marL="108000" fontAlgn="auto">
              <a:spcBef>
                <a:spcPts val="600"/>
              </a:spcBef>
              <a:spcAft>
                <a:spcPts val="0"/>
              </a:spcAft>
              <a:buClr>
                <a:srgbClr val="000000"/>
              </a:buClr>
              <a:buSzPct val="45000"/>
              <a:defRPr/>
            </a:pPr>
            <a:r>
              <a:rPr lang="en-US" sz="2000" spc="-1" dirty="0">
                <a:latin typeface="+mn-lt"/>
              </a:rPr>
              <a:t>Real time </a:t>
            </a:r>
          </a:p>
          <a:p>
            <a:pPr marL="108000" fontAlgn="auto">
              <a:spcBef>
                <a:spcPts val="600"/>
              </a:spcBef>
              <a:spcAft>
                <a:spcPts val="0"/>
              </a:spcAft>
              <a:buClr>
                <a:srgbClr val="000000"/>
              </a:buClr>
              <a:buSzPct val="45000"/>
              <a:defRPr/>
            </a:pPr>
            <a:r>
              <a:rPr lang="en-US" sz="2000" spc="-1" dirty="0">
                <a:latin typeface="+mn-lt"/>
              </a:rPr>
              <a:t>Time tagged – or event predictor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smtClean="0">
                <a:solidFill>
                  <a:schemeClr val="tx1">
                    <a:lumMod val="75000"/>
                    <a:lumOff val="25000"/>
                  </a:schemeClr>
                </a:solidFill>
              </a:rPr>
              <a:t>Software Design, </a:t>
            </a:r>
            <a:r>
              <a:rPr lang="en-US" dirty="0" err="1" smtClean="0">
                <a:solidFill>
                  <a:schemeClr val="tx1">
                    <a:lumMod val="75000"/>
                    <a:lumOff val="25000"/>
                  </a:schemeClr>
                </a:solidFill>
              </a:rPr>
              <a:t>cont’n</a:t>
            </a:r>
            <a:endParaRPr lang="en-US" dirty="0">
              <a:solidFill>
                <a:schemeClr val="tx1">
                  <a:lumMod val="75000"/>
                  <a:lumOff val="25000"/>
                </a:schemeClr>
              </a:solidFill>
            </a:endParaRPr>
          </a:p>
        </p:txBody>
      </p:sp>
      <p:pic>
        <p:nvPicPr>
          <p:cNvPr id="20482" name="Picture 3"/>
          <p:cNvPicPr>
            <a:picLocks noChangeAspect="1" noChangeArrowheads="1"/>
          </p:cNvPicPr>
          <p:nvPr/>
        </p:nvPicPr>
        <p:blipFill>
          <a:blip r:embed="rId2"/>
          <a:srcRect/>
          <a:stretch>
            <a:fillRect/>
          </a:stretch>
        </p:blipFill>
        <p:spPr bwMode="auto">
          <a:xfrm>
            <a:off x="2486025" y="1200150"/>
            <a:ext cx="6851650" cy="50752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2"/>
          <p:cNvSpPr>
            <a:spLocks noChangeArrowheads="1"/>
          </p:cNvSpPr>
          <p:nvPr/>
        </p:nvSpPr>
        <p:spPr bwMode="auto">
          <a:xfrm>
            <a:off x="8426450" y="1377950"/>
            <a:ext cx="3333750" cy="4448175"/>
          </a:xfrm>
          <a:prstGeom prst="roundRect">
            <a:avLst>
              <a:gd name="adj" fmla="val 16667"/>
            </a:avLst>
          </a:prstGeom>
          <a:solidFill>
            <a:schemeClr val="bg1"/>
          </a:solidFill>
          <a:ln w="6350">
            <a:solidFill>
              <a:schemeClr val="tx1"/>
            </a:solidFill>
            <a:prstDash val="dash"/>
            <a:round/>
            <a:headEnd/>
            <a:tailEnd/>
          </a:ln>
        </p:spPr>
        <p:txBody>
          <a:bodyPr wrap="none" anchor="ctr"/>
          <a:lstStyle/>
          <a:p>
            <a:endParaRPr lang="es-AR"/>
          </a:p>
        </p:txBody>
      </p:sp>
      <p:sp>
        <p:nvSpPr>
          <p:cNvPr id="21506" name="AutoShape 16"/>
          <p:cNvSpPr>
            <a:spLocks noChangeArrowheads="1"/>
          </p:cNvSpPr>
          <p:nvPr/>
        </p:nvSpPr>
        <p:spPr bwMode="auto">
          <a:xfrm>
            <a:off x="561975" y="1438275"/>
            <a:ext cx="3333750" cy="4448175"/>
          </a:xfrm>
          <a:prstGeom prst="roundRect">
            <a:avLst>
              <a:gd name="adj" fmla="val 16667"/>
            </a:avLst>
          </a:prstGeom>
          <a:solidFill>
            <a:schemeClr val="bg1"/>
          </a:solidFill>
          <a:ln w="6350">
            <a:solidFill>
              <a:schemeClr val="tx1"/>
            </a:solidFill>
            <a:prstDash val="dash"/>
            <a:round/>
            <a:headEnd/>
            <a:tailEnd/>
          </a:ln>
        </p:spPr>
        <p:txBody>
          <a:bodyPr wrap="none" anchor="ctr"/>
          <a:lstStyle/>
          <a:p>
            <a:endParaRPr lang="es-AR"/>
          </a:p>
        </p:txBody>
      </p:sp>
      <p:sp>
        <p:nvSpPr>
          <p:cNvPr id="2" name="Título 1"/>
          <p:cNvSpPr>
            <a:spLocks noGrp="1"/>
          </p:cNvSpPr>
          <p:nvPr>
            <p:ph type="title" idx="4294967295"/>
          </p:nvPr>
        </p:nvSpPr>
        <p:spPr>
          <a:xfrm>
            <a:off x="1096963" y="415925"/>
            <a:ext cx="10058400" cy="801688"/>
          </a:xfrm>
        </p:spPr>
        <p:txBody>
          <a:bodyPr wrap="square" numCol="1" anchorCtr="0" compatLnSpc="1">
            <a:prstTxWarp prst="textNoShape">
              <a:avLst/>
            </a:prstTxWarp>
          </a:bodyPr>
          <a:lstStyle/>
          <a:p>
            <a:pPr eaLnBrk="1" hangingPunct="1">
              <a:defRPr/>
            </a:pPr>
            <a:r>
              <a:rPr lang="es-AR" sz="4400" smtClean="0"/>
              <a:t>Advanced Design of the Planner</a:t>
            </a:r>
          </a:p>
        </p:txBody>
      </p:sp>
      <p:sp>
        <p:nvSpPr>
          <p:cNvPr id="6" name="Rectángulo 5"/>
          <p:cNvSpPr/>
          <p:nvPr/>
        </p:nvSpPr>
        <p:spPr>
          <a:xfrm>
            <a:off x="725488" y="5060950"/>
            <a:ext cx="3016250" cy="5302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600" b="1">
                <a:solidFill>
                  <a:schemeClr val="accent1"/>
                </a:solidFill>
              </a:rPr>
              <a:t>Instruments Telemetry</a:t>
            </a:r>
          </a:p>
        </p:txBody>
      </p:sp>
      <p:sp>
        <p:nvSpPr>
          <p:cNvPr id="21509" name="Rectángulo 6"/>
          <p:cNvSpPr>
            <a:spLocks noChangeArrowheads="1"/>
          </p:cNvSpPr>
          <p:nvPr/>
        </p:nvSpPr>
        <p:spPr bwMode="auto">
          <a:xfrm>
            <a:off x="4275138" y="1752600"/>
            <a:ext cx="3905250" cy="3811588"/>
          </a:xfrm>
          <a:prstGeom prst="rect">
            <a:avLst/>
          </a:prstGeom>
          <a:solidFill>
            <a:srgbClr val="F2F2F2"/>
          </a:solidFill>
          <a:ln w="15875" algn="ctr">
            <a:solidFill>
              <a:schemeClr val="tx2"/>
            </a:solidFill>
            <a:miter lim="800000"/>
            <a:headEnd/>
            <a:tailEnd/>
          </a:ln>
        </p:spPr>
        <p:txBody>
          <a:bodyPr anchor="ctr"/>
          <a:lstStyle/>
          <a:p>
            <a:pPr marL="342900" indent="-342900">
              <a:buFontTx/>
              <a:buChar char="•"/>
            </a:pPr>
            <a:r>
              <a:rPr lang="es-ES" sz="1600" b="1">
                <a:solidFill>
                  <a:schemeClr val="accent1"/>
                </a:solidFill>
                <a:latin typeface="Calibri" pitchFamily="34" charset="0"/>
              </a:rPr>
              <a:t>Determination of: </a:t>
            </a:r>
          </a:p>
          <a:p>
            <a:pPr marL="800100" lvl="1" indent="-342900"/>
            <a:r>
              <a:rPr lang="es-ES" sz="1600" b="1">
                <a:solidFill>
                  <a:schemeClr val="accent1"/>
                </a:solidFill>
                <a:latin typeface="Calibri" pitchFamily="34" charset="0"/>
              </a:rPr>
              <a:t>ORBIT, </a:t>
            </a:r>
          </a:p>
          <a:p>
            <a:pPr marL="800100" lvl="1" indent="-342900"/>
            <a:r>
              <a:rPr lang="es-ES" sz="1600" b="1">
                <a:solidFill>
                  <a:schemeClr val="accent1"/>
                </a:solidFill>
                <a:latin typeface="Calibri" pitchFamily="34" charset="0"/>
              </a:rPr>
              <a:t>ATTITUDE, </a:t>
            </a:r>
          </a:p>
          <a:p>
            <a:pPr marL="800100" lvl="1" indent="-342900"/>
            <a:r>
              <a:rPr lang="es-ES" sz="1600" b="1">
                <a:solidFill>
                  <a:schemeClr val="accent1"/>
                </a:solidFill>
                <a:latin typeface="Calibri" pitchFamily="34" charset="0"/>
              </a:rPr>
              <a:t>SUBSATELLITE POINT, </a:t>
            </a:r>
          </a:p>
          <a:p>
            <a:pPr marL="800100" lvl="1" indent="-342900"/>
            <a:r>
              <a:rPr lang="es-ES" sz="1600" b="1">
                <a:solidFill>
                  <a:schemeClr val="accent1"/>
                </a:solidFill>
                <a:latin typeface="Calibri" pitchFamily="34" charset="0"/>
              </a:rPr>
              <a:t>SUBCAMERA POINT</a:t>
            </a:r>
          </a:p>
          <a:p>
            <a:pPr marL="342900" indent="-342900">
              <a:buFontTx/>
              <a:buChar char="•"/>
            </a:pPr>
            <a:endParaRPr lang="es-AR" sz="1600" b="1">
              <a:solidFill>
                <a:schemeClr val="accent1"/>
              </a:solidFill>
              <a:latin typeface="Calibri" pitchFamily="34" charset="0"/>
            </a:endParaRPr>
          </a:p>
          <a:p>
            <a:pPr marL="342900" indent="-342900">
              <a:buFontTx/>
              <a:buChar char="•"/>
            </a:pPr>
            <a:r>
              <a:rPr lang="es-AR" sz="1600" b="1">
                <a:solidFill>
                  <a:schemeClr val="accent1"/>
                </a:solidFill>
                <a:latin typeface="Calibri" pitchFamily="34" charset="0"/>
              </a:rPr>
              <a:t>Polytopes Points</a:t>
            </a:r>
          </a:p>
          <a:p>
            <a:pPr marL="342900" indent="-342900">
              <a:buFontTx/>
              <a:buChar char="•"/>
            </a:pPr>
            <a:endParaRPr lang="es-ES" sz="1600" b="1">
              <a:solidFill>
                <a:schemeClr val="accent1"/>
              </a:solidFill>
              <a:latin typeface="Calibri" pitchFamily="34" charset="0"/>
            </a:endParaRPr>
          </a:p>
          <a:p>
            <a:pPr marL="342900" indent="-342900">
              <a:buFontTx/>
              <a:buChar char="•"/>
            </a:pPr>
            <a:r>
              <a:rPr lang="es-ES" sz="1600" b="1">
                <a:solidFill>
                  <a:schemeClr val="accent1"/>
                </a:solidFill>
                <a:latin typeface="Calibri" pitchFamily="34" charset="0"/>
              </a:rPr>
              <a:t>Generation of new Scenarios</a:t>
            </a:r>
          </a:p>
          <a:p>
            <a:pPr marL="342900" indent="-342900">
              <a:buFontTx/>
              <a:buChar char="•"/>
            </a:pPr>
            <a:endParaRPr lang="es-AR" sz="1600" b="1">
              <a:solidFill>
                <a:schemeClr val="accent1"/>
              </a:solidFill>
              <a:latin typeface="Calibri" pitchFamily="34" charset="0"/>
            </a:endParaRPr>
          </a:p>
          <a:p>
            <a:pPr marL="342900" indent="-342900">
              <a:buFontTx/>
              <a:buChar char="•"/>
            </a:pPr>
            <a:r>
              <a:rPr lang="es-AR" sz="1600" b="1">
                <a:solidFill>
                  <a:schemeClr val="accent1"/>
                </a:solidFill>
                <a:latin typeface="Calibri" pitchFamily="34" charset="0"/>
              </a:rPr>
              <a:t>Timetagged planning / Event predictor</a:t>
            </a:r>
          </a:p>
          <a:p>
            <a:pPr marL="342900" indent="-342900">
              <a:buFontTx/>
              <a:buChar char="•"/>
            </a:pPr>
            <a:endParaRPr lang="es-AR" sz="1600" b="1">
              <a:solidFill>
                <a:schemeClr val="accent1"/>
              </a:solidFill>
              <a:latin typeface="Calibri" pitchFamily="34" charset="0"/>
            </a:endParaRPr>
          </a:p>
          <a:p>
            <a:pPr marL="342900" indent="-342900">
              <a:buFontTx/>
              <a:buChar char="•"/>
            </a:pPr>
            <a:r>
              <a:rPr lang="es-AR" sz="1600" b="1">
                <a:solidFill>
                  <a:schemeClr val="accent1"/>
                </a:solidFill>
                <a:latin typeface="Calibri" pitchFamily="34" charset="0"/>
              </a:rPr>
              <a:t>Trend Analysis</a:t>
            </a:r>
          </a:p>
        </p:txBody>
      </p:sp>
      <p:sp>
        <p:nvSpPr>
          <p:cNvPr id="21510" name="Rectángulo 7"/>
          <p:cNvSpPr>
            <a:spLocks noChangeArrowheads="1"/>
          </p:cNvSpPr>
          <p:nvPr/>
        </p:nvSpPr>
        <p:spPr bwMode="auto">
          <a:xfrm>
            <a:off x="8639175" y="4464050"/>
            <a:ext cx="2927350" cy="469900"/>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Eclipse Events</a:t>
            </a:r>
          </a:p>
        </p:txBody>
      </p:sp>
      <p:sp>
        <p:nvSpPr>
          <p:cNvPr id="21511" name="CuadroTexto 8"/>
          <p:cNvSpPr txBox="1">
            <a:spLocks noChangeArrowheads="1"/>
          </p:cNvSpPr>
          <p:nvPr/>
        </p:nvSpPr>
        <p:spPr bwMode="auto">
          <a:xfrm>
            <a:off x="1574800" y="1243013"/>
            <a:ext cx="1235075" cy="336550"/>
          </a:xfrm>
          <a:prstGeom prst="rect">
            <a:avLst/>
          </a:prstGeom>
          <a:solidFill>
            <a:schemeClr val="bg1"/>
          </a:solidFill>
          <a:ln w="9525">
            <a:noFill/>
            <a:miter lim="800000"/>
            <a:headEnd/>
            <a:tailEnd/>
          </a:ln>
        </p:spPr>
        <p:txBody>
          <a:bodyPr wrap="none">
            <a:spAutoFit/>
          </a:bodyPr>
          <a:lstStyle/>
          <a:p>
            <a:r>
              <a:rPr lang="es-ES" sz="1600" b="1">
                <a:solidFill>
                  <a:schemeClr val="accent1"/>
                </a:solidFill>
                <a:latin typeface="Calibri" pitchFamily="34" charset="0"/>
              </a:rPr>
              <a:t>INPUT DATA</a:t>
            </a:r>
            <a:endParaRPr lang="es-AR" sz="1600" b="1">
              <a:solidFill>
                <a:schemeClr val="accent1"/>
              </a:solidFill>
              <a:latin typeface="Calibri" pitchFamily="34" charset="0"/>
            </a:endParaRPr>
          </a:p>
        </p:txBody>
      </p:sp>
      <p:sp>
        <p:nvSpPr>
          <p:cNvPr id="21512" name="CuadroTexto 9"/>
          <p:cNvSpPr txBox="1">
            <a:spLocks noChangeArrowheads="1"/>
          </p:cNvSpPr>
          <p:nvPr/>
        </p:nvSpPr>
        <p:spPr bwMode="auto">
          <a:xfrm>
            <a:off x="5745163" y="1600200"/>
            <a:ext cx="981075" cy="336550"/>
          </a:xfrm>
          <a:prstGeom prst="rect">
            <a:avLst/>
          </a:prstGeom>
          <a:solidFill>
            <a:srgbClr val="DDDDDD"/>
          </a:solidFill>
          <a:ln w="9525">
            <a:noFill/>
            <a:miter lim="800000"/>
            <a:headEnd/>
            <a:tailEnd/>
          </a:ln>
        </p:spPr>
        <p:txBody>
          <a:bodyPr wrap="none">
            <a:spAutoFit/>
          </a:bodyPr>
          <a:lstStyle/>
          <a:p>
            <a:r>
              <a:rPr lang="es-ES" sz="1600" b="1">
                <a:solidFill>
                  <a:schemeClr val="accent1"/>
                </a:solidFill>
                <a:latin typeface="Calibri" pitchFamily="34" charset="0"/>
              </a:rPr>
              <a:t>PLANNER</a:t>
            </a:r>
            <a:endParaRPr lang="es-AR" sz="1600" b="1">
              <a:solidFill>
                <a:schemeClr val="accent1"/>
              </a:solidFill>
              <a:latin typeface="Calibri" pitchFamily="34" charset="0"/>
            </a:endParaRPr>
          </a:p>
        </p:txBody>
      </p:sp>
      <p:sp>
        <p:nvSpPr>
          <p:cNvPr id="21513" name="CuadroTexto 10"/>
          <p:cNvSpPr txBox="1">
            <a:spLocks noChangeArrowheads="1"/>
          </p:cNvSpPr>
          <p:nvPr/>
        </p:nvSpPr>
        <p:spPr bwMode="auto">
          <a:xfrm>
            <a:off x="9380538" y="1200150"/>
            <a:ext cx="1419225" cy="336550"/>
          </a:xfrm>
          <a:prstGeom prst="rect">
            <a:avLst/>
          </a:prstGeom>
          <a:solidFill>
            <a:schemeClr val="bg1"/>
          </a:solidFill>
          <a:ln w="9525">
            <a:noFill/>
            <a:miter lim="800000"/>
            <a:headEnd/>
            <a:tailEnd/>
          </a:ln>
        </p:spPr>
        <p:txBody>
          <a:bodyPr wrap="none">
            <a:spAutoFit/>
          </a:bodyPr>
          <a:lstStyle/>
          <a:p>
            <a:r>
              <a:rPr lang="es-ES" sz="1600" b="1">
                <a:solidFill>
                  <a:schemeClr val="accent1"/>
                </a:solidFill>
                <a:latin typeface="Calibri" pitchFamily="34" charset="0"/>
              </a:rPr>
              <a:t>OUTPUT DATA</a:t>
            </a:r>
            <a:endParaRPr lang="es-AR" sz="1600" b="1">
              <a:solidFill>
                <a:schemeClr val="accent1"/>
              </a:solidFill>
              <a:latin typeface="Calibri" pitchFamily="34" charset="0"/>
            </a:endParaRPr>
          </a:p>
        </p:txBody>
      </p:sp>
      <p:sp>
        <p:nvSpPr>
          <p:cNvPr id="3" name="Rectángulo 5"/>
          <p:cNvSpPr/>
          <p:nvPr/>
        </p:nvSpPr>
        <p:spPr>
          <a:xfrm>
            <a:off x="725488" y="1755775"/>
            <a:ext cx="3006725" cy="55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a:solidFill>
                  <a:schemeClr val="accent1"/>
                </a:solidFill>
              </a:rPr>
              <a:t>Range, Doppler, DOP</a:t>
            </a:r>
          </a:p>
        </p:txBody>
      </p:sp>
      <p:sp>
        <p:nvSpPr>
          <p:cNvPr id="4" name="Rectángulo 5"/>
          <p:cNvSpPr/>
          <p:nvPr/>
        </p:nvSpPr>
        <p:spPr>
          <a:xfrm>
            <a:off x="725488" y="2413000"/>
            <a:ext cx="3016250" cy="5873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a:solidFill>
                  <a:schemeClr val="accent1"/>
                </a:solidFill>
              </a:rPr>
              <a:t>Vectors: position &amp; velocity</a:t>
            </a:r>
          </a:p>
        </p:txBody>
      </p:sp>
      <p:sp>
        <p:nvSpPr>
          <p:cNvPr id="5" name="Rectángulo 5"/>
          <p:cNvSpPr/>
          <p:nvPr/>
        </p:nvSpPr>
        <p:spPr>
          <a:xfrm>
            <a:off x="725488" y="3098800"/>
            <a:ext cx="3016250" cy="3873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a:solidFill>
                  <a:schemeClr val="accent1"/>
                </a:solidFill>
              </a:rPr>
              <a:t>GPS Time &amp; TLE</a:t>
            </a:r>
          </a:p>
        </p:txBody>
      </p:sp>
      <p:sp>
        <p:nvSpPr>
          <p:cNvPr id="9" name="Rectángulo 5"/>
          <p:cNvSpPr/>
          <p:nvPr/>
        </p:nvSpPr>
        <p:spPr>
          <a:xfrm>
            <a:off x="725488" y="3584575"/>
            <a:ext cx="3016250" cy="7302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a:solidFill>
                  <a:schemeClr val="accent1"/>
                </a:solidFill>
              </a:rPr>
              <a:t>Navigation Sensors</a:t>
            </a:r>
          </a:p>
          <a:p>
            <a:pPr algn="ctr">
              <a:defRPr/>
            </a:pPr>
            <a:r>
              <a:rPr lang="es-ES" sz="1600" b="1">
                <a:solidFill>
                  <a:schemeClr val="accent1"/>
                </a:solidFill>
              </a:rPr>
              <a:t>Attitude Sensors</a:t>
            </a:r>
          </a:p>
        </p:txBody>
      </p:sp>
      <p:sp>
        <p:nvSpPr>
          <p:cNvPr id="10" name="Rectángulo 5"/>
          <p:cNvSpPr/>
          <p:nvPr/>
        </p:nvSpPr>
        <p:spPr>
          <a:xfrm>
            <a:off x="725488" y="4394200"/>
            <a:ext cx="3016250" cy="5969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b="1">
                <a:solidFill>
                  <a:schemeClr val="accent1"/>
                </a:solidFill>
              </a:rPr>
              <a:t>Vectors: Magnetic Field &amp; Sun</a:t>
            </a:r>
          </a:p>
          <a:p>
            <a:pPr algn="ctr">
              <a:defRPr/>
            </a:pPr>
            <a:r>
              <a:rPr lang="es-ES" sz="1600" b="1">
                <a:solidFill>
                  <a:schemeClr val="accent1"/>
                </a:solidFill>
              </a:rPr>
              <a:t>Stars Sensor</a:t>
            </a:r>
          </a:p>
        </p:txBody>
      </p:sp>
      <p:sp>
        <p:nvSpPr>
          <p:cNvPr id="21519" name="Rectángulo 7"/>
          <p:cNvSpPr>
            <a:spLocks noChangeArrowheads="1"/>
          </p:cNvSpPr>
          <p:nvPr/>
        </p:nvSpPr>
        <p:spPr bwMode="auto">
          <a:xfrm>
            <a:off x="8607425" y="1765300"/>
            <a:ext cx="2927350" cy="584200"/>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Filtered Orbit</a:t>
            </a:r>
          </a:p>
          <a:p>
            <a:pPr algn="ctr"/>
            <a:r>
              <a:rPr lang="es-ES" sz="1600" b="1">
                <a:latin typeface="Calibri" pitchFamily="34" charset="0"/>
              </a:rPr>
              <a:t>2 Orbits Propagation</a:t>
            </a:r>
            <a:endParaRPr lang="es-AR" sz="1600" b="1">
              <a:latin typeface="Calibri" pitchFamily="34" charset="0"/>
            </a:endParaRPr>
          </a:p>
        </p:txBody>
      </p:sp>
      <p:sp>
        <p:nvSpPr>
          <p:cNvPr id="21520" name="Rectángulo 7"/>
          <p:cNvSpPr>
            <a:spLocks noChangeArrowheads="1"/>
          </p:cNvSpPr>
          <p:nvPr/>
        </p:nvSpPr>
        <p:spPr bwMode="auto">
          <a:xfrm>
            <a:off x="8616950" y="2470150"/>
            <a:ext cx="2927350" cy="555625"/>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Robust Attitude</a:t>
            </a:r>
            <a:endParaRPr lang="es-AR" sz="1600" b="1">
              <a:latin typeface="Calibri" pitchFamily="34" charset="0"/>
            </a:endParaRPr>
          </a:p>
        </p:txBody>
      </p:sp>
      <p:sp>
        <p:nvSpPr>
          <p:cNvPr id="21521" name="Rectángulo 7"/>
          <p:cNvSpPr>
            <a:spLocks noChangeArrowheads="1"/>
          </p:cNvSpPr>
          <p:nvPr/>
        </p:nvSpPr>
        <p:spPr bwMode="auto">
          <a:xfrm>
            <a:off x="8616950" y="3117850"/>
            <a:ext cx="2927350" cy="669925"/>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Sub Satellite Point</a:t>
            </a:r>
          </a:p>
          <a:p>
            <a:pPr algn="ctr"/>
            <a:r>
              <a:rPr lang="es-ES" sz="1600" b="1">
                <a:latin typeface="Calibri" pitchFamily="34" charset="0"/>
              </a:rPr>
              <a:t>Sub Camera Point</a:t>
            </a:r>
          </a:p>
        </p:txBody>
      </p:sp>
      <p:sp>
        <p:nvSpPr>
          <p:cNvPr id="21522" name="Rectángulo 7"/>
          <p:cNvSpPr>
            <a:spLocks noChangeArrowheads="1"/>
          </p:cNvSpPr>
          <p:nvPr/>
        </p:nvSpPr>
        <p:spPr bwMode="auto">
          <a:xfrm>
            <a:off x="8626475" y="3889375"/>
            <a:ext cx="2927350" cy="479425"/>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Position respect to the polytope</a:t>
            </a:r>
          </a:p>
        </p:txBody>
      </p:sp>
      <p:sp>
        <p:nvSpPr>
          <p:cNvPr id="21523" name="Rectángulo 7"/>
          <p:cNvSpPr>
            <a:spLocks noChangeArrowheads="1"/>
          </p:cNvSpPr>
          <p:nvPr/>
        </p:nvSpPr>
        <p:spPr bwMode="auto">
          <a:xfrm>
            <a:off x="8639175" y="5006975"/>
            <a:ext cx="2927350" cy="498475"/>
          </a:xfrm>
          <a:prstGeom prst="rect">
            <a:avLst/>
          </a:prstGeom>
          <a:solidFill>
            <a:srgbClr val="FFFFCC"/>
          </a:solidFill>
          <a:ln w="15875" algn="ctr">
            <a:solidFill>
              <a:srgbClr val="085091"/>
            </a:solidFill>
            <a:miter lim="800000"/>
            <a:headEnd/>
            <a:tailEnd/>
          </a:ln>
        </p:spPr>
        <p:txBody>
          <a:bodyPr anchor="ctr"/>
          <a:lstStyle/>
          <a:p>
            <a:pPr algn="ctr"/>
            <a:r>
              <a:rPr lang="es-ES" sz="1600" b="1">
                <a:latin typeface="Calibri" pitchFamily="34" charset="0"/>
              </a:rPr>
              <a:t>Alerts</a:t>
            </a:r>
          </a:p>
        </p:txBody>
      </p:sp>
      <p:sp>
        <p:nvSpPr>
          <p:cNvPr id="21524" name="AutoShape 23"/>
          <p:cNvSpPr>
            <a:spLocks noChangeArrowheads="1"/>
          </p:cNvSpPr>
          <p:nvPr/>
        </p:nvSpPr>
        <p:spPr bwMode="auto">
          <a:xfrm>
            <a:off x="3781425" y="3248025"/>
            <a:ext cx="561975" cy="514350"/>
          </a:xfrm>
          <a:prstGeom prst="rightArrow">
            <a:avLst>
              <a:gd name="adj1" fmla="val 38861"/>
              <a:gd name="adj2" fmla="val 67903"/>
            </a:avLst>
          </a:prstGeom>
          <a:solidFill>
            <a:schemeClr val="accent1"/>
          </a:solidFill>
          <a:ln w="9525">
            <a:solidFill>
              <a:schemeClr val="tx1"/>
            </a:solidFill>
            <a:miter lim="800000"/>
            <a:headEnd/>
            <a:tailEnd/>
          </a:ln>
        </p:spPr>
        <p:txBody>
          <a:bodyPr wrap="none" anchor="ctr"/>
          <a:lstStyle/>
          <a:p>
            <a:endParaRPr lang="es-AR"/>
          </a:p>
        </p:txBody>
      </p:sp>
      <p:sp>
        <p:nvSpPr>
          <p:cNvPr id="21525" name="AutoShape 24"/>
          <p:cNvSpPr>
            <a:spLocks noChangeArrowheads="1"/>
          </p:cNvSpPr>
          <p:nvPr/>
        </p:nvSpPr>
        <p:spPr bwMode="auto">
          <a:xfrm>
            <a:off x="7912100" y="3225800"/>
            <a:ext cx="561975" cy="514350"/>
          </a:xfrm>
          <a:prstGeom prst="rightArrow">
            <a:avLst>
              <a:gd name="adj1" fmla="val 38861"/>
              <a:gd name="adj2" fmla="val 67903"/>
            </a:avLst>
          </a:prstGeom>
          <a:solidFill>
            <a:schemeClr val="accent1"/>
          </a:solidFill>
          <a:ln w="9525">
            <a:solidFill>
              <a:schemeClr val="tx1"/>
            </a:solidFill>
            <a:miter lim="800000"/>
            <a:headEnd/>
            <a:tailEnd/>
          </a:ln>
        </p:spPr>
        <p:txBody>
          <a:bodyPr wrap="none" anchor="ctr"/>
          <a:lstStyle/>
          <a:p>
            <a:endParaRPr lang="es-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55613"/>
            <a:ext cx="10058400" cy="803275"/>
          </a:xfrm>
        </p:spPr>
        <p:txBody>
          <a:bodyPr/>
          <a:lstStyle/>
          <a:p>
            <a:pPr eaLnBrk="1" fontAlgn="auto" hangingPunct="1">
              <a:spcAft>
                <a:spcPts val="0"/>
              </a:spcAft>
              <a:defRPr/>
            </a:pPr>
            <a:r>
              <a:rPr lang="en-US" sz="4400" dirty="0" smtClean="0">
                <a:solidFill>
                  <a:schemeClr val="tx1">
                    <a:lumMod val="75000"/>
                    <a:lumOff val="25000"/>
                  </a:schemeClr>
                </a:solidFill>
              </a:rPr>
              <a:t>Baseline Satellite</a:t>
            </a:r>
            <a:endParaRPr lang="en-US" sz="4400" dirty="0">
              <a:solidFill>
                <a:schemeClr val="tx1">
                  <a:lumMod val="75000"/>
                  <a:lumOff val="25000"/>
                </a:schemeClr>
              </a:solidFill>
            </a:endParaRPr>
          </a:p>
        </p:txBody>
      </p:sp>
      <p:sp>
        <p:nvSpPr>
          <p:cNvPr id="4" name="Marcador de contenido 2"/>
          <p:cNvSpPr txBox="1">
            <a:spLocks/>
          </p:cNvSpPr>
          <p:nvPr/>
        </p:nvSpPr>
        <p:spPr>
          <a:xfrm>
            <a:off x="1096963" y="2109788"/>
            <a:ext cx="10058400" cy="3502025"/>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32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800" kern="1200" baseline="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just" fontAlgn="auto">
              <a:spcAft>
                <a:spcPts val="1200"/>
              </a:spcAft>
              <a:buFont typeface="Wingdings" panose="05000000000000000000" pitchFamily="2" charset="2"/>
              <a:buNone/>
              <a:defRPr/>
            </a:pPr>
            <a:endParaRPr lang="es-ES" dirty="0" smtClean="0"/>
          </a:p>
          <a:p>
            <a:pPr lvl="1" algn="just" fontAlgn="auto">
              <a:spcAft>
                <a:spcPts val="1200"/>
              </a:spcAft>
              <a:defRPr/>
            </a:pPr>
            <a:endParaRPr lang="es-AR" dirty="0" smtClean="0"/>
          </a:p>
          <a:p>
            <a:pPr lvl="1" algn="just" fontAlgn="auto">
              <a:spcAft>
                <a:spcPts val="1200"/>
              </a:spcAft>
              <a:defRPr/>
            </a:pPr>
            <a:endParaRPr lang="es-AR" dirty="0"/>
          </a:p>
          <a:p>
            <a:pPr lvl="1" algn="just" fontAlgn="auto">
              <a:spcAft>
                <a:spcPts val="1200"/>
              </a:spcAft>
              <a:defRPr/>
            </a:pPr>
            <a:endParaRPr lang="es-AR" dirty="0" smtClean="0"/>
          </a:p>
          <a:p>
            <a:pPr marL="201168" lvl="1" indent="0" fontAlgn="auto">
              <a:buFont typeface="Wingdings" panose="05000000000000000000" pitchFamily="2" charset="2"/>
              <a:buNone/>
              <a:defRPr/>
            </a:pPr>
            <a:endParaRPr lang="es-AR" dirty="0" smtClean="0"/>
          </a:p>
        </p:txBody>
      </p:sp>
      <p:grpSp>
        <p:nvGrpSpPr>
          <p:cNvPr id="22531" name="Group 4"/>
          <p:cNvGrpSpPr>
            <a:grpSpLocks/>
          </p:cNvGrpSpPr>
          <p:nvPr/>
        </p:nvGrpSpPr>
        <p:grpSpPr bwMode="auto">
          <a:xfrm>
            <a:off x="2017713" y="1408113"/>
            <a:ext cx="7910512" cy="4441825"/>
            <a:chOff x="799602" y="1242106"/>
            <a:chExt cx="6744198" cy="3491524"/>
          </a:xfrm>
        </p:grpSpPr>
        <p:sp>
          <p:nvSpPr>
            <p:cNvPr id="6" name="Flowchart: Alternate Process 5"/>
            <p:cNvSpPr/>
            <p:nvPr/>
          </p:nvSpPr>
          <p:spPr>
            <a:xfrm>
              <a:off x="5248363" y="3666706"/>
              <a:ext cx="2295437" cy="885984"/>
            </a:xfrm>
            <a:prstGeom prst="flowChartAlternateProcess">
              <a:avLst/>
            </a:prstGeom>
            <a:solidFill>
              <a:schemeClr val="accent3">
                <a:lumMod val="20000"/>
                <a:lumOff val="80000"/>
              </a:schemeClr>
            </a:solid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8" name="Rectangle 7"/>
            <p:cNvSpPr/>
            <p:nvPr/>
          </p:nvSpPr>
          <p:spPr>
            <a:xfrm>
              <a:off x="2500877" y="2231662"/>
              <a:ext cx="1219451" cy="4929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34" name="TextBox 8"/>
            <p:cNvSpPr txBox="1">
              <a:spLocks noChangeArrowheads="1"/>
            </p:cNvSpPr>
            <p:nvPr/>
          </p:nvSpPr>
          <p:spPr bwMode="auto">
            <a:xfrm>
              <a:off x="2631786" y="2212452"/>
              <a:ext cx="927882" cy="523220"/>
            </a:xfrm>
            <a:prstGeom prst="rect">
              <a:avLst/>
            </a:prstGeom>
            <a:noFill/>
            <a:ln w="9525">
              <a:noFill/>
              <a:miter lim="800000"/>
              <a:headEnd/>
              <a:tailEnd/>
            </a:ln>
          </p:spPr>
          <p:txBody>
            <a:bodyPr wrap="none">
              <a:spAutoFit/>
            </a:bodyPr>
            <a:lstStyle/>
            <a:p>
              <a:pPr algn="ctr"/>
              <a:r>
                <a:rPr lang="en-US" sz="1400" b="1">
                  <a:latin typeface="Calibri" pitchFamily="34" charset="0"/>
                </a:rPr>
                <a:t>Platform</a:t>
              </a:r>
            </a:p>
            <a:p>
              <a:pPr algn="ctr"/>
              <a:r>
                <a:rPr lang="en-US" sz="1400" b="1">
                  <a:latin typeface="Calibri" pitchFamily="34" charset="0"/>
                </a:rPr>
                <a:t>Computer</a:t>
              </a:r>
              <a:endParaRPr lang="es-AR" sz="1400" b="1">
                <a:latin typeface="Calibri" pitchFamily="34" charset="0"/>
              </a:endParaRPr>
            </a:p>
          </p:txBody>
        </p:sp>
        <p:sp>
          <p:nvSpPr>
            <p:cNvPr id="10" name="Rectangle 9"/>
            <p:cNvSpPr/>
            <p:nvPr/>
          </p:nvSpPr>
          <p:spPr>
            <a:xfrm>
              <a:off x="4153430" y="1980842"/>
              <a:ext cx="818832" cy="2857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22536" name="TextBox 10"/>
            <p:cNvSpPr txBox="1">
              <a:spLocks noChangeArrowheads="1"/>
            </p:cNvSpPr>
            <p:nvPr/>
          </p:nvSpPr>
          <p:spPr bwMode="auto">
            <a:xfrm>
              <a:off x="4177456" y="1976500"/>
              <a:ext cx="745140" cy="307777"/>
            </a:xfrm>
            <a:prstGeom prst="rect">
              <a:avLst/>
            </a:prstGeom>
            <a:noFill/>
            <a:ln w="9525">
              <a:noFill/>
              <a:miter lim="800000"/>
              <a:headEnd/>
              <a:tailEnd/>
            </a:ln>
          </p:spPr>
          <p:txBody>
            <a:bodyPr wrap="none">
              <a:spAutoFit/>
            </a:bodyPr>
            <a:lstStyle/>
            <a:p>
              <a:r>
                <a:rPr lang="en-US" sz="1400" b="1">
                  <a:latin typeface="Calibri" pitchFamily="34" charset="0"/>
                </a:rPr>
                <a:t>sensors</a:t>
              </a:r>
              <a:endParaRPr lang="es-AR" sz="1400" b="1">
                <a:latin typeface="Calibri" pitchFamily="34" charset="0"/>
              </a:endParaRPr>
            </a:p>
          </p:txBody>
        </p:sp>
        <p:sp>
          <p:nvSpPr>
            <p:cNvPr id="12" name="Rectangle 11"/>
            <p:cNvSpPr/>
            <p:nvPr/>
          </p:nvSpPr>
          <p:spPr>
            <a:xfrm>
              <a:off x="4166964" y="2312773"/>
              <a:ext cx="805297" cy="26829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22538" name="TextBox 12"/>
            <p:cNvSpPr txBox="1">
              <a:spLocks noChangeArrowheads="1"/>
            </p:cNvSpPr>
            <p:nvPr/>
          </p:nvSpPr>
          <p:spPr bwMode="auto">
            <a:xfrm>
              <a:off x="4105833" y="2301312"/>
              <a:ext cx="884409" cy="307777"/>
            </a:xfrm>
            <a:prstGeom prst="rect">
              <a:avLst/>
            </a:prstGeom>
            <a:noFill/>
            <a:ln w="9525">
              <a:noFill/>
              <a:miter lim="800000"/>
              <a:headEnd/>
              <a:tailEnd/>
            </a:ln>
          </p:spPr>
          <p:txBody>
            <a:bodyPr wrap="none">
              <a:spAutoFit/>
            </a:bodyPr>
            <a:lstStyle/>
            <a:p>
              <a:r>
                <a:rPr lang="en-US" sz="1400" b="1">
                  <a:latin typeface="Calibri" pitchFamily="34" charset="0"/>
                </a:rPr>
                <a:t>actuators</a:t>
              </a:r>
              <a:endParaRPr lang="es-AR" sz="1400" b="1">
                <a:latin typeface="Calibri" pitchFamily="34" charset="0"/>
              </a:endParaRPr>
            </a:p>
          </p:txBody>
        </p:sp>
        <p:sp>
          <p:nvSpPr>
            <p:cNvPr id="14" name="Rectangle 13"/>
            <p:cNvSpPr/>
            <p:nvPr/>
          </p:nvSpPr>
          <p:spPr>
            <a:xfrm>
              <a:off x="3970715" y="2687133"/>
              <a:ext cx="1157193" cy="47543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40" name="TextBox 14"/>
            <p:cNvSpPr txBox="1">
              <a:spLocks noChangeArrowheads="1"/>
            </p:cNvSpPr>
            <p:nvPr/>
          </p:nvSpPr>
          <p:spPr bwMode="auto">
            <a:xfrm>
              <a:off x="4061773" y="2656634"/>
              <a:ext cx="980460" cy="523220"/>
            </a:xfrm>
            <a:prstGeom prst="rect">
              <a:avLst/>
            </a:prstGeom>
            <a:noFill/>
            <a:ln w="9525">
              <a:noFill/>
              <a:miter lim="800000"/>
              <a:headEnd/>
              <a:tailEnd/>
            </a:ln>
          </p:spPr>
          <p:txBody>
            <a:bodyPr wrap="none">
              <a:spAutoFit/>
            </a:bodyPr>
            <a:lstStyle/>
            <a:p>
              <a:pPr algn="ctr"/>
              <a:r>
                <a:rPr lang="en-US" sz="1400" b="1">
                  <a:latin typeface="Calibri" pitchFamily="34" charset="0"/>
                </a:rPr>
                <a:t>Power </a:t>
              </a:r>
            </a:p>
            <a:p>
              <a:pPr algn="ctr"/>
              <a:r>
                <a:rPr lang="en-US" sz="1400" b="1">
                  <a:latin typeface="Calibri" pitchFamily="34" charset="0"/>
                </a:rPr>
                <a:t>Subsystem</a:t>
              </a:r>
              <a:endParaRPr lang="es-AR" sz="1400" b="1">
                <a:latin typeface="Calibri" pitchFamily="34" charset="0"/>
              </a:endParaRPr>
            </a:p>
          </p:txBody>
        </p:sp>
        <p:sp>
          <p:nvSpPr>
            <p:cNvPr id="22541" name="TextBox 15"/>
            <p:cNvSpPr txBox="1">
              <a:spLocks noChangeArrowheads="1"/>
            </p:cNvSpPr>
            <p:nvPr/>
          </p:nvSpPr>
          <p:spPr bwMode="auto">
            <a:xfrm>
              <a:off x="5613718" y="2621058"/>
              <a:ext cx="732508" cy="307777"/>
            </a:xfrm>
            <a:prstGeom prst="rect">
              <a:avLst/>
            </a:prstGeom>
            <a:noFill/>
            <a:ln w="9525">
              <a:noFill/>
              <a:miter lim="800000"/>
              <a:headEnd/>
              <a:tailEnd/>
            </a:ln>
          </p:spPr>
          <p:txBody>
            <a:bodyPr wrap="none">
              <a:spAutoFit/>
            </a:bodyPr>
            <a:lstStyle/>
            <a:p>
              <a:pPr algn="ctr"/>
              <a:r>
                <a:rPr lang="en-US" sz="1400" b="1">
                  <a:latin typeface="Calibri" pitchFamily="34" charset="0"/>
                </a:rPr>
                <a:t>Battery</a:t>
              </a:r>
              <a:endParaRPr lang="es-AR" sz="1400" b="1">
                <a:latin typeface="Calibri" pitchFamily="34" charset="0"/>
              </a:endParaRPr>
            </a:p>
          </p:txBody>
        </p:sp>
        <p:sp>
          <p:nvSpPr>
            <p:cNvPr id="22542" name="TextBox 16"/>
            <p:cNvSpPr txBox="1">
              <a:spLocks noChangeArrowheads="1"/>
            </p:cNvSpPr>
            <p:nvPr/>
          </p:nvSpPr>
          <p:spPr bwMode="auto">
            <a:xfrm>
              <a:off x="5487478" y="2811678"/>
              <a:ext cx="1006174" cy="307777"/>
            </a:xfrm>
            <a:prstGeom prst="rect">
              <a:avLst/>
            </a:prstGeom>
            <a:noFill/>
            <a:ln w="9525">
              <a:noFill/>
              <a:miter lim="800000"/>
              <a:headEnd/>
              <a:tailEnd/>
            </a:ln>
          </p:spPr>
          <p:txBody>
            <a:bodyPr wrap="none">
              <a:spAutoFit/>
            </a:bodyPr>
            <a:lstStyle/>
            <a:p>
              <a:pPr algn="ctr"/>
              <a:r>
                <a:rPr lang="en-US" sz="1400" b="1">
                  <a:latin typeface="Calibri" pitchFamily="34" charset="0"/>
                </a:rPr>
                <a:t>Solar Array</a:t>
              </a:r>
              <a:endParaRPr lang="es-AR" sz="1400" b="1">
                <a:latin typeface="Calibri" pitchFamily="34" charset="0"/>
              </a:endParaRPr>
            </a:p>
          </p:txBody>
        </p:sp>
        <p:sp>
          <p:nvSpPr>
            <p:cNvPr id="22543" name="TextBox 17"/>
            <p:cNvSpPr txBox="1">
              <a:spLocks noChangeArrowheads="1"/>
            </p:cNvSpPr>
            <p:nvPr/>
          </p:nvSpPr>
          <p:spPr bwMode="auto">
            <a:xfrm>
              <a:off x="5555844" y="3007968"/>
              <a:ext cx="906402" cy="307777"/>
            </a:xfrm>
            <a:prstGeom prst="rect">
              <a:avLst/>
            </a:prstGeom>
            <a:noFill/>
            <a:ln w="9525">
              <a:noFill/>
              <a:miter lim="800000"/>
              <a:headEnd/>
              <a:tailEnd/>
            </a:ln>
          </p:spPr>
          <p:txBody>
            <a:bodyPr wrap="none">
              <a:spAutoFit/>
            </a:bodyPr>
            <a:lstStyle/>
            <a:p>
              <a:pPr algn="ctr"/>
              <a:r>
                <a:rPr lang="en-US" sz="1400" b="1">
                  <a:latin typeface="Calibri" pitchFamily="34" charset="0"/>
                </a:rPr>
                <a:t>Regulator</a:t>
              </a:r>
              <a:endParaRPr lang="es-AR" sz="1400" b="1">
                <a:latin typeface="Calibri" pitchFamily="34" charset="0"/>
              </a:endParaRPr>
            </a:p>
          </p:txBody>
        </p:sp>
        <p:sp>
          <p:nvSpPr>
            <p:cNvPr id="19" name="Left Brace 18"/>
            <p:cNvSpPr/>
            <p:nvPr/>
          </p:nvSpPr>
          <p:spPr>
            <a:xfrm>
              <a:off x="5233476" y="2599782"/>
              <a:ext cx="300464" cy="6863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a:p>
          </p:txBody>
        </p:sp>
        <p:sp>
          <p:nvSpPr>
            <p:cNvPr id="20" name="Rectangle 19"/>
            <p:cNvSpPr/>
            <p:nvPr/>
          </p:nvSpPr>
          <p:spPr>
            <a:xfrm>
              <a:off x="4069516" y="1581525"/>
              <a:ext cx="931168" cy="3518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22546" name="TextBox 20"/>
            <p:cNvSpPr txBox="1">
              <a:spLocks noChangeArrowheads="1"/>
            </p:cNvSpPr>
            <p:nvPr/>
          </p:nvSpPr>
          <p:spPr bwMode="auto">
            <a:xfrm>
              <a:off x="4034132" y="1600080"/>
              <a:ext cx="985591" cy="307777"/>
            </a:xfrm>
            <a:prstGeom prst="rect">
              <a:avLst/>
            </a:prstGeom>
            <a:noFill/>
            <a:ln w="9525">
              <a:noFill/>
              <a:miter lim="800000"/>
              <a:headEnd/>
              <a:tailEnd/>
            </a:ln>
          </p:spPr>
          <p:txBody>
            <a:bodyPr wrap="none">
              <a:spAutoFit/>
            </a:bodyPr>
            <a:lstStyle/>
            <a:p>
              <a:r>
                <a:rPr lang="en-US" sz="1400" b="1">
                  <a:latin typeface="Calibri" pitchFamily="34" charset="0"/>
                </a:rPr>
                <a:t>propulsion</a:t>
              </a:r>
              <a:endParaRPr lang="es-AR" sz="1400" b="1">
                <a:latin typeface="Calibri" pitchFamily="34" charset="0"/>
              </a:endParaRPr>
            </a:p>
          </p:txBody>
        </p:sp>
        <p:sp>
          <p:nvSpPr>
            <p:cNvPr id="22" name="Rectangle 21"/>
            <p:cNvSpPr/>
            <p:nvPr/>
          </p:nvSpPr>
          <p:spPr>
            <a:xfrm>
              <a:off x="2540128" y="1257080"/>
              <a:ext cx="1117943" cy="743727"/>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48" name="TextBox 22"/>
            <p:cNvSpPr txBox="1">
              <a:spLocks noChangeArrowheads="1"/>
            </p:cNvSpPr>
            <p:nvPr/>
          </p:nvSpPr>
          <p:spPr bwMode="auto">
            <a:xfrm>
              <a:off x="2624353" y="1242106"/>
              <a:ext cx="1019830" cy="738664"/>
            </a:xfrm>
            <a:prstGeom prst="rect">
              <a:avLst/>
            </a:prstGeom>
            <a:noFill/>
            <a:ln w="9525">
              <a:noFill/>
              <a:miter lim="800000"/>
              <a:headEnd/>
              <a:tailEnd/>
            </a:ln>
          </p:spPr>
          <p:txBody>
            <a:bodyPr wrap="none">
              <a:spAutoFit/>
            </a:bodyPr>
            <a:lstStyle/>
            <a:p>
              <a:pPr algn="ctr"/>
              <a:r>
                <a:rPr lang="en-US" sz="1400" b="1">
                  <a:latin typeface="Calibri" pitchFamily="34" charset="0"/>
                </a:rPr>
                <a:t>Telemetry </a:t>
              </a:r>
            </a:p>
            <a:p>
              <a:pPr algn="ctr"/>
              <a:r>
                <a:rPr lang="en-US" sz="1400" b="1">
                  <a:latin typeface="Calibri" pitchFamily="34" charset="0"/>
                </a:rPr>
                <a:t>and</a:t>
              </a:r>
            </a:p>
            <a:p>
              <a:pPr algn="ctr"/>
              <a:r>
                <a:rPr lang="en-US" sz="1400" b="1">
                  <a:latin typeface="Calibri" pitchFamily="34" charset="0"/>
                </a:rPr>
                <a:t>Commands</a:t>
              </a:r>
              <a:endParaRPr lang="es-AR" sz="1400" b="1">
                <a:latin typeface="Calibri" pitchFamily="34" charset="0"/>
              </a:endParaRPr>
            </a:p>
          </p:txBody>
        </p:sp>
        <p:sp>
          <p:nvSpPr>
            <p:cNvPr id="24" name="Moon 23"/>
            <p:cNvSpPr/>
            <p:nvPr/>
          </p:nvSpPr>
          <p:spPr>
            <a:xfrm rot="8925988">
              <a:off x="2303275" y="1254585"/>
              <a:ext cx="194896" cy="49041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50" name="TextBox 24"/>
            <p:cNvSpPr txBox="1">
              <a:spLocks noChangeArrowheads="1"/>
            </p:cNvSpPr>
            <p:nvPr/>
          </p:nvSpPr>
          <p:spPr bwMode="auto">
            <a:xfrm>
              <a:off x="1380150" y="1751876"/>
              <a:ext cx="781752" cy="1200329"/>
            </a:xfrm>
            <a:prstGeom prst="rect">
              <a:avLst/>
            </a:prstGeom>
            <a:noFill/>
            <a:ln w="9525">
              <a:noFill/>
              <a:miter lim="800000"/>
              <a:headEnd/>
              <a:tailEnd/>
            </a:ln>
          </p:spPr>
          <p:txBody>
            <a:bodyPr wrap="none">
              <a:spAutoFit/>
            </a:bodyPr>
            <a:lstStyle/>
            <a:p>
              <a:pPr algn="ctr"/>
              <a:r>
                <a:rPr lang="en-US" sz="1200" b="1">
                  <a:latin typeface="Calibri" pitchFamily="34" charset="0"/>
                </a:rPr>
                <a:t>State of</a:t>
              </a:r>
            </a:p>
            <a:p>
              <a:pPr algn="ctr"/>
              <a:r>
                <a:rPr lang="en-US" sz="1200" b="1">
                  <a:latin typeface="Calibri" pitchFamily="34" charset="0"/>
                </a:rPr>
                <a:t>Health</a:t>
              </a:r>
            </a:p>
            <a:p>
              <a:pPr algn="ctr"/>
              <a:r>
                <a:rPr lang="en-US" sz="1200" b="1">
                  <a:latin typeface="Calibri" pitchFamily="34" charset="0"/>
                </a:rPr>
                <a:t>Platform</a:t>
              </a:r>
            </a:p>
            <a:p>
              <a:pPr algn="ctr"/>
              <a:r>
                <a:rPr lang="en-US" sz="1200" b="1">
                  <a:latin typeface="Calibri" pitchFamily="34" charset="0"/>
                </a:rPr>
                <a:t>+ Power+</a:t>
              </a:r>
            </a:p>
            <a:p>
              <a:pPr algn="ctr"/>
              <a:r>
                <a:rPr lang="en-US" sz="1200" b="1">
                  <a:latin typeface="Calibri" pitchFamily="34" charset="0"/>
                </a:rPr>
                <a:t>Thermal </a:t>
              </a:r>
            </a:p>
            <a:p>
              <a:pPr algn="ctr"/>
              <a:r>
                <a:rPr lang="en-US" sz="1200" b="1">
                  <a:latin typeface="Calibri" pitchFamily="34" charset="0"/>
                </a:rPr>
                <a:t>Payload</a:t>
              </a:r>
            </a:p>
          </p:txBody>
        </p:sp>
        <p:sp>
          <p:nvSpPr>
            <p:cNvPr id="26" name="Rectangle 25"/>
            <p:cNvSpPr/>
            <p:nvPr/>
          </p:nvSpPr>
          <p:spPr>
            <a:xfrm>
              <a:off x="2500877" y="3677937"/>
              <a:ext cx="1219451" cy="5128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52" name="TextBox 26"/>
            <p:cNvSpPr txBox="1">
              <a:spLocks noChangeArrowheads="1"/>
            </p:cNvSpPr>
            <p:nvPr/>
          </p:nvSpPr>
          <p:spPr bwMode="auto">
            <a:xfrm>
              <a:off x="2651438" y="3667981"/>
              <a:ext cx="927882" cy="523220"/>
            </a:xfrm>
            <a:prstGeom prst="rect">
              <a:avLst/>
            </a:prstGeom>
            <a:noFill/>
            <a:ln w="9525">
              <a:noFill/>
              <a:miter lim="800000"/>
              <a:headEnd/>
              <a:tailEnd/>
            </a:ln>
          </p:spPr>
          <p:txBody>
            <a:bodyPr wrap="none">
              <a:spAutoFit/>
            </a:bodyPr>
            <a:lstStyle/>
            <a:p>
              <a:pPr algn="ctr"/>
              <a:r>
                <a:rPr lang="en-US" sz="1400" b="1">
                  <a:latin typeface="Calibri" pitchFamily="34" charset="0"/>
                </a:rPr>
                <a:t>Payload </a:t>
              </a:r>
            </a:p>
            <a:p>
              <a:pPr algn="ctr"/>
              <a:r>
                <a:rPr lang="en-US" sz="1400" b="1">
                  <a:latin typeface="Calibri" pitchFamily="34" charset="0"/>
                </a:rPr>
                <a:t>Computer</a:t>
              </a:r>
              <a:endParaRPr lang="es-AR" sz="1400" b="1">
                <a:latin typeface="Calibri" pitchFamily="34" charset="0"/>
              </a:endParaRPr>
            </a:p>
          </p:txBody>
        </p:sp>
        <p:cxnSp>
          <p:nvCxnSpPr>
            <p:cNvPr id="28" name="Straight Connector 27"/>
            <p:cNvCxnSpPr/>
            <p:nvPr/>
          </p:nvCxnSpPr>
          <p:spPr>
            <a:xfrm>
              <a:off x="1146083" y="3346005"/>
              <a:ext cx="5324438" cy="0"/>
            </a:xfrm>
            <a:prstGeom prst="line">
              <a:avLst/>
            </a:prstGeom>
            <a:ln w="28575">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969362" y="3457065"/>
              <a:ext cx="1059744" cy="2483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22555" name="TextBox 29"/>
            <p:cNvSpPr txBox="1">
              <a:spLocks noChangeArrowheads="1"/>
            </p:cNvSpPr>
            <p:nvPr/>
          </p:nvSpPr>
          <p:spPr bwMode="auto">
            <a:xfrm>
              <a:off x="3992381" y="3432800"/>
              <a:ext cx="1014573" cy="307777"/>
            </a:xfrm>
            <a:prstGeom prst="rect">
              <a:avLst/>
            </a:prstGeom>
            <a:noFill/>
            <a:ln w="9525">
              <a:noFill/>
              <a:miter lim="800000"/>
              <a:headEnd/>
              <a:tailEnd/>
            </a:ln>
          </p:spPr>
          <p:txBody>
            <a:bodyPr wrap="none">
              <a:spAutoFit/>
            </a:bodyPr>
            <a:lstStyle/>
            <a:p>
              <a:r>
                <a:rPr lang="en-US" sz="1400" b="1">
                  <a:latin typeface="Calibri" pitchFamily="34" charset="0"/>
                </a:rPr>
                <a:t>Instrument</a:t>
              </a:r>
              <a:endParaRPr lang="es-AR" sz="1400" b="1">
                <a:latin typeface="Calibri" pitchFamily="34" charset="0"/>
              </a:endParaRPr>
            </a:p>
          </p:txBody>
        </p:sp>
        <p:sp>
          <p:nvSpPr>
            <p:cNvPr id="31" name="Rectangle 30"/>
            <p:cNvSpPr/>
            <p:nvPr/>
          </p:nvSpPr>
          <p:spPr>
            <a:xfrm>
              <a:off x="1193453" y="3578108"/>
              <a:ext cx="914926" cy="50788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57" name="TextBox 31"/>
            <p:cNvSpPr txBox="1">
              <a:spLocks noChangeArrowheads="1"/>
            </p:cNvSpPr>
            <p:nvPr/>
          </p:nvSpPr>
          <p:spPr bwMode="auto">
            <a:xfrm>
              <a:off x="1275276" y="3542501"/>
              <a:ext cx="747704" cy="523220"/>
            </a:xfrm>
            <a:prstGeom prst="rect">
              <a:avLst/>
            </a:prstGeom>
            <a:noFill/>
            <a:ln w="9525">
              <a:noFill/>
              <a:miter lim="800000"/>
              <a:headEnd/>
              <a:tailEnd/>
            </a:ln>
          </p:spPr>
          <p:txBody>
            <a:bodyPr wrap="none">
              <a:spAutoFit/>
            </a:bodyPr>
            <a:lstStyle/>
            <a:p>
              <a:pPr algn="ctr"/>
              <a:r>
                <a:rPr lang="en-US" sz="1400" b="1">
                  <a:latin typeface="Calibri" pitchFamily="34" charset="0"/>
                </a:rPr>
                <a:t>Data</a:t>
              </a:r>
            </a:p>
            <a:p>
              <a:pPr algn="ctr"/>
              <a:r>
                <a:rPr lang="en-US" sz="1400" b="1">
                  <a:latin typeface="Calibri" pitchFamily="34" charset="0"/>
                </a:rPr>
                <a:t>Storage</a:t>
              </a:r>
            </a:p>
          </p:txBody>
        </p:sp>
        <p:sp>
          <p:nvSpPr>
            <p:cNvPr id="33" name="Rectangle 32"/>
            <p:cNvSpPr/>
            <p:nvPr/>
          </p:nvSpPr>
          <p:spPr>
            <a:xfrm>
              <a:off x="1026980" y="4254450"/>
              <a:ext cx="1180201" cy="441744"/>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59" name="TextBox 33"/>
            <p:cNvSpPr txBox="1">
              <a:spLocks noChangeArrowheads="1"/>
            </p:cNvSpPr>
            <p:nvPr/>
          </p:nvSpPr>
          <p:spPr bwMode="auto">
            <a:xfrm>
              <a:off x="1111342" y="4210410"/>
              <a:ext cx="1075743" cy="523220"/>
            </a:xfrm>
            <a:prstGeom prst="rect">
              <a:avLst/>
            </a:prstGeom>
            <a:noFill/>
            <a:ln w="9525">
              <a:noFill/>
              <a:miter lim="800000"/>
              <a:headEnd/>
              <a:tailEnd/>
            </a:ln>
          </p:spPr>
          <p:txBody>
            <a:bodyPr wrap="none">
              <a:spAutoFit/>
            </a:bodyPr>
            <a:lstStyle/>
            <a:p>
              <a:pPr algn="ctr"/>
              <a:r>
                <a:rPr lang="en-US" sz="1400" b="1">
                  <a:latin typeface="Calibri" pitchFamily="34" charset="0"/>
                </a:rPr>
                <a:t>Data </a:t>
              </a:r>
            </a:p>
            <a:p>
              <a:pPr algn="ctr"/>
              <a:r>
                <a:rPr lang="en-US" sz="1400" b="1">
                  <a:latin typeface="Calibri" pitchFamily="34" charset="0"/>
                </a:rPr>
                <a:t>Transferring</a:t>
              </a:r>
            </a:p>
          </p:txBody>
        </p:sp>
        <p:sp>
          <p:nvSpPr>
            <p:cNvPr id="35" name="Moon 34"/>
            <p:cNvSpPr/>
            <p:nvPr/>
          </p:nvSpPr>
          <p:spPr>
            <a:xfrm rot="8925988">
              <a:off x="799602" y="3851390"/>
              <a:ext cx="194896" cy="490411"/>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6" name="Up-Down Arrow 35"/>
            <p:cNvSpPr/>
            <p:nvPr/>
          </p:nvSpPr>
          <p:spPr>
            <a:xfrm>
              <a:off x="2963754" y="2771987"/>
              <a:ext cx="265275" cy="833573"/>
            </a:xfrm>
            <a:prstGeom prst="up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7" name="Rectangle 36"/>
            <p:cNvSpPr/>
            <p:nvPr/>
          </p:nvSpPr>
          <p:spPr>
            <a:xfrm>
              <a:off x="5305425" y="3750077"/>
              <a:ext cx="1066800" cy="726673"/>
            </a:xfrm>
            <a:prstGeom prst="rect">
              <a:avLst/>
            </a:prstGeom>
            <a:solidFill>
              <a:schemeClr val="accent3">
                <a:lumMod val="20000"/>
                <a:lumOff val="80000"/>
              </a:schemeClr>
            </a:solidFill>
            <a:ln>
              <a:solidFill>
                <a:schemeClr val="accent3">
                  <a:lumMod val="75000"/>
                </a:schemeClr>
              </a:solidFill>
              <a:prstDash val="dash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65" name="TextBox 37"/>
            <p:cNvSpPr txBox="1">
              <a:spLocks noChangeArrowheads="1"/>
            </p:cNvSpPr>
            <p:nvPr/>
          </p:nvSpPr>
          <p:spPr bwMode="auto">
            <a:xfrm>
              <a:off x="5322793" y="3705225"/>
              <a:ext cx="1014572" cy="738664"/>
            </a:xfrm>
            <a:prstGeom prst="rect">
              <a:avLst/>
            </a:prstGeom>
            <a:noFill/>
            <a:ln w="9525">
              <a:noFill/>
              <a:miter lim="800000"/>
              <a:headEnd/>
              <a:tailEnd/>
            </a:ln>
          </p:spPr>
          <p:txBody>
            <a:bodyPr wrap="none">
              <a:spAutoFit/>
            </a:bodyPr>
            <a:lstStyle/>
            <a:p>
              <a:pPr algn="ctr"/>
              <a:r>
                <a:rPr lang="en-US" sz="1400" b="1">
                  <a:latin typeface="Calibri" pitchFamily="34" charset="0"/>
                </a:rPr>
                <a:t>State of</a:t>
              </a:r>
            </a:p>
            <a:p>
              <a:pPr algn="ctr"/>
              <a:r>
                <a:rPr lang="en-US" sz="1400" b="1">
                  <a:latin typeface="Calibri" pitchFamily="34" charset="0"/>
                </a:rPr>
                <a:t>Health</a:t>
              </a:r>
            </a:p>
            <a:p>
              <a:pPr algn="ctr"/>
              <a:r>
                <a:rPr lang="en-US" sz="1400" b="1">
                  <a:latin typeface="Calibri" pitchFamily="34" charset="0"/>
                </a:rPr>
                <a:t>Instrument</a:t>
              </a:r>
            </a:p>
          </p:txBody>
        </p:sp>
        <p:sp>
          <p:nvSpPr>
            <p:cNvPr id="39" name="Rectangle 38"/>
            <p:cNvSpPr/>
            <p:nvPr/>
          </p:nvSpPr>
          <p:spPr>
            <a:xfrm>
              <a:off x="6448425" y="3835802"/>
              <a:ext cx="1057275" cy="517123"/>
            </a:xfrm>
            <a:prstGeom prst="rect">
              <a:avLst/>
            </a:prstGeom>
            <a:solidFill>
              <a:schemeClr val="accent3">
                <a:lumMod val="20000"/>
                <a:lumOff val="80000"/>
              </a:schemeClr>
            </a:solidFill>
            <a:ln>
              <a:solidFill>
                <a:schemeClr val="accent3">
                  <a:lumMod val="75000"/>
                </a:schemeClr>
              </a:solidFill>
              <a:prstDash val="dash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22569" name="TextBox 39"/>
            <p:cNvSpPr txBox="1">
              <a:spLocks noChangeArrowheads="1"/>
            </p:cNvSpPr>
            <p:nvPr/>
          </p:nvSpPr>
          <p:spPr bwMode="auto">
            <a:xfrm>
              <a:off x="6463548" y="3829050"/>
              <a:ext cx="1019062" cy="523220"/>
            </a:xfrm>
            <a:prstGeom prst="rect">
              <a:avLst/>
            </a:prstGeom>
            <a:noFill/>
            <a:ln w="9525">
              <a:noFill/>
              <a:miter lim="800000"/>
              <a:headEnd/>
              <a:tailEnd/>
            </a:ln>
          </p:spPr>
          <p:txBody>
            <a:bodyPr wrap="none">
              <a:spAutoFit/>
            </a:bodyPr>
            <a:lstStyle/>
            <a:p>
              <a:pPr algn="ctr"/>
              <a:r>
                <a:rPr lang="en-US" sz="1400" b="1">
                  <a:latin typeface="Calibri" pitchFamily="34" charset="0"/>
                </a:rPr>
                <a:t>Operability</a:t>
              </a:r>
            </a:p>
            <a:p>
              <a:pPr algn="ctr"/>
              <a:r>
                <a:rPr lang="en-US" sz="1400" b="1">
                  <a:latin typeface="Calibri" pitchFamily="34" charset="0"/>
                </a:rPr>
                <a:t>Instrument</a:t>
              </a:r>
            </a:p>
          </p:txBody>
        </p:sp>
        <p:sp>
          <p:nvSpPr>
            <p:cNvPr id="41" name="Rectangle 40"/>
            <p:cNvSpPr/>
            <p:nvPr/>
          </p:nvSpPr>
          <p:spPr>
            <a:xfrm>
              <a:off x="3988310" y="4028586"/>
              <a:ext cx="1059744" cy="2483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22571" name="TextBox 41"/>
            <p:cNvSpPr txBox="1">
              <a:spLocks noChangeArrowheads="1"/>
            </p:cNvSpPr>
            <p:nvPr/>
          </p:nvSpPr>
          <p:spPr bwMode="auto">
            <a:xfrm>
              <a:off x="3954281" y="3994775"/>
              <a:ext cx="1014573" cy="307777"/>
            </a:xfrm>
            <a:prstGeom prst="rect">
              <a:avLst/>
            </a:prstGeom>
            <a:noFill/>
            <a:ln w="9525">
              <a:noFill/>
              <a:miter lim="800000"/>
              <a:headEnd/>
              <a:tailEnd/>
            </a:ln>
          </p:spPr>
          <p:txBody>
            <a:bodyPr wrap="none">
              <a:spAutoFit/>
            </a:bodyPr>
            <a:lstStyle/>
            <a:p>
              <a:r>
                <a:rPr lang="en-US" sz="1400" b="1">
                  <a:latin typeface="Calibri" pitchFamily="34" charset="0"/>
                </a:rPr>
                <a:t>Instrument</a:t>
              </a:r>
              <a:endParaRPr lang="es-AR" sz="1400" b="1">
                <a:latin typeface="Calibri" pitchFamily="34" charset="0"/>
              </a:endParaRPr>
            </a:p>
          </p:txBody>
        </p:sp>
        <p:sp>
          <p:nvSpPr>
            <p:cNvPr id="43" name="Oval 42"/>
            <p:cNvSpPr/>
            <p:nvPr/>
          </p:nvSpPr>
          <p:spPr>
            <a:xfrm>
              <a:off x="4476902" y="3886330"/>
              <a:ext cx="66319" cy="66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44" name="Oval 43"/>
            <p:cNvSpPr/>
            <p:nvPr/>
          </p:nvSpPr>
          <p:spPr>
            <a:xfrm>
              <a:off x="4476902" y="3752809"/>
              <a:ext cx="66319" cy="66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1400"/>
            </a:p>
          </p:txBody>
        </p:sp>
        <p:sp>
          <p:nvSpPr>
            <p:cNvPr id="45" name="Rectangle 44"/>
            <p:cNvSpPr/>
            <p:nvPr/>
          </p:nvSpPr>
          <p:spPr>
            <a:xfrm>
              <a:off x="1381582" y="1628944"/>
              <a:ext cx="790410" cy="146624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smtClean="0">
                <a:solidFill>
                  <a:schemeClr val="tx1">
                    <a:lumMod val="75000"/>
                    <a:lumOff val="25000"/>
                  </a:schemeClr>
                </a:solidFill>
              </a:rPr>
              <a:t>SABIA Mar Mission: First Test Case</a:t>
            </a:r>
            <a:endParaRPr lang="en-US" dirty="0">
              <a:solidFill>
                <a:schemeClr val="tx1">
                  <a:lumMod val="75000"/>
                  <a:lumOff val="25000"/>
                </a:schemeClr>
              </a:solidFill>
            </a:endParaRPr>
          </a:p>
        </p:txBody>
      </p:sp>
      <p:pic>
        <p:nvPicPr>
          <p:cNvPr id="23554" name="Imagen 6"/>
          <p:cNvPicPr>
            <a:picLocks noChangeAspect="1" noChangeArrowheads="1"/>
          </p:cNvPicPr>
          <p:nvPr/>
        </p:nvPicPr>
        <p:blipFill>
          <a:blip r:embed="rId2"/>
          <a:srcRect/>
          <a:stretch>
            <a:fillRect/>
          </a:stretch>
        </p:blipFill>
        <p:spPr bwMode="auto">
          <a:xfrm>
            <a:off x="1327150" y="2571750"/>
            <a:ext cx="9823450" cy="3054350"/>
          </a:xfrm>
          <a:prstGeom prst="rect">
            <a:avLst/>
          </a:prstGeom>
          <a:noFill/>
          <a:ln w="9525">
            <a:noFill/>
            <a:miter lim="800000"/>
            <a:headEnd/>
            <a:tailEnd/>
          </a:ln>
        </p:spPr>
      </p:pic>
      <p:sp>
        <p:nvSpPr>
          <p:cNvPr id="23555" name="TextBox 4"/>
          <p:cNvSpPr txBox="1">
            <a:spLocks noChangeArrowheads="1"/>
          </p:cNvSpPr>
          <p:nvPr/>
        </p:nvSpPr>
        <p:spPr bwMode="auto">
          <a:xfrm>
            <a:off x="1211263" y="1165225"/>
            <a:ext cx="7013575" cy="1323975"/>
          </a:xfrm>
          <a:prstGeom prst="rect">
            <a:avLst/>
          </a:prstGeom>
          <a:noFill/>
          <a:ln w="9525">
            <a:noFill/>
            <a:miter lim="800000"/>
            <a:headEnd/>
            <a:tailEnd/>
          </a:ln>
        </p:spPr>
        <p:txBody>
          <a:bodyPr wrap="none">
            <a:spAutoFit/>
          </a:bodyPr>
          <a:lstStyle/>
          <a:p>
            <a:r>
              <a:rPr lang="en-US" sz="2000">
                <a:latin typeface="Calibri" pitchFamily="34" charset="0"/>
              </a:rPr>
              <a:t>Ocean Color mission. </a:t>
            </a:r>
          </a:p>
          <a:p>
            <a:r>
              <a:rPr lang="en-US" sz="2000">
                <a:latin typeface="Calibri" pitchFamily="34" charset="0"/>
              </a:rPr>
              <a:t>Sun Synchronous Mission (9 days for revisiting the same track).</a:t>
            </a:r>
          </a:p>
          <a:p>
            <a:r>
              <a:rPr lang="en-US" sz="2000">
                <a:latin typeface="Calibri" pitchFamily="34" charset="0"/>
              </a:rPr>
              <a:t>Three main cameras covering from UV to LWIR spectral bands.</a:t>
            </a:r>
          </a:p>
          <a:p>
            <a:r>
              <a:rPr lang="en-US" sz="2000">
                <a:latin typeface="Calibri" pitchFamily="34" charset="0"/>
              </a:rPr>
              <a:t>Several operational scenarios for ascending and descending orbit.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smtClean="0">
                <a:solidFill>
                  <a:schemeClr val="tx1">
                    <a:lumMod val="75000"/>
                    <a:lumOff val="25000"/>
                  </a:schemeClr>
                </a:solidFill>
              </a:rPr>
              <a:t>Simulation of the SABIA Mar Orbit</a:t>
            </a:r>
            <a:endParaRPr lang="en-US" dirty="0">
              <a:solidFill>
                <a:schemeClr val="tx1">
                  <a:lumMod val="75000"/>
                  <a:lumOff val="25000"/>
                </a:schemeClr>
              </a:solidFill>
            </a:endParaRPr>
          </a:p>
        </p:txBody>
      </p:sp>
      <p:grpSp>
        <p:nvGrpSpPr>
          <p:cNvPr id="24578" name="Group 29"/>
          <p:cNvGrpSpPr>
            <a:grpSpLocks/>
          </p:cNvGrpSpPr>
          <p:nvPr/>
        </p:nvGrpSpPr>
        <p:grpSpPr bwMode="auto">
          <a:xfrm>
            <a:off x="3475038" y="1676400"/>
            <a:ext cx="5124450" cy="3448050"/>
            <a:chOff x="2009775" y="1704975"/>
            <a:chExt cx="5124450" cy="3448050"/>
          </a:xfrm>
        </p:grpSpPr>
        <p:pic>
          <p:nvPicPr>
            <p:cNvPr id="24579" name="Picture 30"/>
            <p:cNvPicPr>
              <a:picLocks noChangeAspect="1"/>
            </p:cNvPicPr>
            <p:nvPr/>
          </p:nvPicPr>
          <p:blipFill>
            <a:blip r:embed="rId2"/>
            <a:srcRect/>
            <a:stretch>
              <a:fillRect/>
            </a:stretch>
          </p:blipFill>
          <p:spPr bwMode="auto">
            <a:xfrm>
              <a:off x="2009775" y="1704975"/>
              <a:ext cx="5124450" cy="3448050"/>
            </a:xfrm>
            <a:prstGeom prst="rect">
              <a:avLst/>
            </a:prstGeom>
            <a:noFill/>
            <a:ln w="9525">
              <a:noFill/>
              <a:miter lim="800000"/>
              <a:headEnd/>
              <a:tailEnd/>
            </a:ln>
          </p:spPr>
        </p:pic>
        <p:sp>
          <p:nvSpPr>
            <p:cNvPr id="32" name="Oval 31"/>
            <p:cNvSpPr/>
            <p:nvPr/>
          </p:nvSpPr>
          <p:spPr>
            <a:xfrm>
              <a:off x="5162550" y="3419475"/>
              <a:ext cx="93662" cy="82550"/>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3" name="Rectangle 32"/>
            <p:cNvSpPr/>
            <p:nvPr/>
          </p:nvSpPr>
          <p:spPr>
            <a:xfrm rot="444739" flipV="1">
              <a:off x="4933950" y="3406775"/>
              <a:ext cx="204787" cy="460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34" name="TextBox 33"/>
            <p:cNvSpPr txBox="1"/>
            <p:nvPr/>
          </p:nvSpPr>
          <p:spPr>
            <a:xfrm>
              <a:off x="5357812" y="2976563"/>
              <a:ext cx="528638" cy="338137"/>
            </a:xfrm>
            <a:prstGeom prst="rect">
              <a:avLst/>
            </a:prstGeom>
            <a:noFill/>
          </p:spPr>
          <p:txBody>
            <a:bodyPr wrap="none">
              <a:spAutoFit/>
            </a:bodyPr>
            <a:lstStyle/>
            <a:p>
              <a:pPr fontAlgn="auto">
                <a:spcBef>
                  <a:spcPts val="0"/>
                </a:spcBef>
                <a:spcAft>
                  <a:spcPts val="0"/>
                </a:spcAft>
                <a:defRPr/>
              </a:pPr>
              <a:r>
                <a:rPr lang="en-US" sz="1600" dirty="0">
                  <a:solidFill>
                    <a:schemeClr val="accent6">
                      <a:lumMod val="75000"/>
                    </a:schemeClr>
                  </a:solidFill>
                  <a:latin typeface="+mn-lt"/>
                </a:rPr>
                <a:t>FOV</a:t>
              </a:r>
              <a:endParaRPr lang="es-AR" sz="1600" dirty="0">
                <a:solidFill>
                  <a:schemeClr val="accent6">
                    <a:lumMod val="75000"/>
                  </a:schemeClr>
                </a:solidFill>
                <a:latin typeface="+mn-lt"/>
              </a:endParaRPr>
            </a:p>
          </p:txBody>
        </p:sp>
        <p:cxnSp>
          <p:nvCxnSpPr>
            <p:cNvPr id="35" name="Straight Arrow Connector 34"/>
            <p:cNvCxnSpPr/>
            <p:nvPr/>
          </p:nvCxnSpPr>
          <p:spPr>
            <a:xfrm flipH="1">
              <a:off x="5095875" y="3267075"/>
              <a:ext cx="304800" cy="85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5310187" y="3484563"/>
              <a:ext cx="728663" cy="96837"/>
            </a:xfrm>
            <a:prstGeom prst="line">
              <a:avLst/>
            </a:prstGeom>
            <a:ln w="28575">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600700" y="2581275"/>
              <a:ext cx="857250" cy="21907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TextBox 37"/>
            <p:cNvSpPr txBox="1"/>
            <p:nvPr/>
          </p:nvSpPr>
          <p:spPr>
            <a:xfrm>
              <a:off x="5514975" y="2495550"/>
              <a:ext cx="1038225" cy="369888"/>
            </a:xfrm>
            <a:prstGeom prst="rect">
              <a:avLst/>
            </a:prstGeom>
            <a:noFill/>
            <a:ln>
              <a:noFill/>
            </a:ln>
          </p:spPr>
          <p:txBody>
            <a:bodyPr wrap="none">
              <a:spAutoFit/>
            </a:bodyPr>
            <a:lstStyle/>
            <a:p>
              <a:pPr fontAlgn="auto">
                <a:spcBef>
                  <a:spcPts val="0"/>
                </a:spcBef>
                <a:spcAft>
                  <a:spcPts val="0"/>
                </a:spcAft>
                <a:defRPr/>
              </a:pPr>
              <a:r>
                <a:rPr lang="en-US" b="1" dirty="0">
                  <a:solidFill>
                    <a:schemeClr val="accent2">
                      <a:lumMod val="75000"/>
                    </a:schemeClr>
                  </a:solidFill>
                  <a:latin typeface="+mn-lt"/>
                </a:rPr>
                <a:t>polytope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28625"/>
            <a:ext cx="10058400" cy="801688"/>
          </a:xfrm>
        </p:spPr>
        <p:txBody>
          <a:bodyPr wrap="square" numCol="1" anchorCtr="0" compatLnSpc="1">
            <a:prstTxWarp prst="textNoShape">
              <a:avLst/>
            </a:prstTxWarp>
          </a:bodyPr>
          <a:lstStyle/>
          <a:p>
            <a:pPr eaLnBrk="1" hangingPunct="1"/>
            <a:r>
              <a:rPr lang="en-US" sz="4400" smtClean="0"/>
              <a:t>Table of Contents</a:t>
            </a:r>
          </a:p>
        </p:txBody>
      </p:sp>
      <p:sp>
        <p:nvSpPr>
          <p:cNvPr id="7172" name="Text Box 4"/>
          <p:cNvSpPr txBox="1">
            <a:spLocks noChangeArrowheads="1"/>
          </p:cNvSpPr>
          <p:nvPr/>
        </p:nvSpPr>
        <p:spPr bwMode="auto">
          <a:xfrm>
            <a:off x="1249363" y="2095500"/>
            <a:ext cx="6319837" cy="519113"/>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Main Functions</a:t>
            </a:r>
          </a:p>
        </p:txBody>
      </p:sp>
      <p:sp>
        <p:nvSpPr>
          <p:cNvPr id="7173" name="Text Box 5"/>
          <p:cNvSpPr txBox="1">
            <a:spLocks noChangeArrowheads="1"/>
          </p:cNvSpPr>
          <p:nvPr/>
        </p:nvSpPr>
        <p:spPr bwMode="auto">
          <a:xfrm>
            <a:off x="1236663" y="1497013"/>
            <a:ext cx="6323012" cy="519112"/>
          </a:xfrm>
          <a:prstGeom prst="rect">
            <a:avLst/>
          </a:prstGeom>
          <a:gradFill rotWithShape="0">
            <a:gsLst>
              <a:gs pos="0">
                <a:srgbClr val="F8F8F8"/>
              </a:gs>
              <a:gs pos="100000">
                <a:srgbClr val="DDDDDD"/>
              </a:gs>
            </a:gsLst>
            <a:lin ang="5400000" scaled="1"/>
          </a:gradFill>
          <a:ln w="9525">
            <a:noFill/>
            <a:miter lim="800000"/>
            <a:headEnd/>
            <a:tailEnd/>
          </a:ln>
          <a:effectLst>
            <a:outerShdw sy="50000" kx="2453608" algn="br"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Objective and Motivation</a:t>
            </a:r>
          </a:p>
        </p:txBody>
      </p:sp>
      <p:sp>
        <p:nvSpPr>
          <p:cNvPr id="7174" name="Text Box 6"/>
          <p:cNvSpPr txBox="1">
            <a:spLocks noChangeArrowheads="1"/>
          </p:cNvSpPr>
          <p:nvPr/>
        </p:nvSpPr>
        <p:spPr bwMode="auto">
          <a:xfrm>
            <a:off x="1249363" y="2701925"/>
            <a:ext cx="6323012" cy="519113"/>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Geometrical View – Polytope</a:t>
            </a:r>
          </a:p>
        </p:txBody>
      </p:sp>
      <p:sp>
        <p:nvSpPr>
          <p:cNvPr id="7175" name="Text Box 7"/>
          <p:cNvSpPr txBox="1">
            <a:spLocks noChangeArrowheads="1"/>
          </p:cNvSpPr>
          <p:nvPr/>
        </p:nvSpPr>
        <p:spPr bwMode="auto">
          <a:xfrm>
            <a:off x="1249363" y="3311525"/>
            <a:ext cx="6310312" cy="519113"/>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Software Design Overview</a:t>
            </a:r>
          </a:p>
        </p:txBody>
      </p:sp>
      <p:sp>
        <p:nvSpPr>
          <p:cNvPr id="7176" name="Text Box 8"/>
          <p:cNvSpPr txBox="1">
            <a:spLocks noChangeArrowheads="1"/>
          </p:cNvSpPr>
          <p:nvPr/>
        </p:nvSpPr>
        <p:spPr bwMode="auto">
          <a:xfrm>
            <a:off x="1235075" y="3924300"/>
            <a:ext cx="6323013" cy="519113"/>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Applications to LEO Satellite</a:t>
            </a:r>
          </a:p>
        </p:txBody>
      </p:sp>
      <p:sp>
        <p:nvSpPr>
          <p:cNvPr id="7177" name="Text Box 9"/>
          <p:cNvSpPr txBox="1">
            <a:spLocks noChangeArrowheads="1"/>
          </p:cNvSpPr>
          <p:nvPr/>
        </p:nvSpPr>
        <p:spPr bwMode="auto">
          <a:xfrm>
            <a:off x="1249363" y="4527550"/>
            <a:ext cx="6310312" cy="519113"/>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Extension to Constellation</a:t>
            </a:r>
            <a:endParaRPr lang="es-ES" sz="2800">
              <a:latin typeface="Calibri" pitchFamily="34" charset="0"/>
            </a:endParaRPr>
          </a:p>
        </p:txBody>
      </p:sp>
      <p:sp>
        <p:nvSpPr>
          <p:cNvPr id="7178" name="Text Box 10"/>
          <p:cNvSpPr txBox="1">
            <a:spLocks noChangeArrowheads="1"/>
          </p:cNvSpPr>
          <p:nvPr/>
        </p:nvSpPr>
        <p:spPr bwMode="auto">
          <a:xfrm>
            <a:off x="1249363" y="5132388"/>
            <a:ext cx="6310312" cy="519112"/>
          </a:xfrm>
          <a:prstGeom prst="rect">
            <a:avLst/>
          </a:prstGeom>
          <a:gradFill rotWithShape="0">
            <a:gsLst>
              <a:gs pos="0">
                <a:srgbClr val="F8F8F8"/>
              </a:gs>
              <a:gs pos="100000">
                <a:srgbClr val="DDDDDD"/>
              </a:gs>
            </a:gsLst>
            <a:lin ang="5400000" scaled="1"/>
          </a:gradFill>
          <a:ln w="9525" algn="ctr">
            <a:noFill/>
            <a:miter lim="800000"/>
            <a:headEnd/>
            <a:tailEnd/>
          </a:ln>
          <a:effectLst>
            <a:outerShdw sy="50000" kx="2453608" rotWithShape="0">
              <a:schemeClr val="accent1">
                <a:alpha val="50000"/>
              </a:schemeClr>
            </a:outerShdw>
          </a:effectLst>
        </p:spPr>
        <p:txBody>
          <a:bodyPr>
            <a:spAutoFit/>
          </a:bodyPr>
          <a:lstStyle/>
          <a:p>
            <a:pPr>
              <a:buClr>
                <a:schemeClr val="accent1"/>
              </a:buClr>
              <a:buFont typeface="Wingdings" pitchFamily="2" charset="2"/>
              <a:buChar char="§"/>
              <a:defRPr/>
            </a:pPr>
            <a:r>
              <a:rPr lang="es-AR" sz="2800">
                <a:latin typeface="Calibri" pitchFamily="34" charset="0"/>
              </a:rPr>
              <a:t>Summary</a:t>
            </a:r>
            <a:endParaRPr lang="es-ES" sz="28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smtClean="0">
                <a:solidFill>
                  <a:schemeClr val="tx1">
                    <a:lumMod val="75000"/>
                    <a:lumOff val="25000"/>
                  </a:schemeClr>
                </a:solidFill>
              </a:rPr>
              <a:t>Extension to Constellation</a:t>
            </a:r>
            <a:endParaRPr lang="en-US" dirty="0">
              <a:solidFill>
                <a:schemeClr val="tx1">
                  <a:lumMod val="75000"/>
                  <a:lumOff val="25000"/>
                </a:schemeClr>
              </a:solidFill>
            </a:endParaRPr>
          </a:p>
        </p:txBody>
      </p:sp>
      <p:pic>
        <p:nvPicPr>
          <p:cNvPr id="25602" name="Imagen 5"/>
          <p:cNvPicPr>
            <a:picLocks noChangeAspect="1"/>
          </p:cNvPicPr>
          <p:nvPr/>
        </p:nvPicPr>
        <p:blipFill>
          <a:blip r:embed="rId2"/>
          <a:srcRect/>
          <a:stretch>
            <a:fillRect/>
          </a:stretch>
        </p:blipFill>
        <p:spPr bwMode="auto">
          <a:xfrm rot="7171542">
            <a:off x="1772444" y="2301082"/>
            <a:ext cx="1473200" cy="1471612"/>
          </a:xfrm>
          <a:prstGeom prst="rect">
            <a:avLst/>
          </a:prstGeom>
          <a:noFill/>
          <a:ln w="9525">
            <a:noFill/>
            <a:miter lim="800000"/>
            <a:headEnd/>
            <a:tailEnd/>
          </a:ln>
        </p:spPr>
      </p:pic>
      <p:pic>
        <p:nvPicPr>
          <p:cNvPr id="25603" name="Imagen 5"/>
          <p:cNvPicPr>
            <a:picLocks noChangeAspect="1"/>
          </p:cNvPicPr>
          <p:nvPr/>
        </p:nvPicPr>
        <p:blipFill>
          <a:blip r:embed="rId2"/>
          <a:srcRect/>
          <a:stretch>
            <a:fillRect/>
          </a:stretch>
        </p:blipFill>
        <p:spPr bwMode="auto">
          <a:xfrm rot="9253879">
            <a:off x="6142038" y="1236663"/>
            <a:ext cx="1047750" cy="1047750"/>
          </a:xfrm>
          <a:prstGeom prst="rect">
            <a:avLst/>
          </a:prstGeom>
          <a:noFill/>
          <a:ln w="9525">
            <a:noFill/>
            <a:miter lim="800000"/>
            <a:headEnd/>
            <a:tailEnd/>
          </a:ln>
        </p:spPr>
      </p:pic>
      <p:cxnSp>
        <p:nvCxnSpPr>
          <p:cNvPr id="8" name="Straight Arrow Connector 7"/>
          <p:cNvCxnSpPr/>
          <p:nvPr/>
        </p:nvCxnSpPr>
        <p:spPr>
          <a:xfrm>
            <a:off x="2743200" y="3749675"/>
            <a:ext cx="838200" cy="191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9188" y="4754563"/>
            <a:ext cx="2503487" cy="1052512"/>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3625" y="4751388"/>
            <a:ext cx="2446338" cy="766762"/>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pic>
        <p:nvPicPr>
          <p:cNvPr id="25607" name="Imagen 5"/>
          <p:cNvPicPr>
            <a:picLocks noChangeAspect="1"/>
          </p:cNvPicPr>
          <p:nvPr/>
        </p:nvPicPr>
        <p:blipFill>
          <a:blip r:embed="rId2"/>
          <a:srcRect/>
          <a:stretch>
            <a:fillRect/>
          </a:stretch>
        </p:blipFill>
        <p:spPr bwMode="auto">
          <a:xfrm rot="10392008">
            <a:off x="9440863" y="2203450"/>
            <a:ext cx="1047750" cy="1047750"/>
          </a:xfrm>
          <a:prstGeom prst="rect">
            <a:avLst/>
          </a:prstGeom>
          <a:noFill/>
          <a:ln w="9525">
            <a:noFill/>
            <a:miter lim="800000"/>
            <a:headEnd/>
            <a:tailEnd/>
          </a:ln>
        </p:spPr>
      </p:pic>
      <p:cxnSp>
        <p:nvCxnSpPr>
          <p:cNvPr id="16" name="Straight Connector 15"/>
          <p:cNvCxnSpPr/>
          <p:nvPr/>
        </p:nvCxnSpPr>
        <p:spPr>
          <a:xfrm>
            <a:off x="2397125" y="5811838"/>
            <a:ext cx="5006975" cy="377825"/>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00913" y="5508625"/>
            <a:ext cx="1017587" cy="6619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72350" y="6172200"/>
            <a:ext cx="938213" cy="1270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33700" y="5581650"/>
            <a:ext cx="266700" cy="28575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43263" y="5453063"/>
            <a:ext cx="442912" cy="466725"/>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33775" y="5300663"/>
            <a:ext cx="604838" cy="647700"/>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57625" y="5191125"/>
            <a:ext cx="757238" cy="781050"/>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91000" y="5062538"/>
            <a:ext cx="876300" cy="947737"/>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86275" y="4933950"/>
            <a:ext cx="1090613" cy="1128713"/>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95838" y="4800600"/>
            <a:ext cx="1238250" cy="1285875"/>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8763" y="4914900"/>
            <a:ext cx="1147762" cy="1204913"/>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91225" y="5124450"/>
            <a:ext cx="981075" cy="1033463"/>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62725" y="5286375"/>
            <a:ext cx="862013" cy="904875"/>
          </a:xfrm>
          <a:prstGeom prst="line">
            <a:avLst/>
          </a:prstGeom>
          <a:ln w="9525">
            <a:solidFill>
              <a:srgbClr val="F28CC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34225" y="5438775"/>
            <a:ext cx="714375" cy="752475"/>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62925" y="6076950"/>
            <a:ext cx="90488" cy="9525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105400" y="2225675"/>
            <a:ext cx="1371600" cy="3165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7324725" y="3200400"/>
            <a:ext cx="2286000" cy="260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5" name="TextBox 72"/>
          <p:cNvSpPr txBox="1">
            <a:spLocks noChangeArrowheads="1"/>
          </p:cNvSpPr>
          <p:nvPr/>
        </p:nvSpPr>
        <p:spPr bwMode="auto">
          <a:xfrm>
            <a:off x="4029075" y="5257800"/>
            <a:ext cx="922338" cy="584200"/>
          </a:xfrm>
          <a:prstGeom prst="rect">
            <a:avLst/>
          </a:prstGeom>
          <a:noFill/>
          <a:ln w="9525">
            <a:noFill/>
            <a:miter lim="800000"/>
            <a:headEnd/>
            <a:tailEnd/>
          </a:ln>
        </p:spPr>
        <p:txBody>
          <a:bodyPr wrap="none">
            <a:spAutoFit/>
          </a:bodyPr>
          <a:lstStyle/>
          <a:p>
            <a:pPr algn="ctr"/>
            <a:r>
              <a:rPr lang="en-US" sz="1600">
                <a:latin typeface="Calibri" pitchFamily="34" charset="0"/>
              </a:rPr>
              <a:t>Ground</a:t>
            </a:r>
          </a:p>
          <a:p>
            <a:pPr algn="ctr"/>
            <a:r>
              <a:rPr lang="en-US" sz="1600">
                <a:latin typeface="Calibri" pitchFamily="34" charset="0"/>
              </a:rPr>
              <a:t>Polytope</a:t>
            </a:r>
          </a:p>
        </p:txBody>
      </p:sp>
      <p:sp>
        <p:nvSpPr>
          <p:cNvPr id="25626" name="TextBox 73"/>
          <p:cNvSpPr txBox="1">
            <a:spLocks noChangeArrowheads="1"/>
          </p:cNvSpPr>
          <p:nvPr/>
        </p:nvSpPr>
        <p:spPr bwMode="auto">
          <a:xfrm>
            <a:off x="317500" y="2809875"/>
            <a:ext cx="854075" cy="584200"/>
          </a:xfrm>
          <a:prstGeom prst="rect">
            <a:avLst/>
          </a:prstGeom>
          <a:noFill/>
          <a:ln w="9525">
            <a:noFill/>
            <a:miter lim="800000"/>
            <a:headEnd/>
            <a:tailEnd/>
          </a:ln>
        </p:spPr>
        <p:txBody>
          <a:bodyPr wrap="none">
            <a:spAutoFit/>
          </a:bodyPr>
          <a:lstStyle/>
          <a:p>
            <a:pPr algn="ctr"/>
            <a:r>
              <a:rPr lang="en-US" sz="1600">
                <a:latin typeface="Calibri" pitchFamily="34" charset="0"/>
              </a:rPr>
              <a:t>Master </a:t>
            </a:r>
          </a:p>
          <a:p>
            <a:pPr algn="ctr"/>
            <a:r>
              <a:rPr lang="en-US" sz="1600">
                <a:latin typeface="Calibri" pitchFamily="34" charset="0"/>
              </a:rPr>
              <a:t>Satellite</a:t>
            </a:r>
          </a:p>
        </p:txBody>
      </p:sp>
      <p:grpSp>
        <p:nvGrpSpPr>
          <p:cNvPr id="25627" name="Group 90"/>
          <p:cNvGrpSpPr>
            <a:grpSpLocks/>
          </p:cNvGrpSpPr>
          <p:nvPr/>
        </p:nvGrpSpPr>
        <p:grpSpPr bwMode="auto">
          <a:xfrm>
            <a:off x="300038" y="2971800"/>
            <a:ext cx="1303337" cy="1077913"/>
            <a:chOff x="3119437" y="2038350"/>
            <a:chExt cx="1303740" cy="1077218"/>
          </a:xfrm>
        </p:grpSpPr>
        <p:sp>
          <p:nvSpPr>
            <p:cNvPr id="25635" name="TextBox 76"/>
            <p:cNvSpPr txBox="1">
              <a:spLocks noChangeArrowheads="1"/>
            </p:cNvSpPr>
            <p:nvPr/>
          </p:nvSpPr>
          <p:spPr bwMode="auto">
            <a:xfrm>
              <a:off x="4086225" y="2038350"/>
              <a:ext cx="336952" cy="1077218"/>
            </a:xfrm>
            <a:prstGeom prst="rect">
              <a:avLst/>
            </a:prstGeom>
            <a:noFill/>
            <a:ln w="9525">
              <a:noFill/>
              <a:miter lim="800000"/>
              <a:headEnd/>
              <a:tailEnd/>
            </a:ln>
          </p:spPr>
          <p:txBody>
            <a:bodyPr wrap="none">
              <a:spAutoFit/>
            </a:bodyPr>
            <a:lstStyle/>
            <a:p>
              <a:r>
                <a:rPr lang="en-US" sz="1600" b="1">
                  <a:latin typeface="Calibri" pitchFamily="34" charset="0"/>
                </a:rPr>
                <a:t>x</a:t>
              </a:r>
            </a:p>
            <a:p>
              <a:r>
                <a:rPr lang="en-US" sz="1600" b="1">
                  <a:latin typeface="Calibri" pitchFamily="34" charset="0"/>
                </a:rPr>
                <a:t>v</a:t>
              </a:r>
            </a:p>
            <a:p>
              <a:r>
                <a:rPr lang="en-US" sz="1600" b="1">
                  <a:latin typeface="Calibri" pitchFamily="34" charset="0"/>
                </a:rPr>
                <a:t>q</a:t>
              </a:r>
            </a:p>
            <a:p>
              <a:r>
                <a:rPr lang="en-US" sz="1600" b="1">
                  <a:latin typeface="Calibri" pitchFamily="34" charset="0"/>
                </a:rPr>
                <a:t>w</a:t>
              </a:r>
            </a:p>
          </p:txBody>
        </p:sp>
        <p:cxnSp>
          <p:nvCxnSpPr>
            <p:cNvPr id="79" name="Straight Connector 78"/>
            <p:cNvCxnSpPr/>
            <p:nvPr/>
          </p:nvCxnSpPr>
          <p:spPr>
            <a:xfrm>
              <a:off x="4067467" y="2124020"/>
              <a:ext cx="9528" cy="96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059528" y="2124020"/>
              <a:ext cx="889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078583" y="3080666"/>
              <a:ext cx="889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86610" y="3083838"/>
              <a:ext cx="873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81846" y="2127193"/>
              <a:ext cx="873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367598" y="2127193"/>
              <a:ext cx="9528" cy="96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642" name="TextBox 88"/>
            <p:cNvSpPr txBox="1">
              <a:spLocks noChangeArrowheads="1"/>
            </p:cNvSpPr>
            <p:nvPr/>
          </p:nvSpPr>
          <p:spPr bwMode="auto">
            <a:xfrm>
              <a:off x="3119437" y="2419350"/>
              <a:ext cx="765274" cy="338554"/>
            </a:xfrm>
            <a:prstGeom prst="rect">
              <a:avLst/>
            </a:prstGeom>
            <a:noFill/>
            <a:ln w="9525">
              <a:noFill/>
              <a:miter lim="800000"/>
              <a:headEnd/>
              <a:tailEnd/>
            </a:ln>
          </p:spPr>
          <p:txBody>
            <a:bodyPr wrap="none">
              <a:spAutoFit/>
            </a:bodyPr>
            <a:lstStyle/>
            <a:p>
              <a:r>
                <a:rPr lang="en-US" sz="1600">
                  <a:latin typeface="Calibri" pitchFamily="34" charset="0"/>
                </a:rPr>
                <a:t>master</a:t>
              </a:r>
            </a:p>
          </p:txBody>
        </p:sp>
        <p:sp>
          <p:nvSpPr>
            <p:cNvPr id="25643" name="TextBox 89"/>
            <p:cNvSpPr txBox="1">
              <a:spLocks noChangeArrowheads="1"/>
            </p:cNvSpPr>
            <p:nvPr/>
          </p:nvSpPr>
          <p:spPr bwMode="auto">
            <a:xfrm>
              <a:off x="3771901" y="2428875"/>
              <a:ext cx="300082" cy="369332"/>
            </a:xfrm>
            <a:prstGeom prst="rect">
              <a:avLst/>
            </a:prstGeom>
            <a:noFill/>
            <a:ln w="9525">
              <a:noFill/>
              <a:miter lim="800000"/>
              <a:headEnd/>
              <a:tailEnd/>
            </a:ln>
          </p:spPr>
          <p:txBody>
            <a:bodyPr wrap="none">
              <a:spAutoFit/>
            </a:bodyPr>
            <a:lstStyle/>
            <a:p>
              <a:r>
                <a:rPr lang="en-US">
                  <a:latin typeface="Calibri" pitchFamily="34" charset="0"/>
                </a:rPr>
                <a:t>=</a:t>
              </a:r>
            </a:p>
          </p:txBody>
        </p:sp>
      </p:grpSp>
      <p:sp>
        <p:nvSpPr>
          <p:cNvPr id="107" name="Block Arc 106"/>
          <p:cNvSpPr/>
          <p:nvPr/>
        </p:nvSpPr>
        <p:spPr>
          <a:xfrm rot="751310">
            <a:off x="4822825" y="1312863"/>
            <a:ext cx="2767013" cy="1930400"/>
          </a:xfrm>
          <a:prstGeom prst="blockArc">
            <a:avLst>
              <a:gd name="adj1" fmla="val 10800000"/>
              <a:gd name="adj2" fmla="val 316880"/>
              <a:gd name="adj3" fmla="val 2381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629" name="TextBox 107"/>
          <p:cNvSpPr txBox="1">
            <a:spLocks noChangeArrowheads="1"/>
          </p:cNvSpPr>
          <p:nvPr/>
        </p:nvSpPr>
        <p:spPr bwMode="auto">
          <a:xfrm>
            <a:off x="3886200" y="1219200"/>
            <a:ext cx="922338" cy="584200"/>
          </a:xfrm>
          <a:prstGeom prst="rect">
            <a:avLst/>
          </a:prstGeom>
          <a:noFill/>
          <a:ln w="9525">
            <a:noFill/>
            <a:miter lim="800000"/>
            <a:headEnd/>
            <a:tailEnd/>
          </a:ln>
        </p:spPr>
        <p:txBody>
          <a:bodyPr wrap="none">
            <a:spAutoFit/>
          </a:bodyPr>
          <a:lstStyle/>
          <a:p>
            <a:pPr algn="ctr"/>
            <a:r>
              <a:rPr lang="en-US" sz="1600">
                <a:latin typeface="Calibri" pitchFamily="34" charset="0"/>
              </a:rPr>
              <a:t>Space</a:t>
            </a:r>
          </a:p>
          <a:p>
            <a:pPr algn="ctr"/>
            <a:r>
              <a:rPr lang="en-US" sz="1600">
                <a:latin typeface="Calibri" pitchFamily="34" charset="0"/>
              </a:rPr>
              <a:t>Polytope</a:t>
            </a:r>
          </a:p>
        </p:txBody>
      </p:sp>
      <p:sp>
        <p:nvSpPr>
          <p:cNvPr id="25630" name="TextBox 110"/>
          <p:cNvSpPr txBox="1">
            <a:spLocks noChangeArrowheads="1"/>
          </p:cNvSpPr>
          <p:nvPr/>
        </p:nvSpPr>
        <p:spPr bwMode="auto">
          <a:xfrm>
            <a:off x="3328988" y="3019425"/>
            <a:ext cx="1363662" cy="1323975"/>
          </a:xfrm>
          <a:prstGeom prst="rect">
            <a:avLst/>
          </a:prstGeom>
          <a:noFill/>
          <a:ln w="9525">
            <a:noFill/>
            <a:miter lim="800000"/>
            <a:headEnd/>
            <a:tailEnd/>
          </a:ln>
        </p:spPr>
        <p:txBody>
          <a:bodyPr wrap="none">
            <a:spAutoFit/>
          </a:bodyPr>
          <a:lstStyle/>
          <a:p>
            <a:r>
              <a:rPr lang="en-US" sz="1600">
                <a:latin typeface="Calibri" pitchFamily="34" charset="0"/>
              </a:rPr>
              <a:t>slave_a = [ </a:t>
            </a:r>
            <a:r>
              <a:rPr lang="en-US" sz="1600" b="1">
                <a:latin typeface="Calibri" pitchFamily="34" charset="0"/>
              </a:rPr>
              <a:t>x</a:t>
            </a:r>
            <a:r>
              <a:rPr lang="en-US" sz="1600">
                <a:latin typeface="Calibri" pitchFamily="34" charset="0"/>
              </a:rPr>
              <a:t> ]</a:t>
            </a:r>
          </a:p>
          <a:p>
            <a:r>
              <a:rPr lang="en-US" sz="1600">
                <a:latin typeface="Calibri" pitchFamily="34" charset="0"/>
              </a:rPr>
              <a:t>slave_b = [ </a:t>
            </a:r>
            <a:r>
              <a:rPr lang="en-US" sz="1600" b="1">
                <a:latin typeface="Calibri" pitchFamily="34" charset="0"/>
              </a:rPr>
              <a:t>x</a:t>
            </a:r>
            <a:r>
              <a:rPr lang="en-US" sz="1600">
                <a:latin typeface="Calibri" pitchFamily="34" charset="0"/>
              </a:rPr>
              <a:t> ]</a:t>
            </a:r>
          </a:p>
          <a:p>
            <a:r>
              <a:rPr lang="en-US" sz="1600">
                <a:latin typeface="Calibri" pitchFamily="34" charset="0"/>
              </a:rPr>
              <a:t>          </a:t>
            </a:r>
          </a:p>
          <a:p>
            <a:endParaRPr lang="en-US" sz="1600">
              <a:latin typeface="Calibri" pitchFamily="34" charset="0"/>
            </a:endParaRPr>
          </a:p>
          <a:p>
            <a:r>
              <a:rPr lang="en-US" sz="1600">
                <a:latin typeface="Calibri" pitchFamily="34" charset="0"/>
              </a:rPr>
              <a:t>slave_n = [ </a:t>
            </a:r>
            <a:r>
              <a:rPr lang="en-US" sz="1600" b="1">
                <a:latin typeface="Calibri" pitchFamily="34" charset="0"/>
              </a:rPr>
              <a:t>x</a:t>
            </a:r>
            <a:r>
              <a:rPr lang="en-US" sz="1600">
                <a:latin typeface="Calibri" pitchFamily="34" charset="0"/>
              </a:rPr>
              <a:t> ] </a:t>
            </a:r>
          </a:p>
        </p:txBody>
      </p:sp>
      <p:sp>
        <p:nvSpPr>
          <p:cNvPr id="114" name="Oval 113"/>
          <p:cNvSpPr/>
          <p:nvPr/>
        </p:nvSpPr>
        <p:spPr>
          <a:xfrm>
            <a:off x="3916363" y="3624263"/>
            <a:ext cx="66675" cy="682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3916363" y="3762375"/>
            <a:ext cx="66675" cy="68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p:nvPr/>
        </p:nvSpPr>
        <p:spPr>
          <a:xfrm>
            <a:off x="3914775" y="3895725"/>
            <a:ext cx="66675" cy="682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Block Arc 116"/>
          <p:cNvSpPr/>
          <p:nvPr/>
        </p:nvSpPr>
        <p:spPr>
          <a:xfrm rot="2318391">
            <a:off x="8023225" y="2216150"/>
            <a:ext cx="2767013" cy="1930400"/>
          </a:xfrm>
          <a:prstGeom prst="blockArc">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8113" y="4673600"/>
            <a:ext cx="4730750" cy="1481138"/>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9361488" y="1944688"/>
            <a:ext cx="2452687" cy="1843087"/>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96963" y="287338"/>
            <a:ext cx="10058400" cy="801687"/>
          </a:xfrm>
        </p:spPr>
        <p:txBody>
          <a:bodyPr/>
          <a:lstStyle/>
          <a:p>
            <a:pPr eaLnBrk="1" fontAlgn="auto" hangingPunct="1">
              <a:spcAft>
                <a:spcPts val="0"/>
              </a:spcAft>
              <a:defRPr/>
            </a:pPr>
            <a:r>
              <a:rPr lang="en-US" dirty="0">
                <a:solidFill>
                  <a:schemeClr val="tx1">
                    <a:lumMod val="75000"/>
                    <a:lumOff val="25000"/>
                  </a:schemeClr>
                </a:solidFill>
              </a:rPr>
              <a:t>Extension to </a:t>
            </a:r>
            <a:r>
              <a:rPr lang="en-US" dirty="0" smtClean="0">
                <a:solidFill>
                  <a:schemeClr val="tx1">
                    <a:lumMod val="75000"/>
                    <a:lumOff val="25000"/>
                  </a:schemeClr>
                </a:solidFill>
              </a:rPr>
              <a:t>Constellation, </a:t>
            </a:r>
            <a:r>
              <a:rPr lang="en-US" dirty="0" err="1" smtClean="0">
                <a:solidFill>
                  <a:schemeClr val="tx1">
                    <a:lumMod val="75000"/>
                    <a:lumOff val="25000"/>
                  </a:schemeClr>
                </a:solidFill>
              </a:rPr>
              <a:t>cont’n</a:t>
            </a:r>
            <a:endParaRPr lang="en-US" dirty="0">
              <a:solidFill>
                <a:schemeClr val="tx1">
                  <a:lumMod val="75000"/>
                  <a:lumOff val="25000"/>
                </a:schemeClr>
              </a:solidFill>
            </a:endParaRPr>
          </a:p>
        </p:txBody>
      </p:sp>
      <p:pic>
        <p:nvPicPr>
          <p:cNvPr id="26628" name="Imagen 5"/>
          <p:cNvPicPr>
            <a:picLocks noChangeAspect="1"/>
          </p:cNvPicPr>
          <p:nvPr/>
        </p:nvPicPr>
        <p:blipFill>
          <a:blip r:embed="rId2"/>
          <a:srcRect/>
          <a:stretch>
            <a:fillRect/>
          </a:stretch>
        </p:blipFill>
        <p:spPr bwMode="auto">
          <a:xfrm rot="7171542">
            <a:off x="1515269" y="2758282"/>
            <a:ext cx="1473200" cy="1471612"/>
          </a:xfrm>
          <a:prstGeom prst="rect">
            <a:avLst/>
          </a:prstGeom>
          <a:noFill/>
          <a:ln w="9525">
            <a:noFill/>
            <a:miter lim="800000"/>
            <a:headEnd/>
            <a:tailEnd/>
          </a:ln>
        </p:spPr>
      </p:pic>
      <p:sp>
        <p:nvSpPr>
          <p:cNvPr id="5" name="Moon 4"/>
          <p:cNvSpPr/>
          <p:nvPr/>
        </p:nvSpPr>
        <p:spPr>
          <a:xfrm rot="7485912">
            <a:off x="5957888" y="703263"/>
            <a:ext cx="884237" cy="2624137"/>
          </a:xfrm>
          <a:prstGeom prst="moon">
            <a:avLst>
              <a:gd name="adj" fmla="val 6292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0" name="TextBox 8"/>
          <p:cNvSpPr txBox="1">
            <a:spLocks noChangeArrowheads="1"/>
          </p:cNvSpPr>
          <p:nvPr/>
        </p:nvSpPr>
        <p:spPr bwMode="auto">
          <a:xfrm>
            <a:off x="3924300" y="4752975"/>
            <a:ext cx="4733925" cy="1323975"/>
          </a:xfrm>
          <a:prstGeom prst="rect">
            <a:avLst/>
          </a:prstGeom>
          <a:noFill/>
          <a:ln w="9525">
            <a:noFill/>
            <a:miter lim="800000"/>
            <a:headEnd/>
            <a:tailEnd/>
          </a:ln>
        </p:spPr>
        <p:txBody>
          <a:bodyPr>
            <a:spAutoFit/>
          </a:bodyPr>
          <a:lstStyle/>
          <a:p>
            <a:pPr algn="ctr"/>
            <a:r>
              <a:rPr lang="en-US" sz="1600">
                <a:latin typeface="Calibri" pitchFamily="34" charset="0"/>
              </a:rPr>
              <a:t>The spatial polytope represents the volume </a:t>
            </a:r>
          </a:p>
          <a:p>
            <a:pPr algn="ctr"/>
            <a:r>
              <a:rPr lang="en-US" sz="1600">
                <a:latin typeface="Calibri" pitchFamily="34" charset="0"/>
              </a:rPr>
              <a:t>where each slave satellite must be located</a:t>
            </a:r>
          </a:p>
          <a:p>
            <a:pPr algn="ctr"/>
            <a:r>
              <a:rPr lang="en-US" sz="1600">
                <a:latin typeface="Calibri" pitchFamily="34" charset="0"/>
              </a:rPr>
              <a:t>at t_A and t_B  times in order to satisfy the requirements  for a cooperative mission with the other constellation satellites</a:t>
            </a:r>
          </a:p>
        </p:txBody>
      </p:sp>
      <p:pic>
        <p:nvPicPr>
          <p:cNvPr id="26631" name="Imagen 5"/>
          <p:cNvPicPr>
            <a:picLocks noChangeAspect="1"/>
          </p:cNvPicPr>
          <p:nvPr/>
        </p:nvPicPr>
        <p:blipFill>
          <a:blip r:embed="rId2"/>
          <a:srcRect/>
          <a:stretch>
            <a:fillRect/>
          </a:stretch>
        </p:blipFill>
        <p:spPr bwMode="auto">
          <a:xfrm rot="9253879">
            <a:off x="7802563" y="3290888"/>
            <a:ext cx="842962" cy="842962"/>
          </a:xfrm>
          <a:prstGeom prst="rect">
            <a:avLst/>
          </a:prstGeom>
          <a:noFill/>
          <a:ln w="9525">
            <a:noFill/>
            <a:miter lim="800000"/>
            <a:headEnd/>
            <a:tailEnd/>
          </a:ln>
        </p:spPr>
      </p:pic>
      <p:cxnSp>
        <p:nvCxnSpPr>
          <p:cNvPr id="14" name="Straight Connector 13"/>
          <p:cNvCxnSpPr/>
          <p:nvPr/>
        </p:nvCxnSpPr>
        <p:spPr>
          <a:xfrm flipH="1" flipV="1">
            <a:off x="5534025" y="1181100"/>
            <a:ext cx="3657600" cy="3524250"/>
          </a:xfrm>
          <a:prstGeom prst="line">
            <a:avLst/>
          </a:prstGeom>
          <a:ln w="12700">
            <a:solidFill>
              <a:srgbClr val="A75A2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05150" y="1933575"/>
            <a:ext cx="3552825" cy="1285875"/>
          </a:xfrm>
          <a:prstGeom prst="line">
            <a:avLst/>
          </a:prstGeom>
          <a:ln>
            <a:solidFill>
              <a:srgbClr val="CC3300"/>
            </a:solidFill>
          </a:ln>
        </p:spPr>
        <p:style>
          <a:lnRef idx="1">
            <a:schemeClr val="accent1"/>
          </a:lnRef>
          <a:fillRef idx="0">
            <a:schemeClr val="accent1"/>
          </a:fillRef>
          <a:effectRef idx="0">
            <a:schemeClr val="accent1"/>
          </a:effectRef>
          <a:fontRef idx="minor">
            <a:schemeClr val="tx1"/>
          </a:fontRef>
        </p:style>
      </p:cxnSp>
      <p:sp>
        <p:nvSpPr>
          <p:cNvPr id="26634" name="TextBox 19"/>
          <p:cNvSpPr txBox="1">
            <a:spLocks noChangeArrowheads="1"/>
          </p:cNvSpPr>
          <p:nvPr/>
        </p:nvSpPr>
        <p:spPr bwMode="auto">
          <a:xfrm>
            <a:off x="9353550" y="4781550"/>
            <a:ext cx="838200" cy="830263"/>
          </a:xfrm>
          <a:prstGeom prst="rect">
            <a:avLst/>
          </a:prstGeom>
          <a:noFill/>
          <a:ln w="9525">
            <a:noFill/>
            <a:miter lim="800000"/>
            <a:headEnd/>
            <a:tailEnd/>
          </a:ln>
        </p:spPr>
        <p:txBody>
          <a:bodyPr wrap="none">
            <a:spAutoFit/>
          </a:bodyPr>
          <a:lstStyle/>
          <a:p>
            <a:pPr algn="ctr"/>
            <a:r>
              <a:rPr lang="en-US" sz="1600">
                <a:latin typeface="Calibri" pitchFamily="34" charset="0"/>
              </a:rPr>
              <a:t>orbit</a:t>
            </a:r>
          </a:p>
          <a:p>
            <a:pPr algn="ctr"/>
            <a:r>
              <a:rPr lang="en-US" sz="1600">
                <a:latin typeface="Calibri" pitchFamily="34" charset="0"/>
              </a:rPr>
              <a:t>slave</a:t>
            </a:r>
          </a:p>
          <a:p>
            <a:pPr algn="ctr"/>
            <a:r>
              <a:rPr lang="en-US" sz="1600">
                <a:latin typeface="Calibri" pitchFamily="34" charset="0"/>
              </a:rPr>
              <a:t>satellite</a:t>
            </a:r>
          </a:p>
        </p:txBody>
      </p:sp>
      <p:sp>
        <p:nvSpPr>
          <p:cNvPr id="26635" name="TextBox 20"/>
          <p:cNvSpPr txBox="1">
            <a:spLocks noChangeArrowheads="1"/>
          </p:cNvSpPr>
          <p:nvPr/>
        </p:nvSpPr>
        <p:spPr bwMode="auto">
          <a:xfrm>
            <a:off x="892175" y="2876550"/>
            <a:ext cx="1466850" cy="338138"/>
          </a:xfrm>
          <a:prstGeom prst="rect">
            <a:avLst/>
          </a:prstGeom>
          <a:noFill/>
          <a:ln w="9525">
            <a:noFill/>
            <a:miter lim="800000"/>
            <a:headEnd/>
            <a:tailEnd/>
          </a:ln>
        </p:spPr>
        <p:txBody>
          <a:bodyPr wrap="none">
            <a:spAutoFit/>
          </a:bodyPr>
          <a:lstStyle/>
          <a:p>
            <a:pPr algn="ctr"/>
            <a:r>
              <a:rPr lang="en-US" sz="1600">
                <a:latin typeface="Calibri" pitchFamily="34" charset="0"/>
              </a:rPr>
              <a:t>master satellite</a:t>
            </a:r>
          </a:p>
        </p:txBody>
      </p:sp>
      <p:sp>
        <p:nvSpPr>
          <p:cNvPr id="26636" name="TextBox 21"/>
          <p:cNvSpPr txBox="1">
            <a:spLocks noChangeArrowheads="1"/>
          </p:cNvSpPr>
          <p:nvPr/>
        </p:nvSpPr>
        <p:spPr bwMode="auto">
          <a:xfrm>
            <a:off x="952500" y="4276725"/>
            <a:ext cx="2924175" cy="830263"/>
          </a:xfrm>
          <a:prstGeom prst="rect">
            <a:avLst/>
          </a:prstGeom>
          <a:noFill/>
          <a:ln w="9525">
            <a:noFill/>
            <a:miter lim="800000"/>
            <a:headEnd/>
            <a:tailEnd/>
          </a:ln>
        </p:spPr>
        <p:txBody>
          <a:bodyPr wrap="none">
            <a:spAutoFit/>
          </a:bodyPr>
          <a:lstStyle/>
          <a:p>
            <a:r>
              <a:rPr lang="en-US" sz="1600">
                <a:latin typeface="Calibri" pitchFamily="34" charset="0"/>
              </a:rPr>
              <a:t>Minimum information is needed</a:t>
            </a:r>
          </a:p>
          <a:p>
            <a:r>
              <a:rPr lang="en-US" sz="1600">
                <a:latin typeface="Calibri" pitchFamily="34" charset="0"/>
              </a:rPr>
              <a:t>[</a:t>
            </a:r>
            <a:r>
              <a:rPr lang="en-US" sz="1600" b="1">
                <a:latin typeface="Calibri" pitchFamily="34" charset="0"/>
              </a:rPr>
              <a:t>x v q w </a:t>
            </a:r>
            <a:r>
              <a:rPr lang="en-US" sz="1600">
                <a:latin typeface="Calibri" pitchFamily="34" charset="0"/>
              </a:rPr>
              <a:t>]  for the master satellite</a:t>
            </a:r>
          </a:p>
          <a:p>
            <a:r>
              <a:rPr lang="en-US" sz="1600">
                <a:latin typeface="Calibri" pitchFamily="34" charset="0"/>
              </a:rPr>
              <a:t>[ </a:t>
            </a:r>
            <a:r>
              <a:rPr lang="en-US" sz="1600" b="1">
                <a:latin typeface="Calibri" pitchFamily="34" charset="0"/>
              </a:rPr>
              <a:t>x</a:t>
            </a:r>
            <a:r>
              <a:rPr lang="en-US" sz="1600">
                <a:latin typeface="Calibri" pitchFamily="34" charset="0"/>
              </a:rPr>
              <a:t> ] for each slave satellite</a:t>
            </a:r>
          </a:p>
        </p:txBody>
      </p:sp>
      <p:sp>
        <p:nvSpPr>
          <p:cNvPr id="23" name="Oval 22"/>
          <p:cNvSpPr/>
          <p:nvPr/>
        </p:nvSpPr>
        <p:spPr>
          <a:xfrm>
            <a:off x="7239000" y="2809875"/>
            <a:ext cx="18097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610225" y="1257300"/>
            <a:ext cx="18097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6600825" y="1828800"/>
            <a:ext cx="190500"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40" name="TextBox 26"/>
          <p:cNvSpPr txBox="1">
            <a:spLocks noChangeArrowheads="1"/>
          </p:cNvSpPr>
          <p:nvPr/>
        </p:nvSpPr>
        <p:spPr bwMode="auto">
          <a:xfrm>
            <a:off x="7067550" y="1638300"/>
            <a:ext cx="2254250" cy="338138"/>
          </a:xfrm>
          <a:prstGeom prst="rect">
            <a:avLst/>
          </a:prstGeom>
          <a:noFill/>
          <a:ln w="9525">
            <a:noFill/>
            <a:miter lim="800000"/>
            <a:headEnd/>
            <a:tailEnd/>
          </a:ln>
        </p:spPr>
        <p:txBody>
          <a:bodyPr wrap="none">
            <a:spAutoFit/>
          </a:bodyPr>
          <a:lstStyle/>
          <a:p>
            <a:r>
              <a:rPr lang="en-US" sz="1600">
                <a:latin typeface="Calibri" pitchFamily="34" charset="0"/>
              </a:rPr>
              <a:t>sub satellite spatial point</a:t>
            </a:r>
          </a:p>
        </p:txBody>
      </p:sp>
      <p:sp>
        <p:nvSpPr>
          <p:cNvPr id="26641" name="TextBox 31"/>
          <p:cNvSpPr txBox="1">
            <a:spLocks noChangeArrowheads="1"/>
          </p:cNvSpPr>
          <p:nvPr/>
        </p:nvSpPr>
        <p:spPr bwMode="auto">
          <a:xfrm>
            <a:off x="1171575" y="1304925"/>
            <a:ext cx="2566988" cy="830263"/>
          </a:xfrm>
          <a:prstGeom prst="rect">
            <a:avLst/>
          </a:prstGeom>
          <a:noFill/>
          <a:ln w="9525">
            <a:noFill/>
            <a:miter lim="800000"/>
            <a:headEnd/>
            <a:tailEnd/>
          </a:ln>
        </p:spPr>
        <p:txBody>
          <a:bodyPr wrap="none">
            <a:spAutoFit/>
          </a:bodyPr>
          <a:lstStyle/>
          <a:p>
            <a:pPr algn="ctr"/>
            <a:r>
              <a:rPr lang="en-US" sz="1600">
                <a:latin typeface="Calibri" pitchFamily="34" charset="0"/>
              </a:rPr>
              <a:t>The same algorithm used for</a:t>
            </a:r>
          </a:p>
          <a:p>
            <a:pPr algn="ctr"/>
            <a:r>
              <a:rPr lang="en-US" sz="1600">
                <a:latin typeface="Calibri" pitchFamily="34" charset="0"/>
              </a:rPr>
              <a:t>ground polytope is used for</a:t>
            </a:r>
          </a:p>
          <a:p>
            <a:pPr algn="ctr"/>
            <a:r>
              <a:rPr lang="en-US" sz="1600">
                <a:latin typeface="Calibri" pitchFamily="34" charset="0"/>
              </a:rPr>
              <a:t>space polytope</a:t>
            </a:r>
          </a:p>
        </p:txBody>
      </p:sp>
      <p:sp>
        <p:nvSpPr>
          <p:cNvPr id="26642" name="TextBox 32"/>
          <p:cNvSpPr txBox="1">
            <a:spLocks noChangeArrowheads="1"/>
          </p:cNvSpPr>
          <p:nvPr/>
        </p:nvSpPr>
        <p:spPr bwMode="auto">
          <a:xfrm>
            <a:off x="4152900" y="1771650"/>
            <a:ext cx="1389063" cy="338138"/>
          </a:xfrm>
          <a:prstGeom prst="rect">
            <a:avLst/>
          </a:prstGeom>
          <a:noFill/>
          <a:ln w="9525">
            <a:noFill/>
            <a:miter lim="800000"/>
            <a:headEnd/>
            <a:tailEnd/>
          </a:ln>
        </p:spPr>
        <p:txBody>
          <a:bodyPr wrap="none">
            <a:spAutoFit/>
          </a:bodyPr>
          <a:lstStyle/>
          <a:p>
            <a:r>
              <a:rPr lang="en-US" sz="1600">
                <a:latin typeface="Calibri" pitchFamily="34" charset="0"/>
              </a:rPr>
              <a:t>slave polytope</a:t>
            </a:r>
          </a:p>
        </p:txBody>
      </p:sp>
      <p:sp>
        <p:nvSpPr>
          <p:cNvPr id="26643" name="TextBox 33"/>
          <p:cNvSpPr txBox="1">
            <a:spLocks noChangeArrowheads="1"/>
          </p:cNvSpPr>
          <p:nvPr/>
        </p:nvSpPr>
        <p:spPr bwMode="auto">
          <a:xfrm>
            <a:off x="9263063" y="1990725"/>
            <a:ext cx="2738437" cy="1816100"/>
          </a:xfrm>
          <a:prstGeom prst="rect">
            <a:avLst/>
          </a:prstGeom>
          <a:noFill/>
          <a:ln w="9525">
            <a:noFill/>
            <a:miter lim="800000"/>
            <a:headEnd/>
            <a:tailEnd/>
          </a:ln>
        </p:spPr>
        <p:txBody>
          <a:bodyPr wrap="none">
            <a:spAutoFit/>
          </a:bodyPr>
          <a:lstStyle/>
          <a:p>
            <a:pPr algn="ctr"/>
            <a:r>
              <a:rPr lang="en-US" sz="1600">
                <a:latin typeface="Calibri" pitchFamily="34" charset="0"/>
              </a:rPr>
              <a:t>At each time the</a:t>
            </a:r>
          </a:p>
          <a:p>
            <a:pPr algn="ctr"/>
            <a:r>
              <a:rPr lang="en-US" sz="1600">
                <a:latin typeface="Calibri" pitchFamily="34" charset="0"/>
              </a:rPr>
              <a:t>algorithm computes if</a:t>
            </a:r>
          </a:p>
          <a:p>
            <a:pPr algn="ctr"/>
            <a:r>
              <a:rPr lang="en-US" sz="1600">
                <a:latin typeface="Calibri" pitchFamily="34" charset="0"/>
              </a:rPr>
              <a:t>the slave satellite is</a:t>
            </a:r>
          </a:p>
          <a:p>
            <a:pPr algn="ctr"/>
            <a:r>
              <a:rPr lang="en-US" sz="1600">
                <a:latin typeface="Calibri" pitchFamily="34" charset="0"/>
              </a:rPr>
              <a:t>Inside or outside the variant</a:t>
            </a:r>
          </a:p>
          <a:p>
            <a:pPr algn="ctr"/>
            <a:r>
              <a:rPr lang="en-US" sz="1600">
                <a:latin typeface="Calibri" pitchFamily="34" charset="0"/>
              </a:rPr>
              <a:t>space polytope. The </a:t>
            </a:r>
          </a:p>
          <a:p>
            <a:pPr algn="ctr"/>
            <a:r>
              <a:rPr lang="en-US" sz="1600">
                <a:latin typeface="Calibri" pitchFamily="34" charset="0"/>
              </a:rPr>
              <a:t>the same procedure than</a:t>
            </a:r>
          </a:p>
          <a:p>
            <a:pPr algn="ctr"/>
            <a:r>
              <a:rPr lang="en-US" sz="1600">
                <a:latin typeface="Calibri" pitchFamily="34" charset="0"/>
              </a:rPr>
              <a:t>for ground polytope is applied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801687"/>
          </a:xfrm>
        </p:spPr>
        <p:txBody>
          <a:bodyPr/>
          <a:lstStyle/>
          <a:p>
            <a:pPr eaLnBrk="1" hangingPunct="1">
              <a:defRPr/>
            </a:pPr>
            <a:r>
              <a:rPr lang="en-US" dirty="0" smtClean="0"/>
              <a:t>Summary</a:t>
            </a:r>
            <a:endParaRPr lang="en-US" dirty="0"/>
          </a:p>
        </p:txBody>
      </p:sp>
      <p:sp>
        <p:nvSpPr>
          <p:cNvPr id="27650" name="Content Placeholder 2"/>
          <p:cNvSpPr>
            <a:spLocks noGrp="1"/>
          </p:cNvSpPr>
          <p:nvPr>
            <p:ph idx="1"/>
          </p:nvPr>
        </p:nvSpPr>
        <p:spPr>
          <a:xfrm>
            <a:off x="1096963" y="1241425"/>
            <a:ext cx="10058400" cy="4618038"/>
          </a:xfrm>
        </p:spPr>
        <p:txBody>
          <a:bodyPr/>
          <a:lstStyle/>
          <a:p>
            <a:pPr marL="90488" indent="-90488" eaLnBrk="1" hangingPunct="1"/>
            <a:r>
              <a:rPr lang="en-US" smtClean="0"/>
              <a:t> </a:t>
            </a:r>
            <a:r>
              <a:rPr lang="en-US" sz="2400" smtClean="0"/>
              <a:t>The feasibility of incorporating this mission planner on LEO satellites is introduced in the presentation. A reduced version of this planner is applied to manage the payload module of the SABIA Mar satellite.</a:t>
            </a:r>
          </a:p>
          <a:p>
            <a:pPr marL="90488" indent="-90488" eaLnBrk="1" hangingPunct="1"/>
            <a:r>
              <a:rPr lang="en-US" sz="2400" smtClean="0"/>
              <a:t>The Mission Control Center changes its role from being the activator of the mission to the supervision of the actions performed by the payload. It is a change in the current paradigm.</a:t>
            </a:r>
          </a:p>
          <a:p>
            <a:pPr marL="90488" indent="-90488" eaLnBrk="1" hangingPunct="1"/>
            <a:r>
              <a:rPr lang="en-US" sz="2400" smtClean="0"/>
              <a:t>The mission plan becomes a dynamic document where changes are easy to make and the addition of new polytopes do not generate an extra effort in the control center.</a:t>
            </a:r>
          </a:p>
          <a:p>
            <a:pPr marL="90488" indent="-90488" eaLnBrk="1" hangingPunct="1"/>
            <a:r>
              <a:rPr lang="en-US" sz="2400" smtClean="0"/>
              <a:t>The extension to constellation using the baseline concepts is also feasible. Minor changes in the software code.</a:t>
            </a:r>
          </a:p>
          <a:p>
            <a:pPr marL="90488" indent="-90488" eaLnBrk="1" hangingPunct="1"/>
            <a:endParaRPr 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contenido 2"/>
          <p:cNvSpPr>
            <a:spLocks noGrp="1"/>
          </p:cNvSpPr>
          <p:nvPr>
            <p:ph idx="1"/>
          </p:nvPr>
        </p:nvSpPr>
        <p:spPr>
          <a:xfrm>
            <a:off x="1227138" y="1770063"/>
            <a:ext cx="10058400" cy="3687762"/>
          </a:xfrm>
        </p:spPr>
        <p:txBody>
          <a:bodyPr/>
          <a:lstStyle/>
          <a:p>
            <a:pPr marL="200025" lvl="1" indent="0" algn="ctr" eaLnBrk="1" hangingPunct="1">
              <a:spcAft>
                <a:spcPts val="1200"/>
              </a:spcAft>
              <a:buFont typeface="Wingdings" panose="05000000000000000000" pitchFamily="2" charset="2"/>
              <a:buNone/>
            </a:pPr>
            <a:r>
              <a:rPr lang="en-US" sz="3600" smtClean="0"/>
              <a:t>Thank you for the opportunity to present our research during this workshop.</a:t>
            </a:r>
          </a:p>
          <a:p>
            <a:pPr marL="200025" lvl="1" indent="0" algn="ctr" eaLnBrk="1" hangingPunct="1">
              <a:spcAft>
                <a:spcPts val="1200"/>
              </a:spcAft>
              <a:buFont typeface="Wingdings" panose="05000000000000000000" pitchFamily="2" charset="2"/>
              <a:buNone/>
            </a:pPr>
            <a:endParaRPr lang="en-US" sz="3600" smtClean="0"/>
          </a:p>
          <a:p>
            <a:pPr marL="200025" lvl="1" indent="0" algn="ctr" eaLnBrk="1" hangingPunct="1">
              <a:spcAft>
                <a:spcPts val="1200"/>
              </a:spcAft>
              <a:buFont typeface="Wingdings" panose="05000000000000000000" pitchFamily="2" charset="2"/>
              <a:buNone/>
            </a:pPr>
            <a:endParaRPr lang="en-US" sz="3600" smtClean="0"/>
          </a:p>
          <a:p>
            <a:pPr marL="200025" lvl="1" indent="0" algn="ctr" eaLnBrk="1" hangingPunct="1">
              <a:spcAft>
                <a:spcPts val="1200"/>
              </a:spcAft>
              <a:buFont typeface="Wingdings" panose="05000000000000000000" pitchFamily="2" charset="2"/>
              <a:buNone/>
            </a:pPr>
            <a:r>
              <a:rPr lang="en-US" sz="3600" smtClean="0"/>
              <a:t>Any question?</a:t>
            </a:r>
            <a:endParaRPr lang="es-AR" sz="3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Slides</a:t>
            </a:r>
            <a:endParaRPr lang="es-AR" dirty="0"/>
          </a:p>
        </p:txBody>
      </p:sp>
    </p:spTree>
    <p:extLst>
      <p:ext uri="{BB962C8B-B14F-4D97-AF65-F5344CB8AC3E}">
        <p14:creationId xmlns:p14="http://schemas.microsoft.com/office/powerpoint/2010/main" val="424841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s-AR" dirty="0" err="1" smtClean="0"/>
              <a:t>Function</a:t>
            </a:r>
            <a:r>
              <a:rPr lang="es-AR" dirty="0" smtClean="0"/>
              <a:t>: </a:t>
            </a:r>
            <a:r>
              <a:rPr lang="es-AR" dirty="0"/>
              <a:t>I/O </a:t>
            </a:r>
            <a:r>
              <a:rPr lang="es-AR" dirty="0" err="1" smtClean="0"/>
              <a:t>Polytope</a:t>
            </a:r>
            <a:endParaRPr lang="es-A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945" y="3526400"/>
            <a:ext cx="4065899" cy="2503796"/>
          </a:xfrm>
          <a:prstGeom prst="rect">
            <a:avLst/>
          </a:prstGeom>
        </p:spPr>
      </p:pic>
      <p:sp>
        <p:nvSpPr>
          <p:cNvPr id="6" name="TextBox 5"/>
          <p:cNvSpPr txBox="1"/>
          <p:nvPr/>
        </p:nvSpPr>
        <p:spPr>
          <a:xfrm>
            <a:off x="682171" y="1831955"/>
            <a:ext cx="6894110" cy="1938992"/>
          </a:xfrm>
          <a:prstGeom prst="rect">
            <a:avLst/>
          </a:prstGeom>
          <a:noFill/>
        </p:spPr>
        <p:txBody>
          <a:bodyPr wrap="square" rtlCol="0">
            <a:spAutoFit/>
          </a:bodyPr>
          <a:lstStyle/>
          <a:p>
            <a:pPr algn="just"/>
            <a:r>
              <a:rPr lang="en-US" sz="2400" dirty="0">
                <a:latin typeface="+mn-lt"/>
              </a:rPr>
              <a:t>The Jordan curve theorem is used to know if a</a:t>
            </a:r>
          </a:p>
          <a:p>
            <a:pPr algn="just"/>
            <a:r>
              <a:rPr lang="en-US" sz="2400" dirty="0">
                <a:latin typeface="+mn-lt"/>
              </a:rPr>
              <a:t>point is inside or outside the polytope.</a:t>
            </a:r>
          </a:p>
          <a:p>
            <a:pPr algn="just"/>
            <a:endParaRPr lang="en-US" sz="2400" dirty="0">
              <a:latin typeface="+mn-lt"/>
            </a:endParaRPr>
          </a:p>
          <a:p>
            <a:pPr algn="just"/>
            <a:r>
              <a:rPr lang="en-US" sz="2400" dirty="0">
                <a:latin typeface="+mn-lt"/>
              </a:rPr>
              <a:t>In the central area a point is considered outside if</a:t>
            </a:r>
          </a:p>
          <a:p>
            <a:pPr algn="just"/>
            <a:r>
              <a:rPr lang="en-US" sz="2400" dirty="0">
                <a:latin typeface="+mn-lt"/>
              </a:rPr>
              <a:t>any ray cuts the star in an even </a:t>
            </a:r>
            <a:r>
              <a:rPr lang="en-US" sz="2400" dirty="0" smtClean="0">
                <a:latin typeface="+mn-lt"/>
              </a:rPr>
              <a:t>number of </a:t>
            </a:r>
            <a:r>
              <a:rPr lang="en-US" sz="2400" dirty="0">
                <a:latin typeface="+mn-lt"/>
              </a:rPr>
              <a:t>edges.</a:t>
            </a:r>
            <a:endParaRPr lang="es-AR" sz="2400" dirty="0">
              <a:latin typeface="+mn-lt"/>
            </a:endParaRPr>
          </a:p>
        </p:txBody>
      </p:sp>
    </p:spTree>
    <p:extLst>
      <p:ext uri="{BB962C8B-B14F-4D97-AF65-F5344CB8AC3E}">
        <p14:creationId xmlns:p14="http://schemas.microsoft.com/office/powerpoint/2010/main" val="175829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92125"/>
            <a:ext cx="10058400" cy="803275"/>
          </a:xfrm>
        </p:spPr>
        <p:txBody>
          <a:bodyPr/>
          <a:lstStyle/>
          <a:p>
            <a:pPr eaLnBrk="1" fontAlgn="auto" hangingPunct="1">
              <a:spcAft>
                <a:spcPts val="0"/>
              </a:spcAft>
              <a:defRPr/>
            </a:pPr>
            <a:r>
              <a:rPr lang="en-US" sz="4400" dirty="0" smtClean="0">
                <a:solidFill>
                  <a:schemeClr val="tx1">
                    <a:lumMod val="75000"/>
                    <a:lumOff val="25000"/>
                  </a:schemeClr>
                </a:solidFill>
              </a:rPr>
              <a:t>Introduction</a:t>
            </a:r>
            <a:endParaRPr lang="en-US" sz="4400" dirty="0">
              <a:solidFill>
                <a:schemeClr val="tx1">
                  <a:lumMod val="75000"/>
                  <a:lumOff val="25000"/>
                </a:schemeClr>
              </a:solidFill>
            </a:endParaRPr>
          </a:p>
        </p:txBody>
      </p:sp>
      <p:sp>
        <p:nvSpPr>
          <p:cNvPr id="8194" name="Marcador de contenido 2"/>
          <p:cNvSpPr>
            <a:spLocks noGrp="1"/>
          </p:cNvSpPr>
          <p:nvPr>
            <p:ph idx="1"/>
          </p:nvPr>
        </p:nvSpPr>
        <p:spPr>
          <a:xfrm>
            <a:off x="1096963" y="1206500"/>
            <a:ext cx="10058400" cy="412750"/>
          </a:xfrm>
        </p:spPr>
        <p:txBody>
          <a:bodyPr>
            <a:normAutofit lnSpcReduction="10000"/>
          </a:bodyPr>
          <a:lstStyle/>
          <a:p>
            <a:pPr marL="200025" lvl="1" indent="0" eaLnBrk="1" hangingPunct="1">
              <a:buFont typeface="Wingdings" panose="05000000000000000000" pitchFamily="2" charset="2"/>
              <a:buNone/>
              <a:defRPr/>
            </a:pPr>
            <a:r>
              <a:rPr lang="en-US" sz="2500" b="1" smtClean="0"/>
              <a:t>Current Mission Architecture</a:t>
            </a:r>
          </a:p>
        </p:txBody>
      </p:sp>
      <p:pic>
        <p:nvPicPr>
          <p:cNvPr id="8195" name="Imagen 4"/>
          <p:cNvPicPr>
            <a:picLocks noChangeAspect="1"/>
          </p:cNvPicPr>
          <p:nvPr/>
        </p:nvPicPr>
        <p:blipFill>
          <a:blip r:embed="rId2"/>
          <a:srcRect/>
          <a:stretch>
            <a:fillRect/>
          </a:stretch>
        </p:blipFill>
        <p:spPr bwMode="auto">
          <a:xfrm>
            <a:off x="4773613" y="3238500"/>
            <a:ext cx="1928812" cy="2720975"/>
          </a:xfrm>
          <a:prstGeom prst="rect">
            <a:avLst/>
          </a:prstGeom>
          <a:noFill/>
          <a:ln w="9525">
            <a:noFill/>
            <a:miter lim="800000"/>
            <a:headEnd/>
            <a:tailEnd/>
          </a:ln>
        </p:spPr>
      </p:pic>
      <p:pic>
        <p:nvPicPr>
          <p:cNvPr id="8196" name="Imagen 5"/>
          <p:cNvPicPr>
            <a:picLocks noChangeAspect="1"/>
          </p:cNvPicPr>
          <p:nvPr/>
        </p:nvPicPr>
        <p:blipFill>
          <a:blip r:embed="rId3"/>
          <a:srcRect/>
          <a:stretch>
            <a:fillRect/>
          </a:stretch>
        </p:blipFill>
        <p:spPr bwMode="auto">
          <a:xfrm>
            <a:off x="2819400" y="1809750"/>
            <a:ext cx="1047750" cy="1046163"/>
          </a:xfrm>
          <a:prstGeom prst="rect">
            <a:avLst/>
          </a:prstGeom>
          <a:noFill/>
          <a:ln w="9525">
            <a:noFill/>
            <a:miter lim="800000"/>
            <a:headEnd/>
            <a:tailEnd/>
          </a:ln>
        </p:spPr>
      </p:pic>
      <p:cxnSp>
        <p:nvCxnSpPr>
          <p:cNvPr id="8197" name="Conector recto de flecha 9"/>
          <p:cNvCxnSpPr>
            <a:cxnSpLocks noChangeShapeType="1"/>
          </p:cNvCxnSpPr>
          <p:nvPr/>
        </p:nvCxnSpPr>
        <p:spPr bwMode="auto">
          <a:xfrm>
            <a:off x="4005263" y="2855913"/>
            <a:ext cx="539750" cy="479425"/>
          </a:xfrm>
          <a:prstGeom prst="straightConnector1">
            <a:avLst/>
          </a:prstGeom>
          <a:noFill/>
          <a:ln w="76200" algn="ctr">
            <a:solidFill>
              <a:schemeClr val="accent1"/>
            </a:solidFill>
            <a:round/>
            <a:headEnd/>
            <a:tailEnd type="triangle" w="med" len="med"/>
          </a:ln>
        </p:spPr>
      </p:cxnSp>
      <p:cxnSp>
        <p:nvCxnSpPr>
          <p:cNvPr id="8198" name="Conector recto de flecha 11"/>
          <p:cNvCxnSpPr>
            <a:cxnSpLocks noChangeShapeType="1"/>
          </p:cNvCxnSpPr>
          <p:nvPr/>
        </p:nvCxnSpPr>
        <p:spPr bwMode="auto">
          <a:xfrm flipH="1" flipV="1">
            <a:off x="4106863" y="2665413"/>
            <a:ext cx="576262" cy="533400"/>
          </a:xfrm>
          <a:prstGeom prst="straightConnector1">
            <a:avLst/>
          </a:prstGeom>
          <a:noFill/>
          <a:ln w="76200" algn="ctr">
            <a:solidFill>
              <a:schemeClr val="accent1"/>
            </a:solidFill>
            <a:round/>
            <a:headEnd/>
            <a:tailEnd type="triangle" w="med" len="med"/>
          </a:ln>
        </p:spPr>
      </p:cxnSp>
      <p:sp>
        <p:nvSpPr>
          <p:cNvPr id="8199" name="CuadroTexto 14"/>
          <p:cNvSpPr txBox="1">
            <a:spLocks noChangeArrowheads="1"/>
          </p:cNvSpPr>
          <p:nvPr/>
        </p:nvSpPr>
        <p:spPr bwMode="auto">
          <a:xfrm>
            <a:off x="4554538" y="2589213"/>
            <a:ext cx="1617662" cy="366712"/>
          </a:xfrm>
          <a:prstGeom prst="rect">
            <a:avLst/>
          </a:prstGeom>
          <a:noFill/>
          <a:ln w="9525">
            <a:noFill/>
            <a:miter lim="800000"/>
            <a:headEnd/>
            <a:tailEnd/>
          </a:ln>
        </p:spPr>
        <p:txBody>
          <a:bodyPr wrap="none">
            <a:spAutoFit/>
          </a:bodyPr>
          <a:lstStyle/>
          <a:p>
            <a:r>
              <a:rPr lang="en-US" b="1">
                <a:solidFill>
                  <a:schemeClr val="hlink"/>
                </a:solidFill>
                <a:latin typeface="Calibri" pitchFamily="34" charset="0"/>
              </a:rPr>
              <a:t>Telecommands</a:t>
            </a:r>
          </a:p>
        </p:txBody>
      </p:sp>
      <p:sp>
        <p:nvSpPr>
          <p:cNvPr id="8200" name="CuadroTexto 15"/>
          <p:cNvSpPr txBox="1">
            <a:spLocks noChangeArrowheads="1"/>
          </p:cNvSpPr>
          <p:nvPr/>
        </p:nvSpPr>
        <p:spPr bwMode="auto">
          <a:xfrm>
            <a:off x="3068638" y="3367088"/>
            <a:ext cx="1658937" cy="641350"/>
          </a:xfrm>
          <a:prstGeom prst="rect">
            <a:avLst/>
          </a:prstGeom>
          <a:noFill/>
          <a:ln w="3175">
            <a:noFill/>
            <a:prstDash val="lgDash"/>
            <a:miter lim="800000"/>
            <a:headEnd/>
            <a:tailEnd/>
          </a:ln>
        </p:spPr>
        <p:txBody>
          <a:bodyPr wrap="none">
            <a:spAutoFit/>
          </a:bodyPr>
          <a:lstStyle/>
          <a:p>
            <a:r>
              <a:rPr lang="en-US" b="1" i="1">
                <a:solidFill>
                  <a:schemeClr val="accent1"/>
                </a:solidFill>
                <a:latin typeface="Calibri" pitchFamily="34" charset="0"/>
              </a:rPr>
              <a:t>Telemetry</a:t>
            </a:r>
          </a:p>
          <a:p>
            <a:r>
              <a:rPr lang="en-US" b="1" i="1">
                <a:solidFill>
                  <a:schemeClr val="accent1"/>
                </a:solidFill>
                <a:latin typeface="Calibri" pitchFamily="34" charset="0"/>
              </a:rPr>
              <a:t>&amp; Payload data</a:t>
            </a:r>
            <a:endParaRPr lang="es-ES" b="1" i="1">
              <a:solidFill>
                <a:schemeClr val="accent1"/>
              </a:solidFill>
              <a:latin typeface="Calibri" pitchFamily="34" charset="0"/>
            </a:endParaRPr>
          </a:p>
        </p:txBody>
      </p:sp>
      <p:pic>
        <p:nvPicPr>
          <p:cNvPr id="8201" name="Imagen 16"/>
          <p:cNvPicPr>
            <a:picLocks noChangeAspect="1"/>
          </p:cNvPicPr>
          <p:nvPr/>
        </p:nvPicPr>
        <p:blipFill>
          <a:blip r:embed="rId4"/>
          <a:srcRect/>
          <a:stretch>
            <a:fillRect/>
          </a:stretch>
        </p:blipFill>
        <p:spPr bwMode="auto">
          <a:xfrm>
            <a:off x="8126413" y="4278313"/>
            <a:ext cx="2414587" cy="1306512"/>
          </a:xfrm>
          <a:prstGeom prst="rect">
            <a:avLst/>
          </a:prstGeom>
          <a:noFill/>
          <a:ln w="9525">
            <a:noFill/>
            <a:miter lim="800000"/>
            <a:headEnd/>
            <a:tailEnd/>
          </a:ln>
        </p:spPr>
      </p:pic>
      <p:cxnSp>
        <p:nvCxnSpPr>
          <p:cNvPr id="8202" name="Conector recto de flecha 18"/>
          <p:cNvCxnSpPr>
            <a:cxnSpLocks noChangeShapeType="1"/>
          </p:cNvCxnSpPr>
          <p:nvPr/>
        </p:nvCxnSpPr>
        <p:spPr bwMode="auto">
          <a:xfrm>
            <a:off x="6902450" y="5135563"/>
            <a:ext cx="746125" cy="0"/>
          </a:xfrm>
          <a:prstGeom prst="straightConnector1">
            <a:avLst/>
          </a:prstGeom>
          <a:noFill/>
          <a:ln w="76200" algn="ctr">
            <a:solidFill>
              <a:schemeClr val="accent1"/>
            </a:solidFill>
            <a:round/>
            <a:headEnd/>
            <a:tailEnd type="triangle" w="med" len="med"/>
          </a:ln>
        </p:spPr>
      </p:cxnSp>
      <p:cxnSp>
        <p:nvCxnSpPr>
          <p:cNvPr id="8203" name="Conector recto de flecha 20"/>
          <p:cNvCxnSpPr>
            <a:cxnSpLocks noChangeShapeType="1"/>
          </p:cNvCxnSpPr>
          <p:nvPr/>
        </p:nvCxnSpPr>
        <p:spPr bwMode="auto">
          <a:xfrm flipH="1">
            <a:off x="6902450" y="4932363"/>
            <a:ext cx="746125" cy="0"/>
          </a:xfrm>
          <a:prstGeom prst="straightConnector1">
            <a:avLst/>
          </a:prstGeom>
          <a:noFill/>
          <a:ln w="76200" algn="ctr">
            <a:solidFill>
              <a:schemeClr val="accent1"/>
            </a:solidFill>
            <a:round/>
            <a:headEnd/>
            <a:tailEnd type="triangle" w="med" len="med"/>
          </a:ln>
        </p:spPr>
      </p:cxnSp>
      <p:sp>
        <p:nvSpPr>
          <p:cNvPr id="8204" name="CuadroTexto 13"/>
          <p:cNvSpPr txBox="1">
            <a:spLocks noChangeArrowheads="1"/>
          </p:cNvSpPr>
          <p:nvPr/>
        </p:nvSpPr>
        <p:spPr bwMode="auto">
          <a:xfrm>
            <a:off x="6610350" y="4473575"/>
            <a:ext cx="1522413" cy="366713"/>
          </a:xfrm>
          <a:prstGeom prst="rect">
            <a:avLst/>
          </a:prstGeom>
          <a:noFill/>
          <a:ln w="9525">
            <a:noFill/>
            <a:miter lim="800000"/>
            <a:headEnd/>
            <a:tailEnd/>
          </a:ln>
        </p:spPr>
        <p:txBody>
          <a:bodyPr wrap="none">
            <a:spAutoFit/>
          </a:bodyPr>
          <a:lstStyle/>
          <a:p>
            <a:r>
              <a:rPr lang="en-US" b="1">
                <a:solidFill>
                  <a:schemeClr val="hlink"/>
                </a:solidFill>
                <a:latin typeface="Calibri" pitchFamily="34" charset="0"/>
              </a:rPr>
              <a:t>Teleommand</a:t>
            </a:r>
            <a:r>
              <a:rPr lang="es-ES" b="1">
                <a:solidFill>
                  <a:schemeClr val="hlink"/>
                </a:solidFill>
                <a:latin typeface="Calibri" pitchFamily="34" charset="0"/>
              </a:rPr>
              <a:t>s</a:t>
            </a:r>
            <a:endParaRPr lang="es-AR" b="1">
              <a:solidFill>
                <a:schemeClr val="hlink"/>
              </a:solidFill>
              <a:latin typeface="Calibri" pitchFamily="34" charset="0"/>
            </a:endParaRPr>
          </a:p>
        </p:txBody>
      </p:sp>
      <p:sp>
        <p:nvSpPr>
          <p:cNvPr id="8205" name="CuadroTexto 17"/>
          <p:cNvSpPr txBox="1">
            <a:spLocks noChangeArrowheads="1"/>
          </p:cNvSpPr>
          <p:nvPr/>
        </p:nvSpPr>
        <p:spPr bwMode="auto">
          <a:xfrm>
            <a:off x="6769100" y="5232400"/>
            <a:ext cx="1143000" cy="366713"/>
          </a:xfrm>
          <a:prstGeom prst="rect">
            <a:avLst/>
          </a:prstGeom>
          <a:noFill/>
          <a:ln w="9525">
            <a:noFill/>
            <a:miter lim="800000"/>
            <a:headEnd/>
            <a:tailEnd/>
          </a:ln>
        </p:spPr>
        <p:txBody>
          <a:bodyPr wrap="none">
            <a:spAutoFit/>
          </a:bodyPr>
          <a:lstStyle/>
          <a:p>
            <a:r>
              <a:rPr lang="en-US" b="1" i="1">
                <a:solidFill>
                  <a:schemeClr val="accent1"/>
                </a:solidFill>
                <a:latin typeface="Calibri" pitchFamily="34" charset="0"/>
              </a:rPr>
              <a:t>Telemetry</a:t>
            </a:r>
          </a:p>
        </p:txBody>
      </p:sp>
      <p:sp>
        <p:nvSpPr>
          <p:cNvPr id="8206" name="Rectángulo redondeado 9"/>
          <p:cNvSpPr>
            <a:spLocks noChangeArrowheads="1"/>
          </p:cNvSpPr>
          <p:nvPr/>
        </p:nvSpPr>
        <p:spPr bwMode="auto">
          <a:xfrm>
            <a:off x="550863" y="2597150"/>
            <a:ext cx="2235200" cy="1187450"/>
          </a:xfrm>
          <a:prstGeom prst="roundRect">
            <a:avLst>
              <a:gd name="adj" fmla="val 16667"/>
            </a:avLst>
          </a:prstGeom>
          <a:solidFill>
            <a:schemeClr val="accent2"/>
          </a:solidFill>
          <a:ln w="15875" algn="ctr">
            <a:solidFill>
              <a:schemeClr val="tx2"/>
            </a:solidFill>
            <a:round/>
            <a:headEnd/>
            <a:tailEnd/>
          </a:ln>
        </p:spPr>
        <p:txBody>
          <a:bodyPr anchor="ctr"/>
          <a:lstStyle/>
          <a:p>
            <a:pPr algn="ctr"/>
            <a:r>
              <a:rPr lang="en-US" sz="2000">
                <a:solidFill>
                  <a:schemeClr val="bg2"/>
                </a:solidFill>
                <a:latin typeface="Calibri" pitchFamily="34" charset="0"/>
              </a:rPr>
              <a:t>Satellite Executes the commands</a:t>
            </a:r>
            <a:endParaRPr lang="es-AR" sz="2000">
              <a:solidFill>
                <a:schemeClr val="bg2"/>
              </a:solidFill>
              <a:latin typeface="Calibri" pitchFamily="34" charset="0"/>
            </a:endParaRPr>
          </a:p>
        </p:txBody>
      </p:sp>
      <p:sp>
        <p:nvSpPr>
          <p:cNvPr id="8207" name="Rectángulo redondeado 13"/>
          <p:cNvSpPr>
            <a:spLocks noChangeArrowheads="1"/>
          </p:cNvSpPr>
          <p:nvPr/>
        </p:nvSpPr>
        <p:spPr bwMode="auto">
          <a:xfrm>
            <a:off x="8002588" y="2973388"/>
            <a:ext cx="2663825" cy="1187450"/>
          </a:xfrm>
          <a:prstGeom prst="roundRect">
            <a:avLst>
              <a:gd name="adj" fmla="val 16667"/>
            </a:avLst>
          </a:prstGeom>
          <a:solidFill>
            <a:schemeClr val="bg2"/>
          </a:solidFill>
          <a:ln w="15875" algn="ctr">
            <a:solidFill>
              <a:srgbClr val="085091"/>
            </a:solidFill>
            <a:prstDash val="sysDot"/>
            <a:round/>
            <a:headEnd/>
            <a:tailEnd/>
          </a:ln>
        </p:spPr>
        <p:txBody>
          <a:bodyPr anchor="ctr"/>
          <a:lstStyle/>
          <a:p>
            <a:pPr algn="ctr"/>
            <a:r>
              <a:rPr lang="en-US" sz="2000" b="1">
                <a:solidFill>
                  <a:schemeClr val="tx2"/>
                </a:solidFill>
                <a:latin typeface="Calibri" pitchFamily="34" charset="0"/>
              </a:rPr>
              <a:t>The Mission Center computes the Telecommands</a:t>
            </a:r>
            <a:endParaRPr lang="es-AR" sz="2000"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30213"/>
            <a:ext cx="10058400" cy="801687"/>
          </a:xfrm>
        </p:spPr>
        <p:txBody>
          <a:bodyPr/>
          <a:lstStyle/>
          <a:p>
            <a:pPr eaLnBrk="1" fontAlgn="auto" hangingPunct="1">
              <a:spcAft>
                <a:spcPts val="0"/>
              </a:spcAft>
              <a:defRPr/>
            </a:pPr>
            <a:r>
              <a:rPr lang="en-US" sz="4400" dirty="0" smtClean="0">
                <a:solidFill>
                  <a:schemeClr val="tx1">
                    <a:lumMod val="75000"/>
                    <a:lumOff val="25000"/>
                  </a:schemeClr>
                </a:solidFill>
              </a:rPr>
              <a:t>Motivation for a Change</a:t>
            </a:r>
            <a:endParaRPr lang="en-US" sz="4400" dirty="0">
              <a:solidFill>
                <a:schemeClr val="tx1">
                  <a:lumMod val="75000"/>
                  <a:lumOff val="25000"/>
                </a:schemeClr>
              </a:solidFill>
            </a:endParaRPr>
          </a:p>
        </p:txBody>
      </p:sp>
      <p:sp>
        <p:nvSpPr>
          <p:cNvPr id="3" name="Marcador de contenido 2"/>
          <p:cNvSpPr>
            <a:spLocks noGrp="1"/>
          </p:cNvSpPr>
          <p:nvPr>
            <p:ph idx="1"/>
          </p:nvPr>
        </p:nvSpPr>
        <p:spPr>
          <a:xfrm>
            <a:off x="1096963" y="1155700"/>
            <a:ext cx="10058400" cy="1793875"/>
          </a:xfrm>
        </p:spPr>
        <p:txBody>
          <a:bodyPr rtlCol="0">
            <a:noAutofit/>
          </a:bodyPr>
          <a:lstStyle/>
          <a:p>
            <a:pPr marL="201168" lvl="1" indent="0" eaLnBrk="1" fontAlgn="auto" hangingPunct="1">
              <a:buFont typeface="Wingdings" panose="05000000000000000000" pitchFamily="2" charset="2"/>
              <a:buNone/>
              <a:defRPr/>
            </a:pPr>
            <a:r>
              <a:rPr lang="en-US" sz="2500" b="1" dirty="0" smtClean="0">
                <a:solidFill>
                  <a:schemeClr val="tx1">
                    <a:lumMod val="75000"/>
                    <a:lumOff val="25000"/>
                  </a:schemeClr>
                </a:solidFill>
              </a:rPr>
              <a:t>Current status:</a:t>
            </a:r>
          </a:p>
          <a:p>
            <a:pPr lvl="1" eaLnBrk="1" fontAlgn="auto" hangingPunct="1">
              <a:defRPr/>
            </a:pPr>
            <a:r>
              <a:rPr lang="en-US" sz="2200" dirty="0" smtClean="0">
                <a:solidFill>
                  <a:schemeClr val="tx1">
                    <a:lumMod val="75000"/>
                    <a:lumOff val="25000"/>
                  </a:schemeClr>
                </a:solidFill>
              </a:rPr>
              <a:t>The satellite is controlled by ground commands. </a:t>
            </a:r>
          </a:p>
          <a:p>
            <a:pPr lvl="2" eaLnBrk="1" fontAlgn="auto" hangingPunct="1">
              <a:defRPr/>
            </a:pPr>
            <a:r>
              <a:rPr lang="en-US" dirty="0" smtClean="0">
                <a:solidFill>
                  <a:schemeClr val="tx1">
                    <a:lumMod val="75000"/>
                    <a:lumOff val="25000"/>
                  </a:schemeClr>
                </a:solidFill>
              </a:rPr>
              <a:t>The planning is done by sending the entry and exit times for each area of interest (polytopes).</a:t>
            </a:r>
          </a:p>
          <a:p>
            <a:pPr lvl="2" eaLnBrk="1" fontAlgn="auto" hangingPunct="1">
              <a:defRPr/>
            </a:pPr>
            <a:r>
              <a:rPr lang="en-US" dirty="0" smtClean="0">
                <a:solidFill>
                  <a:schemeClr val="tx1">
                    <a:lumMod val="75000"/>
                    <a:lumOff val="25000"/>
                  </a:schemeClr>
                </a:solidFill>
              </a:rPr>
              <a:t>Each instrument or equipment is set by the adjustment of their operational parameters.</a:t>
            </a:r>
            <a:endParaRPr lang="es-ES" sz="2500" dirty="0">
              <a:solidFill>
                <a:schemeClr val="tx1">
                  <a:lumMod val="75000"/>
                  <a:lumOff val="25000"/>
                </a:schemeClr>
              </a:solidFill>
            </a:endParaRPr>
          </a:p>
          <a:p>
            <a:pPr marL="201168" lvl="1" indent="0" eaLnBrk="1" fontAlgn="auto" hangingPunct="1">
              <a:buFont typeface="Wingdings" panose="05000000000000000000" pitchFamily="2" charset="2"/>
              <a:buNone/>
              <a:defRPr/>
            </a:pPr>
            <a:endParaRPr lang="es-ES" sz="2500" dirty="0">
              <a:solidFill>
                <a:schemeClr val="tx1">
                  <a:lumMod val="75000"/>
                  <a:lumOff val="25000"/>
                </a:schemeClr>
              </a:solidFill>
            </a:endParaRPr>
          </a:p>
        </p:txBody>
      </p:sp>
      <p:sp>
        <p:nvSpPr>
          <p:cNvPr id="5" name="Marcador de contenido 2"/>
          <p:cNvSpPr txBox="1">
            <a:spLocks/>
          </p:cNvSpPr>
          <p:nvPr/>
        </p:nvSpPr>
        <p:spPr bwMode="auto">
          <a:xfrm>
            <a:off x="1096963" y="3006725"/>
            <a:ext cx="10058400" cy="3533775"/>
          </a:xfrm>
          <a:prstGeom prst="rect">
            <a:avLst/>
          </a:prstGeom>
          <a:noFill/>
          <a:ln w="9525">
            <a:noFill/>
            <a:miter lim="800000"/>
            <a:headEnd/>
            <a:tailEnd/>
          </a:ln>
        </p:spPr>
        <p:txBody>
          <a:bodyPr lIns="0" rIns="0"/>
          <a:lstStyle/>
          <a:p>
            <a:pPr marL="200025" lvl="1" algn="just" defTabSz="914400">
              <a:lnSpc>
                <a:spcPct val="90000"/>
              </a:lnSpc>
              <a:spcBef>
                <a:spcPts val="200"/>
              </a:spcBef>
              <a:spcAft>
                <a:spcPts val="400"/>
              </a:spcAft>
              <a:buClr>
                <a:schemeClr val="accent1"/>
              </a:buClr>
              <a:buFont typeface="Wingdings" pitchFamily="2" charset="2"/>
              <a:buNone/>
            </a:pPr>
            <a:r>
              <a:rPr lang="es-ES" sz="2500" b="1">
                <a:solidFill>
                  <a:srgbClr val="404040"/>
                </a:solidFill>
                <a:latin typeface="Calibri" pitchFamily="34" charset="0"/>
              </a:rPr>
              <a:t>Motivation:</a:t>
            </a:r>
          </a:p>
          <a:p>
            <a:pPr marL="200025" lvl="1" algn="just" defTabSz="914400">
              <a:lnSpc>
                <a:spcPct val="90000"/>
              </a:lnSpc>
              <a:spcBef>
                <a:spcPts val="200"/>
              </a:spcBef>
              <a:spcAft>
                <a:spcPts val="400"/>
              </a:spcAft>
              <a:buClr>
                <a:schemeClr val="accent1"/>
              </a:buClr>
              <a:buFont typeface="Wingdings" pitchFamily="2" charset="2"/>
              <a:buChar char="Ø"/>
            </a:pPr>
            <a:r>
              <a:rPr lang="en-US" sz="2200">
                <a:solidFill>
                  <a:srgbClr val="404040"/>
                </a:solidFill>
                <a:latin typeface="Calibri" pitchFamily="34" charset="0"/>
              </a:rPr>
              <a:t>The resources allocate for the on-board computing often exceeds the routine operation needs. Spare capability for extra computation is available for the planner.</a:t>
            </a:r>
          </a:p>
          <a:p>
            <a:pPr marL="200025" lvl="1" algn="just" defTabSz="914400">
              <a:lnSpc>
                <a:spcPct val="90000"/>
              </a:lnSpc>
              <a:spcBef>
                <a:spcPts val="200"/>
              </a:spcBef>
              <a:spcAft>
                <a:spcPts val="400"/>
              </a:spcAft>
              <a:buClr>
                <a:schemeClr val="accent1"/>
              </a:buClr>
              <a:buFont typeface="Wingdings" pitchFamily="2" charset="2"/>
              <a:buChar char="Ø"/>
            </a:pPr>
            <a:r>
              <a:rPr lang="en-US" sz="2200">
                <a:solidFill>
                  <a:srgbClr val="404040"/>
                </a:solidFill>
                <a:latin typeface="Calibri" pitchFamily="34" charset="0"/>
              </a:rPr>
              <a:t>Due to the limited time of access from the Ground Station (GS) the amount of commands to be uploaded is also limited. This is crucial in countries with reduced access to Ground Stations.</a:t>
            </a:r>
          </a:p>
          <a:p>
            <a:pPr marL="200025" lvl="1" algn="just" defTabSz="914400">
              <a:lnSpc>
                <a:spcPct val="90000"/>
              </a:lnSpc>
              <a:spcBef>
                <a:spcPts val="200"/>
              </a:spcBef>
              <a:spcAft>
                <a:spcPts val="400"/>
              </a:spcAft>
              <a:buClr>
                <a:schemeClr val="accent1"/>
              </a:buClr>
              <a:buFont typeface="Wingdings" pitchFamily="2" charset="2"/>
              <a:buChar char="Ø"/>
            </a:pPr>
            <a:r>
              <a:rPr lang="en-US" sz="2200">
                <a:solidFill>
                  <a:srgbClr val="404040"/>
                </a:solidFill>
                <a:latin typeface="Calibri" pitchFamily="34" charset="0"/>
              </a:rPr>
              <a:t>Modifications in the Mission Plan generate a significant set of actions on the Mission Center to generate new commands because of new scenarios. The amount of commands increases.</a:t>
            </a: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a:p>
            <a:pPr marL="200025" lvl="1" algn="just" defTabSz="914400">
              <a:lnSpc>
                <a:spcPct val="90000"/>
              </a:lnSpc>
              <a:spcBef>
                <a:spcPts val="200"/>
              </a:spcBef>
              <a:spcAft>
                <a:spcPts val="400"/>
              </a:spcAft>
              <a:buClr>
                <a:schemeClr val="accent1"/>
              </a:buClr>
              <a:buFont typeface="Wingdings" pitchFamily="2" charset="2"/>
              <a:buNone/>
            </a:pPr>
            <a:endParaRPr lang="es-ES" sz="2500">
              <a:solidFill>
                <a:srgbClr val="40404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96963" y="454025"/>
            <a:ext cx="10058400" cy="801688"/>
          </a:xfrm>
        </p:spPr>
        <p:txBody>
          <a:bodyPr/>
          <a:lstStyle/>
          <a:p>
            <a:pPr eaLnBrk="1" fontAlgn="auto" hangingPunct="1">
              <a:spcAft>
                <a:spcPts val="0"/>
              </a:spcAft>
              <a:defRPr/>
            </a:pPr>
            <a:r>
              <a:rPr lang="en-US" sz="4400" dirty="0" smtClean="0">
                <a:solidFill>
                  <a:schemeClr val="tx1">
                    <a:lumMod val="75000"/>
                    <a:lumOff val="25000"/>
                  </a:schemeClr>
                </a:solidFill>
              </a:rPr>
              <a:t>Proposal for Mission Improvement</a:t>
            </a:r>
            <a:endParaRPr lang="en-US" sz="4400" dirty="0">
              <a:solidFill>
                <a:schemeClr val="tx1">
                  <a:lumMod val="75000"/>
                  <a:lumOff val="25000"/>
                </a:schemeClr>
              </a:solidFill>
            </a:endParaRPr>
          </a:p>
        </p:txBody>
      </p:sp>
      <p:pic>
        <p:nvPicPr>
          <p:cNvPr id="10242" name="Imagen 4"/>
          <p:cNvPicPr>
            <a:picLocks noChangeAspect="1"/>
          </p:cNvPicPr>
          <p:nvPr/>
        </p:nvPicPr>
        <p:blipFill>
          <a:blip r:embed="rId2"/>
          <a:srcRect/>
          <a:stretch>
            <a:fillRect/>
          </a:stretch>
        </p:blipFill>
        <p:spPr bwMode="auto">
          <a:xfrm>
            <a:off x="4773613" y="3238500"/>
            <a:ext cx="1928812" cy="2720975"/>
          </a:xfrm>
          <a:prstGeom prst="rect">
            <a:avLst/>
          </a:prstGeom>
          <a:noFill/>
          <a:ln w="9525">
            <a:noFill/>
            <a:miter lim="800000"/>
            <a:headEnd/>
            <a:tailEnd/>
          </a:ln>
        </p:spPr>
      </p:pic>
      <p:pic>
        <p:nvPicPr>
          <p:cNvPr id="10243" name="Imagen 5"/>
          <p:cNvPicPr>
            <a:picLocks noChangeAspect="1"/>
          </p:cNvPicPr>
          <p:nvPr/>
        </p:nvPicPr>
        <p:blipFill>
          <a:blip r:embed="rId3"/>
          <a:srcRect/>
          <a:stretch>
            <a:fillRect/>
          </a:stretch>
        </p:blipFill>
        <p:spPr bwMode="auto">
          <a:xfrm>
            <a:off x="2819400" y="1809750"/>
            <a:ext cx="1047750" cy="1046163"/>
          </a:xfrm>
          <a:prstGeom prst="rect">
            <a:avLst/>
          </a:prstGeom>
          <a:noFill/>
          <a:ln w="9525">
            <a:noFill/>
            <a:miter lim="800000"/>
            <a:headEnd/>
            <a:tailEnd/>
          </a:ln>
        </p:spPr>
      </p:pic>
      <p:cxnSp>
        <p:nvCxnSpPr>
          <p:cNvPr id="10244" name="Conector recto de flecha 9"/>
          <p:cNvCxnSpPr>
            <a:cxnSpLocks noChangeShapeType="1"/>
          </p:cNvCxnSpPr>
          <p:nvPr/>
        </p:nvCxnSpPr>
        <p:spPr bwMode="auto">
          <a:xfrm>
            <a:off x="4005263" y="2855913"/>
            <a:ext cx="539750" cy="479425"/>
          </a:xfrm>
          <a:prstGeom prst="straightConnector1">
            <a:avLst/>
          </a:prstGeom>
          <a:noFill/>
          <a:ln w="76200" algn="ctr">
            <a:solidFill>
              <a:schemeClr val="accent1"/>
            </a:solidFill>
            <a:round/>
            <a:headEnd/>
            <a:tailEnd type="triangle" w="med" len="med"/>
          </a:ln>
        </p:spPr>
      </p:cxnSp>
      <p:cxnSp>
        <p:nvCxnSpPr>
          <p:cNvPr id="10245" name="Conector recto de flecha 11"/>
          <p:cNvCxnSpPr>
            <a:cxnSpLocks noChangeShapeType="1"/>
          </p:cNvCxnSpPr>
          <p:nvPr/>
        </p:nvCxnSpPr>
        <p:spPr bwMode="auto">
          <a:xfrm flipH="1" flipV="1">
            <a:off x="4106863" y="2665413"/>
            <a:ext cx="576262" cy="533400"/>
          </a:xfrm>
          <a:prstGeom prst="straightConnector1">
            <a:avLst/>
          </a:prstGeom>
          <a:noFill/>
          <a:ln w="76200" algn="ctr">
            <a:solidFill>
              <a:schemeClr val="accent1"/>
            </a:solidFill>
            <a:round/>
            <a:headEnd/>
            <a:tailEnd type="triangle" w="med" len="med"/>
          </a:ln>
        </p:spPr>
      </p:cxnSp>
      <p:pic>
        <p:nvPicPr>
          <p:cNvPr id="10246" name="Imagen 16"/>
          <p:cNvPicPr>
            <a:picLocks noChangeAspect="1"/>
          </p:cNvPicPr>
          <p:nvPr/>
        </p:nvPicPr>
        <p:blipFill>
          <a:blip r:embed="rId4"/>
          <a:srcRect/>
          <a:stretch>
            <a:fillRect/>
          </a:stretch>
        </p:blipFill>
        <p:spPr bwMode="auto">
          <a:xfrm>
            <a:off x="8126413" y="4278313"/>
            <a:ext cx="2414587" cy="1306512"/>
          </a:xfrm>
          <a:prstGeom prst="rect">
            <a:avLst/>
          </a:prstGeom>
          <a:noFill/>
          <a:ln w="9525">
            <a:noFill/>
            <a:miter lim="800000"/>
            <a:headEnd/>
            <a:tailEnd/>
          </a:ln>
        </p:spPr>
      </p:pic>
      <p:cxnSp>
        <p:nvCxnSpPr>
          <p:cNvPr id="10247" name="Conector recto de flecha 18"/>
          <p:cNvCxnSpPr>
            <a:cxnSpLocks noChangeShapeType="1"/>
          </p:cNvCxnSpPr>
          <p:nvPr/>
        </p:nvCxnSpPr>
        <p:spPr bwMode="auto">
          <a:xfrm>
            <a:off x="6902450" y="5135563"/>
            <a:ext cx="746125" cy="0"/>
          </a:xfrm>
          <a:prstGeom prst="straightConnector1">
            <a:avLst/>
          </a:prstGeom>
          <a:noFill/>
          <a:ln w="76200" algn="ctr">
            <a:solidFill>
              <a:schemeClr val="accent1"/>
            </a:solidFill>
            <a:round/>
            <a:headEnd/>
            <a:tailEnd type="triangle" w="med" len="med"/>
          </a:ln>
        </p:spPr>
      </p:cxnSp>
      <p:cxnSp>
        <p:nvCxnSpPr>
          <p:cNvPr id="10248" name="Conector recto de flecha 20"/>
          <p:cNvCxnSpPr>
            <a:cxnSpLocks noChangeShapeType="1"/>
          </p:cNvCxnSpPr>
          <p:nvPr/>
        </p:nvCxnSpPr>
        <p:spPr bwMode="auto">
          <a:xfrm flipH="1">
            <a:off x="6902450" y="4932363"/>
            <a:ext cx="746125" cy="0"/>
          </a:xfrm>
          <a:prstGeom prst="straightConnector1">
            <a:avLst/>
          </a:prstGeom>
          <a:noFill/>
          <a:ln w="76200" algn="ctr">
            <a:solidFill>
              <a:schemeClr val="accent1"/>
            </a:solidFill>
            <a:round/>
            <a:headEnd/>
            <a:tailEnd type="triangle" w="med" len="med"/>
          </a:ln>
        </p:spPr>
      </p:cxnSp>
      <p:sp>
        <p:nvSpPr>
          <p:cNvPr id="10249" name="Rectángulo redondeado 9"/>
          <p:cNvSpPr>
            <a:spLocks noChangeArrowheads="1"/>
          </p:cNvSpPr>
          <p:nvPr/>
        </p:nvSpPr>
        <p:spPr bwMode="auto">
          <a:xfrm>
            <a:off x="436563" y="2244725"/>
            <a:ext cx="2235200" cy="1187450"/>
          </a:xfrm>
          <a:prstGeom prst="roundRect">
            <a:avLst>
              <a:gd name="adj" fmla="val 16667"/>
            </a:avLst>
          </a:prstGeom>
          <a:solidFill>
            <a:schemeClr val="accent2"/>
          </a:solidFill>
          <a:ln w="15875" algn="ctr">
            <a:solidFill>
              <a:schemeClr val="tx2"/>
            </a:solidFill>
            <a:round/>
            <a:headEnd/>
            <a:tailEnd/>
          </a:ln>
        </p:spPr>
        <p:txBody>
          <a:bodyPr anchor="ctr"/>
          <a:lstStyle/>
          <a:p>
            <a:pPr algn="ctr"/>
            <a:r>
              <a:rPr lang="en-US" sz="2000">
                <a:solidFill>
                  <a:schemeClr val="bg2"/>
                </a:solidFill>
                <a:latin typeface="Calibri" pitchFamily="34" charset="0"/>
              </a:rPr>
              <a:t>Satellite generates the actions to accomplish the mission plan</a:t>
            </a:r>
            <a:endParaRPr lang="es-AR" sz="2000">
              <a:solidFill>
                <a:schemeClr val="bg2"/>
              </a:solidFill>
              <a:latin typeface="Calibri" pitchFamily="34" charset="0"/>
            </a:endParaRPr>
          </a:p>
        </p:txBody>
      </p:sp>
      <p:sp>
        <p:nvSpPr>
          <p:cNvPr id="10250" name="Rectángulo redondeado 13"/>
          <p:cNvSpPr>
            <a:spLocks noChangeArrowheads="1"/>
          </p:cNvSpPr>
          <p:nvPr/>
        </p:nvSpPr>
        <p:spPr bwMode="auto">
          <a:xfrm>
            <a:off x="8002588" y="2973388"/>
            <a:ext cx="2663825" cy="1187450"/>
          </a:xfrm>
          <a:prstGeom prst="roundRect">
            <a:avLst>
              <a:gd name="adj" fmla="val 16667"/>
            </a:avLst>
          </a:prstGeom>
          <a:solidFill>
            <a:schemeClr val="bg2"/>
          </a:solidFill>
          <a:ln w="15875" algn="ctr">
            <a:solidFill>
              <a:srgbClr val="085091"/>
            </a:solidFill>
            <a:prstDash val="sysDot"/>
            <a:round/>
            <a:headEnd/>
            <a:tailEnd/>
          </a:ln>
        </p:spPr>
        <p:txBody>
          <a:bodyPr anchor="ctr"/>
          <a:lstStyle/>
          <a:p>
            <a:pPr algn="ctr"/>
            <a:r>
              <a:rPr lang="en-US" sz="2000" b="1">
                <a:solidFill>
                  <a:schemeClr val="tx2"/>
                </a:solidFill>
                <a:latin typeface="Calibri" pitchFamily="34" charset="0"/>
              </a:rPr>
              <a:t>The Mission Center monitors the automatism of the satellite</a:t>
            </a:r>
            <a:endParaRPr lang="es-AR" sz="2000"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96963" y="454025"/>
            <a:ext cx="10058400" cy="801688"/>
          </a:xfrm>
        </p:spPr>
        <p:txBody>
          <a:bodyPr wrap="square" numCol="1" anchorCtr="0" compatLnSpc="1">
            <a:prstTxWarp prst="textNoShape">
              <a:avLst/>
            </a:prstTxWarp>
          </a:bodyPr>
          <a:lstStyle/>
          <a:p>
            <a:pPr eaLnBrk="1" hangingPunct="1">
              <a:defRPr/>
            </a:pPr>
            <a:r>
              <a:rPr lang="en-US" sz="4400" smtClean="0"/>
              <a:t>Main Functions for the Planner</a:t>
            </a:r>
          </a:p>
        </p:txBody>
      </p:sp>
      <p:sp>
        <p:nvSpPr>
          <p:cNvPr id="11266" name="Text Box 22"/>
          <p:cNvSpPr txBox="1">
            <a:spLocks noChangeArrowheads="1"/>
          </p:cNvSpPr>
          <p:nvPr/>
        </p:nvSpPr>
        <p:spPr bwMode="auto">
          <a:xfrm>
            <a:off x="1098550" y="1274763"/>
            <a:ext cx="10566400" cy="4801314"/>
          </a:xfrm>
          <a:prstGeom prst="rect">
            <a:avLst/>
          </a:prstGeom>
          <a:noFill/>
          <a:ln w="9525">
            <a:noFill/>
            <a:miter lim="800000"/>
            <a:headEnd/>
            <a:tailEnd/>
          </a:ln>
        </p:spPr>
        <p:txBody>
          <a:bodyPr>
            <a:spAutoFit/>
          </a:bodyPr>
          <a:lstStyle/>
          <a:p>
            <a:pPr defTabSz="914400"/>
            <a:r>
              <a:rPr lang="en-US" b="1" dirty="0">
                <a:solidFill>
                  <a:schemeClr val="tx2"/>
                </a:solidFill>
              </a:rPr>
              <a:t> </a:t>
            </a:r>
            <a:r>
              <a:rPr lang="en-US" sz="2400" b="1" dirty="0">
                <a:solidFill>
                  <a:schemeClr val="tx2"/>
                </a:solidFill>
              </a:rPr>
              <a:t>Main Functions</a:t>
            </a:r>
          </a:p>
          <a:p>
            <a:pPr defTabSz="914400">
              <a:buFontTx/>
              <a:buChar char="•"/>
            </a:pPr>
            <a:r>
              <a:rPr lang="en-US" sz="2400" dirty="0">
                <a:solidFill>
                  <a:schemeClr val="tx2"/>
                </a:solidFill>
              </a:rPr>
              <a:t> Monitor </a:t>
            </a:r>
            <a:r>
              <a:rPr lang="en-US" sz="2400" dirty="0" smtClean="0">
                <a:solidFill>
                  <a:schemeClr val="tx2"/>
                </a:solidFill>
              </a:rPr>
              <a:t>instrument’s operational </a:t>
            </a:r>
            <a:r>
              <a:rPr lang="en-US" sz="2400" dirty="0">
                <a:solidFill>
                  <a:schemeClr val="tx2"/>
                </a:solidFill>
              </a:rPr>
              <a:t>parameters </a:t>
            </a:r>
            <a:r>
              <a:rPr lang="en-US" sz="2400" dirty="0" smtClean="0">
                <a:solidFill>
                  <a:schemeClr val="tx2"/>
                </a:solidFill>
              </a:rPr>
              <a:t>on </a:t>
            </a:r>
            <a:r>
              <a:rPr lang="en-US" sz="2400" dirty="0">
                <a:solidFill>
                  <a:schemeClr val="tx2"/>
                </a:solidFill>
              </a:rPr>
              <a:t>each scenario</a:t>
            </a:r>
          </a:p>
          <a:p>
            <a:pPr defTabSz="914400">
              <a:buFontTx/>
              <a:buChar char="•"/>
            </a:pPr>
            <a:r>
              <a:rPr lang="en-US" sz="2400" dirty="0">
                <a:solidFill>
                  <a:schemeClr val="tx2"/>
                </a:solidFill>
              </a:rPr>
              <a:t> Facilitate the incorporation / modification of scenarios</a:t>
            </a:r>
          </a:p>
          <a:p>
            <a:pPr defTabSz="914400">
              <a:buFontTx/>
              <a:buChar char="•"/>
            </a:pPr>
            <a:r>
              <a:rPr lang="en-US" sz="2400" dirty="0">
                <a:solidFill>
                  <a:schemeClr val="tx2"/>
                </a:solidFill>
              </a:rPr>
              <a:t> </a:t>
            </a:r>
            <a:r>
              <a:rPr lang="en-US" sz="2400" dirty="0" smtClean="0">
                <a:solidFill>
                  <a:schemeClr val="tx2"/>
                </a:solidFill>
              </a:rPr>
              <a:t>Allow </a:t>
            </a:r>
            <a:r>
              <a:rPr lang="en-US" sz="2400" dirty="0">
                <a:solidFill>
                  <a:schemeClr val="tx2"/>
                </a:solidFill>
              </a:rPr>
              <a:t>operating the payload by conventional procedures and rules</a:t>
            </a:r>
          </a:p>
          <a:p>
            <a:pPr defTabSz="914400">
              <a:buFontTx/>
              <a:buChar char="•"/>
            </a:pPr>
            <a:r>
              <a:rPr lang="en-US" sz="2400" dirty="0">
                <a:solidFill>
                  <a:schemeClr val="tx2"/>
                </a:solidFill>
              </a:rPr>
              <a:t> </a:t>
            </a:r>
            <a:r>
              <a:rPr lang="en-US" sz="2400" dirty="0" smtClean="0">
                <a:solidFill>
                  <a:schemeClr val="tx2"/>
                </a:solidFill>
              </a:rPr>
              <a:t>Generate </a:t>
            </a:r>
            <a:r>
              <a:rPr lang="en-US" sz="2400" dirty="0">
                <a:solidFill>
                  <a:schemeClr val="tx2"/>
                </a:solidFill>
              </a:rPr>
              <a:t>automatically the planning of the following orbits</a:t>
            </a:r>
          </a:p>
          <a:p>
            <a:pPr defTabSz="914400">
              <a:buFontTx/>
              <a:buChar char="•"/>
            </a:pPr>
            <a:r>
              <a:rPr lang="en-US" sz="2400" dirty="0">
                <a:solidFill>
                  <a:schemeClr val="tx2"/>
                </a:solidFill>
              </a:rPr>
              <a:t> Automate on-board planning for data transmission / reception </a:t>
            </a:r>
            <a:r>
              <a:rPr lang="en-US" sz="2400" i="1" dirty="0">
                <a:solidFill>
                  <a:schemeClr val="accent1"/>
                </a:solidFill>
              </a:rPr>
              <a:t>(The ground station is considered a polytope)</a:t>
            </a:r>
          </a:p>
          <a:p>
            <a:pPr defTabSz="914400"/>
            <a:endParaRPr lang="en-US" sz="2400" i="1" dirty="0">
              <a:solidFill>
                <a:schemeClr val="accent1"/>
              </a:solidFill>
            </a:endParaRPr>
          </a:p>
          <a:p>
            <a:pPr defTabSz="914400"/>
            <a:r>
              <a:rPr lang="en-US" sz="2400" b="1" dirty="0">
                <a:solidFill>
                  <a:schemeClr val="tx2"/>
                </a:solidFill>
              </a:rPr>
              <a:t>Advanced Functions</a:t>
            </a:r>
          </a:p>
          <a:p>
            <a:pPr defTabSz="914400">
              <a:buFontTx/>
              <a:buChar char="•"/>
            </a:pPr>
            <a:r>
              <a:rPr lang="en-US" sz="2400" dirty="0">
                <a:solidFill>
                  <a:schemeClr val="tx2"/>
                </a:solidFill>
              </a:rPr>
              <a:t> Autonomous. Calculate independently the state vector</a:t>
            </a:r>
          </a:p>
          <a:p>
            <a:pPr defTabSz="914400">
              <a:buFontTx/>
              <a:buChar char="•"/>
            </a:pPr>
            <a:r>
              <a:rPr lang="en-US" sz="2400" dirty="0">
                <a:solidFill>
                  <a:schemeClr val="tx2"/>
                </a:solidFill>
              </a:rPr>
              <a:t> Perform a systemic control of failures and alerts</a:t>
            </a:r>
            <a:endParaRPr lang="es-AR" sz="2400" dirty="0">
              <a:solidFill>
                <a:schemeClr val="tx2"/>
              </a:solidFill>
            </a:endParaRPr>
          </a:p>
          <a:p>
            <a:pPr defTabSz="914400"/>
            <a:endParaRPr lang="es-AR" sz="2400" dirty="0">
              <a:solidFill>
                <a:schemeClr val="tx2"/>
              </a:solidFill>
            </a:endParaRPr>
          </a:p>
          <a:p>
            <a:pPr defTabSz="914400"/>
            <a:endParaRPr lang="es-ES"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54025"/>
            <a:ext cx="10058400" cy="801688"/>
          </a:xfrm>
        </p:spPr>
        <p:txBody>
          <a:bodyPr wrap="square" numCol="1" anchorCtr="0" compatLnSpc="1">
            <a:prstTxWarp prst="textNoShape">
              <a:avLst/>
            </a:prstTxWarp>
          </a:bodyPr>
          <a:lstStyle/>
          <a:p>
            <a:pPr eaLnBrk="1" hangingPunct="1">
              <a:defRPr/>
            </a:pPr>
            <a:r>
              <a:rPr lang="en-US" sz="4400" dirty="0" smtClean="0"/>
              <a:t>Functions of the Planner</a:t>
            </a:r>
          </a:p>
        </p:txBody>
      </p:sp>
      <p:sp>
        <p:nvSpPr>
          <p:cNvPr id="12290" name="Marcador de contenido 2"/>
          <p:cNvSpPr>
            <a:spLocks noGrp="1"/>
          </p:cNvSpPr>
          <p:nvPr>
            <p:ph idx="1"/>
          </p:nvPr>
        </p:nvSpPr>
        <p:spPr>
          <a:xfrm>
            <a:off x="1096963" y="1306513"/>
            <a:ext cx="10058400" cy="4456112"/>
          </a:xfrm>
        </p:spPr>
        <p:txBody>
          <a:bodyPr>
            <a:normAutofit lnSpcReduction="10000"/>
          </a:bodyPr>
          <a:lstStyle/>
          <a:p>
            <a:pPr marL="382588" lvl="1" indent="-182563" eaLnBrk="1" hangingPunct="1">
              <a:buFontTx/>
              <a:buChar char="•"/>
            </a:pPr>
            <a:r>
              <a:rPr lang="en-US" sz="2000" dirty="0" smtClean="0"/>
              <a:t>Determination of the satellite position by independent information which is complementary to GPS. </a:t>
            </a:r>
            <a:r>
              <a:rPr lang="en-US" sz="2000" b="1" dirty="0" smtClean="0"/>
              <a:t> </a:t>
            </a:r>
            <a:r>
              <a:rPr lang="en-US" sz="2000" dirty="0" smtClean="0"/>
              <a:t>Available in case of being necessary.</a:t>
            </a:r>
          </a:p>
          <a:p>
            <a:pPr marL="382588" lvl="1" indent="-182563" eaLnBrk="1" hangingPunct="1">
              <a:buFontTx/>
              <a:buChar char="•"/>
            </a:pPr>
            <a:r>
              <a:rPr lang="en-US" sz="2000" dirty="0" smtClean="0"/>
              <a:t>Determination of the satellite attitude by independent information which is complementary to Star Tracker or Earth Sensor . Available in case of being necessary</a:t>
            </a:r>
            <a:r>
              <a:rPr lang="es-AR" sz="2000" dirty="0" smtClean="0"/>
              <a:t>.</a:t>
            </a:r>
            <a:endParaRPr lang="es-AR" sz="2000" b="1" dirty="0" smtClean="0"/>
          </a:p>
          <a:p>
            <a:pPr marL="382588" lvl="1" indent="-182563" eaLnBrk="1" hangingPunct="1">
              <a:buFontTx/>
              <a:buChar char="•"/>
            </a:pPr>
            <a:r>
              <a:rPr lang="en-US" sz="2000" dirty="0" smtClean="0"/>
              <a:t>Determination of the sub satellite point or sub camera point.</a:t>
            </a:r>
          </a:p>
          <a:p>
            <a:pPr marL="382588" lvl="1" indent="-182563" eaLnBrk="1" hangingPunct="1">
              <a:buFontTx/>
              <a:buChar char="•"/>
            </a:pPr>
            <a:r>
              <a:rPr lang="en-US" sz="2000" dirty="0" smtClean="0"/>
              <a:t>Polytope construction by the uploading of a convex set of points which are defined by their latitude and longitude.</a:t>
            </a:r>
          </a:p>
          <a:p>
            <a:pPr marL="382588" lvl="1" indent="-182563" eaLnBrk="1" hangingPunct="1">
              <a:buFontTx/>
              <a:buChar char="•"/>
            </a:pPr>
            <a:r>
              <a:rPr lang="en-US" sz="2000" dirty="0" smtClean="0"/>
              <a:t>Determination of the position of the sub satellite point (or similar) on the Earth surface.</a:t>
            </a:r>
            <a:endParaRPr lang="es-AR" sz="2000" b="1" dirty="0" smtClean="0"/>
          </a:p>
          <a:p>
            <a:pPr marL="382588" lvl="1" indent="-182563" eaLnBrk="1" hangingPunct="1">
              <a:buFontTx/>
              <a:buChar char="•"/>
            </a:pPr>
            <a:r>
              <a:rPr lang="en-US" sz="2000" dirty="0" smtClean="0"/>
              <a:t>Generation of the events : Inside, Outside, Leaving or Entering of the polytope. </a:t>
            </a:r>
          </a:p>
          <a:p>
            <a:pPr marL="382588" lvl="1" indent="-182563" eaLnBrk="1" hangingPunct="1">
              <a:buFontTx/>
              <a:buChar char="•"/>
            </a:pPr>
            <a:r>
              <a:rPr lang="en-US" sz="2000" dirty="0" smtClean="0"/>
              <a:t>These events can execute commands, scripts, check status of instruments or equipment, generate alarms and reports.</a:t>
            </a:r>
          </a:p>
          <a:p>
            <a:pPr marL="382588" lvl="1" indent="-182563" eaLnBrk="1" hangingPunct="1">
              <a:buFontTx/>
              <a:buChar char="•"/>
            </a:pPr>
            <a:r>
              <a:rPr lang="en-US" sz="2000" dirty="0" smtClean="0"/>
              <a:t>The planner allows the addition o functions that are unique for each mission. Example: calculation of trends, determination of errors (position and/or attitude), memory allocation, etc.</a:t>
            </a:r>
            <a:endParaRPr lang="es-E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485775"/>
            <a:ext cx="10872787" cy="801688"/>
          </a:xfrm>
        </p:spPr>
        <p:txBody>
          <a:bodyPr>
            <a:noAutofit/>
          </a:bodyPr>
          <a:lstStyle/>
          <a:p>
            <a:pPr eaLnBrk="1" fontAlgn="auto" hangingPunct="1">
              <a:spcAft>
                <a:spcPts val="0"/>
              </a:spcAft>
              <a:defRPr/>
            </a:pPr>
            <a:r>
              <a:rPr lang="en-US" sz="4400" dirty="0" smtClean="0">
                <a:solidFill>
                  <a:schemeClr val="tx1">
                    <a:lumMod val="75000"/>
                    <a:lumOff val="25000"/>
                  </a:schemeClr>
                </a:solidFill>
              </a:rPr>
              <a:t>Example of Polytope : Calibration Area</a:t>
            </a:r>
            <a:endParaRPr lang="en-US" sz="4400" dirty="0">
              <a:solidFill>
                <a:schemeClr val="tx1">
                  <a:lumMod val="75000"/>
                  <a:lumOff val="25000"/>
                </a:schemeClr>
              </a:solidFill>
            </a:endParaRPr>
          </a:p>
        </p:txBody>
      </p:sp>
      <p:sp>
        <p:nvSpPr>
          <p:cNvPr id="4" name="Marcador de contenido 2"/>
          <p:cNvSpPr txBox="1">
            <a:spLocks/>
          </p:cNvSpPr>
          <p:nvPr/>
        </p:nvSpPr>
        <p:spPr>
          <a:xfrm>
            <a:off x="1152525" y="1836738"/>
            <a:ext cx="10058400" cy="3502025"/>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32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800" kern="1200" baseline="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2000" kern="120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just" fontAlgn="auto">
              <a:spcAft>
                <a:spcPts val="1200"/>
              </a:spcAft>
              <a:buFont typeface="Wingdings" panose="05000000000000000000" pitchFamily="2" charset="2"/>
              <a:buNone/>
              <a:defRPr/>
            </a:pPr>
            <a:endParaRPr lang="es-ES" dirty="0" smtClean="0"/>
          </a:p>
          <a:p>
            <a:pPr lvl="1" algn="just" fontAlgn="auto">
              <a:spcAft>
                <a:spcPts val="1200"/>
              </a:spcAft>
              <a:defRPr/>
            </a:pPr>
            <a:endParaRPr lang="es-AR" dirty="0" smtClean="0"/>
          </a:p>
          <a:p>
            <a:pPr lvl="1" algn="just" fontAlgn="auto">
              <a:spcAft>
                <a:spcPts val="1200"/>
              </a:spcAft>
              <a:defRPr/>
            </a:pPr>
            <a:endParaRPr lang="es-AR" dirty="0"/>
          </a:p>
          <a:p>
            <a:pPr lvl="1" algn="just" fontAlgn="auto">
              <a:spcAft>
                <a:spcPts val="1200"/>
              </a:spcAft>
              <a:defRPr/>
            </a:pPr>
            <a:endParaRPr lang="es-AR" dirty="0" smtClean="0"/>
          </a:p>
          <a:p>
            <a:pPr marL="201168" lvl="1" indent="0" fontAlgn="auto">
              <a:buFont typeface="Wingdings" panose="05000000000000000000" pitchFamily="2" charset="2"/>
              <a:buNone/>
              <a:defRPr/>
            </a:pPr>
            <a:endParaRPr lang="es-AR" dirty="0" smtClean="0"/>
          </a:p>
        </p:txBody>
      </p:sp>
      <p:pic>
        <p:nvPicPr>
          <p:cNvPr id="13315" name="Imagen 20"/>
          <p:cNvPicPr>
            <a:picLocks noChangeAspect="1"/>
          </p:cNvPicPr>
          <p:nvPr/>
        </p:nvPicPr>
        <p:blipFill>
          <a:blip r:embed="rId2"/>
          <a:srcRect/>
          <a:stretch>
            <a:fillRect/>
          </a:stretch>
        </p:blipFill>
        <p:spPr bwMode="auto">
          <a:xfrm>
            <a:off x="1017588" y="1377950"/>
            <a:ext cx="8513762" cy="3960813"/>
          </a:xfrm>
          <a:prstGeom prst="rect">
            <a:avLst/>
          </a:prstGeom>
          <a:noFill/>
          <a:ln w="9525">
            <a:noFill/>
            <a:miter lim="800000"/>
            <a:headEnd/>
            <a:tailEnd/>
          </a:ln>
        </p:spPr>
      </p:pic>
      <p:sp>
        <p:nvSpPr>
          <p:cNvPr id="13316" name="Marcador de contenido 2"/>
          <p:cNvSpPr txBox="1">
            <a:spLocks/>
          </p:cNvSpPr>
          <p:nvPr/>
        </p:nvSpPr>
        <p:spPr bwMode="auto">
          <a:xfrm>
            <a:off x="9974263" y="1746250"/>
            <a:ext cx="1825625" cy="954088"/>
          </a:xfrm>
          <a:prstGeom prst="rect">
            <a:avLst/>
          </a:prstGeom>
          <a:noFill/>
          <a:ln w="9525">
            <a:noFill/>
            <a:miter lim="800000"/>
            <a:headEnd/>
            <a:tailEnd/>
          </a:ln>
        </p:spPr>
        <p:txBody>
          <a:bodyPr lIns="0" rIns="0"/>
          <a:lstStyle/>
          <a:p>
            <a:pPr marL="200025" lvl="1" defTabSz="914400">
              <a:lnSpc>
                <a:spcPct val="90000"/>
              </a:lnSpc>
              <a:spcBef>
                <a:spcPts val="200"/>
              </a:spcBef>
              <a:spcAft>
                <a:spcPts val="400"/>
              </a:spcAft>
              <a:buClr>
                <a:schemeClr val="accent1"/>
              </a:buClr>
              <a:buFont typeface="Wingdings" pitchFamily="2" charset="2"/>
              <a:buNone/>
            </a:pPr>
            <a:r>
              <a:rPr lang="en-US" sz="1600">
                <a:solidFill>
                  <a:srgbClr val="404040"/>
                </a:solidFill>
                <a:latin typeface="Calibri" pitchFamily="34" charset="0"/>
              </a:rPr>
              <a:t>Image displayed using the program Cesium Viewer</a:t>
            </a:r>
            <a:endParaRPr lang="es-ES" sz="1400">
              <a:solidFill>
                <a:srgbClr val="404040"/>
              </a:solidFill>
              <a:latin typeface="Calibri" pitchFamily="34" charset="0"/>
            </a:endParaRPr>
          </a:p>
          <a:p>
            <a:pPr marL="200025" lvl="1" defTabSz="914400">
              <a:lnSpc>
                <a:spcPct val="90000"/>
              </a:lnSpc>
              <a:spcBef>
                <a:spcPts val="200"/>
              </a:spcBef>
              <a:spcAft>
                <a:spcPts val="400"/>
              </a:spcAft>
              <a:buClr>
                <a:schemeClr val="accent1"/>
              </a:buClr>
              <a:buFont typeface="Wingdings" pitchFamily="2" charset="2"/>
              <a:buNone/>
            </a:pPr>
            <a:endParaRPr lang="es-ES" sz="1400">
              <a:solidFill>
                <a:srgbClr val="404040"/>
              </a:solidFill>
              <a:latin typeface="Calibri" pitchFamily="34" charset="0"/>
            </a:endParaRPr>
          </a:p>
          <a:p>
            <a:pPr marL="200025" lvl="1" defTabSz="914400">
              <a:lnSpc>
                <a:spcPct val="90000"/>
              </a:lnSpc>
              <a:spcBef>
                <a:spcPts val="200"/>
              </a:spcBef>
              <a:spcAft>
                <a:spcPts val="400"/>
              </a:spcAft>
              <a:buClr>
                <a:schemeClr val="accent1"/>
              </a:buClr>
              <a:buFont typeface="Wingdings" pitchFamily="2" charset="2"/>
              <a:buNone/>
            </a:pPr>
            <a:endParaRPr lang="es-ES" sz="1400">
              <a:solidFill>
                <a:srgbClr val="40404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c 72"/>
          <p:cNvSpPr/>
          <p:nvPr/>
        </p:nvSpPr>
        <p:spPr>
          <a:xfrm>
            <a:off x="1581150" y="1893888"/>
            <a:ext cx="9134475" cy="304800"/>
          </a:xfrm>
          <a:prstGeom prst="arc">
            <a:avLst>
              <a:gd name="adj1" fmla="val 10813508"/>
              <a:gd name="adj2" fmla="val 0"/>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
        <p:nvSpPr>
          <p:cNvPr id="2" name="Title 1"/>
          <p:cNvSpPr>
            <a:spLocks noGrp="1"/>
          </p:cNvSpPr>
          <p:nvPr>
            <p:ph type="title"/>
          </p:nvPr>
        </p:nvSpPr>
        <p:spPr>
          <a:xfrm>
            <a:off x="1096963" y="463550"/>
            <a:ext cx="10058400" cy="801688"/>
          </a:xfrm>
        </p:spPr>
        <p:txBody>
          <a:bodyPr wrap="square" numCol="1" anchorCtr="0" compatLnSpc="1">
            <a:prstTxWarp prst="textNoShape">
              <a:avLst/>
            </a:prstTxWarp>
          </a:bodyPr>
          <a:lstStyle/>
          <a:p>
            <a:pPr eaLnBrk="1" hangingPunct="1">
              <a:defRPr/>
            </a:pPr>
            <a:r>
              <a:rPr lang="en-US" smtClean="0"/>
              <a:t>Geometrical View of the Polytope</a:t>
            </a:r>
            <a:endParaRPr lang="es-AR" smtClean="0"/>
          </a:p>
        </p:txBody>
      </p:sp>
      <p:pic>
        <p:nvPicPr>
          <p:cNvPr id="14339" name="Imagen 5"/>
          <p:cNvPicPr>
            <a:picLocks noChangeAspect="1"/>
          </p:cNvPicPr>
          <p:nvPr/>
        </p:nvPicPr>
        <p:blipFill>
          <a:blip r:embed="rId2"/>
          <a:srcRect/>
          <a:stretch>
            <a:fillRect/>
          </a:stretch>
        </p:blipFill>
        <p:spPr bwMode="auto">
          <a:xfrm rot="7171542">
            <a:off x="4969668" y="1320007"/>
            <a:ext cx="1046163" cy="1047750"/>
          </a:xfrm>
          <a:prstGeom prst="rect">
            <a:avLst/>
          </a:prstGeom>
          <a:noFill/>
          <a:ln w="9525">
            <a:noFill/>
            <a:miter lim="800000"/>
            <a:headEnd/>
            <a:tailEnd/>
          </a:ln>
        </p:spPr>
      </p:pic>
      <p:cxnSp>
        <p:nvCxnSpPr>
          <p:cNvPr id="8" name="Straight Connector 7"/>
          <p:cNvCxnSpPr/>
          <p:nvPr/>
        </p:nvCxnSpPr>
        <p:spPr>
          <a:xfrm flipV="1">
            <a:off x="5233988" y="4373563"/>
            <a:ext cx="144462" cy="8239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80038" y="4119563"/>
            <a:ext cx="823912" cy="255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96013" y="4121150"/>
            <a:ext cx="769937" cy="7032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2400" y="5194300"/>
            <a:ext cx="11255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348413" y="4818063"/>
            <a:ext cx="612775" cy="377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362575" y="4316413"/>
            <a:ext cx="219075" cy="19526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295900" y="4159250"/>
            <a:ext cx="785813" cy="70008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251450" y="4235450"/>
            <a:ext cx="1073150" cy="9572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4370388"/>
            <a:ext cx="904875" cy="8191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94388" y="4522788"/>
            <a:ext cx="739775" cy="66992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210300" y="4675188"/>
            <a:ext cx="576263" cy="52228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00700" y="4313238"/>
            <a:ext cx="995363" cy="7366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84800" y="4383088"/>
            <a:ext cx="1042988" cy="7683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80125" y="4160838"/>
            <a:ext cx="849313" cy="62865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32475" y="4232275"/>
            <a:ext cx="944563" cy="70008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43525" y="4616450"/>
            <a:ext cx="781050" cy="5762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94313" y="4830763"/>
            <a:ext cx="496887" cy="3667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56213" y="5054600"/>
            <a:ext cx="196850" cy="1444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648325" y="2341563"/>
            <a:ext cx="695325" cy="2266950"/>
          </a:xfrm>
          <a:prstGeom prst="straightConnector1">
            <a:avLst/>
          </a:prstGeom>
          <a:ln w="12700" cmpd="dbl">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59" name="TextBox 55"/>
          <p:cNvSpPr txBox="1">
            <a:spLocks noChangeArrowheads="1"/>
          </p:cNvSpPr>
          <p:nvPr/>
        </p:nvSpPr>
        <p:spPr bwMode="auto">
          <a:xfrm>
            <a:off x="7419975" y="4170363"/>
            <a:ext cx="1920875" cy="647700"/>
          </a:xfrm>
          <a:prstGeom prst="rect">
            <a:avLst/>
          </a:prstGeom>
          <a:noFill/>
          <a:ln w="9525">
            <a:noFill/>
            <a:miter lim="800000"/>
            <a:headEnd/>
            <a:tailEnd/>
          </a:ln>
        </p:spPr>
        <p:txBody>
          <a:bodyPr wrap="none">
            <a:spAutoFit/>
          </a:bodyPr>
          <a:lstStyle/>
          <a:p>
            <a:r>
              <a:rPr lang="es-AR" b="1">
                <a:solidFill>
                  <a:srgbClr val="113052"/>
                </a:solidFill>
                <a:latin typeface="Calibri" pitchFamily="34" charset="0"/>
              </a:rPr>
              <a:t>Sub Satellite Point</a:t>
            </a:r>
          </a:p>
          <a:p>
            <a:r>
              <a:rPr lang="es-AR" b="1">
                <a:solidFill>
                  <a:srgbClr val="113052"/>
                </a:solidFill>
                <a:latin typeface="Calibri" pitchFamily="34" charset="0"/>
              </a:rPr>
              <a:t>(@Nadir)</a:t>
            </a:r>
          </a:p>
        </p:txBody>
      </p:sp>
      <p:cxnSp>
        <p:nvCxnSpPr>
          <p:cNvPr id="58" name="Straight Arrow Connector 57"/>
          <p:cNvCxnSpPr/>
          <p:nvPr/>
        </p:nvCxnSpPr>
        <p:spPr>
          <a:xfrm flipH="1">
            <a:off x="6515100" y="4341813"/>
            <a:ext cx="847725" cy="22860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286500" y="4589463"/>
            <a:ext cx="142875" cy="1333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400" dirty="0"/>
          </a:p>
        </p:txBody>
      </p:sp>
      <p:sp>
        <p:nvSpPr>
          <p:cNvPr id="61" name="Right Brace 60"/>
          <p:cNvSpPr/>
          <p:nvPr/>
        </p:nvSpPr>
        <p:spPr>
          <a:xfrm>
            <a:off x="9221788" y="4162425"/>
            <a:ext cx="219075" cy="6286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cxnSp>
        <p:nvCxnSpPr>
          <p:cNvPr id="63" name="Straight Arrow Connector 62"/>
          <p:cNvCxnSpPr/>
          <p:nvPr/>
        </p:nvCxnSpPr>
        <p:spPr>
          <a:xfrm>
            <a:off x="5457825" y="2027238"/>
            <a:ext cx="38100" cy="2838450"/>
          </a:xfrm>
          <a:prstGeom prst="straightConnector1">
            <a:avLst/>
          </a:prstGeom>
          <a:ln w="12700" cmpd="dbl">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438775" y="4846638"/>
            <a:ext cx="142875" cy="1333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400" dirty="0"/>
          </a:p>
        </p:txBody>
      </p:sp>
      <p:sp>
        <p:nvSpPr>
          <p:cNvPr id="66" name="TextBox 65"/>
          <p:cNvSpPr txBox="1"/>
          <p:nvPr/>
        </p:nvSpPr>
        <p:spPr>
          <a:xfrm>
            <a:off x="2619375" y="5232400"/>
            <a:ext cx="1889125" cy="646113"/>
          </a:xfrm>
          <a:prstGeom prst="rect">
            <a:avLst/>
          </a:prstGeom>
          <a:noFill/>
        </p:spPr>
        <p:txBody>
          <a:bodyPr wrap="none">
            <a:spAutoFit/>
          </a:bodyPr>
          <a:lstStyle/>
          <a:p>
            <a:pPr algn="ctr" fontAlgn="auto">
              <a:spcBef>
                <a:spcPts val="0"/>
              </a:spcBef>
              <a:spcAft>
                <a:spcPts val="0"/>
              </a:spcAft>
              <a:defRPr/>
            </a:pPr>
            <a:r>
              <a:rPr lang="es-AR" b="1" dirty="0">
                <a:solidFill>
                  <a:schemeClr val="tx2">
                    <a:lumMod val="75000"/>
                  </a:schemeClr>
                </a:solidFill>
                <a:latin typeface="+mn-lt"/>
              </a:rPr>
              <a:t>Sub Camera Point</a:t>
            </a:r>
          </a:p>
          <a:p>
            <a:pPr algn="ctr" fontAlgn="auto">
              <a:spcBef>
                <a:spcPts val="0"/>
              </a:spcBef>
              <a:spcAft>
                <a:spcPts val="0"/>
              </a:spcAft>
              <a:defRPr/>
            </a:pPr>
            <a:r>
              <a:rPr lang="en-US" b="1" dirty="0">
                <a:solidFill>
                  <a:schemeClr val="tx2">
                    <a:lumMod val="75000"/>
                  </a:schemeClr>
                </a:solidFill>
                <a:latin typeface="+mn-lt"/>
              </a:rPr>
              <a:t>(inside)</a:t>
            </a:r>
          </a:p>
        </p:txBody>
      </p:sp>
      <p:sp>
        <p:nvSpPr>
          <p:cNvPr id="14366" name="TextBox 67"/>
          <p:cNvSpPr txBox="1">
            <a:spLocks noChangeArrowheads="1"/>
          </p:cNvSpPr>
          <p:nvPr/>
        </p:nvSpPr>
        <p:spPr bwMode="auto">
          <a:xfrm>
            <a:off x="663575" y="5337175"/>
            <a:ext cx="1731963" cy="400050"/>
          </a:xfrm>
          <a:prstGeom prst="rect">
            <a:avLst/>
          </a:prstGeom>
          <a:noFill/>
          <a:ln w="9525">
            <a:noFill/>
            <a:miter lim="800000"/>
            <a:headEnd/>
            <a:tailEnd/>
          </a:ln>
        </p:spPr>
        <p:txBody>
          <a:bodyPr wrap="none">
            <a:spAutoFit/>
          </a:bodyPr>
          <a:lstStyle/>
          <a:p>
            <a:r>
              <a:rPr lang="en-US" sz="2000" b="1" i="1">
                <a:solidFill>
                  <a:srgbClr val="FF3399"/>
                </a:solidFill>
                <a:latin typeface="Calibri" pitchFamily="34" charset="0"/>
              </a:rPr>
              <a:t>Determination</a:t>
            </a:r>
          </a:p>
        </p:txBody>
      </p:sp>
      <p:cxnSp>
        <p:nvCxnSpPr>
          <p:cNvPr id="69" name="Straight Arrow Connector 68"/>
          <p:cNvCxnSpPr/>
          <p:nvPr/>
        </p:nvCxnSpPr>
        <p:spPr>
          <a:xfrm flipV="1">
            <a:off x="4384675" y="4975225"/>
            <a:ext cx="1019175" cy="66675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Left Brace 70"/>
          <p:cNvSpPr/>
          <p:nvPr/>
        </p:nvSpPr>
        <p:spPr>
          <a:xfrm>
            <a:off x="2438400" y="5194300"/>
            <a:ext cx="2286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
        <p:nvSpPr>
          <p:cNvPr id="14369" name="TextBox 71"/>
          <p:cNvSpPr txBox="1">
            <a:spLocks noChangeArrowheads="1"/>
          </p:cNvSpPr>
          <p:nvPr/>
        </p:nvSpPr>
        <p:spPr bwMode="auto">
          <a:xfrm>
            <a:off x="9498013" y="4295775"/>
            <a:ext cx="1731962" cy="400050"/>
          </a:xfrm>
          <a:prstGeom prst="rect">
            <a:avLst/>
          </a:prstGeom>
          <a:noFill/>
          <a:ln w="9525">
            <a:noFill/>
            <a:miter lim="800000"/>
            <a:headEnd/>
            <a:tailEnd/>
          </a:ln>
        </p:spPr>
        <p:txBody>
          <a:bodyPr wrap="none">
            <a:spAutoFit/>
          </a:bodyPr>
          <a:lstStyle/>
          <a:p>
            <a:r>
              <a:rPr lang="en-US" sz="2000" b="1" i="1">
                <a:solidFill>
                  <a:srgbClr val="FF3399"/>
                </a:solidFill>
                <a:latin typeface="Calibri" pitchFamily="34" charset="0"/>
              </a:rPr>
              <a:t>Determination</a:t>
            </a:r>
          </a:p>
        </p:txBody>
      </p:sp>
      <p:sp>
        <p:nvSpPr>
          <p:cNvPr id="14370" name="TextBox 73"/>
          <p:cNvSpPr txBox="1">
            <a:spLocks noChangeArrowheads="1"/>
          </p:cNvSpPr>
          <p:nvPr/>
        </p:nvSpPr>
        <p:spPr bwMode="auto">
          <a:xfrm>
            <a:off x="5722938" y="5337175"/>
            <a:ext cx="1033462" cy="369888"/>
          </a:xfrm>
          <a:prstGeom prst="rect">
            <a:avLst/>
          </a:prstGeom>
          <a:noFill/>
          <a:ln w="9525">
            <a:noFill/>
            <a:miter lim="800000"/>
            <a:headEnd/>
            <a:tailEnd/>
          </a:ln>
        </p:spPr>
        <p:txBody>
          <a:bodyPr wrap="none">
            <a:spAutoFit/>
          </a:bodyPr>
          <a:lstStyle/>
          <a:p>
            <a:r>
              <a:rPr lang="en-US" b="1">
                <a:latin typeface="Calibri" pitchFamily="34" charset="0"/>
              </a:rPr>
              <a:t>Polytope</a:t>
            </a:r>
          </a:p>
        </p:txBody>
      </p:sp>
      <p:sp>
        <p:nvSpPr>
          <p:cNvPr id="75" name="Right Brace 74"/>
          <p:cNvSpPr/>
          <p:nvPr/>
        </p:nvSpPr>
        <p:spPr>
          <a:xfrm>
            <a:off x="6715125" y="5180013"/>
            <a:ext cx="219075" cy="6286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
        <p:nvSpPr>
          <p:cNvPr id="14372" name="TextBox 75"/>
          <p:cNvSpPr txBox="1">
            <a:spLocks noChangeArrowheads="1"/>
          </p:cNvSpPr>
          <p:nvPr/>
        </p:nvSpPr>
        <p:spPr bwMode="auto">
          <a:xfrm>
            <a:off x="7107238" y="5349875"/>
            <a:ext cx="1530350" cy="400050"/>
          </a:xfrm>
          <a:prstGeom prst="rect">
            <a:avLst/>
          </a:prstGeom>
          <a:noFill/>
          <a:ln w="9525">
            <a:noFill/>
            <a:miter lim="800000"/>
            <a:headEnd/>
            <a:tailEnd/>
          </a:ln>
        </p:spPr>
        <p:txBody>
          <a:bodyPr wrap="none">
            <a:spAutoFit/>
          </a:bodyPr>
          <a:lstStyle/>
          <a:p>
            <a:pPr algn="ctr"/>
            <a:r>
              <a:rPr lang="en-US" sz="2000" b="1" i="1">
                <a:solidFill>
                  <a:srgbClr val="FF3399"/>
                </a:solidFill>
                <a:latin typeface="Calibri" pitchFamily="34" charset="0"/>
              </a:rPr>
              <a:t>Mission Plan</a:t>
            </a:r>
          </a:p>
        </p:txBody>
      </p:sp>
      <p:sp>
        <p:nvSpPr>
          <p:cNvPr id="77" name="TextBox 76"/>
          <p:cNvSpPr txBox="1"/>
          <p:nvPr/>
        </p:nvSpPr>
        <p:spPr>
          <a:xfrm>
            <a:off x="6059488" y="1998663"/>
            <a:ext cx="973137" cy="1201737"/>
          </a:xfrm>
          <a:prstGeom prst="rect">
            <a:avLst/>
          </a:prstGeom>
          <a:noFill/>
        </p:spPr>
        <p:txBody>
          <a:bodyPr wrap="none">
            <a:spAutoFit/>
          </a:bodyPr>
          <a:lstStyle/>
          <a:p>
            <a:pPr algn="ctr" fontAlgn="auto">
              <a:spcBef>
                <a:spcPts val="0"/>
              </a:spcBef>
              <a:spcAft>
                <a:spcPts val="0"/>
              </a:spcAft>
              <a:defRPr/>
            </a:pPr>
            <a:r>
              <a:rPr lang="en-US" b="1" dirty="0">
                <a:solidFill>
                  <a:schemeClr val="tx2">
                    <a:lumMod val="75000"/>
                  </a:schemeClr>
                </a:solidFill>
                <a:latin typeface="+mn-lt"/>
              </a:rPr>
              <a:t>Attitude</a:t>
            </a:r>
          </a:p>
          <a:p>
            <a:pPr algn="ctr" fontAlgn="auto">
              <a:spcBef>
                <a:spcPts val="0"/>
              </a:spcBef>
              <a:spcAft>
                <a:spcPts val="0"/>
              </a:spcAft>
              <a:defRPr/>
            </a:pPr>
            <a:r>
              <a:rPr lang="en-US" b="1" dirty="0">
                <a:solidFill>
                  <a:schemeClr val="tx2">
                    <a:lumMod val="75000"/>
                  </a:schemeClr>
                </a:solidFill>
                <a:latin typeface="+mn-lt"/>
              </a:rPr>
              <a:t>and</a:t>
            </a:r>
          </a:p>
          <a:p>
            <a:pPr algn="ctr" fontAlgn="auto">
              <a:spcBef>
                <a:spcPts val="0"/>
              </a:spcBef>
              <a:spcAft>
                <a:spcPts val="0"/>
              </a:spcAft>
              <a:defRPr/>
            </a:pPr>
            <a:r>
              <a:rPr lang="en-US" b="1" dirty="0">
                <a:solidFill>
                  <a:schemeClr val="tx2">
                    <a:lumMod val="75000"/>
                  </a:schemeClr>
                </a:solidFill>
                <a:latin typeface="+mn-lt"/>
              </a:rPr>
              <a:t>Orbit</a:t>
            </a:r>
            <a:endParaRPr lang="es-AR" b="1" dirty="0">
              <a:solidFill>
                <a:schemeClr val="tx2">
                  <a:lumMod val="75000"/>
                </a:schemeClr>
              </a:solidFill>
              <a:latin typeface="+mn-lt"/>
            </a:endParaRPr>
          </a:p>
          <a:p>
            <a:pPr algn="ctr" fontAlgn="auto">
              <a:spcBef>
                <a:spcPts val="0"/>
              </a:spcBef>
              <a:spcAft>
                <a:spcPts val="0"/>
              </a:spcAft>
              <a:defRPr/>
            </a:pPr>
            <a:endParaRPr lang="es-AR" b="1" dirty="0">
              <a:solidFill>
                <a:schemeClr val="tx2">
                  <a:lumMod val="75000"/>
                </a:schemeClr>
              </a:solidFill>
              <a:latin typeface="+mn-lt"/>
            </a:endParaRPr>
          </a:p>
        </p:txBody>
      </p:sp>
      <p:sp>
        <p:nvSpPr>
          <p:cNvPr id="78" name="Right Brace 77"/>
          <p:cNvSpPr/>
          <p:nvPr/>
        </p:nvSpPr>
        <p:spPr>
          <a:xfrm>
            <a:off x="7019925" y="2074863"/>
            <a:ext cx="200025" cy="762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
        <p:nvSpPr>
          <p:cNvPr id="14375" name="TextBox 78"/>
          <p:cNvSpPr txBox="1">
            <a:spLocks noChangeArrowheads="1"/>
          </p:cNvSpPr>
          <p:nvPr/>
        </p:nvSpPr>
        <p:spPr bwMode="auto">
          <a:xfrm>
            <a:off x="7280275" y="2193925"/>
            <a:ext cx="1790700" cy="400050"/>
          </a:xfrm>
          <a:prstGeom prst="rect">
            <a:avLst/>
          </a:prstGeom>
          <a:noFill/>
          <a:ln w="9525">
            <a:noFill/>
            <a:miter lim="800000"/>
            <a:headEnd/>
            <a:tailEnd/>
          </a:ln>
        </p:spPr>
        <p:txBody>
          <a:bodyPr wrap="none">
            <a:spAutoFit/>
          </a:bodyPr>
          <a:lstStyle/>
          <a:p>
            <a:pPr algn="ctr"/>
            <a:r>
              <a:rPr lang="en-US" sz="2000" b="1" i="1">
                <a:solidFill>
                  <a:srgbClr val="FF3399"/>
                </a:solidFill>
                <a:latin typeface="Calibri" pitchFamily="34" charset="0"/>
              </a:rPr>
              <a:t>Determination</a:t>
            </a:r>
            <a:r>
              <a:rPr lang="es-AR" sz="2000" b="1" i="1">
                <a:solidFill>
                  <a:srgbClr val="FF3399"/>
                </a:solidFill>
                <a:latin typeface="Calibri" pitchFamily="34" charset="0"/>
              </a:rPr>
              <a:t> </a:t>
            </a:r>
          </a:p>
        </p:txBody>
      </p:sp>
      <p:sp>
        <p:nvSpPr>
          <p:cNvPr id="14376" name="TextBox 78"/>
          <p:cNvSpPr txBox="1">
            <a:spLocks noChangeArrowheads="1"/>
          </p:cNvSpPr>
          <p:nvPr/>
        </p:nvSpPr>
        <p:spPr bwMode="auto">
          <a:xfrm>
            <a:off x="2065338" y="2003425"/>
            <a:ext cx="2747962" cy="708025"/>
          </a:xfrm>
          <a:prstGeom prst="rect">
            <a:avLst/>
          </a:prstGeom>
          <a:noFill/>
          <a:ln w="9525">
            <a:noFill/>
            <a:miter lim="800000"/>
            <a:headEnd/>
            <a:tailEnd/>
          </a:ln>
        </p:spPr>
        <p:txBody>
          <a:bodyPr wrap="none">
            <a:spAutoFit/>
          </a:bodyPr>
          <a:lstStyle/>
          <a:p>
            <a:pPr algn="ctr"/>
            <a:r>
              <a:rPr lang="en-US" sz="2000" b="1" i="1">
                <a:solidFill>
                  <a:srgbClr val="FF3399"/>
                </a:solidFill>
                <a:latin typeface="Calibri" pitchFamily="34" charset="0"/>
              </a:rPr>
              <a:t>Prediction of events and</a:t>
            </a:r>
          </a:p>
          <a:p>
            <a:pPr algn="ctr"/>
            <a:r>
              <a:rPr lang="en-US" sz="2000" b="1" i="1">
                <a:solidFill>
                  <a:srgbClr val="FF3399"/>
                </a:solidFill>
                <a:latin typeface="Calibri" pitchFamily="34" charset="0"/>
              </a:rPr>
              <a:t>trend analysis</a:t>
            </a:r>
            <a:endParaRPr lang="es-AR" sz="2000" b="1" i="1">
              <a:solidFill>
                <a:srgbClr val="FF3399"/>
              </a:solidFill>
              <a:latin typeface="Calibri" pitchFamily="34" charset="0"/>
            </a:endParaRPr>
          </a:p>
        </p:txBody>
      </p:sp>
      <p:cxnSp>
        <p:nvCxnSpPr>
          <p:cNvPr id="47" name="Straight Arrow Connector 46"/>
          <p:cNvCxnSpPr/>
          <p:nvPr/>
        </p:nvCxnSpPr>
        <p:spPr>
          <a:xfrm flipH="1">
            <a:off x="5122863" y="2138363"/>
            <a:ext cx="300037" cy="2371725"/>
          </a:xfrm>
          <a:prstGeom prst="straightConnector1">
            <a:avLst/>
          </a:prstGeom>
          <a:ln w="12700" cmpd="dbl">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060950" y="4521200"/>
            <a:ext cx="142875" cy="13335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sz="2400" dirty="0"/>
          </a:p>
        </p:txBody>
      </p:sp>
      <p:sp>
        <p:nvSpPr>
          <p:cNvPr id="51" name="TextBox 50"/>
          <p:cNvSpPr txBox="1"/>
          <p:nvPr/>
        </p:nvSpPr>
        <p:spPr>
          <a:xfrm>
            <a:off x="2616200" y="4479925"/>
            <a:ext cx="1889125" cy="646113"/>
          </a:xfrm>
          <a:prstGeom prst="rect">
            <a:avLst/>
          </a:prstGeom>
          <a:noFill/>
        </p:spPr>
        <p:txBody>
          <a:bodyPr wrap="none">
            <a:spAutoFit/>
          </a:bodyPr>
          <a:lstStyle/>
          <a:p>
            <a:pPr algn="ctr" fontAlgn="auto">
              <a:spcBef>
                <a:spcPts val="0"/>
              </a:spcBef>
              <a:spcAft>
                <a:spcPts val="0"/>
              </a:spcAft>
              <a:defRPr/>
            </a:pPr>
            <a:r>
              <a:rPr lang="es-AR" b="1" dirty="0">
                <a:solidFill>
                  <a:schemeClr val="tx2">
                    <a:lumMod val="75000"/>
                  </a:schemeClr>
                </a:solidFill>
                <a:latin typeface="+mn-lt"/>
              </a:rPr>
              <a:t>Sub Camera Point</a:t>
            </a:r>
          </a:p>
          <a:p>
            <a:pPr algn="ctr" fontAlgn="auto">
              <a:spcBef>
                <a:spcPts val="0"/>
              </a:spcBef>
              <a:spcAft>
                <a:spcPts val="0"/>
              </a:spcAft>
              <a:defRPr/>
            </a:pPr>
            <a:r>
              <a:rPr lang="es-AR" b="1" dirty="0">
                <a:solidFill>
                  <a:schemeClr val="tx2">
                    <a:lumMod val="75000"/>
                  </a:schemeClr>
                </a:solidFill>
                <a:latin typeface="+mn-lt"/>
              </a:rPr>
              <a:t>(</a:t>
            </a:r>
            <a:r>
              <a:rPr lang="en-US" b="1" dirty="0">
                <a:solidFill>
                  <a:schemeClr val="tx2">
                    <a:lumMod val="75000"/>
                  </a:schemeClr>
                </a:solidFill>
                <a:latin typeface="+mn-lt"/>
              </a:rPr>
              <a:t>outside</a:t>
            </a:r>
            <a:r>
              <a:rPr lang="es-AR" b="1" dirty="0">
                <a:solidFill>
                  <a:schemeClr val="tx2">
                    <a:lumMod val="75000"/>
                  </a:schemeClr>
                </a:solidFill>
                <a:latin typeface="+mn-lt"/>
              </a:rPr>
              <a:t>)</a:t>
            </a:r>
          </a:p>
        </p:txBody>
      </p:sp>
      <p:cxnSp>
        <p:nvCxnSpPr>
          <p:cNvPr id="53" name="Straight Arrow Connector 52"/>
          <p:cNvCxnSpPr/>
          <p:nvPr/>
        </p:nvCxnSpPr>
        <p:spPr>
          <a:xfrm flipV="1">
            <a:off x="4011613" y="4665663"/>
            <a:ext cx="985837" cy="31115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81" name="TextBox 53"/>
          <p:cNvSpPr txBox="1">
            <a:spLocks noChangeArrowheads="1"/>
          </p:cNvSpPr>
          <p:nvPr/>
        </p:nvSpPr>
        <p:spPr bwMode="auto">
          <a:xfrm>
            <a:off x="639763" y="4543425"/>
            <a:ext cx="1731962" cy="400050"/>
          </a:xfrm>
          <a:prstGeom prst="rect">
            <a:avLst/>
          </a:prstGeom>
          <a:noFill/>
          <a:ln w="9525">
            <a:noFill/>
            <a:miter lim="800000"/>
            <a:headEnd/>
            <a:tailEnd/>
          </a:ln>
        </p:spPr>
        <p:txBody>
          <a:bodyPr wrap="none">
            <a:spAutoFit/>
          </a:bodyPr>
          <a:lstStyle/>
          <a:p>
            <a:r>
              <a:rPr lang="en-US" sz="2000" b="1" i="1">
                <a:solidFill>
                  <a:srgbClr val="FF3399"/>
                </a:solidFill>
                <a:latin typeface="Calibri" pitchFamily="34" charset="0"/>
              </a:rPr>
              <a:t>Determination</a:t>
            </a:r>
          </a:p>
        </p:txBody>
      </p:sp>
      <p:sp>
        <p:nvSpPr>
          <p:cNvPr id="57" name="Left Brace 56"/>
          <p:cNvSpPr/>
          <p:nvPr/>
        </p:nvSpPr>
        <p:spPr>
          <a:xfrm>
            <a:off x="2414588" y="4400550"/>
            <a:ext cx="2286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
        <p:nvSpPr>
          <p:cNvPr id="60" name="TextBox 59"/>
          <p:cNvSpPr txBox="1"/>
          <p:nvPr/>
        </p:nvSpPr>
        <p:spPr>
          <a:xfrm>
            <a:off x="2695575" y="3397250"/>
            <a:ext cx="1990725" cy="646113"/>
          </a:xfrm>
          <a:prstGeom prst="rect">
            <a:avLst/>
          </a:prstGeom>
          <a:noFill/>
        </p:spPr>
        <p:txBody>
          <a:bodyPr wrap="none">
            <a:spAutoFit/>
          </a:bodyPr>
          <a:lstStyle/>
          <a:p>
            <a:pPr algn="ctr" fontAlgn="auto">
              <a:spcBef>
                <a:spcPts val="0"/>
              </a:spcBef>
              <a:spcAft>
                <a:spcPts val="0"/>
              </a:spcAft>
              <a:defRPr/>
            </a:pPr>
            <a:r>
              <a:rPr lang="en-US" b="1" dirty="0">
                <a:solidFill>
                  <a:schemeClr val="tx2">
                    <a:lumMod val="75000"/>
                  </a:schemeClr>
                </a:solidFill>
                <a:latin typeface="+mn-lt"/>
              </a:rPr>
              <a:t>Operational  Mode</a:t>
            </a:r>
          </a:p>
          <a:p>
            <a:pPr algn="ctr" fontAlgn="auto">
              <a:spcBef>
                <a:spcPts val="0"/>
              </a:spcBef>
              <a:spcAft>
                <a:spcPts val="0"/>
              </a:spcAft>
              <a:defRPr/>
            </a:pPr>
            <a:r>
              <a:rPr lang="en-US" b="1" dirty="0">
                <a:solidFill>
                  <a:schemeClr val="tx2">
                    <a:lumMod val="75000"/>
                  </a:schemeClr>
                </a:solidFill>
                <a:latin typeface="+mn-lt"/>
              </a:rPr>
              <a:t>Instruments</a:t>
            </a:r>
          </a:p>
        </p:txBody>
      </p:sp>
      <p:sp>
        <p:nvSpPr>
          <p:cNvPr id="14384" name="TextBox 61"/>
          <p:cNvSpPr txBox="1">
            <a:spLocks noChangeArrowheads="1"/>
          </p:cNvSpPr>
          <p:nvPr/>
        </p:nvSpPr>
        <p:spPr bwMode="auto">
          <a:xfrm>
            <a:off x="677863" y="3449638"/>
            <a:ext cx="1139825" cy="400050"/>
          </a:xfrm>
          <a:prstGeom prst="rect">
            <a:avLst/>
          </a:prstGeom>
          <a:noFill/>
          <a:ln w="9525">
            <a:noFill/>
            <a:miter lim="800000"/>
            <a:headEnd/>
            <a:tailEnd/>
          </a:ln>
        </p:spPr>
        <p:txBody>
          <a:bodyPr wrap="none">
            <a:spAutoFit/>
          </a:bodyPr>
          <a:lstStyle/>
          <a:p>
            <a:r>
              <a:rPr lang="en-US" sz="2000" b="1" i="1">
                <a:solidFill>
                  <a:srgbClr val="FF3399"/>
                </a:solidFill>
                <a:latin typeface="Calibri" pitchFamily="34" charset="0"/>
              </a:rPr>
              <a:t>Checking</a:t>
            </a:r>
          </a:p>
        </p:txBody>
      </p:sp>
      <p:sp>
        <p:nvSpPr>
          <p:cNvPr id="64" name="Left Brace 63"/>
          <p:cNvSpPr/>
          <p:nvPr/>
        </p:nvSpPr>
        <p:spPr>
          <a:xfrm>
            <a:off x="2452688" y="3362325"/>
            <a:ext cx="228600"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A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9737</TotalTime>
  <Words>1214</Words>
  <Application>Microsoft Office PowerPoint</Application>
  <PresentationFormat>Custom</PresentationFormat>
  <Paragraphs>252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Retrospección</vt:lpstr>
      <vt:lpstr>Autonomous On Board Mission Planning</vt:lpstr>
      <vt:lpstr>Table of Contents</vt:lpstr>
      <vt:lpstr>Introduction</vt:lpstr>
      <vt:lpstr>Motivation for a Change</vt:lpstr>
      <vt:lpstr>Proposal for Mission Improvement</vt:lpstr>
      <vt:lpstr>Main Functions for the Planner</vt:lpstr>
      <vt:lpstr>Functions of the Planner</vt:lpstr>
      <vt:lpstr>Example of Polytope : Calibration Area</vt:lpstr>
      <vt:lpstr>Geometrical View of the Polytope</vt:lpstr>
      <vt:lpstr>A Closer View of the Geometry</vt:lpstr>
      <vt:lpstr>Box around the Polytope</vt:lpstr>
      <vt:lpstr>First Version of the Planner</vt:lpstr>
      <vt:lpstr>Software Design – Other Functions</vt:lpstr>
      <vt:lpstr>Software Design Simple Aproach</vt:lpstr>
      <vt:lpstr>Software Design, cont’n</vt:lpstr>
      <vt:lpstr>Advanced Design of the Planner</vt:lpstr>
      <vt:lpstr>Baseline Satellite</vt:lpstr>
      <vt:lpstr>SABIA Mar Mission: First Test Case</vt:lpstr>
      <vt:lpstr>Simulation of the SABIA Mar Orbit</vt:lpstr>
      <vt:lpstr>Extension to Constellation</vt:lpstr>
      <vt:lpstr>Extension to Constellation, cont’n</vt:lpstr>
      <vt:lpstr>Summary</vt:lpstr>
      <vt:lpstr>PowerPoint Presentation</vt:lpstr>
      <vt:lpstr>Back Slides</vt:lpstr>
      <vt:lpstr>Function: I/O Polytope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PROCEDIMIENTO DE EVALUACIÓN Y ESPACIALIZACIÓN DE COMPONENTES COMERCIALES PARA SU USO EN EL ESPACIO</dc:title>
  <dc:creator>Microsoft</dc:creator>
  <cp:lastModifiedBy>Roberto</cp:lastModifiedBy>
  <cp:revision>414</cp:revision>
  <cp:lastPrinted>2017-09-24T02:06:12Z</cp:lastPrinted>
  <dcterms:created xsi:type="dcterms:W3CDTF">2017-03-23T15:33:32Z</dcterms:created>
  <dcterms:modified xsi:type="dcterms:W3CDTF">2017-12-01T14:32:57Z</dcterms:modified>
</cp:coreProperties>
</file>