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4" r:id="rId2"/>
    <p:sldMasterId id="2147483696" r:id="rId3"/>
  </p:sldMasterIdLst>
  <p:notesMasterIdLst>
    <p:notesMasterId r:id="rId30"/>
  </p:notesMasterIdLst>
  <p:sldIdLst>
    <p:sldId id="256" r:id="rId4"/>
    <p:sldId id="289" r:id="rId5"/>
    <p:sldId id="332" r:id="rId6"/>
    <p:sldId id="290" r:id="rId7"/>
    <p:sldId id="282" r:id="rId8"/>
    <p:sldId id="295" r:id="rId9"/>
    <p:sldId id="310" r:id="rId10"/>
    <p:sldId id="303" r:id="rId11"/>
    <p:sldId id="328" r:id="rId12"/>
    <p:sldId id="277" r:id="rId13"/>
    <p:sldId id="294" r:id="rId14"/>
    <p:sldId id="302" r:id="rId15"/>
    <p:sldId id="324" r:id="rId16"/>
    <p:sldId id="312" r:id="rId17"/>
    <p:sldId id="268" r:id="rId18"/>
    <p:sldId id="327" r:id="rId19"/>
    <p:sldId id="306" r:id="rId20"/>
    <p:sldId id="315" r:id="rId21"/>
    <p:sldId id="319" r:id="rId22"/>
    <p:sldId id="316" r:id="rId23"/>
    <p:sldId id="318" r:id="rId24"/>
    <p:sldId id="330" r:id="rId25"/>
    <p:sldId id="298" r:id="rId26"/>
    <p:sldId id="329" r:id="rId27"/>
    <p:sldId id="297" r:id="rId28"/>
    <p:sldId id="33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42" autoAdjust="0"/>
  </p:normalViewPr>
  <p:slideViewPr>
    <p:cSldViewPr snapToGrid="0">
      <p:cViewPr varScale="1">
        <p:scale>
          <a:sx n="106" d="100"/>
          <a:sy n="106" d="100"/>
        </p:scale>
        <p:origin x="180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D5B17-CA98-4830-98E0-60ECC09D5263}" type="datetimeFigureOut">
              <a:rPr lang="en-US" smtClean="0"/>
              <a:t>12/5/2017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0239C-8FC6-497E-8C22-D1D77D092C39}" type="slidenum">
              <a:rPr lang="en-US" smtClean="0"/>
              <a:t>‹#›</a:t>
            </a:fld>
            <a:endParaRPr lang="en-US"/>
          </a:p>
        </p:txBody>
      </p:sp>
    </p:spTree>
    <p:extLst>
      <p:ext uri="{BB962C8B-B14F-4D97-AF65-F5344CB8AC3E}">
        <p14:creationId xmlns:p14="http://schemas.microsoft.com/office/powerpoint/2010/main" val="53541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Two years ago, we surveyed CFS developers and found that testing assistance is a strong need. </a:t>
            </a:r>
          </a:p>
          <a:p>
            <a:endParaRPr lang="en-US" dirty="0"/>
          </a:p>
        </p:txBody>
      </p:sp>
      <p:sp>
        <p:nvSpPr>
          <p:cNvPr id="4" name="Slide Number Placeholder 3"/>
          <p:cNvSpPr>
            <a:spLocks noGrp="1"/>
          </p:cNvSpPr>
          <p:nvPr>
            <p:ph type="sldNum" sz="quarter" idx="10"/>
          </p:nvPr>
        </p:nvSpPr>
        <p:spPr/>
        <p:txBody>
          <a:bodyPr/>
          <a:lstStyle/>
          <a:p>
            <a:fld id="{5240239C-8FC6-497E-8C22-D1D77D092C39}" type="slidenum">
              <a:rPr lang="en-US" smtClean="0"/>
              <a:t>4</a:t>
            </a:fld>
            <a:endParaRPr lang="en-US"/>
          </a:p>
        </p:txBody>
      </p:sp>
    </p:spTree>
    <p:extLst>
      <p:ext uri="{BB962C8B-B14F-4D97-AF65-F5344CB8AC3E}">
        <p14:creationId xmlns:p14="http://schemas.microsoft.com/office/powerpoint/2010/main" val="243861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 too</a:t>
            </a:r>
            <a:r>
              <a:rPr lang="en-US" baseline="0" dirty="0" smtClean="0"/>
              <a:t> long after that, S&amp;K </a:t>
            </a:r>
            <a:r>
              <a:rPr lang="en-US" dirty="0" smtClean="0"/>
              <a:t>won an Small Business Innovation Research (SBIR) contract to develop a software tool</a:t>
            </a:r>
            <a:r>
              <a:rPr lang="en-US" baseline="0" dirty="0" smtClean="0"/>
              <a:t> with a main objective of </a:t>
            </a:r>
            <a:r>
              <a:rPr lang="en-US" dirty="0" smtClean="0"/>
              <a:t>assisting with the expression of autonomy requirements, automating the development of related test procedures. </a:t>
            </a:r>
          </a:p>
        </p:txBody>
      </p:sp>
      <p:sp>
        <p:nvSpPr>
          <p:cNvPr id="4" name="Slide Number Placeholder 3"/>
          <p:cNvSpPr>
            <a:spLocks noGrp="1"/>
          </p:cNvSpPr>
          <p:nvPr>
            <p:ph type="sldNum" sz="quarter" idx="10"/>
          </p:nvPr>
        </p:nvSpPr>
        <p:spPr/>
        <p:txBody>
          <a:bodyPr/>
          <a:lstStyle/>
          <a:p>
            <a:fld id="{5240239C-8FC6-497E-8C22-D1D77D092C39}" type="slidenum">
              <a:rPr lang="en-US" smtClean="0"/>
              <a:t>5</a:t>
            </a:fld>
            <a:endParaRPr lang="en-US"/>
          </a:p>
        </p:txBody>
      </p:sp>
    </p:spTree>
    <p:extLst>
      <p:ext uri="{BB962C8B-B14F-4D97-AF65-F5344CB8AC3E}">
        <p14:creationId xmlns:p14="http://schemas.microsoft.com/office/powerpoint/2010/main" val="6363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prototyped the Test Runner portion of ART, which was implemented in the CFS architecture.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240239C-8FC6-497E-8C22-D1D77D092C39}" type="slidenum">
              <a:rPr lang="en-US" smtClean="0"/>
              <a:t>6</a:t>
            </a:fld>
            <a:endParaRPr lang="en-US"/>
          </a:p>
        </p:txBody>
      </p:sp>
    </p:spTree>
    <p:extLst>
      <p:ext uri="{BB962C8B-B14F-4D97-AF65-F5344CB8AC3E}">
        <p14:creationId xmlns:p14="http://schemas.microsoft.com/office/powerpoint/2010/main" val="633913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0239C-8FC6-497E-8C22-D1D77D092C39}" type="slidenum">
              <a:rPr lang="en-US" smtClean="0"/>
              <a:t>7</a:t>
            </a:fld>
            <a:endParaRPr lang="en-US"/>
          </a:p>
        </p:txBody>
      </p:sp>
    </p:spTree>
    <p:extLst>
      <p:ext uri="{BB962C8B-B14F-4D97-AF65-F5344CB8AC3E}">
        <p14:creationId xmlns:p14="http://schemas.microsoft.com/office/powerpoint/2010/main" val="1716750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decided to use the Solar Probe Plus mission as our reference mission for the following reasons:</a:t>
            </a:r>
            <a:endParaRPr lang="en-US" dirty="0"/>
          </a:p>
        </p:txBody>
      </p:sp>
      <p:sp>
        <p:nvSpPr>
          <p:cNvPr id="4" name="Slide Number Placeholder 3"/>
          <p:cNvSpPr>
            <a:spLocks noGrp="1"/>
          </p:cNvSpPr>
          <p:nvPr>
            <p:ph type="sldNum" sz="quarter" idx="10"/>
          </p:nvPr>
        </p:nvSpPr>
        <p:spPr/>
        <p:txBody>
          <a:bodyPr/>
          <a:lstStyle/>
          <a:p>
            <a:fld id="{5240239C-8FC6-497E-8C22-D1D77D092C39}" type="slidenum">
              <a:rPr lang="en-US" smtClean="0"/>
              <a:t>8</a:t>
            </a:fld>
            <a:endParaRPr lang="en-US"/>
          </a:p>
        </p:txBody>
      </p:sp>
    </p:spTree>
    <p:extLst>
      <p:ext uri="{BB962C8B-B14F-4D97-AF65-F5344CB8AC3E}">
        <p14:creationId xmlns:p14="http://schemas.microsoft.com/office/powerpoint/2010/main" val="350743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Testing for traditional SW</a:t>
            </a:r>
            <a:r>
              <a:rPr lang="en-US" sz="1200" b="0" i="0" kern="1200" baseline="0" dirty="0" smtClean="0">
                <a:solidFill>
                  <a:schemeClr val="tx1"/>
                </a:solidFill>
                <a:effectLst/>
                <a:latin typeface="+mn-lt"/>
                <a:ea typeface="+mn-ea"/>
                <a:cs typeface="+mn-cs"/>
              </a:rPr>
              <a:t> i</a:t>
            </a:r>
            <a:r>
              <a:rPr lang="en-US" sz="1200" b="0" i="0" kern="1200" dirty="0" smtClean="0">
                <a:solidFill>
                  <a:schemeClr val="tx1"/>
                </a:solidFill>
                <a:effectLst/>
                <a:latin typeface="+mn-lt"/>
                <a:ea typeface="+mn-ea"/>
                <a:cs typeface="+mn-cs"/>
              </a:rPr>
              <a:t>n theory, is a fairly straightforward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For every input, there should be a defined and known output. We enter values, make selections, or navigate an application and compare the actual result with the expected one. If they match, we nod and move on. If they don’t, we possibly have a bug.</a:t>
            </a:r>
            <a:endParaRPr lang="en-US" dirty="0" smtClean="0"/>
          </a:p>
          <a:p>
            <a:endParaRPr lang="en-US" dirty="0"/>
          </a:p>
        </p:txBody>
      </p:sp>
      <p:sp>
        <p:nvSpPr>
          <p:cNvPr id="4" name="Slide Number Placeholder 3"/>
          <p:cNvSpPr>
            <a:spLocks noGrp="1"/>
          </p:cNvSpPr>
          <p:nvPr>
            <p:ph type="sldNum" sz="quarter" idx="10"/>
          </p:nvPr>
        </p:nvSpPr>
        <p:spPr/>
        <p:txBody>
          <a:bodyPr/>
          <a:lstStyle/>
          <a:p>
            <a:fld id="{5240239C-8FC6-497E-8C22-D1D77D092C39}" type="slidenum">
              <a:rPr lang="en-US" smtClean="0"/>
              <a:t>9</a:t>
            </a:fld>
            <a:endParaRPr lang="en-US"/>
          </a:p>
        </p:txBody>
      </p:sp>
    </p:spTree>
    <p:extLst>
      <p:ext uri="{BB962C8B-B14F-4D97-AF65-F5344CB8AC3E}">
        <p14:creationId xmlns:p14="http://schemas.microsoft.com/office/powerpoint/2010/main" val="9348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With an internal follow-on project, we demonstrate that the Test Runner can be used in a straightforward manner to drive the requirements verification of a Robot Operating System (ROS) application. </a:t>
            </a:r>
          </a:p>
          <a:p>
            <a:endParaRPr lang="en-US"/>
          </a:p>
        </p:txBody>
      </p:sp>
      <p:sp>
        <p:nvSpPr>
          <p:cNvPr id="4" name="Slide Number Placeholder 3"/>
          <p:cNvSpPr>
            <a:spLocks noGrp="1"/>
          </p:cNvSpPr>
          <p:nvPr>
            <p:ph type="sldNum" sz="quarter" idx="10"/>
          </p:nvPr>
        </p:nvSpPr>
        <p:spPr/>
        <p:txBody>
          <a:bodyPr/>
          <a:lstStyle/>
          <a:p>
            <a:fld id="{5240239C-8FC6-497E-8C22-D1D77D092C39}" type="slidenum">
              <a:rPr lang="en-US" smtClean="0"/>
              <a:t>11</a:t>
            </a:fld>
            <a:endParaRPr lang="en-US"/>
          </a:p>
        </p:txBody>
      </p:sp>
    </p:spTree>
    <p:extLst>
      <p:ext uri="{BB962C8B-B14F-4D97-AF65-F5344CB8AC3E}">
        <p14:creationId xmlns:p14="http://schemas.microsoft.com/office/powerpoint/2010/main" val="190410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BC35D2-E4E5-4E6D-A407-AC2440F7A3FB}"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5095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1B640-C1F6-4ADE-AEE2-151B77CA3F94}"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114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92430B-CABD-4DD0-ABF7-D9F1C823DAAE}"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3415786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C4EDC-0FCD-47A3-82A6-A9BB2B03462C}"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3909212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FE9C4-5F12-4C3C-9F85-3EAA7E0EBABE}" type="datetime1">
              <a:rPr lang="en-US" smtClean="0"/>
              <a:t>12/5/2017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smtClean="0"/>
              <a:t>Slide </a:t>
            </a:r>
            <a:fld id="{8F12BC9D-DE9F-44FD-9ADA-1310EE0338E9}" type="slidenum">
              <a:rPr lang="en-US" smtClean="0"/>
              <a:pPr/>
              <a:t>‹#›</a:t>
            </a:fld>
            <a:endParaRPr lang="en-US" dirty="0"/>
          </a:p>
        </p:txBody>
      </p:sp>
    </p:spTree>
    <p:extLst>
      <p:ext uri="{BB962C8B-B14F-4D97-AF65-F5344CB8AC3E}">
        <p14:creationId xmlns:p14="http://schemas.microsoft.com/office/powerpoint/2010/main" val="2224416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05A39-28D9-43D3-AD0C-AEC1D9FC8C1A}"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22776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2674D3-4E20-422E-9BEE-BA6379C097CB}"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7899191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BEC5FA-0838-4536-9C61-D6D9C5B45CF7}"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304951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57D03E-2C5A-42A2-99D1-95C08BF4ACC3}" type="datetime1">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949490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CE845D-7474-4258-8B5A-37BEA9C03E44}" type="datetime1">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280353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F4E04-4837-4C55-8B38-AE569E7603C9}"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11982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5EEA22-A414-42D3-B1E4-7249EA00DF6A}"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1044721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14620C-774D-4111-B268-325E7991F0D5}"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3691094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48B7E7-FD3C-4760-B326-0DE59DCE831E}"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691315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84685E-0951-415C-8C34-E7F738285247}"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12BC9D-DE9F-44FD-9ADA-1310EE0338E9}" type="slidenum">
              <a:rPr lang="en-US" smtClean="0"/>
              <a:t>‹#›</a:t>
            </a:fld>
            <a:endParaRPr lang="en-US"/>
          </a:p>
        </p:txBody>
      </p:sp>
    </p:spTree>
    <p:extLst>
      <p:ext uri="{BB962C8B-B14F-4D97-AF65-F5344CB8AC3E}">
        <p14:creationId xmlns:p14="http://schemas.microsoft.com/office/powerpoint/2010/main" val="696918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BEAA9F-DC14-46B9-BB87-73612C54CC9A}" type="slidenum">
              <a:rPr lang="en-US" altLang="en-US"/>
              <a:pPr>
                <a:defRPr/>
              </a:pPr>
              <a:t>‹#›</a:t>
            </a:fld>
            <a:endParaRPr lang="en-US" altLang="en-US"/>
          </a:p>
        </p:txBody>
      </p:sp>
    </p:spTree>
    <p:extLst>
      <p:ext uri="{BB962C8B-B14F-4D97-AF65-F5344CB8AC3E}">
        <p14:creationId xmlns:p14="http://schemas.microsoft.com/office/powerpoint/2010/main" val="3008205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884C3D-E3D1-4ED7-9DE3-1E2247B13F63}"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700265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C18F1A-79B6-469C-BE63-1095277B0ED3}"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39850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DA6748-BED1-4063-A16A-BCF08AE2A5E7}"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492414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EEC331-656E-4EDD-AC0E-C37306E77DCC}"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1158717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ED6A1C-8156-472E-B4DA-C555E4B4191C}"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2767083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9EAD7B-F11B-4126-8C65-53500DE1675F}" type="datetime1">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412112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7E1C67-0222-402A-A0D6-E33510115299}"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42963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6C88D-D448-4356-A731-D895E4872F32}" type="datetime1">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882813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E7C52A-0737-42BD-8F78-ADBE993BAC0D}"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9450843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0270D7-4BB7-4991-9D1A-631CB4A63DE2}"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246397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610BA-21CB-42AB-9282-3F052D79386D}"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33832252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F97DAC-E91F-4915-A49E-F5B68DC3630B}" type="datetime1">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E732E-3402-4B26-A923-CD4F244E53AC}" type="slidenum">
              <a:rPr lang="en-US" smtClean="0"/>
              <a:t>‹#›</a:t>
            </a:fld>
            <a:endParaRPr lang="en-US"/>
          </a:p>
        </p:txBody>
      </p:sp>
    </p:spTree>
    <p:extLst>
      <p:ext uri="{BB962C8B-B14F-4D97-AF65-F5344CB8AC3E}">
        <p14:creationId xmlns:p14="http://schemas.microsoft.com/office/powerpoint/2010/main" val="28593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835340-CD5B-4BAC-90C4-EF838B513489}"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03478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343715-88E3-48FB-BDBA-E75B2DD44159}" type="datetime1">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383872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0531C-791E-4C1D-9838-20A732ED1D1A}" type="datetime1">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2401458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82AAC-2344-4381-B7C1-461856383A7F}" type="datetime1">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422986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A0730F-90B7-4B0D-9385-131DD7C097A0}"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163031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1D978-3E50-43DA-8299-D7CDAEF775AE}" type="datetime1">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B3A1E-4A8A-4435-AE5B-A857C0D1745C}" type="slidenum">
              <a:rPr lang="en-US" smtClean="0"/>
              <a:t>‹#›</a:t>
            </a:fld>
            <a:endParaRPr lang="en-US"/>
          </a:p>
        </p:txBody>
      </p:sp>
    </p:spTree>
    <p:extLst>
      <p:ext uri="{BB962C8B-B14F-4D97-AF65-F5344CB8AC3E}">
        <p14:creationId xmlns:p14="http://schemas.microsoft.com/office/powerpoint/2010/main" val="95985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85AD0-9F81-4A8D-8169-0CC9DC74DD60}" type="datetime1">
              <a:rPr lang="en-US" smtClean="0"/>
              <a:t>12/5/2017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B3A1E-4A8A-4435-AE5B-A857C0D1745C}" type="slidenum">
              <a:rPr lang="en-US" smtClean="0"/>
              <a:t>‹#›</a:t>
            </a:fld>
            <a:endParaRPr lang="en-US"/>
          </a:p>
        </p:txBody>
      </p:sp>
    </p:spTree>
    <p:extLst>
      <p:ext uri="{BB962C8B-B14F-4D97-AF65-F5344CB8AC3E}">
        <p14:creationId xmlns:p14="http://schemas.microsoft.com/office/powerpoint/2010/main" val="1419417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92" y="4779818"/>
            <a:ext cx="9144000" cy="2078182"/>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11900"/>
            <a:ext cx="874835" cy="21595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569D1CE-BB2B-4688-B3B9-5089D48B57DF}" type="datetime1">
              <a:rPr lang="en-US" smtClean="0"/>
              <a:t>12/5/2017</a:t>
            </a:fld>
            <a:endParaRPr lang="en-US" dirty="0"/>
          </a:p>
        </p:txBody>
      </p:sp>
      <p:sp>
        <p:nvSpPr>
          <p:cNvPr id="5" name="Footer Placeholder 4"/>
          <p:cNvSpPr>
            <a:spLocks noGrp="1"/>
          </p:cNvSpPr>
          <p:nvPr>
            <p:ph type="ftr" sz="quarter" idx="3"/>
          </p:nvPr>
        </p:nvSpPr>
        <p:spPr>
          <a:xfrm>
            <a:off x="1995850" y="6311900"/>
            <a:ext cx="436098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6457950" y="6540982"/>
            <a:ext cx="874835" cy="221767"/>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r>
              <a:rPr lang="en-US" dirty="0" smtClean="0"/>
              <a:t>Slide </a:t>
            </a:r>
            <a:fld id="{8F12BC9D-DE9F-44FD-9ADA-1310EE0338E9}" type="slidenum">
              <a:rPr lang="en-US" smtClean="0"/>
              <a:pPr/>
              <a:t>‹#›</a:t>
            </a:fld>
            <a:endParaRPr lang="en-US" dirty="0"/>
          </a:p>
        </p:txBody>
      </p:sp>
      <p:pic>
        <p:nvPicPr>
          <p:cNvPr id="12" name="Picture 1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598018" y="6315074"/>
            <a:ext cx="952500" cy="447675"/>
          </a:xfrm>
          <a:prstGeom prst="rect">
            <a:avLst/>
          </a:prstGeom>
        </p:spPr>
      </p:pic>
    </p:spTree>
    <p:extLst>
      <p:ext uri="{BB962C8B-B14F-4D97-AF65-F5344CB8AC3E}">
        <p14:creationId xmlns:p14="http://schemas.microsoft.com/office/powerpoint/2010/main" val="31882396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0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D0A5B-41AA-42C2-8D52-900360D67932}" type="datetime1">
              <a:rPr lang="en-US" smtClean="0"/>
              <a:t>12/5/2017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E732E-3402-4B26-A923-CD4F244E53AC}" type="slidenum">
              <a:rPr lang="en-US" smtClean="0"/>
              <a:t>‹#›</a:t>
            </a:fld>
            <a:endParaRPr lang="en-US"/>
          </a:p>
        </p:txBody>
      </p:sp>
    </p:spTree>
    <p:extLst>
      <p:ext uri="{BB962C8B-B14F-4D97-AF65-F5344CB8AC3E}">
        <p14:creationId xmlns:p14="http://schemas.microsoft.com/office/powerpoint/2010/main" val="1036398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89" y="0"/>
            <a:ext cx="9144000" cy="5669279"/>
          </a:xfrm>
        </p:spPr>
        <p:txBody>
          <a:bodyPr anchor="ctr">
            <a:noAutofit/>
          </a:bodyPr>
          <a:lstStyle/>
          <a:p>
            <a:r>
              <a:rPr lang="en-US" sz="2800" b="1" u="sng" dirty="0" smtClean="0"/>
              <a:t/>
            </a:r>
            <a:br>
              <a:rPr lang="en-US" sz="2800" b="1" u="sng" dirty="0" smtClean="0"/>
            </a:br>
            <a:r>
              <a:rPr lang="en-US" sz="2800" b="1" u="sng" dirty="0" smtClean="0"/>
              <a:t>Autonomy </a:t>
            </a:r>
            <a:r>
              <a:rPr lang="en-US" sz="2800" b="1" u="sng" dirty="0"/>
              <a:t>Requirements Tester (ART): Reusing a CFS Test Runner in a Robotic Operating System (ROS) </a:t>
            </a:r>
            <a:r>
              <a:rPr lang="en-US" sz="2800" b="1" u="sng" dirty="0" smtClean="0"/>
              <a:t>Architecture</a:t>
            </a:r>
            <a:br>
              <a:rPr lang="en-US" sz="2800" b="1" u="sng" dirty="0" smtClean="0"/>
            </a:br>
            <a:r>
              <a:rPr lang="en-US" sz="2800" b="1" u="sng" dirty="0" smtClean="0"/>
              <a:t/>
            </a:r>
            <a:br>
              <a:rPr lang="en-US" sz="2800" b="1" u="sng" dirty="0" smtClean="0"/>
            </a:br>
            <a:r>
              <a:rPr lang="en-US" sz="2000" b="1" u="sng" dirty="0" smtClean="0"/>
              <a:t>Flight Software Workshop (FSW</a:t>
            </a:r>
            <a:r>
              <a:rPr lang="en-US" sz="2000" b="1" u="sng" dirty="0"/>
              <a:t> </a:t>
            </a:r>
            <a:r>
              <a:rPr lang="en-US" sz="2000" b="1" u="sng" dirty="0" smtClean="0"/>
              <a:t>2017)</a:t>
            </a:r>
            <a:r>
              <a:rPr lang="en-US" sz="2800" b="1" u="sng" dirty="0" smtClean="0"/>
              <a:t/>
            </a:r>
            <a:br>
              <a:rPr lang="en-US" sz="2800" b="1" u="sng" dirty="0" smtClean="0"/>
            </a:br>
            <a:r>
              <a:rPr lang="en-US" sz="2800" b="1" u="sng" dirty="0" smtClean="0"/>
              <a:t/>
            </a:r>
            <a:br>
              <a:rPr lang="en-US" sz="2800" b="1" u="sng" dirty="0" smtClean="0"/>
            </a:br>
            <a:r>
              <a:rPr lang="en-US" sz="2800" b="1" dirty="0" smtClean="0">
                <a:solidFill>
                  <a:srgbClr val="FFFF00"/>
                </a:solidFill>
              </a:rPr>
              <a:t>Presented </a:t>
            </a:r>
            <a:r>
              <a:rPr lang="en-US" sz="2800" b="1" dirty="0">
                <a:solidFill>
                  <a:srgbClr val="FFFF00"/>
                </a:solidFill>
              </a:rPr>
              <a:t>B</a:t>
            </a:r>
            <a:r>
              <a:rPr lang="en-US" sz="2800" b="1" dirty="0" smtClean="0">
                <a:solidFill>
                  <a:srgbClr val="FFFF00"/>
                </a:solidFill>
              </a:rPr>
              <a:t>y:</a:t>
            </a:r>
            <a:br>
              <a:rPr lang="en-US" sz="2800" b="1" dirty="0" smtClean="0">
                <a:solidFill>
                  <a:srgbClr val="FFFF00"/>
                </a:solidFill>
              </a:rPr>
            </a:br>
            <a:r>
              <a:rPr lang="en-US" sz="2800" b="1" dirty="0" smtClean="0">
                <a:solidFill>
                  <a:srgbClr val="FFFF00"/>
                </a:solidFill>
              </a:rPr>
              <a:t>Ayman Qaddumi</a:t>
            </a:r>
            <a:endParaRPr lang="en-US" sz="2800" b="1" dirty="0">
              <a:solidFill>
                <a:srgbClr val="FFFF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179" y="211797"/>
            <a:ext cx="6194009" cy="866131"/>
          </a:xfrm>
          <a:prstGeom prst="rect">
            <a:avLst/>
          </a:prstGeom>
        </p:spPr>
      </p:pic>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1549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63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22465" y="52757"/>
            <a:ext cx="7571144" cy="987157"/>
          </a:xfrm>
        </p:spPr>
        <p:txBody>
          <a:bodyPr/>
          <a:lstStyle/>
          <a:p>
            <a:pPr algn="ctr"/>
            <a:r>
              <a:rPr lang="en-US" altLang="en-US" dirty="0" smtClean="0"/>
              <a:t>View Of Test Results</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842" y="1307742"/>
            <a:ext cx="6210677" cy="498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964276" cy="948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8189" y="1421026"/>
            <a:ext cx="2793653" cy="4493538"/>
          </a:xfrm>
          <a:prstGeom prst="rect">
            <a:avLst/>
          </a:prstGeom>
        </p:spPr>
        <p:txBody>
          <a:bodyPr wrap="square">
            <a:spAutoFit/>
          </a:bodyPr>
          <a:lstStyle/>
          <a:p>
            <a:pPr marL="285750" indent="-285750">
              <a:buFont typeface="Arial" panose="020B0604020202020204" pitchFamily="34" charset="0"/>
              <a:buChar char="•"/>
            </a:pPr>
            <a:r>
              <a:rPr lang="en-US" sz="2200" dirty="0"/>
              <a:t>For each requirement, </a:t>
            </a:r>
            <a:r>
              <a:rPr lang="en-US" sz="2200" dirty="0" smtClean="0"/>
              <a:t>Test </a:t>
            </a:r>
            <a:r>
              <a:rPr lang="en-US" sz="2200" dirty="0"/>
              <a:t>Handler generates a set of test scenarios</a:t>
            </a:r>
          </a:p>
          <a:p>
            <a:pPr marL="285750" indent="-285750">
              <a:buFont typeface="Arial" panose="020B0604020202020204" pitchFamily="34" charset="0"/>
              <a:buChar char="•"/>
            </a:pPr>
            <a:r>
              <a:rPr lang="en-US" sz="2200" dirty="0"/>
              <a:t>Each test scenario will have its own set of triggers, and based on triggers, test conditions are generated. </a:t>
            </a:r>
            <a:endParaRPr lang="en-US" sz="2200" dirty="0" smtClean="0"/>
          </a:p>
          <a:p>
            <a:pPr marL="285750" indent="-285750">
              <a:buFont typeface="Arial" panose="020B0604020202020204" pitchFamily="34" charset="0"/>
              <a:buChar char="•"/>
            </a:pPr>
            <a:r>
              <a:rPr lang="en-US" sz="2200" dirty="0"/>
              <a:t>Test Runner evaluates the FM app </a:t>
            </a:r>
            <a:r>
              <a:rPr lang="en-US" sz="2200" dirty="0" smtClean="0"/>
              <a:t>responses</a:t>
            </a:r>
            <a:endParaRPr lang="en-US" sz="2200" dirty="0"/>
          </a:p>
        </p:txBody>
      </p:sp>
    </p:spTree>
    <p:extLst>
      <p:ext uri="{BB962C8B-B14F-4D97-AF65-F5344CB8AC3E}">
        <p14:creationId xmlns:p14="http://schemas.microsoft.com/office/powerpoint/2010/main" val="307320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024" y="74814"/>
            <a:ext cx="7079482" cy="771137"/>
          </a:xfrm>
        </p:spPr>
        <p:txBody>
          <a:bodyPr>
            <a:normAutofit fontScale="90000"/>
          </a:bodyPr>
          <a:lstStyle/>
          <a:p>
            <a:pPr algn="ctr"/>
            <a:r>
              <a:rPr lang="en-US" dirty="0"/>
              <a:t/>
            </a:r>
            <a:br>
              <a:rPr lang="en-US" dirty="0"/>
            </a:br>
            <a:r>
              <a:rPr lang="en-US" dirty="0" smtClean="0"/>
              <a:t>Extension to ART (</a:t>
            </a:r>
            <a:r>
              <a:rPr lang="en-US" b="1" dirty="0" smtClean="0"/>
              <a:t>Fall 2017</a:t>
            </a:r>
            <a:r>
              <a:rPr lang="en-US" dirty="0" smtClean="0"/>
              <a:t>)</a:t>
            </a:r>
            <a:br>
              <a:rPr lang="en-US" dirty="0" smtClean="0"/>
            </a:br>
            <a:endParaRPr lang="en-US" dirty="0"/>
          </a:p>
        </p:txBody>
      </p:sp>
      <p:sp>
        <p:nvSpPr>
          <p:cNvPr id="3" name="Content Placeholder 2"/>
          <p:cNvSpPr>
            <a:spLocks noGrp="1"/>
          </p:cNvSpPr>
          <p:nvPr>
            <p:ph idx="1"/>
          </p:nvPr>
        </p:nvSpPr>
        <p:spPr>
          <a:xfrm>
            <a:off x="354572" y="979324"/>
            <a:ext cx="6311186" cy="5563423"/>
          </a:xfrm>
        </p:spPr>
        <p:txBody>
          <a:bodyPr>
            <a:noAutofit/>
          </a:bodyPr>
          <a:lstStyle/>
          <a:p>
            <a:pPr>
              <a:lnSpc>
                <a:spcPct val="100000"/>
              </a:lnSpc>
            </a:pPr>
            <a:r>
              <a:rPr lang="en-US" sz="2600" dirty="0" smtClean="0"/>
              <a:t>In </a:t>
            </a:r>
            <a:r>
              <a:rPr lang="en-US" sz="2600" dirty="0"/>
              <a:t>October </a:t>
            </a:r>
            <a:r>
              <a:rPr lang="en-US" sz="2600" dirty="0" smtClean="0"/>
              <a:t>2017, we received funding from the State </a:t>
            </a:r>
            <a:r>
              <a:rPr lang="en-US" sz="2600" dirty="0"/>
              <a:t>of </a:t>
            </a:r>
            <a:r>
              <a:rPr lang="en-US" sz="2600" dirty="0" smtClean="0"/>
              <a:t>Montana for ART follow-on work</a:t>
            </a:r>
            <a:endParaRPr lang="en-US" sz="2600" dirty="0"/>
          </a:p>
          <a:p>
            <a:pPr>
              <a:lnSpc>
                <a:spcPct val="100000"/>
              </a:lnSpc>
            </a:pPr>
            <a:r>
              <a:rPr lang="en-US" sz="2600" dirty="0" smtClean="0"/>
              <a:t>NASA is using Robotic Operating System (ROS) </a:t>
            </a:r>
            <a:r>
              <a:rPr lang="en-US" sz="2600" dirty="0"/>
              <a:t>as </a:t>
            </a:r>
            <a:r>
              <a:rPr lang="en-US" sz="2600" dirty="0" smtClean="0"/>
              <a:t>a development </a:t>
            </a:r>
            <a:r>
              <a:rPr lang="en-US" sz="2600" dirty="0"/>
              <a:t>platform for </a:t>
            </a:r>
            <a:r>
              <a:rPr lang="en-US" sz="2600" dirty="0" smtClean="0"/>
              <a:t>various unmanned systems projects; convergence </a:t>
            </a:r>
            <a:r>
              <a:rPr lang="en-US" sz="2600" dirty="0"/>
              <a:t>with CFS is </a:t>
            </a:r>
            <a:r>
              <a:rPr lang="en-US" sz="2600" dirty="0" smtClean="0"/>
              <a:t>inevitable!</a:t>
            </a:r>
          </a:p>
          <a:p>
            <a:pPr>
              <a:lnSpc>
                <a:spcPct val="100000"/>
              </a:lnSpc>
            </a:pPr>
            <a:r>
              <a:rPr lang="en-US" sz="2600" dirty="0" smtClean="0"/>
              <a:t>Goal:</a:t>
            </a:r>
          </a:p>
          <a:p>
            <a:pPr lvl="1">
              <a:lnSpc>
                <a:spcPct val="100000"/>
              </a:lnSpc>
            </a:pPr>
            <a:r>
              <a:rPr lang="en-US" sz="2600" dirty="0" smtClean="0"/>
              <a:t>Extend ART Testing framework to ROS</a:t>
            </a:r>
          </a:p>
          <a:p>
            <a:pPr lvl="1">
              <a:lnSpc>
                <a:spcPct val="100000"/>
              </a:lnSpc>
            </a:pPr>
            <a:r>
              <a:rPr lang="en-US" sz="2600" dirty="0" smtClean="0"/>
              <a:t>Implement some Test Runner components outside of ROS framework</a:t>
            </a:r>
            <a:endParaRPr lang="en-US" sz="26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919585" cy="90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79911" y="2322996"/>
            <a:ext cx="2605416" cy="1589711"/>
          </a:xfrm>
          <a:prstGeom prst="rect">
            <a:avLst/>
          </a:prstGeom>
          <a:gradFill flip="none" rotWithShape="1">
            <a:gsLst>
              <a:gs pos="77000">
                <a:schemeClr val="accent1">
                  <a:lumMod val="42000"/>
                  <a:lumOff val="58000"/>
                  <a:alpha val="73000"/>
                </a:schemeClr>
              </a:gs>
              <a:gs pos="100000">
                <a:srgbClr val="FFEBFA"/>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6987598" y="3300939"/>
            <a:ext cx="0" cy="27773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521087" y="3573307"/>
            <a:ext cx="2405227" cy="235513"/>
            <a:chOff x="5486400" y="4038600"/>
            <a:chExt cx="3002413" cy="304800"/>
          </a:xfrm>
        </p:grpSpPr>
        <p:sp>
          <p:nvSpPr>
            <p:cNvPr id="8" name="Rectangle 7"/>
            <p:cNvSpPr/>
            <p:nvPr/>
          </p:nvSpPr>
          <p:spPr>
            <a:xfrm>
              <a:off x="5486400" y="4038600"/>
              <a:ext cx="3002413"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a:spLocks noChangeArrowheads="1"/>
            </p:cNvSpPr>
            <p:nvPr/>
          </p:nvSpPr>
          <p:spPr bwMode="auto">
            <a:xfrm>
              <a:off x="5941166" y="4052501"/>
              <a:ext cx="1868941" cy="278759"/>
            </a:xfrm>
            <a:prstGeom prst="rect">
              <a:avLst/>
            </a:prstGeom>
            <a:noFill/>
            <a:ln w="9525">
              <a:noFill/>
              <a:miter lim="800000"/>
              <a:headEnd/>
              <a:tailEnd/>
            </a:ln>
          </p:spPr>
          <p:txBody>
            <a:bodyPr wrap="none" lIns="0" tIns="0" rIns="0" bIns="0">
              <a:spAutoFit/>
            </a:bodyPr>
            <a:lstStyle/>
            <a:p>
              <a:pPr algn="ctr" eaLnBrk="0" hangingPunct="0"/>
              <a:r>
                <a:rPr lang="en-US" sz="800" b="1" dirty="0" smtClean="0">
                  <a:solidFill>
                    <a:srgbClr val="000000"/>
                  </a:solidFill>
                  <a:cs typeface="Arial" pitchFamily="34" charset="0"/>
                </a:rPr>
                <a:t>CFE Bus Inter-task </a:t>
              </a:r>
              <a:r>
                <a:rPr lang="en-US" sz="800" b="1" dirty="0">
                  <a:solidFill>
                    <a:srgbClr val="000000"/>
                  </a:solidFill>
                  <a:cs typeface="Arial" pitchFamily="34" charset="0"/>
                </a:rPr>
                <a:t>Message Router </a:t>
              </a:r>
            </a:p>
            <a:p>
              <a:pPr algn="ctr" eaLnBrk="0" hangingPunct="0"/>
              <a:r>
                <a:rPr lang="en-US" sz="800" b="1" dirty="0" smtClean="0">
                  <a:solidFill>
                    <a:srgbClr val="000000"/>
                  </a:solidFill>
                  <a:cs typeface="Arial" pitchFamily="34" charset="0"/>
                </a:rPr>
                <a:t>(Publish/Subscribe</a:t>
              </a:r>
              <a:r>
                <a:rPr lang="en-US" sz="800" b="1" dirty="0">
                  <a:solidFill>
                    <a:srgbClr val="000000"/>
                  </a:solidFill>
                  <a:cs typeface="Arial" pitchFamily="34" charset="0"/>
                </a:rPr>
                <a:t>)</a:t>
              </a:r>
              <a:endParaRPr lang="en-US" sz="800" b="1" dirty="0">
                <a:solidFill>
                  <a:prstClr val="black"/>
                </a:solidFill>
                <a:cs typeface="Arial" pitchFamily="34" charset="0"/>
              </a:endParaRPr>
            </a:p>
          </p:txBody>
        </p:sp>
      </p:grpSp>
      <p:sp>
        <p:nvSpPr>
          <p:cNvPr id="10" name="Oval 9"/>
          <p:cNvSpPr/>
          <p:nvPr/>
        </p:nvSpPr>
        <p:spPr>
          <a:xfrm>
            <a:off x="6736198" y="2631255"/>
            <a:ext cx="723661" cy="6696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800162" y="2637759"/>
            <a:ext cx="583266" cy="404282"/>
          </a:xfrm>
          <a:prstGeom prst="rect">
            <a:avLst/>
          </a:prstGeom>
          <a:noFill/>
        </p:spPr>
        <p:txBody>
          <a:bodyPr wrap="none" rtlCol="0">
            <a:spAutoFit/>
          </a:bodyPr>
          <a:lstStyle/>
          <a:p>
            <a:pPr algn="ctr"/>
            <a:r>
              <a:rPr lang="en-US" sz="1400" b="1" dirty="0" smtClean="0">
                <a:solidFill>
                  <a:srgbClr val="C00000"/>
                </a:solidFill>
              </a:rPr>
              <a:t>Test</a:t>
            </a:r>
          </a:p>
          <a:p>
            <a:pPr algn="ctr"/>
            <a:r>
              <a:rPr lang="en-US" sz="1400" b="1" dirty="0" smtClean="0">
                <a:solidFill>
                  <a:srgbClr val="C00000"/>
                </a:solidFill>
              </a:rPr>
              <a:t>Runner</a:t>
            </a:r>
            <a:endParaRPr lang="en-US" sz="1400" b="1" dirty="0">
              <a:solidFill>
                <a:srgbClr val="C00000"/>
              </a:solidFill>
            </a:endParaRPr>
          </a:p>
        </p:txBody>
      </p:sp>
      <p:cxnSp>
        <p:nvCxnSpPr>
          <p:cNvPr id="12" name="Straight Arrow Connector 11"/>
          <p:cNvCxnSpPr/>
          <p:nvPr/>
        </p:nvCxnSpPr>
        <p:spPr>
          <a:xfrm>
            <a:off x="8237535" y="3290199"/>
            <a:ext cx="0" cy="27773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986135" y="2620515"/>
            <a:ext cx="723661" cy="6696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948658" y="2635961"/>
            <a:ext cx="798616" cy="592470"/>
          </a:xfrm>
          <a:prstGeom prst="rect">
            <a:avLst/>
          </a:prstGeom>
          <a:noFill/>
        </p:spPr>
        <p:txBody>
          <a:bodyPr wrap="none" rtlCol="0">
            <a:spAutoFit/>
          </a:bodyPr>
          <a:lstStyle/>
          <a:p>
            <a:pPr algn="ctr"/>
            <a:r>
              <a:rPr lang="en-US" sz="1400" b="1" dirty="0">
                <a:solidFill>
                  <a:srgbClr val="C00000"/>
                </a:solidFill>
              </a:rPr>
              <a:t>S</a:t>
            </a:r>
            <a:r>
              <a:rPr lang="en-US" sz="1400" b="1" dirty="0" smtClean="0">
                <a:solidFill>
                  <a:srgbClr val="C00000"/>
                </a:solidFill>
              </a:rPr>
              <a:t>UT</a:t>
            </a:r>
          </a:p>
          <a:p>
            <a:pPr algn="ctr"/>
            <a:r>
              <a:rPr lang="en-US" sz="1050" b="1" dirty="0" smtClean="0"/>
              <a:t>(</a:t>
            </a:r>
            <a:r>
              <a:rPr lang="en-US" sz="800" b="1" dirty="0" smtClean="0"/>
              <a:t>Autonomous </a:t>
            </a:r>
          </a:p>
          <a:p>
            <a:pPr algn="ctr"/>
            <a:r>
              <a:rPr lang="en-US" sz="800" b="1" dirty="0" smtClean="0"/>
              <a:t>S/W)</a:t>
            </a:r>
            <a:endParaRPr lang="en-US" sz="800" b="1" dirty="0"/>
          </a:p>
        </p:txBody>
      </p:sp>
      <p:cxnSp>
        <p:nvCxnSpPr>
          <p:cNvPr id="15" name="Straight Arrow Connector 14"/>
          <p:cNvCxnSpPr/>
          <p:nvPr/>
        </p:nvCxnSpPr>
        <p:spPr>
          <a:xfrm flipV="1">
            <a:off x="8503547" y="3279459"/>
            <a:ext cx="0" cy="28310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87598" y="2290203"/>
            <a:ext cx="2039611" cy="276999"/>
          </a:xfrm>
          <a:prstGeom prst="rect">
            <a:avLst/>
          </a:prstGeom>
          <a:noFill/>
        </p:spPr>
        <p:txBody>
          <a:bodyPr wrap="square" rtlCol="0">
            <a:spAutoFit/>
          </a:bodyPr>
          <a:lstStyle/>
          <a:p>
            <a:r>
              <a:rPr lang="en-US" sz="1200" b="1" dirty="0" smtClean="0">
                <a:solidFill>
                  <a:srgbClr val="C00000"/>
                </a:solidFill>
              </a:rPr>
              <a:t>cFS Flight computer</a:t>
            </a:r>
            <a:endParaRPr lang="en-US" sz="1200" b="1" dirty="0">
              <a:solidFill>
                <a:srgbClr val="C00000"/>
              </a:solidFill>
            </a:endParaRPr>
          </a:p>
        </p:txBody>
      </p:sp>
      <p:cxnSp>
        <p:nvCxnSpPr>
          <p:cNvPr id="22" name="Straight Arrow Connector 21"/>
          <p:cNvCxnSpPr/>
          <p:nvPr/>
        </p:nvCxnSpPr>
        <p:spPr>
          <a:xfrm flipV="1">
            <a:off x="7182574" y="3287514"/>
            <a:ext cx="0" cy="28310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710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912" y="101051"/>
            <a:ext cx="7175437" cy="1112607"/>
          </a:xfrm>
        </p:spPr>
        <p:txBody>
          <a:bodyPr>
            <a:normAutofit fontScale="90000"/>
          </a:bodyPr>
          <a:lstStyle/>
          <a:p>
            <a:pPr algn="ctr"/>
            <a:r>
              <a:rPr lang="en-US" dirty="0" smtClean="0"/>
              <a:t>Other </a:t>
            </a:r>
            <a:r>
              <a:rPr lang="en-US" dirty="0"/>
              <a:t>Platforms Support</a:t>
            </a:r>
            <a:br>
              <a:rPr lang="en-US" dirty="0"/>
            </a:br>
            <a:r>
              <a:rPr lang="en-US" dirty="0"/>
              <a:t>Extension to </a:t>
            </a:r>
            <a:r>
              <a:rPr lang="en-US" dirty="0" smtClean="0"/>
              <a:t>ROS</a:t>
            </a:r>
            <a:endParaRPr lang="en-US" dirty="0"/>
          </a:p>
        </p:txBody>
      </p:sp>
      <p:sp>
        <p:nvSpPr>
          <p:cNvPr id="3" name="Content Placeholder 2"/>
          <p:cNvSpPr>
            <a:spLocks noGrp="1"/>
          </p:cNvSpPr>
          <p:nvPr>
            <p:ph idx="1"/>
          </p:nvPr>
        </p:nvSpPr>
        <p:spPr>
          <a:xfrm>
            <a:off x="324195" y="1742496"/>
            <a:ext cx="8487295" cy="4442173"/>
          </a:xfrm>
        </p:spPr>
        <p:txBody>
          <a:bodyPr>
            <a:noAutofit/>
          </a:bodyPr>
          <a:lstStyle/>
          <a:p>
            <a:pPr algn="just" fontAlgn="base"/>
            <a:r>
              <a:rPr lang="en-US" sz="2400" dirty="0" smtClean="0"/>
              <a:t>The </a:t>
            </a:r>
            <a:r>
              <a:rPr lang="en-US" sz="2400" dirty="0"/>
              <a:t>Robot Operating System (ROS) is a flexible framework for writing robot software. </a:t>
            </a:r>
            <a:endParaRPr lang="en-US" sz="2400" dirty="0" smtClean="0"/>
          </a:p>
          <a:p>
            <a:pPr algn="just" fontAlgn="base"/>
            <a:r>
              <a:rPr lang="en-US" sz="2400" dirty="0" smtClean="0"/>
              <a:t>ROS </a:t>
            </a:r>
            <a:r>
              <a:rPr lang="en-US" sz="2400" dirty="0"/>
              <a:t>is a collection of </a:t>
            </a:r>
            <a:r>
              <a:rPr lang="en-US" sz="2400" dirty="0" smtClean="0"/>
              <a:t>tools &amp; libraries </a:t>
            </a:r>
            <a:r>
              <a:rPr lang="en-US" sz="2400" dirty="0"/>
              <a:t>that </a:t>
            </a:r>
            <a:r>
              <a:rPr lang="en-US" sz="2400" dirty="0" smtClean="0"/>
              <a:t>simplify </a:t>
            </a:r>
            <a:r>
              <a:rPr lang="en-US" sz="2400" dirty="0"/>
              <a:t>the task of creating complex and robust robot behavior across a wide variety of robotic </a:t>
            </a:r>
            <a:r>
              <a:rPr lang="en-US" sz="2400" dirty="0" smtClean="0"/>
              <a:t>hardware and platforms.</a:t>
            </a:r>
          </a:p>
          <a:p>
            <a:pPr algn="just" fontAlgn="base"/>
            <a:r>
              <a:rPr lang="en-US" sz="2400" dirty="0"/>
              <a:t>ROS was designed specifically for groups </a:t>
            </a:r>
            <a:r>
              <a:rPr lang="en-US" sz="2400" dirty="0" smtClean="0"/>
              <a:t>to </a:t>
            </a:r>
            <a:r>
              <a:rPr lang="en-US" sz="2400" dirty="0"/>
              <a:t>collaborate and build upon each other's </a:t>
            </a:r>
            <a:r>
              <a:rPr lang="en-US" sz="2400" dirty="0" smtClean="0"/>
              <a:t>work.  </a:t>
            </a:r>
          </a:p>
          <a:p>
            <a:pPr lvl="1" algn="just" fontAlgn="base"/>
            <a:r>
              <a:rPr lang="en-US" dirty="0" smtClean="0"/>
              <a:t>For </a:t>
            </a:r>
            <a:r>
              <a:rPr lang="en-US" dirty="0"/>
              <a:t>example, </a:t>
            </a:r>
            <a:r>
              <a:rPr lang="en-US" dirty="0" smtClean="0"/>
              <a:t>experts </a:t>
            </a:r>
            <a:r>
              <a:rPr lang="en-US" dirty="0"/>
              <a:t>in mapping indoor </a:t>
            </a:r>
            <a:r>
              <a:rPr lang="en-US" dirty="0" smtClean="0"/>
              <a:t>environments and </a:t>
            </a:r>
            <a:r>
              <a:rPr lang="en-US" dirty="0"/>
              <a:t>experts at using maps </a:t>
            </a:r>
            <a:r>
              <a:rPr lang="en-US" dirty="0" smtClean="0"/>
              <a:t>for navigation, </a:t>
            </a:r>
            <a:r>
              <a:rPr lang="en-US" dirty="0"/>
              <a:t>and </a:t>
            </a:r>
            <a:r>
              <a:rPr lang="en-US" dirty="0" smtClean="0"/>
              <a:t>another group with a novel computer </a:t>
            </a:r>
            <a:r>
              <a:rPr lang="en-US" dirty="0"/>
              <a:t>vision approach </a:t>
            </a:r>
            <a:r>
              <a:rPr lang="en-US" dirty="0" smtClean="0"/>
              <a:t>can work with each other’s packages seamlessly. Data-centric</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93618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144" y="74180"/>
            <a:ext cx="7886700" cy="1289108"/>
          </a:xfrm>
        </p:spPr>
        <p:txBody>
          <a:bodyPr>
            <a:normAutofit fontScale="90000"/>
          </a:bodyPr>
          <a:lstStyle/>
          <a:p>
            <a:pPr algn="ctr"/>
            <a:r>
              <a:rPr lang="en-US" dirty="0" smtClean="0"/>
              <a:t>CFS/ROS </a:t>
            </a:r>
            <a:br>
              <a:rPr lang="en-US" dirty="0" smtClean="0"/>
            </a:br>
            <a:r>
              <a:rPr lang="en-US" dirty="0" smtClean="0"/>
              <a:t>Common Modeled Behaviors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72520450"/>
              </p:ext>
            </p:extLst>
          </p:nvPr>
        </p:nvGraphicFramePr>
        <p:xfrm>
          <a:off x="614363" y="2093826"/>
          <a:ext cx="8101012" cy="3652520"/>
        </p:xfrm>
        <a:graphic>
          <a:graphicData uri="http://schemas.openxmlformats.org/drawingml/2006/table">
            <a:tbl>
              <a:tblPr firstRow="1" bandRow="1">
                <a:tableStyleId>{5C22544A-7EE6-4342-B048-85BDC9FD1C3A}</a:tableStyleId>
              </a:tblPr>
              <a:tblGrid>
                <a:gridCol w="4050506">
                  <a:extLst>
                    <a:ext uri="{9D8B030D-6E8A-4147-A177-3AD203B41FA5}">
                      <a16:colId xmlns:a16="http://schemas.microsoft.com/office/drawing/2014/main" val="141073119"/>
                    </a:ext>
                  </a:extLst>
                </a:gridCol>
                <a:gridCol w="4050506">
                  <a:extLst>
                    <a:ext uri="{9D8B030D-6E8A-4147-A177-3AD203B41FA5}">
                      <a16:colId xmlns:a16="http://schemas.microsoft.com/office/drawing/2014/main" val="3580873100"/>
                    </a:ext>
                  </a:extLst>
                </a:gridCol>
              </a:tblGrid>
              <a:tr h="370840">
                <a:tc>
                  <a:txBody>
                    <a:bodyPr/>
                    <a:lstStyle/>
                    <a:p>
                      <a:pPr algn="ctr"/>
                      <a:r>
                        <a:rPr lang="en-US" sz="2800" u="sng" dirty="0" smtClean="0"/>
                        <a:t>ROS</a:t>
                      </a:r>
                      <a:endParaRPr lang="en-US" sz="2800" u="sng" dirty="0"/>
                    </a:p>
                  </a:txBody>
                  <a:tcPr/>
                </a:tc>
                <a:tc>
                  <a:txBody>
                    <a:bodyPr/>
                    <a:lstStyle/>
                    <a:p>
                      <a:pPr algn="ctr"/>
                      <a:r>
                        <a:rPr lang="en-US" sz="2800" u="sng" dirty="0" smtClean="0"/>
                        <a:t>CFS</a:t>
                      </a:r>
                      <a:endParaRPr lang="en-US" sz="2800" u="sng" dirty="0"/>
                    </a:p>
                  </a:txBody>
                  <a:tcPr/>
                </a:tc>
                <a:extLst>
                  <a:ext uri="{0D108BD9-81ED-4DB2-BD59-A6C34878D82A}">
                    <a16:rowId xmlns:a16="http://schemas.microsoft.com/office/drawing/2014/main" val="3861566543"/>
                  </a:ext>
                </a:extLst>
              </a:tr>
              <a:tr h="370840">
                <a:tc>
                  <a:txBody>
                    <a:bodyPr/>
                    <a:lstStyle/>
                    <a:p>
                      <a:r>
                        <a:rPr lang="en-US" dirty="0" smtClean="0"/>
                        <a:t>Multiple Test </a:t>
                      </a:r>
                      <a:r>
                        <a:rPr lang="en-US" b="1" u="sng" dirty="0" smtClean="0">
                          <a:solidFill>
                            <a:schemeClr val="tx1"/>
                          </a:solidFill>
                        </a:rPr>
                        <a:t>Nodes</a:t>
                      </a:r>
                      <a:r>
                        <a:rPr lang="en-US" dirty="0" smtClean="0"/>
                        <a:t> run-time instantiation</a:t>
                      </a:r>
                      <a:endParaRPr lang="en-US" dirty="0"/>
                    </a:p>
                  </a:txBody>
                  <a:tcPr/>
                </a:tc>
                <a:tc>
                  <a:txBody>
                    <a:bodyPr/>
                    <a:lstStyle/>
                    <a:p>
                      <a:r>
                        <a:rPr lang="en-US" dirty="0" smtClean="0"/>
                        <a:t>Multiple Test </a:t>
                      </a:r>
                      <a:r>
                        <a:rPr lang="en-US" b="1" u="sng" dirty="0" smtClean="0">
                          <a:solidFill>
                            <a:schemeClr val="tx1"/>
                          </a:solidFill>
                        </a:rPr>
                        <a:t>Apps</a:t>
                      </a:r>
                      <a:r>
                        <a:rPr lang="en-US" dirty="0" smtClean="0"/>
                        <a:t> run-time instantiation</a:t>
                      </a:r>
                      <a:endParaRPr lang="en-US" dirty="0"/>
                    </a:p>
                  </a:txBody>
                  <a:tcPr/>
                </a:tc>
                <a:extLst>
                  <a:ext uri="{0D108BD9-81ED-4DB2-BD59-A6C34878D82A}">
                    <a16:rowId xmlns:a16="http://schemas.microsoft.com/office/drawing/2014/main" val="36280067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Create </a:t>
                      </a:r>
                      <a:r>
                        <a:rPr lang="en-US" b="1" u="sng" dirty="0" smtClean="0">
                          <a:solidFill>
                            <a:schemeClr val="tx1"/>
                          </a:solidFill>
                        </a:rPr>
                        <a:t>Topics</a:t>
                      </a:r>
                      <a:r>
                        <a:rPr lang="en-US" dirty="0" smtClean="0"/>
                        <a:t> (to hold messages)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Create </a:t>
                      </a:r>
                      <a:r>
                        <a:rPr lang="en-US" b="1" u="sng" dirty="0" smtClean="0">
                          <a:solidFill>
                            <a:schemeClr val="tx1"/>
                          </a:solidFill>
                        </a:rPr>
                        <a:t>Pipes</a:t>
                      </a:r>
                      <a:r>
                        <a:rPr lang="en-US" dirty="0" smtClean="0"/>
                        <a:t> (to hold messages)</a:t>
                      </a:r>
                    </a:p>
                  </a:txBody>
                  <a:tcPr/>
                </a:tc>
                <a:extLst>
                  <a:ext uri="{0D108BD9-81ED-4DB2-BD59-A6C34878D82A}">
                    <a16:rowId xmlns:a16="http://schemas.microsoft.com/office/drawing/2014/main" val="1209615731"/>
                  </a:ext>
                </a:extLst>
              </a:tr>
              <a:tr h="370840">
                <a:tc>
                  <a:txBody>
                    <a:bodyPr/>
                    <a:lstStyle/>
                    <a:p>
                      <a:r>
                        <a:rPr lang="en-US" dirty="0" smtClean="0">
                          <a:solidFill>
                            <a:schemeClr val="tx1"/>
                          </a:solidFill>
                        </a:rPr>
                        <a:t>Subscribe</a:t>
                      </a:r>
                      <a:r>
                        <a:rPr lang="en-US" dirty="0" smtClean="0"/>
                        <a:t> to &amp; receive messages (data)</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Subscribe</a:t>
                      </a:r>
                      <a:r>
                        <a:rPr lang="en-US" dirty="0" smtClean="0"/>
                        <a:t> to &amp; receive messages (data)</a:t>
                      </a:r>
                    </a:p>
                  </a:txBody>
                  <a:tcPr/>
                </a:tc>
                <a:extLst>
                  <a:ext uri="{0D108BD9-81ED-4DB2-BD59-A6C34878D82A}">
                    <a16:rowId xmlns:a16="http://schemas.microsoft.com/office/drawing/2014/main" val="18645708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Publish</a:t>
                      </a:r>
                      <a:r>
                        <a:rPr lang="en-US" dirty="0" smtClean="0"/>
                        <a:t> to &amp; Send messages</a:t>
                      </a:r>
                    </a:p>
                  </a:txBody>
                  <a:tcPr/>
                </a:tc>
                <a:tc>
                  <a:txBody>
                    <a:bodyPr/>
                    <a:lstStyle/>
                    <a:p>
                      <a:r>
                        <a:rPr lang="en-US" dirty="0" smtClean="0">
                          <a:solidFill>
                            <a:schemeClr val="tx1"/>
                          </a:solidFill>
                        </a:rPr>
                        <a:t>Publish</a:t>
                      </a:r>
                      <a:r>
                        <a:rPr lang="en-US" dirty="0" smtClean="0"/>
                        <a:t> to &amp; Send messages</a:t>
                      </a:r>
                      <a:endParaRPr lang="en-US" dirty="0"/>
                    </a:p>
                  </a:txBody>
                  <a:tcPr/>
                </a:tc>
                <a:extLst>
                  <a:ext uri="{0D108BD9-81ED-4DB2-BD59-A6C34878D82A}">
                    <a16:rowId xmlns:a16="http://schemas.microsoft.com/office/drawing/2014/main" val="1158506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Publish</a:t>
                      </a:r>
                      <a:r>
                        <a:rPr lang="en-US" dirty="0" smtClean="0"/>
                        <a:t> Data at a known rate</a:t>
                      </a:r>
                    </a:p>
                  </a:txBody>
                  <a:tcPr/>
                </a:tc>
                <a:tc>
                  <a:txBody>
                    <a:bodyPr/>
                    <a:lstStyle/>
                    <a:p>
                      <a:r>
                        <a:rPr lang="en-US" dirty="0" smtClean="0">
                          <a:solidFill>
                            <a:schemeClr val="tx1"/>
                          </a:solidFill>
                        </a:rPr>
                        <a:t>Publish</a:t>
                      </a:r>
                      <a:r>
                        <a:rPr lang="en-US" dirty="0" smtClean="0"/>
                        <a:t> Data at</a:t>
                      </a:r>
                      <a:r>
                        <a:rPr lang="en-US" baseline="0" dirty="0" smtClean="0"/>
                        <a:t> a known rate</a:t>
                      </a:r>
                      <a:endParaRPr lang="en-US" dirty="0"/>
                    </a:p>
                  </a:txBody>
                  <a:tcPr/>
                </a:tc>
                <a:extLst>
                  <a:ext uri="{0D108BD9-81ED-4DB2-BD59-A6C34878D82A}">
                    <a16:rowId xmlns:a16="http://schemas.microsoft.com/office/drawing/2014/main" val="40720556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Nodes can be added and removed at run-time</a:t>
                      </a:r>
                      <a:endParaRPr lang="en-US" dirty="0" smtClean="0"/>
                    </a:p>
                  </a:txBody>
                  <a:tcPr/>
                </a:tc>
                <a:tc>
                  <a:txBody>
                    <a:bodyPr/>
                    <a:lstStyle/>
                    <a:p>
                      <a:r>
                        <a:rPr lang="en-US" sz="1800" kern="1200" dirty="0" smtClean="0">
                          <a:solidFill>
                            <a:schemeClr val="dk1"/>
                          </a:solidFill>
                          <a:effectLst/>
                          <a:latin typeface="+mn-lt"/>
                          <a:ea typeface="+mn-ea"/>
                          <a:cs typeface="+mn-cs"/>
                        </a:rPr>
                        <a:t>Applications can be added and removed at run-time</a:t>
                      </a:r>
                      <a:endParaRPr lang="en-US" dirty="0"/>
                    </a:p>
                  </a:txBody>
                  <a:tcPr/>
                </a:tc>
                <a:extLst>
                  <a:ext uri="{0D108BD9-81ED-4DB2-BD59-A6C34878D82A}">
                    <a16:rowId xmlns:a16="http://schemas.microsoft.com/office/drawing/2014/main" val="29023051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extLst>
                  <a:ext uri="{0D108BD9-81ED-4DB2-BD59-A6C34878D82A}">
                    <a16:rowId xmlns:a16="http://schemas.microsoft.com/office/drawing/2014/main" val="4059885892"/>
                  </a:ext>
                </a:extLst>
              </a:tr>
            </a:tbl>
          </a:graphicData>
        </a:graphic>
      </p:graphicFrame>
      <p:sp>
        <p:nvSpPr>
          <p:cNvPr id="3" name="Rectangle 2"/>
          <p:cNvSpPr/>
          <p:nvPr/>
        </p:nvSpPr>
        <p:spPr>
          <a:xfrm>
            <a:off x="3811361" y="1724494"/>
            <a:ext cx="2028119" cy="369332"/>
          </a:xfrm>
          <a:prstGeom prst="rect">
            <a:avLst/>
          </a:prstGeom>
        </p:spPr>
        <p:txBody>
          <a:bodyPr wrap="none">
            <a:spAutoFit/>
          </a:bodyPr>
          <a:lstStyle/>
          <a:p>
            <a:r>
              <a:rPr lang="en-US" dirty="0" smtClean="0">
                <a:solidFill>
                  <a:srgbClr val="333333"/>
                </a:solidFill>
                <a:latin typeface="arial" panose="020B0604020202020204" pitchFamily="34" charset="0"/>
              </a:rPr>
              <a:t>“Data </a:t>
            </a:r>
            <a:r>
              <a:rPr lang="en-US" dirty="0">
                <a:solidFill>
                  <a:srgbClr val="333333"/>
                </a:solidFill>
                <a:latin typeface="arial" panose="020B0604020202020204" pitchFamily="34" charset="0"/>
              </a:rPr>
              <a:t>bus-centric"</a:t>
            </a:r>
            <a:endParaRPr lang="en-US"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800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231110" y="32675"/>
            <a:ext cx="6864234" cy="707886"/>
          </a:xfrm>
          <a:prstGeom prst="rect">
            <a:avLst/>
          </a:prstGeom>
        </p:spPr>
        <p:txBody>
          <a:bodyPr wrap="square">
            <a:spAutoFit/>
          </a:bodyPr>
          <a:lstStyle/>
          <a:p>
            <a:pPr algn="ctr"/>
            <a:r>
              <a:rPr lang="en-US" sz="4000" dirty="0" smtClean="0"/>
              <a:t>ROS </a:t>
            </a:r>
            <a:r>
              <a:rPr lang="en-US" sz="4000" dirty="0"/>
              <a:t>Test </a:t>
            </a:r>
            <a:r>
              <a:rPr lang="en-US" sz="4000" dirty="0" smtClean="0"/>
              <a:t>Runner Design</a:t>
            </a:r>
            <a:endParaRPr lang="en-US" sz="4000" dirty="0"/>
          </a:p>
        </p:txBody>
      </p:sp>
      <p:pic>
        <p:nvPicPr>
          <p:cNvPr id="47" name="Picture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765676" cy="753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633574" y="1050133"/>
            <a:ext cx="8059306" cy="2727326"/>
            <a:chOff x="986827" y="2396117"/>
            <a:chExt cx="7663327" cy="2353901"/>
          </a:xfrm>
        </p:grpSpPr>
        <p:sp>
          <p:nvSpPr>
            <p:cNvPr id="6" name="Rectangle 5"/>
            <p:cNvSpPr/>
            <p:nvPr/>
          </p:nvSpPr>
          <p:spPr>
            <a:xfrm>
              <a:off x="4404079" y="2396117"/>
              <a:ext cx="4246075" cy="23539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810132" y="2826953"/>
              <a:ext cx="867923" cy="17452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ROS </a:t>
              </a:r>
            </a:p>
            <a:p>
              <a:pPr algn="ctr"/>
              <a:r>
                <a:rPr lang="en-US" sz="1050" b="1" dirty="0" smtClean="0">
                  <a:solidFill>
                    <a:schemeClr val="tx1"/>
                  </a:solidFill>
                </a:rPr>
                <a:t>Interface</a:t>
              </a:r>
            </a:p>
            <a:p>
              <a:pPr algn="ctr"/>
              <a:r>
                <a:rPr lang="en-US" sz="1050" b="1" dirty="0" smtClean="0">
                  <a:solidFill>
                    <a:schemeClr val="tx1"/>
                  </a:solidFill>
                </a:rPr>
                <a:t>Link</a:t>
              </a:r>
              <a:endParaRPr lang="en-US" sz="1050" b="1" dirty="0">
                <a:solidFill>
                  <a:schemeClr val="tx1"/>
                </a:solidFill>
              </a:endParaRPr>
            </a:p>
            <a:p>
              <a:pPr algn="ctr"/>
              <a:r>
                <a:rPr lang="en-US" sz="900" b="1" dirty="0" smtClean="0">
                  <a:solidFill>
                    <a:schemeClr val="tx1"/>
                  </a:solidFill>
                </a:rPr>
                <a:t>(Python)</a:t>
              </a:r>
            </a:p>
          </p:txBody>
        </p:sp>
        <p:sp>
          <p:nvSpPr>
            <p:cNvPr id="55" name="TextBox 54"/>
            <p:cNvSpPr txBox="1"/>
            <p:nvPr/>
          </p:nvSpPr>
          <p:spPr>
            <a:xfrm>
              <a:off x="5575302" y="2400858"/>
              <a:ext cx="2171156" cy="308563"/>
            </a:xfrm>
            <a:prstGeom prst="rect">
              <a:avLst/>
            </a:prstGeom>
            <a:noFill/>
          </p:spPr>
          <p:txBody>
            <a:bodyPr wrap="square" rtlCol="0">
              <a:spAutoFit/>
            </a:bodyPr>
            <a:lstStyle/>
            <a:p>
              <a:pPr algn="ctr"/>
              <a:r>
                <a:rPr lang="en-US" sz="1350" b="1" dirty="0" smtClean="0"/>
                <a:t>Autonomous System</a:t>
              </a:r>
              <a:endParaRPr lang="en-US" sz="1350" b="1" dirty="0"/>
            </a:p>
          </p:txBody>
        </p:sp>
        <p:sp>
          <p:nvSpPr>
            <p:cNvPr id="57" name="TextBox 56"/>
            <p:cNvSpPr txBox="1"/>
            <p:nvPr/>
          </p:nvSpPr>
          <p:spPr>
            <a:xfrm>
              <a:off x="3766388" y="3357751"/>
              <a:ext cx="872534" cy="380873"/>
            </a:xfrm>
            <a:prstGeom prst="rect">
              <a:avLst/>
            </a:prstGeom>
            <a:noFill/>
          </p:spPr>
          <p:txBody>
            <a:bodyPr wrap="square" rtlCol="0">
              <a:spAutoFit/>
            </a:bodyPr>
            <a:lstStyle/>
            <a:p>
              <a:endParaRPr lang="en-US" sz="825" b="1" dirty="0"/>
            </a:p>
            <a:p>
              <a:r>
                <a:rPr lang="en-US" sz="1050" b="1" dirty="0"/>
                <a:t>Sockets</a:t>
              </a:r>
            </a:p>
          </p:txBody>
        </p:sp>
        <p:grpSp>
          <p:nvGrpSpPr>
            <p:cNvPr id="110" name="Group 109"/>
            <p:cNvGrpSpPr/>
            <p:nvPr/>
          </p:nvGrpSpPr>
          <p:grpSpPr>
            <a:xfrm>
              <a:off x="986827" y="2396119"/>
              <a:ext cx="2512522" cy="1556587"/>
              <a:chOff x="1992776" y="2750789"/>
              <a:chExt cx="2633699" cy="1513802"/>
            </a:xfrm>
          </p:grpSpPr>
          <p:grpSp>
            <p:nvGrpSpPr>
              <p:cNvPr id="111" name="Group 110"/>
              <p:cNvGrpSpPr/>
              <p:nvPr/>
            </p:nvGrpSpPr>
            <p:grpSpPr>
              <a:xfrm>
                <a:off x="1992776" y="2750789"/>
                <a:ext cx="2633699" cy="1513802"/>
                <a:chOff x="992221" y="924759"/>
                <a:chExt cx="3511597" cy="1968855"/>
              </a:xfrm>
            </p:grpSpPr>
            <p:sp>
              <p:nvSpPr>
                <p:cNvPr id="116" name="Rectangle 115"/>
                <p:cNvSpPr/>
                <p:nvPr/>
              </p:nvSpPr>
              <p:spPr>
                <a:xfrm>
                  <a:off x="992221" y="924759"/>
                  <a:ext cx="3511597" cy="1968855"/>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116"/>
                <p:cNvSpPr/>
                <p:nvPr/>
              </p:nvSpPr>
              <p:spPr>
                <a:xfrm>
                  <a:off x="1254995" y="2035202"/>
                  <a:ext cx="943150" cy="7564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GUI</a:t>
                  </a:r>
                </a:p>
                <a:p>
                  <a:pPr algn="ctr"/>
                  <a:r>
                    <a:rPr lang="en-US" sz="1050" b="1" dirty="0" smtClean="0">
                      <a:solidFill>
                        <a:schemeClr val="tx1"/>
                      </a:solidFill>
                    </a:rPr>
                    <a:t>(QT)</a:t>
                  </a:r>
                  <a:endParaRPr lang="en-US" sz="1050" b="1" dirty="0">
                    <a:solidFill>
                      <a:schemeClr val="tx1"/>
                    </a:solidFill>
                  </a:endParaRPr>
                </a:p>
              </p:txBody>
            </p:sp>
            <p:sp>
              <p:nvSpPr>
                <p:cNvPr id="118" name="Rectangle 117"/>
                <p:cNvSpPr/>
                <p:nvPr/>
              </p:nvSpPr>
              <p:spPr>
                <a:xfrm>
                  <a:off x="3199858" y="2035204"/>
                  <a:ext cx="1161083" cy="7564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 </a:t>
                  </a:r>
                  <a:r>
                    <a:rPr lang="en-US" sz="1050" b="1" dirty="0" smtClean="0">
                      <a:solidFill>
                        <a:schemeClr val="tx1"/>
                      </a:solidFill>
                    </a:rPr>
                    <a:t>Executor</a:t>
                  </a:r>
                </a:p>
                <a:p>
                  <a:pPr algn="ctr"/>
                  <a:r>
                    <a:rPr lang="en-US" sz="1050" b="1" dirty="0" smtClean="0">
                      <a:solidFill>
                        <a:schemeClr val="tx1"/>
                      </a:solidFill>
                    </a:rPr>
                    <a:t>(Python)</a:t>
                  </a:r>
                  <a:endParaRPr lang="en-US" sz="1050" b="1" dirty="0">
                    <a:solidFill>
                      <a:schemeClr val="tx1"/>
                    </a:solidFill>
                  </a:endParaRPr>
                </a:p>
              </p:txBody>
            </p:sp>
            <p:sp>
              <p:nvSpPr>
                <p:cNvPr id="119" name="TextBox 118"/>
                <p:cNvSpPr txBox="1"/>
                <p:nvPr/>
              </p:nvSpPr>
              <p:spPr>
                <a:xfrm>
                  <a:off x="2238668" y="2096749"/>
                  <a:ext cx="1001949" cy="285211"/>
                </a:xfrm>
                <a:prstGeom prst="rect">
                  <a:avLst/>
                </a:prstGeom>
                <a:noFill/>
              </p:spPr>
              <p:txBody>
                <a:bodyPr wrap="square" rtlCol="0">
                  <a:spAutoFit/>
                </a:bodyPr>
                <a:lstStyle/>
                <a:p>
                  <a:r>
                    <a:rPr lang="en-US" sz="825" b="1" dirty="0"/>
                    <a:t>Execute Test</a:t>
                  </a:r>
                </a:p>
              </p:txBody>
            </p:sp>
            <p:sp>
              <p:nvSpPr>
                <p:cNvPr id="120" name="TextBox 119"/>
                <p:cNvSpPr txBox="1"/>
                <p:nvPr/>
              </p:nvSpPr>
              <p:spPr>
                <a:xfrm>
                  <a:off x="2238668" y="1079763"/>
                  <a:ext cx="2122273" cy="730780"/>
                </a:xfrm>
                <a:prstGeom prst="rect">
                  <a:avLst/>
                </a:prstGeom>
                <a:noFill/>
              </p:spPr>
              <p:txBody>
                <a:bodyPr wrap="square" rtlCol="0">
                  <a:spAutoFit/>
                </a:bodyPr>
                <a:lstStyle/>
                <a:p>
                  <a:pPr algn="ctr"/>
                  <a:r>
                    <a:rPr lang="en-US" sz="1200" b="1" dirty="0"/>
                    <a:t>Remote </a:t>
                  </a:r>
                  <a:r>
                    <a:rPr lang="en-US" sz="1200" b="1" dirty="0" smtClean="0"/>
                    <a:t>Computer</a:t>
                  </a:r>
                </a:p>
                <a:p>
                  <a:pPr algn="ctr"/>
                  <a:r>
                    <a:rPr lang="en-US" sz="1200" b="1" dirty="0"/>
                    <a:t>Windows/Linux/MAC</a:t>
                  </a:r>
                </a:p>
                <a:p>
                  <a:pPr algn="ctr"/>
                  <a:endParaRPr lang="en-US" sz="1350" b="1" dirty="0"/>
                </a:p>
              </p:txBody>
            </p:sp>
          </p:grpSp>
          <p:cxnSp>
            <p:nvCxnSpPr>
              <p:cNvPr id="113" name="Straight Arrow Connector 112"/>
              <p:cNvCxnSpPr>
                <a:stCxn id="117" idx="3"/>
                <a:endCxn id="118" idx="1"/>
              </p:cNvCxnSpPr>
              <p:nvPr/>
            </p:nvCxnSpPr>
            <p:spPr>
              <a:xfrm>
                <a:off x="2897219" y="3895390"/>
                <a:ext cx="751285"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2189857" y="3207573"/>
                <a:ext cx="707363" cy="377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tx1"/>
                    </a:solidFill>
                  </a:rPr>
                  <a:t>Test Handler</a:t>
                </a:r>
              </a:p>
            </p:txBody>
          </p:sp>
          <p:sp>
            <p:nvSpPr>
              <p:cNvPr id="115" name="Rectangle 114"/>
              <p:cNvSpPr/>
              <p:nvPr/>
            </p:nvSpPr>
            <p:spPr>
              <a:xfrm>
                <a:off x="2189857" y="2820634"/>
                <a:ext cx="707363" cy="377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tx1"/>
                    </a:solidFill>
                  </a:rPr>
                  <a:t>Reqts Handler</a:t>
                </a:r>
              </a:p>
            </p:txBody>
          </p:sp>
        </p:grpSp>
        <p:sp>
          <p:nvSpPr>
            <p:cNvPr id="121" name="TextBox 120"/>
            <p:cNvSpPr txBox="1"/>
            <p:nvPr/>
          </p:nvSpPr>
          <p:spPr>
            <a:xfrm>
              <a:off x="5615324" y="4141312"/>
              <a:ext cx="580727" cy="284828"/>
            </a:xfrm>
            <a:prstGeom prst="rect">
              <a:avLst/>
            </a:prstGeom>
            <a:noFill/>
          </p:spPr>
          <p:txBody>
            <a:bodyPr wrap="square" rtlCol="0">
              <a:spAutoFit/>
            </a:bodyPr>
            <a:lstStyle/>
            <a:p>
              <a:pPr algn="ctr"/>
              <a:r>
                <a:rPr lang="en-US" sz="600" b="1" dirty="0"/>
                <a:t>Instantiate a </a:t>
              </a:r>
            </a:p>
            <a:p>
              <a:pPr algn="ctr"/>
              <a:r>
                <a:rPr lang="en-US" sz="600" b="1" dirty="0"/>
                <a:t>Tester Node</a:t>
              </a:r>
            </a:p>
          </p:txBody>
        </p:sp>
        <p:grpSp>
          <p:nvGrpSpPr>
            <p:cNvPr id="123" name="Group 122"/>
            <p:cNvGrpSpPr/>
            <p:nvPr/>
          </p:nvGrpSpPr>
          <p:grpSpPr>
            <a:xfrm>
              <a:off x="6120575" y="2826954"/>
              <a:ext cx="2272019" cy="1732839"/>
              <a:chOff x="7547956" y="2036618"/>
              <a:chExt cx="3175462" cy="2246946"/>
            </a:xfrm>
          </p:grpSpPr>
          <p:sp>
            <p:nvSpPr>
              <p:cNvPr id="124" name="Rounded Rectangle 123"/>
              <p:cNvSpPr/>
              <p:nvPr/>
            </p:nvSpPr>
            <p:spPr>
              <a:xfrm>
                <a:off x="7547956" y="2036618"/>
                <a:ext cx="3175462" cy="2246946"/>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124"/>
              <p:cNvSpPr/>
              <p:nvPr/>
            </p:nvSpPr>
            <p:spPr>
              <a:xfrm>
                <a:off x="7701819" y="28052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126" name="Rectangle 125"/>
              <p:cNvSpPr/>
              <p:nvPr/>
            </p:nvSpPr>
            <p:spPr>
              <a:xfrm>
                <a:off x="9371938" y="28090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 Unit Under Test</a:t>
                </a:r>
              </a:p>
            </p:txBody>
          </p:sp>
          <p:sp>
            <p:nvSpPr>
              <p:cNvPr id="127" name="TextBox 126"/>
              <p:cNvSpPr txBox="1"/>
              <p:nvPr/>
            </p:nvSpPr>
            <p:spPr>
              <a:xfrm>
                <a:off x="8572354" y="2262033"/>
                <a:ext cx="1104384" cy="430887"/>
              </a:xfrm>
              <a:prstGeom prst="rect">
                <a:avLst/>
              </a:prstGeom>
              <a:noFill/>
            </p:spPr>
            <p:txBody>
              <a:bodyPr wrap="square" rtlCol="0">
                <a:spAutoFit/>
              </a:bodyPr>
              <a:lstStyle/>
              <a:p>
                <a:pPr algn="ctr"/>
                <a:r>
                  <a:rPr lang="en-US" sz="1500" b="1" dirty="0"/>
                  <a:t>ROS</a:t>
                </a:r>
                <a:endParaRPr lang="en-US" sz="825" b="1" dirty="0"/>
              </a:p>
            </p:txBody>
          </p:sp>
          <p:sp>
            <p:nvSpPr>
              <p:cNvPr id="128" name="TextBox 127"/>
              <p:cNvSpPr txBox="1"/>
              <p:nvPr/>
            </p:nvSpPr>
            <p:spPr>
              <a:xfrm>
                <a:off x="8912490" y="3467136"/>
                <a:ext cx="717152" cy="261611"/>
              </a:xfrm>
              <a:prstGeom prst="rect">
                <a:avLst/>
              </a:prstGeom>
              <a:noFill/>
            </p:spPr>
            <p:txBody>
              <a:bodyPr wrap="square" rtlCol="0">
                <a:spAutoFit/>
              </a:bodyPr>
              <a:lstStyle/>
              <a:p>
                <a:r>
                  <a:rPr lang="en-US" sz="675" b="1" dirty="0"/>
                  <a:t>Pub / sub</a:t>
                </a:r>
              </a:p>
            </p:txBody>
          </p:sp>
          <p:cxnSp>
            <p:nvCxnSpPr>
              <p:cNvPr id="129" name="Straight Arrow Connector 128"/>
              <p:cNvCxnSpPr/>
              <p:nvPr/>
            </p:nvCxnSpPr>
            <p:spPr>
              <a:xfrm>
                <a:off x="8591497" y="2916887"/>
                <a:ext cx="772344" cy="3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854219" y="29576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131" name="Rectangle 130"/>
              <p:cNvSpPr/>
              <p:nvPr/>
            </p:nvSpPr>
            <p:spPr>
              <a:xfrm>
                <a:off x="8006619" y="31100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Tester) Node(n)</a:t>
                </a:r>
                <a:endParaRPr lang="en-US" sz="1050" b="1" dirty="0">
                  <a:solidFill>
                    <a:schemeClr val="tx1"/>
                  </a:solidFill>
                </a:endParaRPr>
              </a:p>
            </p:txBody>
          </p:sp>
          <p:sp>
            <p:nvSpPr>
              <p:cNvPr id="132" name="Rectangle 131"/>
              <p:cNvSpPr/>
              <p:nvPr/>
            </p:nvSpPr>
            <p:spPr>
              <a:xfrm>
                <a:off x="9524338" y="29614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 Unit Under Test</a:t>
                </a:r>
              </a:p>
            </p:txBody>
          </p:sp>
          <p:sp>
            <p:nvSpPr>
              <p:cNvPr id="133" name="Rectangle 132"/>
              <p:cNvSpPr/>
              <p:nvPr/>
            </p:nvSpPr>
            <p:spPr>
              <a:xfrm>
                <a:off x="9676738" y="31138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 Unit Under Test(n)</a:t>
                </a:r>
              </a:p>
            </p:txBody>
          </p:sp>
          <p:cxnSp>
            <p:nvCxnSpPr>
              <p:cNvPr id="134" name="Straight Arrow Connector 133"/>
              <p:cNvCxnSpPr>
                <a:stCxn id="131" idx="3"/>
              </p:cNvCxnSpPr>
              <p:nvPr/>
            </p:nvCxnSpPr>
            <p:spPr>
              <a:xfrm>
                <a:off x="8904394" y="3455602"/>
                <a:ext cx="772344" cy="3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8912491" y="3186559"/>
                <a:ext cx="6118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36" name="Straight Arrow Connector 135"/>
            <p:cNvCxnSpPr/>
            <p:nvPr/>
          </p:nvCxnSpPr>
          <p:spPr>
            <a:xfrm>
              <a:off x="5666651" y="4070235"/>
              <a:ext cx="820305" cy="59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671500" y="3654777"/>
              <a:ext cx="55916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5671500" y="3851778"/>
              <a:ext cx="668203" cy="50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22" idx="1"/>
            </p:cNvCxnSpPr>
            <p:nvPr/>
          </p:nvCxnSpPr>
          <p:spPr>
            <a:xfrm>
              <a:off x="3397121" y="3693373"/>
              <a:ext cx="1413011" cy="62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8" name="Content Placeholder 2"/>
          <p:cNvSpPr txBox="1">
            <a:spLocks/>
          </p:cNvSpPr>
          <p:nvPr/>
        </p:nvSpPr>
        <p:spPr>
          <a:xfrm>
            <a:off x="2202977" y="3518319"/>
            <a:ext cx="7659232" cy="29736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600" dirty="0" smtClean="0"/>
              <a:t>Test Executor</a:t>
            </a:r>
          </a:p>
          <a:p>
            <a:pPr marL="742950" lvl="1" indent="-285750" algn="l">
              <a:buFont typeface="Arial" panose="020B0604020202020204" pitchFamily="34" charset="0"/>
              <a:buChar char="•"/>
            </a:pPr>
            <a:r>
              <a:rPr lang="en-US" sz="1600" dirty="0" smtClean="0"/>
              <a:t>Driven by a UI that is platform-independent.</a:t>
            </a:r>
          </a:p>
          <a:p>
            <a:pPr marL="742950" lvl="1" indent="-285750" algn="l">
              <a:buFont typeface="Arial" panose="020B0604020202020204" pitchFamily="34" charset="0"/>
              <a:buChar char="•"/>
            </a:pPr>
            <a:r>
              <a:rPr lang="en-US" sz="1600" dirty="0" smtClean="0"/>
              <a:t>Communicates via sockets with autonomous system</a:t>
            </a:r>
          </a:p>
          <a:p>
            <a:pPr marL="285750" indent="-285750" algn="l">
              <a:buFont typeface="Arial" panose="020B0604020202020204" pitchFamily="34" charset="0"/>
              <a:buChar char="•"/>
            </a:pPr>
            <a:r>
              <a:rPr lang="en-US" sz="1600" dirty="0" smtClean="0"/>
              <a:t>Platform Interface Link</a:t>
            </a:r>
          </a:p>
          <a:p>
            <a:pPr marL="742950" lvl="1" indent="-285750" algn="l">
              <a:buFont typeface="Arial" panose="020B0604020202020204" pitchFamily="34" charset="0"/>
              <a:buChar char="•"/>
            </a:pPr>
            <a:r>
              <a:rPr lang="en-US" sz="1600" dirty="0" smtClean="0"/>
              <a:t>Platform-specific translation (ROS):</a:t>
            </a:r>
          </a:p>
          <a:p>
            <a:pPr marL="742950" lvl="1" indent="-285750" algn="l">
              <a:buFont typeface="Arial" panose="020B0604020202020204" pitchFamily="34" charset="0"/>
              <a:buChar char="•"/>
            </a:pPr>
            <a:r>
              <a:rPr lang="en-US" sz="1600" dirty="0" smtClean="0"/>
              <a:t>Runs outside of the platform</a:t>
            </a:r>
          </a:p>
          <a:p>
            <a:pPr marL="285750" indent="-285750" algn="l">
              <a:buFont typeface="Arial" panose="020B0604020202020204" pitchFamily="34" charset="0"/>
              <a:buChar char="•"/>
            </a:pPr>
            <a:r>
              <a:rPr lang="en-US" sz="1600" dirty="0" smtClean="0"/>
              <a:t>Tester Node</a:t>
            </a:r>
          </a:p>
          <a:p>
            <a:pPr marL="742950" lvl="1" indent="-285750" algn="l">
              <a:buFont typeface="Arial" panose="020B0604020202020204" pitchFamily="34" charset="0"/>
              <a:buChar char="•"/>
            </a:pPr>
            <a:r>
              <a:rPr lang="en-US" sz="1600" dirty="0" smtClean="0"/>
              <a:t>Runs on same remote device/computer as that of the SUT</a:t>
            </a:r>
          </a:p>
          <a:p>
            <a:pPr marL="742950" lvl="1" indent="-285750" algn="l">
              <a:buFont typeface="Arial" panose="020B0604020202020204" pitchFamily="34" charset="0"/>
              <a:buChar char="•"/>
            </a:pPr>
            <a:r>
              <a:rPr lang="en-US" sz="1600" dirty="0" smtClean="0"/>
              <a:t>Create instance of testing node</a:t>
            </a:r>
          </a:p>
          <a:p>
            <a:pPr marL="285750" indent="-285750" algn="l">
              <a:buFont typeface="Arial" panose="020B0604020202020204" pitchFamily="34" charset="0"/>
              <a:buChar char="•"/>
            </a:pPr>
            <a:r>
              <a:rPr lang="en-US" sz="1600" dirty="0"/>
              <a:t>Architecture is entirely python</a:t>
            </a:r>
          </a:p>
          <a:p>
            <a:pPr marL="285750" indent="-285750" algn="l">
              <a:buFont typeface="Arial" panose="020B0604020202020204" pitchFamily="34" charset="0"/>
              <a:buChar char="•"/>
            </a:pPr>
            <a:endParaRPr lang="en-US" sz="1800" dirty="0" smtClean="0"/>
          </a:p>
          <a:p>
            <a:endParaRPr lang="en-US" sz="1400" dirty="0"/>
          </a:p>
        </p:txBody>
      </p:sp>
    </p:spTree>
    <p:extLst>
      <p:ext uri="{BB962C8B-B14F-4D97-AF65-F5344CB8AC3E}">
        <p14:creationId xmlns:p14="http://schemas.microsoft.com/office/powerpoint/2010/main" val="1144670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334520" y="51989"/>
            <a:ext cx="6891252" cy="1143000"/>
          </a:xfrm>
        </p:spPr>
        <p:txBody>
          <a:bodyPr>
            <a:normAutofit fontScale="90000"/>
          </a:bodyPr>
          <a:lstStyle/>
          <a:p>
            <a:pPr algn="ctr"/>
            <a:r>
              <a:rPr lang="en-US" altLang="en-US" sz="4000" dirty="0" smtClean="0"/>
              <a:t>Testing a Robot’s Behavioral Control</a:t>
            </a:r>
          </a:p>
        </p:txBody>
      </p:sp>
      <p:sp>
        <p:nvSpPr>
          <p:cNvPr id="16" name="TextBox 15"/>
          <p:cNvSpPr txBox="1"/>
          <p:nvPr/>
        </p:nvSpPr>
        <p:spPr>
          <a:xfrm>
            <a:off x="443455" y="1403219"/>
            <a:ext cx="8492316" cy="3108543"/>
          </a:xfrm>
          <a:prstGeom prst="rect">
            <a:avLst/>
          </a:prstGeom>
          <a:noFill/>
        </p:spPr>
        <p:txBody>
          <a:bodyPr wrap="square" rtlCol="0">
            <a:spAutoFit/>
          </a:bodyPr>
          <a:lstStyle/>
          <a:p>
            <a:r>
              <a:rPr lang="en-US" sz="2800" b="1" u="sng" dirty="0" smtClean="0"/>
              <a:t>Goal</a:t>
            </a:r>
          </a:p>
          <a:p>
            <a:r>
              <a:rPr lang="en-US" sz="2800" dirty="0" smtClean="0"/>
              <a:t>Test the requirement that a robot’s behavior changes </a:t>
            </a:r>
            <a:r>
              <a:rPr lang="en-US" sz="2800" dirty="0"/>
              <a:t>in response to appropriate sensory </a:t>
            </a:r>
            <a:r>
              <a:rPr lang="en-US" sz="2800" dirty="0" smtClean="0"/>
              <a:t>input. </a:t>
            </a:r>
            <a:endParaRPr lang="en-US" sz="2800" dirty="0"/>
          </a:p>
          <a:p>
            <a:r>
              <a:rPr lang="en-US" sz="2800" b="1" u="sng" dirty="0"/>
              <a:t>Example Requirement</a:t>
            </a:r>
          </a:p>
          <a:p>
            <a:r>
              <a:rPr lang="en-US" sz="2800" dirty="0" smtClean="0"/>
              <a:t>Validate </a:t>
            </a:r>
            <a:r>
              <a:rPr lang="en-US" sz="2800" dirty="0"/>
              <a:t>that a robot does not reach surrounding </a:t>
            </a:r>
            <a:r>
              <a:rPr lang="en-US" sz="2800" dirty="0" smtClean="0"/>
              <a:t>Geo-fence based on a tightly </a:t>
            </a:r>
            <a:r>
              <a:rPr lang="en-US" sz="2800" dirty="0"/>
              <a:t>coupled </a:t>
            </a:r>
            <a:r>
              <a:rPr lang="en-US" sz="2800" dirty="0" smtClean="0"/>
              <a:t>sensor-actuator control algorithm</a:t>
            </a:r>
            <a:endParaRPr lang="en-US" sz="2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516865" y="4511762"/>
            <a:ext cx="5586816" cy="1491129"/>
            <a:chOff x="1658462" y="2309670"/>
            <a:chExt cx="6715959" cy="2648944"/>
          </a:xfrm>
        </p:grpSpPr>
        <p:sp>
          <p:nvSpPr>
            <p:cNvPr id="6" name="TextBox 5"/>
            <p:cNvSpPr txBox="1"/>
            <p:nvPr/>
          </p:nvSpPr>
          <p:spPr>
            <a:xfrm>
              <a:off x="6080937" y="3730518"/>
              <a:ext cx="2293484" cy="820133"/>
            </a:xfrm>
            <a:prstGeom prst="rect">
              <a:avLst/>
            </a:prstGeom>
            <a:noFill/>
          </p:spPr>
          <p:txBody>
            <a:bodyPr wrap="square" rtlCol="0">
              <a:spAutoFit/>
            </a:bodyPr>
            <a:lstStyle/>
            <a:p>
              <a:r>
                <a:rPr lang="en-US" sz="1200" b="1" dirty="0"/>
                <a:t>Executable Set of Control </a:t>
              </a:r>
              <a:r>
                <a:rPr lang="en-US" sz="1200" b="1" dirty="0" smtClean="0"/>
                <a:t>commands</a:t>
              </a:r>
              <a:endParaRPr lang="en-US" sz="1200" b="1" dirty="0"/>
            </a:p>
          </p:txBody>
        </p:sp>
        <p:sp>
          <p:nvSpPr>
            <p:cNvPr id="7" name="Rectangle 6"/>
            <p:cNvSpPr/>
            <p:nvPr/>
          </p:nvSpPr>
          <p:spPr>
            <a:xfrm>
              <a:off x="3337378" y="2309670"/>
              <a:ext cx="2725152" cy="26489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TextBox 7"/>
            <p:cNvSpPr txBox="1"/>
            <p:nvPr/>
          </p:nvSpPr>
          <p:spPr>
            <a:xfrm>
              <a:off x="1701369" y="3624938"/>
              <a:ext cx="1657462" cy="276999"/>
            </a:xfrm>
            <a:prstGeom prst="rect">
              <a:avLst/>
            </a:prstGeom>
            <a:noFill/>
          </p:spPr>
          <p:txBody>
            <a:bodyPr wrap="square" rtlCol="0">
              <a:spAutoFit/>
            </a:bodyPr>
            <a:lstStyle/>
            <a:p>
              <a:r>
                <a:rPr lang="en-US" sz="1200" b="1" dirty="0"/>
                <a:t>Sensor data</a:t>
              </a:r>
            </a:p>
          </p:txBody>
        </p:sp>
        <p:sp>
          <p:nvSpPr>
            <p:cNvPr id="9" name="TextBox 8"/>
            <p:cNvSpPr txBox="1"/>
            <p:nvPr/>
          </p:nvSpPr>
          <p:spPr>
            <a:xfrm>
              <a:off x="1701369" y="4313845"/>
              <a:ext cx="1657462" cy="492080"/>
            </a:xfrm>
            <a:prstGeom prst="rect">
              <a:avLst/>
            </a:prstGeom>
            <a:noFill/>
          </p:spPr>
          <p:txBody>
            <a:bodyPr wrap="square" rtlCol="0">
              <a:spAutoFit/>
            </a:bodyPr>
            <a:lstStyle/>
            <a:p>
              <a:r>
                <a:rPr lang="en-US" sz="1200" b="1" dirty="0" smtClean="0"/>
                <a:t>Parameters</a:t>
              </a:r>
              <a:endParaRPr lang="en-US" sz="1200" b="1" dirty="0"/>
            </a:p>
          </p:txBody>
        </p:sp>
        <p:sp>
          <p:nvSpPr>
            <p:cNvPr id="10" name="TextBox 9"/>
            <p:cNvSpPr txBox="1"/>
            <p:nvPr/>
          </p:nvSpPr>
          <p:spPr>
            <a:xfrm>
              <a:off x="1658462" y="2937871"/>
              <a:ext cx="1935865" cy="276999"/>
            </a:xfrm>
            <a:prstGeom prst="rect">
              <a:avLst/>
            </a:prstGeom>
            <a:noFill/>
          </p:spPr>
          <p:txBody>
            <a:bodyPr wrap="square" rtlCol="0">
              <a:spAutoFit/>
            </a:bodyPr>
            <a:lstStyle/>
            <a:p>
              <a:r>
                <a:rPr lang="en-US" sz="1200" b="1" dirty="0"/>
                <a:t>Health Mgmt. Data</a:t>
              </a:r>
            </a:p>
          </p:txBody>
        </p:sp>
        <p:cxnSp>
          <p:nvCxnSpPr>
            <p:cNvPr id="11" name="Straight Arrow Connector 10"/>
            <p:cNvCxnSpPr/>
            <p:nvPr/>
          </p:nvCxnSpPr>
          <p:spPr>
            <a:xfrm>
              <a:off x="1658462" y="2960005"/>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69188" y="3648911"/>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658462" y="4338850"/>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80939" y="3634142"/>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4408759" y="4943237"/>
            <a:ext cx="1249378" cy="646331"/>
          </a:xfrm>
          <a:prstGeom prst="rect">
            <a:avLst/>
          </a:prstGeom>
          <a:noFill/>
        </p:spPr>
        <p:txBody>
          <a:bodyPr wrap="square" rtlCol="0">
            <a:spAutoFit/>
          </a:bodyPr>
          <a:lstStyle/>
          <a:p>
            <a:r>
              <a:rPr lang="en-US" dirty="0" smtClean="0">
                <a:solidFill>
                  <a:schemeClr val="bg1"/>
                </a:solidFill>
              </a:rPr>
              <a:t>Control Algorithm</a:t>
            </a:r>
            <a:endParaRPr lang="en-US" dirty="0">
              <a:solidFill>
                <a:schemeClr val="bg1"/>
              </a:solidFill>
            </a:endParaRPr>
          </a:p>
        </p:txBody>
      </p:sp>
    </p:spTree>
    <p:extLst>
      <p:ext uri="{BB962C8B-B14F-4D97-AF65-F5344CB8AC3E}">
        <p14:creationId xmlns:p14="http://schemas.microsoft.com/office/powerpoint/2010/main" val="527446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280159" y="303744"/>
            <a:ext cx="7550153" cy="1143000"/>
          </a:xfrm>
        </p:spPr>
        <p:txBody>
          <a:bodyPr>
            <a:normAutofit fontScale="90000"/>
          </a:bodyPr>
          <a:lstStyle/>
          <a:p>
            <a:pPr algn="ctr"/>
            <a:r>
              <a:rPr lang="en-US" altLang="en-US" sz="4000" dirty="0" smtClean="0"/>
              <a:t>From Requirement to Test Condition</a:t>
            </a:r>
          </a:p>
        </p:txBody>
      </p:sp>
      <p:grpSp>
        <p:nvGrpSpPr>
          <p:cNvPr id="2" name="Group 1"/>
          <p:cNvGrpSpPr/>
          <p:nvPr/>
        </p:nvGrpSpPr>
        <p:grpSpPr>
          <a:xfrm>
            <a:off x="416459" y="3335138"/>
            <a:ext cx="8546471" cy="3522862"/>
            <a:chOff x="49480" y="1963034"/>
            <a:chExt cx="9031862" cy="3759243"/>
          </a:xfrm>
        </p:grpSpPr>
        <p:sp>
          <p:nvSpPr>
            <p:cNvPr id="6" name="Rectangle 5"/>
            <p:cNvSpPr/>
            <p:nvPr/>
          </p:nvSpPr>
          <p:spPr>
            <a:xfrm>
              <a:off x="49480" y="2290197"/>
              <a:ext cx="2235835" cy="1232849"/>
            </a:xfrm>
            <a:prstGeom prst="rect">
              <a:avLst/>
            </a:prstGeom>
            <a:gradFill flip="none" rotWithShape="1">
              <a:gsLst>
                <a:gs pos="0">
                  <a:schemeClr val="bg1">
                    <a:lumMod val="85000"/>
                    <a:shade val="30000"/>
                    <a:satMod val="115000"/>
                  </a:schemeClr>
                </a:gs>
                <a:gs pos="48000">
                  <a:schemeClr val="bg1">
                    <a:shade val="67500"/>
                    <a:satMod val="115000"/>
                    <a:lumMod val="63000"/>
                    <a:lumOff val="37000"/>
                  </a:schemeClr>
                </a:gs>
                <a:gs pos="100000">
                  <a:schemeClr val="bg1">
                    <a:lumMod val="85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u="sng" dirty="0" smtClean="0">
                  <a:solidFill>
                    <a:schemeClr val="tx1"/>
                  </a:solidFill>
                </a:rPr>
                <a:t>Autonomy Requirement</a:t>
              </a:r>
            </a:p>
            <a:p>
              <a:pPr algn="ctr"/>
              <a:endParaRPr lang="en-US" sz="600" b="1" dirty="0">
                <a:solidFill>
                  <a:schemeClr val="tx1"/>
                </a:solidFill>
                <a:latin typeface="Arial Narrow" panose="020B0606020202030204" pitchFamily="34" charset="0"/>
              </a:endParaRPr>
            </a:p>
            <a:p>
              <a:r>
                <a:rPr lang="en-US" sz="1200" b="1" dirty="0" smtClean="0">
                  <a:solidFill>
                    <a:schemeClr val="tx1"/>
                  </a:solidFill>
                </a:rPr>
                <a:t>When a robot is near a geo-fence, its movement should be halted.</a:t>
              </a:r>
              <a:endParaRPr lang="en-US" sz="1200" b="1" dirty="0">
                <a:solidFill>
                  <a:schemeClr val="tx1"/>
                </a:solidFill>
              </a:endParaRPr>
            </a:p>
          </p:txBody>
        </p:sp>
        <p:sp>
          <p:nvSpPr>
            <p:cNvPr id="7" name="Rectangle 6"/>
            <p:cNvSpPr/>
            <p:nvPr/>
          </p:nvSpPr>
          <p:spPr>
            <a:xfrm>
              <a:off x="2434028" y="2978392"/>
              <a:ext cx="2235836" cy="2294576"/>
            </a:xfrm>
            <a:prstGeom prst="rect">
              <a:avLst/>
            </a:prstGeom>
            <a:gradFill flip="none" rotWithShape="1">
              <a:gsLst>
                <a:gs pos="0">
                  <a:srgbClr val="339933">
                    <a:shade val="30000"/>
                    <a:satMod val="115000"/>
                  </a:srgbClr>
                </a:gs>
                <a:gs pos="28000">
                  <a:srgbClr val="339933">
                    <a:shade val="67500"/>
                    <a:satMod val="115000"/>
                  </a:srgbClr>
                </a:gs>
                <a:gs pos="97000">
                  <a:srgbClr val="339933">
                    <a:shade val="100000"/>
                    <a:satMod val="115000"/>
                    <a:lumMod val="68000"/>
                    <a:lumOff val="32000"/>
                  </a:srgb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u="sng" dirty="0" smtClean="0">
                  <a:solidFill>
                    <a:schemeClr val="tx1"/>
                  </a:solidFill>
                </a:rPr>
                <a:t>Test Objective (Behavior)</a:t>
              </a:r>
            </a:p>
            <a:p>
              <a:pPr algn="ctr"/>
              <a:endParaRPr lang="en-US" sz="500" dirty="0">
                <a:solidFill>
                  <a:schemeClr val="tx1"/>
                </a:solidFill>
                <a:latin typeface="Arial Narrow" panose="020B0606020202030204" pitchFamily="34" charset="0"/>
              </a:endParaRPr>
            </a:p>
            <a:p>
              <a:r>
                <a:rPr lang="en-US" sz="1200" b="1" dirty="0" smtClean="0">
                  <a:solidFill>
                    <a:schemeClr val="tx1"/>
                  </a:solidFill>
                </a:rPr>
                <a:t>IF appropriate sensors detect a range of 0.2 meters or less, THEN motion mode is set to  </a:t>
              </a:r>
            </a:p>
            <a:p>
              <a:r>
                <a:rPr lang="en-US" sz="1200" b="1" dirty="0" smtClean="0">
                  <a:solidFill>
                    <a:schemeClr val="tx1"/>
                  </a:solidFill>
                </a:rPr>
                <a:t>HALT mode</a:t>
              </a:r>
              <a:endParaRPr lang="en-US" sz="1200" b="1" dirty="0">
                <a:solidFill>
                  <a:schemeClr val="tx1"/>
                </a:solidFill>
              </a:endParaRPr>
            </a:p>
          </p:txBody>
        </p:sp>
        <p:sp>
          <p:nvSpPr>
            <p:cNvPr id="8" name="Rectangle 7"/>
            <p:cNvSpPr/>
            <p:nvPr/>
          </p:nvSpPr>
          <p:spPr>
            <a:xfrm>
              <a:off x="6818077" y="2233023"/>
              <a:ext cx="2263265" cy="258004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600" b="1" u="sng" dirty="0">
                  <a:solidFill>
                    <a:schemeClr val="tx1"/>
                  </a:solidFill>
                </a:rPr>
                <a:t>Test </a:t>
              </a:r>
              <a:r>
                <a:rPr lang="en-US" sz="1600" b="1" u="sng" dirty="0" smtClean="0">
                  <a:solidFill>
                    <a:schemeClr val="tx1"/>
                  </a:solidFill>
                </a:rPr>
                <a:t>Condition</a:t>
              </a:r>
            </a:p>
            <a:p>
              <a:endParaRPr lang="en-US" sz="1600" b="1" u="sng" dirty="0" smtClean="0">
                <a:solidFill>
                  <a:schemeClr val="tx1"/>
                </a:solidFill>
              </a:endParaRPr>
            </a:p>
            <a:p>
              <a:r>
                <a:rPr lang="en-US" sz="1100" b="1" dirty="0" smtClean="0">
                  <a:solidFill>
                    <a:schemeClr val="tx1"/>
                  </a:solidFill>
                </a:rPr>
                <a:t>IR_Range_To_Human</a:t>
              </a:r>
              <a:endParaRPr lang="en-US" sz="1100" b="1" dirty="0">
                <a:solidFill>
                  <a:schemeClr val="tx1"/>
                </a:solidFill>
              </a:endParaRPr>
            </a:p>
            <a:p>
              <a:endParaRPr lang="en-US" sz="1200" dirty="0" smtClean="0">
                <a:solidFill>
                  <a:schemeClr val="tx1"/>
                </a:solidFill>
              </a:endParaRPr>
            </a:p>
            <a:p>
              <a:r>
                <a:rPr lang="en-US" sz="1200" b="1" dirty="0" smtClean="0">
                  <a:solidFill>
                    <a:schemeClr val="tx1"/>
                  </a:solidFill>
                </a:rPr>
                <a:t>If( IR_range &lt;= </a:t>
              </a:r>
              <a:r>
                <a:rPr lang="en-US" sz="1200" b="1" dirty="0">
                  <a:solidFill>
                    <a:schemeClr val="tx1"/>
                  </a:solidFill>
                </a:rPr>
                <a:t>0.2 </a:t>
              </a:r>
              <a:r>
                <a:rPr lang="en-US" sz="1200" b="1" dirty="0" smtClean="0">
                  <a:solidFill>
                    <a:schemeClr val="tx1"/>
                  </a:solidFill>
                </a:rPr>
                <a:t>meters) </a:t>
              </a:r>
            </a:p>
            <a:p>
              <a:r>
                <a:rPr lang="en-US" sz="1200" b="1" dirty="0" smtClean="0">
                  <a:solidFill>
                    <a:schemeClr val="tx1"/>
                  </a:solidFill>
                </a:rPr>
                <a:t>&amp;&amp; (Camera_Est_Range </a:t>
              </a:r>
              <a:r>
                <a:rPr lang="en-US" sz="1200" b="1" dirty="0">
                  <a:solidFill>
                    <a:schemeClr val="tx1"/>
                  </a:solidFill>
                </a:rPr>
                <a:t>&lt;</a:t>
              </a:r>
              <a:r>
                <a:rPr lang="en-US" sz="1200" b="1" dirty="0" smtClean="0">
                  <a:solidFill>
                    <a:schemeClr val="tx1"/>
                  </a:solidFill>
                </a:rPr>
                <a:t>= </a:t>
              </a:r>
              <a:r>
                <a:rPr lang="en-US" sz="1200" b="1" dirty="0">
                  <a:solidFill>
                    <a:schemeClr val="tx1"/>
                  </a:solidFill>
                </a:rPr>
                <a:t>0.2 </a:t>
              </a:r>
              <a:r>
                <a:rPr lang="en-US" sz="1200" b="1" dirty="0" smtClean="0">
                  <a:solidFill>
                    <a:schemeClr val="tx1"/>
                  </a:solidFill>
                </a:rPr>
                <a:t>meters)</a:t>
              </a:r>
              <a:endParaRPr lang="en-US" sz="1200" b="1" dirty="0">
                <a:solidFill>
                  <a:schemeClr val="tx1"/>
                </a:solidFill>
              </a:endParaRPr>
            </a:p>
            <a:p>
              <a:endParaRPr lang="en-US" sz="1200" b="1" dirty="0" smtClean="0">
                <a:solidFill>
                  <a:schemeClr val="tx1"/>
                </a:solidFill>
              </a:endParaRPr>
            </a:p>
            <a:p>
              <a:r>
                <a:rPr lang="en-US" sz="1600" b="1" u="sng" dirty="0" smtClean="0">
                  <a:solidFill>
                    <a:schemeClr val="tx1"/>
                  </a:solidFill>
                </a:rPr>
                <a:t>Expected Results</a:t>
              </a:r>
            </a:p>
            <a:p>
              <a:r>
                <a:rPr lang="en-US" sz="1200" dirty="0" smtClean="0">
                  <a:solidFill>
                    <a:schemeClr val="tx1"/>
                  </a:solidFill>
                </a:rPr>
                <a:t>Arm_Motion_Mode = HALT</a:t>
              </a:r>
              <a:endParaRPr lang="en-US" sz="1200" dirty="0">
                <a:solidFill>
                  <a:schemeClr val="tx1"/>
                </a:solidFill>
              </a:endParaRPr>
            </a:p>
          </p:txBody>
        </p:sp>
        <p:sp>
          <p:nvSpPr>
            <p:cNvPr id="9" name="Arc 8"/>
            <p:cNvSpPr/>
            <p:nvPr/>
          </p:nvSpPr>
          <p:spPr>
            <a:xfrm>
              <a:off x="4075031" y="2557541"/>
              <a:ext cx="1229312" cy="990598"/>
            </a:xfrm>
            <a:prstGeom prst="arc">
              <a:avLst>
                <a:gd name="adj1" fmla="val 12088587"/>
                <a:gd name="adj2" fmla="val 1676608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9701936" flipV="1">
              <a:off x="3886616" y="4651126"/>
              <a:ext cx="1229312" cy="915534"/>
            </a:xfrm>
            <a:prstGeom prst="arc">
              <a:avLst>
                <a:gd name="adj1" fmla="val 11567118"/>
                <a:gd name="adj2" fmla="val 1603770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flipV="1">
              <a:off x="1839196" y="3135341"/>
              <a:ext cx="1229312" cy="915534"/>
            </a:xfrm>
            <a:prstGeom prst="arc">
              <a:avLst>
                <a:gd name="adj1" fmla="val 10650984"/>
                <a:gd name="adj2" fmla="val 1603770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4742833" y="2229924"/>
              <a:ext cx="1880991" cy="1119759"/>
            </a:xfrm>
            <a:prstGeom prst="rect">
              <a:avLst/>
            </a:prstGeom>
            <a:gradFill flip="none" rotWithShape="1">
              <a:gsLst>
                <a:gs pos="0">
                  <a:schemeClr val="bg1">
                    <a:lumMod val="85000"/>
                    <a:shade val="30000"/>
                    <a:satMod val="115000"/>
                  </a:schemeClr>
                </a:gs>
                <a:gs pos="48000">
                  <a:schemeClr val="bg1">
                    <a:shade val="67500"/>
                    <a:satMod val="115000"/>
                    <a:lumMod val="63000"/>
                    <a:lumOff val="37000"/>
                  </a:schemeClr>
                </a:gs>
                <a:gs pos="100000">
                  <a:schemeClr val="bg1">
                    <a:lumMod val="85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rPr>
                <a:t>(Publish </a:t>
              </a:r>
              <a:r>
                <a:rPr lang="en-US" sz="1400" b="1" u="sng" dirty="0" err="1" smtClean="0">
                  <a:solidFill>
                    <a:schemeClr val="tx1"/>
                  </a:solidFill>
                </a:rPr>
                <a:t>Msg</a:t>
              </a:r>
              <a:r>
                <a:rPr lang="en-US" sz="1400" b="1" u="sng" dirty="0" smtClean="0">
                  <a:solidFill>
                    <a:schemeClr val="tx1"/>
                  </a:solidFill>
                </a:rPr>
                <a:t>)</a:t>
              </a:r>
            </a:p>
            <a:p>
              <a:pPr algn="ctr"/>
              <a:r>
                <a:rPr lang="en-US" sz="1400" b="1" dirty="0" smtClean="0">
                  <a:solidFill>
                    <a:schemeClr val="tx1"/>
                  </a:solidFill>
                </a:rPr>
                <a:t>POSE</a:t>
              </a:r>
            </a:p>
            <a:p>
              <a:pPr algn="ctr"/>
              <a:endParaRPr lang="en-US" sz="400" dirty="0" smtClean="0">
                <a:solidFill>
                  <a:schemeClr val="tx1"/>
                </a:solidFill>
              </a:endParaRPr>
            </a:p>
            <a:p>
              <a:pPr algn="ctr"/>
              <a:r>
                <a:rPr lang="en-US" sz="1200" b="1" dirty="0" smtClean="0">
                  <a:solidFill>
                    <a:schemeClr val="tx1"/>
                  </a:solidFill>
                </a:rPr>
                <a:t>Pos(X) = 11.0</a:t>
              </a:r>
            </a:p>
            <a:p>
              <a:pPr algn="ctr"/>
              <a:r>
                <a:rPr lang="en-US" sz="1200" b="1" dirty="0" smtClean="0">
                  <a:solidFill>
                    <a:schemeClr val="tx1"/>
                  </a:solidFill>
                </a:rPr>
                <a:t>Pos(Y) = 11.0</a:t>
              </a:r>
            </a:p>
            <a:p>
              <a:pPr algn="ctr"/>
              <a:endParaRPr lang="en-US" sz="1200" dirty="0" smtClean="0">
                <a:solidFill>
                  <a:schemeClr val="tx1"/>
                </a:solidFill>
              </a:endParaRPr>
            </a:p>
          </p:txBody>
        </p:sp>
        <p:sp>
          <p:nvSpPr>
            <p:cNvPr id="13" name="Rectangle 12"/>
            <p:cNvSpPr/>
            <p:nvPr/>
          </p:nvSpPr>
          <p:spPr>
            <a:xfrm>
              <a:off x="4726023" y="4768050"/>
              <a:ext cx="1954634" cy="954227"/>
            </a:xfrm>
            <a:prstGeom prst="rect">
              <a:avLst/>
            </a:prstGeom>
            <a:gradFill flip="none" rotWithShape="1">
              <a:gsLst>
                <a:gs pos="0">
                  <a:schemeClr val="bg2">
                    <a:lumMod val="75000"/>
                    <a:shade val="30000"/>
                    <a:satMod val="115000"/>
                  </a:schemeClr>
                </a:gs>
                <a:gs pos="26000">
                  <a:srgbClr val="A39E8F"/>
                </a:gs>
                <a:gs pos="100000">
                  <a:schemeClr val="bg2">
                    <a:lumMod val="75000"/>
                    <a:shade val="100000"/>
                    <a:satMod val="115000"/>
                  </a:schemeClr>
                </a:gs>
              </a:gsLst>
              <a:path path="circle">
                <a:fillToRect l="100000" t="100000"/>
              </a:path>
              <a:tileRect r="-100000" b="-100000"/>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u="sng" dirty="0" smtClean="0">
                  <a:solidFill>
                    <a:schemeClr val="tx1"/>
                  </a:solidFill>
                </a:rPr>
                <a:t>(Subscribe Msg)</a:t>
              </a:r>
            </a:p>
            <a:p>
              <a:pPr algn="ctr"/>
              <a:endParaRPr lang="en-US" sz="400" dirty="0" smtClean="0">
                <a:solidFill>
                  <a:schemeClr val="tx1"/>
                </a:solidFill>
              </a:endParaRPr>
            </a:p>
            <a:p>
              <a:pPr algn="ctr"/>
              <a:r>
                <a:rPr lang="en-US" sz="1400" b="1" dirty="0" smtClean="0">
                  <a:solidFill>
                    <a:schemeClr val="tx1"/>
                  </a:solidFill>
                </a:rPr>
                <a:t>Arm_Motion_Mode = HALT </a:t>
              </a:r>
            </a:p>
          </p:txBody>
        </p:sp>
        <p:sp>
          <p:nvSpPr>
            <p:cNvPr id="14" name="Arc 13"/>
            <p:cNvSpPr/>
            <p:nvPr/>
          </p:nvSpPr>
          <p:spPr>
            <a:xfrm>
              <a:off x="5569253" y="1963034"/>
              <a:ext cx="1229312" cy="594507"/>
            </a:xfrm>
            <a:prstGeom prst="arc">
              <a:avLst>
                <a:gd name="adj1" fmla="val 11768515"/>
                <a:gd name="adj2" fmla="val 2083244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 name="Curved Connector 2"/>
            <p:cNvCxnSpPr>
              <a:stCxn id="8" idx="2"/>
            </p:cNvCxnSpPr>
            <p:nvPr/>
          </p:nvCxnSpPr>
          <p:spPr>
            <a:xfrm rot="5400000">
              <a:off x="7085234" y="4408490"/>
              <a:ext cx="459898" cy="1269055"/>
            </a:xfrm>
            <a:prstGeom prst="curvedConnector2">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71605" y="1403219"/>
            <a:ext cx="8664166" cy="2246769"/>
          </a:xfrm>
          <a:prstGeom prst="rect">
            <a:avLst/>
          </a:prstGeom>
          <a:noFill/>
        </p:spPr>
        <p:txBody>
          <a:bodyPr wrap="square" rtlCol="0">
            <a:spAutoFit/>
          </a:bodyPr>
          <a:lstStyle/>
          <a:p>
            <a:r>
              <a:rPr lang="en-US" sz="2800" dirty="0" smtClean="0"/>
              <a:t>Goal: Test the requirement that a robot’s behavior changes </a:t>
            </a:r>
            <a:r>
              <a:rPr lang="en-US" sz="2800" dirty="0"/>
              <a:t>in response to appropriate sensory </a:t>
            </a:r>
            <a:r>
              <a:rPr lang="en-US" sz="2800" dirty="0" smtClean="0"/>
              <a:t>input. </a:t>
            </a:r>
            <a:endParaRPr lang="en-US" sz="2800" dirty="0"/>
          </a:p>
          <a:p>
            <a:r>
              <a:rPr lang="en-US" sz="2800" b="1" u="sng" dirty="0"/>
              <a:t>Example Requirement</a:t>
            </a:r>
          </a:p>
          <a:p>
            <a:r>
              <a:rPr lang="en-US" sz="2800" dirty="0"/>
              <a:t>Test that a robot does not reach surrounding interior </a:t>
            </a:r>
            <a:r>
              <a:rPr lang="en-US" sz="2800" dirty="0" smtClean="0"/>
              <a:t>wall</a:t>
            </a:r>
            <a:r>
              <a:rPr lang="en-US" sz="2800" dirty="0"/>
              <a:t> </a:t>
            </a:r>
            <a:r>
              <a:rPr lang="en-US" sz="2800" dirty="0" smtClean="0"/>
              <a:t>based on IR sensor and camera measurements</a:t>
            </a:r>
            <a:endParaRPr lang="en-US" sz="2800" dirty="0"/>
          </a:p>
        </p:txBody>
      </p:sp>
    </p:spTree>
    <p:extLst>
      <p:ext uri="{BB962C8B-B14F-4D97-AF65-F5344CB8AC3E}">
        <p14:creationId xmlns:p14="http://schemas.microsoft.com/office/powerpoint/2010/main" val="3831027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543" y="0"/>
            <a:ext cx="7886700" cy="582526"/>
          </a:xfrm>
        </p:spPr>
        <p:txBody>
          <a:bodyPr>
            <a:normAutofit fontScale="90000"/>
          </a:bodyPr>
          <a:lstStyle/>
          <a:p>
            <a:pPr algn="ctr"/>
            <a:r>
              <a:rPr lang="en-US" dirty="0" smtClean="0"/>
              <a:t>Nominal Scenario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32" y="676970"/>
            <a:ext cx="8720051" cy="5378335"/>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448887" cy="441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35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693" y="74814"/>
            <a:ext cx="7374613" cy="1160054"/>
          </a:xfrm>
        </p:spPr>
        <p:txBody>
          <a:bodyPr>
            <a:normAutofit/>
          </a:bodyPr>
          <a:lstStyle/>
          <a:p>
            <a:pPr algn="ctr"/>
            <a:r>
              <a:rPr lang="en-US" dirty="0" smtClean="0"/>
              <a:t>Nominal Scenario</a:t>
            </a:r>
            <a:br>
              <a:rPr lang="en-US" dirty="0" smtClean="0"/>
            </a:br>
            <a:r>
              <a:rPr lang="en-US" sz="3100" dirty="0" smtClean="0"/>
              <a:t>Load Test Procedure File</a:t>
            </a:r>
            <a:endParaRPr lang="en-US" sz="3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024"/>
            <a:ext cx="9144000" cy="3801952"/>
          </a:xfrm>
          <a:prstGeom prst="rect">
            <a:avLst/>
          </a:prstGeo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4"/>
            <a:ext cx="785968" cy="77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7204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431"/>
            <a:ext cx="7886700" cy="582526"/>
          </a:xfrm>
        </p:spPr>
        <p:txBody>
          <a:bodyPr>
            <a:normAutofit fontScale="90000"/>
          </a:bodyPr>
          <a:lstStyle/>
          <a:p>
            <a:pPr algn="ctr"/>
            <a:r>
              <a:rPr lang="en-US" dirty="0" smtClean="0"/>
              <a:t>Nominal Scenario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3445"/>
            <a:ext cx="9144000" cy="4691110"/>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4"/>
            <a:ext cx="864524" cy="85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754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799" y="168355"/>
            <a:ext cx="7886700" cy="1061929"/>
          </a:xfrm>
        </p:spPr>
        <p:txBody>
          <a:bodyPr/>
          <a:lstStyle/>
          <a:p>
            <a:pPr algn="ctr"/>
            <a:r>
              <a:rPr lang="en-US" dirty="0" smtClean="0"/>
              <a:t>Outline</a:t>
            </a:r>
            <a:endParaRPr lang="en-US" dirty="0"/>
          </a:p>
        </p:txBody>
      </p:sp>
      <p:sp>
        <p:nvSpPr>
          <p:cNvPr id="3" name="Content Placeholder 2"/>
          <p:cNvSpPr>
            <a:spLocks noGrp="1"/>
          </p:cNvSpPr>
          <p:nvPr>
            <p:ph idx="1"/>
          </p:nvPr>
        </p:nvSpPr>
        <p:spPr>
          <a:xfrm>
            <a:off x="547626" y="1304765"/>
            <a:ext cx="8297115" cy="4351338"/>
          </a:xfrm>
        </p:spPr>
        <p:txBody>
          <a:bodyPr>
            <a:normAutofit fontScale="92500" lnSpcReduction="10000"/>
          </a:bodyPr>
          <a:lstStyle/>
          <a:p>
            <a:r>
              <a:rPr lang="en-US" dirty="0" smtClean="0"/>
              <a:t>ART Team Members</a:t>
            </a:r>
          </a:p>
          <a:p>
            <a:r>
              <a:rPr lang="en-US" dirty="0" smtClean="0"/>
              <a:t>cFS </a:t>
            </a:r>
            <a:r>
              <a:rPr lang="en-US" dirty="0"/>
              <a:t>Developer </a:t>
            </a:r>
            <a:r>
              <a:rPr lang="en-US" dirty="0" smtClean="0"/>
              <a:t>Survey (2015)</a:t>
            </a:r>
          </a:p>
          <a:p>
            <a:r>
              <a:rPr lang="en-US" dirty="0" smtClean="0"/>
              <a:t>SBIR (Testing Project - 2016)</a:t>
            </a:r>
          </a:p>
          <a:p>
            <a:pPr lvl="1"/>
            <a:r>
              <a:rPr lang="en-US" dirty="0" smtClean="0"/>
              <a:t>Genesis and design of the ART Architecture by original authors</a:t>
            </a:r>
          </a:p>
          <a:p>
            <a:pPr lvl="1"/>
            <a:r>
              <a:rPr lang="en-US" dirty="0" smtClean="0"/>
              <a:t>ART Test Runner in the cFS Architecture</a:t>
            </a:r>
            <a:endParaRPr lang="en-US" dirty="0"/>
          </a:p>
          <a:p>
            <a:pPr lvl="1"/>
            <a:r>
              <a:rPr lang="en-US" dirty="0"/>
              <a:t>ART Test Runner </a:t>
            </a:r>
            <a:r>
              <a:rPr lang="en-US" dirty="0" smtClean="0"/>
              <a:t>Prototype</a:t>
            </a:r>
          </a:p>
          <a:p>
            <a:r>
              <a:rPr lang="en-US" dirty="0"/>
              <a:t>E</a:t>
            </a:r>
            <a:r>
              <a:rPr lang="en-US" dirty="0" smtClean="0"/>
              <a:t>xtension of project to ROS (Fall 2017)</a:t>
            </a:r>
          </a:p>
          <a:p>
            <a:pPr lvl="1"/>
            <a:r>
              <a:rPr lang="en-US" dirty="0" smtClean="0"/>
              <a:t>Prototype Description</a:t>
            </a:r>
          </a:p>
          <a:p>
            <a:pPr lvl="1"/>
            <a:r>
              <a:rPr lang="en-US" dirty="0" smtClean="0"/>
              <a:t>New Architecture</a:t>
            </a:r>
          </a:p>
          <a:p>
            <a:r>
              <a:rPr lang="en-US" dirty="0" smtClean="0"/>
              <a:t>Potential Future work</a:t>
            </a:r>
          </a:p>
          <a:p>
            <a:r>
              <a:rPr lang="en-US" dirty="0" smtClean="0"/>
              <a:t>Comments, Suggestions, Questions</a:t>
            </a:r>
            <a:endParaRPr lang="en-US"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65013" y="6211669"/>
            <a:ext cx="5939073" cy="646331"/>
          </a:xfrm>
          <a:prstGeom prst="rect">
            <a:avLst/>
          </a:prstGeom>
          <a:noFill/>
        </p:spPr>
        <p:txBody>
          <a:bodyPr wrap="square" rtlCol="0">
            <a:spAutoFit/>
          </a:bodyPr>
          <a:lstStyle/>
          <a:p>
            <a:r>
              <a:rPr lang="en-US" b="1" dirty="0" smtClean="0"/>
              <a:t>Disclaimer</a:t>
            </a:r>
            <a:r>
              <a:rPr lang="en-US" dirty="0" smtClean="0"/>
              <a:t>: Presentation does not include US Export Controlled Information</a:t>
            </a:r>
            <a:endParaRPr lang="en-US" dirty="0"/>
          </a:p>
        </p:txBody>
      </p:sp>
    </p:spTree>
    <p:extLst>
      <p:ext uri="{BB962C8B-B14F-4D97-AF65-F5344CB8AC3E}">
        <p14:creationId xmlns:p14="http://schemas.microsoft.com/office/powerpoint/2010/main" val="1958070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431"/>
            <a:ext cx="7886700" cy="582526"/>
          </a:xfrm>
        </p:spPr>
        <p:txBody>
          <a:bodyPr>
            <a:normAutofit fontScale="90000"/>
          </a:bodyPr>
          <a:lstStyle/>
          <a:p>
            <a:pPr algn="ctr"/>
            <a:r>
              <a:rPr lang="en-US" dirty="0" smtClean="0"/>
              <a:t>Nominal Scenario</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277"/>
            <a:ext cx="9144000" cy="4139445"/>
          </a:xfrm>
          <a:prstGeom prst="rect">
            <a:avLst/>
          </a:prstGeom>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794420" cy="781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7563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431"/>
            <a:ext cx="7886700" cy="582526"/>
          </a:xfrm>
        </p:spPr>
        <p:txBody>
          <a:bodyPr>
            <a:normAutofit fontScale="90000"/>
          </a:bodyPr>
          <a:lstStyle/>
          <a:p>
            <a:pPr algn="ctr"/>
            <a:r>
              <a:rPr lang="en-US" dirty="0" smtClean="0"/>
              <a:t>Off-Nominal Scenario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3765"/>
            <a:ext cx="9144000" cy="5900030"/>
          </a:xfrm>
          <a:prstGeom prst="rect">
            <a:avLst/>
          </a:prstGeom>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819773" cy="80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784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324641" y="4048193"/>
            <a:ext cx="4246075" cy="2353901"/>
          </a:xfrm>
          <a:prstGeom prst="rect">
            <a:avLst/>
          </a:prstGeom>
          <a:solidFill>
            <a:schemeClr val="bg1"/>
          </a:solidFill>
          <a:ln w="28575">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48719" y="1337196"/>
            <a:ext cx="4246075" cy="20974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1197033" y="-18343"/>
            <a:ext cx="6864234" cy="830997"/>
          </a:xfrm>
          <a:prstGeom prst="rect">
            <a:avLst/>
          </a:prstGeom>
        </p:spPr>
        <p:txBody>
          <a:bodyPr wrap="square">
            <a:spAutoFit/>
          </a:bodyPr>
          <a:lstStyle/>
          <a:p>
            <a:pPr algn="ctr"/>
            <a:r>
              <a:rPr lang="en-US" sz="2400" b="1" dirty="0"/>
              <a:t>Potential Future Work </a:t>
            </a:r>
            <a:br>
              <a:rPr lang="en-US" sz="2400" b="1" dirty="0"/>
            </a:br>
            <a:r>
              <a:rPr lang="en-US" sz="2400" b="1" dirty="0"/>
              <a:t>For Test </a:t>
            </a:r>
            <a:r>
              <a:rPr lang="en-US" sz="2400" b="1" dirty="0" smtClean="0"/>
              <a:t>Runner</a:t>
            </a:r>
            <a:endParaRPr lang="en-US" sz="2400" dirty="0"/>
          </a:p>
        </p:txBody>
      </p:sp>
      <p:sp>
        <p:nvSpPr>
          <p:cNvPr id="122" name="Rectangle 121"/>
          <p:cNvSpPr/>
          <p:nvPr/>
        </p:nvSpPr>
        <p:spPr>
          <a:xfrm>
            <a:off x="4481993" y="1525114"/>
            <a:ext cx="909782" cy="1780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ROS </a:t>
            </a:r>
          </a:p>
          <a:p>
            <a:pPr algn="ctr"/>
            <a:r>
              <a:rPr lang="en-US" sz="1050" b="1" dirty="0" smtClean="0">
                <a:solidFill>
                  <a:schemeClr val="tx1"/>
                </a:solidFill>
              </a:rPr>
              <a:t>Interface</a:t>
            </a:r>
          </a:p>
          <a:p>
            <a:pPr algn="ctr"/>
            <a:r>
              <a:rPr lang="en-US" sz="1050" b="1" dirty="0" smtClean="0">
                <a:solidFill>
                  <a:schemeClr val="tx1"/>
                </a:solidFill>
              </a:rPr>
              <a:t>Link</a:t>
            </a:r>
            <a:endParaRPr lang="en-US" sz="1050" b="1" dirty="0">
              <a:solidFill>
                <a:schemeClr val="tx1"/>
              </a:solidFill>
            </a:endParaRPr>
          </a:p>
          <a:p>
            <a:pPr algn="ctr"/>
            <a:endParaRPr lang="en-US" sz="900" b="1" dirty="0" smtClean="0">
              <a:solidFill>
                <a:schemeClr val="tx1"/>
              </a:solidFill>
            </a:endParaRPr>
          </a:p>
        </p:txBody>
      </p:sp>
      <p:sp>
        <p:nvSpPr>
          <p:cNvPr id="55" name="TextBox 54"/>
          <p:cNvSpPr txBox="1"/>
          <p:nvPr/>
        </p:nvSpPr>
        <p:spPr>
          <a:xfrm>
            <a:off x="5971034" y="1043027"/>
            <a:ext cx="2275869" cy="314820"/>
          </a:xfrm>
          <a:prstGeom prst="rect">
            <a:avLst/>
          </a:prstGeom>
          <a:noFill/>
        </p:spPr>
        <p:txBody>
          <a:bodyPr wrap="square" rtlCol="0">
            <a:spAutoFit/>
          </a:bodyPr>
          <a:lstStyle/>
          <a:p>
            <a:pPr algn="ctr"/>
            <a:r>
              <a:rPr lang="en-US" sz="1350" b="1" dirty="0" smtClean="0"/>
              <a:t>Autonomous System</a:t>
            </a:r>
            <a:endParaRPr lang="en-US" sz="1350" b="1" dirty="0"/>
          </a:p>
        </p:txBody>
      </p:sp>
      <p:sp>
        <p:nvSpPr>
          <p:cNvPr id="57" name="TextBox 56"/>
          <p:cNvSpPr txBox="1"/>
          <p:nvPr/>
        </p:nvSpPr>
        <p:spPr>
          <a:xfrm>
            <a:off x="3555227" y="3816842"/>
            <a:ext cx="667827" cy="363255"/>
          </a:xfrm>
          <a:prstGeom prst="rect">
            <a:avLst/>
          </a:prstGeom>
          <a:noFill/>
        </p:spPr>
        <p:txBody>
          <a:bodyPr wrap="square" rtlCol="0">
            <a:spAutoFit/>
          </a:bodyPr>
          <a:lstStyle/>
          <a:p>
            <a:endParaRPr lang="en-US" sz="825" b="1" dirty="0"/>
          </a:p>
          <a:p>
            <a:r>
              <a:rPr lang="en-US" sz="825" b="1" dirty="0"/>
              <a:t>Sockets</a:t>
            </a:r>
          </a:p>
        </p:txBody>
      </p:sp>
      <p:grpSp>
        <p:nvGrpSpPr>
          <p:cNvPr id="110" name="Group 109"/>
          <p:cNvGrpSpPr/>
          <p:nvPr/>
        </p:nvGrpSpPr>
        <p:grpSpPr>
          <a:xfrm>
            <a:off x="927101" y="2610765"/>
            <a:ext cx="2633698" cy="2704019"/>
            <a:chOff x="1992776" y="2439113"/>
            <a:chExt cx="2633698" cy="2577431"/>
          </a:xfrm>
        </p:grpSpPr>
        <p:grpSp>
          <p:nvGrpSpPr>
            <p:cNvPr id="111" name="Group 110"/>
            <p:cNvGrpSpPr/>
            <p:nvPr/>
          </p:nvGrpSpPr>
          <p:grpSpPr>
            <a:xfrm>
              <a:off x="1992776" y="2439113"/>
              <a:ext cx="2633698" cy="2577431"/>
              <a:chOff x="992221" y="519393"/>
              <a:chExt cx="3511597" cy="3352216"/>
            </a:xfrm>
          </p:grpSpPr>
          <p:sp>
            <p:nvSpPr>
              <p:cNvPr id="116" name="Rectangle 115"/>
              <p:cNvSpPr/>
              <p:nvPr/>
            </p:nvSpPr>
            <p:spPr>
              <a:xfrm>
                <a:off x="992221" y="1071875"/>
                <a:ext cx="3511597" cy="2799734"/>
              </a:xfrm>
              <a:prstGeom prst="rect">
                <a:avLst/>
              </a:prstGeom>
              <a:solidFill>
                <a:schemeClr val="bg1"/>
              </a:solidFill>
              <a:ln w="254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Rectangle 116"/>
              <p:cNvSpPr/>
              <p:nvPr/>
            </p:nvSpPr>
            <p:spPr>
              <a:xfrm>
                <a:off x="1277684" y="2035203"/>
                <a:ext cx="897775" cy="7564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GUI</a:t>
                </a:r>
              </a:p>
              <a:p>
                <a:pPr algn="ctr"/>
                <a:r>
                  <a:rPr lang="en-US" sz="1050" b="1" dirty="0" smtClean="0">
                    <a:solidFill>
                      <a:schemeClr val="tx1"/>
                    </a:solidFill>
                  </a:rPr>
                  <a:t>(QT)</a:t>
                </a:r>
                <a:endParaRPr lang="en-US" sz="1050" b="1" dirty="0">
                  <a:solidFill>
                    <a:schemeClr val="tx1"/>
                  </a:solidFill>
                </a:endParaRPr>
              </a:p>
            </p:txBody>
          </p:sp>
          <p:sp>
            <p:nvSpPr>
              <p:cNvPr id="118" name="Rectangle 117"/>
              <p:cNvSpPr/>
              <p:nvPr/>
            </p:nvSpPr>
            <p:spPr>
              <a:xfrm>
                <a:off x="3463165" y="2035204"/>
                <a:ext cx="897775" cy="7564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 </a:t>
                </a:r>
                <a:r>
                  <a:rPr lang="en-US" sz="1050" b="1" dirty="0" smtClean="0">
                    <a:solidFill>
                      <a:schemeClr val="tx1"/>
                    </a:solidFill>
                  </a:rPr>
                  <a:t>Executor</a:t>
                </a:r>
              </a:p>
              <a:p>
                <a:pPr algn="ctr"/>
                <a:r>
                  <a:rPr lang="en-US" sz="1050" b="1" dirty="0" smtClean="0">
                    <a:solidFill>
                      <a:schemeClr val="tx1"/>
                    </a:solidFill>
                  </a:rPr>
                  <a:t>(Python)</a:t>
                </a:r>
                <a:endParaRPr lang="en-US" sz="1050" b="1" dirty="0">
                  <a:solidFill>
                    <a:schemeClr val="tx1"/>
                  </a:solidFill>
                </a:endParaRPr>
              </a:p>
            </p:txBody>
          </p:sp>
          <p:sp>
            <p:nvSpPr>
              <p:cNvPr id="119" name="TextBox 118"/>
              <p:cNvSpPr txBox="1"/>
              <p:nvPr/>
            </p:nvSpPr>
            <p:spPr>
              <a:xfrm>
                <a:off x="2356096" y="2009984"/>
                <a:ext cx="1001949" cy="285211"/>
              </a:xfrm>
              <a:prstGeom prst="rect">
                <a:avLst/>
              </a:prstGeom>
              <a:noFill/>
            </p:spPr>
            <p:txBody>
              <a:bodyPr wrap="square" rtlCol="0">
                <a:spAutoFit/>
              </a:bodyPr>
              <a:lstStyle/>
              <a:p>
                <a:r>
                  <a:rPr lang="en-US" sz="825" b="1" dirty="0"/>
                  <a:t>Execute Test</a:t>
                </a:r>
              </a:p>
            </p:txBody>
          </p:sp>
          <p:sp>
            <p:nvSpPr>
              <p:cNvPr id="120" name="TextBox 119"/>
              <p:cNvSpPr txBox="1"/>
              <p:nvPr/>
            </p:nvSpPr>
            <p:spPr>
              <a:xfrm>
                <a:off x="1512721" y="519393"/>
                <a:ext cx="2352502" cy="390288"/>
              </a:xfrm>
              <a:prstGeom prst="rect">
                <a:avLst/>
              </a:prstGeom>
              <a:noFill/>
            </p:spPr>
            <p:txBody>
              <a:bodyPr wrap="square" rtlCol="0">
                <a:spAutoFit/>
              </a:bodyPr>
              <a:lstStyle/>
              <a:p>
                <a:pPr algn="ctr"/>
                <a:r>
                  <a:rPr lang="en-US" sz="1350" b="1" dirty="0"/>
                  <a:t>Remote Computer</a:t>
                </a:r>
              </a:p>
            </p:txBody>
          </p:sp>
        </p:grpSp>
        <p:sp>
          <p:nvSpPr>
            <p:cNvPr id="112" name="TextBox 111"/>
            <p:cNvSpPr txBox="1"/>
            <p:nvPr/>
          </p:nvSpPr>
          <p:spPr>
            <a:xfrm>
              <a:off x="2386837" y="2598332"/>
              <a:ext cx="1640413" cy="276999"/>
            </a:xfrm>
            <a:prstGeom prst="rect">
              <a:avLst/>
            </a:prstGeom>
            <a:noFill/>
          </p:spPr>
          <p:txBody>
            <a:bodyPr wrap="square" rtlCol="0">
              <a:spAutoFit/>
            </a:bodyPr>
            <a:lstStyle/>
            <a:p>
              <a:pPr algn="ctr"/>
              <a:r>
                <a:rPr lang="en-US" sz="1200" b="1" dirty="0" smtClean="0"/>
                <a:t>Windows/Linux/MAC</a:t>
              </a:r>
              <a:endParaRPr lang="en-US" sz="1200" b="1" dirty="0"/>
            </a:p>
          </p:txBody>
        </p:sp>
        <p:cxnSp>
          <p:nvCxnSpPr>
            <p:cNvPr id="113" name="Straight Arrow Connector 112"/>
            <p:cNvCxnSpPr>
              <a:stCxn id="117" idx="3"/>
              <a:endCxn id="118" idx="1"/>
            </p:cNvCxnSpPr>
            <p:nvPr/>
          </p:nvCxnSpPr>
          <p:spPr>
            <a:xfrm>
              <a:off x="2880204" y="3895390"/>
              <a:ext cx="96578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2941142" y="4544823"/>
              <a:ext cx="504999" cy="377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tx1"/>
                  </a:solidFill>
                </a:rPr>
                <a:t>Test Handler</a:t>
              </a:r>
            </a:p>
          </p:txBody>
        </p:sp>
        <p:sp>
          <p:nvSpPr>
            <p:cNvPr id="115" name="Rectangle 114"/>
            <p:cNvSpPr/>
            <p:nvPr/>
          </p:nvSpPr>
          <p:spPr>
            <a:xfrm>
              <a:off x="2291038" y="4544822"/>
              <a:ext cx="504999" cy="3775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50" b="1" dirty="0">
                  <a:solidFill>
                    <a:schemeClr val="tx1"/>
                  </a:solidFill>
                </a:rPr>
                <a:t>Reqts Handler</a:t>
              </a:r>
            </a:p>
          </p:txBody>
        </p:sp>
      </p:grpSp>
      <p:sp>
        <p:nvSpPr>
          <p:cNvPr id="121" name="TextBox 120"/>
          <p:cNvSpPr txBox="1"/>
          <p:nvPr/>
        </p:nvSpPr>
        <p:spPr>
          <a:xfrm>
            <a:off x="5326019" y="2866126"/>
            <a:ext cx="608735" cy="290604"/>
          </a:xfrm>
          <a:prstGeom prst="rect">
            <a:avLst/>
          </a:prstGeom>
          <a:noFill/>
        </p:spPr>
        <p:txBody>
          <a:bodyPr wrap="square" rtlCol="0">
            <a:spAutoFit/>
          </a:bodyPr>
          <a:lstStyle/>
          <a:p>
            <a:pPr algn="ctr"/>
            <a:r>
              <a:rPr lang="en-US" sz="600" b="1" dirty="0"/>
              <a:t>Instantiate a </a:t>
            </a:r>
          </a:p>
          <a:p>
            <a:pPr algn="ctr"/>
            <a:r>
              <a:rPr lang="en-US" sz="600" b="1" dirty="0"/>
              <a:t>Tester Node</a:t>
            </a:r>
          </a:p>
        </p:txBody>
      </p:sp>
      <p:grpSp>
        <p:nvGrpSpPr>
          <p:cNvPr id="123" name="Group 122"/>
          <p:cNvGrpSpPr/>
          <p:nvPr/>
        </p:nvGrpSpPr>
        <p:grpSpPr>
          <a:xfrm>
            <a:off x="5855637" y="1525115"/>
            <a:ext cx="2381597" cy="1767978"/>
            <a:chOff x="7547956" y="2036618"/>
            <a:chExt cx="3175462" cy="2246946"/>
          </a:xfrm>
        </p:grpSpPr>
        <p:sp>
          <p:nvSpPr>
            <p:cNvPr id="124" name="Rounded Rectangle 123"/>
            <p:cNvSpPr/>
            <p:nvPr/>
          </p:nvSpPr>
          <p:spPr>
            <a:xfrm>
              <a:off x="7547956" y="2036618"/>
              <a:ext cx="3175462" cy="2246946"/>
            </a:xfrm>
            <a:prstGeom prst="roundRect">
              <a:avLst/>
            </a:prstGeom>
            <a:solidFill>
              <a:schemeClr val="bg1"/>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Rectangle 124"/>
            <p:cNvSpPr/>
            <p:nvPr/>
          </p:nvSpPr>
          <p:spPr>
            <a:xfrm>
              <a:off x="7701819" y="28052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126" name="Rectangle 125"/>
            <p:cNvSpPr/>
            <p:nvPr/>
          </p:nvSpPr>
          <p:spPr>
            <a:xfrm>
              <a:off x="9371938" y="28090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 Unit Under Test</a:t>
              </a:r>
            </a:p>
          </p:txBody>
        </p:sp>
        <p:sp>
          <p:nvSpPr>
            <p:cNvPr id="127" name="TextBox 126"/>
            <p:cNvSpPr txBox="1"/>
            <p:nvPr/>
          </p:nvSpPr>
          <p:spPr>
            <a:xfrm>
              <a:off x="8572354" y="2262033"/>
              <a:ext cx="1104384" cy="430887"/>
            </a:xfrm>
            <a:prstGeom prst="rect">
              <a:avLst/>
            </a:prstGeom>
            <a:noFill/>
          </p:spPr>
          <p:txBody>
            <a:bodyPr wrap="square" rtlCol="0">
              <a:spAutoFit/>
            </a:bodyPr>
            <a:lstStyle/>
            <a:p>
              <a:pPr algn="ctr"/>
              <a:r>
                <a:rPr lang="en-US" sz="1500" b="1" dirty="0"/>
                <a:t>ROS</a:t>
              </a:r>
              <a:endParaRPr lang="en-US" sz="825" b="1" dirty="0"/>
            </a:p>
          </p:txBody>
        </p:sp>
        <p:sp>
          <p:nvSpPr>
            <p:cNvPr id="128" name="TextBox 127"/>
            <p:cNvSpPr txBox="1"/>
            <p:nvPr/>
          </p:nvSpPr>
          <p:spPr>
            <a:xfrm>
              <a:off x="8912490" y="3467136"/>
              <a:ext cx="717152" cy="261611"/>
            </a:xfrm>
            <a:prstGeom prst="rect">
              <a:avLst/>
            </a:prstGeom>
            <a:noFill/>
          </p:spPr>
          <p:txBody>
            <a:bodyPr wrap="square" rtlCol="0">
              <a:spAutoFit/>
            </a:bodyPr>
            <a:lstStyle/>
            <a:p>
              <a:r>
                <a:rPr lang="en-US" sz="675" b="1" dirty="0"/>
                <a:t>Pub / sub</a:t>
              </a:r>
            </a:p>
          </p:txBody>
        </p:sp>
        <p:cxnSp>
          <p:nvCxnSpPr>
            <p:cNvPr id="129" name="Straight Arrow Connector 128"/>
            <p:cNvCxnSpPr/>
            <p:nvPr/>
          </p:nvCxnSpPr>
          <p:spPr>
            <a:xfrm>
              <a:off x="8591497" y="2916887"/>
              <a:ext cx="772344" cy="3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7854219" y="29576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131" name="Rectangle 130"/>
            <p:cNvSpPr/>
            <p:nvPr/>
          </p:nvSpPr>
          <p:spPr>
            <a:xfrm>
              <a:off x="8006619" y="31100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Node(n)</a:t>
              </a:r>
            </a:p>
          </p:txBody>
        </p:sp>
        <p:sp>
          <p:nvSpPr>
            <p:cNvPr id="132" name="Rectangle 131"/>
            <p:cNvSpPr/>
            <p:nvPr/>
          </p:nvSpPr>
          <p:spPr>
            <a:xfrm>
              <a:off x="9524338" y="29614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 Unit Under Test</a:t>
              </a:r>
            </a:p>
          </p:txBody>
        </p:sp>
        <p:sp>
          <p:nvSpPr>
            <p:cNvPr id="133" name="Rectangle 132"/>
            <p:cNvSpPr/>
            <p:nvPr/>
          </p:nvSpPr>
          <p:spPr>
            <a:xfrm>
              <a:off x="9676738" y="31138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 Unit Under Test(n)</a:t>
              </a:r>
            </a:p>
          </p:txBody>
        </p:sp>
        <p:cxnSp>
          <p:nvCxnSpPr>
            <p:cNvPr id="134" name="Straight Arrow Connector 133"/>
            <p:cNvCxnSpPr>
              <a:stCxn id="131" idx="3"/>
            </p:cNvCxnSpPr>
            <p:nvPr/>
          </p:nvCxnSpPr>
          <p:spPr>
            <a:xfrm>
              <a:off x="8904394" y="3455602"/>
              <a:ext cx="772344" cy="3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8912491" y="3186559"/>
              <a:ext cx="6118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136" name="Straight Arrow Connector 135"/>
          <p:cNvCxnSpPr/>
          <p:nvPr/>
        </p:nvCxnSpPr>
        <p:spPr>
          <a:xfrm>
            <a:off x="5379821" y="2793607"/>
            <a:ext cx="859868" cy="604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a:off x="5384904" y="2369725"/>
            <a:ext cx="58613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8" name="Rounded Rectangle 137"/>
          <p:cNvSpPr/>
          <p:nvPr/>
        </p:nvSpPr>
        <p:spPr>
          <a:xfrm>
            <a:off x="6005573" y="4189201"/>
            <a:ext cx="2381597" cy="176797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9" name="Rectangle 138"/>
          <p:cNvSpPr/>
          <p:nvPr/>
        </p:nvSpPr>
        <p:spPr>
          <a:xfrm>
            <a:off x="7373560" y="4797017"/>
            <a:ext cx="673331" cy="543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CFS Unit Under Test</a:t>
            </a:r>
          </a:p>
        </p:txBody>
      </p:sp>
      <p:sp>
        <p:nvSpPr>
          <p:cNvPr id="140" name="TextBox 139"/>
          <p:cNvSpPr txBox="1"/>
          <p:nvPr/>
        </p:nvSpPr>
        <p:spPr>
          <a:xfrm>
            <a:off x="6773872" y="4366566"/>
            <a:ext cx="828288" cy="339037"/>
          </a:xfrm>
          <a:prstGeom prst="rect">
            <a:avLst/>
          </a:prstGeom>
          <a:noFill/>
        </p:spPr>
        <p:txBody>
          <a:bodyPr wrap="square" rtlCol="0">
            <a:spAutoFit/>
          </a:bodyPr>
          <a:lstStyle/>
          <a:p>
            <a:pPr algn="ctr"/>
            <a:r>
              <a:rPr lang="en-US" sz="1500" b="1" dirty="0"/>
              <a:t>CFS</a:t>
            </a:r>
            <a:endParaRPr lang="en-US" sz="825" b="1" dirty="0"/>
          </a:p>
        </p:txBody>
      </p:sp>
      <p:sp>
        <p:nvSpPr>
          <p:cNvPr id="141" name="TextBox 140"/>
          <p:cNvSpPr txBox="1"/>
          <p:nvPr/>
        </p:nvSpPr>
        <p:spPr>
          <a:xfrm>
            <a:off x="7022901" y="5314784"/>
            <a:ext cx="548116" cy="205845"/>
          </a:xfrm>
          <a:prstGeom prst="rect">
            <a:avLst/>
          </a:prstGeom>
          <a:noFill/>
        </p:spPr>
        <p:txBody>
          <a:bodyPr wrap="square" rtlCol="0">
            <a:spAutoFit/>
          </a:bodyPr>
          <a:lstStyle/>
          <a:p>
            <a:r>
              <a:rPr lang="en-US" sz="675" b="1" dirty="0"/>
              <a:t>Pub / sub</a:t>
            </a:r>
          </a:p>
        </p:txBody>
      </p:sp>
      <p:sp>
        <p:nvSpPr>
          <p:cNvPr id="142" name="Rectangle 141"/>
          <p:cNvSpPr/>
          <p:nvPr/>
        </p:nvSpPr>
        <p:spPr>
          <a:xfrm>
            <a:off x="6349571" y="5033812"/>
            <a:ext cx="673331" cy="543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a:t>
            </a:r>
            <a:r>
              <a:rPr lang="en-US" sz="1050" b="1" dirty="0" smtClean="0">
                <a:solidFill>
                  <a:schemeClr val="tx1"/>
                </a:solidFill>
              </a:rPr>
              <a:t>App</a:t>
            </a:r>
            <a:endParaRPr lang="en-US" sz="1050" b="1" dirty="0">
              <a:solidFill>
                <a:schemeClr val="tx1"/>
              </a:solidFill>
            </a:endParaRPr>
          </a:p>
        </p:txBody>
      </p:sp>
      <p:sp>
        <p:nvSpPr>
          <p:cNvPr id="143" name="Rectangle 142"/>
          <p:cNvSpPr/>
          <p:nvPr/>
        </p:nvSpPr>
        <p:spPr>
          <a:xfrm>
            <a:off x="7487860" y="4916931"/>
            <a:ext cx="673331" cy="543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CFS Unit Under Test</a:t>
            </a:r>
          </a:p>
        </p:txBody>
      </p:sp>
      <p:sp>
        <p:nvSpPr>
          <p:cNvPr id="144" name="Rectangle 143"/>
          <p:cNvSpPr/>
          <p:nvPr/>
        </p:nvSpPr>
        <p:spPr>
          <a:xfrm>
            <a:off x="7602160" y="5036845"/>
            <a:ext cx="673331" cy="5437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CFS Unit Under Test(n)</a:t>
            </a:r>
          </a:p>
        </p:txBody>
      </p:sp>
      <p:cxnSp>
        <p:nvCxnSpPr>
          <p:cNvPr id="145" name="Straight Arrow Connector 144"/>
          <p:cNvCxnSpPr>
            <a:stCxn id="142" idx="3"/>
          </p:cNvCxnSpPr>
          <p:nvPr/>
        </p:nvCxnSpPr>
        <p:spPr>
          <a:xfrm>
            <a:off x="7022902" y="5305710"/>
            <a:ext cx="579258" cy="30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5384904" y="2570721"/>
            <a:ext cx="700430" cy="518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a:off x="5503938" y="5340812"/>
            <a:ext cx="867819" cy="303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8" name="Rectangle 147"/>
          <p:cNvSpPr/>
          <p:nvPr/>
        </p:nvSpPr>
        <p:spPr>
          <a:xfrm>
            <a:off x="4569884" y="4200793"/>
            <a:ext cx="902911" cy="1725707"/>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CFS</a:t>
            </a:r>
          </a:p>
          <a:p>
            <a:pPr algn="ctr"/>
            <a:r>
              <a:rPr lang="en-US" sz="1050" b="1" dirty="0" smtClean="0">
                <a:solidFill>
                  <a:schemeClr val="tx1"/>
                </a:solidFill>
              </a:rPr>
              <a:t>Interface</a:t>
            </a:r>
          </a:p>
          <a:p>
            <a:pPr algn="ctr"/>
            <a:r>
              <a:rPr lang="en-US" sz="1050" b="1" dirty="0" smtClean="0">
                <a:solidFill>
                  <a:schemeClr val="tx1"/>
                </a:solidFill>
              </a:rPr>
              <a:t>Link</a:t>
            </a:r>
          </a:p>
          <a:p>
            <a:pPr algn="ctr"/>
            <a:endParaRPr lang="en-US" sz="1050" b="1" dirty="0" smtClean="0">
              <a:solidFill>
                <a:schemeClr val="tx1"/>
              </a:solidFill>
            </a:endParaRPr>
          </a:p>
          <a:p>
            <a:pPr algn="ctr"/>
            <a:endParaRPr lang="en-US" sz="1050" b="1" dirty="0">
              <a:solidFill>
                <a:schemeClr val="tx1"/>
              </a:solidFill>
            </a:endParaRPr>
          </a:p>
        </p:txBody>
      </p:sp>
      <p:cxnSp>
        <p:nvCxnSpPr>
          <p:cNvPr id="149" name="Elbow Connector 148"/>
          <p:cNvCxnSpPr>
            <a:stCxn id="116" idx="3"/>
            <a:endCxn id="122" idx="1"/>
          </p:cNvCxnSpPr>
          <p:nvPr/>
        </p:nvCxnSpPr>
        <p:spPr>
          <a:xfrm flipV="1">
            <a:off x="3560799" y="2765127"/>
            <a:ext cx="1009085" cy="142047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0" name="Elbow Connector 149"/>
          <p:cNvCxnSpPr>
            <a:stCxn id="116" idx="3"/>
            <a:endCxn id="148" idx="1"/>
          </p:cNvCxnSpPr>
          <p:nvPr/>
        </p:nvCxnSpPr>
        <p:spPr>
          <a:xfrm>
            <a:off x="3560799" y="4185601"/>
            <a:ext cx="1009085" cy="8780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TextBox 53"/>
          <p:cNvSpPr txBox="1"/>
          <p:nvPr/>
        </p:nvSpPr>
        <p:spPr>
          <a:xfrm>
            <a:off x="5735119" y="3769205"/>
            <a:ext cx="2554448" cy="300082"/>
          </a:xfrm>
          <a:prstGeom prst="rect">
            <a:avLst/>
          </a:prstGeom>
          <a:noFill/>
        </p:spPr>
        <p:txBody>
          <a:bodyPr wrap="square" rtlCol="0">
            <a:spAutoFit/>
          </a:bodyPr>
          <a:lstStyle/>
          <a:p>
            <a:pPr algn="ctr"/>
            <a:r>
              <a:rPr lang="en-US" sz="1350" b="1" dirty="0" smtClean="0"/>
              <a:t>Autonomous Onboard System </a:t>
            </a:r>
            <a:endParaRPr lang="en-US" sz="1350" b="1" dirty="0"/>
          </a:p>
        </p:txBody>
      </p:sp>
    </p:spTree>
    <p:extLst>
      <p:ext uri="{BB962C8B-B14F-4D97-AF65-F5344CB8AC3E}">
        <p14:creationId xmlns:p14="http://schemas.microsoft.com/office/powerpoint/2010/main" val="2601004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1800356" y="73418"/>
            <a:ext cx="3991095" cy="955599"/>
          </a:xfrm>
        </p:spPr>
        <p:txBody>
          <a:bodyPr>
            <a:noAutofit/>
          </a:bodyPr>
          <a:lstStyle/>
          <a:p>
            <a:pPr algn="ctr"/>
            <a:r>
              <a:rPr lang="en-US" sz="3200" b="1" dirty="0" smtClean="0"/>
              <a:t>Potential Future Work </a:t>
            </a:r>
            <a:br>
              <a:rPr lang="en-US" sz="3200" b="1" dirty="0" smtClean="0"/>
            </a:br>
            <a:r>
              <a:rPr lang="en-US" sz="3200" b="1" dirty="0" smtClean="0"/>
              <a:t>For Test Runner</a:t>
            </a:r>
            <a:endParaRPr lang="en-US" sz="3200" b="1" dirty="0"/>
          </a:p>
        </p:txBody>
      </p:sp>
      <p:sp>
        <p:nvSpPr>
          <p:cNvPr id="61" name="Content Placeholder 2"/>
          <p:cNvSpPr>
            <a:spLocks noGrp="1"/>
          </p:cNvSpPr>
          <p:nvPr>
            <p:ph idx="1"/>
          </p:nvPr>
        </p:nvSpPr>
        <p:spPr>
          <a:xfrm>
            <a:off x="145743" y="1417527"/>
            <a:ext cx="5940242" cy="4253256"/>
          </a:xfrm>
        </p:spPr>
        <p:txBody>
          <a:bodyPr>
            <a:noAutofit/>
          </a:bodyPr>
          <a:lstStyle/>
          <a:p>
            <a:pPr lvl="0"/>
            <a:r>
              <a:rPr lang="en-US" sz="2400" b="1" dirty="0" smtClean="0">
                <a:latin typeface="Calibri Light" panose="020F0302020204030204" pitchFamily="34" charset="0"/>
                <a:cs typeface="Calibri Light" panose="020F0302020204030204" pitchFamily="34" charset="0"/>
              </a:rPr>
              <a:t>Create a bridge </a:t>
            </a:r>
            <a:r>
              <a:rPr lang="en-US" sz="2400" b="1" dirty="0">
                <a:latin typeface="Calibri Light" panose="020F0302020204030204" pitchFamily="34" charset="0"/>
                <a:cs typeface="Calibri Light" panose="020F0302020204030204" pitchFamily="34" charset="0"/>
              </a:rPr>
              <a:t>between a </a:t>
            </a:r>
            <a:r>
              <a:rPr lang="en-US" sz="2400" b="1" dirty="0" smtClean="0">
                <a:latin typeface="Calibri Light" panose="020F0302020204030204" pitchFamily="34" charset="0"/>
                <a:cs typeface="Calibri Light" panose="020F0302020204030204" pitchFamily="34" charset="0"/>
              </a:rPr>
              <a:t>genuine </a:t>
            </a:r>
            <a:r>
              <a:rPr lang="en-US" sz="2400" b="1" dirty="0">
                <a:latin typeface="Calibri Light" panose="020F0302020204030204" pitchFamily="34" charset="0"/>
                <a:cs typeface="Calibri Light" panose="020F0302020204030204" pitchFamily="34" charset="0"/>
              </a:rPr>
              <a:t>flight software framework (</a:t>
            </a:r>
            <a:r>
              <a:rPr lang="en-US" sz="2400" b="1" dirty="0" smtClean="0">
                <a:latin typeface="Calibri Light" panose="020F0302020204030204" pitchFamily="34" charset="0"/>
                <a:cs typeface="Calibri Light" panose="020F0302020204030204" pitchFamily="34" charset="0"/>
              </a:rPr>
              <a:t>cFS) </a:t>
            </a:r>
            <a:r>
              <a:rPr lang="en-US" sz="2400" b="1" dirty="0">
                <a:latin typeface="Calibri Light" panose="020F0302020204030204" pitchFamily="34" charset="0"/>
                <a:cs typeface="Calibri Light" panose="020F0302020204030204" pitchFamily="34" charset="0"/>
              </a:rPr>
              <a:t>and a </a:t>
            </a:r>
            <a:r>
              <a:rPr lang="en-US" sz="2400" b="1" dirty="0" smtClean="0">
                <a:latin typeface="Calibri Light" panose="020F0302020204030204" pitchFamily="34" charset="0"/>
                <a:cs typeface="Calibri Light" panose="020F0302020204030204" pitchFamily="34" charset="0"/>
              </a:rPr>
              <a:t>robotic platform in a heterogeneous environment</a:t>
            </a:r>
          </a:p>
          <a:p>
            <a:pPr lvl="1"/>
            <a:r>
              <a:rPr lang="en-US" b="1" dirty="0" smtClean="0">
                <a:latin typeface="Calibri Light" panose="020F0302020204030204" pitchFamily="34" charset="0"/>
                <a:cs typeface="Calibri Light" panose="020F0302020204030204" pitchFamily="34" charset="0"/>
              </a:rPr>
              <a:t>Enables robots to communicate with spacecraft/habitat</a:t>
            </a:r>
          </a:p>
          <a:p>
            <a:pPr lvl="1"/>
            <a:r>
              <a:rPr lang="en-US" b="1" dirty="0" smtClean="0">
                <a:latin typeface="Calibri Light" panose="020F0302020204030204" pitchFamily="34" charset="0"/>
                <a:cs typeface="Calibri Light" panose="020F0302020204030204" pitchFamily="34" charset="0"/>
              </a:rPr>
              <a:t>Opens the possibility for using a large number of ROS sensor and actuator packages</a:t>
            </a:r>
            <a:endParaRPr lang="en-US" b="1" dirty="0">
              <a:latin typeface="Calibri Light" panose="020F0302020204030204" pitchFamily="34" charset="0"/>
              <a:cs typeface="Calibri Light" panose="020F0302020204030204" pitchFamily="34" charset="0"/>
            </a:endParaRPr>
          </a:p>
          <a:p>
            <a:pPr lvl="0"/>
            <a:r>
              <a:rPr lang="en-US" sz="2400" b="1" dirty="0" smtClean="0">
                <a:latin typeface="Calibri Light" panose="020F0302020204030204" pitchFamily="34" charset="0"/>
                <a:cs typeface="Calibri Light" panose="020F0302020204030204" pitchFamily="34" charset="0"/>
              </a:rPr>
              <a:t>With a few modifications, the interface link from our demo can be modified to become a translation node</a:t>
            </a:r>
            <a:endParaRPr lang="en-US" sz="2400" b="1" dirty="0">
              <a:latin typeface="Calibri Light" panose="020F0302020204030204" pitchFamily="34" charset="0"/>
              <a:cs typeface="Calibri Light" panose="020F0302020204030204" pitchFamily="34" charset="0"/>
            </a:endParaRPr>
          </a:p>
        </p:txBody>
      </p:sp>
      <p:grpSp>
        <p:nvGrpSpPr>
          <p:cNvPr id="36" name="Group 35"/>
          <p:cNvGrpSpPr/>
          <p:nvPr/>
        </p:nvGrpSpPr>
        <p:grpSpPr>
          <a:xfrm>
            <a:off x="6133261" y="338247"/>
            <a:ext cx="2467261" cy="5881080"/>
            <a:chOff x="3466403" y="859041"/>
            <a:chExt cx="2467261" cy="5881080"/>
          </a:xfrm>
        </p:grpSpPr>
        <p:grpSp>
          <p:nvGrpSpPr>
            <p:cNvPr id="37" name="Group 36"/>
            <p:cNvGrpSpPr/>
            <p:nvPr/>
          </p:nvGrpSpPr>
          <p:grpSpPr>
            <a:xfrm>
              <a:off x="3466403" y="859041"/>
              <a:ext cx="2381597" cy="1877173"/>
              <a:chOff x="4164618" y="1537319"/>
              <a:chExt cx="2381597" cy="1877173"/>
            </a:xfrm>
          </p:grpSpPr>
          <p:grpSp>
            <p:nvGrpSpPr>
              <p:cNvPr id="86" name="Group 85"/>
              <p:cNvGrpSpPr/>
              <p:nvPr/>
            </p:nvGrpSpPr>
            <p:grpSpPr>
              <a:xfrm>
                <a:off x="4164618" y="1537319"/>
                <a:ext cx="2381597" cy="1685210"/>
                <a:chOff x="7547956" y="2036618"/>
                <a:chExt cx="3175462" cy="2246946"/>
              </a:xfrm>
            </p:grpSpPr>
            <p:sp>
              <p:nvSpPr>
                <p:cNvPr id="88" name="Rounded Rectangle 87"/>
                <p:cNvSpPr/>
                <p:nvPr/>
              </p:nvSpPr>
              <p:spPr>
                <a:xfrm>
                  <a:off x="7547956" y="2036618"/>
                  <a:ext cx="3175462" cy="2246946"/>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Rectangle 88"/>
                <p:cNvSpPr/>
                <p:nvPr/>
              </p:nvSpPr>
              <p:spPr>
                <a:xfrm>
                  <a:off x="7701819" y="28052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90" name="Rectangle 89"/>
                <p:cNvSpPr/>
                <p:nvPr/>
              </p:nvSpPr>
              <p:spPr>
                <a:xfrm>
                  <a:off x="9371938" y="28090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a:t>
                  </a:r>
                  <a:r>
                    <a:rPr lang="en-US" sz="1050" b="1" dirty="0">
                      <a:solidFill>
                        <a:schemeClr val="tx1"/>
                      </a:solidFill>
                    </a:rPr>
                    <a:t> Unit Under Test</a:t>
                  </a:r>
                </a:p>
              </p:txBody>
            </p:sp>
            <p:sp>
              <p:nvSpPr>
                <p:cNvPr id="91" name="TextBox 90"/>
                <p:cNvSpPr txBox="1"/>
                <p:nvPr/>
              </p:nvSpPr>
              <p:spPr>
                <a:xfrm>
                  <a:off x="8572354" y="2262033"/>
                  <a:ext cx="1104384" cy="430887"/>
                </a:xfrm>
                <a:prstGeom prst="rect">
                  <a:avLst/>
                </a:prstGeom>
                <a:noFill/>
              </p:spPr>
              <p:txBody>
                <a:bodyPr wrap="square" rtlCol="0">
                  <a:spAutoFit/>
                </a:bodyPr>
                <a:lstStyle/>
                <a:p>
                  <a:pPr algn="ctr"/>
                  <a:r>
                    <a:rPr lang="en-US" sz="1500" b="1" dirty="0"/>
                    <a:t>ROS</a:t>
                  </a:r>
                  <a:endParaRPr lang="en-US" sz="825" b="1" dirty="0"/>
                </a:p>
              </p:txBody>
            </p:sp>
            <p:sp>
              <p:nvSpPr>
                <p:cNvPr id="92" name="TextBox 91"/>
                <p:cNvSpPr txBox="1"/>
                <p:nvPr/>
              </p:nvSpPr>
              <p:spPr>
                <a:xfrm>
                  <a:off x="8912490" y="3467136"/>
                  <a:ext cx="717152" cy="261611"/>
                </a:xfrm>
                <a:prstGeom prst="rect">
                  <a:avLst/>
                </a:prstGeom>
                <a:noFill/>
              </p:spPr>
              <p:txBody>
                <a:bodyPr wrap="square" rtlCol="0">
                  <a:spAutoFit/>
                </a:bodyPr>
                <a:lstStyle/>
                <a:p>
                  <a:r>
                    <a:rPr lang="en-US" sz="675" b="1" dirty="0"/>
                    <a:t>Pub / sub</a:t>
                  </a:r>
                </a:p>
              </p:txBody>
            </p:sp>
            <p:cxnSp>
              <p:nvCxnSpPr>
                <p:cNvPr id="93" name="Straight Arrow Connector 92"/>
                <p:cNvCxnSpPr/>
                <p:nvPr/>
              </p:nvCxnSpPr>
              <p:spPr>
                <a:xfrm>
                  <a:off x="8591497" y="2916887"/>
                  <a:ext cx="772344" cy="3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7854219" y="29576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95" name="Rectangle 94"/>
                <p:cNvSpPr/>
                <p:nvPr/>
              </p:nvSpPr>
              <p:spPr>
                <a:xfrm>
                  <a:off x="8006619" y="3110044"/>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Relay </a:t>
                  </a:r>
                  <a:r>
                    <a:rPr lang="en-US" sz="1050" b="1" dirty="0">
                      <a:solidFill>
                        <a:schemeClr val="tx1"/>
                      </a:solidFill>
                    </a:rPr>
                    <a:t>Node(n)</a:t>
                  </a:r>
                </a:p>
              </p:txBody>
            </p:sp>
            <p:sp>
              <p:nvSpPr>
                <p:cNvPr id="97" name="Rectangle 96"/>
                <p:cNvSpPr/>
                <p:nvPr/>
              </p:nvSpPr>
              <p:spPr>
                <a:xfrm>
                  <a:off x="9524338" y="29614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a:t>
                  </a:r>
                  <a:r>
                    <a:rPr lang="en-US" sz="1050" b="1" dirty="0">
                      <a:solidFill>
                        <a:schemeClr val="tx1"/>
                      </a:solidFill>
                    </a:rPr>
                    <a:t> Unit Under Test</a:t>
                  </a:r>
                </a:p>
              </p:txBody>
            </p:sp>
            <p:sp>
              <p:nvSpPr>
                <p:cNvPr id="98" name="Rectangle 97"/>
                <p:cNvSpPr/>
                <p:nvPr/>
              </p:nvSpPr>
              <p:spPr>
                <a:xfrm>
                  <a:off x="9676738" y="3113899"/>
                  <a:ext cx="897775" cy="6911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ROS Unit Under Test(n)</a:t>
                  </a:r>
                </a:p>
              </p:txBody>
            </p:sp>
            <p:cxnSp>
              <p:nvCxnSpPr>
                <p:cNvPr id="99" name="Straight Arrow Connector 98"/>
                <p:cNvCxnSpPr>
                  <a:stCxn id="95" idx="3"/>
                </p:cNvCxnSpPr>
                <p:nvPr/>
              </p:nvCxnSpPr>
              <p:spPr>
                <a:xfrm>
                  <a:off x="8904394" y="3455602"/>
                  <a:ext cx="772344" cy="3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8912491" y="3186559"/>
                  <a:ext cx="6118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87" name="Oval 86"/>
              <p:cNvSpPr/>
              <p:nvPr/>
            </p:nvSpPr>
            <p:spPr>
              <a:xfrm>
                <a:off x="4640845" y="3057045"/>
                <a:ext cx="1565091" cy="3574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smtClean="0">
                  <a:solidFill>
                    <a:schemeClr val="tx1"/>
                  </a:solidFill>
                </a:endParaRPr>
              </a:p>
              <a:p>
                <a:pPr algn="ctr"/>
                <a:r>
                  <a:rPr lang="en-US" sz="800" b="1" dirty="0" smtClean="0">
                    <a:solidFill>
                      <a:schemeClr val="tx1"/>
                    </a:solidFill>
                  </a:rPr>
                  <a:t>ROS_BRIDGE_SERVER</a:t>
                </a:r>
                <a:endParaRPr lang="en-US" sz="800" b="1" dirty="0">
                  <a:solidFill>
                    <a:schemeClr val="tx1"/>
                  </a:solidFill>
                </a:endParaRPr>
              </a:p>
              <a:p>
                <a:pPr algn="ctr"/>
                <a:endParaRPr lang="en-US" sz="1000" dirty="0">
                  <a:solidFill>
                    <a:schemeClr val="tx1"/>
                  </a:solidFill>
                </a:endParaRPr>
              </a:p>
            </p:txBody>
          </p:sp>
        </p:grpSp>
        <p:grpSp>
          <p:nvGrpSpPr>
            <p:cNvPr id="41" name="Group 40"/>
            <p:cNvGrpSpPr/>
            <p:nvPr/>
          </p:nvGrpSpPr>
          <p:grpSpPr>
            <a:xfrm>
              <a:off x="3552067" y="4883038"/>
              <a:ext cx="2381597" cy="1857083"/>
              <a:chOff x="4283132" y="4728167"/>
              <a:chExt cx="2381597" cy="1857083"/>
            </a:xfrm>
          </p:grpSpPr>
          <p:sp>
            <p:nvSpPr>
              <p:cNvPr id="56" name="Rounded Rectangle 55"/>
              <p:cNvSpPr/>
              <p:nvPr/>
            </p:nvSpPr>
            <p:spPr>
              <a:xfrm>
                <a:off x="4283132" y="4900040"/>
                <a:ext cx="2381597" cy="1685210"/>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Rectangle 56"/>
              <p:cNvSpPr/>
              <p:nvPr/>
            </p:nvSpPr>
            <p:spPr>
              <a:xfrm>
                <a:off x="4398530" y="5476510"/>
                <a:ext cx="673331" cy="518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60" name="Rectangle 59"/>
              <p:cNvSpPr/>
              <p:nvPr/>
            </p:nvSpPr>
            <p:spPr>
              <a:xfrm>
                <a:off x="5651119" y="5479401"/>
                <a:ext cx="673331" cy="518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endParaRPr>
              </a:p>
            </p:txBody>
          </p:sp>
          <p:sp>
            <p:nvSpPr>
              <p:cNvPr id="62" name="TextBox 61"/>
              <p:cNvSpPr txBox="1"/>
              <p:nvPr/>
            </p:nvSpPr>
            <p:spPr>
              <a:xfrm>
                <a:off x="5051431" y="5069101"/>
                <a:ext cx="828288" cy="323165"/>
              </a:xfrm>
              <a:prstGeom prst="rect">
                <a:avLst/>
              </a:prstGeom>
              <a:noFill/>
            </p:spPr>
            <p:txBody>
              <a:bodyPr wrap="square" rtlCol="0">
                <a:spAutoFit/>
              </a:bodyPr>
              <a:lstStyle/>
              <a:p>
                <a:pPr algn="ctr"/>
                <a:r>
                  <a:rPr lang="en-US" sz="1500" b="1" dirty="0"/>
                  <a:t>CFS</a:t>
                </a:r>
                <a:endParaRPr lang="en-US" sz="825" b="1" dirty="0"/>
              </a:p>
            </p:txBody>
          </p:sp>
          <p:sp>
            <p:nvSpPr>
              <p:cNvPr id="63" name="TextBox 62"/>
              <p:cNvSpPr txBox="1"/>
              <p:nvPr/>
            </p:nvSpPr>
            <p:spPr>
              <a:xfrm>
                <a:off x="5306533" y="5972929"/>
                <a:ext cx="537864" cy="196208"/>
              </a:xfrm>
              <a:prstGeom prst="rect">
                <a:avLst/>
              </a:prstGeom>
              <a:noFill/>
            </p:spPr>
            <p:txBody>
              <a:bodyPr wrap="square" rtlCol="0">
                <a:spAutoFit/>
              </a:bodyPr>
              <a:lstStyle/>
              <a:p>
                <a:r>
                  <a:rPr lang="en-US" sz="675" b="1" dirty="0"/>
                  <a:t>Pub / sub</a:t>
                </a:r>
              </a:p>
            </p:txBody>
          </p:sp>
          <p:cxnSp>
            <p:nvCxnSpPr>
              <p:cNvPr id="64" name="Straight Arrow Connector 63"/>
              <p:cNvCxnSpPr/>
              <p:nvPr/>
            </p:nvCxnSpPr>
            <p:spPr>
              <a:xfrm>
                <a:off x="5065788" y="5560243"/>
                <a:ext cx="579258" cy="28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512830" y="5590810"/>
                <a:ext cx="673331" cy="518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Tester Node</a:t>
                </a:r>
              </a:p>
            </p:txBody>
          </p:sp>
          <p:sp>
            <p:nvSpPr>
              <p:cNvPr id="66" name="Rectangle 65"/>
              <p:cNvSpPr/>
              <p:nvPr/>
            </p:nvSpPr>
            <p:spPr>
              <a:xfrm>
                <a:off x="4627130" y="5705110"/>
                <a:ext cx="673331" cy="518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ROS Relay App</a:t>
                </a:r>
                <a:endParaRPr lang="en-US" sz="1050" b="1" dirty="0">
                  <a:solidFill>
                    <a:schemeClr val="tx1"/>
                  </a:solidFill>
                </a:endParaRPr>
              </a:p>
            </p:txBody>
          </p:sp>
          <p:sp>
            <p:nvSpPr>
              <p:cNvPr id="67" name="Rectangle 66"/>
              <p:cNvSpPr/>
              <p:nvPr/>
            </p:nvSpPr>
            <p:spPr>
              <a:xfrm>
                <a:off x="5765419" y="5593701"/>
                <a:ext cx="673331" cy="518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1" dirty="0">
                  <a:solidFill>
                    <a:schemeClr val="tx1"/>
                  </a:solidFill>
                </a:endParaRPr>
              </a:p>
            </p:txBody>
          </p:sp>
          <p:sp>
            <p:nvSpPr>
              <p:cNvPr id="68" name="Rectangle 67"/>
              <p:cNvSpPr/>
              <p:nvPr/>
            </p:nvSpPr>
            <p:spPr>
              <a:xfrm>
                <a:off x="5879719" y="5708001"/>
                <a:ext cx="673331" cy="5183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CFS App</a:t>
                </a:r>
                <a:endParaRPr lang="en-US" sz="1050" b="1" dirty="0">
                  <a:solidFill>
                    <a:schemeClr val="tx1"/>
                  </a:solidFill>
                </a:endParaRPr>
              </a:p>
            </p:txBody>
          </p:sp>
          <p:cxnSp>
            <p:nvCxnSpPr>
              <p:cNvPr id="71" name="Straight Arrow Connector 70"/>
              <p:cNvCxnSpPr>
                <a:stCxn id="66" idx="3"/>
              </p:cNvCxnSpPr>
              <p:nvPr/>
            </p:nvCxnSpPr>
            <p:spPr>
              <a:xfrm>
                <a:off x="5300461" y="5964279"/>
                <a:ext cx="579258" cy="289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5306534" y="5762496"/>
                <a:ext cx="4588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673694" y="4728167"/>
                <a:ext cx="1565092" cy="3574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SBN</a:t>
                </a:r>
                <a:endParaRPr lang="en-US" sz="900" dirty="0">
                  <a:solidFill>
                    <a:schemeClr val="tx1"/>
                  </a:solidFill>
                </a:endParaRPr>
              </a:p>
            </p:txBody>
          </p:sp>
        </p:grpSp>
        <p:cxnSp>
          <p:nvCxnSpPr>
            <p:cNvPr id="55" name="Straight Arrow Connector 54"/>
            <p:cNvCxnSpPr>
              <a:stCxn id="85" idx="0"/>
              <a:endCxn id="87" idx="4"/>
            </p:cNvCxnSpPr>
            <p:nvPr/>
          </p:nvCxnSpPr>
          <p:spPr>
            <a:xfrm flipV="1">
              <a:off x="4725175" y="2736214"/>
              <a:ext cx="1" cy="2146824"/>
            </a:xfrm>
            <a:prstGeom prst="straightConnector1">
              <a:avLst/>
            </a:prstGeom>
            <a:ln w="28575"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sp>
        <p:nvSpPr>
          <p:cNvPr id="6" name="TextBox 5"/>
          <p:cNvSpPr txBox="1"/>
          <p:nvPr/>
        </p:nvSpPr>
        <p:spPr>
          <a:xfrm>
            <a:off x="6877187" y="3104166"/>
            <a:ext cx="648696" cy="369332"/>
          </a:xfrm>
          <a:prstGeom prst="rect">
            <a:avLst/>
          </a:prstGeom>
          <a:noFill/>
        </p:spPr>
        <p:txBody>
          <a:bodyPr wrap="square" rtlCol="0">
            <a:spAutoFit/>
          </a:bodyPr>
          <a:lstStyle/>
          <a:p>
            <a:r>
              <a:rPr lang="en-US" dirty="0" smtClean="0"/>
              <a:t>TCP</a:t>
            </a:r>
            <a:endParaRPr lang="en-US" dirty="0"/>
          </a:p>
        </p:txBody>
      </p:sp>
      <p:pic>
        <p:nvPicPr>
          <p:cNvPr id="38" name="Picture 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4"/>
            <a:ext cx="957157" cy="941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110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4814"/>
            <a:ext cx="7886700" cy="1325563"/>
          </a:xfrm>
        </p:spPr>
        <p:txBody>
          <a:bodyPr/>
          <a:lstStyle/>
          <a:p>
            <a:pPr algn="ctr"/>
            <a:r>
              <a:rPr lang="en-US" b="1" dirty="0"/>
              <a:t>Potential Future </a:t>
            </a:r>
            <a:r>
              <a:rPr lang="en-US" b="1" dirty="0" smtClean="0"/>
              <a:t>Work </a:t>
            </a:r>
            <a:br>
              <a:rPr lang="en-US" b="1" dirty="0" smtClean="0"/>
            </a:br>
            <a:r>
              <a:rPr lang="en-US" b="1" dirty="0" smtClean="0"/>
              <a:t>For Test Handler</a:t>
            </a:r>
            <a:endParaRPr lang="en-US" dirty="0"/>
          </a:p>
        </p:txBody>
      </p:sp>
      <p:sp>
        <p:nvSpPr>
          <p:cNvPr id="3" name="Content Placeholder 2"/>
          <p:cNvSpPr>
            <a:spLocks noGrp="1"/>
          </p:cNvSpPr>
          <p:nvPr>
            <p:ph idx="1"/>
          </p:nvPr>
        </p:nvSpPr>
        <p:spPr>
          <a:xfrm>
            <a:off x="235390" y="1765426"/>
            <a:ext cx="8279960" cy="3983523"/>
          </a:xfrm>
        </p:spPr>
        <p:txBody>
          <a:bodyPr>
            <a:normAutofit/>
          </a:bodyPr>
          <a:lstStyle/>
          <a:p>
            <a:r>
              <a:rPr lang="en-US" sz="3200" dirty="0" smtClean="0"/>
              <a:t>Machine </a:t>
            </a:r>
            <a:r>
              <a:rPr lang="en-US" sz="3200" dirty="0"/>
              <a:t>learning and predictive </a:t>
            </a:r>
            <a:r>
              <a:rPr lang="en-US" sz="3200" dirty="0" smtClean="0"/>
              <a:t>analytics applications provide non-deterministic output</a:t>
            </a:r>
          </a:p>
          <a:p>
            <a:pPr lvl="1"/>
            <a:r>
              <a:rPr lang="en-US" sz="2800" dirty="0"/>
              <a:t>Testing practices have to change to </a:t>
            </a:r>
            <a:r>
              <a:rPr lang="en-US" sz="2800" dirty="0" smtClean="0"/>
              <a:t>accommodate these types of software applications</a:t>
            </a:r>
          </a:p>
          <a:p>
            <a:r>
              <a:rPr lang="en-US" dirty="0" smtClean="0"/>
              <a:t>Apply </a:t>
            </a:r>
            <a:r>
              <a:rPr lang="en-US" dirty="0"/>
              <a:t>machine learning techniques </a:t>
            </a:r>
            <a:r>
              <a:rPr lang="en-US" dirty="0" smtClean="0"/>
              <a:t>to testing</a:t>
            </a:r>
          </a:p>
          <a:p>
            <a:pPr lvl="1"/>
            <a:r>
              <a:rPr lang="en-US" sz="2800" dirty="0" smtClean="0"/>
              <a:t>Help testers determine </a:t>
            </a:r>
            <a:r>
              <a:rPr lang="en-US" sz="2800" dirty="0"/>
              <a:t>the most efficient test scenarios based on smart algorithms that can quickly detect failure-triggering patterns. </a:t>
            </a:r>
            <a:endParaRPr lang="en-US" sz="2800" dirty="0" smtClean="0"/>
          </a:p>
        </p:txBody>
      </p:sp>
      <p:pic>
        <p:nvPicPr>
          <p:cNvPr id="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4"/>
            <a:ext cx="1132471" cy="111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394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777" y="116379"/>
            <a:ext cx="7426383" cy="1188720"/>
          </a:xfrm>
        </p:spPr>
        <p:txBody>
          <a:bodyPr/>
          <a:lstStyle/>
          <a:p>
            <a:pPr algn="ctr"/>
            <a:r>
              <a:rPr lang="en-US" dirty="0" smtClean="0"/>
              <a:t>Discussion</a:t>
            </a:r>
            <a:endParaRPr lang="en-US" dirty="0"/>
          </a:p>
        </p:txBody>
      </p:sp>
      <p:sp>
        <p:nvSpPr>
          <p:cNvPr id="3" name="Content Placeholder 2"/>
          <p:cNvSpPr>
            <a:spLocks noGrp="1"/>
          </p:cNvSpPr>
          <p:nvPr>
            <p:ph idx="1"/>
          </p:nvPr>
        </p:nvSpPr>
        <p:spPr>
          <a:xfrm>
            <a:off x="628650" y="1690688"/>
            <a:ext cx="7886700" cy="4351338"/>
          </a:xfrm>
        </p:spPr>
        <p:txBody>
          <a:bodyPr/>
          <a:lstStyle/>
          <a:p>
            <a:r>
              <a:rPr lang="en-US" dirty="0" smtClean="0"/>
              <a:t>Comments</a:t>
            </a:r>
          </a:p>
          <a:p>
            <a:r>
              <a:rPr lang="en-US" dirty="0" smtClean="0"/>
              <a:t>Suggestions</a:t>
            </a:r>
          </a:p>
          <a:p>
            <a:r>
              <a:rPr lang="en-US" dirty="0" smtClean="0"/>
              <a:t>Questions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4"/>
            <a:ext cx="1081763" cy="1064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319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Team Contact Info</a:t>
            </a:r>
            <a:endParaRPr lang="en-US" dirty="0"/>
          </a:p>
        </p:txBody>
      </p:sp>
      <p:sp>
        <p:nvSpPr>
          <p:cNvPr id="3" name="Content Placeholder 2"/>
          <p:cNvSpPr>
            <a:spLocks noGrp="1"/>
          </p:cNvSpPr>
          <p:nvPr>
            <p:ph idx="1"/>
          </p:nvPr>
        </p:nvSpPr>
        <p:spPr>
          <a:xfrm>
            <a:off x="873094" y="2070069"/>
            <a:ext cx="7886700" cy="3099460"/>
          </a:xfrm>
        </p:spPr>
        <p:txBody>
          <a:bodyPr>
            <a:normAutofit fontScale="92500" lnSpcReduction="10000"/>
          </a:bodyPr>
          <a:lstStyle/>
          <a:p>
            <a:r>
              <a:rPr lang="en-US" dirty="0" smtClean="0"/>
              <a:t>Carrol Thronesbery</a:t>
            </a:r>
          </a:p>
          <a:p>
            <a:pPr lvl="1"/>
            <a:r>
              <a:rPr lang="en-US" dirty="0"/>
              <a:t>cthronesbery@skgs-llc.com</a:t>
            </a:r>
          </a:p>
          <a:p>
            <a:r>
              <a:rPr lang="en-US" dirty="0" smtClean="0"/>
              <a:t>Eugene </a:t>
            </a:r>
            <a:r>
              <a:rPr lang="en-US" dirty="0"/>
              <a:t>McMahon </a:t>
            </a:r>
            <a:endParaRPr lang="en-US" dirty="0" smtClean="0"/>
          </a:p>
          <a:p>
            <a:pPr lvl="1"/>
            <a:r>
              <a:rPr lang="en-US" dirty="0"/>
              <a:t>emcmahon@skgs-llc.com</a:t>
            </a:r>
            <a:endParaRPr lang="en-US" dirty="0" smtClean="0"/>
          </a:p>
          <a:p>
            <a:r>
              <a:rPr lang="en-US" dirty="0" smtClean="0"/>
              <a:t>Mike </a:t>
            </a:r>
            <a:r>
              <a:rPr lang="en-US" dirty="0"/>
              <a:t>Monahan </a:t>
            </a:r>
            <a:endParaRPr lang="en-US" dirty="0" smtClean="0"/>
          </a:p>
          <a:p>
            <a:pPr lvl="1"/>
            <a:r>
              <a:rPr lang="en-US" dirty="0"/>
              <a:t>mmonahan@skgs-llc.com</a:t>
            </a:r>
            <a:endParaRPr lang="en-US" dirty="0" smtClean="0"/>
          </a:p>
          <a:p>
            <a:r>
              <a:rPr lang="en-US" dirty="0" smtClean="0"/>
              <a:t>Ayman Qaddumi</a:t>
            </a:r>
          </a:p>
          <a:p>
            <a:pPr lvl="1"/>
            <a:r>
              <a:rPr lang="en-US" dirty="0"/>
              <a:t>aqaddumi@skgs-llc.com</a:t>
            </a:r>
          </a:p>
        </p:txBody>
      </p:sp>
    </p:spTree>
    <p:extLst>
      <p:ext uri="{BB962C8B-B14F-4D97-AF65-F5344CB8AC3E}">
        <p14:creationId xmlns:p14="http://schemas.microsoft.com/office/powerpoint/2010/main" val="2306822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2164"/>
            <a:ext cx="7886700" cy="802772"/>
          </a:xfrm>
        </p:spPr>
        <p:txBody>
          <a:bodyPr/>
          <a:lstStyle/>
          <a:p>
            <a:pPr algn="ctr"/>
            <a:r>
              <a:rPr lang="en-US" dirty="0"/>
              <a:t>ART Team Members</a:t>
            </a:r>
          </a:p>
        </p:txBody>
      </p:sp>
      <p:sp>
        <p:nvSpPr>
          <p:cNvPr id="3" name="Content Placeholder 2"/>
          <p:cNvSpPr>
            <a:spLocks noGrp="1"/>
          </p:cNvSpPr>
          <p:nvPr>
            <p:ph idx="1"/>
          </p:nvPr>
        </p:nvSpPr>
        <p:spPr>
          <a:xfrm>
            <a:off x="411367" y="1433482"/>
            <a:ext cx="8569671" cy="4499573"/>
          </a:xfrm>
        </p:spPr>
        <p:txBody>
          <a:bodyPr>
            <a:normAutofit fontScale="92500" lnSpcReduction="20000"/>
          </a:bodyPr>
          <a:lstStyle/>
          <a:p>
            <a:r>
              <a:rPr lang="en-US" dirty="0"/>
              <a:t>Dr. Carrol </a:t>
            </a:r>
            <a:r>
              <a:rPr lang="en-US" dirty="0" smtClean="0"/>
              <a:t>Thronesbery</a:t>
            </a:r>
            <a:endParaRPr lang="en-US" dirty="0"/>
          </a:p>
          <a:p>
            <a:pPr lvl="1"/>
            <a:r>
              <a:rPr lang="en-US" dirty="0" smtClean="0"/>
              <a:t>Expertise </a:t>
            </a:r>
            <a:r>
              <a:rPr lang="en-US" dirty="0"/>
              <a:t>in </a:t>
            </a:r>
            <a:r>
              <a:rPr lang="en-US" dirty="0" smtClean="0"/>
              <a:t>Human System Integration &amp; Human Machine Interface</a:t>
            </a:r>
          </a:p>
          <a:p>
            <a:pPr lvl="1"/>
            <a:r>
              <a:rPr lang="en-US" dirty="0" smtClean="0"/>
              <a:t>Work </a:t>
            </a:r>
            <a:r>
              <a:rPr lang="en-US" dirty="0"/>
              <a:t>mainly focuses on applying human factors guidelines including displays, controls and testing procedures </a:t>
            </a:r>
            <a:r>
              <a:rPr lang="en-US" dirty="0" smtClean="0"/>
              <a:t>for autonomous </a:t>
            </a:r>
            <a:r>
              <a:rPr lang="en-US" dirty="0"/>
              <a:t>systems</a:t>
            </a:r>
          </a:p>
          <a:p>
            <a:r>
              <a:rPr lang="en-US" dirty="0"/>
              <a:t>Eugene </a:t>
            </a:r>
            <a:r>
              <a:rPr lang="en-US" dirty="0" smtClean="0"/>
              <a:t>McMahon – Background </a:t>
            </a:r>
            <a:r>
              <a:rPr lang="en-US" dirty="0"/>
              <a:t>in Shuttle Flight Software </a:t>
            </a:r>
            <a:r>
              <a:rPr lang="en-US" dirty="0" smtClean="0"/>
              <a:t>Requirements &amp; Verification</a:t>
            </a:r>
            <a:endParaRPr lang="en-US" dirty="0"/>
          </a:p>
          <a:p>
            <a:r>
              <a:rPr lang="en-US" dirty="0"/>
              <a:t>Mike </a:t>
            </a:r>
            <a:r>
              <a:rPr lang="en-US" dirty="0" smtClean="0"/>
              <a:t>Monahan –  Robotics &amp; Autonomous Systems – SBIR project lead</a:t>
            </a:r>
          </a:p>
          <a:p>
            <a:r>
              <a:rPr lang="en-US" dirty="0"/>
              <a:t>Ayman Qaddumi - Robotics &amp; Autonomous Systems </a:t>
            </a:r>
            <a:endParaRPr lang="en-US" dirty="0" smtClean="0"/>
          </a:p>
          <a:p>
            <a:pPr lvl="1"/>
            <a:r>
              <a:rPr lang="en-US" dirty="0" smtClean="0"/>
              <a:t>Background in Shuttle Flight Software &amp; MCC Apps</a:t>
            </a:r>
          </a:p>
          <a:p>
            <a:pPr lvl="1"/>
            <a:r>
              <a:rPr lang="en-US" dirty="0" smtClean="0"/>
              <a:t>Worked CFS-based Time-triggered Ethernet effort for Advanced Exploration Systems(AES)</a:t>
            </a:r>
          </a:p>
          <a:p>
            <a:pPr lvl="1"/>
            <a:r>
              <a:rPr lang="en-US" dirty="0" smtClean="0"/>
              <a:t>Joined S&amp;K in October 2016</a:t>
            </a:r>
            <a:endParaRPr 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89" y="74815"/>
            <a:ext cx="1100655" cy="108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02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68" y="181738"/>
            <a:ext cx="7886700" cy="974278"/>
          </a:xfrm>
        </p:spPr>
        <p:txBody>
          <a:bodyPr>
            <a:normAutofit/>
          </a:bodyPr>
          <a:lstStyle/>
          <a:p>
            <a:pPr algn="ctr"/>
            <a:r>
              <a:rPr lang="en-US" sz="4000" b="1" dirty="0"/>
              <a:t>cFS Developer </a:t>
            </a:r>
            <a:r>
              <a:rPr lang="en-US" sz="4000" b="1" dirty="0" smtClean="0"/>
              <a:t>Survey (2015)</a:t>
            </a:r>
            <a:endParaRPr lang="en-US" sz="4000" b="1" dirty="0"/>
          </a:p>
        </p:txBody>
      </p:sp>
      <p:sp>
        <p:nvSpPr>
          <p:cNvPr id="3" name="Content Placeholder 2"/>
          <p:cNvSpPr>
            <a:spLocks noGrp="1"/>
          </p:cNvSpPr>
          <p:nvPr>
            <p:ph idx="1"/>
          </p:nvPr>
        </p:nvSpPr>
        <p:spPr>
          <a:xfrm>
            <a:off x="274320" y="1647423"/>
            <a:ext cx="5246043" cy="4279552"/>
          </a:xfrm>
        </p:spPr>
        <p:txBody>
          <a:bodyPr>
            <a:normAutofit fontScale="92500" lnSpcReduction="20000"/>
          </a:bodyPr>
          <a:lstStyle/>
          <a:p>
            <a:pPr marL="0" indent="0">
              <a:buNone/>
            </a:pPr>
            <a:r>
              <a:rPr lang="en-US" u="sng" dirty="0" smtClean="0"/>
              <a:t>Summary</a:t>
            </a:r>
            <a:r>
              <a:rPr lang="en-US" dirty="0"/>
              <a:t>: </a:t>
            </a:r>
            <a:r>
              <a:rPr lang="en-US" dirty="0" smtClean="0"/>
              <a:t> Major </a:t>
            </a:r>
            <a:r>
              <a:rPr lang="en-US" dirty="0"/>
              <a:t>cFS Development Pain Points</a:t>
            </a:r>
          </a:p>
          <a:p>
            <a:r>
              <a:rPr lang="en-US" dirty="0" smtClean="0"/>
              <a:t>Setting up cFS development environment</a:t>
            </a:r>
          </a:p>
          <a:p>
            <a:r>
              <a:rPr lang="en-US" dirty="0" smtClean="0"/>
              <a:t>Commands and telemetry – conforming to standards</a:t>
            </a:r>
          </a:p>
          <a:p>
            <a:r>
              <a:rPr lang="en-US" dirty="0" smtClean="0">
                <a:solidFill>
                  <a:srgbClr val="FF0000"/>
                </a:solidFill>
              </a:rPr>
              <a:t>Testing – all phases of development*</a:t>
            </a:r>
          </a:p>
          <a:p>
            <a:pPr lvl="1"/>
            <a:r>
              <a:rPr lang="en-US" dirty="0" smtClean="0">
                <a:solidFill>
                  <a:srgbClr val="FF0000"/>
                </a:solidFill>
              </a:rPr>
              <a:t>Downstream Testing Crunch (Figure 1)</a:t>
            </a:r>
          </a:p>
          <a:p>
            <a:pPr lvl="1"/>
            <a:r>
              <a:rPr lang="en-US" dirty="0" smtClean="0">
                <a:solidFill>
                  <a:srgbClr val="FF0000"/>
                </a:solidFill>
              </a:rPr>
              <a:t>Manual construction of test cases</a:t>
            </a:r>
          </a:p>
          <a:p>
            <a:pPr lvl="1"/>
            <a:r>
              <a:rPr lang="en-US" dirty="0" smtClean="0">
                <a:solidFill>
                  <a:srgbClr val="FF0000"/>
                </a:solidFill>
              </a:rPr>
              <a:t>* received scores over 4.0 (on a 5pt scale)</a:t>
            </a:r>
          </a:p>
          <a:p>
            <a:r>
              <a:rPr lang="en-US" dirty="0" smtClean="0"/>
              <a:t>Documentation</a:t>
            </a:r>
          </a:p>
        </p:txBody>
      </p:sp>
      <p:pic>
        <p:nvPicPr>
          <p:cNvPr id="6" name="Picture 5"/>
          <p:cNvPicPr>
            <a:picLocks noChangeAspect="1"/>
          </p:cNvPicPr>
          <p:nvPr/>
        </p:nvPicPr>
        <p:blipFill>
          <a:blip r:embed="rId3"/>
          <a:stretch>
            <a:fillRect/>
          </a:stretch>
        </p:blipFill>
        <p:spPr>
          <a:xfrm>
            <a:off x="5676507" y="1537466"/>
            <a:ext cx="3351826" cy="2246883"/>
          </a:xfrm>
          <a:prstGeom prst="rect">
            <a:avLst/>
          </a:prstGeom>
        </p:spPr>
      </p:pic>
      <p:sp>
        <p:nvSpPr>
          <p:cNvPr id="7" name="Rectangle 6"/>
          <p:cNvSpPr/>
          <p:nvPr/>
        </p:nvSpPr>
        <p:spPr>
          <a:xfrm>
            <a:off x="5676678" y="3931523"/>
            <a:ext cx="3351655" cy="492443"/>
          </a:xfrm>
          <a:prstGeom prst="rect">
            <a:avLst/>
          </a:prstGeom>
        </p:spPr>
        <p:txBody>
          <a:bodyPr wrap="square">
            <a:spAutoFit/>
          </a:bodyPr>
          <a:lstStyle/>
          <a:p>
            <a:pPr algn="just">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Figure 1.</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Planned vs. Actual Fault Management Staffing For a Workshop Case Study Mission</a:t>
            </a:r>
          </a:p>
        </p:txBody>
      </p:sp>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315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63" y="117905"/>
            <a:ext cx="6561375" cy="1276374"/>
          </a:xfrm>
        </p:spPr>
        <p:txBody>
          <a:bodyPr>
            <a:noAutofit/>
          </a:bodyPr>
          <a:lstStyle/>
          <a:p>
            <a:pPr algn="ctr"/>
            <a:r>
              <a:rPr lang="en-US" altLang="en-US" sz="3200" dirty="0" smtClean="0"/>
              <a:t/>
            </a:r>
            <a:br>
              <a:rPr lang="en-US" altLang="en-US" sz="3200" dirty="0" smtClean="0"/>
            </a:br>
            <a:r>
              <a:rPr lang="en-US" altLang="en-US" sz="2800" b="1" dirty="0" smtClean="0"/>
              <a:t>NASA </a:t>
            </a:r>
            <a:r>
              <a:rPr lang="en-US" altLang="en-US" sz="2800" b="1" dirty="0"/>
              <a:t>Phase I </a:t>
            </a:r>
            <a:r>
              <a:rPr lang="en-US" altLang="en-US" sz="2800" b="1" dirty="0" smtClean="0"/>
              <a:t>SBIR (2016)</a:t>
            </a:r>
            <a:r>
              <a:rPr lang="en-US" altLang="en-US" sz="2800" b="1" dirty="0"/>
              <a:t/>
            </a:r>
            <a:br>
              <a:rPr lang="en-US" altLang="en-US" sz="2800" b="1" dirty="0"/>
            </a:br>
            <a:r>
              <a:rPr lang="en-US" altLang="en-US" sz="2800" b="1" dirty="0"/>
              <a:t>Autonomous Requirements </a:t>
            </a:r>
            <a:r>
              <a:rPr lang="en-US" altLang="en-US" sz="2800" b="1" dirty="0" smtClean="0"/>
              <a:t>Tester</a:t>
            </a:r>
            <a:br>
              <a:rPr lang="en-US" altLang="en-US" sz="2800" b="1" dirty="0" smtClean="0"/>
            </a:br>
            <a:r>
              <a:rPr lang="en-US" altLang="en-US" sz="3200" dirty="0"/>
              <a:t/>
            </a:r>
            <a:br>
              <a:rPr lang="en-US" altLang="en-US" sz="3200" dirty="0"/>
            </a:br>
            <a:endParaRPr lang="en-US" sz="3200" dirty="0"/>
          </a:p>
        </p:txBody>
      </p:sp>
      <p:sp>
        <p:nvSpPr>
          <p:cNvPr id="3" name="Content Placeholder 2"/>
          <p:cNvSpPr>
            <a:spLocks noGrp="1"/>
          </p:cNvSpPr>
          <p:nvPr>
            <p:ph idx="1"/>
          </p:nvPr>
        </p:nvSpPr>
        <p:spPr>
          <a:xfrm>
            <a:off x="415636" y="1593568"/>
            <a:ext cx="8312728" cy="4275217"/>
          </a:xfrm>
        </p:spPr>
        <p:txBody>
          <a:bodyPr>
            <a:normAutofit lnSpcReduction="10000"/>
          </a:bodyPr>
          <a:lstStyle/>
          <a:p>
            <a:r>
              <a:rPr lang="en-US" sz="2400" dirty="0" smtClean="0"/>
              <a:t>Main objective is to assist developers with </a:t>
            </a:r>
            <a:r>
              <a:rPr lang="en-US" sz="2400" dirty="0"/>
              <a:t>the expression of autonomy </a:t>
            </a:r>
            <a:r>
              <a:rPr lang="en-US" sz="2400" dirty="0" smtClean="0"/>
              <a:t>requirements</a:t>
            </a:r>
            <a:r>
              <a:rPr lang="en-US" sz="2400" dirty="0"/>
              <a:t> </a:t>
            </a:r>
            <a:r>
              <a:rPr lang="en-US" sz="2400" dirty="0" smtClean="0"/>
              <a:t>&amp; automating </a:t>
            </a:r>
            <a:r>
              <a:rPr lang="en-US" sz="2400" dirty="0"/>
              <a:t>the development of related test procedures. </a:t>
            </a:r>
            <a:endParaRPr lang="en-US" sz="2400" dirty="0" smtClean="0"/>
          </a:p>
          <a:p>
            <a:pPr lvl="1"/>
            <a:r>
              <a:rPr lang="en-US" sz="2000" dirty="0" smtClean="0"/>
              <a:t>Link </a:t>
            </a:r>
            <a:r>
              <a:rPr lang="en-US" sz="2000" dirty="0"/>
              <a:t>requirements </a:t>
            </a:r>
            <a:r>
              <a:rPr lang="en-US" sz="2000" dirty="0" smtClean="0"/>
              <a:t>with </a:t>
            </a:r>
            <a:r>
              <a:rPr lang="en-US" sz="2000" dirty="0"/>
              <a:t>intended behaviors for </a:t>
            </a:r>
            <a:r>
              <a:rPr lang="en-US" sz="2000" dirty="0" smtClean="0"/>
              <a:t>verifying it</a:t>
            </a:r>
            <a:endParaRPr lang="en-US" sz="2000" dirty="0"/>
          </a:p>
          <a:p>
            <a:pPr lvl="1"/>
            <a:r>
              <a:rPr lang="en-US" sz="2000" dirty="0" smtClean="0"/>
              <a:t>Use of data </a:t>
            </a:r>
            <a:r>
              <a:rPr lang="en-US" sz="2000" dirty="0"/>
              <a:t>models for requirements, behavioral expectations, test specifications, and test results</a:t>
            </a:r>
          </a:p>
          <a:p>
            <a:pPr lvl="1"/>
            <a:r>
              <a:rPr lang="en-US" sz="2000" dirty="0"/>
              <a:t>Use of </a:t>
            </a:r>
            <a:r>
              <a:rPr lang="en-US" sz="2000" dirty="0" smtClean="0"/>
              <a:t>templates </a:t>
            </a:r>
            <a:r>
              <a:rPr lang="en-US" sz="2000" dirty="0"/>
              <a:t>to drive the elaboration of test </a:t>
            </a:r>
            <a:r>
              <a:rPr lang="en-US" sz="2000" dirty="0" smtClean="0"/>
              <a:t>plans and procedures</a:t>
            </a:r>
            <a:endParaRPr lang="en-US" sz="2000" dirty="0"/>
          </a:p>
          <a:p>
            <a:pPr lvl="0"/>
            <a:r>
              <a:rPr lang="en-US" sz="2400" dirty="0"/>
              <a:t>Support for </a:t>
            </a:r>
            <a:r>
              <a:rPr lang="en-US" sz="2400" dirty="0" smtClean="0"/>
              <a:t>test-driven </a:t>
            </a:r>
            <a:r>
              <a:rPr lang="en-US" sz="2400" dirty="0" smtClean="0"/>
              <a:t>development (early phase testing)</a:t>
            </a:r>
            <a:endParaRPr lang="en-US" sz="2400" dirty="0"/>
          </a:p>
          <a:p>
            <a:pPr lvl="0"/>
            <a:r>
              <a:rPr lang="en-US" sz="2400" dirty="0"/>
              <a:t>Integration of the testing mechanism with the operational environment to support (</a:t>
            </a:r>
            <a:r>
              <a:rPr lang="en-US" sz="2400" dirty="0" smtClean="0"/>
              <a:t>CFS) users</a:t>
            </a:r>
            <a:endParaRPr lang="en-US" sz="2400" dirty="0"/>
          </a:p>
          <a:p>
            <a:pPr lvl="0"/>
            <a:r>
              <a:rPr lang="en-US" sz="2400" dirty="0" smtClean="0"/>
              <a:t>Reporting </a:t>
            </a:r>
            <a:r>
              <a:rPr lang="en-US" sz="2400" dirty="0"/>
              <a:t>of test </a:t>
            </a:r>
            <a:r>
              <a:rPr lang="en-US" sz="2400" dirty="0" smtClean="0"/>
              <a:t>results – </a:t>
            </a:r>
            <a:r>
              <a:rPr lang="en-US" sz="2400" dirty="0"/>
              <a:t>similar appearance to specifications, still linked to </a:t>
            </a:r>
            <a:r>
              <a:rPr lang="en-US" sz="2400" dirty="0" smtClean="0"/>
              <a:t>requirements</a:t>
            </a:r>
            <a:endParaRPr lang="en-US" sz="24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467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820" y="91716"/>
            <a:ext cx="6294028" cy="903406"/>
          </a:xfrm>
        </p:spPr>
        <p:txBody>
          <a:bodyPr>
            <a:normAutofit fontScale="90000"/>
          </a:bodyPr>
          <a:lstStyle/>
          <a:p>
            <a:pPr algn="ctr"/>
            <a:r>
              <a:rPr lang="en-US" dirty="0" smtClean="0"/>
              <a:t/>
            </a:r>
            <a:br>
              <a:rPr lang="en-US" dirty="0" smtClean="0"/>
            </a:br>
            <a:r>
              <a:rPr lang="en-US" dirty="0" smtClean="0"/>
              <a:t>Autonomy Requirements Tester Architecture</a:t>
            </a:r>
            <a:r>
              <a:rPr lang="en-US" dirty="0">
                <a:solidFill>
                  <a:schemeClr val="accent5"/>
                </a:solidFill>
              </a:rPr>
              <a:t/>
            </a:r>
            <a:br>
              <a:rPr lang="en-US" dirty="0">
                <a:solidFill>
                  <a:schemeClr val="accent5"/>
                </a:solidFill>
              </a:rPr>
            </a:br>
            <a:endParaRPr lang="en-US" dirty="0"/>
          </a:p>
        </p:txBody>
      </p:sp>
      <p:grpSp>
        <p:nvGrpSpPr>
          <p:cNvPr id="6" name="Group 5"/>
          <p:cNvGrpSpPr/>
          <p:nvPr/>
        </p:nvGrpSpPr>
        <p:grpSpPr>
          <a:xfrm>
            <a:off x="959668" y="1312753"/>
            <a:ext cx="7624094" cy="3449371"/>
            <a:chOff x="1611931" y="1296171"/>
            <a:chExt cx="7256712" cy="4401768"/>
          </a:xfrm>
        </p:grpSpPr>
        <p:sp>
          <p:nvSpPr>
            <p:cNvPr id="12" name="TextBox 11"/>
            <p:cNvSpPr txBox="1"/>
            <p:nvPr/>
          </p:nvSpPr>
          <p:spPr>
            <a:xfrm>
              <a:off x="5081194" y="5181536"/>
              <a:ext cx="1573162" cy="516403"/>
            </a:xfrm>
            <a:prstGeom prst="rect">
              <a:avLst/>
            </a:prstGeom>
            <a:noFill/>
            <a:ln w="28575">
              <a:solidFill>
                <a:schemeClr val="tx1"/>
              </a:solidFill>
            </a:ln>
          </p:spPr>
          <p:txBody>
            <a:bodyPr wrap="square" rtlCol="0">
              <a:spAutoFit/>
            </a:bodyPr>
            <a:lstStyle/>
            <a:p>
              <a:pPr algn="ctr"/>
              <a:r>
                <a:rPr lang="en-US" sz="1000" dirty="0" smtClean="0"/>
                <a:t>Test Report</a:t>
              </a:r>
            </a:p>
            <a:p>
              <a:pPr algn="ctr"/>
              <a:r>
                <a:rPr lang="en-US" sz="1000" dirty="0" smtClean="0"/>
                <a:t>(XML)</a:t>
              </a:r>
              <a:endParaRPr lang="en-US" sz="1000" dirty="0"/>
            </a:p>
          </p:txBody>
        </p:sp>
        <p:cxnSp>
          <p:nvCxnSpPr>
            <p:cNvPr id="24" name="Straight Arrow Connector 23"/>
            <p:cNvCxnSpPr>
              <a:endCxn id="9" idx="0"/>
            </p:cNvCxnSpPr>
            <p:nvPr/>
          </p:nvCxnSpPr>
          <p:spPr>
            <a:xfrm>
              <a:off x="5481056" y="1767478"/>
              <a:ext cx="1319301" cy="13261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611931" y="1767479"/>
              <a:ext cx="5920137" cy="3414057"/>
              <a:chOff x="540679" y="572465"/>
              <a:chExt cx="8511957" cy="5155981"/>
            </a:xfrm>
          </p:grpSpPr>
          <p:sp>
            <p:nvSpPr>
              <p:cNvPr id="7" name="Oval 6"/>
              <p:cNvSpPr/>
              <p:nvPr/>
            </p:nvSpPr>
            <p:spPr>
              <a:xfrm>
                <a:off x="540679" y="2642124"/>
                <a:ext cx="2104104" cy="2035278"/>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1"/>
                    </a:solidFill>
                  </a:rPr>
                  <a:t>Requirements Handler</a:t>
                </a:r>
              </a:p>
            </p:txBody>
          </p:sp>
          <p:sp>
            <p:nvSpPr>
              <p:cNvPr id="8" name="Oval 7"/>
              <p:cNvSpPr/>
              <p:nvPr/>
            </p:nvSpPr>
            <p:spPr>
              <a:xfrm>
                <a:off x="3426826" y="2642124"/>
                <a:ext cx="2104104" cy="2035278"/>
              </a:xfrm>
              <a:prstGeom prst="ellipse">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accent1"/>
                    </a:solidFill>
                  </a:rPr>
                  <a:t>Test Handler</a:t>
                </a:r>
                <a:br>
                  <a:rPr lang="en-US" sz="1200" b="1" dirty="0" smtClean="0">
                    <a:solidFill>
                      <a:schemeClr val="accent1"/>
                    </a:solidFill>
                  </a:rPr>
                </a:br>
                <a:endParaRPr lang="en-US" sz="1200" b="1" dirty="0">
                  <a:solidFill>
                    <a:schemeClr val="accent1"/>
                  </a:solidFill>
                </a:endParaRPr>
              </a:p>
            </p:txBody>
          </p:sp>
          <p:sp>
            <p:nvSpPr>
              <p:cNvPr id="9" name="Oval 8"/>
              <p:cNvSpPr/>
              <p:nvPr/>
            </p:nvSpPr>
            <p:spPr>
              <a:xfrm>
                <a:off x="6948532" y="2575211"/>
                <a:ext cx="2104104" cy="2035278"/>
              </a:xfrm>
              <a:prstGeom prst="ellipse">
                <a:avLst/>
              </a:prstGeom>
              <a:solidFill>
                <a:srgbClr val="FFC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Test</a:t>
                </a:r>
              </a:p>
              <a:p>
                <a:pPr algn="ctr"/>
                <a:r>
                  <a:rPr lang="en-US" sz="1200" dirty="0" smtClean="0">
                    <a:solidFill>
                      <a:schemeClr val="tx1"/>
                    </a:solidFill>
                  </a:rPr>
                  <a:t>Runner</a:t>
                </a:r>
              </a:p>
              <a:p>
                <a:pPr algn="ctr"/>
                <a:r>
                  <a:rPr lang="en-US" sz="1200" b="1" dirty="0" smtClean="0">
                    <a:solidFill>
                      <a:srgbClr val="C00000"/>
                    </a:solidFill>
                  </a:rPr>
                  <a:t>feasibility prototype</a:t>
                </a:r>
                <a:endParaRPr lang="en-US" sz="1200" dirty="0">
                  <a:solidFill>
                    <a:srgbClr val="C00000"/>
                  </a:solidFill>
                </a:endParaRPr>
              </a:p>
            </p:txBody>
          </p:sp>
          <p:cxnSp>
            <p:nvCxnSpPr>
              <p:cNvPr id="14" name="Straight Arrow Connector 13"/>
              <p:cNvCxnSpPr>
                <a:stCxn id="7" idx="0"/>
                <a:endCxn id="11" idx="2"/>
              </p:cNvCxnSpPr>
              <p:nvPr/>
            </p:nvCxnSpPr>
            <p:spPr>
              <a:xfrm flipV="1">
                <a:off x="1592731" y="957099"/>
                <a:ext cx="674986" cy="1685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1" idx="2"/>
                <a:endCxn id="8" idx="1"/>
              </p:cNvCxnSpPr>
              <p:nvPr/>
            </p:nvCxnSpPr>
            <p:spPr>
              <a:xfrm>
                <a:off x="2267719" y="957098"/>
                <a:ext cx="1467247" cy="198308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8" idx="7"/>
                <a:endCxn id="10" idx="2"/>
              </p:cNvCxnSpPr>
              <p:nvPr/>
            </p:nvCxnSpPr>
            <p:spPr>
              <a:xfrm flipV="1">
                <a:off x="5222792" y="572465"/>
                <a:ext cx="566632" cy="23677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5"/>
              </p:cNvCxnSpPr>
              <p:nvPr/>
            </p:nvCxnSpPr>
            <p:spPr>
              <a:xfrm flipH="1" flipV="1">
                <a:off x="5222792" y="4379342"/>
                <a:ext cx="1436927" cy="13491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0"/>
                <a:endCxn id="9" idx="3"/>
              </p:cNvCxnSpPr>
              <p:nvPr/>
            </p:nvCxnSpPr>
            <p:spPr>
              <a:xfrm flipV="1">
                <a:off x="6659719" y="4312429"/>
                <a:ext cx="596952" cy="1416017"/>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6379092" y="1355683"/>
              <a:ext cx="2489551" cy="715019"/>
            </a:xfrm>
            <a:prstGeom prst="rect">
              <a:avLst/>
            </a:prstGeom>
            <a:noFill/>
            <a:ln w="38100">
              <a:solidFill>
                <a:srgbClr val="00B0F0"/>
              </a:solidFill>
            </a:ln>
          </p:spPr>
          <p:txBody>
            <a:bodyPr wrap="square" rtlCol="0">
              <a:spAutoFit/>
            </a:bodyPr>
            <a:lstStyle/>
            <a:p>
              <a:r>
                <a:rPr lang="en-US" sz="1000" dirty="0" smtClean="0"/>
                <a:t>Note: Automated Test Markup Language is a standard developed by</a:t>
              </a:r>
            </a:p>
            <a:p>
              <a:r>
                <a:rPr lang="en-US" sz="1000" dirty="0" smtClean="0"/>
                <a:t>(National Instruments)</a:t>
              </a:r>
              <a:endParaRPr lang="en-US" sz="1000" dirty="0"/>
            </a:p>
          </p:txBody>
        </p:sp>
        <p:sp>
          <p:nvSpPr>
            <p:cNvPr id="10" name="TextBox 9"/>
            <p:cNvSpPr txBox="1"/>
            <p:nvPr/>
          </p:nvSpPr>
          <p:spPr>
            <a:xfrm>
              <a:off x="4657180" y="1296171"/>
              <a:ext cx="1210594" cy="471307"/>
            </a:xfrm>
            <a:prstGeom prst="rect">
              <a:avLst/>
            </a:prstGeom>
            <a:noFill/>
            <a:ln w="28575">
              <a:solidFill>
                <a:schemeClr val="tx1"/>
              </a:solidFill>
            </a:ln>
          </p:spPr>
          <p:txBody>
            <a:bodyPr wrap="square" rtlCol="0">
              <a:spAutoFit/>
            </a:bodyPr>
            <a:lstStyle/>
            <a:p>
              <a:pPr algn="ctr"/>
              <a:r>
                <a:rPr lang="en-US" sz="900" dirty="0" smtClean="0"/>
                <a:t>Test Procedure</a:t>
              </a:r>
            </a:p>
            <a:p>
              <a:pPr algn="ctr"/>
              <a:r>
                <a:rPr lang="en-US" sz="900" dirty="0" smtClean="0"/>
                <a:t>(ATML data file)</a:t>
              </a:r>
              <a:endParaRPr lang="en-US" sz="900" dirty="0"/>
            </a:p>
          </p:txBody>
        </p:sp>
        <p:sp>
          <p:nvSpPr>
            <p:cNvPr id="11" name="TextBox 10"/>
            <p:cNvSpPr txBox="1"/>
            <p:nvPr/>
          </p:nvSpPr>
          <p:spPr>
            <a:xfrm>
              <a:off x="2169838" y="1505763"/>
              <a:ext cx="1286525" cy="516403"/>
            </a:xfrm>
            <a:prstGeom prst="rect">
              <a:avLst/>
            </a:prstGeom>
            <a:noFill/>
            <a:ln w="28575">
              <a:solidFill>
                <a:schemeClr val="tx1"/>
              </a:solidFill>
            </a:ln>
          </p:spPr>
          <p:txBody>
            <a:bodyPr wrap="square" rtlCol="0">
              <a:spAutoFit/>
            </a:bodyPr>
            <a:lstStyle/>
            <a:p>
              <a:pPr algn="ctr"/>
              <a:r>
                <a:rPr lang="en-US" sz="1000" dirty="0" smtClean="0"/>
                <a:t>Requirements+</a:t>
              </a:r>
            </a:p>
            <a:p>
              <a:pPr algn="ctr"/>
              <a:r>
                <a:rPr lang="en-US" sz="1000" dirty="0" smtClean="0"/>
                <a:t>(XML)</a:t>
              </a:r>
              <a:endParaRPr lang="en-US" sz="1000" dirty="0"/>
            </a:p>
          </p:txBody>
        </p:sp>
        <p:sp>
          <p:nvSpPr>
            <p:cNvPr id="25" name="TextBox 24"/>
            <p:cNvSpPr txBox="1"/>
            <p:nvPr/>
          </p:nvSpPr>
          <p:spPr>
            <a:xfrm>
              <a:off x="3679753" y="2351790"/>
              <a:ext cx="1291644" cy="261394"/>
            </a:xfrm>
            <a:prstGeom prst="rect">
              <a:avLst/>
            </a:prstGeom>
            <a:noFill/>
            <a:ln w="28575">
              <a:solidFill>
                <a:schemeClr val="tx1"/>
              </a:solidFill>
            </a:ln>
          </p:spPr>
          <p:txBody>
            <a:bodyPr wrap="square" rtlCol="0">
              <a:spAutoFit/>
            </a:bodyPr>
            <a:lstStyle/>
            <a:p>
              <a:pPr algn="ctr"/>
              <a:r>
                <a:rPr lang="en-US" sz="1000" dirty="0" smtClean="0"/>
                <a:t>Template</a:t>
              </a:r>
              <a:endParaRPr lang="en-US" sz="1000" dirty="0"/>
            </a:p>
          </p:txBody>
        </p:sp>
        <p:cxnSp>
          <p:nvCxnSpPr>
            <p:cNvPr id="26" name="Straight Arrow Connector 25"/>
            <p:cNvCxnSpPr/>
            <p:nvPr/>
          </p:nvCxnSpPr>
          <p:spPr>
            <a:xfrm flipH="1">
              <a:off x="4355263" y="2629886"/>
              <a:ext cx="1800" cy="5080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20"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861838" y="5150410"/>
            <a:ext cx="7084061"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Original team members We </a:t>
            </a:r>
            <a:r>
              <a:rPr lang="en-US" dirty="0"/>
              <a:t>named the tool Autonomy Requirements Tester (ART). </a:t>
            </a:r>
            <a:endParaRPr lang="en-US" dirty="0" smtClean="0"/>
          </a:p>
          <a:p>
            <a:pPr marL="285750" indent="-285750" algn="just">
              <a:buFont typeface="Arial" panose="020B0604020202020204" pitchFamily="34" charset="0"/>
              <a:buChar char="•"/>
            </a:pPr>
            <a:r>
              <a:rPr lang="en-US" dirty="0" smtClean="0"/>
              <a:t>Test </a:t>
            </a:r>
            <a:r>
              <a:rPr lang="en-US" dirty="0"/>
              <a:t>Runner </a:t>
            </a:r>
            <a:r>
              <a:rPr lang="en-US" dirty="0" smtClean="0"/>
              <a:t>component of ART is </a:t>
            </a:r>
            <a:r>
              <a:rPr lang="en-US" dirty="0"/>
              <a:t>an ‘Auto-tester</a:t>
            </a:r>
            <a:r>
              <a:rPr lang="en-US" dirty="0" smtClean="0"/>
              <a:t>’</a:t>
            </a:r>
          </a:p>
          <a:p>
            <a:pPr marL="285750" indent="-285750" algn="just">
              <a:buFont typeface="Arial" panose="020B0604020202020204" pitchFamily="34" charset="0"/>
              <a:buChar char="•"/>
            </a:pPr>
            <a:r>
              <a:rPr lang="en-US" dirty="0"/>
              <a:t>It works on auto-generated support files (</a:t>
            </a:r>
            <a:r>
              <a:rPr lang="en-US" dirty="0" smtClean="0"/>
              <a:t>XML/ATML)</a:t>
            </a:r>
          </a:p>
          <a:p>
            <a:pPr marL="285750" indent="-285750" algn="just">
              <a:buFont typeface="Arial" panose="020B0604020202020204" pitchFamily="34" charset="0"/>
              <a:buChar char="•"/>
            </a:pPr>
            <a:r>
              <a:rPr lang="en-US" dirty="0" smtClean="0"/>
              <a:t>Runs </a:t>
            </a:r>
            <a:r>
              <a:rPr lang="en-US" dirty="0"/>
              <a:t>the test cases, evaluates the results and saves the test </a:t>
            </a:r>
            <a:r>
              <a:rPr lang="en-US" dirty="0" smtClean="0"/>
              <a:t>results</a:t>
            </a:r>
          </a:p>
        </p:txBody>
      </p:sp>
    </p:spTree>
    <p:extLst>
      <p:ext uri="{BB962C8B-B14F-4D97-AF65-F5344CB8AC3E}">
        <p14:creationId xmlns:p14="http://schemas.microsoft.com/office/powerpoint/2010/main" val="2035734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8282" y="2180712"/>
            <a:ext cx="1929776" cy="154824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8282" y="688434"/>
            <a:ext cx="1834102" cy="121503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10138" y="2594600"/>
            <a:ext cx="2605416" cy="1589711"/>
          </a:xfrm>
          <a:prstGeom prst="rect">
            <a:avLst/>
          </a:prstGeom>
          <a:gradFill flip="none" rotWithShape="1">
            <a:gsLst>
              <a:gs pos="77000">
                <a:schemeClr val="accent1">
                  <a:lumMod val="42000"/>
                  <a:lumOff val="58000"/>
                  <a:alpha val="73000"/>
                </a:schemeClr>
              </a:gs>
              <a:gs pos="100000">
                <a:srgbClr val="FFEBFA"/>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5414" y="1216790"/>
            <a:ext cx="1772843" cy="1192991"/>
          </a:xfrm>
          <a:prstGeom prst="rect">
            <a:avLst/>
          </a:prstGeom>
          <a:noFill/>
          <a:ln w="1270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9" name="Straight Arrow Connector 8"/>
          <p:cNvCxnSpPr>
            <a:endCxn id="11" idx="1"/>
          </p:cNvCxnSpPr>
          <p:nvPr/>
        </p:nvCxnSpPr>
        <p:spPr>
          <a:xfrm flipV="1">
            <a:off x="4138256" y="1849339"/>
            <a:ext cx="172866" cy="3481"/>
          </a:xfrm>
          <a:prstGeom prst="straightConnector1">
            <a:avLst/>
          </a:prstGeom>
          <a:ln w="25400">
            <a:solidFill>
              <a:srgbClr val="8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28897" y="927233"/>
            <a:ext cx="1461326" cy="237813"/>
          </a:xfrm>
          <a:prstGeom prst="rect">
            <a:avLst/>
          </a:prstGeom>
          <a:noFill/>
          <a:ln>
            <a:noFill/>
          </a:ln>
        </p:spPr>
        <p:txBody>
          <a:bodyPr wrap="none" rtlCol="0">
            <a:spAutoFit/>
          </a:bodyPr>
          <a:lstStyle/>
          <a:p>
            <a:r>
              <a:rPr lang="en-US" sz="1400" dirty="0" smtClean="0">
                <a:solidFill>
                  <a:srgbClr val="C00000"/>
                </a:solidFill>
              </a:rPr>
              <a:t>Test Procedure (ATML)</a:t>
            </a:r>
            <a:endParaRPr lang="en-US" sz="1400" dirty="0">
              <a:solidFill>
                <a:srgbClr val="C00000"/>
              </a:solidFill>
            </a:endParaRPr>
          </a:p>
        </p:txBody>
      </p:sp>
      <p:sp>
        <p:nvSpPr>
          <p:cNvPr id="11" name="Rectangle 10"/>
          <p:cNvSpPr/>
          <p:nvPr/>
        </p:nvSpPr>
        <p:spPr>
          <a:xfrm>
            <a:off x="4311122" y="1437191"/>
            <a:ext cx="534532" cy="8242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2" name="TextBox 11"/>
          <p:cNvSpPr txBox="1"/>
          <p:nvPr/>
        </p:nvSpPr>
        <p:spPr>
          <a:xfrm>
            <a:off x="4311122" y="1476344"/>
            <a:ext cx="490840" cy="369332"/>
          </a:xfrm>
          <a:prstGeom prst="rect">
            <a:avLst/>
          </a:prstGeom>
          <a:noFill/>
        </p:spPr>
        <p:txBody>
          <a:bodyPr wrap="none" rtlCol="0">
            <a:spAutoFit/>
          </a:bodyPr>
          <a:lstStyle/>
          <a:p>
            <a:r>
              <a:rPr lang="en-US" sz="900" b="1" dirty="0" smtClean="0">
                <a:solidFill>
                  <a:schemeClr val="bg1">
                    <a:lumMod val="95000"/>
                  </a:schemeClr>
                </a:solidFill>
              </a:rPr>
              <a:t>ATML </a:t>
            </a:r>
          </a:p>
          <a:p>
            <a:r>
              <a:rPr lang="en-US" sz="900" b="1" dirty="0" smtClean="0">
                <a:solidFill>
                  <a:schemeClr val="bg1">
                    <a:lumMod val="95000"/>
                  </a:schemeClr>
                </a:solidFill>
              </a:rPr>
              <a:t>Parser</a:t>
            </a:r>
            <a:endParaRPr lang="en-US" sz="900" b="1" dirty="0">
              <a:solidFill>
                <a:schemeClr val="bg1">
                  <a:lumMod val="95000"/>
                </a:schemeClr>
              </a:solidFill>
            </a:endParaRPr>
          </a:p>
        </p:txBody>
      </p:sp>
      <p:sp>
        <p:nvSpPr>
          <p:cNvPr id="13" name="Rectangle 12"/>
          <p:cNvSpPr/>
          <p:nvPr/>
        </p:nvSpPr>
        <p:spPr>
          <a:xfrm>
            <a:off x="5066425" y="1440673"/>
            <a:ext cx="1089300" cy="82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 name="TextBox 13"/>
          <p:cNvSpPr txBox="1"/>
          <p:nvPr/>
        </p:nvSpPr>
        <p:spPr>
          <a:xfrm>
            <a:off x="5074146" y="1196074"/>
            <a:ext cx="873026" cy="214032"/>
          </a:xfrm>
          <a:prstGeom prst="rect">
            <a:avLst/>
          </a:prstGeom>
          <a:noFill/>
        </p:spPr>
        <p:txBody>
          <a:bodyPr wrap="none" rtlCol="0">
            <a:spAutoFit/>
          </a:bodyPr>
          <a:lstStyle/>
          <a:p>
            <a:r>
              <a:rPr lang="en-US" sz="1200" b="1" dirty="0" smtClean="0">
                <a:solidFill>
                  <a:srgbClr val="C00000"/>
                </a:solidFill>
              </a:rPr>
              <a:t>Test Sequence</a:t>
            </a:r>
            <a:endParaRPr lang="en-US" sz="1200" b="1" dirty="0">
              <a:solidFill>
                <a:srgbClr val="C00000"/>
              </a:solidFill>
            </a:endParaRPr>
          </a:p>
        </p:txBody>
      </p:sp>
      <p:cxnSp>
        <p:nvCxnSpPr>
          <p:cNvPr id="15" name="Straight Arrow Connector 14"/>
          <p:cNvCxnSpPr/>
          <p:nvPr/>
        </p:nvCxnSpPr>
        <p:spPr>
          <a:xfrm>
            <a:off x="5317825" y="3572543"/>
            <a:ext cx="0" cy="27773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45655" y="1864291"/>
            <a:ext cx="215111" cy="1"/>
          </a:xfrm>
          <a:prstGeom prst="straightConnector1">
            <a:avLst/>
          </a:prstGeom>
          <a:ln w="25400">
            <a:solidFill>
              <a:srgbClr val="8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851314" y="3844911"/>
            <a:ext cx="2405227" cy="235513"/>
            <a:chOff x="5486400" y="4038600"/>
            <a:chExt cx="3002413" cy="304800"/>
          </a:xfrm>
        </p:grpSpPr>
        <p:sp>
          <p:nvSpPr>
            <p:cNvPr id="18" name="Rectangle 17"/>
            <p:cNvSpPr/>
            <p:nvPr/>
          </p:nvSpPr>
          <p:spPr>
            <a:xfrm>
              <a:off x="5486400" y="4038600"/>
              <a:ext cx="3002413" cy="304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8"/>
            <p:cNvSpPr>
              <a:spLocks noChangeArrowheads="1"/>
            </p:cNvSpPr>
            <p:nvPr/>
          </p:nvSpPr>
          <p:spPr bwMode="auto">
            <a:xfrm>
              <a:off x="5941166" y="4052501"/>
              <a:ext cx="1868941" cy="278759"/>
            </a:xfrm>
            <a:prstGeom prst="rect">
              <a:avLst/>
            </a:prstGeom>
            <a:noFill/>
            <a:ln w="9525">
              <a:noFill/>
              <a:miter lim="800000"/>
              <a:headEnd/>
              <a:tailEnd/>
            </a:ln>
          </p:spPr>
          <p:txBody>
            <a:bodyPr wrap="none" lIns="0" tIns="0" rIns="0" bIns="0">
              <a:spAutoFit/>
            </a:bodyPr>
            <a:lstStyle/>
            <a:p>
              <a:pPr algn="ctr" eaLnBrk="0" hangingPunct="0"/>
              <a:r>
                <a:rPr lang="en-US" sz="800" b="1" dirty="0" smtClean="0">
                  <a:solidFill>
                    <a:srgbClr val="000000"/>
                  </a:solidFill>
                  <a:cs typeface="Arial" pitchFamily="34" charset="0"/>
                </a:rPr>
                <a:t>CFE Bus Inter-task </a:t>
              </a:r>
              <a:r>
                <a:rPr lang="en-US" sz="800" b="1" dirty="0">
                  <a:solidFill>
                    <a:srgbClr val="000000"/>
                  </a:solidFill>
                  <a:cs typeface="Arial" pitchFamily="34" charset="0"/>
                </a:rPr>
                <a:t>Message Router </a:t>
              </a:r>
            </a:p>
            <a:p>
              <a:pPr algn="ctr" eaLnBrk="0" hangingPunct="0"/>
              <a:r>
                <a:rPr lang="en-US" sz="800" b="1" dirty="0" smtClean="0">
                  <a:solidFill>
                    <a:srgbClr val="000000"/>
                  </a:solidFill>
                  <a:cs typeface="Arial" pitchFamily="34" charset="0"/>
                </a:rPr>
                <a:t>(Publish/Subscribe</a:t>
              </a:r>
              <a:r>
                <a:rPr lang="en-US" sz="800" b="1" dirty="0">
                  <a:solidFill>
                    <a:srgbClr val="000000"/>
                  </a:solidFill>
                  <a:cs typeface="Arial" pitchFamily="34" charset="0"/>
                </a:rPr>
                <a:t>)</a:t>
              </a:r>
              <a:endParaRPr lang="en-US" sz="800" b="1" dirty="0">
                <a:solidFill>
                  <a:prstClr val="black"/>
                </a:solidFill>
                <a:cs typeface="Arial" pitchFamily="34" charset="0"/>
              </a:endParaRPr>
            </a:p>
          </p:txBody>
        </p:sp>
      </p:grpSp>
      <p:sp>
        <p:nvSpPr>
          <p:cNvPr id="20" name="Oval 19"/>
          <p:cNvSpPr/>
          <p:nvPr/>
        </p:nvSpPr>
        <p:spPr>
          <a:xfrm>
            <a:off x="5066425" y="2902859"/>
            <a:ext cx="723661" cy="6696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30389" y="2909363"/>
            <a:ext cx="583266" cy="404282"/>
          </a:xfrm>
          <a:prstGeom prst="rect">
            <a:avLst/>
          </a:prstGeom>
          <a:noFill/>
        </p:spPr>
        <p:txBody>
          <a:bodyPr wrap="none" rtlCol="0">
            <a:spAutoFit/>
          </a:bodyPr>
          <a:lstStyle/>
          <a:p>
            <a:pPr algn="ctr"/>
            <a:r>
              <a:rPr lang="en-US" sz="1400" b="1" dirty="0" smtClean="0">
                <a:solidFill>
                  <a:srgbClr val="C00000"/>
                </a:solidFill>
              </a:rPr>
              <a:t>Test</a:t>
            </a:r>
          </a:p>
          <a:p>
            <a:pPr algn="ctr"/>
            <a:r>
              <a:rPr lang="en-US" sz="1400" b="1" dirty="0" smtClean="0">
                <a:solidFill>
                  <a:srgbClr val="C00000"/>
                </a:solidFill>
              </a:rPr>
              <a:t>Runner</a:t>
            </a:r>
            <a:endParaRPr lang="en-US" sz="1400" b="1" dirty="0">
              <a:solidFill>
                <a:srgbClr val="C00000"/>
              </a:solidFill>
            </a:endParaRPr>
          </a:p>
        </p:txBody>
      </p:sp>
      <p:cxnSp>
        <p:nvCxnSpPr>
          <p:cNvPr id="24" name="Straight Arrow Connector 23"/>
          <p:cNvCxnSpPr/>
          <p:nvPr/>
        </p:nvCxnSpPr>
        <p:spPr>
          <a:xfrm>
            <a:off x="6567762" y="3561803"/>
            <a:ext cx="0" cy="27773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6316362" y="2892119"/>
            <a:ext cx="723661" cy="6696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278885" y="2907565"/>
            <a:ext cx="798616" cy="592470"/>
          </a:xfrm>
          <a:prstGeom prst="rect">
            <a:avLst/>
          </a:prstGeom>
          <a:noFill/>
        </p:spPr>
        <p:txBody>
          <a:bodyPr wrap="none" rtlCol="0">
            <a:spAutoFit/>
          </a:bodyPr>
          <a:lstStyle/>
          <a:p>
            <a:pPr algn="ctr"/>
            <a:r>
              <a:rPr lang="en-US" sz="1400" b="1" dirty="0">
                <a:solidFill>
                  <a:srgbClr val="C00000"/>
                </a:solidFill>
              </a:rPr>
              <a:t>S</a:t>
            </a:r>
            <a:r>
              <a:rPr lang="en-US" sz="1400" b="1" dirty="0" smtClean="0">
                <a:solidFill>
                  <a:srgbClr val="C00000"/>
                </a:solidFill>
              </a:rPr>
              <a:t>UT</a:t>
            </a:r>
          </a:p>
          <a:p>
            <a:pPr algn="ctr"/>
            <a:r>
              <a:rPr lang="en-US" sz="1050" b="1" dirty="0" smtClean="0"/>
              <a:t>(</a:t>
            </a:r>
            <a:r>
              <a:rPr lang="en-US" sz="800" b="1" dirty="0" smtClean="0"/>
              <a:t>Autonomous </a:t>
            </a:r>
          </a:p>
          <a:p>
            <a:pPr algn="ctr"/>
            <a:r>
              <a:rPr lang="en-US" sz="800" b="1" dirty="0" smtClean="0"/>
              <a:t>S/W)</a:t>
            </a:r>
            <a:endParaRPr lang="en-US" sz="800" b="1" dirty="0"/>
          </a:p>
        </p:txBody>
      </p:sp>
      <p:cxnSp>
        <p:nvCxnSpPr>
          <p:cNvPr id="27" name="Straight Arrow Connector 26"/>
          <p:cNvCxnSpPr/>
          <p:nvPr/>
        </p:nvCxnSpPr>
        <p:spPr>
          <a:xfrm flipV="1">
            <a:off x="6833774" y="3551063"/>
            <a:ext cx="0" cy="28310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909" y="1609534"/>
            <a:ext cx="897172" cy="571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512801" y="2085588"/>
            <a:ext cx="626929" cy="190250"/>
          </a:xfrm>
          <a:prstGeom prst="rect">
            <a:avLst/>
          </a:prstGeom>
          <a:noFill/>
        </p:spPr>
        <p:txBody>
          <a:bodyPr wrap="none" rtlCol="0">
            <a:spAutoFit/>
          </a:bodyPr>
          <a:lstStyle/>
          <a:p>
            <a:r>
              <a:rPr lang="en-US" sz="1000" b="1" dirty="0" smtClean="0"/>
              <a:t>CSV format</a:t>
            </a:r>
            <a:endParaRPr lang="en-US" sz="1000" b="1" dirty="0"/>
          </a:p>
        </p:txBody>
      </p:sp>
      <p:sp>
        <p:nvSpPr>
          <p:cNvPr id="30" name="TextBox 29"/>
          <p:cNvSpPr txBox="1"/>
          <p:nvPr/>
        </p:nvSpPr>
        <p:spPr>
          <a:xfrm>
            <a:off x="5317825" y="2561807"/>
            <a:ext cx="2039611" cy="276999"/>
          </a:xfrm>
          <a:prstGeom prst="rect">
            <a:avLst/>
          </a:prstGeom>
          <a:noFill/>
        </p:spPr>
        <p:txBody>
          <a:bodyPr wrap="square" rtlCol="0">
            <a:spAutoFit/>
          </a:bodyPr>
          <a:lstStyle/>
          <a:p>
            <a:r>
              <a:rPr lang="en-US" sz="1200" b="1" dirty="0" smtClean="0">
                <a:solidFill>
                  <a:srgbClr val="C00000"/>
                </a:solidFill>
              </a:rPr>
              <a:t>cFS Flight computer</a:t>
            </a:r>
            <a:endParaRPr lang="en-US" sz="1200" b="1" dirty="0">
              <a:solidFill>
                <a:srgbClr val="C00000"/>
              </a:solidFill>
            </a:endParaRPr>
          </a:p>
        </p:txBody>
      </p:sp>
      <p:grpSp>
        <p:nvGrpSpPr>
          <p:cNvPr id="35" name="Group 34"/>
          <p:cNvGrpSpPr/>
          <p:nvPr/>
        </p:nvGrpSpPr>
        <p:grpSpPr>
          <a:xfrm>
            <a:off x="2806340" y="2673636"/>
            <a:ext cx="1646081" cy="1050854"/>
            <a:chOff x="3391325" y="3247393"/>
            <a:chExt cx="1529868" cy="1130888"/>
          </a:xfrm>
        </p:grpSpPr>
        <p:sp>
          <p:nvSpPr>
            <p:cNvPr id="36" name="Rectangle 35"/>
            <p:cNvSpPr/>
            <p:nvPr/>
          </p:nvSpPr>
          <p:spPr>
            <a:xfrm>
              <a:off x="3422998" y="3282297"/>
              <a:ext cx="1453802" cy="1066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7" name="TextBox 36"/>
            <p:cNvSpPr txBox="1"/>
            <p:nvPr/>
          </p:nvSpPr>
          <p:spPr>
            <a:xfrm>
              <a:off x="3391325" y="3247393"/>
              <a:ext cx="1517147" cy="276999"/>
            </a:xfrm>
            <a:prstGeom prst="rect">
              <a:avLst/>
            </a:prstGeom>
            <a:noFill/>
          </p:spPr>
          <p:txBody>
            <a:bodyPr wrap="none" rtlCol="0">
              <a:spAutoFit/>
            </a:bodyPr>
            <a:lstStyle/>
            <a:p>
              <a:r>
                <a:rPr lang="en-US" sz="1200" b="1" dirty="0" smtClean="0">
                  <a:solidFill>
                    <a:srgbClr val="C00000"/>
                  </a:solidFill>
                </a:rPr>
                <a:t>Test Results </a:t>
              </a:r>
              <a:r>
                <a:rPr lang="en-US" sz="1000" b="1" dirty="0" smtClean="0"/>
                <a:t>(raw data)</a:t>
              </a:r>
              <a:endParaRPr lang="en-US" sz="1000" b="1" dirty="0"/>
            </a:p>
          </p:txBody>
        </p:sp>
        <p:pic>
          <p:nvPicPr>
            <p:cNvPr id="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448" y="3499840"/>
              <a:ext cx="903487" cy="73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4049681" y="4116944"/>
              <a:ext cx="871512" cy="261337"/>
            </a:xfrm>
            <a:prstGeom prst="rect">
              <a:avLst/>
            </a:prstGeom>
            <a:noFill/>
          </p:spPr>
          <p:txBody>
            <a:bodyPr wrap="square" rtlCol="0">
              <a:spAutoFit/>
            </a:bodyPr>
            <a:lstStyle/>
            <a:p>
              <a:r>
                <a:rPr lang="en-US" sz="900" b="1" dirty="0" smtClean="0"/>
                <a:t>CSV format</a:t>
              </a:r>
              <a:endParaRPr lang="en-US" sz="900" b="1" dirty="0"/>
            </a:p>
          </p:txBody>
        </p:sp>
      </p:grpSp>
      <p:grpSp>
        <p:nvGrpSpPr>
          <p:cNvPr id="41" name="Group 40"/>
          <p:cNvGrpSpPr/>
          <p:nvPr/>
        </p:nvGrpSpPr>
        <p:grpSpPr>
          <a:xfrm>
            <a:off x="3483851" y="4016557"/>
            <a:ext cx="654405" cy="633473"/>
            <a:chOff x="1972057" y="3459623"/>
            <a:chExt cx="1025474" cy="819839"/>
          </a:xfrm>
        </p:grpSpPr>
        <p:sp>
          <p:nvSpPr>
            <p:cNvPr id="42" name="Rectangle 41"/>
            <p:cNvSpPr/>
            <p:nvPr/>
          </p:nvSpPr>
          <p:spPr>
            <a:xfrm>
              <a:off x="1990343" y="3471841"/>
              <a:ext cx="1007188" cy="80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43" name="TextBox 42"/>
            <p:cNvSpPr txBox="1"/>
            <p:nvPr/>
          </p:nvSpPr>
          <p:spPr>
            <a:xfrm>
              <a:off x="1972057" y="3459623"/>
              <a:ext cx="965095" cy="452985"/>
            </a:xfrm>
            <a:prstGeom prst="rect">
              <a:avLst/>
            </a:prstGeom>
            <a:noFill/>
          </p:spPr>
          <p:txBody>
            <a:bodyPr wrap="none" rtlCol="0">
              <a:spAutoFit/>
            </a:bodyPr>
            <a:lstStyle/>
            <a:p>
              <a:r>
                <a:rPr lang="en-US" sz="1000" b="1" dirty="0" smtClean="0">
                  <a:solidFill>
                    <a:schemeClr val="bg1">
                      <a:lumMod val="95000"/>
                    </a:schemeClr>
                  </a:solidFill>
                </a:rPr>
                <a:t>XML </a:t>
              </a:r>
            </a:p>
            <a:p>
              <a:r>
                <a:rPr lang="en-US" sz="1000" b="1" dirty="0" smtClean="0">
                  <a:solidFill>
                    <a:schemeClr val="bg1">
                      <a:lumMod val="95000"/>
                    </a:schemeClr>
                  </a:solidFill>
                </a:rPr>
                <a:t>Encoder</a:t>
              </a:r>
              <a:endParaRPr lang="en-US" sz="1000" b="1" dirty="0">
                <a:solidFill>
                  <a:schemeClr val="bg1">
                    <a:lumMod val="95000"/>
                  </a:schemeClr>
                </a:solidFill>
              </a:endParaRPr>
            </a:p>
          </p:txBody>
        </p:sp>
      </p:grpSp>
      <p:cxnSp>
        <p:nvCxnSpPr>
          <p:cNvPr id="48" name="Straight Arrow Connector 47"/>
          <p:cNvCxnSpPr>
            <a:endCxn id="42" idx="0"/>
          </p:cNvCxnSpPr>
          <p:nvPr/>
        </p:nvCxnSpPr>
        <p:spPr>
          <a:xfrm>
            <a:off x="3816888" y="3707576"/>
            <a:ext cx="0" cy="318420"/>
          </a:xfrm>
          <a:prstGeom prst="straightConnector1">
            <a:avLst/>
          </a:prstGeom>
          <a:ln w="25400">
            <a:solidFill>
              <a:srgbClr val="8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pic>
        <p:nvPicPr>
          <p:cNvPr id="49"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0843" y="4077333"/>
            <a:ext cx="2067966" cy="154487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1124158" y="3780415"/>
            <a:ext cx="1122409" cy="237813"/>
          </a:xfrm>
          <a:prstGeom prst="rect">
            <a:avLst/>
          </a:prstGeom>
          <a:noFill/>
          <a:ln>
            <a:noFill/>
          </a:ln>
        </p:spPr>
        <p:txBody>
          <a:bodyPr wrap="none" rtlCol="0">
            <a:spAutoFit/>
          </a:bodyPr>
          <a:lstStyle/>
          <a:p>
            <a:r>
              <a:rPr lang="en-US" sz="1400" dirty="0" smtClean="0">
                <a:solidFill>
                  <a:srgbClr val="C00000"/>
                </a:solidFill>
              </a:rPr>
              <a:t>XML Test Results</a:t>
            </a:r>
            <a:endParaRPr lang="en-US" sz="1400" dirty="0">
              <a:solidFill>
                <a:srgbClr val="C00000"/>
              </a:solidFill>
            </a:endParaRPr>
          </a:p>
        </p:txBody>
      </p:sp>
      <p:cxnSp>
        <p:nvCxnSpPr>
          <p:cNvPr id="51" name="Straight Arrow Connector 50"/>
          <p:cNvCxnSpPr/>
          <p:nvPr/>
        </p:nvCxnSpPr>
        <p:spPr>
          <a:xfrm flipH="1">
            <a:off x="3190340" y="4551627"/>
            <a:ext cx="304834" cy="0"/>
          </a:xfrm>
          <a:prstGeom prst="straightConnector1">
            <a:avLst/>
          </a:prstGeom>
          <a:ln w="25400">
            <a:solidFill>
              <a:srgbClr val="8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43956" y="733418"/>
            <a:ext cx="1639883" cy="237813"/>
          </a:xfrm>
          <a:prstGeom prst="rect">
            <a:avLst/>
          </a:prstGeom>
          <a:noFill/>
          <a:ln>
            <a:noFill/>
          </a:ln>
        </p:spPr>
        <p:txBody>
          <a:bodyPr wrap="square" rtlCol="0">
            <a:spAutoFit/>
          </a:bodyPr>
          <a:lstStyle/>
          <a:p>
            <a:r>
              <a:rPr lang="en-US" sz="1400" dirty="0" smtClean="0">
                <a:solidFill>
                  <a:srgbClr val="C00000"/>
                </a:solidFill>
              </a:rPr>
              <a:t>Test Plan Viewer</a:t>
            </a:r>
            <a:endParaRPr lang="en-US" sz="1100" dirty="0"/>
          </a:p>
        </p:txBody>
      </p:sp>
      <p:grpSp>
        <p:nvGrpSpPr>
          <p:cNvPr id="53" name="Group 52"/>
          <p:cNvGrpSpPr>
            <a:grpSpLocks noChangeAspect="1"/>
          </p:cNvGrpSpPr>
          <p:nvPr/>
        </p:nvGrpSpPr>
        <p:grpSpPr>
          <a:xfrm>
            <a:off x="290783" y="991280"/>
            <a:ext cx="1693054" cy="817115"/>
            <a:chOff x="228601" y="787085"/>
            <a:chExt cx="5159912" cy="2124029"/>
          </a:xfrm>
        </p:grpSpPr>
        <p:pic>
          <p:nvPicPr>
            <p:cNvPr id="54" name="Picture 5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787085"/>
              <a:ext cx="2111913" cy="1281992"/>
            </a:xfrm>
            <a:prstGeom prst="rect">
              <a:avLst/>
            </a:prstGeom>
            <a:noFill/>
            <a:ln w="25400">
              <a:solidFill>
                <a:schemeClr val="accent1">
                  <a:lumMod val="75000"/>
                </a:schemeClr>
              </a:solidFill>
            </a:ln>
          </p:spPr>
        </p:pic>
        <p:pic>
          <p:nvPicPr>
            <p:cNvPr id="55" name="Picture 5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1828" y="1193739"/>
              <a:ext cx="2164640" cy="1311067"/>
            </a:xfrm>
            <a:prstGeom prst="rect">
              <a:avLst/>
            </a:prstGeom>
            <a:noFill/>
            <a:ln w="25400">
              <a:solidFill>
                <a:schemeClr val="accent1">
                  <a:lumMod val="75000"/>
                </a:schemeClr>
              </a:solidFill>
            </a:ln>
          </p:spPr>
        </p:pic>
        <p:pic>
          <p:nvPicPr>
            <p:cNvPr id="56" name="Picture 5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601" y="1519559"/>
              <a:ext cx="2297528" cy="1391555"/>
            </a:xfrm>
            <a:prstGeom prst="rect">
              <a:avLst/>
            </a:prstGeom>
            <a:noFill/>
            <a:ln w="25400">
              <a:solidFill>
                <a:schemeClr val="accent1">
                  <a:lumMod val="75000"/>
                </a:schemeClr>
              </a:solidFill>
            </a:ln>
          </p:spPr>
        </p:pic>
      </p:grpSp>
      <p:cxnSp>
        <p:nvCxnSpPr>
          <p:cNvPr id="57" name="Straight Arrow Connector 56"/>
          <p:cNvCxnSpPr/>
          <p:nvPr/>
        </p:nvCxnSpPr>
        <p:spPr>
          <a:xfrm flipH="1" flipV="1">
            <a:off x="2082385" y="1418610"/>
            <a:ext cx="303670" cy="270685"/>
          </a:xfrm>
          <a:prstGeom prst="straightConnector1">
            <a:avLst/>
          </a:prstGeom>
          <a:ln w="25400">
            <a:solidFill>
              <a:srgbClr val="80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5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7674" y="2423864"/>
            <a:ext cx="1630990" cy="127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407389" y="2223693"/>
            <a:ext cx="1274505" cy="237813"/>
          </a:xfrm>
          <a:prstGeom prst="rect">
            <a:avLst/>
          </a:prstGeom>
          <a:noFill/>
          <a:ln>
            <a:noFill/>
          </a:ln>
        </p:spPr>
        <p:txBody>
          <a:bodyPr wrap="none" rtlCol="0">
            <a:spAutoFit/>
          </a:bodyPr>
          <a:lstStyle/>
          <a:p>
            <a:r>
              <a:rPr lang="en-US" sz="1400" dirty="0" smtClean="0">
                <a:solidFill>
                  <a:srgbClr val="C00000"/>
                </a:solidFill>
              </a:rPr>
              <a:t>Test Results Viewer</a:t>
            </a:r>
            <a:endParaRPr lang="en-US" sz="1400" dirty="0">
              <a:solidFill>
                <a:srgbClr val="C00000"/>
              </a:solidFill>
            </a:endParaRPr>
          </a:p>
        </p:txBody>
      </p:sp>
      <p:cxnSp>
        <p:nvCxnSpPr>
          <p:cNvPr id="60" name="Straight Arrow Connector 59"/>
          <p:cNvCxnSpPr/>
          <p:nvPr/>
        </p:nvCxnSpPr>
        <p:spPr>
          <a:xfrm flipH="1" flipV="1">
            <a:off x="2159574" y="3552250"/>
            <a:ext cx="381282" cy="517433"/>
          </a:xfrm>
          <a:prstGeom prst="straightConnector1">
            <a:avLst/>
          </a:prstGeom>
          <a:ln w="25400">
            <a:solidFill>
              <a:srgbClr val="8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36" idx="3"/>
          </p:cNvCxnSpPr>
          <p:nvPr/>
        </p:nvCxnSpPr>
        <p:spPr>
          <a:xfrm flipH="1" flipV="1">
            <a:off x="4404656" y="3201721"/>
            <a:ext cx="298948" cy="88070"/>
          </a:xfrm>
          <a:prstGeom prst="straightConnector1">
            <a:avLst/>
          </a:prstGeom>
          <a:ln w="25400">
            <a:solidFill>
              <a:srgbClr val="8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514962" y="2275837"/>
            <a:ext cx="0" cy="318418"/>
          </a:xfrm>
          <a:prstGeom prst="straightConnector1">
            <a:avLst/>
          </a:prstGeom>
          <a:ln w="25400">
            <a:solidFill>
              <a:srgbClr val="8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2112137" y="4729"/>
            <a:ext cx="6125075" cy="400110"/>
          </a:xfrm>
          <a:prstGeom prst="rect">
            <a:avLst/>
          </a:prstGeom>
        </p:spPr>
        <p:txBody>
          <a:bodyPr wrap="none">
            <a:spAutoFit/>
          </a:bodyPr>
          <a:lstStyle/>
          <a:p>
            <a:pPr>
              <a:spcBef>
                <a:spcPct val="0"/>
              </a:spcBef>
            </a:pPr>
            <a:r>
              <a:rPr lang="en-US" altLang="en-US" sz="2000" b="1" dirty="0" smtClean="0"/>
              <a:t>Information Flow for the TestRunner Component of ART</a:t>
            </a:r>
            <a:endParaRPr lang="en-US" altLang="en-US" sz="2000" b="1" dirty="0"/>
          </a:p>
        </p:txBody>
      </p:sp>
      <p:sp>
        <p:nvSpPr>
          <p:cNvPr id="2" name="TextBox 1"/>
          <p:cNvSpPr txBox="1"/>
          <p:nvPr/>
        </p:nvSpPr>
        <p:spPr>
          <a:xfrm>
            <a:off x="4465688" y="4540103"/>
            <a:ext cx="4473460" cy="1815882"/>
          </a:xfrm>
          <a:prstGeom prst="rect">
            <a:avLst/>
          </a:prstGeom>
          <a:noFill/>
        </p:spPr>
        <p:txBody>
          <a:bodyPr wrap="square" rtlCol="0">
            <a:spAutoFit/>
          </a:bodyPr>
          <a:lstStyle/>
          <a:p>
            <a:pPr marL="285750" lvl="0" indent="-285750">
              <a:buFont typeface="Arial" panose="020B0604020202020204" pitchFamily="34" charset="0"/>
              <a:buChar char="•"/>
              <a:defRPr/>
            </a:pPr>
            <a:r>
              <a:rPr lang="en-US" sz="1400" b="1" dirty="0"/>
              <a:t>An important feature of the prototype is that it behaves just like other CFS apps, publishing test conditions and subscribing to unit-under-test (UUT</a:t>
            </a:r>
            <a:r>
              <a:rPr lang="en-US" sz="1400" b="1" dirty="0" smtClean="0"/>
              <a:t>) </a:t>
            </a:r>
            <a:r>
              <a:rPr lang="en-US" sz="1400" b="1" dirty="0"/>
              <a:t>responses. </a:t>
            </a:r>
          </a:p>
          <a:p>
            <a:pPr marL="285750" lvl="0" indent="-285750">
              <a:buFont typeface="Arial" panose="020B0604020202020204" pitchFamily="34" charset="0"/>
              <a:buChar char="•"/>
              <a:defRPr/>
            </a:pPr>
            <a:r>
              <a:rPr lang="en-US" sz="1400" b="1" dirty="0"/>
              <a:t>The </a:t>
            </a:r>
            <a:r>
              <a:rPr lang="en-US" sz="1400" b="1" dirty="0" smtClean="0"/>
              <a:t>SUT </a:t>
            </a:r>
            <a:r>
              <a:rPr lang="en-US" sz="1400" b="1" dirty="0"/>
              <a:t>requires no changes from its flight version to accommodate testing. </a:t>
            </a:r>
          </a:p>
          <a:p>
            <a:endParaRPr lang="en-US" sz="1400" dirty="0"/>
          </a:p>
          <a:p>
            <a:endParaRPr lang="en-US" sz="1400" dirty="0"/>
          </a:p>
        </p:txBody>
      </p:sp>
      <p:cxnSp>
        <p:nvCxnSpPr>
          <p:cNvPr id="61" name="Straight Arrow Connector 60"/>
          <p:cNvCxnSpPr/>
          <p:nvPr/>
        </p:nvCxnSpPr>
        <p:spPr>
          <a:xfrm flipV="1">
            <a:off x="5512801" y="3559118"/>
            <a:ext cx="0" cy="283108"/>
          </a:xfrm>
          <a:prstGeom prst="straightConnector1">
            <a:avLst/>
          </a:prstGeom>
          <a:ln w="2540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2531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779" y="123500"/>
            <a:ext cx="6382693" cy="898442"/>
          </a:xfrm>
        </p:spPr>
        <p:txBody>
          <a:bodyPr>
            <a:normAutofit fontScale="90000"/>
          </a:bodyPr>
          <a:lstStyle/>
          <a:p>
            <a:pPr algn="ctr"/>
            <a:r>
              <a:rPr lang="en-US" dirty="0" smtClean="0"/>
              <a:t/>
            </a:r>
            <a:br>
              <a:rPr lang="en-US" dirty="0" smtClean="0"/>
            </a:br>
            <a:r>
              <a:rPr lang="en-US" sz="3600" dirty="0" smtClean="0"/>
              <a:t>Reference Mission: </a:t>
            </a:r>
            <a:br>
              <a:rPr lang="en-US" sz="3600" dirty="0" smtClean="0"/>
            </a:br>
            <a:r>
              <a:rPr lang="en-US" sz="3600" dirty="0" smtClean="0"/>
              <a:t>NASA Solar </a:t>
            </a:r>
            <a:r>
              <a:rPr lang="en-US" sz="3600" dirty="0"/>
              <a:t>Probe Plus</a:t>
            </a:r>
            <a:r>
              <a:rPr lang="en-US" dirty="0"/>
              <a:t/>
            </a:r>
            <a:br>
              <a:rPr lang="en-US" dirty="0"/>
            </a:br>
            <a:endParaRPr lang="en-US" dirty="0"/>
          </a:p>
        </p:txBody>
      </p:sp>
      <p:sp>
        <p:nvSpPr>
          <p:cNvPr id="8" name="Rectangle 7"/>
          <p:cNvSpPr/>
          <p:nvPr/>
        </p:nvSpPr>
        <p:spPr>
          <a:xfrm>
            <a:off x="226338" y="1566254"/>
            <a:ext cx="6509439" cy="4247317"/>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t>Designed &amp; manufactured at Advanced Physics Lab (APL)</a:t>
            </a:r>
          </a:p>
          <a:p>
            <a:pPr marL="285750" indent="-285750">
              <a:lnSpc>
                <a:spcPct val="150000"/>
              </a:lnSpc>
              <a:buFont typeface="Arial" panose="020B0604020202020204" pitchFamily="34" charset="0"/>
              <a:buChar char="•"/>
            </a:pPr>
            <a:r>
              <a:rPr lang="en-US" dirty="0" smtClean="0"/>
              <a:t>SPP is a good reference mission because of its use of </a:t>
            </a:r>
            <a:r>
              <a:rPr lang="en-US" b="1" dirty="0" smtClean="0"/>
              <a:t>autonomy</a:t>
            </a:r>
            <a:r>
              <a:rPr lang="en-US" dirty="0" smtClean="0"/>
              <a:t> (37  total days w/o communications with earth)</a:t>
            </a:r>
            <a:endParaRPr lang="en-US" dirty="0" smtClean="0">
              <a:solidFill>
                <a:schemeClr val="accent6"/>
              </a:solidFill>
            </a:endParaRPr>
          </a:p>
          <a:p>
            <a:pPr marL="285750" indent="-285750">
              <a:lnSpc>
                <a:spcPct val="150000"/>
              </a:lnSpc>
              <a:buFont typeface="Arial" panose="020B0604020202020204" pitchFamily="34" charset="0"/>
              <a:buChar char="•"/>
            </a:pPr>
            <a:r>
              <a:rPr lang="en-US" dirty="0" smtClean="0"/>
              <a:t>Mission </a:t>
            </a:r>
            <a:r>
              <a:rPr lang="en-US" dirty="0"/>
              <a:t>running on Core Flight Software System (CFS</a:t>
            </a:r>
            <a:r>
              <a:rPr lang="en-US" dirty="0" smtClean="0"/>
              <a:t>)</a:t>
            </a:r>
          </a:p>
          <a:p>
            <a:pPr marL="285750" indent="-285750">
              <a:lnSpc>
                <a:spcPct val="150000"/>
              </a:lnSpc>
              <a:buFont typeface="Arial" panose="020B0604020202020204" pitchFamily="34" charset="0"/>
              <a:buChar char="•"/>
            </a:pPr>
            <a:r>
              <a:rPr lang="en-US" dirty="0" smtClean="0"/>
              <a:t>A higher-level </a:t>
            </a:r>
            <a:r>
              <a:rPr lang="en-US" dirty="0"/>
              <a:t>function of </a:t>
            </a:r>
            <a:r>
              <a:rPr lang="en-US" dirty="0" smtClean="0"/>
              <a:t>the Solar Probe Plus spacecraft is </a:t>
            </a:r>
            <a:r>
              <a:rPr lang="en-US" dirty="0"/>
              <a:t>vehicle “safing.” </a:t>
            </a:r>
            <a:r>
              <a:rPr lang="en-US" dirty="0" smtClean="0"/>
              <a:t> </a:t>
            </a:r>
            <a:endParaRPr lang="en-US" dirty="0"/>
          </a:p>
          <a:p>
            <a:pPr marL="742950" lvl="1" indent="-285750">
              <a:lnSpc>
                <a:spcPct val="150000"/>
              </a:lnSpc>
              <a:buFont typeface="Arial" panose="020B0604020202020204" pitchFamily="34" charset="0"/>
              <a:buChar char="•"/>
            </a:pPr>
            <a:r>
              <a:rPr lang="en-US" dirty="0" smtClean="0"/>
              <a:t>Fault Mgmt. app </a:t>
            </a:r>
            <a:r>
              <a:rPr lang="en-US" dirty="0"/>
              <a:t>Based on a set of autonomy rules. </a:t>
            </a:r>
            <a:endParaRPr lang="en-US" dirty="0" smtClean="0"/>
          </a:p>
          <a:p>
            <a:pPr marL="742950" lvl="1" indent="-285750">
              <a:lnSpc>
                <a:spcPct val="150000"/>
              </a:lnSpc>
              <a:buFont typeface="Arial" panose="020B0604020202020204" pitchFamily="34" charset="0"/>
              <a:buChar char="•"/>
            </a:pPr>
            <a:r>
              <a:rPr lang="en-US" dirty="0" smtClean="0"/>
              <a:t>FM app </a:t>
            </a:r>
            <a:r>
              <a:rPr lang="en-US" dirty="0"/>
              <a:t>chosen as SW Under Test (SUT</a:t>
            </a:r>
            <a:r>
              <a:rPr lang="en-US" dirty="0" smtClean="0"/>
              <a:t>)</a:t>
            </a:r>
          </a:p>
          <a:p>
            <a:pPr marL="285750" indent="-285750">
              <a:lnSpc>
                <a:spcPct val="150000"/>
              </a:lnSpc>
              <a:buFont typeface="Arial" panose="020B0604020202020204" pitchFamily="34" charset="0"/>
              <a:buChar char="•"/>
            </a:pPr>
            <a:r>
              <a:rPr lang="en-US" dirty="0" smtClean="0"/>
              <a:t>Special Thanks to APL’s Justin Thomas, developer &amp; tester of Fault Management system for his support in this effort</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mage resul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777" y="1021942"/>
            <a:ext cx="2408223" cy="222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31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602848" y="-29133"/>
            <a:ext cx="8503918" cy="1037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200" dirty="0" smtClean="0"/>
              <a:t>Testing SPP </a:t>
            </a:r>
          </a:p>
          <a:p>
            <a:r>
              <a:rPr lang="en-US" altLang="en-US" sz="3200" dirty="0" smtClean="0"/>
              <a:t>Autonomous System Under Test</a:t>
            </a:r>
          </a:p>
        </p:txBody>
      </p:sp>
      <p:grpSp>
        <p:nvGrpSpPr>
          <p:cNvPr id="30" name="Group 29"/>
          <p:cNvGrpSpPr/>
          <p:nvPr/>
        </p:nvGrpSpPr>
        <p:grpSpPr>
          <a:xfrm>
            <a:off x="3440318" y="1231134"/>
            <a:ext cx="5586816" cy="1491129"/>
            <a:chOff x="1658462" y="2309670"/>
            <a:chExt cx="6715959" cy="2648944"/>
          </a:xfrm>
        </p:grpSpPr>
        <p:sp>
          <p:nvSpPr>
            <p:cNvPr id="18" name="TextBox 17"/>
            <p:cNvSpPr txBox="1"/>
            <p:nvPr/>
          </p:nvSpPr>
          <p:spPr>
            <a:xfrm>
              <a:off x="6080938" y="3730518"/>
              <a:ext cx="2293483" cy="461665"/>
            </a:xfrm>
            <a:prstGeom prst="rect">
              <a:avLst/>
            </a:prstGeom>
            <a:noFill/>
          </p:spPr>
          <p:txBody>
            <a:bodyPr wrap="square" rtlCol="0">
              <a:spAutoFit/>
            </a:bodyPr>
            <a:lstStyle/>
            <a:p>
              <a:r>
                <a:rPr lang="en-US" sz="1200" b="1" dirty="0"/>
                <a:t>Executable Set of Control Parameters</a:t>
              </a:r>
            </a:p>
          </p:txBody>
        </p:sp>
        <p:sp>
          <p:nvSpPr>
            <p:cNvPr id="4" name="Rectangle 3"/>
            <p:cNvSpPr/>
            <p:nvPr/>
          </p:nvSpPr>
          <p:spPr>
            <a:xfrm>
              <a:off x="3337378" y="2309670"/>
              <a:ext cx="2725152" cy="26489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 name="TextBox 6"/>
            <p:cNvSpPr txBox="1"/>
            <p:nvPr/>
          </p:nvSpPr>
          <p:spPr>
            <a:xfrm>
              <a:off x="1701369" y="3624938"/>
              <a:ext cx="1657462" cy="276999"/>
            </a:xfrm>
            <a:prstGeom prst="rect">
              <a:avLst/>
            </a:prstGeom>
            <a:noFill/>
          </p:spPr>
          <p:txBody>
            <a:bodyPr wrap="square" rtlCol="0">
              <a:spAutoFit/>
            </a:bodyPr>
            <a:lstStyle/>
            <a:p>
              <a:r>
                <a:rPr lang="en-US" sz="1200" b="1" dirty="0"/>
                <a:t>Sensor data</a:t>
              </a:r>
            </a:p>
          </p:txBody>
        </p:sp>
        <p:sp>
          <p:nvSpPr>
            <p:cNvPr id="10" name="TextBox 9"/>
            <p:cNvSpPr txBox="1"/>
            <p:nvPr/>
          </p:nvSpPr>
          <p:spPr>
            <a:xfrm>
              <a:off x="1701369" y="4313844"/>
              <a:ext cx="1657462" cy="276999"/>
            </a:xfrm>
            <a:prstGeom prst="rect">
              <a:avLst/>
            </a:prstGeom>
            <a:noFill/>
          </p:spPr>
          <p:txBody>
            <a:bodyPr wrap="square" rtlCol="0">
              <a:spAutoFit/>
            </a:bodyPr>
            <a:lstStyle/>
            <a:p>
              <a:r>
                <a:rPr lang="en-US" sz="1200" b="1" dirty="0"/>
                <a:t>Mission Parameters</a:t>
              </a:r>
            </a:p>
          </p:txBody>
        </p:sp>
        <p:sp>
          <p:nvSpPr>
            <p:cNvPr id="12" name="TextBox 11"/>
            <p:cNvSpPr txBox="1"/>
            <p:nvPr/>
          </p:nvSpPr>
          <p:spPr>
            <a:xfrm>
              <a:off x="1658462" y="2937871"/>
              <a:ext cx="1935865" cy="276999"/>
            </a:xfrm>
            <a:prstGeom prst="rect">
              <a:avLst/>
            </a:prstGeom>
            <a:noFill/>
          </p:spPr>
          <p:txBody>
            <a:bodyPr wrap="square" rtlCol="0">
              <a:spAutoFit/>
            </a:bodyPr>
            <a:lstStyle/>
            <a:p>
              <a:r>
                <a:rPr lang="en-US" sz="1200" b="1" dirty="0"/>
                <a:t>Health Mgmt. Data</a:t>
              </a:r>
            </a:p>
          </p:txBody>
        </p:sp>
        <p:cxnSp>
          <p:nvCxnSpPr>
            <p:cNvPr id="25" name="Straight Arrow Connector 24"/>
            <p:cNvCxnSpPr/>
            <p:nvPr/>
          </p:nvCxnSpPr>
          <p:spPr>
            <a:xfrm>
              <a:off x="1658462" y="2960005"/>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69188" y="3648911"/>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58462" y="4338850"/>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080939" y="3634142"/>
              <a:ext cx="167891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214929" y="3336101"/>
            <a:ext cx="8720050" cy="2246769"/>
          </a:xfrm>
          <a:prstGeom prst="rect">
            <a:avLst/>
          </a:prstGeom>
        </p:spPr>
        <p:txBody>
          <a:bodyPr wrap="square">
            <a:spAutoFit/>
          </a:bodyPr>
          <a:lstStyle/>
          <a:p>
            <a:pPr marL="285750" indent="-285750">
              <a:buFont typeface="Arial" panose="020B0604020202020204" pitchFamily="34" charset="0"/>
              <a:buChar char="•"/>
            </a:pPr>
            <a:r>
              <a:rPr lang="en-US" sz="2000" dirty="0"/>
              <a:t>T</a:t>
            </a:r>
            <a:r>
              <a:rPr lang="en-US" sz="2000" dirty="0" smtClean="0"/>
              <a:t>esting is based on rule-based black box testing</a:t>
            </a:r>
          </a:p>
          <a:p>
            <a:pPr marL="285750" indent="-285750">
              <a:buFont typeface="Arial" panose="020B0604020202020204" pitchFamily="34" charset="0"/>
              <a:buChar char="•"/>
            </a:pPr>
            <a:r>
              <a:rPr lang="en-US" sz="2000" dirty="0" smtClean="0"/>
              <a:t>Each </a:t>
            </a:r>
            <a:r>
              <a:rPr lang="en-US" sz="2000" dirty="0"/>
              <a:t>rule employs </a:t>
            </a:r>
            <a:r>
              <a:rPr lang="en-US" sz="2000" b="1" dirty="0" smtClean="0"/>
              <a:t>conditional</a:t>
            </a:r>
            <a:r>
              <a:rPr lang="en-US" sz="2000" dirty="0" smtClean="0"/>
              <a:t> </a:t>
            </a:r>
            <a:r>
              <a:rPr lang="en-US" sz="2000" b="1" dirty="0" smtClean="0"/>
              <a:t>rules </a:t>
            </a:r>
            <a:r>
              <a:rPr lang="en-US" sz="2000" dirty="0" smtClean="0"/>
              <a:t>and </a:t>
            </a:r>
            <a:r>
              <a:rPr lang="en-US" sz="2000" dirty="0"/>
              <a:t>a set of pre-determined </a:t>
            </a:r>
            <a:r>
              <a:rPr lang="en-US" sz="2000" b="1" dirty="0"/>
              <a:t>autonomous responses </a:t>
            </a:r>
            <a:r>
              <a:rPr lang="en-US" sz="2000" dirty="0" smtClean="0"/>
              <a:t>to </a:t>
            </a:r>
            <a:r>
              <a:rPr lang="en-US" sz="2000" dirty="0"/>
              <a:t>issue if the condition is true</a:t>
            </a:r>
          </a:p>
          <a:p>
            <a:pPr marL="285750" indent="-285750">
              <a:buFont typeface="Arial" panose="020B0604020202020204" pitchFamily="34" charset="0"/>
              <a:buChar char="•"/>
            </a:pPr>
            <a:r>
              <a:rPr lang="en-US" sz="2000" b="1" dirty="0" smtClean="0"/>
              <a:t>Fault Management system </a:t>
            </a:r>
            <a:r>
              <a:rPr lang="en-US" sz="2000" dirty="0" smtClean="0"/>
              <a:t>is </a:t>
            </a:r>
            <a:r>
              <a:rPr lang="en-US" sz="2000" dirty="0"/>
              <a:t>listening in on the BUS for test conditions and checks with the rules facility to determine if a fault has been detected and whether it needs to be remediated. (There are other values that are passed along, such as a timer, or an event trigger) </a:t>
            </a:r>
            <a:endParaRPr lang="en-US" sz="2000" dirty="0" smtClean="0"/>
          </a:p>
        </p:txBody>
      </p:sp>
      <p:sp>
        <p:nvSpPr>
          <p:cNvPr id="32" name="TextBox 31"/>
          <p:cNvSpPr txBox="1"/>
          <p:nvPr/>
        </p:nvSpPr>
        <p:spPr>
          <a:xfrm>
            <a:off x="5458562" y="1699224"/>
            <a:ext cx="988790" cy="461665"/>
          </a:xfrm>
          <a:prstGeom prst="rect">
            <a:avLst/>
          </a:prstGeom>
          <a:noFill/>
        </p:spPr>
        <p:txBody>
          <a:bodyPr wrap="square" rtlCol="0">
            <a:spAutoFit/>
          </a:bodyPr>
          <a:lstStyle/>
          <a:p>
            <a:pPr algn="ctr"/>
            <a:r>
              <a:rPr lang="en-US" sz="1200" dirty="0" smtClean="0">
                <a:solidFill>
                  <a:schemeClr val="bg1"/>
                </a:solidFill>
              </a:rPr>
              <a:t>RULES</a:t>
            </a:r>
          </a:p>
          <a:p>
            <a:pPr algn="ctr"/>
            <a:r>
              <a:rPr lang="en-US" sz="1200" dirty="0" smtClean="0">
                <a:solidFill>
                  <a:schemeClr val="bg1"/>
                </a:solidFill>
              </a:rPr>
              <a:t>Facility</a:t>
            </a:r>
            <a:endParaRPr lang="en-US" sz="1200" dirty="0">
              <a:solidFill>
                <a:schemeClr val="bg1"/>
              </a:solidFill>
            </a:endParaRPr>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9" y="74815"/>
            <a:ext cx="1138844" cy="112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815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11800</TotalTime>
  <Words>1758</Words>
  <Application>Microsoft Office PowerPoint</Application>
  <PresentationFormat>On-screen Show (4:3)</PresentationFormat>
  <Paragraphs>313</Paragraphs>
  <Slides>26</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Arial</vt:lpstr>
      <vt:lpstr>Arial Narrow</vt:lpstr>
      <vt:lpstr>Calibri</vt:lpstr>
      <vt:lpstr>Calibri Light</vt:lpstr>
      <vt:lpstr>Times New Roman</vt:lpstr>
      <vt:lpstr>Custom Design</vt:lpstr>
      <vt:lpstr>1_Custom Design</vt:lpstr>
      <vt:lpstr>2_Custom Design</vt:lpstr>
      <vt:lpstr> Autonomy Requirements Tester (ART): Reusing a CFS Test Runner in a Robotic Operating System (ROS) Architecture  Flight Software Workshop (FSW 2017)  Presented By: Ayman Qaddumi</vt:lpstr>
      <vt:lpstr>Outline</vt:lpstr>
      <vt:lpstr>ART Team Members</vt:lpstr>
      <vt:lpstr>cFS Developer Survey (2015)</vt:lpstr>
      <vt:lpstr> NASA Phase I SBIR (2016) Autonomous Requirements Tester  </vt:lpstr>
      <vt:lpstr> Autonomy Requirements Tester Architecture </vt:lpstr>
      <vt:lpstr>PowerPoint Presentation</vt:lpstr>
      <vt:lpstr> Reference Mission:  NASA Solar Probe Plus </vt:lpstr>
      <vt:lpstr>PowerPoint Presentation</vt:lpstr>
      <vt:lpstr>View Of Test Results</vt:lpstr>
      <vt:lpstr> Extension to ART (Fall 2017) </vt:lpstr>
      <vt:lpstr>Other Platforms Support Extension to ROS</vt:lpstr>
      <vt:lpstr>CFS/ROS  Common Modeled Behaviors</vt:lpstr>
      <vt:lpstr>PowerPoint Presentation</vt:lpstr>
      <vt:lpstr>Testing a Robot’s Behavioral Control</vt:lpstr>
      <vt:lpstr>From Requirement to Test Condition</vt:lpstr>
      <vt:lpstr>Nominal Scenario</vt:lpstr>
      <vt:lpstr>Nominal Scenario Load Test Procedure File</vt:lpstr>
      <vt:lpstr>Nominal Scenario</vt:lpstr>
      <vt:lpstr>Nominal Scenario</vt:lpstr>
      <vt:lpstr>Off-Nominal Scenario</vt:lpstr>
      <vt:lpstr>PowerPoint Presentation</vt:lpstr>
      <vt:lpstr>Potential Future Work  For Test Runner</vt:lpstr>
      <vt:lpstr>Potential Future Work  For Test Handler</vt:lpstr>
      <vt:lpstr>Discussion</vt:lpstr>
      <vt:lpstr>Team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Yalon</dc:creator>
  <cp:lastModifiedBy>Ayman (Alex) Qaddumi</cp:lastModifiedBy>
  <cp:revision>224</cp:revision>
  <dcterms:created xsi:type="dcterms:W3CDTF">2015-10-06T20:30:22Z</dcterms:created>
  <dcterms:modified xsi:type="dcterms:W3CDTF">2017-12-05T16:05:52Z</dcterms:modified>
</cp:coreProperties>
</file>