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2" r:id="rId3"/>
    <p:sldId id="272" r:id="rId4"/>
    <p:sldId id="293" r:id="rId5"/>
    <p:sldId id="290" r:id="rId6"/>
    <p:sldId id="303" r:id="rId7"/>
    <p:sldId id="292" r:id="rId8"/>
    <p:sldId id="294" r:id="rId9"/>
    <p:sldId id="305" r:id="rId10"/>
    <p:sldId id="301" r:id="rId11"/>
    <p:sldId id="304" r:id="rId12"/>
    <p:sldId id="299" r:id="rId13"/>
    <p:sldId id="300" r:id="rId14"/>
    <p:sldId id="295" r:id="rId15"/>
    <p:sldId id="306" r:id="rId16"/>
    <p:sldId id="307" r:id="rId17"/>
    <p:sldId id="308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96" autoAdjust="0"/>
  </p:normalViewPr>
  <p:slideViewPr>
    <p:cSldViewPr snapToGrid="0" snapToObjects="1">
      <p:cViewPr varScale="1">
        <p:scale>
          <a:sx n="59" d="100"/>
          <a:sy n="59" d="100"/>
        </p:scale>
        <p:origin x="-2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4A7E9-6E23-A34A-B7C4-0BB1C5C1FACD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80338-853D-5048-A983-A04F02BF7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328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30A6E-5DCC-D142-9929-3CE7075BAF51}" type="datetimeFigureOut">
              <a:rPr lang="en-US" smtClean="0"/>
              <a:t>12/4/17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A4B55-3F7D-B149-AF12-C850E46CF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676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026"/>
            <a:ext cx="5486400" cy="4114488"/>
          </a:xfrm>
          <a:prstGeom prst="rect">
            <a:avLst/>
          </a:prstGeom>
        </p:spPr>
        <p:txBody>
          <a:bodyPr lIns="90498" tIns="45249" rIns="90498" bIns="45249">
            <a:normAutofit fontScale="62500" lnSpcReduction="20000"/>
          </a:bodyPr>
          <a:lstStyle/>
          <a:p>
            <a:pPr defTabSz="899767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Bi-static scattering geometry with GPS direct signal proving reference and quasi-specular forward scattered signal containing ocean surface roughness information</a:t>
            </a:r>
          </a:p>
          <a:p>
            <a:pPr defTabSz="899767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/>
              <a:t>Animation illustrates – propagation and scattering geometries – GNSS bi-static scatterometry</a:t>
            </a:r>
          </a:p>
          <a:p>
            <a:endParaRPr lang="en-US" sz="1300" dirty="0"/>
          </a:p>
          <a:p>
            <a:pPr lvl="1">
              <a:buFont typeface="Arial" pitchFamily="34" charset="0"/>
              <a:buChar char="•"/>
            </a:pPr>
            <a:endParaRPr lang="en-US" sz="1300" dirty="0"/>
          </a:p>
          <a:p>
            <a:pPr lvl="1">
              <a:buFont typeface="Arial" pitchFamily="34" charset="0"/>
              <a:buChar char="•"/>
            </a:pPr>
            <a:r>
              <a:rPr lang="en-US" sz="1300" dirty="0"/>
              <a:t>quasi-specular forward scattered signal from the ocean surface -- received by nadir ant array</a:t>
            </a:r>
          </a:p>
          <a:p>
            <a:pPr lvl="1">
              <a:buFont typeface="Arial" pitchFamily="34" charset="0"/>
              <a:buChar char="•"/>
            </a:pPr>
            <a:endParaRPr lang="en-US" sz="1300" dirty="0"/>
          </a:p>
          <a:p>
            <a:pPr lvl="2">
              <a:buFont typeface="Arial" pitchFamily="34" charset="0"/>
              <a:buChar char="•"/>
            </a:pPr>
            <a:r>
              <a:rPr lang="en-US" sz="1300" dirty="0"/>
              <a:t>Ideal reflected signal (perfect ocean surface) -- mirror image of direct</a:t>
            </a:r>
          </a:p>
          <a:p>
            <a:pPr lvl="2">
              <a:buFont typeface="Arial" pitchFamily="34" charset="0"/>
              <a:buChar char="•"/>
            </a:pPr>
            <a:endParaRPr lang="en-US" sz="1300" dirty="0"/>
          </a:p>
          <a:p>
            <a:pPr lvl="2">
              <a:buFont typeface="Arial" pitchFamily="34" charset="0"/>
              <a:buChar char="•"/>
            </a:pPr>
            <a:r>
              <a:rPr lang="en-US" sz="1300" dirty="0"/>
              <a:t>scattered signal contains detailed information about surface roughness statistics</a:t>
            </a:r>
          </a:p>
          <a:p>
            <a:pPr lvl="2">
              <a:buFont typeface="Arial" pitchFamily="34" charset="0"/>
              <a:buChar char="•"/>
            </a:pPr>
            <a:endParaRPr lang="en-US" sz="1300" dirty="0"/>
          </a:p>
          <a:p>
            <a:pPr lvl="2">
              <a:buFont typeface="Arial" pitchFamily="34" charset="0"/>
              <a:buChar char="•"/>
            </a:pPr>
            <a:r>
              <a:rPr lang="en-US" sz="1300" dirty="0"/>
              <a:t>Glistening zone broadens from perfect surface to broad area given increase in surface wind speed.</a:t>
            </a:r>
          </a:p>
          <a:p>
            <a:pPr lvl="3">
              <a:buFont typeface="Arial" pitchFamily="34" charset="0"/>
              <a:buChar char="•"/>
            </a:pPr>
            <a:r>
              <a:rPr lang="en-US" sz="1300" dirty="0"/>
              <a:t>Use example of Sun reflection while flying on airplane overwater to conference</a:t>
            </a:r>
          </a:p>
          <a:p>
            <a:endParaRPr lang="en-US" sz="1300" dirty="0"/>
          </a:p>
          <a:p>
            <a:pPr lvl="1">
              <a:buFont typeface="Arial" pitchFamily="34" charset="0"/>
              <a:buChar char="•"/>
            </a:pPr>
            <a:r>
              <a:rPr lang="en-US" sz="1300" dirty="0"/>
              <a:t>direct GPS signal -- coherent reference for the coded GPS transmit signal – received by zenith ant</a:t>
            </a:r>
          </a:p>
          <a:p>
            <a:endParaRPr lang="en-US" sz="1300" dirty="0"/>
          </a:p>
          <a:p>
            <a:r>
              <a:rPr lang="en-US" sz="1300" dirty="0"/>
              <a:t>Inset: Image produced from data by the UK-DMC-1 demonstration spaceborne mission shows scattering cross-section</a:t>
            </a:r>
          </a:p>
          <a:p>
            <a:endParaRPr lang="en-US" sz="1300" dirty="0"/>
          </a:p>
          <a:p>
            <a:pPr lvl="1">
              <a:buFont typeface="Arial" pitchFamily="34" charset="0"/>
              <a:buChar char="•"/>
            </a:pPr>
            <a:r>
              <a:rPr lang="en-US" sz="1300" dirty="0"/>
              <a:t>Two coordinates of the image:</a:t>
            </a:r>
          </a:p>
          <a:p>
            <a:pPr lvl="2">
              <a:buFont typeface="Arial" pitchFamily="34" charset="0"/>
              <a:buChar char="•"/>
            </a:pPr>
            <a:r>
              <a:rPr lang="en-US" sz="1300" dirty="0"/>
              <a:t>Variable lag correlation (signal delay)</a:t>
            </a:r>
          </a:p>
          <a:p>
            <a:pPr lvl="2">
              <a:buFont typeface="Arial" pitchFamily="34" charset="0"/>
              <a:buChar char="•"/>
            </a:pPr>
            <a:r>
              <a:rPr lang="en-US" sz="1300" dirty="0"/>
              <a:t>Doppler shift</a:t>
            </a:r>
          </a:p>
          <a:p>
            <a:pPr lvl="1">
              <a:buFont typeface="Arial" pitchFamily="34" charset="0"/>
              <a:buChar char="•"/>
            </a:pPr>
            <a:endParaRPr lang="en-US" sz="1300" dirty="0"/>
          </a:p>
          <a:p>
            <a:pPr lvl="1">
              <a:buFont typeface="Arial" pitchFamily="34" charset="0"/>
              <a:buChar char="•"/>
            </a:pPr>
            <a:r>
              <a:rPr lang="en-US" sz="1300" dirty="0"/>
              <a:t>The DDM enable the spatial distribution of the GPS signal surface scattering cross section to be resolved</a:t>
            </a:r>
          </a:p>
          <a:p>
            <a:pPr lvl="1">
              <a:buFont typeface="Arial" pitchFamily="34" charset="0"/>
              <a:buChar char="•"/>
            </a:pPr>
            <a:endParaRPr lang="en-US" sz="1300" dirty="0"/>
          </a:p>
          <a:p>
            <a:pPr lvl="1">
              <a:buFont typeface="Arial" pitchFamily="34" charset="0"/>
              <a:buChar char="•"/>
            </a:pPr>
            <a:r>
              <a:rPr lang="en-US" sz="1300" dirty="0"/>
              <a:t>Measurement of the ocean surface roughness and near-surface wind speed is possible from two properties of the DDM</a:t>
            </a:r>
          </a:p>
          <a:p>
            <a:pPr lvl="0"/>
            <a:endParaRPr lang="en-US" sz="1300" dirty="0"/>
          </a:p>
          <a:p>
            <a:pPr lvl="2">
              <a:buFont typeface="Arial" pitchFamily="34" charset="0"/>
              <a:buChar char="•"/>
            </a:pPr>
            <a:r>
              <a:rPr lang="en-US" sz="1300" dirty="0"/>
              <a:t>The scattering cross-section can be related to surface roughness which corresponds to near surface wind speed</a:t>
            </a:r>
          </a:p>
          <a:p>
            <a:pPr lvl="2">
              <a:buFont typeface="Arial" pitchFamily="34" charset="0"/>
              <a:buChar char="•"/>
            </a:pPr>
            <a:endParaRPr lang="en-US" sz="1300" dirty="0"/>
          </a:p>
          <a:p>
            <a:pPr lvl="2">
              <a:buFont typeface="Arial" pitchFamily="34" charset="0"/>
              <a:buChar char="•"/>
            </a:pPr>
            <a:r>
              <a:rPr lang="en-US" sz="1300" dirty="0"/>
              <a:t>Wind speed can also be estimated from the shape of the scattering arc (the red and yellow regions)</a:t>
            </a:r>
          </a:p>
          <a:p>
            <a:pPr lvl="2">
              <a:buFont typeface="Arial" pitchFamily="34" charset="0"/>
              <a:buChar char="•"/>
            </a:pPr>
            <a:endParaRPr lang="en-US" sz="1300" dirty="0"/>
          </a:p>
          <a:p>
            <a:pPr lvl="3">
              <a:buFont typeface="Arial" pitchFamily="34" charset="0"/>
              <a:buChar char="•"/>
            </a:pPr>
            <a:r>
              <a:rPr lang="en-US" sz="1300" dirty="0"/>
              <a:t>The arc represents the departure of the actual bi-static scattering from the purely specular case that would correspond to a perfectly flat ocean surface</a:t>
            </a:r>
            <a:endParaRPr lang="en-US" dirty="0" smtClean="0"/>
          </a:p>
          <a:p>
            <a:pPr defTabSz="899767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4927"/>
            <a:ext cx="2971800" cy="457513"/>
          </a:xfrm>
          <a:prstGeom prst="rect">
            <a:avLst/>
          </a:prstGeom>
        </p:spPr>
        <p:txBody>
          <a:bodyPr lIns="90498" tIns="45249" rIns="90498" bIns="45249"/>
          <a:lstStyle/>
          <a:p>
            <a:pPr>
              <a:defRPr/>
            </a:pPr>
            <a:fld id="{C318162E-4E20-4E41-A23C-8C000EA235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0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A675-F8A8-2546-AC80-18AE96617199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6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E72-95FD-684E-B704-4E41AD4D10CB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9319-AFA9-8549-BDD3-C0918331CC7B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0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60678"/>
            <a:ext cx="5619337" cy="9789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CCB25-FAA3-C145-8DE2-80212150F74C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wRI Logo 2014 Blue Pantone 272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939" y="274639"/>
            <a:ext cx="1924624" cy="85538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3777" cy="130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898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D24E-5F0E-9E47-BEA2-D842C4A84442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16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7AD7-0358-D34B-9FCC-B72629535496}" type="datetime1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wRI Logo 2014 Blue Pantone 272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939" y="178189"/>
            <a:ext cx="1924624" cy="8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1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6C5D-D8BC-5643-BF00-5C525474D0F1}" type="datetime1">
              <a:rPr lang="en-US" smtClean="0"/>
              <a:t>12/4/17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SwRI Logo 2014 Blue Pantone 272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939" y="274639"/>
            <a:ext cx="1924624" cy="85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7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963" y="160678"/>
            <a:ext cx="5635414" cy="9789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FDA96-ACDC-064D-AF65-E2EA9D3B5A62}" type="datetime1">
              <a:rPr lang="en-US" smtClean="0"/>
              <a:t>12/4/17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SwRI Logo 2014 Blue Pantone 272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939" y="227849"/>
            <a:ext cx="1924624" cy="855388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3777" cy="130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81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F8784-E83D-1946-AB86-B812B0FAF5DA}" type="datetime1">
              <a:rPr lang="en-US" smtClean="0"/>
              <a:t>12/4/17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4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38D6-B178-2C4F-8DE6-AC17B26DC58F}" type="datetime1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E985-E5C3-4C40-B559-A48BC4910DFC}" type="datetime1">
              <a:rPr lang="en-US" smtClean="0"/>
              <a:t>12/4/17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3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0678"/>
            <a:ext cx="6625177" cy="978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55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74B6-10DD-0A4E-9321-1124FFC2EFE5}" type="datetime1">
              <a:rPr lang="en-US" smtClean="0"/>
              <a:t>12/4/17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F4B78-961F-2641-B888-BA7FE145EA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5"/>
          <p:cNvSpPr txBox="1">
            <a:spLocks/>
          </p:cNvSpPr>
          <p:nvPr userDrawn="1"/>
        </p:nvSpPr>
        <p:spPr>
          <a:xfrm>
            <a:off x="89128" y="6467770"/>
            <a:ext cx="8686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This is a non-ITAR presentation, for public release and reproduction from FSW website.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8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jpeg"/><Relationship Id="rId15" Type="http://schemas.openxmlformats.org/officeDocument/2006/relationships/image" Target="../media/image20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microsoft.com/office/2007/relationships/hdphoto" Target="../media/hdphoto1.wdp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06478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/>
              <a:t>Is On-Board Fault Management </a:t>
            </a:r>
            <a:r>
              <a:rPr lang="en-US" sz="3600" dirty="0" smtClean="0"/>
              <a:t>the</a:t>
            </a:r>
            <a:br>
              <a:rPr lang="en-US" sz="3600" dirty="0" smtClean="0"/>
            </a:br>
            <a:r>
              <a:rPr lang="en-US" sz="3600" dirty="0" smtClean="0"/>
              <a:t>Anti</a:t>
            </a:r>
            <a:r>
              <a:rPr lang="en-US" sz="3600" dirty="0"/>
              <a:t>-Dote to Low-Cost/Low-Heritage Components in Small Satellites?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98991"/>
            <a:ext cx="6400800" cy="1344561"/>
          </a:xfrm>
        </p:spPr>
        <p:txBody>
          <a:bodyPr/>
          <a:lstStyle/>
          <a:p>
            <a:r>
              <a:rPr lang="en-US" dirty="0" smtClean="0"/>
              <a:t>Ronnie Killough</a:t>
            </a:r>
          </a:p>
          <a:p>
            <a:r>
              <a:rPr lang="en-US" dirty="0" smtClean="0"/>
              <a:t>FSW Workshop 2017</a:t>
            </a:r>
          </a:p>
        </p:txBody>
      </p:sp>
      <p:pic>
        <p:nvPicPr>
          <p:cNvPr id="4" name="Picture 3" descr="SwRI Logo 2014 Blue Pantone 27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357356"/>
            <a:ext cx="1862617" cy="82783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56" y="196255"/>
            <a:ext cx="5486400" cy="2820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4" y="5009271"/>
            <a:ext cx="1549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60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for “Unexpected Component Behaviors”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Lack of, or poor, operational documentation available to end </a:t>
            </a:r>
            <a:r>
              <a:rPr lang="en-US" sz="2400" dirty="0" smtClean="0"/>
              <a:t>user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New vendor and/or new component </a:t>
            </a:r>
            <a:r>
              <a:rPr lang="mr-IN" sz="2000" dirty="0" smtClean="0"/>
              <a:t>–</a:t>
            </a:r>
            <a:r>
              <a:rPr lang="en-US" sz="2000" dirty="0" smtClean="0"/>
              <a:t> documentation trailing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Can lead to misunderstandings in operational “envelope”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Undocumented “features”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Low-cost mission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/>
              <a:t>Limited component-level testing </a:t>
            </a:r>
            <a:r>
              <a:rPr lang="en-US" sz="2400" dirty="0"/>
              <a:t>(by vendor </a:t>
            </a:r>
            <a:r>
              <a:rPr lang="en-US" sz="2400" dirty="0" smtClean="0"/>
              <a:t>and/or </a:t>
            </a:r>
            <a:r>
              <a:rPr lang="en-US" sz="2400" dirty="0"/>
              <a:t>during S/C I&amp;T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Inaccurate </a:t>
            </a:r>
            <a:r>
              <a:rPr lang="en-US" sz="2400" dirty="0"/>
              <a:t>assumptions regarding the usage scenarios and types of testing done by the vendor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Lack of on-orbit data to show how the component behaves “for real”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SEUs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New vendors may not know how their component will (</a:t>
            </a:r>
            <a:r>
              <a:rPr lang="en-US" sz="2000" dirty="0" err="1" smtClean="0"/>
              <a:t>mis</a:t>
            </a:r>
            <a:r>
              <a:rPr lang="en-US" sz="2000" dirty="0" smtClean="0"/>
              <a:t>-)behave in event of an SEU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1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</a:t>
            </a:r>
            <a:r>
              <a:rPr lang="en-US" dirty="0" err="1" smtClean="0"/>
              <a:t>FsW</a:t>
            </a:r>
            <a:r>
              <a:rPr lang="en-US" dirty="0" smtClean="0"/>
              <a:t> Help?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6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CYGNSS FDC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FDC = Fault Detection &amp; Correction</a:t>
            </a:r>
          </a:p>
          <a:p>
            <a:r>
              <a:rPr lang="en-US" sz="2800" dirty="0" smtClean="0"/>
              <a:t>Initial fault approach on CYGNSS</a:t>
            </a:r>
          </a:p>
          <a:p>
            <a:pPr lvl="1"/>
            <a:r>
              <a:rPr lang="en-US" sz="2400" dirty="0"/>
              <a:t>Fault?  Go to Safe Mode</a:t>
            </a:r>
          </a:p>
          <a:p>
            <a:pPr lvl="1"/>
            <a:r>
              <a:rPr lang="en-US" sz="2400" dirty="0" smtClean="0"/>
              <a:t>CYGNSS is low-cost Class D</a:t>
            </a:r>
          </a:p>
          <a:p>
            <a:r>
              <a:rPr lang="en-US" sz="2800" dirty="0" smtClean="0"/>
              <a:t>Changed philosophy in</a:t>
            </a:r>
            <a:r>
              <a:rPr lang="en-US" sz="2800" dirty="0"/>
              <a:t> </a:t>
            </a:r>
            <a:r>
              <a:rPr lang="en-US" sz="2800" dirty="0" smtClean="0"/>
              <a:t>Spring 2015</a:t>
            </a:r>
          </a:p>
          <a:p>
            <a:pPr lvl="1"/>
            <a:r>
              <a:rPr lang="en-US" sz="2400" dirty="0" smtClean="0"/>
              <a:t>Added full-featured autonomous FDC to FSW</a:t>
            </a:r>
          </a:p>
          <a:p>
            <a:pPr lvl="1"/>
            <a:r>
              <a:rPr lang="en-US" sz="2400" dirty="0" smtClean="0"/>
              <a:t>Fault rule </a:t>
            </a:r>
            <a:r>
              <a:rPr lang="en-US" sz="2400" dirty="0" smtClean="0">
                <a:sym typeface="Wingdings"/>
              </a:rPr>
              <a:t> Fault response  If fault continues</a:t>
            </a:r>
            <a:endParaRPr lang="en-US" sz="2400" dirty="0" smtClean="0"/>
          </a:p>
          <a:p>
            <a:pPr lvl="1"/>
            <a:r>
              <a:rPr lang="en-US" sz="2400" dirty="0" smtClean="0"/>
              <a:t>Decision made relatively late </a:t>
            </a:r>
            <a:r>
              <a:rPr lang="mr-IN" sz="2400" dirty="0" smtClean="0"/>
              <a:t>–</a:t>
            </a:r>
            <a:r>
              <a:rPr lang="en-US" sz="2400" dirty="0" smtClean="0"/>
              <a:t> around start of Phase D!</a:t>
            </a:r>
          </a:p>
          <a:p>
            <a:r>
              <a:rPr lang="en-US" sz="2800" dirty="0" smtClean="0"/>
              <a:t>Created an FDC Subsystem Description Document</a:t>
            </a:r>
          </a:p>
          <a:p>
            <a:pPr lvl="1"/>
            <a:r>
              <a:rPr lang="en-US" sz="2400" dirty="0" smtClean="0"/>
              <a:t>Defined overall FDC “philosophy”/guiding principles, fault rules, thresholds, rationales, and inter-rule relationships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9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CYGNSS has eight S/C, not just one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CYGNSS has </a:t>
            </a:r>
            <a:r>
              <a:rPr lang="en-US" sz="2400" dirty="0"/>
              <a:t>very high science duty cycle </a:t>
            </a:r>
            <a:r>
              <a:rPr lang="en-US" sz="2400" dirty="0" smtClean="0"/>
              <a:t>requirement</a:t>
            </a:r>
          </a:p>
          <a:p>
            <a:pPr lvl="1"/>
            <a:r>
              <a:rPr lang="en-US" sz="2400" dirty="0" smtClean="0"/>
              <a:t>Some S/C already planned to be out of science mode periodically to maintain spacing of S/C in orbit plane</a:t>
            </a:r>
            <a:endParaRPr lang="en-US" sz="2400" dirty="0"/>
          </a:p>
          <a:p>
            <a:r>
              <a:rPr lang="en-US" sz="2400" dirty="0" smtClean="0"/>
              <a:t>CYGNSS design included several low- or no-flight heritage components</a:t>
            </a:r>
          </a:p>
          <a:p>
            <a:r>
              <a:rPr lang="en-US" sz="2400" dirty="0" smtClean="0">
                <a:sym typeface="Wingdings"/>
              </a:rPr>
              <a:t> </a:t>
            </a:r>
            <a:r>
              <a:rPr lang="en-US" sz="2400" dirty="0" smtClean="0"/>
              <a:t>Began to fear “Safe Mode whack-a-mole”</a:t>
            </a:r>
          </a:p>
          <a:p>
            <a:r>
              <a:rPr lang="en-US" sz="2400" dirty="0" smtClean="0"/>
              <a:t>Needed to balance cost/simplicity of development vs. “constellation manageability”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75" y="2234126"/>
            <a:ext cx="2091062" cy="5590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20"/>
          <p:cNvGrpSpPr/>
          <p:nvPr/>
        </p:nvGrpSpPr>
        <p:grpSpPr>
          <a:xfrm>
            <a:off x="5560090" y="1490910"/>
            <a:ext cx="3157862" cy="1625869"/>
            <a:chOff x="3704493" y="2165436"/>
            <a:chExt cx="3157862" cy="16258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493" y="2165436"/>
              <a:ext cx="2091062" cy="559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893" y="2317836"/>
              <a:ext cx="2091062" cy="559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293" y="2470236"/>
              <a:ext cx="2091062" cy="559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693" y="2622636"/>
              <a:ext cx="2091062" cy="559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4093" y="2775036"/>
              <a:ext cx="2091062" cy="559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493" y="2927436"/>
              <a:ext cx="2091062" cy="559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893" y="3079836"/>
              <a:ext cx="2091062" cy="559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293" y="3232236"/>
              <a:ext cx="2091062" cy="5590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Not Equal 21"/>
          <p:cNvSpPr/>
          <p:nvPr/>
        </p:nvSpPr>
        <p:spPr>
          <a:xfrm>
            <a:off x="3938950" y="2194654"/>
            <a:ext cx="1460363" cy="722528"/>
          </a:xfrm>
          <a:prstGeom prst="mathNotEqual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6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Potential Issues with Low-Heritage/Lo-</a:t>
            </a:r>
            <a:r>
              <a:rPr lang="en-US" sz="3600" dirty="0" err="1" smtClean="0"/>
              <a:t>Rel</a:t>
            </a:r>
            <a:r>
              <a:rPr lang="en-US" sz="3600" dirty="0" smtClean="0"/>
              <a:t> Components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864417"/>
              </p:ext>
            </p:extLst>
          </p:nvPr>
        </p:nvGraphicFramePr>
        <p:xfrm>
          <a:off x="291170" y="1512818"/>
          <a:ext cx="857528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8833"/>
                <a:gridCol w="2363372"/>
                <a:gridCol w="35930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Potential Issue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Can FSW Help?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Example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Parts</a:t>
                      </a:r>
                      <a:r>
                        <a:rPr lang="en-US" sz="2000" baseline="0" dirty="0" smtClean="0"/>
                        <a:t> quality issues</a:t>
                      </a:r>
                    </a:p>
                    <a:p>
                      <a:r>
                        <a:rPr lang="en-US" sz="2000" baseline="0" dirty="0" smtClean="0"/>
                        <a:t>(e.g. infant mortality)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</a:p>
                    <a:p>
                      <a:pPr algn="ctr"/>
                      <a:r>
                        <a:rPr lang="en-US" sz="2000" dirty="0" smtClean="0"/>
                        <a:t>**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If GPS fails could failover to stored ephemeris</a:t>
                      </a:r>
                      <a:r>
                        <a:rPr lang="en-US" sz="2000" baseline="0" dirty="0" smtClean="0"/>
                        <a:t> with orbit propagation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Radiation - Frequent </a:t>
                      </a:r>
                      <a:r>
                        <a:rPr lang="en-US" sz="2000" baseline="0" dirty="0" smtClean="0"/>
                        <a:t>SEUs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Component begins producing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bogus sensor values; apply FDC rule to reset component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Radiation - T.I.D.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H</a:t>
                      </a:r>
                      <a:r>
                        <a:rPr lang="en-US" sz="2000" dirty="0" smtClean="0"/>
                        <a:t>ave to show design meets T.I.D. during</a:t>
                      </a:r>
                      <a:r>
                        <a:rPr lang="en-US" sz="2000" baseline="0" dirty="0" smtClean="0"/>
                        <a:t> mission design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Unexpected component behaviors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 </a:t>
                      </a:r>
                      <a:r>
                        <a:rPr lang="en-US" sz="2000" baseline="0" dirty="0" smtClean="0"/>
                        <a:t>sun outage recovery not robust; reset search algorithm via FDC rule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4036" y="5760098"/>
            <a:ext cx="804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</a:t>
            </a:r>
            <a:r>
              <a:rPr lang="en-US" sz="2000" dirty="0" smtClean="0"/>
              <a:t>*	If </a:t>
            </a:r>
            <a:r>
              <a:rPr lang="en-US" sz="2000" dirty="0"/>
              <a:t>failed part is non-critical with </a:t>
            </a:r>
            <a:r>
              <a:rPr lang="en-US" sz="2000" dirty="0" smtClean="0"/>
              <a:t>workaround;</a:t>
            </a:r>
            <a:br>
              <a:rPr lang="en-US" sz="2000" dirty="0" smtClean="0"/>
            </a:br>
            <a:r>
              <a:rPr lang="en-US" sz="2000" dirty="0" smtClean="0"/>
              <a:t>	but does not address EEE parts requirements problem</a:t>
            </a:r>
          </a:p>
        </p:txBody>
      </p:sp>
    </p:spTree>
    <p:extLst>
      <p:ext uri="{BB962C8B-B14F-4D97-AF65-F5344CB8AC3E}">
        <p14:creationId xmlns:p14="http://schemas.microsoft.com/office/powerpoint/2010/main" val="212636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Assessment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Approach only works if </a:t>
            </a:r>
            <a:r>
              <a:rPr lang="en-US" sz="2800" dirty="0" smtClean="0"/>
              <a:t>cost </a:t>
            </a:r>
            <a:r>
              <a:rPr lang="en-US" sz="2800" dirty="0"/>
              <a:t>of implementing the </a:t>
            </a:r>
            <a:r>
              <a:rPr lang="en-US" sz="2800" dirty="0" smtClean="0"/>
              <a:t>fault </a:t>
            </a:r>
            <a:r>
              <a:rPr lang="en-US" sz="2800" dirty="0" smtClean="0"/>
              <a:t>S/W is </a:t>
            </a:r>
            <a:r>
              <a:rPr lang="en-US" sz="2800" dirty="0" smtClean="0"/>
              <a:t>&lt;&lt; cost </a:t>
            </a:r>
            <a:r>
              <a:rPr lang="en-US" sz="2800" dirty="0"/>
              <a:t>of </a:t>
            </a:r>
            <a:r>
              <a:rPr lang="en-US" sz="2800" dirty="0" smtClean="0"/>
              <a:t>“</a:t>
            </a:r>
            <a:r>
              <a:rPr lang="en-US" sz="2800" dirty="0"/>
              <a:t>better” components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Savings is not just in $, but also often in mass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Example: Star Tracker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smtClean="0"/>
              <a:t>			</a:t>
            </a:r>
            <a:r>
              <a:rPr lang="en-US" sz="2400" u="sng" dirty="0" err="1" smtClean="0"/>
              <a:t>CubeSat</a:t>
            </a:r>
            <a:r>
              <a:rPr lang="en-US" sz="2400" u="sng" dirty="0" smtClean="0"/>
              <a:t>-Class</a:t>
            </a:r>
            <a:r>
              <a:rPr lang="en-US" sz="2400" dirty="0" smtClean="0"/>
              <a:t>		</a:t>
            </a:r>
            <a:r>
              <a:rPr lang="en-US" sz="2400" u="sng" dirty="0" smtClean="0"/>
              <a:t>Higher-Reliability Component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Cost:		</a:t>
            </a:r>
            <a:r>
              <a:rPr lang="en-US" sz="2400" dirty="0"/>
              <a:t> </a:t>
            </a:r>
            <a:r>
              <a:rPr lang="en-US" sz="2400" dirty="0" smtClean="0"/>
              <a:t> $50K-$80K		</a:t>
            </a:r>
            <a:r>
              <a:rPr lang="en-US" sz="2400" dirty="0"/>
              <a:t>	</a:t>
            </a:r>
            <a:r>
              <a:rPr lang="en-US" sz="2400" dirty="0" smtClean="0"/>
              <a:t>	  ~$220K++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Mass:	      &lt;0.5kg						1 kg+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 this single example the case does not seem terribly compelling, but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This is just for one component (add wheels, </a:t>
            </a:r>
            <a:r>
              <a:rPr lang="en-US" sz="2400" dirty="0" err="1" smtClean="0"/>
              <a:t>Xcvr</a:t>
            </a:r>
            <a:r>
              <a:rPr lang="en-US" sz="2400" dirty="0" smtClean="0"/>
              <a:t>, </a:t>
            </a:r>
            <a:r>
              <a:rPr lang="en-US" sz="2400" dirty="0" err="1" smtClean="0"/>
              <a:t>etc</a:t>
            </a:r>
            <a:r>
              <a:rPr lang="en-US" sz="2400" dirty="0" smtClean="0"/>
              <a:t>), and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 the case of constellations, you multiply all these #s by the S/C count </a:t>
            </a:r>
            <a:r>
              <a:rPr lang="mr-IN" sz="2400" dirty="0" smtClean="0"/>
              <a:t>–</a:t>
            </a:r>
            <a:r>
              <a:rPr lang="en-US" sz="2400" dirty="0" smtClean="0"/>
              <a:t> for CYGNSS is x8, if 2 STs per S/C then x16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49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Be careful: it is easy to shoot your foot off when defining fault rules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Watch for inter-rule interactions</a:t>
            </a:r>
            <a:br>
              <a:rPr lang="en-US" sz="2400" dirty="0" smtClean="0"/>
            </a:br>
            <a:r>
              <a:rPr lang="en-US" sz="2400" dirty="0" smtClean="0"/>
              <a:t>and timing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Watch for timing vs. intra-</a:t>
            </a:r>
            <a:br>
              <a:rPr lang="en-US" sz="2400" dirty="0" smtClean="0"/>
            </a:br>
            <a:r>
              <a:rPr lang="en-US" sz="2400" dirty="0" smtClean="0"/>
              <a:t>component WDTs etc.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This problem is not unique to small </a:t>
            </a:r>
            <a:r>
              <a:rPr lang="en-US" sz="2400" dirty="0" err="1" smtClean="0"/>
              <a:t>sats</a:t>
            </a:r>
            <a:r>
              <a:rPr lang="en-US" sz="2400" dirty="0" smtClean="0"/>
              <a:t> but you have less budget to analyze &amp; test them vs. larger missions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Be ready to tweak FDC rules and thresholds post-launch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Adjust thresholds to remove excessive conservatism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Add or change fault rules to adapt to on-orbit realities and “unexpected behaviors”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65" y="2062776"/>
            <a:ext cx="2904775" cy="1633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221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2353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Low</a:t>
            </a:r>
            <a:r>
              <a:rPr lang="en-US" sz="2800" dirty="0"/>
              <a:t>-class </a:t>
            </a:r>
            <a:r>
              <a:rPr lang="en-US" sz="2800" dirty="0" smtClean="0"/>
              <a:t>mission should not always imply </a:t>
            </a:r>
            <a:r>
              <a:rPr lang="en-US" sz="2800" dirty="0"/>
              <a:t>low</a:t>
            </a:r>
            <a:r>
              <a:rPr lang="en-US" sz="2800" dirty="0" smtClean="0"/>
              <a:t>-class autonomy/fault management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Cost trade vs. cost of higher-reliability components must be considered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Case is much more compelling for constellations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Availability of components that fit mass and other constraints may force the issue even in single-S/C missions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Does not solve all low-heritage component problems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Does not help with EEE parts requirement nor T.I.D.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Need much better way to capture rationales for fault rules and thresholds, and inter-rule dependencies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CYGNSS FDC Subsystem Description Document was very valuable and thorough but hard to maintain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88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4305"/>
            <a:ext cx="7772400" cy="1470025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724"/>
            <a:ext cx="6400800" cy="1752600"/>
          </a:xfrm>
        </p:spPr>
        <p:txBody>
          <a:bodyPr/>
          <a:lstStyle/>
          <a:p>
            <a:r>
              <a:rPr lang="en-US" dirty="0" smtClean="0"/>
              <a:t>Ronnie Killough</a:t>
            </a:r>
          </a:p>
          <a:p>
            <a:r>
              <a:rPr lang="en-US" dirty="0" err="1" smtClean="0"/>
              <a:t>rkillough@swri.org</a:t>
            </a:r>
            <a:endParaRPr lang="en-US" dirty="0" smtClean="0"/>
          </a:p>
          <a:p>
            <a:r>
              <a:rPr lang="en-US" dirty="0" smtClean="0"/>
              <a:t>FSW Workshop 2017</a:t>
            </a:r>
          </a:p>
        </p:txBody>
      </p:sp>
      <p:pic>
        <p:nvPicPr>
          <p:cNvPr id="4" name="Picture 3" descr="SwRI Logo 2014 Blue Pantone 27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9486" y="4950995"/>
            <a:ext cx="2241131" cy="996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108" y="365647"/>
            <a:ext cx="7442961" cy="249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7" y="4526853"/>
            <a:ext cx="1875081" cy="184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75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CYGNSS Mission Overview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48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CYGNSS Mission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Constellation </a:t>
            </a:r>
            <a:r>
              <a:rPr lang="en-US" sz="2400" dirty="0"/>
              <a:t>of 8 </a:t>
            </a:r>
            <a:r>
              <a:rPr lang="en-US" sz="2400" dirty="0" smtClean="0"/>
              <a:t>µ</a:t>
            </a:r>
            <a:r>
              <a:rPr lang="en-US" sz="2400" dirty="0" err="1" smtClean="0"/>
              <a:t>Sats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Low-cost Class D mission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Low Earth Orbit,</a:t>
            </a:r>
            <a:br>
              <a:rPr lang="en-US" sz="2400" dirty="0" smtClean="0"/>
            </a:br>
            <a:r>
              <a:rPr lang="en-US" sz="2400" dirty="0" smtClean="0"/>
              <a:t>35° inclination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2 year primary</a:t>
            </a:r>
            <a:br>
              <a:rPr lang="en-US" sz="2400" dirty="0" smtClean="0"/>
            </a:br>
            <a:r>
              <a:rPr lang="en-US" sz="2400" dirty="0" smtClean="0"/>
              <a:t>mission</a:t>
            </a:r>
            <a:r>
              <a:rPr lang="en-US" sz="2400" dirty="0"/>
              <a:t> </a:t>
            </a:r>
            <a:r>
              <a:rPr lang="en-US" sz="2400" dirty="0" smtClean="0"/>
              <a:t>duration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Investigating a new</a:t>
            </a:r>
            <a:br>
              <a:rPr lang="en-US" sz="2400" dirty="0" smtClean="0"/>
            </a:br>
            <a:r>
              <a:rPr lang="en-US" sz="2400" dirty="0" smtClean="0"/>
              <a:t>method for measuring</a:t>
            </a:r>
            <a:br>
              <a:rPr lang="en-US" sz="2400" dirty="0" smtClean="0"/>
            </a:br>
            <a:r>
              <a:rPr lang="en-US" sz="2400" dirty="0" smtClean="0"/>
              <a:t>and predicting the strength of tropical cyclones using GPS signals reflected off the ocean surface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2224A-2782-4E44-A348-DEFC92445F7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Image result for cygns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399770"/>
            <a:ext cx="5486400" cy="29902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6" name="Picture 5" descr="UM_SPRL_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4010" y="5570008"/>
            <a:ext cx="1323581" cy="82296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1128" y="5591027"/>
            <a:ext cx="991092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0661" y="5565244"/>
            <a:ext cx="1115135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black-surrey-LOGO_no_lt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1333" y="5748864"/>
            <a:ext cx="1431131" cy="51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049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2" r="9542"/>
          <a:stretch/>
        </p:blipFill>
        <p:spPr>
          <a:xfrm>
            <a:off x="2756647" y="4629149"/>
            <a:ext cx="3784388" cy="2238456"/>
          </a:xfrm>
          <a:prstGeom prst="rect">
            <a:avLst/>
          </a:prstGeom>
        </p:spPr>
      </p:pic>
      <p:grpSp>
        <p:nvGrpSpPr>
          <p:cNvPr id="2" name="Group 5"/>
          <p:cNvGrpSpPr/>
          <p:nvPr/>
        </p:nvGrpSpPr>
        <p:grpSpPr>
          <a:xfrm>
            <a:off x="4452702" y="5491286"/>
            <a:ext cx="2842484" cy="1108256"/>
            <a:chOff x="3562161" y="3653173"/>
            <a:chExt cx="2273987" cy="73883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74" t="80535" r="48086" b="16914"/>
            <a:stretch/>
          </p:blipFill>
          <p:spPr>
            <a:xfrm>
              <a:off x="3562161" y="3702131"/>
              <a:ext cx="215109" cy="11664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421" y="3653173"/>
              <a:ext cx="2128727" cy="73883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56" y="1304773"/>
            <a:ext cx="6245365" cy="44549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842" y="1188381"/>
            <a:ext cx="5852171" cy="1514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9"/>
          <a:stretch/>
        </p:blipFill>
        <p:spPr>
          <a:xfrm>
            <a:off x="3083220" y="0"/>
            <a:ext cx="606078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28" y="4657585"/>
            <a:ext cx="2313436" cy="1185065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24450" y="3200400"/>
            <a:ext cx="3257550" cy="2546350"/>
          </a:xfrm>
          <a:prstGeom prst="rect">
            <a:avLst/>
          </a:prstGeom>
          <a:ln w="19050"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http://coastal-spas.com/hp_wordpress/wp-content/uploads/2012/03/diet-fullmoon-water-reflectio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" y="2743200"/>
            <a:ext cx="2762250" cy="1905000"/>
          </a:xfrm>
          <a:prstGeom prst="rect">
            <a:avLst/>
          </a:prstGeom>
          <a:ln w="19050"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 descr="http://www.ranchomurieta.com/files/images/moon_reflection_lak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3810000"/>
            <a:ext cx="2666031" cy="1905000"/>
          </a:xfrm>
          <a:prstGeom prst="rect">
            <a:avLst/>
          </a:prstGeom>
          <a:ln w="19050">
            <a:solidFill>
              <a:srgbClr val="0066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04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818" y="1299065"/>
            <a:ext cx="6610492" cy="45748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723905" y="6004539"/>
            <a:ext cx="5786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CYGNSS launch on December 15, 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20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5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</a:t>
            </a:r>
            <a:r>
              <a:rPr lang="en-US" dirty="0" err="1" smtClean="0"/>
              <a:t>SmallSat</a:t>
            </a:r>
            <a:r>
              <a:rPr lang="en-US" dirty="0" smtClean="0"/>
              <a:t> Market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455525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SmallSat</a:t>
            </a:r>
            <a:r>
              <a:rPr lang="en-US" sz="2000" dirty="0" smtClean="0"/>
              <a:t> market has experienced a near order of magnitude growth in the five year period 2012-2017</a:t>
            </a:r>
          </a:p>
          <a:p>
            <a:r>
              <a:rPr lang="en-US" sz="2000" dirty="0" smtClean="0"/>
              <a:t>This growth has driven the need for smaller form-factor components</a:t>
            </a:r>
          </a:p>
          <a:p>
            <a:r>
              <a:rPr lang="en-US" sz="2000" dirty="0" smtClean="0"/>
              <a:t>Designing, developing, manufacturing, testing and gaining on-orbit performance data takes time</a:t>
            </a:r>
          </a:p>
          <a:p>
            <a:r>
              <a:rPr lang="en-US" sz="2000" dirty="0" err="1" smtClean="0"/>
              <a:t>Cubesat</a:t>
            </a:r>
            <a:r>
              <a:rPr lang="en-US" sz="2000" dirty="0" smtClean="0"/>
              <a:t> market has garnered</a:t>
            </a:r>
            <a:br>
              <a:rPr lang="en-US" sz="2000" dirty="0" smtClean="0"/>
            </a:br>
            <a:r>
              <a:rPr lang="en-US" sz="2000" dirty="0" smtClean="0"/>
              <a:t>the lion’s share of attention</a:t>
            </a:r>
          </a:p>
          <a:p>
            <a:r>
              <a:rPr lang="en-US" sz="2000" dirty="0" smtClean="0"/>
              <a:t>Combined, this places the</a:t>
            </a:r>
            <a:br>
              <a:rPr lang="en-US" sz="2000" dirty="0" smtClean="0"/>
            </a:br>
            <a:r>
              <a:rPr lang="en-US" sz="2000" dirty="0" err="1" smtClean="0"/>
              <a:t>microsat</a:t>
            </a:r>
            <a:r>
              <a:rPr lang="en-US" sz="2000" dirty="0" smtClean="0"/>
              <a:t> in “no-man’s land”</a:t>
            </a:r>
          </a:p>
          <a:p>
            <a:pPr lvl="1"/>
            <a:r>
              <a:rPr lang="en-US" sz="1600" dirty="0" err="1" smtClean="0"/>
              <a:t>Microsat</a:t>
            </a:r>
            <a:r>
              <a:rPr lang="en-US" sz="1600" dirty="0" smtClean="0"/>
              <a:t> programs often can’t</a:t>
            </a:r>
            <a:br>
              <a:rPr lang="en-US" sz="1600" dirty="0" smtClean="0"/>
            </a:br>
            <a:r>
              <a:rPr lang="en-US" sz="1600" dirty="0" smtClean="0"/>
              <a:t>afford high-reliability components</a:t>
            </a:r>
          </a:p>
          <a:p>
            <a:pPr lvl="1"/>
            <a:r>
              <a:rPr lang="en-US" sz="1600" dirty="0" smtClean="0"/>
              <a:t>Component makers are focused</a:t>
            </a:r>
            <a:br>
              <a:rPr lang="en-US" sz="1600" dirty="0" smtClean="0"/>
            </a:br>
            <a:r>
              <a:rPr lang="en-US" sz="1600" dirty="0" smtClean="0"/>
              <a:t>on</a:t>
            </a:r>
            <a:r>
              <a:rPr lang="en-US" sz="1600" dirty="0"/>
              <a:t> </a:t>
            </a:r>
            <a:r>
              <a:rPr lang="en-US" sz="1600" dirty="0" smtClean="0"/>
              <a:t>the higher-revenue </a:t>
            </a:r>
            <a:r>
              <a:rPr lang="en-US" sz="1600" dirty="0" err="1" smtClean="0"/>
              <a:t>cubesat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market which has much lower</a:t>
            </a:r>
            <a:br>
              <a:rPr lang="en-US" sz="1600" dirty="0" smtClean="0"/>
            </a:br>
            <a:r>
              <a:rPr lang="en-US" sz="1600" dirty="0" smtClean="0"/>
              <a:t>reliability requirements and</a:t>
            </a:r>
            <a:br>
              <a:rPr lang="en-US" sz="1600" dirty="0" smtClean="0"/>
            </a:br>
            <a:r>
              <a:rPr lang="en-US" sz="1600" dirty="0" smtClean="0"/>
              <a:t>expectations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65" y="3149158"/>
            <a:ext cx="4688469" cy="2744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829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CYGNSS Illustrates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994280"/>
            <a:ext cx="8229600" cy="1561172"/>
          </a:xfrm>
        </p:spPr>
        <p:txBody>
          <a:bodyPr>
            <a:noAutofit/>
          </a:bodyPr>
          <a:lstStyle/>
          <a:p>
            <a:r>
              <a:rPr lang="en-US" sz="2000" dirty="0" smtClean="0"/>
              <a:t>Current </a:t>
            </a:r>
            <a:r>
              <a:rPr lang="en-US" sz="2000" dirty="0" err="1" smtClean="0"/>
              <a:t>microsat</a:t>
            </a:r>
            <a:r>
              <a:rPr lang="en-US" sz="2000" dirty="0" smtClean="0"/>
              <a:t> proposal efforts demonstrate that the situation has not improved significantly since CYGNSS development began in 2013</a:t>
            </a:r>
          </a:p>
          <a:p>
            <a:pPr lvl="1"/>
            <a:r>
              <a:rPr lang="en-US" sz="1800" dirty="0"/>
              <a:t>Market is still growing quickly </a:t>
            </a:r>
            <a:r>
              <a:rPr lang="en-US" sz="1800" dirty="0">
                <a:sym typeface="Wingdings"/>
              </a:rPr>
              <a:t> new components/vendors popping up</a:t>
            </a:r>
            <a:endParaRPr lang="en-US" sz="1800" dirty="0"/>
          </a:p>
          <a:p>
            <a:pPr lvl="1"/>
            <a:r>
              <a:rPr lang="en-US" sz="1800" dirty="0" smtClean="0"/>
              <a:t>Vendor focus on </a:t>
            </a:r>
            <a:r>
              <a:rPr lang="en-US" sz="1800" dirty="0" err="1" smtClean="0"/>
              <a:t>cubesat</a:t>
            </a:r>
            <a:r>
              <a:rPr lang="en-US" sz="1800" dirty="0" smtClean="0"/>
              <a:t> market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891768"/>
              </p:ext>
            </p:extLst>
          </p:nvPr>
        </p:nvGraphicFramePr>
        <p:xfrm>
          <a:off x="1158487" y="1310276"/>
          <a:ext cx="66040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367"/>
                <a:gridCol w="2700012"/>
                <a:gridCol w="21796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Subsystem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Flight Heritage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Radiation Tolerance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C&amp;DH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Good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Comms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OK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Power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Cells-Yes</a:t>
                      </a:r>
                    </a:p>
                    <a:p>
                      <a:pPr algn="ctr"/>
                      <a:r>
                        <a:rPr lang="en-US" sz="2400" dirty="0" smtClean="0"/>
                        <a:t>Power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err="1" smtClean="0"/>
                        <a:t>Mgmt</a:t>
                      </a:r>
                      <a:r>
                        <a:rPr lang="en-US" sz="2400" dirty="0" smtClean="0"/>
                        <a:t>-No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Good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Low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Instrument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ESA</a:t>
                      </a:r>
                      <a:r>
                        <a:rPr lang="en-US" sz="2400" baseline="0" dirty="0" smtClean="0"/>
                        <a:t> Tech Demo Sat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OK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19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Problems Can Appear?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Parts quality issues</a:t>
            </a:r>
          </a:p>
          <a:p>
            <a:r>
              <a:rPr lang="en-US" dirty="0" smtClean="0"/>
              <a:t>Radiation performance</a:t>
            </a:r>
          </a:p>
          <a:p>
            <a:pPr lvl="1"/>
            <a:r>
              <a:rPr lang="en-US" dirty="0" smtClean="0"/>
              <a:t>SEEs</a:t>
            </a:r>
          </a:p>
          <a:p>
            <a:pPr lvl="1"/>
            <a:r>
              <a:rPr lang="en-US" dirty="0" smtClean="0"/>
              <a:t>TID</a:t>
            </a:r>
          </a:p>
          <a:p>
            <a:r>
              <a:rPr lang="en-US" dirty="0" smtClean="0"/>
              <a:t>Unexpected behaviors</a:t>
            </a:r>
          </a:p>
          <a:p>
            <a:endParaRPr lang="en-US" dirty="0"/>
          </a:p>
          <a:p>
            <a:r>
              <a:rPr lang="en-US" dirty="0" smtClean="0"/>
              <a:t>FSW can’t help with all of these problems but can help with some of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4B78-961F-2641-B888-BA7FE145EA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92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16.2|2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9008</TotalTime>
  <Words>1033</Words>
  <Application>Microsoft Macintosh PowerPoint</Application>
  <PresentationFormat>On-screen Show (4:3)</PresentationFormat>
  <Paragraphs>181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Is On-Board Fault Management the Anti-Dote to Low-Cost/Low-Heritage Components in Small Satellites? </vt:lpstr>
      <vt:lpstr>CYGNSS Mission Overview</vt:lpstr>
      <vt:lpstr>CYGNSS Mission</vt:lpstr>
      <vt:lpstr>PowerPoint Presentation</vt:lpstr>
      <vt:lpstr>Success!</vt:lpstr>
      <vt:lpstr>Problem Statement</vt:lpstr>
      <vt:lpstr>Growth in SmallSat Market</vt:lpstr>
      <vt:lpstr>CYGNSS Illustrates Problem</vt:lpstr>
      <vt:lpstr>What Problems Can Appear?</vt:lpstr>
      <vt:lpstr>Causes for “Unexpected Component Behaviors”</vt:lpstr>
      <vt:lpstr>How Can FsW Help?</vt:lpstr>
      <vt:lpstr>CYGNSS FDC Approach</vt:lpstr>
      <vt:lpstr>Motivation for Change</vt:lpstr>
      <vt:lpstr>Potential Issues with Low-Heritage/Lo-Rel Components</vt:lpstr>
      <vt:lpstr>Cost Assessment</vt:lpstr>
      <vt:lpstr>Some Cautions</vt:lpstr>
      <vt:lpstr>Conclusions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Ronnie K</dc:creator>
  <cp:lastModifiedBy>Ronnie K</cp:lastModifiedBy>
  <cp:revision>174</cp:revision>
  <dcterms:created xsi:type="dcterms:W3CDTF">2017-07-28T13:53:25Z</dcterms:created>
  <dcterms:modified xsi:type="dcterms:W3CDTF">2017-12-04T21:46:31Z</dcterms:modified>
</cp:coreProperties>
</file>