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</p:sldMasterIdLst>
  <p:notesMasterIdLst>
    <p:notesMasterId r:id="rId46"/>
  </p:notesMasterIdLst>
  <p:sldIdLst>
    <p:sldId id="256" r:id="rId5"/>
    <p:sldId id="352" r:id="rId6"/>
    <p:sldId id="353" r:id="rId7"/>
    <p:sldId id="262" r:id="rId8"/>
    <p:sldId id="265" r:id="rId9"/>
    <p:sldId id="266" r:id="rId10"/>
    <p:sldId id="267" r:id="rId11"/>
    <p:sldId id="268" r:id="rId12"/>
    <p:sldId id="340" r:id="rId13"/>
    <p:sldId id="274" r:id="rId14"/>
    <p:sldId id="311" r:id="rId15"/>
    <p:sldId id="279" r:id="rId16"/>
    <p:sldId id="283" r:id="rId17"/>
    <p:sldId id="282" r:id="rId18"/>
    <p:sldId id="280" r:id="rId19"/>
    <p:sldId id="349" r:id="rId20"/>
    <p:sldId id="350" r:id="rId21"/>
    <p:sldId id="351" r:id="rId22"/>
    <p:sldId id="341" r:id="rId23"/>
    <p:sldId id="342" r:id="rId24"/>
    <p:sldId id="343" r:id="rId25"/>
    <p:sldId id="344" r:id="rId26"/>
    <p:sldId id="354" r:id="rId27"/>
    <p:sldId id="355" r:id="rId28"/>
    <p:sldId id="345" r:id="rId29"/>
    <p:sldId id="346" r:id="rId30"/>
    <p:sldId id="347" r:id="rId31"/>
    <p:sldId id="348" r:id="rId32"/>
    <p:sldId id="271" r:id="rId33"/>
    <p:sldId id="357" r:id="rId34"/>
    <p:sldId id="270" r:id="rId35"/>
    <p:sldId id="273" r:id="rId36"/>
    <p:sldId id="290" r:id="rId37"/>
    <p:sldId id="291" r:id="rId38"/>
    <p:sldId id="292" r:id="rId39"/>
    <p:sldId id="264" r:id="rId40"/>
    <p:sldId id="330" r:id="rId41"/>
    <p:sldId id="293" r:id="rId42"/>
    <p:sldId id="294" r:id="rId43"/>
    <p:sldId id="295" r:id="rId44"/>
    <p:sldId id="35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ftware Architecture and Design" id="{2DAC5A94-9F56-4CAF-A7FD-C9344287A110}">
          <p14:sldIdLst>
            <p14:sldId id="256"/>
          </p14:sldIdLst>
        </p14:section>
        <p14:section name="System Architecture" id="{F047F167-A8FA-45CB-ABB2-CA79CA30EF05}">
          <p14:sldIdLst>
            <p14:sldId id="352"/>
            <p14:sldId id="353"/>
            <p14:sldId id="262"/>
            <p14:sldId id="265"/>
            <p14:sldId id="266"/>
            <p14:sldId id="267"/>
            <p14:sldId id="268"/>
            <p14:sldId id="340"/>
            <p14:sldId id="274"/>
            <p14:sldId id="311"/>
            <p14:sldId id="279"/>
            <p14:sldId id="283"/>
            <p14:sldId id="282"/>
            <p14:sldId id="280"/>
            <p14:sldId id="349"/>
            <p14:sldId id="350"/>
            <p14:sldId id="351"/>
            <p14:sldId id="341"/>
            <p14:sldId id="342"/>
            <p14:sldId id="343"/>
            <p14:sldId id="344"/>
            <p14:sldId id="354"/>
            <p14:sldId id="355"/>
            <p14:sldId id="345"/>
            <p14:sldId id="346"/>
            <p14:sldId id="347"/>
            <p14:sldId id="348"/>
            <p14:sldId id="271"/>
            <p14:sldId id="357"/>
            <p14:sldId id="270"/>
            <p14:sldId id="273"/>
            <p14:sldId id="290"/>
            <p14:sldId id="291"/>
            <p14:sldId id="292"/>
            <p14:sldId id="264"/>
            <p14:sldId id="330"/>
            <p14:sldId id="293"/>
            <p14:sldId id="294"/>
            <p14:sldId id="295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link" initials="SK" lastIdx="5" clrIdx="0">
    <p:extLst>
      <p:ext uri="{19B8F6BF-5375-455C-9EA6-DF929625EA0E}">
        <p15:presenceInfo xmlns:p15="http://schemas.microsoft.com/office/powerpoint/2012/main" userId="675347e405de0aee" providerId="Windows Live"/>
      </p:ext>
    </p:extLst>
  </p:cmAuthor>
  <p:cmAuthor id="2" name="Peter Chapin" initials="PC" lastIdx="8" clrIdx="1">
    <p:extLst>
      <p:ext uri="{19B8F6BF-5375-455C-9EA6-DF929625EA0E}">
        <p15:presenceInfo xmlns:p15="http://schemas.microsoft.com/office/powerpoint/2012/main" userId="d543b74238ce86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4347A97-4552-42BB-BF60-7B454D623F54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2" name="Shape 18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93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Shape 1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1" name="Shape 1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9CDA-CACB-4708-B7FD-1650CA86B90C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19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12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27657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10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9509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903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7A2D-C5AD-4B19-83BF-B0D95B3A1591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D8CD-A7B5-49DE-9395-DB7F1E7D1567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973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97FE-0C16-4826-AB1E-CA2621A9F17F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0AA3-3952-44F4-8A2E-303B9E3760F5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536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3166-7439-4F45-8C4D-4071780DD999}" type="datetime1">
              <a:rPr lang="en-US" smtClean="0"/>
              <a:t>2017-11-24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70F0-5F8B-4121-9D28-A8F35F595E66}" type="datetime1">
              <a:rPr lang="en-US" smtClean="0"/>
              <a:t>2017-11-24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EC94-D5EC-4670-9E9B-B7B3A8485970}" type="datetime1">
              <a:rPr lang="en-US" smtClean="0"/>
              <a:t>2017-11-24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79B-C811-4FA6-8CA5-797807BF7244}" type="datetime1">
              <a:rPr lang="en-US" smtClean="0"/>
              <a:t>2017-11-24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540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75818E-F296-4B1B-AD5F-7A58B6BD84DB}" type="datetime1">
              <a:rPr lang="en-US" smtClean="0"/>
              <a:t>2017-11-24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0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-152280"/>
            <a:ext cx="9142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4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CubedOS Architecture and Design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Copyright 2017 Carl Brandon &amp; Peter Chapin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52280" y="609480"/>
            <a:ext cx="8838000" cy="12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</a:pPr>
            <a:r>
              <a:rPr lang="en-US" sz="20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Dr. Carl Brandon &amp; Dr. Peter Chapin     cbrandon@vtc.edu  pchapin@vtc.edu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0000"/>
              </a:lnSpc>
            </a:pPr>
            <a:r>
              <a:rPr lang="en-US" sz="20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Vermont Technical College	   +1-802-356-2822 (Brandon), +1-802-879-2367 (Chapin)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0000"/>
              </a:lnSpc>
            </a:pP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0000"/>
              </a:lnSpc>
            </a:pPr>
            <a:r>
              <a:rPr lang="en-US" sz="200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025226763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0000"/>
              </a:lnSpc>
            </a:pPr>
            <a:r>
              <a:rPr lang="en-US" sz="200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Randolph Center, VT 05061 USA	 	http://www.cubesatlab.org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0000"/>
              </a:lnSpc>
            </a:pP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Shape 1639"/>
          <p:cNvPicPr/>
          <p:nvPr/>
        </p:nvPicPr>
        <p:blipFill>
          <a:blip r:embed="rId3"/>
          <a:stretch/>
        </p:blipFill>
        <p:spPr>
          <a:xfrm>
            <a:off x="0" y="1295280"/>
            <a:ext cx="9142920" cy="6094800"/>
          </a:xfrm>
          <a:prstGeom prst="rect">
            <a:avLst/>
          </a:prstGeom>
          <a:ln>
            <a:noFill/>
          </a:ln>
        </p:spPr>
      </p:pic>
      <p:sp>
        <p:nvSpPr>
          <p:cNvPr id="154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1908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(CubedOS Core Modules)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Tick Generator for timing services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Housekeeping “ticks”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One shot timing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Low resolution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Publish/Subscribe Service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Message broadcasting and multicasting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Implemented on top of </a:t>
            </a:r>
            <a:r>
              <a:rPr lang="en-US" sz="28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CubedOS’s</a:t>
            </a: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point-to-point system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4" name="Shape 19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09536"/>
            <a:ext cx="2133600" cy="3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5" name="Shape 1925"/>
          <p:cNvSpPr txBox="1">
            <a:spLocks noGrp="1"/>
          </p:cNvSpPr>
          <p:nvPr>
            <p:ph idx="1"/>
          </p:nvPr>
        </p:nvSpPr>
        <p:spPr>
          <a:xfrm>
            <a:off x="457200" y="1063723"/>
            <a:ext cx="8229240" cy="4518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Stack (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Mission</a:t>
            </a: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/>
          </a:p>
        </p:txBody>
      </p:sp>
      <p:cxnSp>
        <p:nvCxnSpPr>
          <p:cNvPr id="1927" name="Shape 1927"/>
          <p:cNvCxnSpPr/>
          <p:nvPr/>
        </p:nvCxnSpPr>
        <p:spPr>
          <a:xfrm>
            <a:off x="457200" y="5334000"/>
            <a:ext cx="8229600" cy="33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8" name="Shape 1928"/>
          <p:cNvSpPr txBox="1"/>
          <p:nvPr/>
        </p:nvSpPr>
        <p:spPr>
          <a:xfrm>
            <a:off x="3467100" y="5367337"/>
            <a:ext cx="2209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CubedOS</a:t>
            </a:r>
          </a:p>
        </p:txBody>
      </p:sp>
      <p:sp>
        <p:nvSpPr>
          <p:cNvPr id="1929" name="Shape 1929"/>
          <p:cNvSpPr txBox="1"/>
          <p:nvPr/>
        </p:nvSpPr>
        <p:spPr>
          <a:xfrm>
            <a:off x="744536" y="4252912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  <a:endParaRPr lang="en-US" sz="2000" b="0" i="0" u="none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Shape 1930"/>
          <p:cNvSpPr txBox="1"/>
          <p:nvPr/>
        </p:nvSpPr>
        <p:spPr>
          <a:xfrm>
            <a:off x="2054225" y="4271962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000" b="0" i="0" u="none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Shape 1931"/>
          <p:cNvSpPr txBox="1"/>
          <p:nvPr/>
        </p:nvSpPr>
        <p:spPr>
          <a:xfrm>
            <a:off x="3363912" y="426720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Ion Thruster</a:t>
            </a:r>
            <a:endParaRPr lang="en-US" sz="2000" b="0" i="0" u="none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Shape 1932"/>
          <p:cNvSpPr txBox="1"/>
          <p:nvPr/>
        </p:nvSpPr>
        <p:spPr>
          <a:xfrm>
            <a:off x="4676775" y="426720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ADACS</a:t>
            </a:r>
            <a:endParaRPr lang="en-US" sz="2000" b="0" i="0" u="none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Shape 1933"/>
          <p:cNvSpPr txBox="1"/>
          <p:nvPr/>
        </p:nvSpPr>
        <p:spPr>
          <a:xfrm>
            <a:off x="5983286" y="4281487"/>
            <a:ext cx="1142999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EPS</a:t>
            </a:r>
            <a:endParaRPr lang="en-US" sz="2000" b="0" i="0" u="none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Shape 1935"/>
          <p:cNvSpPr txBox="1"/>
          <p:nvPr/>
        </p:nvSpPr>
        <p:spPr>
          <a:xfrm>
            <a:off x="966787" y="249555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State Manager</a:t>
            </a:r>
          </a:p>
        </p:txBody>
      </p:sp>
      <p:sp>
        <p:nvSpPr>
          <p:cNvPr id="1936" name="Shape 1936"/>
          <p:cNvSpPr txBox="1"/>
          <p:nvPr/>
        </p:nvSpPr>
        <p:spPr>
          <a:xfrm>
            <a:off x="5514975" y="249555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Spiral Thruster</a:t>
            </a:r>
          </a:p>
        </p:txBody>
      </p:sp>
      <p:sp>
        <p:nvSpPr>
          <p:cNvPr id="1937" name="Shape 1937"/>
          <p:cNvSpPr txBox="1"/>
          <p:nvPr/>
        </p:nvSpPr>
        <p:spPr>
          <a:xfrm>
            <a:off x="7029450" y="249555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</a:p>
        </p:txBody>
      </p:sp>
      <p:sp>
        <p:nvSpPr>
          <p:cNvPr id="1938" name="Shape 1938"/>
          <p:cNvSpPr txBox="1"/>
          <p:nvPr/>
        </p:nvSpPr>
        <p:spPr>
          <a:xfrm>
            <a:off x="2482850" y="249555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en-US" sz="2000" b="0" i="0" u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Server</a:t>
            </a:r>
          </a:p>
        </p:txBody>
      </p:sp>
      <p:sp>
        <p:nvSpPr>
          <p:cNvPr id="1939" name="Shape 1939"/>
          <p:cNvSpPr txBox="1"/>
          <p:nvPr/>
        </p:nvSpPr>
        <p:spPr>
          <a:xfrm>
            <a:off x="4000500" y="2495550"/>
            <a:ext cx="1143000" cy="1066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</a:p>
        </p:txBody>
      </p:sp>
      <p:sp>
        <p:nvSpPr>
          <p:cNvPr id="1940" name="Shape 1940"/>
          <p:cNvSpPr txBox="1"/>
          <p:nvPr/>
        </p:nvSpPr>
        <p:spPr>
          <a:xfrm>
            <a:off x="519111" y="5732462"/>
            <a:ext cx="2605200" cy="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Driver Modules</a:t>
            </a:r>
          </a:p>
        </p:txBody>
      </p:sp>
      <p:cxnSp>
        <p:nvCxnSpPr>
          <p:cNvPr id="1941" name="Shape 1941"/>
          <p:cNvCxnSpPr/>
          <p:nvPr/>
        </p:nvCxnSpPr>
        <p:spPr>
          <a:xfrm rot="10800000">
            <a:off x="1315962" y="5319662"/>
            <a:ext cx="504900" cy="412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42" name="Shape 1942"/>
          <p:cNvCxnSpPr/>
          <p:nvPr/>
        </p:nvCxnSpPr>
        <p:spPr>
          <a:xfrm rot="10800000" flipH="1">
            <a:off x="1820862" y="5338862"/>
            <a:ext cx="804900" cy="3936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43" name="Shape 1943"/>
          <p:cNvCxnSpPr/>
          <p:nvPr/>
        </p:nvCxnSpPr>
        <p:spPr>
          <a:xfrm rot="10800000" flipH="1">
            <a:off x="1820862" y="5334062"/>
            <a:ext cx="2114399" cy="3984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44" name="Shape 1944"/>
          <p:cNvSpPr txBox="1"/>
          <p:nvPr/>
        </p:nvSpPr>
        <p:spPr>
          <a:xfrm>
            <a:off x="5403101" y="1589404"/>
            <a:ext cx="2804999" cy="52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Modules</a:t>
            </a:r>
          </a:p>
        </p:txBody>
      </p:sp>
      <p:cxnSp>
        <p:nvCxnSpPr>
          <p:cNvPr id="1945" name="Shape 1945"/>
          <p:cNvCxnSpPr>
            <a:stCxn id="1944" idx="2"/>
          </p:cNvCxnSpPr>
          <p:nvPr/>
        </p:nvCxnSpPr>
        <p:spPr>
          <a:xfrm>
            <a:off x="6805601" y="2111704"/>
            <a:ext cx="795385" cy="383708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46" name="Shape 1946"/>
          <p:cNvCxnSpPr>
            <a:stCxn id="1944" idx="2"/>
          </p:cNvCxnSpPr>
          <p:nvPr/>
        </p:nvCxnSpPr>
        <p:spPr>
          <a:xfrm flipH="1">
            <a:off x="6086586" y="2111704"/>
            <a:ext cx="719015" cy="383708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47" name="Shape 1947"/>
          <p:cNvCxnSpPr>
            <a:stCxn id="1944" idx="2"/>
            <a:endCxn id="1939" idx="0"/>
          </p:cNvCxnSpPr>
          <p:nvPr/>
        </p:nvCxnSpPr>
        <p:spPr>
          <a:xfrm flipH="1">
            <a:off x="4572000" y="2111704"/>
            <a:ext cx="2233601" cy="38384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48" name="Shape 1948"/>
          <p:cNvSpPr txBox="1"/>
          <p:nvPr/>
        </p:nvSpPr>
        <p:spPr>
          <a:xfrm>
            <a:off x="254000" y="1617662"/>
            <a:ext cx="2567100" cy="52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“Main” Module</a:t>
            </a:r>
          </a:p>
        </p:txBody>
      </p:sp>
      <p:cxnSp>
        <p:nvCxnSpPr>
          <p:cNvPr id="1949" name="Shape 1949"/>
          <p:cNvCxnSpPr/>
          <p:nvPr/>
        </p:nvCxnSpPr>
        <p:spPr>
          <a:xfrm>
            <a:off x="1538287" y="2139950"/>
            <a:ext cx="0" cy="355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DD1D94-8956-45E7-A08C-3D8931E7FB49}"/>
              </a:ext>
            </a:extLst>
          </p:cNvPr>
          <p:cNvCxnSpPr>
            <a:stCxn id="1936" idx="2"/>
            <a:endCxn id="1931" idx="0"/>
          </p:cNvCxnSpPr>
          <p:nvPr/>
        </p:nvCxnSpPr>
        <p:spPr>
          <a:xfrm flipH="1">
            <a:off x="3935412" y="3562350"/>
            <a:ext cx="2151063" cy="704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9690DE-E820-4A5F-AB67-89CE0CD0CEE5}"/>
              </a:ext>
            </a:extLst>
          </p:cNvPr>
          <p:cNvCxnSpPr>
            <a:stCxn id="1932" idx="0"/>
          </p:cNvCxnSpPr>
          <p:nvPr/>
        </p:nvCxnSpPr>
        <p:spPr>
          <a:xfrm flipV="1">
            <a:off x="5248275" y="3562350"/>
            <a:ext cx="969645" cy="704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5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1955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</a:t>
            </a: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Sample Mission</a:t>
            </a: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Driver modules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Include a task for reading device asynchronously and a task for processing messages (and writing to device)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Provides low level (device specific) packet encoding/decoding as necessary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197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(Sample Mission)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State Manager (“main” program)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Maintains overall spacecraft state machine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Executes actions associated with state transitions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Handles deployment activities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Coordinates science activities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Handles fault conditions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1971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0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(Sample Mission)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Storage Manager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Provides interface to persistent files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Backed by underlying OS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Scheduler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Stores pending uplinked commands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Dispatches commands at specified times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(Sample Mission)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Logger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Gathers and buffers telemetry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Informs State Manager of fault conditions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Prepares telemetry downlink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Spiral Thruster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Processes ADACs information and drives </a:t>
            </a: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ion thruster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Handles angular moment management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Multi-Domain Communication</a:t>
            </a:r>
          </a:p>
          <a:p>
            <a:pPr>
              <a:lnSpc>
                <a:spcPct val="100000"/>
              </a:lnSpc>
            </a:pP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6" name="Cloud 5"/>
          <p:cNvSpPr/>
          <p:nvPr/>
        </p:nvSpPr>
        <p:spPr>
          <a:xfrm>
            <a:off x="533400" y="1998530"/>
            <a:ext cx="3240741" cy="356347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444979" y="1998530"/>
            <a:ext cx="3240741" cy="356347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9138" y="4105836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759402" y="4105836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569667" y="4105836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948683" y="3921760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705720" y="3921760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462757" y="3926242"/>
            <a:ext cx="618565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408" y="181386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Domain #1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0254" y="181386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Domain #2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7659" y="2599095"/>
            <a:ext cx="1162050" cy="38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mboxes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3977" y="2618215"/>
            <a:ext cx="1162050" cy="38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mboxes</a:t>
            </a: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44151" y="3240536"/>
            <a:ext cx="869595" cy="4543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23167" y="3191483"/>
            <a:ext cx="869595" cy="4543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8" idx="3"/>
          </p:cNvCxnSpPr>
          <p:nvPr/>
        </p:nvCxnSpPr>
        <p:spPr>
          <a:xfrm flipV="1">
            <a:off x="1477116" y="3628377"/>
            <a:ext cx="1094384" cy="57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7"/>
            <a:endCxn id="18" idx="3"/>
          </p:cNvCxnSpPr>
          <p:nvPr/>
        </p:nvCxnSpPr>
        <p:spPr>
          <a:xfrm flipV="1">
            <a:off x="2287380" y="3628377"/>
            <a:ext cx="284120" cy="57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0"/>
            <a:endCxn id="18" idx="3"/>
          </p:cNvCxnSpPr>
          <p:nvPr/>
        </p:nvCxnSpPr>
        <p:spPr>
          <a:xfrm flipH="1" flipV="1">
            <a:off x="2571500" y="3628377"/>
            <a:ext cx="307450" cy="47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  <a:endCxn id="16" idx="2"/>
          </p:cNvCxnSpPr>
          <p:nvPr/>
        </p:nvCxnSpPr>
        <p:spPr>
          <a:xfrm flipH="1" flipV="1">
            <a:off x="2068684" y="2987697"/>
            <a:ext cx="502816" cy="31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6"/>
            <a:endCxn id="19" idx="2"/>
          </p:cNvCxnSpPr>
          <p:nvPr/>
        </p:nvCxnSpPr>
        <p:spPr>
          <a:xfrm flipV="1">
            <a:off x="3313746" y="3418675"/>
            <a:ext cx="2509421" cy="49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19" idx="5"/>
          </p:cNvCxnSpPr>
          <p:nvPr/>
        </p:nvCxnSpPr>
        <p:spPr>
          <a:xfrm flipV="1">
            <a:off x="6257966" y="3579324"/>
            <a:ext cx="307447" cy="34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1"/>
            <a:endCxn id="19" idx="5"/>
          </p:cNvCxnSpPr>
          <p:nvPr/>
        </p:nvCxnSpPr>
        <p:spPr>
          <a:xfrm flipH="1" flipV="1">
            <a:off x="6565413" y="3579324"/>
            <a:ext cx="230894" cy="434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1"/>
            <a:endCxn id="19" idx="5"/>
          </p:cNvCxnSpPr>
          <p:nvPr/>
        </p:nvCxnSpPr>
        <p:spPr>
          <a:xfrm flipH="1" flipV="1">
            <a:off x="6565413" y="3579324"/>
            <a:ext cx="987931" cy="43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7"/>
            <a:endCxn id="17" idx="2"/>
          </p:cNvCxnSpPr>
          <p:nvPr/>
        </p:nvCxnSpPr>
        <p:spPr>
          <a:xfrm flipV="1">
            <a:off x="6565413" y="3006817"/>
            <a:ext cx="449589" cy="25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3059" y="4565071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Message Routers</a:t>
            </a:r>
          </a:p>
        </p:txBody>
      </p:sp>
      <p:cxnSp>
        <p:nvCxnSpPr>
          <p:cNvPr id="43" name="Straight Arrow Connector 42"/>
          <p:cNvCxnSpPr>
            <a:stCxn id="41" idx="0"/>
          </p:cNvCxnSpPr>
          <p:nvPr/>
        </p:nvCxnSpPr>
        <p:spPr>
          <a:xfrm flipH="1" flipV="1">
            <a:off x="3379932" y="3750542"/>
            <a:ext cx="1229629" cy="81452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0"/>
          </p:cNvCxnSpPr>
          <p:nvPr/>
        </p:nvCxnSpPr>
        <p:spPr>
          <a:xfrm flipV="1">
            <a:off x="4609561" y="3694920"/>
            <a:ext cx="1120427" cy="87015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4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Multi-Domain Communication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 Routers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Messages are sent to mailboxes indirectly</a:t>
            </a:r>
            <a:endParaRPr lang="en-US" sz="2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 transport methods possible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local routing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transport to a different process/spacecraft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Enables Distributed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CubeSat swarms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send messages to services on other spacecraft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Underlying network protocol: DTN?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21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Multi-Domain Communication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 Addressing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8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Domain_ID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Module_ID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Message_ID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routers handle message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 area </a:t>
            </a:r>
            <a:r>
              <a:rPr lang="en-US" sz="3600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current development</a:t>
            </a:r>
            <a:endParaRPr lang="en-US" sz="3600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7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Why SPARK?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Finds Flow (and related) Errors</a:t>
            </a:r>
            <a:endParaRPr lang="en-US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uses of uninitialized variables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computed values that are ignored (error codes)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potential data races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uses of aliased data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0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1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Brandon &amp; Chapin (FSW-2017)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71" y="859313"/>
            <a:ext cx="4816257" cy="513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862" y="109440"/>
            <a:ext cx="74682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900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Why SPARK?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Finds Runtime Errors</a:t>
            </a:r>
            <a:endParaRPr lang="en-US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array bounds violations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arithmetic overflow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declared constraint violations (integers out of acceptable ranges)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04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Why SPARK?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Finds Pointer Errors</a:t>
            </a:r>
            <a:endParaRPr lang="en-US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Pointers are prohibited in SPARK so errors associated with them cannot occur</a:t>
            </a:r>
          </a:p>
          <a:p>
            <a:pPr marL="137196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dangling pointers</a:t>
            </a:r>
          </a:p>
          <a:p>
            <a:pPr marL="137196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“double free”</a:t>
            </a:r>
          </a:p>
          <a:p>
            <a:pPr marL="137196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null dereferences</a:t>
            </a:r>
          </a:p>
          <a:p>
            <a:pPr marL="137196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pointer aliasing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 features of SPARK/Ada still allow reasonable designs even without pointers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58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Why SPARK?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Enforces Contracts</a:t>
            </a:r>
            <a:endParaRPr lang="en-US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Declared preconditions checked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Declared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postconditions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checked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Declared assertions checked</a:t>
            </a:r>
          </a:p>
          <a:p>
            <a:pPr marL="45756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of SPARK’s analysis is entirely static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runtime overhead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no dynamic checks</a:t>
            </a:r>
          </a:p>
          <a:p>
            <a:pPr marL="91476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Once SPARK is satisfied, runtime checks can be removed! This saves space/time.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79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Brandon &amp; Chapin (FSW-2017)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700" y="381008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en-US" sz="3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/>
            </a:r>
            <a:br>
              <a:rPr lang="en-US" altLang="en-US" sz="3600" b="1" dirty="0" smtClean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US" altLang="en-US" sz="3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Language Comparison</a:t>
            </a:r>
            <a:endParaRPr lang="en-US" altLang="en-US" sz="24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UK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Ministry of Defense </a:t>
            </a: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C-130J software study: The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anomalies per 1,000 lines of code (average</a:t>
            </a: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):</a:t>
            </a:r>
          </a:p>
          <a:p>
            <a:pPr marL="1200150" lvl="1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… </a:t>
            </a:r>
            <a:r>
              <a:rPr lang="en-US" alt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for </a:t>
            </a:r>
            <a:r>
              <a:rPr lang="en-US" altLang="en-US" b="1" dirty="0">
                <a:solidFill>
                  <a:prstClr val="black"/>
                </a:solidFill>
                <a:cs typeface="Calibri" panose="020F0502020204030204" pitchFamily="34" charset="0"/>
              </a:rPr>
              <a:t>C was </a:t>
            </a:r>
            <a:r>
              <a:rPr lang="en-US" alt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97</a:t>
            </a:r>
          </a:p>
          <a:p>
            <a:pPr marL="1200150" lvl="1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… for </a:t>
            </a:r>
            <a:r>
              <a:rPr lang="en-US" altLang="en-US" dirty="0">
                <a:solidFill>
                  <a:prstClr val="black"/>
                </a:solidFill>
                <a:cs typeface="Calibri" panose="020F0502020204030204" pitchFamily="34" charset="0"/>
              </a:rPr>
              <a:t>Ada </a:t>
            </a:r>
            <a:r>
              <a:rPr lang="en-US" alt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95 was 25</a:t>
            </a:r>
          </a:p>
          <a:p>
            <a:pPr marL="1200150" lvl="1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… </a:t>
            </a:r>
            <a:r>
              <a:rPr lang="en-US" alt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for </a:t>
            </a:r>
            <a:r>
              <a:rPr lang="en-US" altLang="en-US" b="1" dirty="0">
                <a:solidFill>
                  <a:prstClr val="black"/>
                </a:solidFill>
                <a:cs typeface="Calibri" panose="020F0502020204030204" pitchFamily="34" charset="0"/>
              </a:rPr>
              <a:t>SPARK/Ada </a:t>
            </a:r>
            <a:r>
              <a:rPr lang="en-US" alt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95 was 4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Newer Tokeneer project (for NSA)</a:t>
            </a:r>
          </a:p>
          <a:p>
            <a:pPr marL="1200150" lvl="1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… for SPARK/Ada 2005 was </a:t>
            </a:r>
            <a:r>
              <a:rPr lang="en-US" alt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0.4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Productivity of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38 lines of code per programmer day, compared with 10 to 12 lines of code </a:t>
            </a: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when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using </a:t>
            </a:r>
            <a:r>
              <a:rPr lang="en-US" alt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C.</a:t>
            </a:r>
            <a:endParaRPr lang="en-US" alt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We are now using the even newer SPARK/Ada 2014</a:t>
            </a:r>
            <a:endParaRPr lang="en-US" altLang="en-US" sz="2800" b="1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2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Brandon &amp; Chapin (FSW-2017)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700" y="509600"/>
            <a:ext cx="8686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en-US" sz="36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en-US" sz="3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Language Comparison</a:t>
            </a:r>
            <a:endParaRPr lang="en-US" altLang="en-US" sz="24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If your student programmers do not know SPARK/Ada, </a:t>
            </a:r>
            <a:r>
              <a:rPr lang="en-US" altLang="en-US" sz="2400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it takes about two weeks to become productive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SPARK/Ada productivity 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of 38 lines of code per programmer day, compared with 10 to 12 lines of code when using </a:t>
            </a:r>
            <a:r>
              <a:rPr lang="en-US" alt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C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After three weeks, the new SPARK/Ada programmer has caught up with the C programmer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For a 10,000 line program, the SPARK/Ada programmer would finish in 1.09 years (with 4 errors)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For a 10,000 line program, the C programmer would finish in 3.33 years (with 970 errors)</a:t>
            </a:r>
            <a:endParaRPr lang="en-US" altLang="en-US" sz="2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3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>
              <a:lnSpc>
                <a:spcPct val="100000"/>
              </a:lnSpc>
            </a:pPr>
            <a:endParaRPr lang="en-US" sz="2000" b="1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cubedos-lib-compressors.adb:32:46: medium: overflow check might fail (e.g. when C = (</a:t>
            </a:r>
            <a:r>
              <a:rPr lang="en-US" sz="1600" spc="-1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Operation_Count</a:t>
            </a:r>
            <a:r>
              <a:rPr lang="en-US" sz="1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=&gt; 2147483647))</a:t>
            </a:r>
          </a:p>
          <a:p>
            <a:pPr>
              <a:lnSpc>
                <a:spcPct val="100000"/>
              </a:lnSpc>
            </a:pPr>
            <a:endParaRPr lang="en-US" sz="1600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Compress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(C           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Trivial_Compressor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Uncompressed_Block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Data_In_Size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Block_Size_Type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Compressed_Block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Data_Out_Size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Block_Size_Type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others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=&gt; 0);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1 ..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Data_In_Size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(I) :=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Data_Out_Size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Data_In_Size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C.Operation_Count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C.Operation_Count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Compress;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cubedos-lib-compressors.adb:32:46: medium: overflow check might fail (e.g. when C = (Operation_Count =&gt; 2147483647))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54880" y="4462272"/>
            <a:ext cx="384048" cy="576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3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>
              <a:lnSpc>
                <a:spcPct val="100000"/>
              </a:lnSpc>
            </a:pPr>
            <a:endParaRPr lang="en-US" sz="2000" b="1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cubedos-tick_generator-api.adb:37:39: medium: range check might fail</a:t>
            </a:r>
          </a:p>
          <a:p>
            <a:pPr>
              <a:lnSpc>
                <a:spcPct val="100000"/>
              </a:lnSpc>
            </a:pPr>
            <a:endParaRPr lang="en-US" sz="1600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Interval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Duration :=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Ada.Real_Time.To_Duration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Tick_Interval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Position := 0;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XDR.Encode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XDR.XDR_Unsigned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(1000*Interval),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Message.Payload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 Position, Last);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Position := Last + 1;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endParaRPr lang="en-US" sz="1200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14800" y="3374136"/>
            <a:ext cx="274320" cy="859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cubedos-tick_generator-api.adb:37:39: medium: range check might fail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5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>
              <a:lnSpc>
                <a:spcPct val="100000"/>
              </a:lnSpc>
            </a:pPr>
            <a:endParaRPr lang="en-US" sz="2000" b="1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cubedos-publish_subscribe-api.adb:90:10: medium: precondition might fail</a:t>
            </a:r>
          </a:p>
          <a:p>
            <a:pPr>
              <a:lnSpc>
                <a:spcPct val="100000"/>
              </a:lnSpc>
            </a:pPr>
            <a:endParaRPr lang="en-US" sz="1600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Position := 0;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XDR.Encode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XDR.XDR_Unsigned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(Channel),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Message.Payload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 Position, Last);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Position := Last + 1;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XDR.Encode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XDR.XDR_Unsigned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Message_Data'Length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Message.Payload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 Position, Last);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Position := Last + 1;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XDR.Encode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Message_Data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Message.Payload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 Position, Last);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Message.Size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:= Last + 1;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Message;</a:t>
            </a:r>
          </a:p>
          <a:p>
            <a:pPr>
              <a:lnSpc>
                <a:spcPct val="100000"/>
              </a:lnSpc>
            </a:pP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053328" y="3931920"/>
            <a:ext cx="768096" cy="82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cubedos-tick_generator-api.adb:37:39: medium: range check might fail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0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>
              <a:lnSpc>
                <a:spcPct val="100000"/>
              </a:lnSpc>
            </a:pPr>
            <a:endParaRPr lang="en-US" sz="1600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endParaRPr lang="en-US" sz="1600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-- Encodes XDR fixed length opaque data into Data starting at Position.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Encode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(Value  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Octet_Array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Data    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XDR_Array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Position :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XDR_Index_Type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Last     :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XDR_Extended_Index_Type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=&gt;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Depends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=&gt; (Data =&gt;+ (Value, Position), Last =&gt; (Value, Position)),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=&gt;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  Position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rem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4 = 0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Data'Length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&gt; 0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Data'Length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rem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4 = 0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Length_With_Padding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Value'Length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 &lt;= 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Data'Last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- Position) + 1,</a:t>
            </a:r>
          </a:p>
          <a:p>
            <a:pPr>
              <a:lnSpc>
                <a:spcPct val="100000"/>
              </a:lnSpc>
            </a:pP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 =&gt; Last = Position + 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Length_With_Padding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Value'Length</a:t>
            </a:r>
            <a:r>
              <a:rPr lang="en-US" sz="1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) - 1);</a:t>
            </a:r>
          </a:p>
        </p:txBody>
      </p:sp>
      <p:pic>
        <p:nvPicPr>
          <p:cNvPr id="5" name="Shape 196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700016" y="3200400"/>
            <a:ext cx="2295144" cy="1307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cubedos-tick_generator-api.adb:37:39: medium: range check might fail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12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1884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CubedOS Mailboxes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Message parameters are encoded/decoded </a:t>
            </a:r>
            <a:r>
              <a:rPr lang="en-US" sz="28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at runtime</a:t>
            </a: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to/from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octet streams using the XDR standard.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Encoding/decoding done by API packages currently hand written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are working on </a:t>
            </a:r>
            <a:r>
              <a:rPr lang="en-US" sz="28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XDR2OS3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tool to auto-generate the encoding/decoding packages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1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Brandon &amp; Chapin (FSW-2017)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2875" y="245168"/>
            <a:ext cx="8839200" cy="56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Vermont Lunar CubeSat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worked until our reentry on November 21,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completed 11,071 orbits,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travelling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about 293,000,000 miles, equivalent to over 3/4 the distance to Jupiter.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single-unit CubeSat was launched as part of NASA’s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ELaNa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IV on an Air Force ORS-3 Minotaur 1 flight November 19, 2013 to a 500 km altitude, 40.5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inclination orbit and remained in orbit until November 21, 2016.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the only one of the 12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ELaNa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IV university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CubeSats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operated until reentry, the last one quit 19 months earlier.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communicated with it the day before reentry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were the first university satellite from New England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still the only successful university satellite on the east coast</a:t>
            </a:r>
          </a:p>
        </p:txBody>
      </p:sp>
    </p:spTree>
    <p:extLst>
      <p:ext uri="{BB962C8B-B14F-4D97-AF65-F5344CB8AC3E}">
        <p14:creationId xmlns:p14="http://schemas.microsoft.com/office/powerpoint/2010/main" val="21716156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1884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MXDR Language</a:t>
            </a: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751075"/>
            <a:ext cx="80842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One_Shot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Periodic };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Series_ID_Type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.. 2147483647;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Series_Count_Type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.. 2147483647;</a:t>
            </a:r>
          </a:p>
          <a:p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 sent to Tick Generator requesting ticks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Relative_Request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Time_Span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Tick_Interval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// Interval or period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//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One_Shot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Periodic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Series_ID_Type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Series_ID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// Requested ID number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 sent from Tick Generator containing the “tick”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Tick_Reply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Series_ID_Type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Series_ID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// Identifies the series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Series_Count_Type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// Tick number of this series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4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1871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CubedOS Mailboxes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57200" y="1752480"/>
            <a:ext cx="8453880" cy="447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</a:t>
            </a:r>
            <a:r>
              <a:rPr lang="en-US" sz="1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eneric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en-US" sz="1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Domain_Number</a:t>
            </a:r>
            <a:r>
              <a:rPr lang="en-US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: </a:t>
            </a:r>
            <a:r>
              <a:rPr lang="en-US" sz="1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Domain_ID_Type</a:t>
            </a:r>
            <a:r>
              <a:rPr lang="en-US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Module_Count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: 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Positive;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Mailbox_Size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: 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Positive;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Maximum_Message_Size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: Positive;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package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CubedOS.Generic_Message_Manager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is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Message_Record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is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record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Sender    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Module_Address_Type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Receiver  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Module_Address_Type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Message_ID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Message_ID_Type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Priority  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System.Priority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Size      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XDR_Size_Type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Payload    :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XDR_Array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end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record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Message_Array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is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array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(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Message_Index_Type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) </a:t>
            </a:r>
            <a:r>
              <a:rPr lang="en-US" sz="1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of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Message_Record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end</a:t>
            </a:r>
            <a:r>
              <a:rPr lang="en-US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6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CubedOS.Generic_Message_Manager</a:t>
            </a:r>
            <a:r>
              <a:rPr lang="en-US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;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5768788" y="4307138"/>
            <a:ext cx="23310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Mostly for future expansion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>
            <a:off x="5601933" y="4905098"/>
            <a:ext cx="30294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XDR encoded message parameters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84694" y="4459238"/>
            <a:ext cx="484094" cy="152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25788" y="5068538"/>
            <a:ext cx="976146" cy="14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1900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CubedOS Modules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Module communication is point-to-point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Sender names receiver explicitly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Receiver learns sender </a:t>
            </a: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address</a:t>
            </a: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from message header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Replies returned via (dynamically specified) ID</a:t>
            </a: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Publish/Subscribe service (a core CubedOS service) allows broadcast and multicast semantics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 modules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Can be written without knowledge of clients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Provided by third party libraries</a:t>
            </a:r>
            <a:endParaRPr lang="en-US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1735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5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(Proof)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Freedom from flow errors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 require 100% error free (or else special justification documented in the source code)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pointer or memory management errors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use of uninitialized variables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error codes ignored “accidentally”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computed values left unused “accidentally”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data race conditions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1743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(Proof)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Freedom from </a:t>
            </a:r>
            <a:r>
              <a:rPr lang="en-US" sz="3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Runtime Error (RTE)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Goal: 100% error free (testing can address unproved 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verification condition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out of bounds array access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arithmetic overflow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out of range values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division by zero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1751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66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(Proof)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Functional Properties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As time allows…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Not our intention to formally specify all functional properties, so proof of those properties is not possible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May specify some properties in special cases… will attempt to prove them in that case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Functional properties verified by conventional testing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798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(Dynamic Analysis)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Stack Analysis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AdaCore’s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2800" strike="noStrike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GNATstack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tool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Computes upper bound of stack space require by each task as tests are executed.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Allows us to set a stack size that is (likely) adequate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SPARK disallows dynamic memory allocation…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… with adequate stack space the program will never run out of memory unexpectedly.</a:t>
            </a:r>
          </a:p>
        </p:txBody>
      </p:sp>
      <p:sp>
        <p:nvSpPr>
          <p:cNvPr id="19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798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(Dynamic Analysis)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Coverage</a:t>
            </a: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Analysis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GNU’s </a:t>
            </a:r>
            <a:r>
              <a:rPr lang="en-US" sz="2800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gcov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tool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Computes execution coverage during.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Goal: 100% line coverage (although some fault handling states may be difficult to fully explore)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9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175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70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(Testing)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Unit Testing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Low level unit tests on x86 (Windows) platform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GNATTest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tool to help generate test cases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1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Emphasis on testing areas not covered by proof</a:t>
            </a:r>
            <a:endParaRPr lang="en-US" sz="1800" b="1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RTE issues that are unproved</a:t>
            </a:r>
            <a:endParaRPr lang="en-US" sz="1800" b="1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Functional issues</a:t>
            </a:r>
            <a:endParaRPr lang="en-US" sz="1800" b="1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Testing done with all assertions enabled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Coverage analysis done during testing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1767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7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(Testing)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Module Testing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Exploratory test programs on x86-64 (Windows/Linux) and PowerPC (VxWorks)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Exercises complete modules and message passing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Each module (more or less) in isolation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Simulated fault injection as well as testing nominal operation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1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304920" y="762120"/>
            <a:ext cx="822852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Development Environment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VxWorks</a:t>
            </a:r>
            <a:r>
              <a:rPr lang="en-US" sz="32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6.9 on PowerPC (test platform)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Windows 10 on Intel x64 (development)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GNAT Pro Ada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SPARK Pro 2014 with Ravenscar runtime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Current Development Team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VTC: 2 faculty, 4 students (2 MS, 2 BS)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1775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7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Verification (Testing)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Full System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Execute full system on Windows/Linux/PowerPC (</a:t>
            </a:r>
            <a:r>
              <a:rPr lang="en-US" sz="28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VxWorks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using stub modules </a:t>
            </a:r>
            <a:r>
              <a:rPr lang="en-US" sz="28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(or real modules) to 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simulate/monitor I/O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1775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37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</a:t>
            </a:r>
            <a:r>
              <a:rPr lang="en-US" sz="3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uestions?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3158" y="2976234"/>
            <a:ext cx="655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http://www.cubesatlab.org/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44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814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495360" y="938160"/>
            <a:ext cx="8228520" cy="7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704880" y="5334120"/>
            <a:ext cx="7733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5"/>
          <p:cNvSpPr/>
          <p:nvPr/>
        </p:nvSpPr>
        <p:spPr>
          <a:xfrm>
            <a:off x="1219320" y="4495680"/>
            <a:ext cx="6780600" cy="837000"/>
          </a:xfrm>
          <a:prstGeom prst="rect">
            <a:avLst/>
          </a:prstGeom>
          <a:solidFill>
            <a:srgbClr val="F2DCDB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strike="noStrike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VxWorks</a:t>
            </a:r>
            <a:r>
              <a:rPr lang="en-U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/Linux/Windows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2324160" y="3733920"/>
            <a:ext cx="4494600" cy="761040"/>
          </a:xfrm>
          <a:prstGeom prst="rect">
            <a:avLst/>
          </a:prstGeom>
          <a:solidFill>
            <a:srgbClr val="D7E4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Ada</a:t>
            </a:r>
            <a:r>
              <a:rPr lang="en-US" sz="3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Runtime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2971800" y="2971800"/>
            <a:ext cx="3199320" cy="761040"/>
          </a:xfrm>
          <a:prstGeom prst="rect">
            <a:avLst/>
          </a:prstGeom>
          <a:solidFill>
            <a:srgbClr val="BFBFBF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CubedOS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3314880" y="2165400"/>
            <a:ext cx="2513520" cy="805320"/>
          </a:xfrm>
          <a:prstGeom prst="rect">
            <a:avLst/>
          </a:prstGeom>
          <a:solidFill>
            <a:srgbClr val="D9D9D9"/>
          </a:solidFill>
          <a:ln w="25560">
            <a:solidFill>
              <a:schemeClr val="dk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Mission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3479760" y="5533920"/>
            <a:ext cx="218340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6819840" y="2286000"/>
            <a:ext cx="171360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SPARK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1"/>
          <p:cNvSpPr/>
          <p:nvPr/>
        </p:nvSpPr>
        <p:spPr>
          <a:xfrm rot="10800000">
            <a:off x="5828400" y="2540027"/>
            <a:ext cx="989640" cy="4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2"/>
          <p:cNvSpPr/>
          <p:nvPr/>
        </p:nvSpPr>
        <p:spPr>
          <a:xfrm flipH="1">
            <a:off x="6171480" y="2610000"/>
            <a:ext cx="646560" cy="84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1831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Ada Runtime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File I/O using underlying OS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Device I/O using underlying OS (to the greatest extent possible)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Tasking using underlying OS and Ada runtime environment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1839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CubedOS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General purpose application framework for flight software</a:t>
            </a:r>
            <a:endParaRPr lang="en-US" sz="2800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Provides inter-module message passing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Provides services of interest to flight software</a:t>
            </a: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integrate existing Ada and C libraries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Similar to NASA’s </a:t>
            </a:r>
            <a:r>
              <a:rPr lang="en-US" sz="2800" strike="noStrike" spc="-1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cFE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/CFS except written in SPARK and verified free of runtime error.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1847"/>
          <p:cNvPicPr/>
          <p:nvPr/>
        </p:nvPicPr>
        <p:blipFill>
          <a:blip r:embed="rId2"/>
          <a:stretch/>
        </p:blipFill>
        <p:spPr>
          <a:xfrm>
            <a:off x="6705720" y="109440"/>
            <a:ext cx="2132640" cy="32940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457200" y="1036800"/>
            <a:ext cx="822852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 Stack (CubedOS)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Application as “modules” that pass messages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Each module reads messages from </a:t>
            </a:r>
            <a:r>
              <a:rPr lang="en-US" sz="2800" i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exactly one </a:t>
            </a: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mailbox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Each module contains a message processing task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i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Modules all execute concurrently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Message parameters are XDR encoded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Application </a:t>
            </a:r>
            <a:r>
              <a:rPr lang="en-US" sz="32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also includes </a:t>
            </a:r>
            <a:r>
              <a:rPr lang="en-US" sz="32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libraries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Passively called from multiple modules</a:t>
            </a:r>
            <a:endParaRPr lang="en-US" sz="180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Shape 18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09536"/>
            <a:ext cx="2133600" cy="3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6" name="Shape 1856"/>
          <p:cNvSpPr txBox="1">
            <a:spLocks noGrp="1"/>
          </p:cNvSpPr>
          <p:nvPr>
            <p:ph idx="1"/>
          </p:nvPr>
        </p:nvSpPr>
        <p:spPr>
          <a:xfrm>
            <a:off x="457200" y="1042988"/>
            <a:ext cx="8229240" cy="453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Stack (CubedOS)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&amp; Chapin (FSW-2017)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  <p:sp>
        <p:nvSpPr>
          <p:cNvPr id="1859" name="Shape 1859"/>
          <p:cNvSpPr txBox="1"/>
          <p:nvPr/>
        </p:nvSpPr>
        <p:spPr>
          <a:xfrm>
            <a:off x="1752600" y="5697537"/>
            <a:ext cx="1546200" cy="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x="286929" y="2575743"/>
            <a:ext cx="1805100" cy="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Mailboxes</a:t>
            </a:r>
          </a:p>
        </p:txBody>
      </p:sp>
      <p:sp>
        <p:nvSpPr>
          <p:cNvPr id="1861" name="Shape 1861"/>
          <p:cNvSpPr txBox="1"/>
          <p:nvPr/>
        </p:nvSpPr>
        <p:spPr>
          <a:xfrm>
            <a:off x="7011986" y="3224211"/>
            <a:ext cx="1824000" cy="52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</a:t>
            </a:r>
          </a:p>
        </p:txBody>
      </p:sp>
      <p:cxnSp>
        <p:nvCxnSpPr>
          <p:cNvPr id="1863" name="Shape 1863"/>
          <p:cNvCxnSpPr/>
          <p:nvPr/>
        </p:nvCxnSpPr>
        <p:spPr>
          <a:xfrm rot="10800000" flipH="1">
            <a:off x="2525712" y="5181537"/>
            <a:ext cx="598500" cy="516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4" name="Shape 1864"/>
          <p:cNvCxnSpPr/>
          <p:nvPr/>
        </p:nvCxnSpPr>
        <p:spPr>
          <a:xfrm rot="10800000">
            <a:off x="2112912" y="5207037"/>
            <a:ext cx="412800" cy="4905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5" name="Shape 1865"/>
          <p:cNvCxnSpPr/>
          <p:nvPr/>
        </p:nvCxnSpPr>
        <p:spPr>
          <a:xfrm rot="10800000">
            <a:off x="6553286" y="3486150"/>
            <a:ext cx="458700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18A845-07C4-4022-89E1-A5A096836F05}"/>
              </a:ext>
            </a:extLst>
          </p:cNvPr>
          <p:cNvSpPr/>
          <p:nvPr/>
        </p:nvSpPr>
        <p:spPr>
          <a:xfrm>
            <a:off x="2349305" y="2349305"/>
            <a:ext cx="4356295" cy="765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CE10C1-CA4C-489B-84FD-23D6ACAC4A33}"/>
              </a:ext>
            </a:extLst>
          </p:cNvPr>
          <p:cNvSpPr/>
          <p:nvPr/>
        </p:nvSpPr>
        <p:spPr>
          <a:xfrm>
            <a:off x="2816287" y="2590801"/>
            <a:ext cx="307913" cy="2619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14A584-AD83-4097-9BD4-9278B6DC2128}"/>
              </a:ext>
            </a:extLst>
          </p:cNvPr>
          <p:cNvSpPr/>
          <p:nvPr/>
        </p:nvSpPr>
        <p:spPr>
          <a:xfrm>
            <a:off x="3768836" y="2590762"/>
            <a:ext cx="307913" cy="2619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1555C3-5F5A-4D5D-A316-AB61745C99C3}"/>
              </a:ext>
            </a:extLst>
          </p:cNvPr>
          <p:cNvSpPr/>
          <p:nvPr/>
        </p:nvSpPr>
        <p:spPr>
          <a:xfrm>
            <a:off x="5858377" y="2600983"/>
            <a:ext cx="307913" cy="2619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C9B512-69ED-4DE6-95F7-FA674ACAD238}"/>
              </a:ext>
            </a:extLst>
          </p:cNvPr>
          <p:cNvSpPr/>
          <p:nvPr/>
        </p:nvSpPr>
        <p:spPr>
          <a:xfrm>
            <a:off x="4721385" y="2590762"/>
            <a:ext cx="345783" cy="2619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80A987-EFD5-43D7-A4C7-3C6D55063253}"/>
              </a:ext>
            </a:extLst>
          </p:cNvPr>
          <p:cNvCxnSpPr>
            <a:stCxn id="1860" idx="3"/>
          </p:cNvCxnSpPr>
          <p:nvPr/>
        </p:nvCxnSpPr>
        <p:spPr>
          <a:xfrm flipV="1">
            <a:off x="2092029" y="2721731"/>
            <a:ext cx="566765" cy="11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B340AB-C731-4423-B5F3-5679315F6BFE}"/>
              </a:ext>
            </a:extLst>
          </p:cNvPr>
          <p:cNvSpPr txBox="1"/>
          <p:nvPr/>
        </p:nvSpPr>
        <p:spPr>
          <a:xfrm>
            <a:off x="6713293" y="2493589"/>
            <a:ext cx="127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CubedOS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C845E7-7145-421F-A345-C1FF968B07B1}"/>
              </a:ext>
            </a:extLst>
          </p:cNvPr>
          <p:cNvSpPr/>
          <p:nvPr/>
        </p:nvSpPr>
        <p:spPr>
          <a:xfrm>
            <a:off x="1659814" y="4231180"/>
            <a:ext cx="906194" cy="8346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287625-36B2-4294-B60B-146B1D30B9E7}"/>
              </a:ext>
            </a:extLst>
          </p:cNvPr>
          <p:cNvSpPr/>
          <p:nvPr/>
        </p:nvSpPr>
        <p:spPr>
          <a:xfrm>
            <a:off x="2995423" y="4215064"/>
            <a:ext cx="906194" cy="8346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2F7FF8-3146-416D-B7FC-0323F74C9BD7}"/>
              </a:ext>
            </a:extLst>
          </p:cNvPr>
          <p:cNvSpPr/>
          <p:nvPr/>
        </p:nvSpPr>
        <p:spPr>
          <a:xfrm>
            <a:off x="4355031" y="4231180"/>
            <a:ext cx="906194" cy="8346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C44827-5B0A-440B-9F97-D1AC430EF2A1}"/>
              </a:ext>
            </a:extLst>
          </p:cNvPr>
          <p:cNvSpPr/>
          <p:nvPr/>
        </p:nvSpPr>
        <p:spPr>
          <a:xfrm>
            <a:off x="5690640" y="4215064"/>
            <a:ext cx="906194" cy="8346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03923-25F7-421B-AE53-04CA60303638}"/>
              </a:ext>
            </a:extLst>
          </p:cNvPr>
          <p:cNvSpPr txBox="1"/>
          <p:nvPr/>
        </p:nvSpPr>
        <p:spPr>
          <a:xfrm>
            <a:off x="1871003" y="4462689"/>
            <a:ext cx="62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D48B24-67BC-4E7D-90B0-9833A87B979C}"/>
              </a:ext>
            </a:extLst>
          </p:cNvPr>
          <p:cNvSpPr txBox="1"/>
          <p:nvPr/>
        </p:nvSpPr>
        <p:spPr>
          <a:xfrm>
            <a:off x="4544324" y="4462071"/>
            <a:ext cx="62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8BB95-56A0-42C0-9FEF-CE5F93C430DE}"/>
              </a:ext>
            </a:extLst>
          </p:cNvPr>
          <p:cNvSpPr txBox="1"/>
          <p:nvPr/>
        </p:nvSpPr>
        <p:spPr>
          <a:xfrm>
            <a:off x="5924397" y="4462071"/>
            <a:ext cx="62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1D42E5-E353-41F7-8300-24CD4982C633}"/>
              </a:ext>
            </a:extLst>
          </p:cNvPr>
          <p:cNvSpPr txBox="1"/>
          <p:nvPr/>
        </p:nvSpPr>
        <p:spPr>
          <a:xfrm>
            <a:off x="3185120" y="4462071"/>
            <a:ext cx="62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1C4FA5-40E5-4A0B-9864-7838545D5B6E}"/>
              </a:ext>
            </a:extLst>
          </p:cNvPr>
          <p:cNvCxnSpPr/>
          <p:nvPr/>
        </p:nvCxnSpPr>
        <p:spPr>
          <a:xfrm flipH="1">
            <a:off x="2349305" y="2968283"/>
            <a:ext cx="466982" cy="1111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BFF32A-5977-4913-8820-A058F0A223E8}"/>
              </a:ext>
            </a:extLst>
          </p:cNvPr>
          <p:cNvCxnSpPr/>
          <p:nvPr/>
        </p:nvCxnSpPr>
        <p:spPr>
          <a:xfrm flipV="1">
            <a:off x="2566008" y="2862921"/>
            <a:ext cx="2155377" cy="148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7F0A04-F3E5-4D4D-804F-4535DC2361B2}"/>
              </a:ext>
            </a:extLst>
          </p:cNvPr>
          <p:cNvCxnSpPr/>
          <p:nvPr/>
        </p:nvCxnSpPr>
        <p:spPr>
          <a:xfrm flipH="1">
            <a:off x="3545058" y="2968283"/>
            <a:ext cx="268865" cy="1111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347662-064B-4758-A0CE-874E36ACF328}"/>
              </a:ext>
            </a:extLst>
          </p:cNvPr>
          <p:cNvCxnSpPr/>
          <p:nvPr/>
        </p:nvCxnSpPr>
        <p:spPr>
          <a:xfrm flipV="1">
            <a:off x="3807530" y="2928102"/>
            <a:ext cx="952549" cy="1246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459BF6-05F3-4440-A1D7-FCAA10FE7A46}"/>
              </a:ext>
            </a:extLst>
          </p:cNvPr>
          <p:cNvCxnSpPr/>
          <p:nvPr/>
        </p:nvCxnSpPr>
        <p:spPr>
          <a:xfrm flipH="1" flipV="1">
            <a:off x="4090411" y="2877755"/>
            <a:ext cx="467574" cy="1216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D8D0F9-C671-40D0-BE87-2D2D4D5596D5}"/>
              </a:ext>
            </a:extLst>
          </p:cNvPr>
          <p:cNvCxnSpPr/>
          <p:nvPr/>
        </p:nvCxnSpPr>
        <p:spPr>
          <a:xfrm>
            <a:off x="4909625" y="2968283"/>
            <a:ext cx="0" cy="1111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24" name="Straight Arrow Connector 1823">
            <a:extLst>
              <a:ext uri="{FF2B5EF4-FFF2-40B4-BE49-F238E27FC236}">
                <a16:creationId xmlns:a16="http://schemas.microsoft.com/office/drawing/2014/main" id="{DB208F5E-8231-4107-B30F-2D51269BCE29}"/>
              </a:ext>
            </a:extLst>
          </p:cNvPr>
          <p:cNvCxnSpPr/>
          <p:nvPr/>
        </p:nvCxnSpPr>
        <p:spPr>
          <a:xfrm flipV="1">
            <a:off x="5166902" y="2995759"/>
            <a:ext cx="685250" cy="1111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28" name="Straight Arrow Connector 1827">
            <a:extLst>
              <a:ext uri="{FF2B5EF4-FFF2-40B4-BE49-F238E27FC236}">
                <a16:creationId xmlns:a16="http://schemas.microsoft.com/office/drawing/2014/main" id="{13606F43-D386-466D-A882-9AA0B52CB80A}"/>
              </a:ext>
            </a:extLst>
          </p:cNvPr>
          <p:cNvCxnSpPr/>
          <p:nvPr/>
        </p:nvCxnSpPr>
        <p:spPr>
          <a:xfrm>
            <a:off x="6019800" y="2968283"/>
            <a:ext cx="146490" cy="1111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30" name="Straight Arrow Connector 1829">
            <a:extLst>
              <a:ext uri="{FF2B5EF4-FFF2-40B4-BE49-F238E27FC236}">
                <a16:creationId xmlns:a16="http://schemas.microsoft.com/office/drawing/2014/main" id="{7E3DB4E8-A238-46F6-98CC-D28E5190631C}"/>
              </a:ext>
            </a:extLst>
          </p:cNvPr>
          <p:cNvCxnSpPr/>
          <p:nvPr/>
        </p:nvCxnSpPr>
        <p:spPr>
          <a:xfrm flipH="1" flipV="1">
            <a:off x="4178106" y="2837644"/>
            <a:ext cx="1688347" cy="1362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144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211FBAF43FD49BEBDBBAA47D1D1E2" ma:contentTypeVersion="4" ma:contentTypeDescription="Create a new document." ma:contentTypeScope="" ma:versionID="952e9376662f55142a7ad6ea8ef30421">
  <xsd:schema xmlns:xsd="http://www.w3.org/2001/XMLSchema" xmlns:xs="http://www.w3.org/2001/XMLSchema" xmlns:p="http://schemas.microsoft.com/office/2006/metadata/properties" xmlns:ns2="73978a2d-c8d5-4397-a5f0-8d29b50bbac9" xmlns:ns3="48eb7d2a-2c74-4b31-babf-66a5d789a099" targetNamespace="http://schemas.microsoft.com/office/2006/metadata/properties" ma:root="true" ma:fieldsID="50ee0f1026c2b5473b01083fcf9e21e4" ns2:_="" ns3:_="">
    <xsd:import namespace="73978a2d-c8d5-4397-a5f0-8d29b50bbac9"/>
    <xsd:import namespace="48eb7d2a-2c74-4b31-babf-66a5d789a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78a2d-c8d5-4397-a5f0-8d29b50bb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b7d2a-2c74-4b31-babf-66a5d789a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eb7d2a-2c74-4b31-babf-66a5d789a099">
      <UserInfo>
        <DisplayName>Brandon, Carl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F42CD-B81C-435C-B9B7-B11A194A79FD}">
  <ds:schemaRefs>
    <ds:schemaRef ds:uri="48eb7d2a-2c74-4b31-babf-66a5d789a099"/>
    <ds:schemaRef ds:uri="73978a2d-c8d5-4397-a5f0-8d29b50bba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4050B9-A0F2-43C8-8014-E47C0330ADE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3978a2d-c8d5-4397-a5f0-8d29b50bbac9"/>
    <ds:schemaRef ds:uri="http://purl.org/dc/dcmitype/"/>
    <ds:schemaRef ds:uri="http://schemas.microsoft.com/office/infopath/2007/PartnerControls"/>
    <ds:schemaRef ds:uri="http://purl.org/dc/elements/1.1/"/>
    <ds:schemaRef ds:uri="48eb7d2a-2c74-4b31-babf-66a5d789a09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029A7-2489-4EE7-A49E-AEAAE1DB8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2162</Words>
  <Application>Microsoft Office PowerPoint</Application>
  <PresentationFormat>On-screen Show (4:3)</PresentationFormat>
  <Paragraphs>429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Unicode MS</vt:lpstr>
      <vt:lpstr>Calibri</vt:lpstr>
      <vt:lpstr>Century Gothic</vt:lpstr>
      <vt:lpstr>Courier New</vt:lpstr>
      <vt:lpstr>DejaVu Sans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Chapin, Peter  @ VTC</dc:creator>
  <cp:lastModifiedBy>Chapin, Peter C.</cp:lastModifiedBy>
  <cp:revision>8</cp:revision>
  <dcterms:modified xsi:type="dcterms:W3CDTF">2017-11-24T15:19:11Z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68</vt:i4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68</vt:i4>
  </property>
  <property fmtid="{D5CDD505-2E9C-101B-9397-08002B2CF9AE}" pid="11" name="ContentTypeId">
    <vt:lpwstr>0x0101002C5211FBAF43FD49BEBDBBAA47D1D1E2</vt:lpwstr>
  </property>
</Properties>
</file>