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58" r:id="rId4"/>
    <p:sldId id="260" r:id="rId5"/>
    <p:sldId id="261" r:id="rId6"/>
    <p:sldId id="262" r:id="rId7"/>
    <p:sldId id="263" r:id="rId8"/>
    <p:sldId id="264" r:id="rId9"/>
    <p:sldId id="266" r:id="rId10"/>
    <p:sldId id="269" r:id="rId11"/>
    <p:sldId id="275" r:id="rId12"/>
    <p:sldId id="276" r:id="rId13"/>
    <p:sldId id="280" r:id="rId14"/>
    <p:sldId id="287" r:id="rId15"/>
    <p:sldId id="281" r:id="rId16"/>
    <p:sldId id="282" r:id="rId17"/>
    <p:sldId id="278" r:id="rId18"/>
    <p:sldId id="288" r:id="rId19"/>
    <p:sldId id="283" r:id="rId20"/>
    <p:sldId id="285" r:id="rId21"/>
    <p:sldId id="284" r:id="rId22"/>
    <p:sldId id="286" r:id="rId23"/>
    <p:sldId id="279" r:id="rId24"/>
    <p:sldId id="272" r:id="rId25"/>
    <p:sldId id="273" r:id="rId26"/>
    <p:sldId id="274" r:id="rId27"/>
    <p:sldId id="289" r:id="rId28"/>
    <p:sldId id="290" r:id="rId29"/>
  </p:sldIdLst>
  <p:sldSz cx="12188825"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3D6"/>
    <a:srgbClr val="B98DE9"/>
    <a:srgbClr val="E9C7EF"/>
    <a:srgbClr val="F2D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454"/>
    <p:restoredTop sz="81235"/>
  </p:normalViewPr>
  <p:slideViewPr>
    <p:cSldViewPr>
      <p:cViewPr varScale="1">
        <p:scale>
          <a:sx n="88" d="100"/>
          <a:sy n="88" d="100"/>
        </p:scale>
        <p:origin x="614" y="82"/>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F294CCFB-749A-2F47-8EBA-00DE4241A432}" type="slidenum">
              <a:rPr lang="en-US" altLang="en-US"/>
              <a:pPr/>
              <a:t>‹#›</a:t>
            </a:fld>
            <a:endParaRPr lang="en-US" altLang="en-US"/>
          </a:p>
        </p:txBody>
      </p:sp>
    </p:spTree>
    <p:extLst>
      <p:ext uri="{BB962C8B-B14F-4D97-AF65-F5344CB8AC3E}">
        <p14:creationId xmlns:p14="http://schemas.microsoft.com/office/powerpoint/2010/main" val="202432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1783C958-1F1B-2347-8B37-D6BC4B56CB47}" type="slidenum">
              <a:rPr lang="en-US" altLang="en-US"/>
              <a:pPr/>
              <a:t>‹#›</a:t>
            </a:fld>
            <a:endParaRPr lang="en-US" altLang="en-US"/>
          </a:p>
        </p:txBody>
      </p:sp>
      <p:sp>
        <p:nvSpPr>
          <p:cNvPr id="2054" name="Rectangle 6"/>
          <p:cNvSpPr>
            <a:spLocks noGrp="1" noChangeArrowheads="1"/>
          </p:cNvSpPr>
          <p:nvPr>
            <p:ph type="body" sz="quarter" idx="3"/>
          </p:nvPr>
        </p:nvSpPr>
        <p:spPr bwMode="auto">
          <a:xfrm>
            <a:off x="911225" y="4343400"/>
            <a:ext cx="5032375"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5" name="Rectangle 7"/>
          <p:cNvSpPr>
            <a:spLocks noGrp="1" noRot="1" noChangeAspect="1"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604872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538FCF78-6F42-DD47-BFB7-03FB0C2A10DA}" type="slidenum">
              <a:rPr lang="en-US" altLang="en-US"/>
              <a:pPr/>
              <a:t>1</a:t>
            </a:fld>
            <a:endParaRPr lang="en-US" altLang="en-US"/>
          </a:p>
        </p:txBody>
      </p:sp>
      <p:sp>
        <p:nvSpPr>
          <p:cNvPr id="5122" name="Rectangle 2"/>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3" name="Rectangle 3"/>
          <p:cNvSpPr>
            <a:spLocks noChangeArrowheads="1"/>
          </p:cNvSpPr>
          <p:nvPr/>
        </p:nvSpPr>
        <p:spPr bwMode="auto">
          <a:xfrm>
            <a:off x="3884613" y="8686800"/>
            <a:ext cx="2973387"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5"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6" name="Rectangle 6"/>
          <p:cNvSpPr>
            <a:spLocks noChangeArrowheads="1"/>
          </p:cNvSpPr>
          <p:nvPr/>
        </p:nvSpPr>
        <p:spPr bwMode="auto">
          <a:xfrm>
            <a:off x="3883025" y="0"/>
            <a:ext cx="2974975"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7" name="Rectangle 7"/>
          <p:cNvSpPr>
            <a:spLocks noChangeArrowheads="1"/>
          </p:cNvSpPr>
          <p:nvPr/>
        </p:nvSpPr>
        <p:spPr bwMode="auto">
          <a:xfrm>
            <a:off x="3883025" y="8686800"/>
            <a:ext cx="2974975"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8"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9"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30" name="Rectangle 10"/>
          <p:cNvSpPr>
            <a:spLocks noGrp="1" noRot="1" noChangeAspect="1" noChangeArrowheads="1" noTextEdit="1"/>
          </p:cNvSpPr>
          <p:nvPr>
            <p:ph type="sldImg"/>
          </p:nvPr>
        </p:nvSpPr>
        <p:spPr>
          <a:xfrm>
            <a:off x="393700" y="692150"/>
            <a:ext cx="6070600" cy="3416300"/>
          </a:xfrm>
          <a:ln cap="flat"/>
        </p:spPr>
      </p:sp>
      <p:sp>
        <p:nvSpPr>
          <p:cNvPr id="5131" name="Rectangle 11"/>
          <p:cNvSpPr>
            <a:spLocks noGrp="1" noChangeArrowheads="1"/>
          </p:cNvSpPr>
          <p:nvPr>
            <p:ph type="body" idx="1"/>
          </p:nvPr>
        </p:nvSpPr>
        <p:spPr>
          <a:ln/>
        </p:spPr>
        <p:txBody>
          <a:bodyPr/>
          <a:lstStyle/>
          <a:p>
            <a:r>
              <a:rPr lang="en-US" altLang="en-US" dirty="0" smtClean="0"/>
              <a:t>Introduce</a:t>
            </a:r>
            <a:r>
              <a:rPr lang="en-US" altLang="en-US" baseline="0" dirty="0" smtClean="0"/>
              <a:t> yourself, where you’re from, and your topic </a:t>
            </a:r>
            <a:r>
              <a:rPr lang="mr-IN" altLang="en-US" baseline="0" dirty="0" smtClean="0"/>
              <a:t>–</a:t>
            </a:r>
            <a:r>
              <a:rPr lang="en-US" altLang="en-US" baseline="0" dirty="0" smtClean="0"/>
              <a:t> working to leverage </a:t>
            </a:r>
            <a:r>
              <a:rPr lang="en-US" altLang="en-US" baseline="0" dirty="0" err="1" smtClean="0"/>
              <a:t>cFS</a:t>
            </a:r>
            <a:r>
              <a:rPr lang="en-US" altLang="en-US" baseline="0" dirty="0" smtClean="0"/>
              <a:t> for the next generation of highly secure </a:t>
            </a:r>
            <a:r>
              <a:rPr lang="en-US" altLang="en-US" baseline="0" dirty="0" err="1" smtClean="0"/>
              <a:t>smallsats</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OS, we are using the seL4 formally verified microkernel.</a:t>
            </a:r>
            <a:r>
              <a:rPr lang="en-US" baseline="0" dirty="0" smtClean="0"/>
              <a:t>  [Discuss what “formally verified” means.  Cite size:  &lt; 10kLOC.  Cite dev time:  2 years for kernel, ~20 to prove correctness.  Cite security benefits: no buffer overflows, race conditions, use-after-free bugs, etc.</a:t>
            </a:r>
          </a:p>
          <a:p>
            <a:endParaRPr lang="en-US" dirty="0" smtClean="0"/>
          </a:p>
          <a:p>
            <a:r>
              <a:rPr lang="en-US" dirty="0" smtClean="0"/>
              <a:t>This gives</a:t>
            </a:r>
            <a:r>
              <a:rPr lang="en-US" baseline="0" dirty="0" smtClean="0"/>
              <a:t> us the strong foundation on which to build our Root of Recovery, and clean separation of processes (not threads).  This is going to be tricky, as seL4 is nowhere near as full-featured as the operating systems with which </a:t>
            </a:r>
            <a:r>
              <a:rPr lang="en-US" baseline="0" dirty="0" err="1" smtClean="0"/>
              <a:t>cFS</a:t>
            </a:r>
            <a:r>
              <a:rPr lang="en-US" baseline="0" dirty="0" smtClean="0"/>
              <a:t> is commonly used (VxWorks, Linux/POSIX, and </a:t>
            </a:r>
            <a:r>
              <a:rPr lang="en-US" baseline="0" dirty="0" err="1" smtClean="0"/>
              <a:t>rtems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8100C64-4118-154F-BE6A-AE6B424031B1}" type="slidenum">
              <a:rPr lang="en-US" smtClean="0"/>
              <a:t>10</a:t>
            </a:fld>
            <a:endParaRPr lang="en-US"/>
          </a:p>
        </p:txBody>
      </p:sp>
    </p:spTree>
    <p:extLst>
      <p:ext uri="{BB962C8B-B14F-4D97-AF65-F5344CB8AC3E}">
        <p14:creationId xmlns:p14="http://schemas.microsoft.com/office/powerpoint/2010/main" val="66663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cFS</a:t>
            </a:r>
            <a:r>
              <a:rPr lang="en-US" dirty="0" smtClean="0"/>
              <a:t> supplies</a:t>
            </a:r>
            <a:r>
              <a:rPr lang="en-US" baseline="0" dirty="0" smtClean="0"/>
              <a:t> a nice OS Abstraction Layer (OSAL).  We are working to port </a:t>
            </a:r>
            <a:r>
              <a:rPr lang="en-US" baseline="0" dirty="0" err="1" smtClean="0"/>
              <a:t>cFS</a:t>
            </a:r>
            <a:r>
              <a:rPr lang="en-US" baseline="0" dirty="0" smtClean="0"/>
              <a:t> to seL4, via OSAL.  In this talk, we’ll focus on the semaphores and </a:t>
            </a:r>
            <a:r>
              <a:rPr lang="en-US" baseline="0" dirty="0" err="1" smtClean="0"/>
              <a:t>mutexes</a:t>
            </a:r>
            <a:r>
              <a:rPr lang="en-US" baseline="0" dirty="0" smtClean="0"/>
              <a:t>, as they’re one of the more challenging tasks.</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11</a:t>
            </a:fld>
            <a:endParaRPr lang="en-US" altLang="en-US"/>
          </a:p>
        </p:txBody>
      </p:sp>
    </p:spTree>
    <p:extLst>
      <p:ext uri="{BB962C8B-B14F-4D97-AF65-F5344CB8AC3E}">
        <p14:creationId xmlns:p14="http://schemas.microsoft.com/office/powerpoint/2010/main" val="25656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slightly edited, highly clipped</a:t>
            </a:r>
            <a:r>
              <a:rPr lang="en-US" baseline="0" dirty="0" smtClean="0"/>
              <a:t> version of the POSIX implementation of the OSAL call to create a semaphore.  Note that the “options” argument is unused here, and it’s pretty standard under the hood.</a:t>
            </a:r>
          </a:p>
          <a:p>
            <a:r>
              <a:rPr lang="en-US" baseline="0" dirty="0" smtClean="0"/>
              <a:t>It’s created dynamically, however, and differentiated by name.  This is more challenging in seL4, at least at the outset; it is far easier to statically allocate resources like this, though we are also looking into dynamic allocation for the future.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12</a:t>
            </a:fld>
            <a:endParaRPr lang="en-US" altLang="en-US"/>
          </a:p>
        </p:txBody>
      </p:sp>
    </p:spTree>
    <p:extLst>
      <p:ext uri="{BB962C8B-B14F-4D97-AF65-F5344CB8AC3E}">
        <p14:creationId xmlns:p14="http://schemas.microsoft.com/office/powerpoint/2010/main" val="26737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 a mutex is created in seL4</a:t>
            </a:r>
            <a:r>
              <a:rPr lang="en-US" baseline="0" dirty="0" smtClean="0"/>
              <a:t> </a:t>
            </a:r>
            <a:r>
              <a:rPr lang="mr-IN" baseline="0" dirty="0" smtClean="0"/>
              <a:t>–</a:t>
            </a:r>
            <a:r>
              <a:rPr lang="en-US" baseline="0" dirty="0" smtClean="0"/>
              <a:t> diagram, showing processes, IPC calls, states, etc.</a:t>
            </a:r>
          </a:p>
          <a:p>
            <a:r>
              <a:rPr lang="en-US" baseline="0" dirty="0" smtClean="0"/>
              <a:t>TODO:  explain what </a:t>
            </a:r>
            <a:r>
              <a:rPr lang="en-US" baseline="0" dirty="0" err="1" smtClean="0"/>
              <a:t>caMKes</a:t>
            </a:r>
            <a:r>
              <a:rPr lang="en-US" baseline="0" dirty="0" smtClean="0"/>
              <a:t> does for you in setting something like this up</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13</a:t>
            </a:fld>
            <a:endParaRPr lang="en-US" altLang="en-US"/>
          </a:p>
        </p:txBody>
      </p:sp>
    </p:spTree>
    <p:extLst>
      <p:ext uri="{BB962C8B-B14F-4D97-AF65-F5344CB8AC3E}">
        <p14:creationId xmlns:p14="http://schemas.microsoft.com/office/powerpoint/2010/main" val="67268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 a mutex is created in seL4</a:t>
            </a:r>
            <a:r>
              <a:rPr lang="en-US" baseline="0" dirty="0" smtClean="0"/>
              <a:t> </a:t>
            </a:r>
            <a:r>
              <a:rPr lang="mr-IN" baseline="0" dirty="0" smtClean="0"/>
              <a:t>–</a:t>
            </a:r>
            <a:r>
              <a:rPr lang="en-US" baseline="0" dirty="0" smtClean="0"/>
              <a:t> diagram, showing processes, IPC calls, states, etc.</a:t>
            </a:r>
          </a:p>
          <a:p>
            <a:r>
              <a:rPr lang="en-US" baseline="0" dirty="0" smtClean="0"/>
              <a:t>TODO:  explain what </a:t>
            </a:r>
            <a:r>
              <a:rPr lang="en-US" baseline="0" dirty="0" err="1" smtClean="0"/>
              <a:t>caMKes</a:t>
            </a:r>
            <a:r>
              <a:rPr lang="en-US" baseline="0" dirty="0" smtClean="0"/>
              <a:t> does for you in setting something like this up</a:t>
            </a:r>
          </a:p>
          <a:p>
            <a:r>
              <a:rPr lang="en-US" baseline="0" dirty="0" smtClean="0"/>
              <a:t>Because </a:t>
            </a:r>
            <a:r>
              <a:rPr lang="en-US" baseline="0" dirty="0" err="1" smtClean="0"/>
              <a:t>caMKes</a:t>
            </a:r>
            <a:r>
              <a:rPr lang="en-US" baseline="0" dirty="0" smtClean="0"/>
              <a:t> requires static mutexes and OSAL expects dynamic allocation</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14</a:t>
            </a:fld>
            <a:endParaRPr lang="en-US" altLang="en-US"/>
          </a:p>
        </p:txBody>
      </p:sp>
    </p:spTree>
    <p:extLst>
      <p:ext uri="{BB962C8B-B14F-4D97-AF65-F5344CB8AC3E}">
        <p14:creationId xmlns:p14="http://schemas.microsoft.com/office/powerpoint/2010/main" val="84198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a basic logging function that tracks</a:t>
            </a:r>
            <a:r>
              <a:rPr lang="en-US" baseline="0" dirty="0" smtClean="0"/>
              <a:t> </a:t>
            </a:r>
            <a:r>
              <a:rPr lang="en-US" dirty="0" smtClean="0"/>
              <a:t>semaphore id, the action taken on the semaphore, and the type</a:t>
            </a:r>
            <a:r>
              <a:rPr lang="en-US" baseline="0" dirty="0" smtClean="0"/>
              <a:t> of semaphore. Acting process is found using </a:t>
            </a:r>
            <a:r>
              <a:rPr lang="en-US" baseline="0" dirty="0" err="1" smtClean="0"/>
              <a:t>OS_findCreator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15</a:t>
            </a:fld>
            <a:endParaRPr lang="en-US" altLang="en-US"/>
          </a:p>
        </p:txBody>
      </p:sp>
    </p:spTree>
    <p:extLst>
      <p:ext uri="{BB962C8B-B14F-4D97-AF65-F5344CB8AC3E}">
        <p14:creationId xmlns:p14="http://schemas.microsoft.com/office/powerpoint/2010/main" val="4607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raw output generated by the logging instrumentation is then parsed using python to produce a condensed json representation of mutex usage by processes.</a:t>
            </a:r>
          </a:p>
          <a:p>
            <a:r>
              <a:rPr lang="en-US" baseline="0" dirty="0" smtClean="0"/>
              <a:t>We use this with the </a:t>
            </a:r>
            <a:r>
              <a:rPr lang="en-US" baseline="0" dirty="0" err="1" smtClean="0"/>
              <a:t>caMKes</a:t>
            </a:r>
            <a:r>
              <a:rPr lang="en-US" baseline="0" dirty="0" smtClean="0"/>
              <a:t> ADL tool to generate just about everything to build a running seL4 image.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Discuss instrumenting</a:t>
            </a:r>
            <a:r>
              <a:rPr lang="en-US" baseline="0" dirty="0" smtClean="0"/>
              <a:t> OSAL and running in NOS3 to collect calls, and also to collect access patterns </a:t>
            </a:r>
            <a:r>
              <a:rPr lang="mr-IN" baseline="0" dirty="0" smtClean="0"/>
              <a:t>–</a:t>
            </a:r>
            <a:r>
              <a:rPr lang="en-US" baseline="0" dirty="0" smtClean="0"/>
              <a:t> so in the future, we can “lock down” who can get to which resources.  For now, we just use the list.</a:t>
            </a:r>
            <a:endParaRPr lang="en-US" dirty="0" smtClean="0"/>
          </a:p>
          <a:p>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16</a:t>
            </a:fld>
            <a:endParaRPr lang="en-US" altLang="en-US"/>
          </a:p>
        </p:txBody>
      </p:sp>
    </p:spTree>
    <p:extLst>
      <p:ext uri="{BB962C8B-B14F-4D97-AF65-F5344CB8AC3E}">
        <p14:creationId xmlns:p14="http://schemas.microsoft.com/office/powerpoint/2010/main" val="3814161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a:t>
            </a:r>
            <a:r>
              <a:rPr lang="en-US" dirty="0" smtClean="0"/>
              <a:t> and once we have that, we</a:t>
            </a:r>
            <a:r>
              <a:rPr lang="en-US" baseline="0" dirty="0" smtClean="0"/>
              <a:t> can </a:t>
            </a:r>
            <a:r>
              <a:rPr lang="en-US" baseline="0" dirty="0" err="1" smtClean="0"/>
              <a:t>autogenerate</a:t>
            </a:r>
            <a:r>
              <a:rPr lang="en-US" baseline="0" dirty="0" smtClean="0"/>
              <a:t> the necessary static </a:t>
            </a:r>
            <a:r>
              <a:rPr lang="en-US" baseline="0" dirty="0" err="1" smtClean="0"/>
              <a:t>mutex</a:t>
            </a:r>
            <a:r>
              <a:rPr lang="en-US" baseline="0" dirty="0" smtClean="0"/>
              <a:t> creation, and then simply look it up based on </a:t>
            </a:r>
            <a:r>
              <a:rPr lang="en-US" baseline="0" dirty="0" err="1" smtClean="0"/>
              <a:t>sem_name</a:t>
            </a:r>
            <a:r>
              <a:rPr lang="en-US" baseline="0" dirty="0" smtClean="0"/>
              <a:t> at runtime.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17</a:t>
            </a:fld>
            <a:endParaRPr lang="en-US" altLang="en-US"/>
          </a:p>
        </p:txBody>
      </p:sp>
    </p:spTree>
    <p:extLst>
      <p:ext uri="{BB962C8B-B14F-4D97-AF65-F5344CB8AC3E}">
        <p14:creationId xmlns:p14="http://schemas.microsoft.com/office/powerpoint/2010/main" val="1542121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a:t>
            </a:r>
            <a:r>
              <a:rPr lang="en-US" dirty="0" smtClean="0"/>
              <a:t> and once we have that, we</a:t>
            </a:r>
            <a:r>
              <a:rPr lang="en-US" baseline="0" dirty="0" smtClean="0"/>
              <a:t> can </a:t>
            </a:r>
            <a:r>
              <a:rPr lang="en-US" baseline="0" dirty="0" err="1" smtClean="0"/>
              <a:t>autogenerate</a:t>
            </a:r>
            <a:r>
              <a:rPr lang="en-US" baseline="0" dirty="0" smtClean="0"/>
              <a:t> the necessary static </a:t>
            </a:r>
            <a:r>
              <a:rPr lang="en-US" baseline="0" dirty="0" err="1" smtClean="0"/>
              <a:t>mutex</a:t>
            </a:r>
            <a:r>
              <a:rPr lang="en-US" baseline="0" dirty="0" smtClean="0"/>
              <a:t> creation, and then simply look it up based on </a:t>
            </a:r>
            <a:r>
              <a:rPr lang="en-US" baseline="0" dirty="0" err="1" smtClean="0"/>
              <a:t>sem_name</a:t>
            </a:r>
            <a:r>
              <a:rPr lang="en-US" baseline="0" dirty="0" smtClean="0"/>
              <a:t> at runtime.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18</a:t>
            </a:fld>
            <a:endParaRPr lang="en-US" altLang="en-US"/>
          </a:p>
        </p:txBody>
      </p:sp>
    </p:spTree>
    <p:extLst>
      <p:ext uri="{BB962C8B-B14F-4D97-AF65-F5344CB8AC3E}">
        <p14:creationId xmlns:p14="http://schemas.microsoft.com/office/powerpoint/2010/main" val="140537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 </a:t>
            </a:r>
            <a:r>
              <a:rPr lang="en-US" dirty="0" err="1" smtClean="0"/>
              <a:t>CAmkES</a:t>
            </a:r>
            <a:r>
              <a:rPr lang="en-US" baseline="0" dirty="0" smtClean="0"/>
              <a:t> components from json</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19</a:t>
            </a:fld>
            <a:endParaRPr lang="en-US" altLang="en-US"/>
          </a:p>
        </p:txBody>
      </p:sp>
    </p:spTree>
    <p:extLst>
      <p:ext uri="{BB962C8B-B14F-4D97-AF65-F5344CB8AC3E}">
        <p14:creationId xmlns:p14="http://schemas.microsoft.com/office/powerpoint/2010/main" val="169173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chart </a:t>
            </a:r>
            <a:r>
              <a:rPr lang="mr-IN" dirty="0" smtClean="0"/>
              <a:t>–</a:t>
            </a:r>
            <a:r>
              <a:rPr lang="en-US" dirty="0" smtClean="0"/>
              <a:t> people love </a:t>
            </a:r>
            <a:r>
              <a:rPr lang="en-US" dirty="0" err="1" smtClean="0"/>
              <a:t>smallsats</a:t>
            </a:r>
            <a:r>
              <a:rPr lang="en-US" dirty="0" smtClean="0"/>
              <a:t>; you can fly one, or perhaps</a:t>
            </a:r>
            <a:r>
              <a:rPr lang="en-US" baseline="0" dirty="0" smtClean="0"/>
              <a:t> even</a:t>
            </a:r>
            <a:r>
              <a:rPr lang="en-US" dirty="0" smtClean="0"/>
              <a:t> a constellation</a:t>
            </a:r>
            <a:r>
              <a:rPr lang="en-US" baseline="0" dirty="0" smtClean="0"/>
              <a:t> of many, for less than the cost of a traditional large satellite.</a:t>
            </a:r>
          </a:p>
        </p:txBody>
      </p:sp>
      <p:sp>
        <p:nvSpPr>
          <p:cNvPr id="4" name="Slide Number Placeholder 3"/>
          <p:cNvSpPr>
            <a:spLocks noGrp="1"/>
          </p:cNvSpPr>
          <p:nvPr>
            <p:ph type="sldNum" sz="quarter" idx="10"/>
          </p:nvPr>
        </p:nvSpPr>
        <p:spPr/>
        <p:txBody>
          <a:bodyPr/>
          <a:lstStyle/>
          <a:p>
            <a:fld id="{98100C64-4118-154F-BE6A-AE6B424031B1}" type="slidenum">
              <a:rPr lang="en-US" smtClean="0"/>
              <a:t>2</a:t>
            </a:fld>
            <a:endParaRPr lang="en-US"/>
          </a:p>
        </p:txBody>
      </p:sp>
    </p:spTree>
    <p:extLst>
      <p:ext uri="{BB962C8B-B14F-4D97-AF65-F5344CB8AC3E}">
        <p14:creationId xmlns:p14="http://schemas.microsoft.com/office/powerpoint/2010/main" val="931044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 </a:t>
            </a:r>
            <a:r>
              <a:rPr lang="en-US" dirty="0" err="1" smtClean="0"/>
              <a:t>CAmkES</a:t>
            </a:r>
            <a:r>
              <a:rPr lang="en-US" dirty="0" smtClean="0"/>
              <a:t> assembly, utilizes </a:t>
            </a:r>
            <a:r>
              <a:rPr lang="en-US" dirty="0" err="1" smtClean="0"/>
              <a:t>caMKes</a:t>
            </a:r>
            <a:r>
              <a:rPr lang="en-US" baseline="0" dirty="0" smtClean="0"/>
              <a:t> defined seL4RPCCall connection type which will handle </a:t>
            </a:r>
            <a:r>
              <a:rPr lang="en-US" baseline="0" dirty="0" err="1" smtClean="0"/>
              <a:t>ipc</a:t>
            </a:r>
            <a:r>
              <a:rPr lang="en-US" baseline="0" dirty="0" smtClean="0"/>
              <a:t> with a remote procedure call.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20</a:t>
            </a:fld>
            <a:endParaRPr lang="en-US" altLang="en-US"/>
          </a:p>
        </p:txBody>
      </p:sp>
    </p:spTree>
    <p:extLst>
      <p:ext uri="{BB962C8B-B14F-4D97-AF65-F5344CB8AC3E}">
        <p14:creationId xmlns:p14="http://schemas.microsoft.com/office/powerpoint/2010/main" val="1703551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Generates run function that accesses all mutexes, and lock and unlock</a:t>
            </a:r>
            <a:r>
              <a:rPr lang="en-US" baseline="0" dirty="0" smtClean="0"/>
              <a:t> functions for each of the mutexes hosted in the process</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22</a:t>
            </a:fld>
            <a:endParaRPr lang="en-US" altLang="en-US"/>
          </a:p>
        </p:txBody>
      </p:sp>
    </p:spTree>
    <p:extLst>
      <p:ext uri="{BB962C8B-B14F-4D97-AF65-F5344CB8AC3E}">
        <p14:creationId xmlns:p14="http://schemas.microsoft.com/office/powerpoint/2010/main" val="3109260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wrote a small sample program using the OSAL </a:t>
            </a:r>
            <a:r>
              <a:rPr lang="en-US" dirty="0" err="1" smtClean="0"/>
              <a:t>mutex</a:t>
            </a:r>
            <a:r>
              <a:rPr lang="en-US" dirty="0" smtClean="0"/>
              <a:t> API </a:t>
            </a:r>
            <a:r>
              <a:rPr lang="mr-IN" dirty="0" smtClean="0"/>
              <a:t>–</a:t>
            </a:r>
            <a:r>
              <a:rPr lang="en-US" dirty="0" smtClean="0"/>
              <a:t> namely [list functions] </a:t>
            </a:r>
            <a:r>
              <a:rPr lang="mr-IN" dirty="0" smtClean="0"/>
              <a:t>–</a:t>
            </a:r>
            <a:r>
              <a:rPr lang="en-US" dirty="0" smtClean="0"/>
              <a:t> to verify proper functionality.  When run under seL4, we got the expected interleaved input (show), and observed no deadlocks or critical section collisions.</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23</a:t>
            </a:fld>
            <a:endParaRPr lang="en-US" altLang="en-US"/>
          </a:p>
        </p:txBody>
      </p:sp>
    </p:spTree>
    <p:extLst>
      <p:ext uri="{BB962C8B-B14F-4D97-AF65-F5344CB8AC3E}">
        <p14:creationId xmlns:p14="http://schemas.microsoft.com/office/powerpoint/2010/main" val="1466587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steps are to complete the port, and validate that we can ”fly” the STF-1 test asset in NOS3 using seL4.  Once that’s done, we can implement our “root of recovery” alongside the </a:t>
            </a:r>
            <a:r>
              <a:rPr lang="en-US" dirty="0" err="1" smtClean="0"/>
              <a:t>cFS</a:t>
            </a:r>
            <a:r>
              <a:rPr lang="en-US" baseline="0" dirty="0" smtClean="0"/>
              <a:t> stack, secure in the knowledge that no matter how badly the </a:t>
            </a:r>
            <a:r>
              <a:rPr lang="en-US" baseline="0" dirty="0" err="1" smtClean="0"/>
              <a:t>cFS</a:t>
            </a:r>
            <a:r>
              <a:rPr lang="en-US" baseline="0" dirty="0" smtClean="0"/>
              <a:t>-based software misbehaves, we can recover.  That isolation strategy, and the way we manage </a:t>
            </a:r>
            <a:r>
              <a:rPr lang="en-US" i="1" baseline="0" dirty="0" smtClean="0"/>
              <a:t>device drivers</a:t>
            </a:r>
            <a:r>
              <a:rPr lang="en-US" i="0" baseline="0" dirty="0" smtClean="0"/>
              <a:t> in seL4, is another topic perhaps for another year.</a:t>
            </a:r>
            <a:endParaRPr lang="en-US" dirty="0"/>
          </a:p>
        </p:txBody>
      </p:sp>
      <p:sp>
        <p:nvSpPr>
          <p:cNvPr id="4" name="Slide Number Placeholder 3"/>
          <p:cNvSpPr>
            <a:spLocks noGrp="1"/>
          </p:cNvSpPr>
          <p:nvPr>
            <p:ph type="sldNum" sz="quarter" idx="10"/>
          </p:nvPr>
        </p:nvSpPr>
        <p:spPr/>
        <p:txBody>
          <a:bodyPr/>
          <a:lstStyle/>
          <a:p>
            <a:fld id="{98100C64-4118-154F-BE6A-AE6B424031B1}" type="slidenum">
              <a:rPr lang="en-US" smtClean="0"/>
              <a:t>24</a:t>
            </a:fld>
            <a:endParaRPr lang="en-US"/>
          </a:p>
        </p:txBody>
      </p:sp>
    </p:spTree>
    <p:extLst>
      <p:ext uri="{BB962C8B-B14F-4D97-AF65-F5344CB8AC3E}">
        <p14:creationId xmlns:p14="http://schemas.microsoft.com/office/powerpoint/2010/main" val="155138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25</a:t>
            </a:fld>
            <a:endParaRPr lang="en-US" altLang="en-US"/>
          </a:p>
        </p:txBody>
      </p:sp>
    </p:spTree>
    <p:extLst>
      <p:ext uri="{BB962C8B-B14F-4D97-AF65-F5344CB8AC3E}">
        <p14:creationId xmlns:p14="http://schemas.microsoft.com/office/powerpoint/2010/main" val="190683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 work, using array of all mutexes organized</a:t>
            </a:r>
            <a:r>
              <a:rPr lang="en-US" baseline="0" dirty="0" smtClean="0"/>
              <a:t> and bounded by mutex type to serve mutexes as they are requested dynamically from the </a:t>
            </a:r>
            <a:r>
              <a:rPr lang="en-US" baseline="0" smtClean="0"/>
              <a:t>statically allocated list</a:t>
            </a:r>
            <a:endParaRPr lang="en-US"/>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28</a:t>
            </a:fld>
            <a:endParaRPr lang="en-US" altLang="en-US"/>
          </a:p>
        </p:txBody>
      </p:sp>
    </p:spTree>
    <p:extLst>
      <p:ext uri="{BB962C8B-B14F-4D97-AF65-F5344CB8AC3E}">
        <p14:creationId xmlns:p14="http://schemas.microsoft.com/office/powerpoint/2010/main" val="419530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Attractive to adversaries, too </a:t>
            </a:r>
            <a:r>
              <a:rPr lang="mr-IN" dirty="0" smtClean="0"/>
              <a:t>…</a:t>
            </a:r>
            <a:r>
              <a:rPr lang="en-US" dirty="0" smtClean="0"/>
              <a:t> common HW and SW, and a “break once, break all” attractiveness.  Hard to recover from an attack, too, because of how distant the equipment is if something goes wrong.</a:t>
            </a:r>
            <a:endParaRPr lang="en-US" dirty="0"/>
          </a:p>
        </p:txBody>
      </p:sp>
      <p:sp>
        <p:nvSpPr>
          <p:cNvPr id="4" name="Slide Number Placeholder 3"/>
          <p:cNvSpPr>
            <a:spLocks noGrp="1"/>
          </p:cNvSpPr>
          <p:nvPr>
            <p:ph type="sldNum" sz="quarter" idx="10"/>
          </p:nvPr>
        </p:nvSpPr>
        <p:spPr/>
        <p:txBody>
          <a:bodyPr/>
          <a:lstStyle/>
          <a:p>
            <a:fld id="{98100C64-4118-154F-BE6A-AE6B424031B1}" type="slidenum">
              <a:rPr lang="en-US" smtClean="0"/>
              <a:t>3</a:t>
            </a:fld>
            <a:endParaRPr lang="en-US"/>
          </a:p>
        </p:txBody>
      </p:sp>
    </p:spTree>
    <p:extLst>
      <p:ext uri="{BB962C8B-B14F-4D97-AF65-F5344CB8AC3E}">
        <p14:creationId xmlns:p14="http://schemas.microsoft.com/office/powerpoint/2010/main" val="74030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big one is the inability to reassert physical control, and that’s what we keep coming back to </a:t>
            </a:r>
            <a:r>
              <a:rPr lang="mr-IN" baseline="0" dirty="0" smtClean="0"/>
              <a:t>…</a:t>
            </a:r>
            <a:r>
              <a:rPr lang="en-US" baseline="0" dirty="0" smtClean="0"/>
              <a:t> there’s a need for a </a:t>
            </a:r>
            <a:r>
              <a:rPr lang="en-US" i="1" baseline="0" dirty="0" smtClean="0"/>
              <a:t>root of recovery</a:t>
            </a:r>
            <a:r>
              <a:rPr lang="en-US" i="0" baseline="0" dirty="0" smtClean="0"/>
              <a:t>, and we need to find a way to build it in.  It needs to be bulletproof, and it needs to be properly isolated from the rest of the satellite’s operation.</a:t>
            </a:r>
            <a:endParaRPr lang="en-US" dirty="0" smtClean="0"/>
          </a:p>
        </p:txBody>
      </p:sp>
      <p:sp>
        <p:nvSpPr>
          <p:cNvPr id="4" name="Slide Number Placeholder 3"/>
          <p:cNvSpPr>
            <a:spLocks noGrp="1"/>
          </p:cNvSpPr>
          <p:nvPr>
            <p:ph type="sldNum" sz="quarter" idx="10"/>
          </p:nvPr>
        </p:nvSpPr>
        <p:spPr/>
        <p:txBody>
          <a:bodyPr/>
          <a:lstStyle/>
          <a:p>
            <a:fld id="{98100C64-4118-154F-BE6A-AE6B424031B1}" type="slidenum">
              <a:rPr lang="en-US" smtClean="0"/>
              <a:t>4</a:t>
            </a:fld>
            <a:endParaRPr lang="en-US"/>
          </a:p>
        </p:txBody>
      </p:sp>
    </p:spTree>
    <p:extLst>
      <p:ext uri="{BB962C8B-B14F-4D97-AF65-F5344CB8AC3E}">
        <p14:creationId xmlns:p14="http://schemas.microsoft.com/office/powerpoint/2010/main" val="44746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how a typical satellite processor is set up, from the application driving the mission down to an</a:t>
            </a:r>
            <a:r>
              <a:rPr lang="en-US" baseline="0" dirty="0" smtClean="0"/>
              <a:t> example peripheral that one may wish to actuate on the spacecraft.</a:t>
            </a:r>
            <a:endParaRPr lang="en-US" dirty="0"/>
          </a:p>
        </p:txBody>
      </p:sp>
      <p:sp>
        <p:nvSpPr>
          <p:cNvPr id="4" name="Slide Number Placeholder 3"/>
          <p:cNvSpPr>
            <a:spLocks noGrp="1"/>
          </p:cNvSpPr>
          <p:nvPr>
            <p:ph type="sldNum" sz="quarter" idx="10"/>
          </p:nvPr>
        </p:nvSpPr>
        <p:spPr/>
        <p:txBody>
          <a:bodyPr/>
          <a:lstStyle/>
          <a:p>
            <a:fld id="{98100C64-4118-154F-BE6A-AE6B424031B1}" type="slidenum">
              <a:rPr lang="en-US" smtClean="0"/>
              <a:t>5</a:t>
            </a:fld>
            <a:endParaRPr lang="en-US"/>
          </a:p>
        </p:txBody>
      </p:sp>
    </p:spTree>
    <p:extLst>
      <p:ext uri="{BB962C8B-B14F-4D97-AF65-F5344CB8AC3E}">
        <p14:creationId xmlns:p14="http://schemas.microsoft.com/office/powerpoint/2010/main" val="43808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security and ease of use, we provide</a:t>
            </a:r>
            <a:r>
              <a:rPr lang="en-US" baseline="0" dirty="0" smtClean="0"/>
              <a:t> </a:t>
            </a:r>
            <a:r>
              <a:rPr lang="en-US" i="1" baseline="0" dirty="0" smtClean="0"/>
              <a:t>design guidelines</a:t>
            </a:r>
            <a:r>
              <a:rPr lang="en-US" i="0" baseline="0" dirty="0" smtClean="0"/>
              <a:t> for either end of the processing chain, so we’re minimally disruptive to existing engineering.</a:t>
            </a:r>
            <a:endParaRPr lang="en-US" dirty="0"/>
          </a:p>
        </p:txBody>
      </p:sp>
      <p:sp>
        <p:nvSpPr>
          <p:cNvPr id="4" name="Slide Number Placeholder 3"/>
          <p:cNvSpPr>
            <a:spLocks noGrp="1"/>
          </p:cNvSpPr>
          <p:nvPr>
            <p:ph type="sldNum" sz="quarter" idx="10"/>
          </p:nvPr>
        </p:nvSpPr>
        <p:spPr/>
        <p:txBody>
          <a:bodyPr/>
          <a:lstStyle/>
          <a:p>
            <a:fld id="{98100C64-4118-154F-BE6A-AE6B424031B1}" type="slidenum">
              <a:rPr lang="en-US" smtClean="0"/>
              <a:t>6</a:t>
            </a:fld>
            <a:endParaRPr lang="en-US"/>
          </a:p>
        </p:txBody>
      </p:sp>
    </p:spTree>
    <p:extLst>
      <p:ext uri="{BB962C8B-B14F-4D97-AF65-F5344CB8AC3E}">
        <p14:creationId xmlns:p14="http://schemas.microsoft.com/office/powerpoint/2010/main" val="32466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middle, we</a:t>
            </a:r>
            <a:r>
              <a:rPr lang="en-US" baseline="0" dirty="0" smtClean="0"/>
              <a:t> mandate a couple technical choices as a necessary foundation to our approach </a:t>
            </a:r>
            <a:r>
              <a:rPr lang="mr-IN" baseline="0" dirty="0" smtClean="0"/>
              <a:t>–</a:t>
            </a:r>
            <a:r>
              <a:rPr lang="en-US" baseline="0" dirty="0" smtClean="0"/>
              <a:t> namely, a secure OS coupled to a processor with sufficient HW support for the OS.</a:t>
            </a:r>
            <a:endParaRPr lang="en-US" dirty="0"/>
          </a:p>
        </p:txBody>
      </p:sp>
      <p:sp>
        <p:nvSpPr>
          <p:cNvPr id="4" name="Slide Number Placeholder 3"/>
          <p:cNvSpPr>
            <a:spLocks noGrp="1"/>
          </p:cNvSpPr>
          <p:nvPr>
            <p:ph type="sldNum" sz="quarter" idx="10"/>
          </p:nvPr>
        </p:nvSpPr>
        <p:spPr/>
        <p:txBody>
          <a:bodyPr/>
          <a:lstStyle/>
          <a:p>
            <a:fld id="{98100C64-4118-154F-BE6A-AE6B424031B1}" type="slidenum">
              <a:rPr lang="en-US" smtClean="0"/>
              <a:t>7</a:t>
            </a:fld>
            <a:endParaRPr lang="en-US"/>
          </a:p>
        </p:txBody>
      </p:sp>
    </p:spTree>
    <p:extLst>
      <p:ext uri="{BB962C8B-B14F-4D97-AF65-F5344CB8AC3E}">
        <p14:creationId xmlns:p14="http://schemas.microsoft.com/office/powerpoint/2010/main" val="75495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a:t>
            </a:r>
            <a:r>
              <a:rPr lang="en-US" dirty="0" smtClean="0"/>
              <a:t> and we </a:t>
            </a:r>
            <a:r>
              <a:rPr lang="en-US" i="1" dirty="0" smtClean="0"/>
              <a:t>adapt</a:t>
            </a:r>
            <a:r>
              <a:rPr lang="en-US" i="0" dirty="0" smtClean="0"/>
              <a:t> other layers that interact with the green boxes on either end, so the</a:t>
            </a:r>
            <a:r>
              <a:rPr lang="en-US" i="0" baseline="0" dirty="0" smtClean="0"/>
              <a:t> familiar environment connects cleanly to the new one.  This talk will focus on the middleware’s path to the Operating System.</a:t>
            </a:r>
            <a:endParaRPr lang="en-US" dirty="0"/>
          </a:p>
        </p:txBody>
      </p:sp>
      <p:sp>
        <p:nvSpPr>
          <p:cNvPr id="4" name="Slide Number Placeholder 3"/>
          <p:cNvSpPr>
            <a:spLocks noGrp="1"/>
          </p:cNvSpPr>
          <p:nvPr>
            <p:ph type="sldNum" sz="quarter" idx="10"/>
          </p:nvPr>
        </p:nvSpPr>
        <p:spPr/>
        <p:txBody>
          <a:bodyPr/>
          <a:lstStyle/>
          <a:p>
            <a:fld id="{98100C64-4118-154F-BE6A-AE6B424031B1}" type="slidenum">
              <a:rPr lang="en-US" smtClean="0"/>
              <a:t>8</a:t>
            </a:fld>
            <a:endParaRPr lang="en-US"/>
          </a:p>
        </p:txBody>
      </p:sp>
    </p:spTree>
    <p:extLst>
      <p:ext uri="{BB962C8B-B14F-4D97-AF65-F5344CB8AC3E}">
        <p14:creationId xmlns:p14="http://schemas.microsoft.com/office/powerpoint/2010/main" val="67846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Middleware:  we are assuming the NASA </a:t>
            </a:r>
            <a:r>
              <a:rPr lang="en-US" dirty="0" err="1" smtClean="0"/>
              <a:t>cFS</a:t>
            </a:r>
            <a:r>
              <a:rPr lang="en-US" dirty="0" smtClean="0"/>
              <a:t> software stack.  (Surprise!)</a:t>
            </a:r>
            <a:endParaRPr lang="en-US" dirty="0"/>
          </a:p>
        </p:txBody>
      </p:sp>
      <p:sp>
        <p:nvSpPr>
          <p:cNvPr id="4" name="Slide Number Placeholder 3"/>
          <p:cNvSpPr>
            <a:spLocks noGrp="1"/>
          </p:cNvSpPr>
          <p:nvPr>
            <p:ph type="sldNum" sz="quarter" idx="10"/>
          </p:nvPr>
        </p:nvSpPr>
        <p:spPr/>
        <p:txBody>
          <a:bodyPr/>
          <a:lstStyle/>
          <a:p>
            <a:fld id="{98100C64-4118-154F-BE6A-AE6B424031B1}" type="slidenum">
              <a:rPr lang="en-US" smtClean="0"/>
              <a:t>9</a:t>
            </a:fld>
            <a:endParaRPr lang="en-US"/>
          </a:p>
        </p:txBody>
      </p:sp>
    </p:spTree>
    <p:extLst>
      <p:ext uri="{BB962C8B-B14F-4D97-AF65-F5344CB8AC3E}">
        <p14:creationId xmlns:p14="http://schemas.microsoft.com/office/powerpoint/2010/main" val="293472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1109183" y="1389888"/>
            <a:ext cx="9970459" cy="1298448"/>
          </a:xfrm>
        </p:spPr>
        <p:txBody>
          <a:bodyPr anchor="b" anchorCtr="0"/>
          <a:lstStyle>
            <a:lvl1pPr>
              <a:lnSpc>
                <a:spcPct val="100000"/>
              </a:lnSpc>
              <a:spcAft>
                <a:spcPts val="600"/>
              </a:spcAft>
              <a:defRPr sz="3600"/>
            </a:lvl1pPr>
          </a:lstStyle>
          <a:p>
            <a:r>
              <a:rPr lang="en-US" altLang="en-US" smtClean="0"/>
              <a:t>Click to edit Master title style</a:t>
            </a:r>
            <a:endParaRPr lang="en-US" altLang="en-US" dirty="0"/>
          </a:p>
        </p:txBody>
      </p:sp>
      <p:sp>
        <p:nvSpPr>
          <p:cNvPr id="6202" name="Rectangle 1082"/>
          <p:cNvSpPr>
            <a:spLocks noGrp="1" noChangeArrowheads="1"/>
          </p:cNvSpPr>
          <p:nvPr>
            <p:ph type="subTitle" sz="quarter" idx="1"/>
          </p:nvPr>
        </p:nvSpPr>
        <p:spPr>
          <a:xfrm>
            <a:off x="1109183" y="3008376"/>
            <a:ext cx="9970459" cy="1792224"/>
          </a:xfrm>
          <a:prstGeom prst="rect">
            <a:avLst/>
          </a:prstGeom>
          <a:ln w="12700">
            <a:headEnd type="none" w="sm" len="sm"/>
            <a:tailEnd type="none" w="sm" len="sm"/>
          </a:ln>
        </p:spPr>
        <p:txBody>
          <a:bodyPr lIns="91440" tIns="45720" rIns="91440" bIns="45720" anchor="ctr" anchorCtr="0"/>
          <a:lstStyle>
            <a:lvl1pPr marL="0" indent="0" algn="ctr">
              <a:lnSpc>
                <a:spcPct val="100000"/>
              </a:lnSpc>
              <a:spcBef>
                <a:spcPts val="0"/>
              </a:spcBef>
              <a:spcAft>
                <a:spcPts val="2400"/>
              </a:spcAft>
              <a:buFontTx/>
              <a:buNone/>
              <a:defRPr sz="2200"/>
            </a:lvl1pPr>
          </a:lstStyle>
          <a:p>
            <a:r>
              <a:rPr lang="en-US" altLang="en-US" smtClean="0"/>
              <a:t>Click to edit Master subtitle style</a:t>
            </a:r>
            <a:endParaRPr lang="en-US" altLang="en-US" dirty="0"/>
          </a:p>
        </p:txBody>
      </p:sp>
      <p:sp>
        <p:nvSpPr>
          <p:cNvPr id="9" name="Freeform 8"/>
          <p:cNvSpPr>
            <a:spLocks/>
          </p:cNvSpPr>
          <p:nvPr userDrawn="1"/>
        </p:nvSpPr>
        <p:spPr bwMode="auto">
          <a:xfrm>
            <a:off x="0" y="950976"/>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 name="Freeform 8"/>
          <p:cNvSpPr>
            <a:spLocks/>
          </p:cNvSpPr>
          <p:nvPr userDrawn="1"/>
        </p:nvSpPr>
        <p:spPr bwMode="auto">
          <a:xfrm>
            <a:off x="0" y="6355080"/>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7" name="Picture 6" descr="LL_Logo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976" y="5111496"/>
            <a:ext cx="3429000" cy="345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1791758" y="1700784"/>
            <a:ext cx="8605310" cy="394106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smtClean="0"/>
              <a:t>Click icon to add chart</a:t>
            </a:r>
            <a:endParaRPr lang="en-US" dirty="0"/>
          </a:p>
        </p:txBody>
      </p:sp>
      <p:sp>
        <p:nvSpPr>
          <p:cNvPr id="5" name="Text Placeholder 4"/>
          <p:cNvSpPr>
            <a:spLocks noGrp="1"/>
          </p:cNvSpPr>
          <p:nvPr>
            <p:ph type="body" sz="quarter" idx="11"/>
          </p:nvPr>
        </p:nvSpPr>
        <p:spPr>
          <a:xfrm>
            <a:off x="1791758" y="1252728"/>
            <a:ext cx="8605310"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791758" y="5705856"/>
            <a:ext cx="8605310"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00709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33819" y="1289304"/>
            <a:ext cx="10921187"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Arial"/>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633819" y="1289304"/>
            <a:ext cx="5314328"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6216301" y="1289304"/>
            <a:ext cx="5314328"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780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14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5449" y="146304"/>
            <a:ext cx="9677927" cy="466344"/>
          </a:xfrm>
        </p:spPr>
        <p:txBody>
          <a:bodyPr/>
          <a:lstStyle/>
          <a:p>
            <a:r>
              <a:rPr lang="en-US" smtClean="0"/>
              <a:t>Click to edit Master title style</a:t>
            </a:r>
            <a:endParaRPr lang="en-US"/>
          </a:p>
        </p:txBody>
      </p:sp>
      <p:sp>
        <p:nvSpPr>
          <p:cNvPr id="3" name="Content Placeholder 2"/>
          <p:cNvSpPr>
            <a:spLocks noGrp="1"/>
          </p:cNvSpPr>
          <p:nvPr>
            <p:ph idx="1"/>
          </p:nvPr>
        </p:nvSpPr>
        <p:spPr>
          <a:xfrm>
            <a:off x="633819" y="1289304"/>
            <a:ext cx="10921187"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1255449" y="594360"/>
            <a:ext cx="9677927" cy="304800"/>
          </a:xfrm>
          <a:prstGeom prst="rect">
            <a:avLst/>
          </a:prstGeom>
        </p:spPr>
        <p:txBody>
          <a:bodyPr vert="horz"/>
          <a:lstStyle>
            <a:lvl1pPr marL="0" indent="0" algn="ctr">
              <a:lnSpc>
                <a:spcPts val="2400"/>
              </a:lnSpc>
              <a:spcBef>
                <a:spcPts val="300"/>
              </a:spcBef>
              <a:spcAft>
                <a:spcPts val="600"/>
              </a:spcAft>
              <a:buFontTx/>
              <a:buNone/>
              <a:defRPr sz="2400" baseline="0"/>
            </a:lvl1pPr>
            <a:lvl2pPr marL="520700" indent="0">
              <a:buNone/>
              <a:defRPr/>
            </a:lvl2pPr>
            <a:lvl3pPr marL="976313" indent="0">
              <a:buNone/>
              <a:defRPr/>
            </a:lvl3pPr>
            <a:lvl4pPr marL="1427162" indent="0">
              <a:buNone/>
              <a:defRPr/>
            </a:lvl4pPr>
            <a:lvl5pPr>
              <a:buNone/>
              <a:defRPr/>
            </a:lvl5pPr>
          </a:lstStyle>
          <a:p>
            <a:pPr lvl="0"/>
            <a:r>
              <a:rPr lang="en-US" dirty="0" smtClean="0"/>
              <a:t>Click to add Subtitle</a:t>
            </a:r>
          </a:p>
        </p:txBody>
      </p:sp>
    </p:spTree>
    <p:extLst>
      <p:ext uri="{BB962C8B-B14F-4D97-AF65-F5344CB8AC3E}">
        <p14:creationId xmlns:p14="http://schemas.microsoft.com/office/powerpoint/2010/main" val="241134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819" y="1682496"/>
            <a:ext cx="10921187" cy="4443984"/>
          </a:xfrm>
          <a:prstGeom prst="rect">
            <a:avLst/>
          </a:prstGeom>
        </p:spPr>
        <p:txBody>
          <a:bodyPr anchor="t" anchorCtr="1"/>
          <a:lstStyle>
            <a:lvl1pPr marL="237744" indent="-237744">
              <a:lnSpc>
                <a:spcPct val="90000"/>
              </a:lnSpc>
              <a:spcBef>
                <a:spcPts val="1500"/>
              </a:spcBef>
              <a:buSzPct val="100000"/>
              <a:buFont typeface="Arial"/>
              <a:buChar char="•"/>
              <a:defRPr/>
            </a:lvl1pPr>
            <a:lvl2pPr marL="539496" indent="-256032">
              <a:lnSpc>
                <a:spcPct val="90000"/>
              </a:lnSpc>
              <a:spcBef>
                <a:spcPts val="1500"/>
              </a:spcBef>
              <a:defRPr/>
            </a:lvl2pPr>
            <a:lvl3pPr marL="758952" indent="-182880">
              <a:lnSpc>
                <a:spcPct val="90000"/>
              </a:lnSpc>
              <a:spcBef>
                <a:spcPts val="1500"/>
              </a:spcBef>
              <a:buSzPct val="90000"/>
              <a:buFont typeface="Wingdings" charset="2"/>
              <a:buChar char="§"/>
              <a:defRPr/>
            </a:lvl3pPr>
            <a:lvl4pPr marL="1033272" indent="0">
              <a:lnSpc>
                <a:spcPct val="90000"/>
              </a:lnSpc>
              <a:spcBef>
                <a:spcPts val="1500"/>
              </a:spcBef>
              <a:buFontTx/>
              <a:buNone/>
              <a:defRPr/>
            </a:lvl4pPr>
            <a:lvl5pPr marL="1261872" indent="0">
              <a:lnSpc>
                <a:spcPct val="90000"/>
              </a:lnSpc>
              <a:spcBef>
                <a:spcPts val="15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134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2108667" y="1764792"/>
            <a:ext cx="7959303" cy="3776472"/>
          </a:xfrm>
          <a:prstGeom prst="rect">
            <a:avLst/>
          </a:prstGeom>
          <a:ln w="12700">
            <a:solidFill>
              <a:schemeClr val="tx1"/>
            </a:solidFill>
          </a:ln>
        </p:spPr>
        <p:txBody>
          <a:bodyPr vert="horz"/>
          <a:lstStyle>
            <a:lvl1pPr marL="0" indent="0" algn="ctr">
              <a:lnSpc>
                <a:spcPts val="2000"/>
              </a:lnSpc>
              <a:spcBef>
                <a:spcPts val="300"/>
              </a:spcBef>
              <a:spcAft>
                <a:spcPts val="600"/>
              </a:spcAft>
              <a:buFontTx/>
              <a:buNone/>
              <a:defRPr/>
            </a:lvl1pPr>
          </a:lstStyle>
          <a:p>
            <a:r>
              <a:rPr lang="en-US" dirty="0" smtClean="0"/>
              <a:t>Click icon to add picture</a:t>
            </a:r>
            <a:endParaRPr lang="en-US" dirty="0"/>
          </a:p>
        </p:txBody>
      </p:sp>
      <p:sp>
        <p:nvSpPr>
          <p:cNvPr id="5" name="Text Placeholder 4"/>
          <p:cNvSpPr>
            <a:spLocks noGrp="1"/>
          </p:cNvSpPr>
          <p:nvPr>
            <p:ph type="body" sz="quarter" idx="11"/>
          </p:nvPr>
        </p:nvSpPr>
        <p:spPr>
          <a:xfrm>
            <a:off x="2108667" y="1316736"/>
            <a:ext cx="7959303"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2108667" y="5605272"/>
            <a:ext cx="7959303"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49790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Media Placeholder 3"/>
          <p:cNvSpPr>
            <a:spLocks noGrp="1"/>
          </p:cNvSpPr>
          <p:nvPr>
            <p:ph type="media" sz="quarter" idx="10"/>
          </p:nvPr>
        </p:nvSpPr>
        <p:spPr>
          <a:xfrm>
            <a:off x="2315877" y="1828800"/>
            <a:ext cx="7581449" cy="334670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smtClean="0"/>
              <a:t>Click icon to add media</a:t>
            </a:r>
            <a:endParaRPr lang="en-US" dirty="0"/>
          </a:p>
        </p:txBody>
      </p:sp>
      <p:sp>
        <p:nvSpPr>
          <p:cNvPr id="5" name="Text Placeholder 4"/>
          <p:cNvSpPr>
            <a:spLocks noGrp="1"/>
          </p:cNvSpPr>
          <p:nvPr>
            <p:ph type="body" sz="quarter" idx="11"/>
          </p:nvPr>
        </p:nvSpPr>
        <p:spPr>
          <a:xfrm>
            <a:off x="2315877" y="1371600"/>
            <a:ext cx="7581449"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2315877" y="5230368"/>
            <a:ext cx="7581449"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3803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255449" y="100584"/>
            <a:ext cx="9677927" cy="813816"/>
          </a:xfrm>
          <a:prstGeom prst="rect">
            <a:avLst/>
          </a:prstGeom>
          <a:noFill/>
          <a:ln w="9525">
            <a:noFill/>
            <a:miter lim="800000"/>
            <a:headEnd/>
            <a:tailEnd/>
          </a:ln>
          <a:effectLst/>
        </p:spPr>
        <p:txBody>
          <a:bodyPr vert="horz" wrap="square" lIns="92064" tIns="46033" rIns="92064" bIns="46033" numCol="1" anchor="ctr" anchorCtr="0" compatLnSpc="1">
            <a:prstTxWarp prst="textNoShape">
              <a:avLst/>
            </a:prstTxWarp>
          </a:bodyPr>
          <a:lstStyle/>
          <a:p>
            <a:pPr lvl="0"/>
            <a:r>
              <a:rPr lang="en-US" altLang="en-US" smtClean="0"/>
              <a:t>Click to edit Master title style</a:t>
            </a:r>
            <a:endParaRPr lang="en-US" altLang="en-US" dirty="0"/>
          </a:p>
        </p:txBody>
      </p:sp>
      <p:sp>
        <p:nvSpPr>
          <p:cNvPr id="1032" name="Freeform 8"/>
          <p:cNvSpPr>
            <a:spLocks/>
          </p:cNvSpPr>
          <p:nvPr/>
        </p:nvSpPr>
        <p:spPr bwMode="auto">
          <a:xfrm>
            <a:off x="0" y="950976"/>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48" name="Rectangle 24"/>
          <p:cNvSpPr>
            <a:spLocks noChangeArrowheads="1"/>
          </p:cNvSpPr>
          <p:nvPr/>
        </p:nvSpPr>
        <p:spPr bwMode="auto">
          <a:xfrm>
            <a:off x="426608" y="6455663"/>
            <a:ext cx="1934003" cy="248359"/>
          </a:xfrm>
          <a:prstGeom prst="rect">
            <a:avLst/>
          </a:prstGeom>
          <a:noFill/>
          <a:ln w="9525">
            <a:noFill/>
            <a:miter lim="800000"/>
            <a:headEnd/>
            <a:tailEnd/>
          </a:ln>
          <a:effectLst/>
        </p:spPr>
        <p:txBody>
          <a:bodyPr wrap="square" lIns="0" tIns="0" rIns="0" bIns="0" anchor="t" anchorCtr="0">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700" b="0" i="0" dirty="0" smtClean="0"/>
              <a:t>Secure Small Satellite Processing Platform</a:t>
            </a:r>
            <a:r>
              <a:rPr lang="en-US" altLang="en-US" sz="700" b="0" i="0" baseline="0" dirty="0" smtClean="0"/>
              <a:t> </a:t>
            </a:r>
            <a:r>
              <a:rPr lang="en-US" altLang="en-US" sz="700" b="0" i="0" baseline="0" dirty="0" smtClean="0"/>
              <a:t>- </a:t>
            </a:r>
            <a:fld id="{321F32AB-3DDB-C54A-A434-42EC1FB733CD}" type="slidenum">
              <a:rPr lang="en-US" altLang="en-US" sz="700" b="0" i="0" smtClean="0"/>
              <a:pPr marL="0" marR="0" indent="0" algn="l" defTabSz="914400" rtl="0" eaLnBrk="0" fontAlgn="base" latinLnBrk="0" hangingPunct="0">
                <a:lnSpc>
                  <a:spcPct val="100000"/>
                </a:lnSpc>
                <a:spcBef>
                  <a:spcPct val="0"/>
                </a:spcBef>
                <a:spcAft>
                  <a:spcPct val="0"/>
                </a:spcAft>
                <a:buClrTx/>
                <a:buSzTx/>
                <a:buFontTx/>
                <a:buNone/>
                <a:tabLst/>
                <a:defRPr/>
              </a:pPr>
              <a:t>‹#›</a:t>
            </a:fld>
            <a:endParaRPr lang="en-US" altLang="en-US" sz="700" b="0" i="0" baseline="0" dirty="0" smtClean="0"/>
          </a:p>
          <a:p>
            <a:pPr algn="l">
              <a:lnSpc>
                <a:spcPct val="100000"/>
              </a:lnSpc>
            </a:pPr>
            <a:r>
              <a:rPr lang="en-US" altLang="en-US" sz="700" b="0" i="0" baseline="0" dirty="0" smtClean="0"/>
              <a:t>JDB 12/04/17</a:t>
            </a:r>
            <a:endParaRPr lang="en-US" altLang="en-US" sz="700" b="0" i="0" baseline="0" dirty="0" smtClean="0"/>
          </a:p>
        </p:txBody>
      </p:sp>
      <p:sp>
        <p:nvSpPr>
          <p:cNvPr id="11" name="Freeform 8"/>
          <p:cNvSpPr>
            <a:spLocks/>
          </p:cNvSpPr>
          <p:nvPr/>
        </p:nvSpPr>
        <p:spPr bwMode="auto">
          <a:xfrm>
            <a:off x="0" y="6355080"/>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8" name="Picture 7" descr="LL_Logo_alone_blu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84632" y="246888"/>
            <a:ext cx="548658" cy="531101"/>
          </a:xfrm>
          <a:prstGeom prst="rect">
            <a:avLst/>
          </a:prstGeom>
        </p:spPr>
      </p:pic>
      <p:pic>
        <p:nvPicPr>
          <p:cNvPr id="9" name="Picture 8" descr="LL_Logo_blue_nomark.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83496" y="6473952"/>
            <a:ext cx="2023269" cy="2300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62" r:id="rId5"/>
    <p:sldLayoutId id="2147483656" r:id="rId6"/>
    <p:sldLayoutId id="2147483658" r:id="rId7"/>
    <p:sldLayoutId id="2147483659" r:id="rId8"/>
    <p:sldLayoutId id="2147483660" r:id="rId9"/>
    <p:sldLayoutId id="2147483661" r:id="rId10"/>
  </p:sldLayoutIdLst>
  <p:hf hdr="0"/>
  <p:txStyles>
    <p:titleStyle>
      <a:lvl1pPr algn="ctr" rtl="0" eaLnBrk="1" fontAlgn="base" hangingPunct="1">
        <a:lnSpc>
          <a:spcPts val="2800"/>
        </a:lnSpc>
        <a:spcBef>
          <a:spcPct val="0"/>
        </a:spcBef>
        <a:spcAft>
          <a:spcPct val="0"/>
        </a:spcAft>
        <a:defRPr sz="2800" b="1">
          <a:solidFill>
            <a:schemeClr val="tx2"/>
          </a:solidFill>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pitchFamily="-110" charset="0"/>
        </a:defRPr>
      </a:lvl2pPr>
      <a:lvl3pPr algn="ctr" rtl="0" eaLnBrk="1" fontAlgn="base" hangingPunct="1">
        <a:lnSpc>
          <a:spcPts val="3000"/>
        </a:lnSpc>
        <a:spcBef>
          <a:spcPct val="0"/>
        </a:spcBef>
        <a:spcAft>
          <a:spcPct val="0"/>
        </a:spcAft>
        <a:defRPr sz="2800" b="1">
          <a:solidFill>
            <a:schemeClr val="tx2"/>
          </a:solidFill>
          <a:latin typeface="Arial" pitchFamily="-110" charset="0"/>
        </a:defRPr>
      </a:lvl3pPr>
      <a:lvl4pPr algn="ctr" rtl="0" eaLnBrk="1" fontAlgn="base" hangingPunct="1">
        <a:lnSpc>
          <a:spcPts val="3000"/>
        </a:lnSpc>
        <a:spcBef>
          <a:spcPct val="0"/>
        </a:spcBef>
        <a:spcAft>
          <a:spcPct val="0"/>
        </a:spcAft>
        <a:defRPr sz="2800" b="1">
          <a:solidFill>
            <a:schemeClr val="tx2"/>
          </a:solidFill>
          <a:latin typeface="Arial" pitchFamily="-110" charset="0"/>
        </a:defRPr>
      </a:lvl4pPr>
      <a:lvl5pPr algn="ctr" rtl="0" eaLnBrk="1" fontAlgn="base" hangingPunct="1">
        <a:lnSpc>
          <a:spcPts val="3000"/>
        </a:lnSpc>
        <a:spcBef>
          <a:spcPct val="0"/>
        </a:spcBef>
        <a:spcAft>
          <a:spcPct val="0"/>
        </a:spcAft>
        <a:defRPr sz="2800" b="1">
          <a:solidFill>
            <a:schemeClr val="tx2"/>
          </a:solidFill>
          <a:latin typeface="Arial" pitchFamily="-110" charset="0"/>
        </a:defRPr>
      </a:lvl5pPr>
      <a:lvl6pPr marL="457200" algn="ctr" rtl="0" eaLnBrk="1" fontAlgn="base" hangingPunct="1">
        <a:lnSpc>
          <a:spcPts val="3000"/>
        </a:lnSpc>
        <a:spcBef>
          <a:spcPct val="0"/>
        </a:spcBef>
        <a:spcAft>
          <a:spcPct val="0"/>
        </a:spcAft>
        <a:defRPr sz="2800" b="1">
          <a:solidFill>
            <a:schemeClr val="tx2"/>
          </a:solidFill>
          <a:latin typeface="Arial" pitchFamily="-110" charset="0"/>
        </a:defRPr>
      </a:lvl6pPr>
      <a:lvl7pPr marL="914400" algn="ctr" rtl="0" eaLnBrk="1" fontAlgn="base" hangingPunct="1">
        <a:lnSpc>
          <a:spcPts val="3000"/>
        </a:lnSpc>
        <a:spcBef>
          <a:spcPct val="0"/>
        </a:spcBef>
        <a:spcAft>
          <a:spcPct val="0"/>
        </a:spcAft>
        <a:defRPr sz="2800" b="1">
          <a:solidFill>
            <a:schemeClr val="tx2"/>
          </a:solidFill>
          <a:latin typeface="Arial" pitchFamily="-110" charset="0"/>
        </a:defRPr>
      </a:lvl7pPr>
      <a:lvl8pPr marL="1371600" algn="ctr" rtl="0" eaLnBrk="1" fontAlgn="base" hangingPunct="1">
        <a:lnSpc>
          <a:spcPts val="3000"/>
        </a:lnSpc>
        <a:spcBef>
          <a:spcPct val="0"/>
        </a:spcBef>
        <a:spcAft>
          <a:spcPct val="0"/>
        </a:spcAft>
        <a:defRPr sz="2800" b="1">
          <a:solidFill>
            <a:schemeClr val="tx2"/>
          </a:solidFill>
          <a:latin typeface="Arial" pitchFamily="-110" charset="0"/>
        </a:defRPr>
      </a:lvl8pPr>
      <a:lvl9pPr marL="1828800" algn="ctr" rtl="0" eaLnBrk="1" fontAlgn="base" hangingPunct="1">
        <a:lnSpc>
          <a:spcPts val="3000"/>
        </a:lnSpc>
        <a:spcBef>
          <a:spcPct val="0"/>
        </a:spcBef>
        <a:spcAft>
          <a:spcPct val="0"/>
        </a:spcAft>
        <a:defRPr sz="2800" b="1">
          <a:solidFill>
            <a:schemeClr val="tx2"/>
          </a:solidFill>
          <a:latin typeface="Arial" pitchFamily="-110" charset="0"/>
        </a:defRPr>
      </a:lvl9pPr>
    </p:titleStyle>
    <p:bodyStyle>
      <a:lvl1pPr marL="342900" indent="-342900"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4913" indent="-228600"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6225" indent="-11906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88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Secure Small Satellite Processing Platform</a:t>
            </a:r>
            <a:endParaRPr lang="en-US" dirty="0"/>
          </a:p>
        </p:txBody>
      </p:sp>
      <p:sp>
        <p:nvSpPr>
          <p:cNvPr id="4110" name="Text Box 14"/>
          <p:cNvSpPr txBox="1">
            <a:spLocks noGrp="1" noChangeArrowheads="1"/>
          </p:cNvSpPr>
          <p:nvPr>
            <p:ph type="subTitle" sz="quarter" idx="1"/>
          </p:nvPr>
        </p:nvSpPr>
        <p:spPr>
          <a:xfrm>
            <a:off x="1109183" y="3008376"/>
            <a:ext cx="9970459" cy="1792224"/>
          </a:xfrm>
          <a:noFill/>
          <a:ln/>
        </p:spPr>
        <p:txBody>
          <a:bodyPr/>
          <a:lstStyle/>
          <a:p>
            <a:r>
              <a:rPr lang="en-US" sz="2400" dirty="0" smtClean="0"/>
              <a:t>Jeff Brandon, Kyle Ingols</a:t>
            </a:r>
            <a:endParaRPr lang="en-US" sz="2400" dirty="0"/>
          </a:p>
          <a:p>
            <a:r>
              <a:rPr lang="en-US" sz="2400" dirty="0"/>
              <a:t>9 August 2017</a:t>
            </a:r>
          </a:p>
        </p:txBody>
      </p:sp>
      <p:sp>
        <p:nvSpPr>
          <p:cNvPr id="4" name="TextBox 3"/>
          <p:cNvSpPr txBox="1"/>
          <p:nvPr/>
        </p:nvSpPr>
        <p:spPr>
          <a:xfrm>
            <a:off x="285171" y="5562601"/>
            <a:ext cx="11600441" cy="830997"/>
          </a:xfrm>
          <a:prstGeom prst="rect">
            <a:avLst/>
          </a:prstGeom>
          <a:noFill/>
          <a:ln>
            <a:noFill/>
          </a:ln>
        </p:spPr>
        <p:txBody>
          <a:bodyPr wrap="square" numCol="2" spcCol="274320" rtlCol="0">
            <a:spAutoFit/>
          </a:bodyPr>
          <a:lstStyle/>
          <a:p>
            <a:r>
              <a:rPr lang="en-US" sz="800" dirty="0">
                <a:latin typeface="+mj-lt"/>
              </a:rPr>
              <a:t>DISTRIBUTION STATEMENT A. Approved for public release: distribution </a:t>
            </a:r>
            <a:r>
              <a:rPr lang="en-US" sz="800" dirty="0" smtClean="0">
                <a:latin typeface="+mj-lt"/>
              </a:rPr>
              <a:t>unlimited. This </a:t>
            </a:r>
            <a:r>
              <a:rPr lang="en-US" sz="800" dirty="0">
                <a:latin typeface="+mj-lt"/>
              </a:rPr>
              <a:t>material is based upon work supported under Air Force Contract No. FA8721-05-C-0002 and/or FA8702-15-D-0001. Any opinions, findings, conclusions or recommendations expressed in this material are those of the author(s) and do not necessarily reflect the views of the U.S. Air Force</a:t>
            </a:r>
            <a:r>
              <a:rPr lang="en-US" sz="800" dirty="0" smtClean="0">
                <a:latin typeface="+mj-lt"/>
              </a:rPr>
              <a:t>. © </a:t>
            </a:r>
            <a:r>
              <a:rPr lang="en-US" sz="800" dirty="0">
                <a:latin typeface="+mj-lt"/>
              </a:rPr>
              <a:t>2017 Massachusetts Institute of Technology</a:t>
            </a:r>
            <a:r>
              <a:rPr lang="en-US" sz="800" dirty="0" smtClean="0">
                <a:latin typeface="+mj-lt"/>
              </a:rPr>
              <a:t>.</a:t>
            </a:r>
          </a:p>
          <a:p>
            <a:endParaRPr lang="en-US" sz="800" dirty="0" smtClean="0">
              <a:latin typeface="+mj-lt"/>
            </a:endParaRPr>
          </a:p>
          <a:p>
            <a:endParaRPr lang="en-US" sz="800" dirty="0">
              <a:latin typeface="+mj-lt"/>
            </a:endParaRPr>
          </a:p>
          <a:p>
            <a:r>
              <a:rPr lang="en-US" sz="800" dirty="0" smtClean="0">
                <a:latin typeface="+mj-lt"/>
              </a:rPr>
              <a:t>Delivered </a:t>
            </a:r>
            <a:r>
              <a:rPr lang="en-US" sz="800" dirty="0">
                <a:latin typeface="+mj-lt"/>
              </a:rPr>
              <a:t>to the U.S. Government with Unlimited Rights, as defined in DFARS Part 252.227-7013 or 7014 (Feb 2014). Notwithstanding any copyright notice, U.S. Government rights in this work are defined by DFARS 252.227-7013 or DFARS 252.227-7014 as detailed above. Use of this work other than as specifically authorized by the U.S. Government may violate any copyrights that exist in this work.</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pic>
        <p:nvPicPr>
          <p:cNvPr id="3074" name="Picture 2" descr="ttp://sel4.systems/images/sel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925" y="2196614"/>
            <a:ext cx="7424795" cy="28629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bwMode="auto">
          <a:xfrm>
            <a:off x="1629720" y="1028084"/>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Application</a:t>
            </a:r>
          </a:p>
        </p:txBody>
      </p:sp>
      <p:sp>
        <p:nvSpPr>
          <p:cNvPr id="29" name="Rectangle 28"/>
          <p:cNvSpPr/>
          <p:nvPr/>
        </p:nvSpPr>
        <p:spPr bwMode="auto">
          <a:xfrm>
            <a:off x="2757854" y="1028084"/>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Middleware</a:t>
            </a:r>
          </a:p>
        </p:txBody>
      </p:sp>
      <p:sp>
        <p:nvSpPr>
          <p:cNvPr id="30" name="Rectangle 29"/>
          <p:cNvSpPr/>
          <p:nvPr/>
        </p:nvSpPr>
        <p:spPr bwMode="auto">
          <a:xfrm>
            <a:off x="3885988" y="1028084"/>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Adapter</a:t>
            </a:r>
          </a:p>
        </p:txBody>
      </p:sp>
      <p:sp>
        <p:nvSpPr>
          <p:cNvPr id="31" name="Rectangle 30"/>
          <p:cNvSpPr/>
          <p:nvPr/>
        </p:nvSpPr>
        <p:spPr bwMode="auto">
          <a:xfrm>
            <a:off x="5014122" y="1028084"/>
            <a:ext cx="1008268" cy="636597"/>
          </a:xfrm>
          <a:prstGeom prst="rect">
            <a:avLst/>
          </a:prstGeom>
          <a:solidFill>
            <a:srgbClr val="F2D2D3"/>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Operating System</a:t>
            </a:r>
          </a:p>
        </p:txBody>
      </p:sp>
      <p:sp>
        <p:nvSpPr>
          <p:cNvPr id="32" name="Rectangle 31"/>
          <p:cNvSpPr/>
          <p:nvPr/>
        </p:nvSpPr>
        <p:spPr bwMode="auto">
          <a:xfrm>
            <a:off x="6142256" y="1028083"/>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Board Support Package</a:t>
            </a:r>
          </a:p>
        </p:txBody>
      </p:sp>
      <p:sp>
        <p:nvSpPr>
          <p:cNvPr id="33" name="Rectangle 32"/>
          <p:cNvSpPr/>
          <p:nvPr/>
        </p:nvSpPr>
        <p:spPr bwMode="auto">
          <a:xfrm>
            <a:off x="7270390" y="1028083"/>
            <a:ext cx="1008268" cy="636597"/>
          </a:xfrm>
          <a:prstGeom prst="rect">
            <a:avLst/>
          </a:prstGeom>
          <a:solidFill>
            <a:srgbClr val="F2D2D3"/>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Processor</a:t>
            </a:r>
          </a:p>
        </p:txBody>
      </p:sp>
      <p:sp>
        <p:nvSpPr>
          <p:cNvPr id="34" name="Rectangle 33"/>
          <p:cNvSpPr/>
          <p:nvPr/>
        </p:nvSpPr>
        <p:spPr bwMode="auto">
          <a:xfrm>
            <a:off x="8398524" y="1028083"/>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Bus</a:t>
            </a:r>
          </a:p>
        </p:txBody>
      </p:sp>
      <p:sp>
        <p:nvSpPr>
          <p:cNvPr id="35" name="Rectangle 34"/>
          <p:cNvSpPr/>
          <p:nvPr/>
        </p:nvSpPr>
        <p:spPr bwMode="auto">
          <a:xfrm>
            <a:off x="9526658" y="1028083"/>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Peripheral</a:t>
            </a:r>
          </a:p>
        </p:txBody>
      </p:sp>
      <p:cxnSp>
        <p:nvCxnSpPr>
          <p:cNvPr id="40" name="Straight Connector 39"/>
          <p:cNvCxnSpPr/>
          <p:nvPr/>
        </p:nvCxnSpPr>
        <p:spPr bwMode="auto">
          <a:xfrm flipH="1">
            <a:off x="2637988" y="1346382"/>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a:off x="3766122" y="1346382"/>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a:off x="4898062" y="1346382"/>
            <a:ext cx="116061" cy="1"/>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flipH="1">
            <a:off x="9406793" y="1346381"/>
            <a:ext cx="148573"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H="1">
            <a:off x="8278658" y="1346381"/>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9" name="Straight Connector 48"/>
          <p:cNvCxnSpPr/>
          <p:nvPr/>
        </p:nvCxnSpPr>
        <p:spPr bwMode="auto">
          <a:xfrm>
            <a:off x="7150524" y="1346381"/>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0" name="Straight Connector 49"/>
          <p:cNvCxnSpPr/>
          <p:nvPr/>
        </p:nvCxnSpPr>
        <p:spPr bwMode="auto">
          <a:xfrm flipH="1">
            <a:off x="6022390" y="1346382"/>
            <a:ext cx="119866" cy="1"/>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21" name="Rectangle 20"/>
          <p:cNvSpPr/>
          <p:nvPr/>
        </p:nvSpPr>
        <p:spPr bwMode="auto">
          <a:xfrm>
            <a:off x="6138451" y="1012040"/>
            <a:ext cx="4531572" cy="752592"/>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2" name="Rectangle 21"/>
          <p:cNvSpPr/>
          <p:nvPr/>
        </p:nvSpPr>
        <p:spPr bwMode="auto">
          <a:xfrm>
            <a:off x="1522412" y="970084"/>
            <a:ext cx="3371844" cy="752592"/>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Tree>
    <p:extLst>
      <p:ext uri="{BB962C8B-B14F-4D97-AF65-F5344CB8AC3E}">
        <p14:creationId xmlns:p14="http://schemas.microsoft.com/office/powerpoint/2010/main" val="127738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OSAL-to-seL4</a:t>
            </a:r>
            <a:endParaRPr lang="en-US" dirty="0"/>
          </a:p>
        </p:txBody>
      </p:sp>
      <p:sp>
        <p:nvSpPr>
          <p:cNvPr id="4" name="Rectangle 3"/>
          <p:cNvSpPr/>
          <p:nvPr/>
        </p:nvSpPr>
        <p:spPr bwMode="auto">
          <a:xfrm>
            <a:off x="579297" y="5652275"/>
            <a:ext cx="1715445" cy="37029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Peripherals</a:t>
            </a:r>
          </a:p>
        </p:txBody>
      </p:sp>
      <p:sp>
        <p:nvSpPr>
          <p:cNvPr id="5" name="Rectangle 4"/>
          <p:cNvSpPr/>
          <p:nvPr/>
        </p:nvSpPr>
        <p:spPr bwMode="auto">
          <a:xfrm>
            <a:off x="579299" y="4934122"/>
            <a:ext cx="1715445" cy="37029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110" charset="0"/>
              </a:rPr>
              <a:t>Processor</a:t>
            </a:r>
            <a:endParaRPr kumimoji="0" lang="en-US" sz="1400" b="1" i="0" u="none" strike="noStrike" cap="none" normalizeH="0" baseline="0" dirty="0" smtClean="0">
              <a:ln>
                <a:noFill/>
              </a:ln>
              <a:solidFill>
                <a:schemeClr val="tx1"/>
              </a:solidFill>
              <a:effectLst/>
              <a:latin typeface="Arial" pitchFamily="-110" charset="0"/>
            </a:endParaRPr>
          </a:p>
        </p:txBody>
      </p:sp>
      <p:sp>
        <p:nvSpPr>
          <p:cNvPr id="6" name="Rectangle 5"/>
          <p:cNvSpPr/>
          <p:nvPr/>
        </p:nvSpPr>
        <p:spPr bwMode="auto">
          <a:xfrm>
            <a:off x="579299" y="4215969"/>
            <a:ext cx="1715445" cy="37029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Operating System</a:t>
            </a:r>
          </a:p>
        </p:txBody>
      </p:sp>
      <p:sp>
        <p:nvSpPr>
          <p:cNvPr id="7" name="Rectangle 6"/>
          <p:cNvSpPr/>
          <p:nvPr/>
        </p:nvSpPr>
        <p:spPr bwMode="auto">
          <a:xfrm>
            <a:off x="579297" y="2738810"/>
            <a:ext cx="1715445" cy="37029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Flight Software</a:t>
            </a:r>
          </a:p>
        </p:txBody>
      </p:sp>
      <p:sp>
        <p:nvSpPr>
          <p:cNvPr id="8" name="Rectangle 7"/>
          <p:cNvSpPr/>
          <p:nvPr/>
        </p:nvSpPr>
        <p:spPr bwMode="auto">
          <a:xfrm>
            <a:off x="579297" y="1305004"/>
            <a:ext cx="1715445" cy="37029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Mission Software</a:t>
            </a:r>
          </a:p>
        </p:txBody>
      </p:sp>
      <p:sp>
        <p:nvSpPr>
          <p:cNvPr id="9" name="Rectangle 8"/>
          <p:cNvSpPr/>
          <p:nvPr/>
        </p:nvSpPr>
        <p:spPr bwMode="auto">
          <a:xfrm>
            <a:off x="2360612" y="5654167"/>
            <a:ext cx="1715445" cy="370294"/>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110" charset="0"/>
              </a:rPr>
              <a:t>Simulated GPS, EPS, radio, </a:t>
            </a:r>
            <a:r>
              <a:rPr kumimoji="0" lang="mr-IN" sz="1200" b="1" i="0" u="none" strike="noStrike" cap="none" normalizeH="0" baseline="0" dirty="0" smtClean="0">
                <a:ln>
                  <a:noFill/>
                </a:ln>
                <a:solidFill>
                  <a:schemeClr val="tx1"/>
                </a:solidFill>
                <a:effectLst/>
                <a:latin typeface="Arial" pitchFamily="-110" charset="0"/>
              </a:rPr>
              <a:t>…</a:t>
            </a:r>
            <a:endParaRPr kumimoji="0" lang="en-US" sz="1200" b="1" i="0" u="none" strike="noStrike" cap="none" normalizeH="0" baseline="0" dirty="0" smtClean="0">
              <a:ln>
                <a:noFill/>
              </a:ln>
              <a:solidFill>
                <a:schemeClr val="tx1"/>
              </a:solidFill>
              <a:effectLst/>
              <a:latin typeface="Arial" pitchFamily="-110" charset="0"/>
            </a:endParaRPr>
          </a:p>
        </p:txBody>
      </p:sp>
      <p:sp>
        <p:nvSpPr>
          <p:cNvPr id="10" name="Rectangle 9"/>
          <p:cNvSpPr/>
          <p:nvPr/>
        </p:nvSpPr>
        <p:spPr bwMode="auto">
          <a:xfrm>
            <a:off x="2360614" y="4936014"/>
            <a:ext cx="1715445" cy="370294"/>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110" charset="0"/>
              </a:rPr>
              <a:t>Xilinx </a:t>
            </a:r>
            <a:r>
              <a:rPr lang="en-US" sz="1400" b="1" dirty="0" err="1" smtClean="0">
                <a:latin typeface="Arial" pitchFamily="-110" charset="0"/>
              </a:rPr>
              <a:t>Zynq</a:t>
            </a:r>
            <a:endParaRPr kumimoji="0" lang="en-US" sz="1400" b="1" i="0" u="none" strike="noStrike" cap="none" normalizeH="0" baseline="0" dirty="0" smtClean="0">
              <a:ln>
                <a:noFill/>
              </a:ln>
              <a:solidFill>
                <a:schemeClr val="tx1"/>
              </a:solidFill>
              <a:effectLst/>
              <a:latin typeface="Arial" pitchFamily="-110" charset="0"/>
            </a:endParaRPr>
          </a:p>
        </p:txBody>
      </p:sp>
      <p:sp>
        <p:nvSpPr>
          <p:cNvPr id="11" name="Rectangle 10"/>
          <p:cNvSpPr/>
          <p:nvPr/>
        </p:nvSpPr>
        <p:spPr bwMode="auto">
          <a:xfrm>
            <a:off x="2360614" y="4217861"/>
            <a:ext cx="1715445" cy="370294"/>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seL4</a:t>
            </a:r>
          </a:p>
        </p:txBody>
      </p:sp>
      <p:sp>
        <p:nvSpPr>
          <p:cNvPr id="12" name="Rectangle 11"/>
          <p:cNvSpPr/>
          <p:nvPr/>
        </p:nvSpPr>
        <p:spPr bwMode="auto">
          <a:xfrm>
            <a:off x="2360612" y="1305004"/>
            <a:ext cx="1715445" cy="370294"/>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STF-1</a:t>
            </a:r>
          </a:p>
        </p:txBody>
      </p:sp>
      <p:sp>
        <p:nvSpPr>
          <p:cNvPr id="13" name="Rectangle 12"/>
          <p:cNvSpPr/>
          <p:nvPr/>
        </p:nvSpPr>
        <p:spPr bwMode="auto">
          <a:xfrm>
            <a:off x="2360613" y="2065902"/>
            <a:ext cx="2306848" cy="180410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400" b="1" dirty="0" err="1" smtClean="0">
                <a:latin typeface="Arial" pitchFamily="-110" charset="0"/>
              </a:rPr>
              <a:t>cFS</a:t>
            </a:r>
            <a:endParaRPr kumimoji="0" lang="en-US" sz="1400" b="1" i="0" u="none" strike="noStrike" cap="none" normalizeH="0" baseline="0" dirty="0" smtClean="0">
              <a:ln>
                <a:noFill/>
              </a:ln>
              <a:solidFill>
                <a:schemeClr val="tx1"/>
              </a:solidFill>
              <a:effectLst/>
              <a:latin typeface="Arial" pitchFamily="-110" charset="0"/>
            </a:endParaRPr>
          </a:p>
        </p:txBody>
      </p:sp>
      <p:sp>
        <p:nvSpPr>
          <p:cNvPr id="14" name="Rectangle 13"/>
          <p:cNvSpPr/>
          <p:nvPr/>
        </p:nvSpPr>
        <p:spPr bwMode="auto">
          <a:xfrm>
            <a:off x="2477507" y="3223111"/>
            <a:ext cx="1529123" cy="547214"/>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OSAL</a:t>
            </a:r>
          </a:p>
        </p:txBody>
      </p:sp>
      <p:cxnSp>
        <p:nvCxnSpPr>
          <p:cNvPr id="15" name="Straight Arrow Connector 14"/>
          <p:cNvCxnSpPr>
            <a:endCxn id="14" idx="0"/>
          </p:cNvCxnSpPr>
          <p:nvPr/>
        </p:nvCxnSpPr>
        <p:spPr bwMode="auto">
          <a:xfrm>
            <a:off x="3242069" y="2738810"/>
            <a:ext cx="0" cy="484301"/>
          </a:xfrm>
          <a:prstGeom prst="straightConnector1">
            <a:avLst/>
          </a:prstGeom>
          <a:solidFill>
            <a:schemeClr val="accent1"/>
          </a:solidFill>
          <a:ln w="19050" cap="flat" cmpd="sng" algn="ctr">
            <a:solidFill>
              <a:schemeClr val="tx1"/>
            </a:solidFill>
            <a:prstDash val="solid"/>
            <a:round/>
            <a:headEnd type="triangle" w="med" len="lg"/>
            <a:tailEnd type="triangle" w="med" len="lg"/>
          </a:ln>
          <a:effectLst/>
        </p:spPr>
      </p:cxnSp>
      <p:sp>
        <p:nvSpPr>
          <p:cNvPr id="16" name="TextBox 15"/>
          <p:cNvSpPr txBox="1"/>
          <p:nvPr/>
        </p:nvSpPr>
        <p:spPr>
          <a:xfrm>
            <a:off x="3339433" y="2765600"/>
            <a:ext cx="1022780" cy="307777"/>
          </a:xfrm>
          <a:prstGeom prst="rect">
            <a:avLst/>
          </a:prstGeom>
          <a:noFill/>
        </p:spPr>
        <p:txBody>
          <a:bodyPr wrap="none" rtlCol="0">
            <a:spAutoFit/>
          </a:bodyPr>
          <a:lstStyle/>
          <a:p>
            <a:r>
              <a:rPr lang="en-US" sz="1400" b="1" dirty="0" smtClean="0"/>
              <a:t>OSAL API</a:t>
            </a:r>
            <a:endParaRPr lang="en-US" sz="1400" b="1" dirty="0"/>
          </a:p>
        </p:txBody>
      </p:sp>
      <p:grpSp>
        <p:nvGrpSpPr>
          <p:cNvPr id="17" name="Group 16"/>
          <p:cNvGrpSpPr/>
          <p:nvPr/>
        </p:nvGrpSpPr>
        <p:grpSpPr>
          <a:xfrm>
            <a:off x="2416035" y="2130124"/>
            <a:ext cx="1590594" cy="608686"/>
            <a:chOff x="1913321" y="2191596"/>
            <a:chExt cx="1590594" cy="608686"/>
          </a:xfrm>
        </p:grpSpPr>
        <p:sp>
          <p:nvSpPr>
            <p:cNvPr id="18" name="Rectangle 17"/>
            <p:cNvSpPr/>
            <p:nvPr/>
          </p:nvSpPr>
          <p:spPr bwMode="auto">
            <a:xfrm>
              <a:off x="1913321" y="2191596"/>
              <a:ext cx="1529123" cy="547214"/>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110" charset="0"/>
                </a:rPr>
                <a:t>cFS</a:t>
              </a:r>
              <a:r>
                <a:rPr kumimoji="0" lang="en-US" sz="1400" b="1" i="0" u="none" strike="noStrike" cap="none" normalizeH="0" baseline="0" dirty="0" smtClean="0">
                  <a:ln>
                    <a:noFill/>
                  </a:ln>
                  <a:solidFill>
                    <a:schemeClr val="tx1"/>
                  </a:solidFill>
                  <a:effectLst/>
                  <a:latin typeface="Arial" pitchFamily="-110" charset="0"/>
                </a:rPr>
                <a:t> Services</a:t>
              </a:r>
            </a:p>
          </p:txBody>
        </p:sp>
        <p:sp>
          <p:nvSpPr>
            <p:cNvPr id="19" name="Rectangle 18"/>
            <p:cNvSpPr/>
            <p:nvPr/>
          </p:nvSpPr>
          <p:spPr bwMode="auto">
            <a:xfrm>
              <a:off x="1944057" y="2222332"/>
              <a:ext cx="1529123" cy="547214"/>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110" charset="0"/>
                </a:rPr>
                <a:t>cFS</a:t>
              </a:r>
              <a:r>
                <a:rPr kumimoji="0" lang="en-US" sz="1400" b="1" i="0" u="none" strike="noStrike" cap="none" normalizeH="0" baseline="0" dirty="0" smtClean="0">
                  <a:ln>
                    <a:noFill/>
                  </a:ln>
                  <a:solidFill>
                    <a:schemeClr val="tx1"/>
                  </a:solidFill>
                  <a:effectLst/>
                  <a:latin typeface="Arial" pitchFamily="-110" charset="0"/>
                </a:rPr>
                <a:t> Services</a:t>
              </a:r>
            </a:p>
          </p:txBody>
        </p:sp>
        <p:sp>
          <p:nvSpPr>
            <p:cNvPr id="20" name="Rectangle 19"/>
            <p:cNvSpPr/>
            <p:nvPr/>
          </p:nvSpPr>
          <p:spPr bwMode="auto">
            <a:xfrm>
              <a:off x="1974792" y="2253068"/>
              <a:ext cx="1529123" cy="547214"/>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110" charset="0"/>
                </a:rPr>
                <a:t>cFS</a:t>
              </a:r>
              <a:r>
                <a:rPr kumimoji="0" lang="en-US" sz="1400" b="1" i="0" u="none" strike="noStrike" cap="none" normalizeH="0" baseline="0" dirty="0" smtClean="0">
                  <a:ln>
                    <a:noFill/>
                  </a:ln>
                  <a:solidFill>
                    <a:schemeClr val="tx1"/>
                  </a:solidFill>
                  <a:effectLst/>
                  <a:latin typeface="Arial" pitchFamily="-110" charset="0"/>
                </a:rPr>
                <a:t> Services</a:t>
              </a:r>
            </a:p>
          </p:txBody>
        </p:sp>
      </p:grpSp>
      <p:sp>
        <p:nvSpPr>
          <p:cNvPr id="21" name="Left Brace 20"/>
          <p:cNvSpPr/>
          <p:nvPr/>
        </p:nvSpPr>
        <p:spPr bwMode="auto">
          <a:xfrm>
            <a:off x="4982505" y="1106501"/>
            <a:ext cx="338098" cy="5140618"/>
          </a:xfrm>
          <a:prstGeom prst="leftBrace">
            <a:avLst/>
          </a:prstGeom>
          <a:noFill/>
          <a:ln w="12700" cap="flat" cmpd="sng" algn="ctr">
            <a:solidFill>
              <a:schemeClr val="tx1"/>
            </a:solidFill>
            <a:prstDash val="solid"/>
            <a:round/>
            <a:headEnd type="none" w="sm" len="sm"/>
            <a:tailEnd type="none" w="sm" len="sm"/>
          </a:ln>
          <a:effectLst/>
        </p:spPr>
        <p:txBody>
          <a:bodyPr rtlCol="0" anchor="ctr"/>
          <a:lstStyle/>
          <a:p>
            <a:pPr algn="ctr"/>
            <a:endParaRPr lang="en-US"/>
          </a:p>
        </p:txBody>
      </p:sp>
      <p:cxnSp>
        <p:nvCxnSpPr>
          <p:cNvPr id="22" name="Straight Connector 6"/>
          <p:cNvCxnSpPr/>
          <p:nvPr/>
        </p:nvCxnSpPr>
        <p:spPr bwMode="auto">
          <a:xfrm rot="10800000">
            <a:off x="3242068" y="3025198"/>
            <a:ext cx="1751675" cy="648285"/>
          </a:xfrm>
          <a:prstGeom prst="bentConnector3">
            <a:avLst>
              <a:gd name="adj1" fmla="val 50000"/>
            </a:avLst>
          </a:prstGeom>
          <a:solidFill>
            <a:schemeClr val="accent1"/>
          </a:solidFill>
          <a:ln w="19050" cap="flat" cmpd="sng" algn="ctr">
            <a:solidFill>
              <a:schemeClr val="tx1"/>
            </a:solidFill>
            <a:prstDash val="solid"/>
            <a:round/>
            <a:headEnd type="none" w="sm" len="sm"/>
            <a:tailEnd type="none" w="sm" len="sm"/>
          </a:ln>
          <a:effectLst/>
        </p:spPr>
      </p:cxnSp>
      <p:sp>
        <p:nvSpPr>
          <p:cNvPr id="23" name="TextBox 22"/>
          <p:cNvSpPr txBox="1"/>
          <p:nvPr/>
        </p:nvSpPr>
        <p:spPr>
          <a:xfrm>
            <a:off x="5458915" y="1106502"/>
            <a:ext cx="6579097" cy="5140618"/>
          </a:xfrm>
          <a:prstGeom prst="rect">
            <a:avLst/>
          </a:prstGeom>
          <a:noFill/>
        </p:spPr>
        <p:txBody>
          <a:bodyPr wrap="square" numCol="3" rtlCol="0">
            <a:noAutofit/>
          </a:bodyPr>
          <a:lstStyle/>
          <a:p>
            <a:r>
              <a:rPr lang="en-US" sz="900" b="1" dirty="0" smtClean="0"/>
              <a:t>Miscellaneous</a:t>
            </a:r>
            <a:endParaRPr lang="en-US" sz="900" b="1" dirty="0"/>
          </a:p>
          <a:p>
            <a:endParaRPr lang="en-US" sz="700" dirty="0"/>
          </a:p>
          <a:p>
            <a:r>
              <a:rPr lang="en-US" sz="700" dirty="0" err="1"/>
              <a:t>OS_API_Init</a:t>
            </a:r>
            <a:endParaRPr lang="en-US" sz="700" dirty="0"/>
          </a:p>
          <a:p>
            <a:r>
              <a:rPr lang="en-US" sz="700" dirty="0" err="1"/>
              <a:t>OS_printf</a:t>
            </a:r>
            <a:endParaRPr lang="en-US" sz="700" dirty="0"/>
          </a:p>
          <a:p>
            <a:r>
              <a:rPr lang="en-US" sz="700" dirty="0" err="1"/>
              <a:t>OS_printf_disable</a:t>
            </a:r>
            <a:endParaRPr lang="en-US" sz="700" dirty="0"/>
          </a:p>
          <a:p>
            <a:r>
              <a:rPr lang="en-US" sz="700" dirty="0" err="1"/>
              <a:t>OS_printf_enable</a:t>
            </a:r>
            <a:endParaRPr lang="en-US" sz="700" dirty="0"/>
          </a:p>
          <a:p>
            <a:r>
              <a:rPr lang="en-US" sz="700" dirty="0"/>
              <a:t>OS_Tick2Micros</a:t>
            </a:r>
          </a:p>
          <a:p>
            <a:r>
              <a:rPr lang="en-US" sz="700" dirty="0" err="1"/>
              <a:t>OS_GetLocalTime</a:t>
            </a:r>
            <a:endParaRPr lang="en-US" sz="700" dirty="0"/>
          </a:p>
          <a:p>
            <a:r>
              <a:rPr lang="en-US" sz="700" dirty="0" err="1"/>
              <a:t>OS_SetLocalTime</a:t>
            </a:r>
            <a:endParaRPr lang="en-US" sz="700" dirty="0"/>
          </a:p>
          <a:p>
            <a:r>
              <a:rPr lang="en-US" sz="700" dirty="0"/>
              <a:t>OS_Milli2Ticks</a:t>
            </a:r>
          </a:p>
          <a:p>
            <a:endParaRPr lang="en-US" sz="700" dirty="0"/>
          </a:p>
          <a:p>
            <a:r>
              <a:rPr lang="en-US" sz="900" b="1" dirty="0"/>
              <a:t>Queue</a:t>
            </a:r>
          </a:p>
          <a:p>
            <a:endParaRPr lang="en-US" sz="700" dirty="0"/>
          </a:p>
          <a:p>
            <a:r>
              <a:rPr lang="en-US" sz="700" dirty="0" err="1"/>
              <a:t>OS_QueueCreate</a:t>
            </a:r>
            <a:endParaRPr lang="en-US" sz="700" dirty="0"/>
          </a:p>
          <a:p>
            <a:r>
              <a:rPr lang="en-US" sz="700" dirty="0" err="1"/>
              <a:t>OS_QueueDelete</a:t>
            </a:r>
            <a:endParaRPr lang="en-US" sz="700" dirty="0"/>
          </a:p>
          <a:p>
            <a:r>
              <a:rPr lang="en-US" sz="700" dirty="0" err="1"/>
              <a:t>OS_QueueGet</a:t>
            </a:r>
            <a:endParaRPr lang="en-US" sz="700" dirty="0"/>
          </a:p>
          <a:p>
            <a:r>
              <a:rPr lang="en-US" sz="700" dirty="0" err="1"/>
              <a:t>OS_QueuePut</a:t>
            </a:r>
            <a:endParaRPr lang="en-US" sz="700" dirty="0"/>
          </a:p>
          <a:p>
            <a:r>
              <a:rPr lang="en-US" sz="700" dirty="0" err="1"/>
              <a:t>OS_GetQueueIdByName</a:t>
            </a:r>
            <a:endParaRPr lang="en-US" sz="700" dirty="0"/>
          </a:p>
          <a:p>
            <a:r>
              <a:rPr lang="en-US" sz="700" dirty="0" err="1"/>
              <a:t>OS_QueueGetInfo</a:t>
            </a:r>
            <a:endParaRPr lang="en-US" sz="700" dirty="0"/>
          </a:p>
          <a:p>
            <a:endParaRPr lang="en-US" sz="700" dirty="0"/>
          </a:p>
          <a:p>
            <a:r>
              <a:rPr lang="en-US" sz="900" b="1" dirty="0"/>
              <a:t>Semaphore and </a:t>
            </a:r>
            <a:r>
              <a:rPr lang="en-US" sz="900" b="1" dirty="0" err="1"/>
              <a:t>Mutex</a:t>
            </a:r>
            <a:endParaRPr lang="en-US" sz="900" b="1" dirty="0"/>
          </a:p>
          <a:p>
            <a:endParaRPr lang="en-US" sz="700" dirty="0"/>
          </a:p>
          <a:p>
            <a:r>
              <a:rPr lang="en-US" sz="700" dirty="0" err="1"/>
              <a:t>OS_BinSemCreate</a:t>
            </a:r>
            <a:endParaRPr lang="en-US" sz="700" dirty="0"/>
          </a:p>
          <a:p>
            <a:r>
              <a:rPr lang="en-US" sz="700" dirty="0" err="1"/>
              <a:t>OS_BinSemDelete</a:t>
            </a:r>
            <a:endParaRPr lang="en-US" sz="700" dirty="0"/>
          </a:p>
          <a:p>
            <a:r>
              <a:rPr lang="en-US" sz="700" dirty="0" err="1"/>
              <a:t>OS_BinSemFlush</a:t>
            </a:r>
            <a:endParaRPr lang="en-US" sz="700" dirty="0"/>
          </a:p>
          <a:p>
            <a:r>
              <a:rPr lang="en-US" sz="700" dirty="0" err="1"/>
              <a:t>OS_BinSemGive</a:t>
            </a:r>
            <a:endParaRPr lang="en-US" sz="700" dirty="0"/>
          </a:p>
          <a:p>
            <a:r>
              <a:rPr lang="en-US" sz="700" dirty="0" err="1"/>
              <a:t>OS_BinSemTake</a:t>
            </a:r>
            <a:endParaRPr lang="en-US" sz="700" dirty="0"/>
          </a:p>
          <a:p>
            <a:r>
              <a:rPr lang="en-US" sz="700" dirty="0" err="1"/>
              <a:t>OS_BinSemTimedWait</a:t>
            </a:r>
            <a:endParaRPr lang="en-US" sz="700" dirty="0"/>
          </a:p>
          <a:p>
            <a:r>
              <a:rPr lang="en-US" sz="700" dirty="0" err="1"/>
              <a:t>OS_BinSemGetIdByName</a:t>
            </a:r>
            <a:endParaRPr lang="en-US" sz="700" dirty="0"/>
          </a:p>
          <a:p>
            <a:r>
              <a:rPr lang="en-US" sz="700" dirty="0" err="1"/>
              <a:t>OS_CountSemCreate</a:t>
            </a:r>
            <a:endParaRPr lang="en-US" sz="700" dirty="0"/>
          </a:p>
          <a:p>
            <a:r>
              <a:rPr lang="en-US" sz="700" dirty="0" err="1"/>
              <a:t>OS_CountSemDelete</a:t>
            </a:r>
            <a:endParaRPr lang="en-US" sz="700" dirty="0"/>
          </a:p>
          <a:p>
            <a:r>
              <a:rPr lang="en-US" sz="700" dirty="0" err="1"/>
              <a:t>OS_CountSemGive</a:t>
            </a:r>
            <a:endParaRPr lang="en-US" sz="700" dirty="0"/>
          </a:p>
          <a:p>
            <a:r>
              <a:rPr lang="en-US" sz="700" dirty="0" err="1"/>
              <a:t>OS_CountSemTake</a:t>
            </a:r>
            <a:endParaRPr lang="en-US" sz="700" dirty="0"/>
          </a:p>
          <a:p>
            <a:r>
              <a:rPr lang="en-US" sz="700" dirty="0" err="1"/>
              <a:t>OS_CountSemTimedWait</a:t>
            </a:r>
            <a:endParaRPr lang="en-US" sz="700" dirty="0"/>
          </a:p>
          <a:p>
            <a:r>
              <a:rPr lang="en-US" sz="700" dirty="0" err="1"/>
              <a:t>OS_CountSemGetIdByName</a:t>
            </a:r>
            <a:endParaRPr lang="en-US" sz="700" dirty="0"/>
          </a:p>
          <a:p>
            <a:r>
              <a:rPr lang="en-US" sz="700" dirty="0" err="1"/>
              <a:t>OS_MutSemCreate</a:t>
            </a:r>
            <a:endParaRPr lang="en-US" sz="700" dirty="0"/>
          </a:p>
          <a:p>
            <a:r>
              <a:rPr lang="en-US" sz="700" dirty="0" err="1"/>
              <a:t>OS_MutSemDelete</a:t>
            </a:r>
            <a:endParaRPr lang="en-US" sz="700" dirty="0"/>
          </a:p>
          <a:p>
            <a:r>
              <a:rPr lang="en-US" sz="700" dirty="0" err="1"/>
              <a:t>OS_MutSemGive</a:t>
            </a:r>
            <a:endParaRPr lang="en-US" sz="700" dirty="0"/>
          </a:p>
          <a:p>
            <a:r>
              <a:rPr lang="en-US" sz="700" dirty="0" err="1"/>
              <a:t>OS_MutSemTake</a:t>
            </a:r>
            <a:endParaRPr lang="en-US" sz="700" dirty="0"/>
          </a:p>
          <a:p>
            <a:r>
              <a:rPr lang="en-US" sz="700" dirty="0" err="1"/>
              <a:t>OS_MutSemGetIdByName</a:t>
            </a:r>
            <a:endParaRPr lang="en-US" sz="700" dirty="0"/>
          </a:p>
          <a:p>
            <a:r>
              <a:rPr lang="en-US" sz="700" dirty="0" err="1"/>
              <a:t>OS_MutSemGetInfo</a:t>
            </a:r>
            <a:endParaRPr lang="en-US" sz="700" dirty="0"/>
          </a:p>
          <a:p>
            <a:endParaRPr lang="en-US" sz="700" dirty="0"/>
          </a:p>
          <a:p>
            <a:r>
              <a:rPr lang="en-US" sz="900" b="1" dirty="0"/>
              <a:t>Task Control</a:t>
            </a:r>
          </a:p>
          <a:p>
            <a:endParaRPr lang="en-US" sz="700" dirty="0"/>
          </a:p>
          <a:p>
            <a:r>
              <a:rPr lang="en-US" sz="700" dirty="0" err="1"/>
              <a:t>OS_TaskCreate</a:t>
            </a:r>
            <a:endParaRPr lang="en-US" sz="700" dirty="0"/>
          </a:p>
          <a:p>
            <a:r>
              <a:rPr lang="en-US" sz="700" dirty="0" err="1"/>
              <a:t>OS_TaskDelete</a:t>
            </a:r>
            <a:endParaRPr lang="en-US" sz="700" dirty="0"/>
          </a:p>
          <a:p>
            <a:r>
              <a:rPr lang="en-US" sz="700" dirty="0" err="1"/>
              <a:t>OS_TaskInstallDeleteHandler</a:t>
            </a:r>
            <a:endParaRPr lang="en-US" sz="700" dirty="0"/>
          </a:p>
          <a:p>
            <a:r>
              <a:rPr lang="en-US" sz="700" dirty="0" err="1"/>
              <a:t>OS_TaskExit</a:t>
            </a:r>
            <a:endParaRPr lang="en-US" sz="700" dirty="0"/>
          </a:p>
          <a:p>
            <a:r>
              <a:rPr lang="en-US" sz="700" dirty="0" err="1"/>
              <a:t>OS_TaskDelay</a:t>
            </a:r>
            <a:endParaRPr lang="en-US" sz="700" dirty="0"/>
          </a:p>
          <a:p>
            <a:r>
              <a:rPr lang="en-US" sz="700" dirty="0" err="1"/>
              <a:t>OS_TaskSetPriority</a:t>
            </a:r>
            <a:endParaRPr lang="en-US" sz="700" dirty="0"/>
          </a:p>
          <a:p>
            <a:r>
              <a:rPr lang="en-US" sz="700" dirty="0" err="1"/>
              <a:t>OS_TaskRegister</a:t>
            </a:r>
            <a:endParaRPr lang="en-US" sz="700" dirty="0"/>
          </a:p>
          <a:p>
            <a:r>
              <a:rPr lang="en-US" sz="700" dirty="0" err="1"/>
              <a:t>OS_TaskGetId</a:t>
            </a:r>
            <a:endParaRPr lang="en-US" sz="700" dirty="0"/>
          </a:p>
          <a:p>
            <a:r>
              <a:rPr lang="en-US" sz="700" dirty="0" err="1"/>
              <a:t>OS_TaskGetIdByName</a:t>
            </a:r>
            <a:endParaRPr lang="en-US" sz="700" dirty="0"/>
          </a:p>
          <a:p>
            <a:r>
              <a:rPr lang="en-US" sz="700" dirty="0" err="1"/>
              <a:t>OS_TaskGetInfo</a:t>
            </a:r>
            <a:endParaRPr lang="en-US" sz="700" dirty="0"/>
          </a:p>
          <a:p>
            <a:endParaRPr lang="en-US" sz="700" dirty="0"/>
          </a:p>
          <a:p>
            <a:r>
              <a:rPr lang="en-US" sz="900" b="1" dirty="0"/>
              <a:t>Dynamic Loader and Symbol Lookup</a:t>
            </a:r>
          </a:p>
          <a:p>
            <a:endParaRPr lang="en-US" sz="700" dirty="0"/>
          </a:p>
          <a:p>
            <a:r>
              <a:rPr lang="en-US" sz="700" dirty="0" err="1"/>
              <a:t>OS_SymbolLookup</a:t>
            </a:r>
            <a:endParaRPr lang="en-US" sz="700" dirty="0"/>
          </a:p>
          <a:p>
            <a:r>
              <a:rPr lang="en-US" sz="700" dirty="0" err="1"/>
              <a:t>OS_SymbolTableDump</a:t>
            </a:r>
            <a:endParaRPr lang="en-US" sz="700" dirty="0"/>
          </a:p>
          <a:p>
            <a:r>
              <a:rPr lang="en-US" sz="700" dirty="0" err="1"/>
              <a:t>OS_ModuleLoad</a:t>
            </a:r>
            <a:endParaRPr lang="en-US" sz="700" dirty="0"/>
          </a:p>
          <a:p>
            <a:r>
              <a:rPr lang="en-US" sz="700" dirty="0" err="1"/>
              <a:t>OS_ModuleUnload</a:t>
            </a:r>
            <a:endParaRPr lang="en-US" sz="700" dirty="0"/>
          </a:p>
          <a:p>
            <a:r>
              <a:rPr lang="en-US" sz="700" dirty="0" err="1"/>
              <a:t>OS_ModuleInfo</a:t>
            </a:r>
            <a:endParaRPr lang="en-US" sz="700" dirty="0"/>
          </a:p>
          <a:p>
            <a:endParaRPr lang="en-US" sz="700" dirty="0"/>
          </a:p>
          <a:p>
            <a:r>
              <a:rPr lang="en-US" sz="900" b="1" dirty="0"/>
              <a:t>Timers</a:t>
            </a:r>
          </a:p>
          <a:p>
            <a:endParaRPr lang="en-US" sz="700" dirty="0"/>
          </a:p>
          <a:p>
            <a:r>
              <a:rPr lang="en-US" sz="700" dirty="0" err="1"/>
              <a:t>OS_TimerCreate</a:t>
            </a:r>
            <a:endParaRPr lang="en-US" sz="700" dirty="0"/>
          </a:p>
          <a:p>
            <a:r>
              <a:rPr lang="en-US" sz="700" dirty="0" err="1"/>
              <a:t>OS_TimerSet</a:t>
            </a:r>
            <a:endParaRPr lang="en-US" sz="700" dirty="0"/>
          </a:p>
          <a:p>
            <a:r>
              <a:rPr lang="en-US" sz="700" dirty="0" err="1"/>
              <a:t>OS_TimerDelete</a:t>
            </a:r>
            <a:endParaRPr lang="en-US" sz="700" dirty="0"/>
          </a:p>
          <a:p>
            <a:r>
              <a:rPr lang="en-US" sz="700" dirty="0" err="1"/>
              <a:t>OS_TimerGetIdByName</a:t>
            </a:r>
            <a:endParaRPr lang="en-US" sz="700" dirty="0"/>
          </a:p>
          <a:p>
            <a:r>
              <a:rPr lang="en-US" sz="700" dirty="0" err="1"/>
              <a:t>OS_TimerGetInfo</a:t>
            </a:r>
            <a:endParaRPr lang="en-US" sz="700" dirty="0"/>
          </a:p>
          <a:p>
            <a:endParaRPr lang="en-US" sz="700" dirty="0"/>
          </a:p>
          <a:p>
            <a:r>
              <a:rPr lang="en-US" sz="900" b="1" dirty="0"/>
              <a:t>Networking</a:t>
            </a:r>
          </a:p>
          <a:p>
            <a:endParaRPr lang="en-US" sz="700" dirty="0"/>
          </a:p>
          <a:p>
            <a:r>
              <a:rPr lang="en-US" sz="700" dirty="0" err="1"/>
              <a:t>OS_NetworkGetId</a:t>
            </a:r>
            <a:endParaRPr lang="en-US" sz="700" dirty="0"/>
          </a:p>
          <a:p>
            <a:r>
              <a:rPr lang="en-US" sz="700" dirty="0" err="1"/>
              <a:t>OS_NetworkGetHostName</a:t>
            </a:r>
            <a:endParaRPr lang="en-US" sz="700" dirty="0"/>
          </a:p>
          <a:p>
            <a:endParaRPr lang="en-US" sz="700" dirty="0"/>
          </a:p>
          <a:p>
            <a:r>
              <a:rPr lang="en-US" sz="900" b="1" dirty="0"/>
              <a:t>File System</a:t>
            </a:r>
          </a:p>
          <a:p>
            <a:endParaRPr lang="en-US" sz="700" dirty="0"/>
          </a:p>
          <a:p>
            <a:r>
              <a:rPr lang="en-US" sz="700" dirty="0" err="1"/>
              <a:t>OS_creat</a:t>
            </a:r>
            <a:endParaRPr lang="en-US" sz="700" dirty="0"/>
          </a:p>
          <a:p>
            <a:r>
              <a:rPr lang="en-US" sz="700" dirty="0" err="1"/>
              <a:t>OS_open</a:t>
            </a:r>
            <a:endParaRPr lang="en-US" sz="700" dirty="0"/>
          </a:p>
          <a:p>
            <a:r>
              <a:rPr lang="en-US" sz="700" dirty="0" err="1"/>
              <a:t>OS_close</a:t>
            </a:r>
            <a:endParaRPr lang="en-US" sz="700" dirty="0"/>
          </a:p>
          <a:p>
            <a:r>
              <a:rPr lang="en-US" sz="700" dirty="0" err="1"/>
              <a:t>OS_read</a:t>
            </a:r>
            <a:endParaRPr lang="en-US" sz="700" dirty="0"/>
          </a:p>
          <a:p>
            <a:r>
              <a:rPr lang="en-US" sz="700" dirty="0" err="1"/>
              <a:t>OS_write</a:t>
            </a:r>
            <a:endParaRPr lang="en-US" sz="700" dirty="0"/>
          </a:p>
          <a:p>
            <a:r>
              <a:rPr lang="en-US" sz="700" dirty="0" err="1"/>
              <a:t>OS_chmod</a:t>
            </a:r>
            <a:endParaRPr lang="en-US" sz="700" dirty="0"/>
          </a:p>
          <a:p>
            <a:r>
              <a:rPr lang="en-US" sz="700" dirty="0" err="1"/>
              <a:t>OS_stat</a:t>
            </a:r>
            <a:endParaRPr lang="en-US" sz="700" dirty="0"/>
          </a:p>
          <a:p>
            <a:r>
              <a:rPr lang="en-US" sz="700" dirty="0" err="1"/>
              <a:t>OS_lseek</a:t>
            </a:r>
            <a:endParaRPr lang="en-US" sz="700" dirty="0"/>
          </a:p>
          <a:p>
            <a:r>
              <a:rPr lang="en-US" sz="700" dirty="0" err="1"/>
              <a:t>OS_remove</a:t>
            </a:r>
            <a:endParaRPr lang="en-US" sz="700" dirty="0"/>
          </a:p>
          <a:p>
            <a:r>
              <a:rPr lang="en-US" sz="700" dirty="0" err="1"/>
              <a:t>OS_rename</a:t>
            </a:r>
            <a:endParaRPr lang="en-US" sz="700" dirty="0"/>
          </a:p>
          <a:p>
            <a:r>
              <a:rPr lang="en-US" sz="700" dirty="0" err="1"/>
              <a:t>OS_cp</a:t>
            </a:r>
            <a:endParaRPr lang="en-US" sz="700" dirty="0"/>
          </a:p>
          <a:p>
            <a:r>
              <a:rPr lang="en-US" sz="700" dirty="0" err="1"/>
              <a:t>OS_mv</a:t>
            </a:r>
            <a:endParaRPr lang="en-US" sz="700" dirty="0"/>
          </a:p>
          <a:p>
            <a:r>
              <a:rPr lang="en-US" sz="700" dirty="0" err="1"/>
              <a:t>OS_ShellOutputToFile</a:t>
            </a:r>
            <a:endParaRPr lang="en-US" sz="700" dirty="0"/>
          </a:p>
          <a:p>
            <a:r>
              <a:rPr lang="en-US" sz="700" dirty="0" err="1"/>
              <a:t>OS_FDGetInfo</a:t>
            </a:r>
            <a:endParaRPr lang="en-US" sz="700" dirty="0"/>
          </a:p>
          <a:p>
            <a:r>
              <a:rPr lang="en-US" sz="700" dirty="0" err="1"/>
              <a:t>OS_FileOpenCheck</a:t>
            </a:r>
            <a:endParaRPr lang="en-US" sz="700" dirty="0"/>
          </a:p>
          <a:p>
            <a:r>
              <a:rPr lang="en-US" sz="700" dirty="0" err="1"/>
              <a:t>OS_CloseAllFiles</a:t>
            </a:r>
            <a:endParaRPr lang="en-US" sz="700" dirty="0"/>
          </a:p>
          <a:p>
            <a:r>
              <a:rPr lang="en-US" sz="700" dirty="0" err="1"/>
              <a:t>OS_CloseFileByName</a:t>
            </a:r>
            <a:endParaRPr lang="en-US" sz="700" dirty="0"/>
          </a:p>
          <a:p>
            <a:endParaRPr lang="en-US" sz="700" dirty="0"/>
          </a:p>
          <a:p>
            <a:endParaRPr lang="en-US" sz="700" dirty="0"/>
          </a:p>
          <a:p>
            <a:r>
              <a:rPr lang="en-US" sz="700" dirty="0" err="1"/>
              <a:t>OS_mkdir</a:t>
            </a:r>
            <a:endParaRPr lang="en-US" sz="700" dirty="0"/>
          </a:p>
          <a:p>
            <a:r>
              <a:rPr lang="en-US" sz="700" dirty="0" err="1"/>
              <a:t>OS_opendir</a:t>
            </a:r>
            <a:endParaRPr lang="en-US" sz="700" dirty="0"/>
          </a:p>
          <a:p>
            <a:r>
              <a:rPr lang="en-US" sz="700" dirty="0" err="1"/>
              <a:t>OS_closedir</a:t>
            </a:r>
            <a:endParaRPr lang="en-US" sz="700" dirty="0"/>
          </a:p>
          <a:p>
            <a:r>
              <a:rPr lang="en-US" sz="700" dirty="0" err="1"/>
              <a:t>OS_readdir</a:t>
            </a:r>
            <a:endParaRPr lang="en-US" sz="700" dirty="0"/>
          </a:p>
          <a:p>
            <a:r>
              <a:rPr lang="en-US" sz="700" dirty="0" err="1"/>
              <a:t>OS_rewinddir</a:t>
            </a:r>
            <a:endParaRPr lang="en-US" sz="700" dirty="0"/>
          </a:p>
          <a:p>
            <a:r>
              <a:rPr lang="en-US" sz="700" dirty="0" err="1"/>
              <a:t>OS_rmdir</a:t>
            </a:r>
            <a:endParaRPr lang="en-US" sz="700" dirty="0"/>
          </a:p>
          <a:p>
            <a:endParaRPr lang="en-US" sz="700" dirty="0"/>
          </a:p>
          <a:p>
            <a:r>
              <a:rPr lang="en-US" sz="700" dirty="0" err="1"/>
              <a:t>OS_mkfs</a:t>
            </a:r>
            <a:endParaRPr lang="en-US" sz="700" dirty="0"/>
          </a:p>
          <a:p>
            <a:r>
              <a:rPr lang="en-US" sz="700" dirty="0" err="1"/>
              <a:t>OS_rmfs</a:t>
            </a:r>
            <a:endParaRPr lang="en-US" sz="700" dirty="0"/>
          </a:p>
          <a:p>
            <a:r>
              <a:rPr lang="en-US" sz="700" dirty="0" err="1"/>
              <a:t>OS_initfs</a:t>
            </a:r>
            <a:endParaRPr lang="en-US" sz="700" dirty="0"/>
          </a:p>
          <a:p>
            <a:r>
              <a:rPr lang="en-US" sz="700" dirty="0" err="1"/>
              <a:t>OS_unmount</a:t>
            </a:r>
            <a:endParaRPr lang="en-US" sz="700" dirty="0"/>
          </a:p>
          <a:p>
            <a:r>
              <a:rPr lang="en-US" sz="700" dirty="0" err="1"/>
              <a:t>OS_GetPhysDriveName</a:t>
            </a:r>
            <a:endParaRPr lang="en-US" sz="700" dirty="0"/>
          </a:p>
          <a:p>
            <a:r>
              <a:rPr lang="en-US" sz="700" dirty="0" err="1"/>
              <a:t>OS_fsBlocksFree</a:t>
            </a:r>
            <a:endParaRPr lang="en-US" sz="700" dirty="0"/>
          </a:p>
          <a:p>
            <a:r>
              <a:rPr lang="en-US" sz="700" dirty="0" err="1"/>
              <a:t>OS_fsBytesFree</a:t>
            </a:r>
            <a:endParaRPr lang="en-US" sz="700" dirty="0"/>
          </a:p>
          <a:p>
            <a:r>
              <a:rPr lang="en-US" sz="700" dirty="0" err="1"/>
              <a:t>OS_chkfs</a:t>
            </a:r>
            <a:endParaRPr lang="en-US" sz="700" dirty="0"/>
          </a:p>
          <a:p>
            <a:r>
              <a:rPr lang="en-US" sz="700" dirty="0" err="1"/>
              <a:t>OS_GetFsInfo</a:t>
            </a:r>
            <a:endParaRPr lang="en-US" sz="700" dirty="0"/>
          </a:p>
          <a:p>
            <a:endParaRPr lang="en-US" sz="700" dirty="0"/>
          </a:p>
          <a:p>
            <a:r>
              <a:rPr lang="en-US" sz="900" b="1" dirty="0"/>
              <a:t>Interrupts</a:t>
            </a:r>
          </a:p>
          <a:p>
            <a:endParaRPr lang="en-US" sz="700" dirty="0"/>
          </a:p>
          <a:p>
            <a:r>
              <a:rPr lang="en-US" sz="700" dirty="0" err="1"/>
              <a:t>OS_IntAttachHandler</a:t>
            </a:r>
            <a:endParaRPr lang="en-US" sz="700" dirty="0"/>
          </a:p>
          <a:p>
            <a:r>
              <a:rPr lang="en-US" sz="700" dirty="0" err="1"/>
              <a:t>OS_IntEnable</a:t>
            </a:r>
            <a:endParaRPr lang="en-US" sz="700" dirty="0"/>
          </a:p>
          <a:p>
            <a:r>
              <a:rPr lang="en-US" sz="700" dirty="0" err="1"/>
              <a:t>OS_IntDisable</a:t>
            </a:r>
            <a:endParaRPr lang="en-US" sz="700" dirty="0"/>
          </a:p>
          <a:p>
            <a:r>
              <a:rPr lang="en-US" sz="700" dirty="0" err="1"/>
              <a:t>OS_IntLock</a:t>
            </a:r>
            <a:endParaRPr lang="en-US" sz="700" dirty="0"/>
          </a:p>
          <a:p>
            <a:r>
              <a:rPr lang="en-US" sz="700" dirty="0" err="1"/>
              <a:t>OS_IntUnlock</a:t>
            </a:r>
            <a:endParaRPr lang="en-US" sz="700" dirty="0"/>
          </a:p>
          <a:p>
            <a:r>
              <a:rPr lang="en-US" sz="700" dirty="0" err="1"/>
              <a:t>OS_IntAck</a:t>
            </a:r>
            <a:endParaRPr lang="en-US" sz="700" dirty="0"/>
          </a:p>
          <a:p>
            <a:endParaRPr lang="en-US" sz="700" dirty="0"/>
          </a:p>
          <a:p>
            <a:r>
              <a:rPr lang="en-US" sz="900" b="1" dirty="0"/>
              <a:t>Exceptions</a:t>
            </a:r>
          </a:p>
          <a:p>
            <a:endParaRPr lang="en-US" sz="700" dirty="0"/>
          </a:p>
          <a:p>
            <a:r>
              <a:rPr lang="en-US" sz="700" dirty="0" err="1"/>
              <a:t>OS_ExcAttachHandler</a:t>
            </a:r>
            <a:endParaRPr lang="en-US" sz="700" dirty="0"/>
          </a:p>
          <a:p>
            <a:r>
              <a:rPr lang="en-US" sz="700" dirty="0" err="1"/>
              <a:t>OS_ExcEnable</a:t>
            </a:r>
            <a:endParaRPr lang="en-US" sz="700" dirty="0"/>
          </a:p>
          <a:p>
            <a:r>
              <a:rPr lang="en-US" sz="700" dirty="0" err="1"/>
              <a:t>OS_ExcDisable</a:t>
            </a:r>
            <a:endParaRPr lang="en-US" sz="700" dirty="0"/>
          </a:p>
          <a:p>
            <a:r>
              <a:rPr lang="en-US" sz="700" dirty="0" err="1"/>
              <a:t>OS_FPUExcAttachHandler</a:t>
            </a:r>
            <a:endParaRPr lang="en-US" sz="700" dirty="0"/>
          </a:p>
          <a:p>
            <a:r>
              <a:rPr lang="en-US" sz="700" dirty="0" err="1"/>
              <a:t>OS_FPUExcEnable</a:t>
            </a:r>
            <a:endParaRPr lang="en-US" sz="700" dirty="0"/>
          </a:p>
          <a:p>
            <a:r>
              <a:rPr lang="en-US" sz="700" dirty="0" err="1"/>
              <a:t>OS_FPUExcDisable</a:t>
            </a:r>
            <a:endParaRPr lang="en-US" sz="700" dirty="0"/>
          </a:p>
        </p:txBody>
      </p:sp>
      <p:sp>
        <p:nvSpPr>
          <p:cNvPr id="34" name="Rectangle 33"/>
          <p:cNvSpPr/>
          <p:nvPr/>
        </p:nvSpPr>
        <p:spPr bwMode="auto">
          <a:xfrm>
            <a:off x="5458915" y="3285836"/>
            <a:ext cx="1549897" cy="2429164"/>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Tree>
    <p:extLst>
      <p:ext uri="{BB962C8B-B14F-4D97-AF65-F5344CB8AC3E}">
        <p14:creationId xmlns:p14="http://schemas.microsoft.com/office/powerpoint/2010/main" val="30430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OS_BinSemCreate</a:t>
            </a:r>
            <a:endParaRPr lang="en-US" dirty="0"/>
          </a:p>
        </p:txBody>
      </p:sp>
      <p:sp>
        <p:nvSpPr>
          <p:cNvPr id="3" name="TextBox 2"/>
          <p:cNvSpPr txBox="1"/>
          <p:nvPr/>
        </p:nvSpPr>
        <p:spPr>
          <a:xfrm>
            <a:off x="379412" y="1295400"/>
            <a:ext cx="11075468" cy="5078313"/>
          </a:xfrm>
          <a:prstGeom prst="rect">
            <a:avLst/>
          </a:prstGeom>
          <a:noFill/>
        </p:spPr>
        <p:txBody>
          <a:bodyPr wrap="none" rtlCol="0">
            <a:spAutoFit/>
          </a:bodyPr>
          <a:lstStyle/>
          <a:p>
            <a:r>
              <a:rPr lang="en-US" sz="1800" dirty="0">
                <a:latin typeface="Consolas" charset="0"/>
                <a:ea typeface="Consolas" charset="0"/>
                <a:cs typeface="Consolas" charset="0"/>
              </a:rPr>
              <a:t>int32 </a:t>
            </a:r>
            <a:r>
              <a:rPr lang="en-US" sz="1800" b="1" dirty="0" err="1">
                <a:latin typeface="Consolas" charset="0"/>
                <a:ea typeface="Consolas" charset="0"/>
                <a:cs typeface="Consolas" charset="0"/>
              </a:rPr>
              <a:t>OS_BinSemCreate</a:t>
            </a:r>
            <a:r>
              <a:rPr lang="en-US" sz="1800" dirty="0">
                <a:latin typeface="Consolas" charset="0"/>
                <a:ea typeface="Consolas" charset="0"/>
                <a:cs typeface="Consolas" charset="0"/>
              </a:rPr>
              <a:t> (uint32 *</a:t>
            </a:r>
            <a:r>
              <a:rPr lang="en-US" sz="1800" dirty="0" err="1">
                <a:latin typeface="Consolas" charset="0"/>
                <a:ea typeface="Consolas" charset="0"/>
                <a:cs typeface="Consolas" charset="0"/>
              </a:rPr>
              <a:t>sem_id</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const</a:t>
            </a:r>
            <a:r>
              <a:rPr lang="en-US" sz="1800" dirty="0">
                <a:latin typeface="Consolas" charset="0"/>
                <a:ea typeface="Consolas" charset="0"/>
                <a:cs typeface="Consolas" charset="0"/>
              </a:rPr>
              <a:t> char *</a:t>
            </a:r>
            <a:r>
              <a:rPr lang="en-US" sz="1800" dirty="0" err="1">
                <a:latin typeface="Consolas" charset="0"/>
                <a:ea typeface="Consolas" charset="0"/>
                <a:cs typeface="Consolas" charset="0"/>
              </a:rPr>
              <a:t>sem_name</a:t>
            </a:r>
            <a:r>
              <a:rPr lang="en-US" sz="1800" dirty="0">
                <a:latin typeface="Consolas" charset="0"/>
                <a:ea typeface="Consolas" charset="0"/>
                <a:cs typeface="Consolas" charset="0"/>
              </a:rPr>
              <a:t>, uint32 </a:t>
            </a:r>
            <a:r>
              <a:rPr lang="en-US" sz="1800" dirty="0" err="1">
                <a:latin typeface="Consolas" charset="0"/>
                <a:ea typeface="Consolas" charset="0"/>
                <a:cs typeface="Consolas" charset="0"/>
              </a:rPr>
              <a:t>sem_initial_value</a:t>
            </a:r>
            <a:r>
              <a:rPr lang="en-US" sz="1800" dirty="0">
                <a:latin typeface="Consolas" charset="0"/>
                <a:ea typeface="Consolas" charset="0"/>
                <a:cs typeface="Consolas" charset="0"/>
              </a:rPr>
              <a:t>,</a:t>
            </a:r>
          </a:p>
          <a:p>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uint32 </a:t>
            </a:r>
            <a:r>
              <a:rPr lang="en-US" sz="1800" dirty="0">
                <a:latin typeface="Consolas" charset="0"/>
                <a:ea typeface="Consolas" charset="0"/>
                <a:cs typeface="Consolas" charset="0"/>
              </a:rPr>
              <a:t>options)</a:t>
            </a:r>
          </a:p>
          <a:p>
            <a:r>
              <a:rPr lang="en-US" sz="1800" dirty="0">
                <a:latin typeface="Consolas" charset="0"/>
                <a:ea typeface="Consolas" charset="0"/>
                <a:cs typeface="Consolas" charset="0"/>
              </a:rPr>
              <a:t>{</a:t>
            </a:r>
          </a:p>
          <a:p>
            <a:r>
              <a:rPr lang="en-US" sz="1800" dirty="0">
                <a:latin typeface="Consolas" charset="0"/>
                <a:ea typeface="Consolas" charset="0"/>
                <a:cs typeface="Consolas" charset="0"/>
              </a:rPr>
              <a:t>    </a:t>
            </a:r>
            <a:r>
              <a:rPr lang="en-US" sz="1800" dirty="0" err="1">
                <a:latin typeface="Consolas" charset="0"/>
                <a:ea typeface="Consolas" charset="0"/>
                <a:cs typeface="Consolas" charset="0"/>
              </a:rPr>
              <a:t>int</a:t>
            </a:r>
            <a:r>
              <a:rPr lang="en-US" sz="1800" dirty="0">
                <a:latin typeface="Consolas" charset="0"/>
                <a:ea typeface="Consolas" charset="0"/>
                <a:cs typeface="Consolas" charset="0"/>
              </a:rPr>
              <a:t>                 Status;</a:t>
            </a:r>
          </a:p>
          <a:p>
            <a:r>
              <a:rPr lang="en-US" sz="1800" dirty="0">
                <a:latin typeface="Consolas" charset="0"/>
                <a:ea typeface="Consolas" charset="0"/>
                <a:cs typeface="Consolas" charset="0"/>
              </a:rPr>
              <a:t>    </a:t>
            </a:r>
            <a:r>
              <a:rPr lang="en-US" sz="1800" dirty="0" err="1">
                <a:latin typeface="Consolas" charset="0"/>
                <a:ea typeface="Consolas" charset="0"/>
                <a:cs typeface="Consolas" charset="0"/>
              </a:rPr>
              <a:t>pthread_mutexattr_t</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mutex_attr</a:t>
            </a:r>
            <a:r>
              <a:rPr lang="en-US" sz="1800" dirty="0">
                <a:latin typeface="Consolas" charset="0"/>
                <a:ea typeface="Consolas" charset="0"/>
                <a:cs typeface="Consolas" charset="0"/>
              </a:rPr>
              <a:t>;</a:t>
            </a:r>
          </a:p>
          <a:p>
            <a:r>
              <a:rPr lang="en-US" sz="1800" dirty="0">
                <a:latin typeface="Consolas" charset="0"/>
                <a:ea typeface="Consolas" charset="0"/>
                <a:cs typeface="Consolas" charset="0"/>
              </a:rPr>
              <a:t>    </a:t>
            </a:r>
            <a:r>
              <a:rPr lang="en-US" sz="1800" dirty="0" err="1">
                <a:latin typeface="Consolas" charset="0"/>
                <a:ea typeface="Consolas" charset="0"/>
                <a:cs typeface="Consolas" charset="0"/>
              </a:rPr>
              <a:t>pthread_mutex_t</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mutex</a:t>
            </a:r>
            <a:r>
              <a:rPr lang="en-US" sz="1800" dirty="0">
                <a:latin typeface="Consolas" charset="0"/>
                <a:ea typeface="Consolas" charset="0"/>
                <a:cs typeface="Consolas" charset="0"/>
              </a:rPr>
              <a:t>;</a:t>
            </a:r>
          </a:p>
          <a:p>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pthread_cond_t</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cond</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r>
              <a:rPr lang="en-US" sz="1800" dirty="0">
                <a:latin typeface="Consolas" charset="0"/>
                <a:ea typeface="Consolas" charset="0"/>
                <a:cs typeface="Consolas" charset="0"/>
              </a:rPr>
              <a:t>    /* ... */</a:t>
            </a:r>
          </a:p>
          <a:p>
            <a:r>
              <a:rPr lang="en-US" sz="1800" dirty="0">
                <a:latin typeface="Consolas" charset="0"/>
                <a:ea typeface="Consolas" charset="0"/>
                <a:cs typeface="Consolas" charset="0"/>
              </a:rPr>
              <a:t> </a:t>
            </a:r>
          </a:p>
          <a:p>
            <a:r>
              <a:rPr lang="en-US" sz="1800" dirty="0">
                <a:latin typeface="Consolas" charset="0"/>
                <a:ea typeface="Consolas" charset="0"/>
                <a:cs typeface="Consolas" charset="0"/>
              </a:rPr>
              <a:t>    Status = </a:t>
            </a:r>
            <a:r>
              <a:rPr lang="en-US" sz="1800" dirty="0" err="1">
                <a:latin typeface="Consolas" charset="0"/>
                <a:ea typeface="Consolas" charset="0"/>
                <a:cs typeface="Consolas" charset="0"/>
              </a:rPr>
              <a:t>pthread_mutexattr_init</a:t>
            </a:r>
            <a:r>
              <a:rPr lang="en-US" sz="1800" dirty="0">
                <a:latin typeface="Consolas" charset="0"/>
                <a:ea typeface="Consolas" charset="0"/>
                <a:cs typeface="Consolas" charset="0"/>
              </a:rPr>
              <a:t>(&amp;</a:t>
            </a:r>
            <a:r>
              <a:rPr lang="en-US" sz="1800" dirty="0" err="1">
                <a:latin typeface="Consolas" charset="0"/>
                <a:ea typeface="Consolas" charset="0"/>
                <a:cs typeface="Consolas" charset="0"/>
              </a:rPr>
              <a:t>mutex_attr</a:t>
            </a:r>
            <a:r>
              <a:rPr lang="en-US" sz="1800" dirty="0">
                <a:latin typeface="Consolas" charset="0"/>
                <a:ea typeface="Consolas" charset="0"/>
                <a:cs typeface="Consolas" charset="0"/>
              </a:rPr>
              <a:t>);</a:t>
            </a:r>
          </a:p>
          <a:p>
            <a:r>
              <a:rPr lang="en-US" sz="1800" dirty="0">
                <a:latin typeface="Consolas" charset="0"/>
                <a:ea typeface="Consolas" charset="0"/>
                <a:cs typeface="Consolas" charset="0"/>
              </a:rPr>
              <a:t>    Status = </a:t>
            </a:r>
            <a:r>
              <a:rPr lang="en-US" sz="1800" dirty="0" err="1">
                <a:latin typeface="Consolas" charset="0"/>
                <a:ea typeface="Consolas" charset="0"/>
                <a:cs typeface="Consolas" charset="0"/>
              </a:rPr>
              <a:t>pthread_mutexattr_setprotocol</a:t>
            </a:r>
            <a:r>
              <a:rPr lang="en-US" sz="1800" dirty="0">
                <a:latin typeface="Consolas" charset="0"/>
                <a:ea typeface="Consolas" charset="0"/>
                <a:cs typeface="Consolas" charset="0"/>
              </a:rPr>
              <a:t>(&amp;</a:t>
            </a:r>
            <a:r>
              <a:rPr lang="en-US" sz="1800" dirty="0" err="1">
                <a:latin typeface="Consolas" charset="0"/>
                <a:ea typeface="Consolas" charset="0"/>
                <a:cs typeface="Consolas" charset="0"/>
              </a:rPr>
              <a:t>mutex_attr</a:t>
            </a:r>
            <a:r>
              <a:rPr lang="en-US" sz="1800" dirty="0">
                <a:latin typeface="Consolas" charset="0"/>
                <a:ea typeface="Consolas" charset="0"/>
                <a:cs typeface="Consolas" charset="0"/>
              </a:rPr>
              <a:t>, PTHREAD_PRIO_INHERIT);</a:t>
            </a:r>
          </a:p>
          <a:p>
            <a:r>
              <a:rPr lang="en-US" sz="1800" dirty="0">
                <a:latin typeface="Consolas" charset="0"/>
                <a:ea typeface="Consolas" charset="0"/>
                <a:cs typeface="Consolas" charset="0"/>
              </a:rPr>
              <a:t>    Status = </a:t>
            </a:r>
            <a:r>
              <a:rPr lang="en-US" sz="1800" dirty="0" err="1">
                <a:latin typeface="Consolas" charset="0"/>
                <a:ea typeface="Consolas" charset="0"/>
                <a:cs typeface="Consolas" charset="0"/>
              </a:rPr>
              <a:t>pthread_mutex_init</a:t>
            </a:r>
            <a:r>
              <a:rPr lang="en-US" sz="1800" dirty="0">
                <a:latin typeface="Consolas" charset="0"/>
                <a:ea typeface="Consolas" charset="0"/>
                <a:cs typeface="Consolas" charset="0"/>
              </a:rPr>
              <a:t>(&amp;</a:t>
            </a:r>
            <a:r>
              <a:rPr lang="en-US" sz="1800" dirty="0" err="1">
                <a:latin typeface="Consolas" charset="0"/>
                <a:ea typeface="Consolas" charset="0"/>
                <a:cs typeface="Consolas" charset="0"/>
              </a:rPr>
              <a:t>mutex</a:t>
            </a:r>
            <a:r>
              <a:rPr lang="en-US" sz="1800" dirty="0">
                <a:latin typeface="Consolas" charset="0"/>
                <a:ea typeface="Consolas" charset="0"/>
                <a:cs typeface="Consolas" charset="0"/>
              </a:rPr>
              <a:t>, &amp;</a:t>
            </a:r>
            <a:r>
              <a:rPr lang="en-US" sz="1800" dirty="0" err="1">
                <a:latin typeface="Consolas" charset="0"/>
                <a:ea typeface="Consolas" charset="0"/>
                <a:cs typeface="Consolas" charset="0"/>
              </a:rPr>
              <a:t>mutex_attr</a:t>
            </a:r>
            <a:r>
              <a:rPr lang="en-US" sz="1800" dirty="0">
                <a:latin typeface="Consolas" charset="0"/>
                <a:ea typeface="Consolas" charset="0"/>
                <a:cs typeface="Consolas" charset="0"/>
              </a:rPr>
              <a:t>);</a:t>
            </a:r>
          </a:p>
          <a:p>
            <a:r>
              <a:rPr lang="en-US" sz="1800" dirty="0">
                <a:latin typeface="Consolas" charset="0"/>
                <a:ea typeface="Consolas" charset="0"/>
                <a:cs typeface="Consolas" charset="0"/>
              </a:rPr>
              <a:t>    Status = </a:t>
            </a:r>
            <a:r>
              <a:rPr lang="en-US" sz="1800" dirty="0" err="1">
                <a:latin typeface="Consolas" charset="0"/>
                <a:ea typeface="Consolas" charset="0"/>
                <a:cs typeface="Consolas" charset="0"/>
              </a:rPr>
              <a:t>pthread_cond_init</a:t>
            </a:r>
            <a:r>
              <a:rPr lang="en-US" sz="1800" dirty="0" smtClean="0">
                <a:latin typeface="Consolas" charset="0"/>
                <a:ea typeface="Consolas" charset="0"/>
                <a:cs typeface="Consolas" charset="0"/>
              </a:rPr>
              <a:t>(&amp;</a:t>
            </a:r>
            <a:r>
              <a:rPr lang="en-US" sz="1800" dirty="0" err="1" smtClean="0">
                <a:latin typeface="Consolas" charset="0"/>
                <a:ea typeface="Consolas" charset="0"/>
                <a:cs typeface="Consolas" charset="0"/>
              </a:rPr>
              <a:t>cond</a:t>
            </a:r>
            <a:r>
              <a:rPr lang="en-US" sz="1800" dirty="0" smtClean="0">
                <a:latin typeface="Consolas" charset="0"/>
                <a:ea typeface="Consolas" charset="0"/>
                <a:cs typeface="Consolas" charset="0"/>
              </a:rPr>
              <a:t>, </a:t>
            </a:r>
            <a:r>
              <a:rPr lang="en-US" sz="1800" dirty="0">
                <a:latin typeface="Consolas" charset="0"/>
                <a:ea typeface="Consolas" charset="0"/>
                <a:cs typeface="Consolas" charset="0"/>
              </a:rPr>
              <a:t>NULL);</a:t>
            </a:r>
          </a:p>
          <a:p>
            <a:r>
              <a:rPr lang="en-US" sz="1800" dirty="0">
                <a:latin typeface="Consolas" charset="0"/>
                <a:ea typeface="Consolas" charset="0"/>
                <a:cs typeface="Consolas" charset="0"/>
              </a:rPr>
              <a:t> </a:t>
            </a:r>
          </a:p>
          <a:p>
            <a:r>
              <a:rPr lang="en-US" sz="1800" dirty="0">
                <a:latin typeface="Consolas" charset="0"/>
                <a:ea typeface="Consolas" charset="0"/>
                <a:cs typeface="Consolas" charset="0"/>
              </a:rPr>
              <a:t>    /* ... */</a:t>
            </a:r>
          </a:p>
          <a:p>
            <a:r>
              <a:rPr lang="en-US" sz="1800" dirty="0">
                <a:latin typeface="Consolas" charset="0"/>
                <a:ea typeface="Consolas" charset="0"/>
                <a:cs typeface="Consolas" charset="0"/>
              </a:rPr>
              <a:t> </a:t>
            </a:r>
          </a:p>
          <a:p>
            <a:r>
              <a:rPr lang="en-US" sz="1800" dirty="0">
                <a:latin typeface="Consolas" charset="0"/>
                <a:ea typeface="Consolas" charset="0"/>
                <a:cs typeface="Consolas" charset="0"/>
              </a:rPr>
              <a:t>}</a:t>
            </a:r>
          </a:p>
          <a:p>
            <a:pPr algn="ctr"/>
            <a:endParaRPr lang="en-US" sz="1800" b="1" dirty="0">
              <a:latin typeface="Consolas" charset="0"/>
              <a:ea typeface="Consolas" charset="0"/>
              <a:cs typeface="Consolas" charset="0"/>
            </a:endParaRPr>
          </a:p>
        </p:txBody>
      </p:sp>
      <p:sp>
        <p:nvSpPr>
          <p:cNvPr id="24" name="Rectangular Callout 23"/>
          <p:cNvSpPr/>
          <p:nvPr/>
        </p:nvSpPr>
        <p:spPr bwMode="auto">
          <a:xfrm>
            <a:off x="7389812" y="2438400"/>
            <a:ext cx="2743200" cy="685800"/>
          </a:xfrm>
          <a:prstGeom prst="wedgeRectCallout">
            <a:avLst>
              <a:gd name="adj1" fmla="val -55296"/>
              <a:gd name="adj2" fmla="val -156709"/>
            </a:avLst>
          </a:prstGeom>
          <a:ln>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t>Named and created dynamically, at runtime</a:t>
            </a:r>
            <a:endParaRPr kumimoji="0" lang="en-US" sz="1600" b="1" i="0" u="none" strike="noStrike" cap="none" normalizeH="0" baseline="0" dirty="0" smtClean="0">
              <a:ln>
                <a:noFill/>
              </a:ln>
              <a:solidFill>
                <a:schemeClr val="tx1"/>
              </a:solidFill>
              <a:effectLst/>
            </a:endParaRPr>
          </a:p>
        </p:txBody>
      </p:sp>
      <p:sp>
        <p:nvSpPr>
          <p:cNvPr id="25" name="Rectangular Callout 24"/>
          <p:cNvSpPr/>
          <p:nvPr/>
        </p:nvSpPr>
        <p:spPr bwMode="auto">
          <a:xfrm>
            <a:off x="4545546" y="5410200"/>
            <a:ext cx="2743200" cy="685800"/>
          </a:xfrm>
          <a:prstGeom prst="wedgeRectCallout">
            <a:avLst>
              <a:gd name="adj1" fmla="val -55296"/>
              <a:gd name="adj2" fmla="val -152189"/>
            </a:avLst>
          </a:prstGeom>
          <a:ln>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t>Standard POSIX Construction</a:t>
            </a:r>
            <a:endParaRPr kumimoji="0" lang="en-US" sz="1600" b="1" i="0" u="none" strike="noStrike" cap="none" normalizeH="0" baseline="0" dirty="0" smtClean="0">
              <a:ln>
                <a:noFill/>
              </a:ln>
              <a:solidFill>
                <a:schemeClr val="tx1"/>
              </a:solidFill>
              <a:effectLst/>
            </a:endParaRPr>
          </a:p>
        </p:txBody>
      </p:sp>
      <p:sp>
        <p:nvSpPr>
          <p:cNvPr id="26" name="Rectangular Callout 25"/>
          <p:cNvSpPr/>
          <p:nvPr/>
        </p:nvSpPr>
        <p:spPr bwMode="auto">
          <a:xfrm>
            <a:off x="4545546" y="3384459"/>
            <a:ext cx="2743200" cy="419100"/>
          </a:xfrm>
          <a:prstGeom prst="wedgeRectCallout">
            <a:avLst>
              <a:gd name="adj1" fmla="val -41172"/>
              <a:gd name="adj2" fmla="val -402831"/>
            </a:avLst>
          </a:prstGeom>
          <a:ln>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t>Unused Argument</a:t>
            </a:r>
            <a:endParaRPr kumimoji="0" lang="en-US" sz="16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36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 in seL4:  Native Construction</a:t>
            </a:r>
            <a:endParaRPr lang="en-US" dirty="0"/>
          </a:p>
        </p:txBody>
      </p:sp>
      <p:sp>
        <p:nvSpPr>
          <p:cNvPr id="3" name="Content Placeholder 2"/>
          <p:cNvSpPr>
            <a:spLocks noGrp="1"/>
          </p:cNvSpPr>
          <p:nvPr>
            <p:ph idx="1"/>
          </p:nvPr>
        </p:nvSpPr>
        <p:spPr>
          <a:xfrm>
            <a:off x="633819" y="1066800"/>
            <a:ext cx="10870793" cy="4828032"/>
          </a:xfrm>
        </p:spPr>
        <p:txBody>
          <a:bodyPr/>
          <a:lstStyle/>
          <a:p>
            <a:pPr marL="301752" lvl="1" indent="0">
              <a:lnSpc>
                <a:spcPct val="100000"/>
              </a:lnSpc>
              <a:spcBef>
                <a:spcPts val="0"/>
              </a:spcBef>
              <a:buNone/>
            </a:pPr>
            <a:r>
              <a:rPr lang="en-US" dirty="0" smtClean="0">
                <a:solidFill>
                  <a:schemeClr val="accent2">
                    <a:lumMod val="75000"/>
                  </a:schemeClr>
                </a:solidFill>
                <a:latin typeface="Consolas" panose="020B0609020204030204" pitchFamily="49" charset="0"/>
                <a:cs typeface="Consolas" panose="020B0609020204030204" pitchFamily="49" charset="0"/>
              </a:rPr>
              <a:t>/* </a:t>
            </a:r>
            <a:r>
              <a:rPr lang="en-US" dirty="0">
                <a:solidFill>
                  <a:schemeClr val="accent2">
                    <a:lumMod val="75000"/>
                  </a:schemeClr>
                </a:solidFill>
                <a:latin typeface="Consolas" panose="020B0609020204030204" pitchFamily="49" charset="0"/>
                <a:cs typeface="Consolas" panose="020B0609020204030204" pitchFamily="49" charset="0"/>
              </a:rPr>
              <a:t>Allocate and </a:t>
            </a:r>
            <a:r>
              <a:rPr lang="en-US" dirty="0" err="1">
                <a:solidFill>
                  <a:schemeClr val="accent2">
                    <a:lumMod val="75000"/>
                  </a:schemeClr>
                </a:solidFill>
                <a:latin typeface="Consolas" panose="020B0609020204030204" pitchFamily="49" charset="0"/>
                <a:cs typeface="Consolas" panose="020B0609020204030204" pitchFamily="49" charset="0"/>
              </a:rPr>
              <a:t>initialise</a:t>
            </a:r>
            <a:r>
              <a:rPr lang="en-US" dirty="0">
                <a:solidFill>
                  <a:schemeClr val="accent2">
                    <a:lumMod val="75000"/>
                  </a:schemeClr>
                </a:solidFill>
                <a:latin typeface="Consolas" panose="020B0609020204030204" pitchFamily="49" charset="0"/>
                <a:cs typeface="Consolas" panose="020B0609020204030204" pitchFamily="49" charset="0"/>
              </a:rPr>
              <a:t> a managed binary semaphore</a:t>
            </a:r>
          </a:p>
          <a:p>
            <a:pPr marL="301752" lvl="1" indent="0">
              <a:lnSpc>
                <a:spcPct val="100000"/>
              </a:lnSpc>
              <a:spcBef>
                <a:spcPts val="0"/>
              </a:spcBef>
              <a:buNone/>
            </a:pPr>
            <a:r>
              <a:rPr lang="en-US" dirty="0">
                <a:solidFill>
                  <a:schemeClr val="accent2">
                    <a:lumMod val="75000"/>
                  </a:schemeClr>
                </a:solidFill>
                <a:latin typeface="Consolas" panose="020B0609020204030204" pitchFamily="49" charset="0"/>
                <a:cs typeface="Consolas" panose="020B0609020204030204" pitchFamily="49" charset="0"/>
              </a:rPr>
              <a:t> * </a:t>
            </a:r>
            <a:r>
              <a:rPr lang="en-US" dirty="0">
                <a:solidFill>
                  <a:schemeClr val="accent5">
                    <a:lumMod val="75000"/>
                  </a:schemeClr>
                </a:solidFill>
                <a:latin typeface="Consolas" panose="020B0609020204030204" pitchFamily="49" charset="0"/>
                <a:cs typeface="Consolas" panose="020B0609020204030204" pitchFamily="49" charset="0"/>
              </a:rPr>
              <a:t>@</a:t>
            </a:r>
            <a:r>
              <a:rPr lang="en-US" dirty="0" err="1">
                <a:solidFill>
                  <a:schemeClr val="accent5">
                    <a:lumMod val="75000"/>
                  </a:schemeClr>
                </a:solidFill>
                <a:latin typeface="Consolas" panose="020B0609020204030204" pitchFamily="49" charset="0"/>
                <a:cs typeface="Consolas" panose="020B0609020204030204" pitchFamily="49" charset="0"/>
              </a:rPr>
              <a:t>param</a:t>
            </a:r>
            <a:r>
              <a:rPr lang="en-US" dirty="0">
                <a:solidFill>
                  <a:schemeClr val="accent5">
                    <a:lumMod val="75000"/>
                  </a:schemeClr>
                </a:solidFill>
                <a:latin typeface="Consolas" panose="020B0609020204030204" pitchFamily="49" charset="0"/>
                <a:cs typeface="Consolas" panose="020B0609020204030204" pitchFamily="49" charset="0"/>
              </a:rPr>
              <a:t> </a:t>
            </a:r>
            <a:r>
              <a:rPr lang="en-US" dirty="0" err="1">
                <a:solidFill>
                  <a:schemeClr val="accent2">
                    <a:lumMod val="75000"/>
                  </a:schemeClr>
                </a:solidFill>
                <a:latin typeface="Consolas" panose="020B0609020204030204" pitchFamily="49" charset="0"/>
                <a:cs typeface="Consolas" panose="020B0609020204030204" pitchFamily="49" charset="0"/>
              </a:rPr>
              <a:t>vka</a:t>
            </a:r>
            <a:r>
              <a:rPr lang="en-US" dirty="0">
                <a:solidFill>
                  <a:schemeClr val="accent2">
                    <a:lumMod val="75000"/>
                  </a:schemeClr>
                </a:solidFill>
                <a:latin typeface="Consolas" panose="020B0609020204030204" pitchFamily="49" charset="0"/>
                <a:cs typeface="Consolas" panose="020B0609020204030204" pitchFamily="49" charset="0"/>
              </a:rPr>
              <a:t>           A VKA instance used to allocate a notification object.</a:t>
            </a:r>
          </a:p>
          <a:p>
            <a:pPr marL="301752" lvl="1" indent="0">
              <a:lnSpc>
                <a:spcPct val="100000"/>
              </a:lnSpc>
              <a:spcBef>
                <a:spcPts val="0"/>
              </a:spcBef>
              <a:buNone/>
            </a:pPr>
            <a:r>
              <a:rPr lang="en-US" dirty="0">
                <a:solidFill>
                  <a:schemeClr val="accent2">
                    <a:lumMod val="75000"/>
                  </a:schemeClr>
                </a:solidFill>
                <a:latin typeface="Consolas" panose="020B0609020204030204" pitchFamily="49" charset="0"/>
                <a:cs typeface="Consolas" panose="020B0609020204030204" pitchFamily="49" charset="0"/>
              </a:rPr>
              <a:t> * </a:t>
            </a:r>
            <a:r>
              <a:rPr lang="en-US" dirty="0">
                <a:solidFill>
                  <a:schemeClr val="accent5">
                    <a:lumMod val="75000"/>
                  </a:schemeClr>
                </a:solidFill>
                <a:latin typeface="Consolas" panose="020B0609020204030204" pitchFamily="49" charset="0"/>
                <a:cs typeface="Consolas" panose="020B0609020204030204" pitchFamily="49" charset="0"/>
              </a:rPr>
              <a:t>@</a:t>
            </a:r>
            <a:r>
              <a:rPr lang="en-US" dirty="0" err="1">
                <a:solidFill>
                  <a:schemeClr val="accent5">
                    <a:lumMod val="75000"/>
                  </a:schemeClr>
                </a:solidFill>
                <a:latin typeface="Consolas" panose="020B0609020204030204" pitchFamily="49" charset="0"/>
                <a:cs typeface="Consolas" panose="020B0609020204030204" pitchFamily="49" charset="0"/>
              </a:rPr>
              <a:t>param</a:t>
            </a:r>
            <a:r>
              <a:rPr lang="en-US" dirty="0">
                <a:solidFill>
                  <a:schemeClr val="accent5">
                    <a:lumMod val="75000"/>
                  </a:schemeClr>
                </a:solidFill>
                <a:latin typeface="Consolas" panose="020B0609020204030204" pitchFamily="49" charset="0"/>
                <a:cs typeface="Consolas" panose="020B0609020204030204" pitchFamily="49" charset="0"/>
              </a:rPr>
              <a:t> </a:t>
            </a:r>
            <a:r>
              <a:rPr lang="en-US" dirty="0" err="1">
                <a:solidFill>
                  <a:schemeClr val="accent2">
                    <a:lumMod val="75000"/>
                  </a:schemeClr>
                </a:solidFill>
                <a:latin typeface="Consolas" panose="020B0609020204030204" pitchFamily="49" charset="0"/>
                <a:cs typeface="Consolas" panose="020B0609020204030204" pitchFamily="49" charset="0"/>
              </a:rPr>
              <a:t>sem</a:t>
            </a:r>
            <a:r>
              <a:rPr lang="en-US" dirty="0">
                <a:solidFill>
                  <a:schemeClr val="accent2">
                    <a:lumMod val="75000"/>
                  </a:schemeClr>
                </a:solidFill>
                <a:latin typeface="Consolas" panose="020B0609020204030204" pitchFamily="49" charset="0"/>
                <a:cs typeface="Consolas" panose="020B0609020204030204" pitchFamily="49" charset="0"/>
              </a:rPr>
              <a:t>           A semaphore object to </a:t>
            </a:r>
            <a:r>
              <a:rPr lang="en-US" dirty="0" err="1">
                <a:solidFill>
                  <a:schemeClr val="accent2">
                    <a:lumMod val="75000"/>
                  </a:schemeClr>
                </a:solidFill>
                <a:latin typeface="Consolas" panose="020B0609020204030204" pitchFamily="49" charset="0"/>
                <a:cs typeface="Consolas" panose="020B0609020204030204" pitchFamily="49" charset="0"/>
              </a:rPr>
              <a:t>initialise</a:t>
            </a:r>
            <a:r>
              <a:rPr lang="en-US" dirty="0">
                <a:solidFill>
                  <a:schemeClr val="accent2">
                    <a:lumMod val="75000"/>
                  </a:schemeClr>
                </a:solidFill>
                <a:latin typeface="Consolas" panose="020B0609020204030204" pitchFamily="49" charset="0"/>
                <a:cs typeface="Consolas" panose="020B0609020204030204" pitchFamily="49" charset="0"/>
              </a:rPr>
              <a:t>.</a:t>
            </a:r>
          </a:p>
          <a:p>
            <a:pPr marL="301752" lvl="1" indent="0">
              <a:lnSpc>
                <a:spcPct val="100000"/>
              </a:lnSpc>
              <a:spcBef>
                <a:spcPts val="0"/>
              </a:spcBef>
              <a:buNone/>
            </a:pPr>
            <a:r>
              <a:rPr lang="en-US" dirty="0">
                <a:solidFill>
                  <a:schemeClr val="accent2">
                    <a:lumMod val="75000"/>
                  </a:schemeClr>
                </a:solidFill>
                <a:latin typeface="Consolas" panose="020B0609020204030204" pitchFamily="49" charset="0"/>
                <a:cs typeface="Consolas" panose="020B0609020204030204" pitchFamily="49" charset="0"/>
              </a:rPr>
              <a:t> * </a:t>
            </a:r>
            <a:r>
              <a:rPr lang="en-US" dirty="0">
                <a:solidFill>
                  <a:schemeClr val="accent5">
                    <a:lumMod val="75000"/>
                  </a:schemeClr>
                </a:solidFill>
                <a:latin typeface="Consolas" panose="020B0609020204030204" pitchFamily="49" charset="0"/>
                <a:cs typeface="Consolas" panose="020B0609020204030204" pitchFamily="49" charset="0"/>
              </a:rPr>
              <a:t>@</a:t>
            </a:r>
            <a:r>
              <a:rPr lang="en-US" dirty="0" err="1">
                <a:solidFill>
                  <a:schemeClr val="accent5">
                    <a:lumMod val="75000"/>
                  </a:schemeClr>
                </a:solidFill>
                <a:latin typeface="Consolas" panose="020B0609020204030204" pitchFamily="49" charset="0"/>
                <a:cs typeface="Consolas" panose="020B0609020204030204" pitchFamily="49" charset="0"/>
              </a:rPr>
              <a:t>param</a:t>
            </a:r>
            <a:r>
              <a:rPr lang="en-US" dirty="0">
                <a:solidFill>
                  <a:schemeClr val="accent5">
                    <a:lumMod val="75000"/>
                  </a:schemeClr>
                </a:solidFill>
                <a:latin typeface="Consolas" panose="020B0609020204030204" pitchFamily="49" charset="0"/>
                <a:cs typeface="Consolas" panose="020B0609020204030204" pitchFamily="49" charset="0"/>
              </a:rPr>
              <a:t> </a:t>
            </a:r>
            <a:r>
              <a:rPr lang="en-US" dirty="0">
                <a:solidFill>
                  <a:schemeClr val="accent2">
                    <a:lumMod val="75000"/>
                  </a:schemeClr>
                </a:solidFill>
                <a:latin typeface="Consolas" panose="020B0609020204030204" pitchFamily="49" charset="0"/>
                <a:cs typeface="Consolas" panose="020B0609020204030204" pitchFamily="49" charset="0"/>
              </a:rPr>
              <a:t>value         The initial value for the semaphore. Must be 0 or 1.</a:t>
            </a:r>
          </a:p>
          <a:p>
            <a:pPr marL="301752" lvl="1" indent="0">
              <a:lnSpc>
                <a:spcPct val="100000"/>
              </a:lnSpc>
              <a:spcBef>
                <a:spcPts val="0"/>
              </a:spcBef>
              <a:buNone/>
            </a:pPr>
            <a:r>
              <a:rPr lang="en-US" dirty="0">
                <a:solidFill>
                  <a:schemeClr val="accent2">
                    <a:lumMod val="75000"/>
                  </a:schemeClr>
                </a:solidFill>
                <a:latin typeface="Consolas" panose="020B0609020204030204" pitchFamily="49" charset="0"/>
                <a:cs typeface="Consolas" panose="020B0609020204030204" pitchFamily="49" charset="0"/>
              </a:rPr>
              <a:t> * </a:t>
            </a:r>
            <a:r>
              <a:rPr lang="en-US" dirty="0">
                <a:solidFill>
                  <a:schemeClr val="accent5">
                    <a:lumMod val="75000"/>
                  </a:schemeClr>
                </a:solidFill>
                <a:latin typeface="Consolas" panose="020B0609020204030204" pitchFamily="49" charset="0"/>
                <a:cs typeface="Consolas" panose="020B0609020204030204" pitchFamily="49" charset="0"/>
              </a:rPr>
              <a:t>@return              </a:t>
            </a:r>
            <a:r>
              <a:rPr lang="en-US" dirty="0">
                <a:solidFill>
                  <a:schemeClr val="accent2">
                    <a:lumMod val="75000"/>
                  </a:schemeClr>
                </a:solidFill>
                <a:latin typeface="Consolas" panose="020B0609020204030204" pitchFamily="49" charset="0"/>
                <a:cs typeface="Consolas" panose="020B0609020204030204" pitchFamily="49" charset="0"/>
              </a:rPr>
              <a:t>0 on success, an error code on failure. */</a:t>
            </a:r>
          </a:p>
          <a:p>
            <a:pPr marL="301752" lvl="1" indent="0">
              <a:lnSpc>
                <a:spcPct val="100000"/>
              </a:lnSpc>
              <a:spcBef>
                <a:spcPts val="0"/>
              </a:spcBef>
              <a:buNone/>
            </a:pPr>
            <a:r>
              <a:rPr lang="en-US" dirty="0">
                <a:latin typeface="Consolas" panose="020B0609020204030204" pitchFamily="49" charset="0"/>
                <a:cs typeface="Consolas" panose="020B0609020204030204" pitchFamily="49" charset="0"/>
              </a:rPr>
              <a:t>static inline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sync_bin_sem_new</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vka_t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vka</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sync_bin_sem_t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sem</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value) {</a:t>
            </a:r>
          </a:p>
          <a:p>
            <a:pPr marL="301752" lvl="1" indent="0">
              <a:lnSpc>
                <a:spcPct val="100000"/>
              </a:lnSpc>
              <a:spcBef>
                <a:spcPts val="0"/>
              </a:spcBef>
              <a:buNone/>
            </a:pPr>
            <a:r>
              <a:rPr lang="en-US" dirty="0" smtClean="0">
                <a:latin typeface="Consolas" panose="020B0609020204030204" pitchFamily="49" charset="0"/>
                <a:cs typeface="Consolas" panose="020B0609020204030204" pitchFamily="49" charset="0"/>
              </a:rPr>
              <a:t>	…    </a:t>
            </a:r>
          </a:p>
          <a:p>
            <a:pPr marL="301752" lvl="1" indent="0">
              <a:lnSpc>
                <a:spcPct val="100000"/>
              </a:lnSpc>
              <a:spcBef>
                <a:spcPts val="0"/>
              </a:spcBef>
              <a:buNone/>
            </a:pPr>
            <a:r>
              <a:rPr lang="en-US" dirty="0" smtClean="0">
                <a:latin typeface="Consolas" panose="020B0609020204030204" pitchFamily="49" charset="0"/>
                <a:cs typeface="Consolas" panose="020B0609020204030204" pitchFamily="49" charset="0"/>
              </a:rPr>
              <a:t>	</a:t>
            </a:r>
            <a:r>
              <a:rPr lang="en-US" dirty="0" smtClean="0">
                <a:solidFill>
                  <a:schemeClr val="accent2">
                    <a:lumMod val="75000"/>
                  </a:schemeClr>
                </a:solidFill>
                <a:latin typeface="Consolas" panose="020B0609020204030204" pitchFamily="49" charset="0"/>
                <a:cs typeface="Consolas" panose="020B0609020204030204" pitchFamily="49" charset="0"/>
              </a:rPr>
              <a:t>/* Edge Case Handling */</a:t>
            </a:r>
          </a:p>
          <a:p>
            <a:pPr marL="301752" lvl="1" indent="0">
              <a:lnSpc>
                <a:spcPct val="100000"/>
              </a:lnSpc>
              <a:spcBef>
                <a:spcPts val="0"/>
              </a:spcBef>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301752" lvl="1" indent="0">
              <a:lnSpc>
                <a:spcPct val="100000"/>
              </a:lnSpc>
              <a:spcBef>
                <a:spcPts val="0"/>
              </a:spcBef>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error = </a:t>
            </a:r>
            <a:r>
              <a:rPr lang="en-US" dirty="0" err="1">
                <a:solidFill>
                  <a:schemeClr val="accent4">
                    <a:lumMod val="60000"/>
                    <a:lumOff val="40000"/>
                  </a:schemeClr>
                </a:solidFill>
                <a:latin typeface="Consolas" panose="020B0609020204030204" pitchFamily="49" charset="0"/>
                <a:cs typeface="Consolas" panose="020B0609020204030204" pitchFamily="49" charset="0"/>
              </a:rPr>
              <a:t>vka_alloc_notification</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vka</a:t>
            </a:r>
            <a:r>
              <a:rPr lang="en-US" dirty="0">
                <a:latin typeface="Consolas" panose="020B0609020204030204" pitchFamily="49" charset="0"/>
                <a:cs typeface="Consolas" panose="020B0609020204030204" pitchFamily="49" charset="0"/>
              </a:rPr>
              <a:t>, &amp;(</a:t>
            </a:r>
            <a:r>
              <a:rPr lang="en-US" dirty="0" err="1">
                <a:latin typeface="Consolas" panose="020B0609020204030204" pitchFamily="49" charset="0"/>
                <a:cs typeface="Consolas" panose="020B0609020204030204" pitchFamily="49" charset="0"/>
              </a:rPr>
              <a:t>sem</a:t>
            </a:r>
            <a:r>
              <a:rPr lang="en-US" dirty="0">
                <a:latin typeface="Consolas" panose="020B0609020204030204" pitchFamily="49" charset="0"/>
                <a:cs typeface="Consolas" panose="020B0609020204030204" pitchFamily="49" charset="0"/>
              </a:rPr>
              <a:t>-&gt;notification));</a:t>
            </a:r>
          </a:p>
          <a:p>
            <a:pPr marL="301752" lvl="1" indent="0">
              <a:lnSpc>
                <a:spcPct val="100000"/>
              </a:lnSpc>
              <a:spcBef>
                <a:spcPts val="0"/>
              </a:spcBef>
              <a:buNone/>
            </a:pPr>
            <a:endParaRPr lang="en-US" dirty="0">
              <a:latin typeface="Consolas" panose="020B0609020204030204" pitchFamily="49" charset="0"/>
              <a:cs typeface="Consolas" panose="020B0609020204030204" pitchFamily="49" charset="0"/>
            </a:endParaRPr>
          </a:p>
          <a:p>
            <a:pPr marL="301752" lvl="1" indent="0">
              <a:lnSpc>
                <a:spcPct val="100000"/>
              </a:lnSpc>
              <a:spcBef>
                <a:spcPts val="0"/>
              </a:spcBef>
              <a:buNone/>
            </a:pPr>
            <a:r>
              <a:rPr lang="en-US" dirty="0">
                <a:latin typeface="Consolas" panose="020B0609020204030204" pitchFamily="49" charset="0"/>
                <a:cs typeface="Consolas" panose="020B0609020204030204" pitchFamily="49" charset="0"/>
              </a:rPr>
              <a:t>    if (error != </a:t>
            </a:r>
            <a:r>
              <a:rPr lang="en-US" dirty="0" smtClean="0">
                <a:latin typeface="Consolas" panose="020B0609020204030204" pitchFamily="49" charset="0"/>
                <a:cs typeface="Consolas" panose="020B0609020204030204" pitchFamily="49" charset="0"/>
              </a:rPr>
              <a:t>0) return </a:t>
            </a:r>
            <a:r>
              <a:rPr lang="en-US" dirty="0">
                <a:latin typeface="Consolas" panose="020B0609020204030204" pitchFamily="49" charset="0"/>
                <a:cs typeface="Consolas" panose="020B0609020204030204" pitchFamily="49" charset="0"/>
              </a:rPr>
              <a:t>error;</a:t>
            </a:r>
          </a:p>
          <a:p>
            <a:pPr marL="301752" lvl="1" indent="0">
              <a:lnSpc>
                <a:spcPct val="100000"/>
              </a:lnSpc>
              <a:spcBef>
                <a:spcPts val="0"/>
              </a:spcBef>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else return </a:t>
            </a:r>
            <a:r>
              <a:rPr lang="en-US" dirty="0" err="1">
                <a:solidFill>
                  <a:schemeClr val="accent4">
                    <a:lumMod val="60000"/>
                    <a:lumOff val="40000"/>
                  </a:schemeClr>
                </a:solidFill>
                <a:latin typeface="Consolas" panose="020B0609020204030204" pitchFamily="49" charset="0"/>
                <a:cs typeface="Consolas" panose="020B0609020204030204" pitchFamily="49" charset="0"/>
              </a:rPr>
              <a:t>sync_bin_sem_init</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sem</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sem</a:t>
            </a:r>
            <a:r>
              <a:rPr lang="en-US" dirty="0">
                <a:latin typeface="Consolas" panose="020B0609020204030204" pitchFamily="49" charset="0"/>
                <a:cs typeface="Consolas" panose="020B0609020204030204" pitchFamily="49" charset="0"/>
              </a:rPr>
              <a:t>-&gt;</a:t>
            </a:r>
            <a:r>
              <a:rPr lang="en-US" dirty="0" err="1">
                <a:latin typeface="Consolas" panose="020B0609020204030204" pitchFamily="49" charset="0"/>
                <a:cs typeface="Consolas" panose="020B0609020204030204" pitchFamily="49" charset="0"/>
              </a:rPr>
              <a:t>notification.cptr</a:t>
            </a:r>
            <a:r>
              <a:rPr lang="en-US" dirty="0">
                <a:latin typeface="Consolas" panose="020B0609020204030204" pitchFamily="49" charset="0"/>
                <a:cs typeface="Consolas" panose="020B0609020204030204" pitchFamily="49" charset="0"/>
              </a:rPr>
              <a:t>, value);</a:t>
            </a:r>
          </a:p>
          <a:p>
            <a:pPr marL="301752" lvl="1" indent="0">
              <a:lnSpc>
                <a:spcPct val="100000"/>
              </a:lnSpc>
              <a:spcBef>
                <a:spcPts val="0"/>
              </a:spcBef>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0471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 in seL4:  </a:t>
            </a:r>
            <a:r>
              <a:rPr lang="en-US" dirty="0" err="1" smtClean="0"/>
              <a:t>CAmkES</a:t>
            </a:r>
            <a:r>
              <a:rPr lang="en-US" dirty="0" smtClean="0"/>
              <a:t> Interconnect</a:t>
            </a:r>
            <a:endParaRPr lang="en-US" dirty="0"/>
          </a:p>
        </p:txBody>
      </p:sp>
      <p:sp>
        <p:nvSpPr>
          <p:cNvPr id="4" name="TextBox 3"/>
          <p:cNvSpPr txBox="1"/>
          <p:nvPr/>
        </p:nvSpPr>
        <p:spPr>
          <a:xfrm>
            <a:off x="424514" y="1219200"/>
            <a:ext cx="8572501" cy="4801314"/>
          </a:xfrm>
          <a:prstGeom prst="rect">
            <a:avLst/>
          </a:prstGeom>
          <a:noFill/>
        </p:spPr>
        <p:txBody>
          <a:bodyPr wrap="square" rtlCol="0">
            <a:spAutoFit/>
          </a:bodyPr>
          <a:lstStyle/>
          <a:p>
            <a:r>
              <a:rPr lang="en-US" sz="1800" b="1" dirty="0" smtClean="0">
                <a:latin typeface="Consolas" panose="020B0609020204030204" pitchFamily="49" charset="0"/>
                <a:cs typeface="Consolas" panose="020B0609020204030204" pitchFamily="49" charset="0"/>
              </a:rPr>
              <a:t>component </a:t>
            </a:r>
            <a:r>
              <a:rPr lang="en-US" sz="1800" b="1" dirty="0" err="1" smtClean="0">
                <a:latin typeface="Consolas" panose="020B0609020204030204" pitchFamily="49" charset="0"/>
                <a:cs typeface="Consolas" panose="020B0609020204030204" pitchFamily="49" charset="0"/>
              </a:rPr>
              <a:t>myComponent</a:t>
            </a:r>
            <a:r>
              <a:rPr lang="en-US" sz="1800" b="1" dirty="0" smtClean="0">
                <a:latin typeface="Consolas" panose="020B0609020204030204" pitchFamily="49" charset="0"/>
                <a:cs typeface="Consolas" panose="020B0609020204030204" pitchFamily="49" charset="0"/>
              </a:rPr>
              <a:t> {</a:t>
            </a:r>
          </a:p>
          <a:p>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has mutex m;</a:t>
            </a:r>
          </a:p>
          <a:p>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provides Lock </a:t>
            </a:r>
            <a:r>
              <a:rPr lang="en-US" sz="1800" b="1" dirty="0" err="1" smtClean="0">
                <a:latin typeface="Consolas" panose="020B0609020204030204" pitchFamily="49" charset="0"/>
                <a:cs typeface="Consolas" panose="020B0609020204030204" pitchFamily="49" charset="0"/>
              </a:rPr>
              <a:t>lock</a:t>
            </a:r>
            <a:r>
              <a:rPr lang="en-US" sz="1800" b="1" dirty="0" smtClean="0">
                <a:latin typeface="Consolas" panose="020B0609020204030204" pitchFamily="49" charset="0"/>
                <a:cs typeface="Consolas" panose="020B0609020204030204" pitchFamily="49" charset="0"/>
              </a:rPr>
              <a:t>;</a:t>
            </a:r>
            <a:endParaRPr lang="en-US" sz="1800" b="1" dirty="0">
              <a:latin typeface="Consolas" panose="020B0609020204030204" pitchFamily="49" charset="0"/>
              <a:cs typeface="Consolas" panose="020B0609020204030204" pitchFamily="49" charset="0"/>
            </a:endParaRPr>
          </a:p>
          <a:p>
            <a:r>
              <a:rPr lang="en-US" sz="1800" b="1" dirty="0" smtClean="0">
                <a:latin typeface="Consolas" panose="020B0609020204030204" pitchFamily="49" charset="0"/>
                <a:cs typeface="Consolas" panose="020B0609020204030204" pitchFamily="49" charset="0"/>
              </a:rPr>
              <a:t>}</a:t>
            </a:r>
          </a:p>
          <a:p>
            <a:endParaRPr lang="en-US" sz="1800" b="1" dirty="0">
              <a:latin typeface="Consolas" panose="020B0609020204030204" pitchFamily="49" charset="0"/>
              <a:cs typeface="Consolas" panose="020B0609020204030204" pitchFamily="49" charset="0"/>
            </a:endParaRPr>
          </a:p>
          <a:p>
            <a:r>
              <a:rPr lang="en-US" sz="1800" b="1" dirty="0">
                <a:latin typeface="Consolas" panose="020B0609020204030204" pitchFamily="49" charset="0"/>
                <a:cs typeface="Consolas" panose="020B0609020204030204" pitchFamily="49" charset="0"/>
              </a:rPr>
              <a:t>c</a:t>
            </a:r>
            <a:r>
              <a:rPr lang="en-US" sz="1800" b="1" dirty="0" smtClean="0">
                <a:latin typeface="Consolas" panose="020B0609020204030204" pitchFamily="49" charset="0"/>
                <a:cs typeface="Consolas" panose="020B0609020204030204" pitchFamily="49" charset="0"/>
              </a:rPr>
              <a:t>omponent component2 {</a:t>
            </a:r>
          </a:p>
          <a:p>
            <a:r>
              <a:rPr lang="en-US" sz="1800" b="1" dirty="0" smtClean="0">
                <a:latin typeface="Consolas" panose="020B0609020204030204" pitchFamily="49" charset="0"/>
                <a:cs typeface="Consolas" panose="020B0609020204030204" pitchFamily="49" charset="0"/>
              </a:rPr>
              <a:t>	control;</a:t>
            </a:r>
          </a:p>
          <a:p>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uses Lock </a:t>
            </a:r>
            <a:r>
              <a:rPr lang="en-US" sz="1800" b="1" dirty="0" err="1" smtClean="0">
                <a:latin typeface="Consolas" panose="020B0609020204030204" pitchFamily="49" charset="0"/>
                <a:cs typeface="Consolas" panose="020B0609020204030204" pitchFamily="49" charset="0"/>
              </a:rPr>
              <a:t>lock</a:t>
            </a:r>
            <a:r>
              <a:rPr lang="en-US" sz="1800" b="1" dirty="0" smtClean="0">
                <a:latin typeface="Consolas" panose="020B0609020204030204" pitchFamily="49" charset="0"/>
                <a:cs typeface="Consolas" panose="020B0609020204030204" pitchFamily="49" charset="0"/>
              </a:rPr>
              <a:t>;</a:t>
            </a:r>
            <a:endParaRPr lang="en-US" sz="1800" b="1" dirty="0">
              <a:latin typeface="Consolas" panose="020B0609020204030204" pitchFamily="49" charset="0"/>
              <a:cs typeface="Consolas" panose="020B0609020204030204" pitchFamily="49" charset="0"/>
            </a:endParaRPr>
          </a:p>
          <a:p>
            <a:r>
              <a:rPr lang="en-US" sz="1800" b="1" dirty="0" smtClean="0">
                <a:latin typeface="Consolas" panose="020B0609020204030204" pitchFamily="49" charset="0"/>
                <a:cs typeface="Consolas" panose="020B0609020204030204" pitchFamily="49" charset="0"/>
              </a:rPr>
              <a:t>}</a:t>
            </a:r>
          </a:p>
          <a:p>
            <a:endParaRPr lang="en-US" sz="1800" b="1" dirty="0">
              <a:latin typeface="Consolas" panose="020B0609020204030204" pitchFamily="49" charset="0"/>
              <a:cs typeface="Consolas" panose="020B0609020204030204" pitchFamily="49" charset="0"/>
            </a:endParaRPr>
          </a:p>
          <a:p>
            <a:r>
              <a:rPr lang="en-US" sz="1800" b="1" dirty="0">
                <a:latin typeface="Consolas" panose="020B0609020204030204" pitchFamily="49" charset="0"/>
                <a:cs typeface="Consolas" panose="020B0609020204030204" pitchFamily="49" charset="0"/>
              </a:rPr>
              <a:t>a</a:t>
            </a:r>
            <a:r>
              <a:rPr lang="en-US" sz="1800" b="1" dirty="0" smtClean="0">
                <a:latin typeface="Consolas" panose="020B0609020204030204" pitchFamily="49" charset="0"/>
                <a:cs typeface="Consolas" panose="020B0609020204030204" pitchFamily="49" charset="0"/>
              </a:rPr>
              <a:t>ssembly {</a:t>
            </a:r>
          </a:p>
          <a:p>
            <a:r>
              <a:rPr lang="en-US" sz="1800" b="1" dirty="0" smtClean="0">
                <a:latin typeface="Consolas" panose="020B0609020204030204" pitchFamily="49" charset="0"/>
                <a:cs typeface="Consolas" panose="020B0609020204030204" pitchFamily="49" charset="0"/>
              </a:rPr>
              <a:t>	composition {</a:t>
            </a:r>
          </a:p>
          <a:p>
            <a:r>
              <a:rPr lang="en-US" sz="1800" b="1" dirty="0" smtClean="0">
                <a:latin typeface="Consolas" panose="020B0609020204030204" pitchFamily="49" charset="0"/>
                <a:cs typeface="Consolas" panose="020B0609020204030204" pitchFamily="49" charset="0"/>
              </a:rPr>
              <a:t>	   component </a:t>
            </a:r>
            <a:r>
              <a:rPr lang="en-US" sz="1800" b="1" dirty="0" err="1" smtClean="0">
                <a:latin typeface="Consolas" panose="020B0609020204030204" pitchFamily="49" charset="0"/>
                <a:cs typeface="Consolas" panose="020B0609020204030204" pitchFamily="49" charset="0"/>
              </a:rPr>
              <a:t>myComponent</a:t>
            </a:r>
            <a:r>
              <a:rPr lang="en-US" sz="1800" b="1" dirty="0" smtClean="0">
                <a:latin typeface="Consolas" panose="020B0609020204030204" pitchFamily="49" charset="0"/>
                <a:cs typeface="Consolas" panose="020B0609020204030204" pitchFamily="49" charset="0"/>
              </a:rPr>
              <a:t> c;</a:t>
            </a:r>
          </a:p>
          <a:p>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  component component2 c2;</a:t>
            </a:r>
          </a:p>
          <a:p>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   connection seL4RPCCall con(from c2.lock, to </a:t>
            </a:r>
            <a:r>
              <a:rPr lang="en-US" sz="1800" b="1" dirty="0" err="1" smtClean="0">
                <a:latin typeface="Consolas" panose="020B0609020204030204" pitchFamily="49" charset="0"/>
                <a:cs typeface="Consolas" panose="020B0609020204030204" pitchFamily="49" charset="0"/>
              </a:rPr>
              <a:t>c.lock</a:t>
            </a:r>
            <a:r>
              <a:rPr lang="en-US" sz="1800" b="1" dirty="0" smtClean="0">
                <a:latin typeface="Consolas" panose="020B0609020204030204" pitchFamily="49" charset="0"/>
                <a:cs typeface="Consolas" panose="020B0609020204030204" pitchFamily="49" charset="0"/>
              </a:rPr>
              <a:t>);</a:t>
            </a:r>
            <a:endParaRPr lang="en-US" sz="1800" b="1" dirty="0">
              <a:latin typeface="Consolas" panose="020B0609020204030204" pitchFamily="49" charset="0"/>
              <a:cs typeface="Consolas" panose="020B0609020204030204" pitchFamily="49" charset="0"/>
            </a:endParaRPr>
          </a:p>
          <a:p>
            <a:r>
              <a:rPr lang="en-US" sz="1800" b="1" dirty="0" smtClean="0">
                <a:latin typeface="Consolas" panose="020B0609020204030204" pitchFamily="49" charset="0"/>
                <a:cs typeface="Consolas" panose="020B0609020204030204" pitchFamily="49" charset="0"/>
              </a:rPr>
              <a:t>	}</a:t>
            </a:r>
            <a:endParaRPr lang="en-US" sz="1800" b="1" dirty="0">
              <a:latin typeface="Consolas" panose="020B0609020204030204" pitchFamily="49" charset="0"/>
              <a:cs typeface="Consolas" panose="020B0609020204030204" pitchFamily="49" charset="0"/>
            </a:endParaRPr>
          </a:p>
          <a:p>
            <a:r>
              <a:rPr lang="en-US" sz="1800" b="1" dirty="0" smtClean="0">
                <a:latin typeface="Consolas" panose="020B0609020204030204" pitchFamily="49" charset="0"/>
                <a:cs typeface="Consolas" panose="020B0609020204030204" pitchFamily="49" charset="0"/>
              </a:rPr>
              <a:t>}</a:t>
            </a:r>
            <a:endParaRPr lang="en-US" sz="1800" b="1" dirty="0">
              <a:latin typeface="Consolas" panose="020B0609020204030204" pitchFamily="49" charset="0"/>
              <a:cs typeface="Consolas" panose="020B0609020204030204" pitchFamily="49" charset="0"/>
            </a:endParaRPr>
          </a:p>
        </p:txBody>
      </p:sp>
      <p:sp>
        <p:nvSpPr>
          <p:cNvPr id="5" name="Rounded Rectangle 4"/>
          <p:cNvSpPr/>
          <p:nvPr/>
        </p:nvSpPr>
        <p:spPr bwMode="auto">
          <a:xfrm>
            <a:off x="8501452" y="1447800"/>
            <a:ext cx="1181363" cy="914400"/>
          </a:xfrm>
          <a:prstGeom prst="round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rPr>
              <a:t>Component </a:t>
            </a:r>
            <a:r>
              <a:rPr lang="en-US" sz="900" b="1" dirty="0" smtClean="0"/>
              <a:t>2</a:t>
            </a:r>
            <a:endParaRPr kumimoji="0" lang="en-US" sz="900" b="1" i="0" u="none" strike="noStrike" cap="none" normalizeH="0" baseline="0" dirty="0" smtClean="0">
              <a:ln>
                <a:noFill/>
              </a:ln>
              <a:solidFill>
                <a:schemeClr val="tx1"/>
              </a:solidFill>
              <a:effectLst/>
            </a:endParaRPr>
          </a:p>
        </p:txBody>
      </p:sp>
      <p:sp>
        <p:nvSpPr>
          <p:cNvPr id="6" name="Rounded Rectangle 5"/>
          <p:cNvSpPr/>
          <p:nvPr/>
        </p:nvSpPr>
        <p:spPr bwMode="auto">
          <a:xfrm>
            <a:off x="10704249" y="1447800"/>
            <a:ext cx="1181363" cy="914400"/>
          </a:xfrm>
          <a:prstGeom prst="round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pitchFamily="-110" charset="0"/>
              </a:rPr>
              <a:t>myComponent</a:t>
            </a:r>
            <a:endParaRPr kumimoji="0" lang="en-US" sz="1000" b="1" i="0" u="none" strike="noStrike" cap="none" normalizeH="0" baseline="0" dirty="0" smtClean="0">
              <a:ln>
                <a:noFill/>
              </a:ln>
              <a:solidFill>
                <a:schemeClr val="tx1"/>
              </a:solidFill>
              <a:effectLst/>
              <a:latin typeface="Arial" pitchFamily="-110" charset="0"/>
            </a:endParaRPr>
          </a:p>
        </p:txBody>
      </p:sp>
      <p:sp>
        <p:nvSpPr>
          <p:cNvPr id="7" name="Oval 6"/>
          <p:cNvSpPr/>
          <p:nvPr/>
        </p:nvSpPr>
        <p:spPr bwMode="auto">
          <a:xfrm>
            <a:off x="10609130" y="2904678"/>
            <a:ext cx="1371600" cy="914400"/>
          </a:xfrm>
          <a:prstGeom prst="ellipse">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Mutex</a:t>
            </a:r>
          </a:p>
        </p:txBody>
      </p:sp>
      <p:cxnSp>
        <p:nvCxnSpPr>
          <p:cNvPr id="8" name="Straight Arrow Connector 7"/>
          <p:cNvCxnSpPr>
            <a:stCxn id="6" idx="2"/>
            <a:endCxn id="7" idx="0"/>
          </p:cNvCxnSpPr>
          <p:nvPr/>
        </p:nvCxnSpPr>
        <p:spPr bwMode="auto">
          <a:xfrm flipH="1">
            <a:off x="11294930" y="2362200"/>
            <a:ext cx="1" cy="542478"/>
          </a:xfrm>
          <a:prstGeom prst="straightConnector1">
            <a:avLst/>
          </a:prstGeom>
          <a:solidFill>
            <a:schemeClr val="accent1"/>
          </a:solidFill>
          <a:ln w="19050" cap="flat" cmpd="sng" algn="ctr">
            <a:solidFill>
              <a:schemeClr val="tx1"/>
            </a:solidFill>
            <a:prstDash val="solid"/>
            <a:round/>
            <a:headEnd type="none" w="sm" len="sm"/>
            <a:tailEnd type="triangle" w="med" len="lg"/>
          </a:ln>
          <a:effectLst/>
        </p:spPr>
      </p:cxnSp>
      <p:cxnSp>
        <p:nvCxnSpPr>
          <p:cNvPr id="9" name="Straight Arrow Connector 8"/>
          <p:cNvCxnSpPr>
            <a:stCxn id="5" idx="3"/>
            <a:endCxn id="6" idx="1"/>
          </p:cNvCxnSpPr>
          <p:nvPr/>
        </p:nvCxnSpPr>
        <p:spPr bwMode="auto">
          <a:xfrm>
            <a:off x="9682815" y="1905000"/>
            <a:ext cx="1021434" cy="0"/>
          </a:xfrm>
          <a:prstGeom prst="straightConnector1">
            <a:avLst/>
          </a:prstGeom>
          <a:solidFill>
            <a:schemeClr val="accent1"/>
          </a:solidFill>
          <a:ln w="19050" cap="flat" cmpd="sng" algn="ctr">
            <a:solidFill>
              <a:schemeClr val="tx1"/>
            </a:solidFill>
            <a:prstDash val="solid"/>
            <a:round/>
            <a:headEnd type="none" w="sm" len="sm"/>
            <a:tailEnd type="triangle" w="med" len="lg"/>
          </a:ln>
          <a:effectLst/>
        </p:spPr>
      </p:cxnSp>
      <p:sp>
        <p:nvSpPr>
          <p:cNvPr id="10" name="TextBox 9"/>
          <p:cNvSpPr txBox="1"/>
          <p:nvPr/>
        </p:nvSpPr>
        <p:spPr>
          <a:xfrm>
            <a:off x="9682815" y="1522730"/>
            <a:ext cx="1021433" cy="307777"/>
          </a:xfrm>
          <a:prstGeom prst="rect">
            <a:avLst/>
          </a:prstGeom>
          <a:noFill/>
        </p:spPr>
        <p:txBody>
          <a:bodyPr wrap="square" rtlCol="0">
            <a:spAutoFit/>
          </a:bodyPr>
          <a:lstStyle/>
          <a:p>
            <a:pPr algn="ctr"/>
            <a:r>
              <a:rPr lang="en-US" sz="1400" b="1" dirty="0" smtClean="0"/>
              <a:t>seL4 RPC</a:t>
            </a:r>
            <a:endParaRPr lang="en-US" sz="1400" b="1" dirty="0"/>
          </a:p>
        </p:txBody>
      </p:sp>
    </p:spTree>
    <p:extLst>
      <p:ext uri="{BB962C8B-B14F-4D97-AF65-F5344CB8AC3E}">
        <p14:creationId xmlns:p14="http://schemas.microsoft.com/office/powerpoint/2010/main" val="707785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Instrumenting OSAL Mutex API</a:t>
            </a:r>
            <a:endParaRPr lang="en-US" dirty="0"/>
          </a:p>
        </p:txBody>
      </p:sp>
      <p:sp>
        <p:nvSpPr>
          <p:cNvPr id="16" name="Rectangle 15"/>
          <p:cNvSpPr/>
          <p:nvPr/>
        </p:nvSpPr>
        <p:spPr>
          <a:xfrm>
            <a:off x="379412" y="1905000"/>
            <a:ext cx="8609012" cy="3416320"/>
          </a:xfrm>
          <a:prstGeom prst="rect">
            <a:avLst/>
          </a:prstGeom>
        </p:spPr>
        <p:txBody>
          <a:bodyPr wrap="square">
            <a:spAutoFit/>
          </a:bodyPr>
          <a:lstStyle/>
          <a:p>
            <a:r>
              <a:rPr lang="en-US" sz="1800" dirty="0" smtClean="0">
                <a:latin typeface="Consolas" panose="020B0609020204030204" pitchFamily="49" charset="0"/>
                <a:cs typeface="Consolas" panose="020B0609020204030204" pitchFamily="49" charset="0"/>
              </a:rPr>
              <a:t>int32 </a:t>
            </a:r>
            <a:r>
              <a:rPr lang="en-US" sz="1800" dirty="0" err="1" smtClean="0">
                <a:latin typeface="Consolas" panose="020B0609020204030204" pitchFamily="49" charset="0"/>
                <a:cs typeface="Consolas" panose="020B0609020204030204" pitchFamily="49" charset="0"/>
              </a:rPr>
              <a:t>OS_CountSemCreate</a:t>
            </a:r>
            <a:r>
              <a:rPr lang="en-US" sz="1800" dirty="0" smtClean="0">
                <a:latin typeface="Consolas" panose="020B0609020204030204" pitchFamily="49" charset="0"/>
                <a:cs typeface="Consolas" panose="020B0609020204030204" pitchFamily="49" charset="0"/>
              </a:rPr>
              <a:t>(uint32 *</a:t>
            </a:r>
            <a:r>
              <a:rPr lang="en-US" sz="1800" dirty="0" err="1" smtClean="0">
                <a:latin typeface="Consolas" panose="020B0609020204030204" pitchFamily="49" charset="0"/>
                <a:cs typeface="Consolas" panose="020B0609020204030204" pitchFamily="49" charset="0"/>
              </a:rPr>
              <a:t>sem_id</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const</a:t>
            </a:r>
            <a:r>
              <a:rPr lang="en-US" sz="1800" dirty="0" smtClean="0">
                <a:latin typeface="Consolas" panose="020B0609020204030204" pitchFamily="49" charset="0"/>
                <a:cs typeface="Consolas" panose="020B0609020204030204" pitchFamily="49" charset="0"/>
              </a:rPr>
              <a:t> char *</a:t>
            </a:r>
            <a:r>
              <a:rPr lang="en-US" sz="1800" dirty="0" err="1" smtClean="0">
                <a:latin typeface="Consolas" panose="020B0609020204030204" pitchFamily="49" charset="0"/>
                <a:cs typeface="Consolas" panose="020B0609020204030204" pitchFamily="49" charset="0"/>
              </a:rPr>
              <a:t>sem_name</a:t>
            </a:r>
            <a:r>
              <a:rPr lang="en-US" sz="1800" dirty="0" smtClean="0">
                <a:latin typeface="Consolas" panose="020B0609020204030204" pitchFamily="49" charset="0"/>
                <a:cs typeface="Consolas" panose="020B0609020204030204" pitchFamily="49" charset="0"/>
              </a:rPr>
              <a:t>, uint32 </a:t>
            </a:r>
            <a:r>
              <a:rPr lang="en-US" sz="1800" dirty="0" err="1" smtClean="0">
                <a:latin typeface="Consolas" panose="020B0609020204030204" pitchFamily="49" charset="0"/>
                <a:cs typeface="Consolas" panose="020B0609020204030204" pitchFamily="49" charset="0"/>
              </a:rPr>
              <a:t>sem_initial_value</a:t>
            </a:r>
            <a:r>
              <a:rPr lang="en-US" sz="1800" dirty="0" smtClean="0">
                <a:latin typeface="Consolas" panose="020B0609020204030204" pitchFamily="49" charset="0"/>
                <a:cs typeface="Consolas" panose="020B0609020204030204" pitchFamily="49" charset="0"/>
              </a:rPr>
              <a:t>){</a:t>
            </a:r>
          </a:p>
          <a:p>
            <a:pPr lvl="1"/>
            <a:r>
              <a:rPr lang="en-US" sz="1800" dirty="0" smtClean="0">
                <a:latin typeface="Consolas" panose="020B0609020204030204" pitchFamily="49" charset="0"/>
                <a:cs typeface="Consolas" panose="020B0609020204030204" pitchFamily="49" charset="0"/>
              </a:rPr>
              <a:t>…</a:t>
            </a:r>
          </a:p>
          <a:p>
            <a:pPr lvl="1"/>
            <a:r>
              <a:rPr lang="en-US" sz="1800" dirty="0" smtClean="0">
                <a:latin typeface="Consolas" panose="020B0609020204030204" pitchFamily="49" charset="0"/>
                <a:cs typeface="Consolas" panose="020B0609020204030204" pitchFamily="49" charset="0"/>
              </a:rPr>
              <a:t>/* Error checking */</a:t>
            </a:r>
          </a:p>
          <a:p>
            <a:pPr lvl="1"/>
            <a:r>
              <a:rPr lang="en-US" sz="1800" dirty="0" smtClean="0">
                <a:latin typeface="Consolas" panose="020B0609020204030204" pitchFamily="49" charset="0"/>
                <a:cs typeface="Consolas" panose="020B0609020204030204" pitchFamily="49" charset="0"/>
              </a:rPr>
              <a:t>…</a:t>
            </a:r>
          </a:p>
          <a:p>
            <a:pPr lvl="1"/>
            <a:endParaRPr lang="en-US" sz="1800" dirty="0" smtClean="0">
              <a:latin typeface="Consolas" panose="020B0609020204030204" pitchFamily="49" charset="0"/>
              <a:cs typeface="Consolas" panose="020B0609020204030204" pitchFamily="49" charset="0"/>
            </a:endParaRPr>
          </a:p>
          <a:p>
            <a:pPr lvl="1"/>
            <a:r>
              <a:rPr lang="en-US" sz="1800" dirty="0" smtClean="0">
                <a:latin typeface="Consolas" panose="020B0609020204030204" pitchFamily="49" charset="0"/>
                <a:cs typeface="Consolas" panose="020B0609020204030204" pitchFamily="49" charset="0"/>
              </a:rPr>
              <a:t>/* Success case */</a:t>
            </a:r>
          </a:p>
          <a:p>
            <a:pPr lvl="1"/>
            <a:r>
              <a:rPr lang="en-US" sz="1800" b="1" dirty="0" smtClean="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ifdef</a:t>
            </a:r>
            <a:r>
              <a:rPr lang="en-US" sz="1800" b="1" dirty="0">
                <a:latin typeface="Consolas" panose="020B0609020204030204" pitchFamily="49" charset="0"/>
                <a:cs typeface="Consolas" panose="020B0609020204030204" pitchFamily="49" charset="0"/>
              </a:rPr>
              <a:t> SEM_INSTRUMENTATION</a:t>
            </a:r>
          </a:p>
          <a:p>
            <a:pPr lvl="1"/>
            <a:r>
              <a:rPr lang="en-US" sz="1800" b="1" dirty="0" err="1" smtClean="0">
                <a:latin typeface="Consolas" panose="020B0609020204030204" pitchFamily="49" charset="0"/>
                <a:cs typeface="Consolas" panose="020B0609020204030204" pitchFamily="49" charset="0"/>
              </a:rPr>
              <a:t>print_sem_data</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sem_id</a:t>
            </a:r>
            <a:r>
              <a:rPr lang="en-US" sz="1800" b="1" dirty="0">
                <a:latin typeface="Consolas" panose="020B0609020204030204" pitchFamily="49" charset="0"/>
                <a:cs typeface="Consolas" panose="020B0609020204030204" pitchFamily="49" charset="0"/>
              </a:rPr>
              <a:t>, "created", COUNT);</a:t>
            </a:r>
          </a:p>
          <a:p>
            <a:pPr lvl="1"/>
            <a:r>
              <a:rPr lang="en-US" sz="1800" b="1" dirty="0" smtClean="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endif</a:t>
            </a:r>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CONFIG_SEM_INSTRUMENTATION</a:t>
            </a:r>
          </a:p>
          <a:p>
            <a:pPr lvl="1"/>
            <a:r>
              <a:rPr lang="en-US" sz="1800" dirty="0" smtClean="0">
                <a:latin typeface="Consolas" panose="020B0609020204030204" pitchFamily="49" charset="0"/>
                <a:cs typeface="Consolas" panose="020B0609020204030204" pitchFamily="49" charset="0"/>
              </a:rPr>
              <a:t>…</a:t>
            </a:r>
          </a:p>
          <a:p>
            <a:r>
              <a:rPr lang="en-US" sz="1800" dirty="0" smtClean="0">
                <a:latin typeface="Consolas" panose="020B0609020204030204" pitchFamily="49" charset="0"/>
                <a:cs typeface="Consolas" panose="020B0609020204030204" pitchFamily="49" charset="0"/>
              </a:rPr>
              <a:t>}</a:t>
            </a:r>
          </a:p>
        </p:txBody>
      </p:sp>
      <p:sp>
        <p:nvSpPr>
          <p:cNvPr id="17" name="TextBox 16"/>
          <p:cNvSpPr txBox="1"/>
          <p:nvPr/>
        </p:nvSpPr>
        <p:spPr>
          <a:xfrm>
            <a:off x="760412" y="5105400"/>
            <a:ext cx="11582017" cy="1200329"/>
          </a:xfrm>
          <a:prstGeom prst="rect">
            <a:avLst/>
          </a:prstGeom>
          <a:noFill/>
        </p:spPr>
        <p:txBody>
          <a:bodyPr wrap="none" rtlCol="0">
            <a:spAutoFit/>
          </a:bodyPr>
          <a:lstStyle/>
          <a:p>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'type':'</a:t>
            </a:r>
            <a:r>
              <a:rPr lang="en-US" sz="1800" dirty="0" err="1">
                <a:latin typeface="Consolas" panose="020B0609020204030204" pitchFamily="49" charset="0"/>
                <a:cs typeface="Consolas" panose="020B0609020204030204" pitchFamily="49" charset="0"/>
              </a:rPr>
              <a:t>mut</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'id</a:t>
            </a:r>
            <a:r>
              <a:rPr lang="en-US" sz="1800" dirty="0">
                <a:latin typeface="Consolas" panose="020B0609020204030204" pitchFamily="49" charset="0"/>
                <a:cs typeface="Consolas" panose="020B0609020204030204" pitchFamily="49" charset="0"/>
              </a:rPr>
              <a:t>':'4', 'creator_task_id':'0', '</a:t>
            </a:r>
            <a:r>
              <a:rPr lang="en-US" sz="1800" dirty="0" err="1">
                <a:latin typeface="Consolas" panose="020B0609020204030204" pitchFamily="49" charset="0"/>
                <a:cs typeface="Consolas" panose="020B0609020204030204" pitchFamily="49" charset="0"/>
              </a:rPr>
              <a:t>verb':'given</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'acting_task_id':'64'}</a:t>
            </a:r>
          </a:p>
          <a:p>
            <a:r>
              <a:rPr lang="en-US" sz="1800" dirty="0">
                <a:latin typeface="Consolas" panose="020B0609020204030204" pitchFamily="49" charset="0"/>
                <a:cs typeface="Consolas" panose="020B0609020204030204" pitchFamily="49" charset="0"/>
              </a:rPr>
              <a:t>{'type':'</a:t>
            </a:r>
            <a:r>
              <a:rPr lang="en-US" sz="1800" dirty="0" err="1">
                <a:latin typeface="Consolas" panose="020B0609020204030204" pitchFamily="49" charset="0"/>
                <a:cs typeface="Consolas" panose="020B0609020204030204" pitchFamily="49" charset="0"/>
              </a:rPr>
              <a:t>mut</a:t>
            </a:r>
            <a:r>
              <a:rPr lang="en-US" sz="1800" dirty="0">
                <a:latin typeface="Consolas" panose="020B0609020204030204" pitchFamily="49" charset="0"/>
                <a:cs typeface="Consolas" panose="020B0609020204030204" pitchFamily="49" charset="0"/>
              </a:rPr>
              <a:t>', 'id':'11', 'creator_task_id':'0', '</a:t>
            </a:r>
            <a:r>
              <a:rPr lang="en-US" sz="1800" dirty="0" err="1">
                <a:latin typeface="Consolas" panose="020B0609020204030204" pitchFamily="49" charset="0"/>
                <a:cs typeface="Consolas" panose="020B0609020204030204" pitchFamily="49" charset="0"/>
              </a:rPr>
              <a:t>verb':'created</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'acting_task_id':'64'}</a:t>
            </a:r>
          </a:p>
          <a:p>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'type':'</a:t>
            </a:r>
            <a:r>
              <a:rPr lang="en-US" sz="1800" dirty="0" err="1">
                <a:latin typeface="Consolas" panose="020B0609020204030204" pitchFamily="49" charset="0"/>
                <a:cs typeface="Consolas" panose="020B0609020204030204" pitchFamily="49" charset="0"/>
              </a:rPr>
              <a:t>mut</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'id</a:t>
            </a:r>
            <a:r>
              <a:rPr lang="en-US" sz="1800" dirty="0">
                <a:latin typeface="Consolas" panose="020B0609020204030204" pitchFamily="49" charset="0"/>
                <a:cs typeface="Consolas" panose="020B0609020204030204" pitchFamily="49" charset="0"/>
              </a:rPr>
              <a:t>':'3', 'creator_task_id':'0', '</a:t>
            </a:r>
            <a:r>
              <a:rPr lang="en-US" sz="1800" dirty="0" err="1">
                <a:latin typeface="Consolas" panose="020B0609020204030204" pitchFamily="49" charset="0"/>
                <a:cs typeface="Consolas" panose="020B0609020204030204" pitchFamily="49" charset="0"/>
              </a:rPr>
              <a:t>verb':'given</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'acting_task_id':'64'}</a:t>
            </a:r>
          </a:p>
          <a:p>
            <a:r>
              <a:rPr lang="en-US" sz="1800" dirty="0">
                <a:latin typeface="Consolas" panose="020B0609020204030204" pitchFamily="49" charset="0"/>
                <a:cs typeface="Consolas" panose="020B0609020204030204" pitchFamily="49" charset="0"/>
              </a:rPr>
              <a:t>{'type':'</a:t>
            </a:r>
            <a:r>
              <a:rPr lang="en-US" sz="1800" dirty="0" err="1">
                <a:latin typeface="Consolas" panose="020B0609020204030204" pitchFamily="49" charset="0"/>
                <a:cs typeface="Consolas" panose="020B0609020204030204" pitchFamily="49" charset="0"/>
              </a:rPr>
              <a:t>mut</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'id</a:t>
            </a:r>
            <a:r>
              <a:rPr lang="en-US" sz="1800" dirty="0">
                <a:latin typeface="Consolas" panose="020B0609020204030204" pitchFamily="49" charset="0"/>
                <a:cs typeface="Consolas" panose="020B0609020204030204" pitchFamily="49" charset="0"/>
              </a:rPr>
              <a:t>':'3', 'creator_task_id':'0', '</a:t>
            </a:r>
            <a:r>
              <a:rPr lang="en-US" sz="1800" dirty="0" err="1">
                <a:latin typeface="Consolas" panose="020B0609020204030204" pitchFamily="49" charset="0"/>
                <a:cs typeface="Consolas" panose="020B0609020204030204" pitchFamily="49" charset="0"/>
              </a:rPr>
              <a:t>verb':'taken</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'acting_task_id':'0</a:t>
            </a: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
        <p:nvSpPr>
          <p:cNvPr id="3" name="TextBox 2"/>
          <p:cNvSpPr txBox="1"/>
          <p:nvPr/>
        </p:nvSpPr>
        <p:spPr>
          <a:xfrm>
            <a:off x="74612" y="1143000"/>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sz="1800" b="1" dirty="0" smtClean="0"/>
              <a:t>However, </a:t>
            </a:r>
            <a:r>
              <a:rPr lang="en-US" sz="1800" b="1" dirty="0" err="1" smtClean="0"/>
              <a:t>caMKes</a:t>
            </a:r>
            <a:r>
              <a:rPr lang="en-US" sz="1800" b="1" dirty="0" smtClean="0"/>
              <a:t> requires statically defined mutexes at compile time while OSAL expects to allocate mutexes dynamically at runtime.</a:t>
            </a:r>
            <a:endParaRPr lang="en-US" sz="1800" b="1" dirty="0"/>
          </a:p>
        </p:txBody>
      </p:sp>
    </p:spTree>
    <p:extLst>
      <p:ext uri="{BB962C8B-B14F-4D97-AF65-F5344CB8AC3E}">
        <p14:creationId xmlns:p14="http://schemas.microsoft.com/office/powerpoint/2010/main" val="41293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Emulating Dynamism </a:t>
            </a:r>
            <a:r>
              <a:rPr lang="mr-IN" dirty="0"/>
              <a:t>…</a:t>
            </a:r>
            <a:r>
              <a:rPr lang="en-US" dirty="0"/>
              <a:t> Statically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15005" y="1219200"/>
            <a:ext cx="4118371" cy="4827588"/>
          </a:xfrm>
        </p:spPr>
      </p:pic>
      <p:sp>
        <p:nvSpPr>
          <p:cNvPr id="5" name="TextBox 4"/>
          <p:cNvSpPr txBox="1"/>
          <p:nvPr/>
        </p:nvSpPr>
        <p:spPr>
          <a:xfrm>
            <a:off x="379412" y="1009199"/>
            <a:ext cx="5943600" cy="4524315"/>
          </a:xfrm>
          <a:prstGeom prst="rect">
            <a:avLst/>
          </a:prstGeom>
          <a:noFill/>
        </p:spPr>
        <p:txBody>
          <a:bodyPr wrap="square" rtlCol="0">
            <a:spAutoFit/>
          </a:bodyPr>
          <a:lstStyle/>
          <a:p>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a:p>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r>
              <a:rPr lang="en-US" sz="1800" dirty="0">
                <a:latin typeface="Consolas" panose="020B0609020204030204" pitchFamily="49" charset="0"/>
                <a:cs typeface="Consolas" panose="020B0609020204030204" pitchFamily="49" charset="0"/>
              </a:rPr>
              <a:t>{"name":"1</a:t>
            </a:r>
            <a:r>
              <a:rPr lang="en-US" sz="1800" dirty="0" smtClean="0">
                <a:latin typeface="Consolas" panose="020B0609020204030204" pitchFamily="49" charset="0"/>
                <a:cs typeface="Consolas" panose="020B0609020204030204" pitchFamily="49" charset="0"/>
              </a:rPr>
              <a:t>",</a:t>
            </a:r>
          </a:p>
          <a:p>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taken": ["mut3", "mut6", "mut7"] </a:t>
            </a:r>
            <a:r>
              <a:rPr lang="en-US" sz="1800" dirty="0" smtClean="0">
                <a:latin typeface="Consolas" panose="020B0609020204030204" pitchFamily="49" charset="0"/>
                <a:cs typeface="Consolas" panose="020B0609020204030204" pitchFamily="49" charset="0"/>
              </a:rPr>
              <a:t>,</a:t>
            </a:r>
          </a:p>
          <a:p>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given": ["mut3", "mut6", "mut7"] } ,</a:t>
            </a:r>
          </a:p>
          <a:p>
            <a:endParaRPr lang="en-US" sz="1800" dirty="0" smtClean="0">
              <a:latin typeface="Consolas" panose="020B0609020204030204" pitchFamily="49" charset="0"/>
              <a:cs typeface="Consolas" panose="020B0609020204030204" pitchFamily="49" charset="0"/>
            </a:endParaRPr>
          </a:p>
          <a:p>
            <a:r>
              <a:rPr lang="en-US" sz="1800" dirty="0" smtClean="0">
                <a:latin typeface="Consolas" panose="020B0609020204030204" pitchFamily="49" charset="0"/>
                <a:cs typeface="Consolas" panose="020B0609020204030204" pitchFamily="49" charset="0"/>
              </a:rPr>
              <a:t>...</a:t>
            </a:r>
          </a:p>
          <a:p>
            <a:endParaRPr lang="en-US" sz="1800" dirty="0" smtClean="0">
              <a:latin typeface="Consolas" panose="020B0609020204030204" pitchFamily="49" charset="0"/>
              <a:cs typeface="Consolas" panose="020B0609020204030204" pitchFamily="49" charset="0"/>
            </a:endParaRPr>
          </a:p>
          <a:p>
            <a:r>
              <a:rPr lang="en-US" sz="1800" dirty="0" smtClean="0">
                <a:latin typeface="Consolas" panose="020B0609020204030204" pitchFamily="49" charset="0"/>
                <a:cs typeface="Consolas" panose="020B0609020204030204" pitchFamily="49" charset="0"/>
              </a:rPr>
              <a:t>{"name":"9",</a:t>
            </a:r>
          </a:p>
          <a:p>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"taken": ["mut10", "mut3", "mut6", </a:t>
            </a:r>
          </a:p>
          <a:p>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"mut7", "mut8", "bin2"] ,</a:t>
            </a:r>
          </a:p>
          <a:p>
            <a:r>
              <a:rPr lang="en-US" sz="1800" dirty="0" smtClean="0">
                <a:latin typeface="Consolas" panose="020B0609020204030204" pitchFamily="49" charset="0"/>
                <a:cs typeface="Consolas" panose="020B0609020204030204" pitchFamily="49" charset="0"/>
              </a:rPr>
              <a:t>   "given": ["mut10", "mut3", "mut8",</a:t>
            </a:r>
          </a:p>
          <a:p>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"mut6", "mut7"] ,</a:t>
            </a:r>
          </a:p>
          <a:p>
            <a:r>
              <a:rPr lang="en-US" sz="1800" dirty="0" smtClean="0">
                <a:latin typeface="Consolas" panose="020B0609020204030204" pitchFamily="49" charset="0"/>
                <a:cs typeface="Consolas" panose="020B0609020204030204" pitchFamily="49" charset="0"/>
              </a:rPr>
              <a:t> "created": ["bin2"] } ,</a:t>
            </a:r>
          </a:p>
          <a:p>
            <a:endParaRPr lang="en-US" sz="1800" dirty="0">
              <a:latin typeface="Consolas" panose="020B0609020204030204" pitchFamily="49" charset="0"/>
              <a:cs typeface="Consolas" panose="020B0609020204030204" pitchFamily="49" charset="0"/>
            </a:endParaRPr>
          </a:p>
          <a:p>
            <a:r>
              <a:rPr lang="en-US"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104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Emulating Dynamism </a:t>
            </a:r>
            <a:r>
              <a:rPr lang="mr-IN" dirty="0" smtClean="0"/>
              <a:t>…</a:t>
            </a:r>
            <a:r>
              <a:rPr lang="en-US" dirty="0" smtClean="0"/>
              <a:t> Statically</a:t>
            </a:r>
            <a:endParaRPr lang="en-US" dirty="0"/>
          </a:p>
        </p:txBody>
      </p:sp>
      <p:sp>
        <p:nvSpPr>
          <p:cNvPr id="3" name="TextBox 2"/>
          <p:cNvSpPr txBox="1"/>
          <p:nvPr/>
        </p:nvSpPr>
        <p:spPr>
          <a:xfrm>
            <a:off x="379412" y="1295400"/>
            <a:ext cx="11283858" cy="3970318"/>
          </a:xfrm>
          <a:prstGeom prst="rect">
            <a:avLst/>
          </a:prstGeom>
          <a:noFill/>
        </p:spPr>
        <p:txBody>
          <a:bodyPr wrap="none" rtlCol="0">
            <a:spAutoFit/>
          </a:bodyPr>
          <a:lstStyle/>
          <a:p>
            <a:pPr marL="285750" indent="-285750">
              <a:buFont typeface="Arial" panose="020B0604020202020204" pitchFamily="34" charset="0"/>
              <a:buChar char="•"/>
            </a:pPr>
            <a:r>
              <a:rPr lang="en-US" sz="1800" dirty="0" err="1" smtClean="0">
                <a:latin typeface="+mj-lt"/>
                <a:ea typeface="Consolas" charset="0"/>
                <a:cs typeface="Consolas" charset="0"/>
              </a:rPr>
              <a:t>Autogenerator</a:t>
            </a:r>
            <a:r>
              <a:rPr lang="en-US" sz="1800" dirty="0" smtClean="0">
                <a:latin typeface="+mj-lt"/>
                <a:ea typeface="Consolas" charset="0"/>
                <a:cs typeface="Consolas" charset="0"/>
              </a:rPr>
              <a:t>(.</a:t>
            </a:r>
            <a:r>
              <a:rPr lang="en-US" sz="1800" dirty="0" err="1" smtClean="0">
                <a:latin typeface="+mj-lt"/>
                <a:ea typeface="Consolas" charset="0"/>
                <a:cs typeface="Consolas" charset="0"/>
              </a:rPr>
              <a:t>py</a:t>
            </a:r>
            <a:r>
              <a:rPr lang="en-US" sz="1800" dirty="0" smtClean="0">
                <a:latin typeface="+mj-lt"/>
                <a:ea typeface="Consolas" charset="0"/>
                <a:cs typeface="Consolas" charset="0"/>
              </a:rPr>
              <a:t>)</a:t>
            </a:r>
            <a:endParaRPr lang="en-US" sz="1800" dirty="0">
              <a:latin typeface="+mj-lt"/>
              <a:ea typeface="Consolas" charset="0"/>
              <a:cs typeface="Consolas" charset="0"/>
            </a:endParaRPr>
          </a:p>
          <a:p>
            <a:pPr lvl="1"/>
            <a:r>
              <a:rPr lang="en-US" sz="1800" dirty="0" err="1">
                <a:latin typeface="Consolas" charset="0"/>
                <a:ea typeface="Consolas" charset="0"/>
                <a:cs typeface="Consolas" charset="0"/>
              </a:rPr>
              <a:t>def</a:t>
            </a:r>
            <a:r>
              <a:rPr lang="en-US" sz="1800" dirty="0">
                <a:latin typeface="Consolas" charset="0"/>
                <a:ea typeface="Consolas" charset="0"/>
                <a:cs typeface="Consolas" charset="0"/>
              </a:rPr>
              <a:t> main():</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app_name</a:t>
            </a:r>
            <a:r>
              <a:rPr lang="en-US" sz="1800" dirty="0">
                <a:latin typeface="Consolas" charset="0"/>
                <a:ea typeface="Consolas" charset="0"/>
                <a:cs typeface="Consolas" charset="0"/>
              </a:rPr>
              <a:t> = </a:t>
            </a:r>
            <a:r>
              <a:rPr lang="en-US" sz="1800" dirty="0">
                <a:solidFill>
                  <a:schemeClr val="accent1">
                    <a:lumMod val="75000"/>
                  </a:schemeClr>
                </a:solidFill>
                <a:latin typeface="Consolas" charset="0"/>
                <a:ea typeface="Consolas" charset="0"/>
                <a:cs typeface="Consolas" charset="0"/>
              </a:rPr>
              <a:t>"</a:t>
            </a:r>
            <a:r>
              <a:rPr lang="en-US" sz="1800" dirty="0" err="1">
                <a:solidFill>
                  <a:schemeClr val="accent1">
                    <a:lumMod val="75000"/>
                  </a:schemeClr>
                </a:solidFill>
                <a:latin typeface="Consolas" charset="0"/>
                <a:ea typeface="Consolas" charset="0"/>
                <a:cs typeface="Consolas" charset="0"/>
              </a:rPr>
              <a:t>nosgen</a:t>
            </a:r>
            <a:r>
              <a:rPr lang="en-US" sz="1800" dirty="0">
                <a:solidFill>
                  <a:schemeClr val="accent1">
                    <a:lumMod val="75000"/>
                  </a:schemeClr>
                </a:solidFill>
                <a:latin typeface="Consolas" charset="0"/>
                <a:ea typeface="Consolas" charset="0"/>
                <a:cs typeface="Consolas" charset="0"/>
              </a:rPr>
              <a:t>"</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app_dir</a:t>
            </a:r>
            <a:r>
              <a:rPr lang="en-US" sz="1800" dirty="0">
                <a:latin typeface="Consolas" charset="0"/>
                <a:ea typeface="Consolas" charset="0"/>
                <a:cs typeface="Consolas" charset="0"/>
              </a:rPr>
              <a:t> = </a:t>
            </a:r>
            <a:r>
              <a:rPr lang="en-US" sz="1800" dirty="0">
                <a:solidFill>
                  <a:schemeClr val="accent1">
                    <a:lumMod val="75000"/>
                  </a:schemeClr>
                </a:solidFill>
                <a:latin typeface="Consolas" charset="0"/>
                <a:ea typeface="Consolas" charset="0"/>
                <a:cs typeface="Consolas" charset="0"/>
              </a:rPr>
              <a:t>"./{0}/"</a:t>
            </a:r>
            <a:r>
              <a:rPr lang="en-US" sz="1800" dirty="0">
                <a:latin typeface="Consolas" charset="0"/>
                <a:ea typeface="Consolas" charset="0"/>
                <a:cs typeface="Consolas" charset="0"/>
              </a:rPr>
              <a:t>.format(</a:t>
            </a:r>
            <a:r>
              <a:rPr lang="en-US" sz="1800" dirty="0" err="1">
                <a:latin typeface="Consolas" charset="0"/>
                <a:ea typeface="Consolas" charset="0"/>
                <a:cs typeface="Consolas" charset="0"/>
              </a:rPr>
              <a:t>app_name</a:t>
            </a:r>
            <a:r>
              <a:rPr lang="en-US" sz="1800" dirty="0">
                <a:latin typeface="Consolas" charset="0"/>
                <a:ea typeface="Consolas" charset="0"/>
                <a:cs typeface="Consolas" charset="0"/>
              </a:rPr>
              <a:t>)</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components_dir</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app_dir</a:t>
            </a:r>
            <a:r>
              <a:rPr lang="en-US" sz="1800" dirty="0">
                <a:latin typeface="Consolas" charset="0"/>
                <a:ea typeface="Consolas" charset="0"/>
                <a:cs typeface="Consolas" charset="0"/>
              </a:rPr>
              <a:t> + </a:t>
            </a:r>
            <a:r>
              <a:rPr lang="en-US" sz="1800" dirty="0">
                <a:solidFill>
                  <a:schemeClr val="accent1">
                    <a:lumMod val="75000"/>
                  </a:schemeClr>
                </a:solidFill>
                <a:latin typeface="Consolas" charset="0"/>
                <a:ea typeface="Consolas" charset="0"/>
                <a:cs typeface="Consolas" charset="0"/>
              </a:rPr>
              <a:t>"components"</a:t>
            </a:r>
          </a:p>
          <a:p>
            <a:pPr lvl="1"/>
            <a:r>
              <a:rPr lang="en-US" sz="1800" dirty="0">
                <a:latin typeface="Consolas" charset="0"/>
                <a:ea typeface="Consolas" charset="0"/>
                <a:cs typeface="Consolas" charset="0"/>
              </a:rPr>
              <a:t>    with open(</a:t>
            </a:r>
            <a:r>
              <a:rPr lang="en-US" sz="1800" dirty="0">
                <a:solidFill>
                  <a:schemeClr val="accent1">
                    <a:lumMod val="75000"/>
                  </a:schemeClr>
                </a:solidFill>
                <a:latin typeface="Consolas" charset="0"/>
                <a:ea typeface="Consolas" charset="0"/>
                <a:cs typeface="Consolas" charset="0"/>
              </a:rPr>
              <a:t>"</a:t>
            </a:r>
            <a:r>
              <a:rPr lang="en-US" sz="1800" dirty="0" err="1">
                <a:solidFill>
                  <a:schemeClr val="accent1">
                    <a:lumMod val="75000"/>
                  </a:schemeClr>
                </a:solidFill>
                <a:latin typeface="Consolas" charset="0"/>
                <a:ea typeface="Consolas" charset="0"/>
                <a:cs typeface="Consolas" charset="0"/>
              </a:rPr>
              <a:t>usage.json</a:t>
            </a:r>
            <a:r>
              <a:rPr lang="en-US" sz="1800" dirty="0">
                <a:solidFill>
                  <a:schemeClr val="accent1">
                    <a:lumMod val="75000"/>
                  </a:schemeClr>
                </a:solidFill>
                <a:latin typeface="Consolas" charset="0"/>
                <a:ea typeface="Consolas" charset="0"/>
                <a:cs typeface="Consolas" charset="0"/>
              </a:rPr>
              <a:t>"</a:t>
            </a:r>
            <a:r>
              <a:rPr lang="en-US" sz="1800" dirty="0">
                <a:latin typeface="Consolas" charset="0"/>
                <a:ea typeface="Consolas" charset="0"/>
                <a:cs typeface="Consolas" charset="0"/>
              </a:rPr>
              <a:t>, </a:t>
            </a:r>
            <a:r>
              <a:rPr lang="en-US" sz="1800" dirty="0">
                <a:solidFill>
                  <a:schemeClr val="accent1">
                    <a:lumMod val="75000"/>
                  </a:schemeClr>
                </a:solidFill>
                <a:latin typeface="Consolas" charset="0"/>
                <a:ea typeface="Consolas" charset="0"/>
                <a:cs typeface="Consolas" charset="0"/>
              </a:rPr>
              <a:t>'r'</a:t>
            </a:r>
            <a:r>
              <a:rPr lang="en-US" sz="1800" dirty="0">
                <a:latin typeface="Consolas" charset="0"/>
                <a:ea typeface="Consolas" charset="0"/>
                <a:cs typeface="Consolas" charset="0"/>
              </a:rPr>
              <a:t>) as f:</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process_file</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json.load</a:t>
            </a:r>
            <a:r>
              <a:rPr lang="en-US" sz="1800" dirty="0">
                <a:latin typeface="Consolas" charset="0"/>
                <a:ea typeface="Consolas" charset="0"/>
                <a:cs typeface="Consolas" charset="0"/>
              </a:rPr>
              <a:t>(f</a:t>
            </a:r>
            <a:r>
              <a:rPr lang="en-US" sz="1800" dirty="0" smtClean="0">
                <a:latin typeface="Consolas" charset="0"/>
                <a:ea typeface="Consolas" charset="0"/>
                <a:cs typeface="Consolas" charset="0"/>
              </a:rPr>
              <a:t>) </a:t>
            </a:r>
            <a:r>
              <a:rPr lang="en-US" sz="1800" dirty="0" smtClean="0">
                <a:solidFill>
                  <a:schemeClr val="accent2"/>
                </a:solidFill>
                <a:latin typeface="Consolas" charset="0"/>
                <a:ea typeface="Consolas" charset="0"/>
                <a:cs typeface="Consolas" charset="0"/>
              </a:rPr>
              <a:t>#reads json into python </a:t>
            </a:r>
            <a:r>
              <a:rPr lang="en-US" sz="1800" dirty="0" err="1" smtClean="0">
                <a:solidFill>
                  <a:schemeClr val="accent2"/>
                </a:solidFill>
                <a:latin typeface="Consolas" charset="0"/>
                <a:ea typeface="Consolas" charset="0"/>
                <a:cs typeface="Consolas" charset="0"/>
              </a:rPr>
              <a:t>dict</a:t>
            </a:r>
            <a:endParaRPr lang="en-US" sz="1800" dirty="0">
              <a:solidFill>
                <a:schemeClr val="accent2"/>
              </a:solidFill>
              <a:latin typeface="Consolas" charset="0"/>
              <a:ea typeface="Consolas" charset="0"/>
              <a:cs typeface="Consolas" charset="0"/>
            </a:endParaRPr>
          </a:p>
          <a:p>
            <a:pPr lvl="1"/>
            <a:endParaRPr lang="en-US" sz="1800" dirty="0">
              <a:latin typeface="Consolas" charset="0"/>
              <a:ea typeface="Consolas" charset="0"/>
              <a:cs typeface="Consolas" charset="0"/>
            </a:endParaRPr>
          </a:p>
          <a:p>
            <a:pPr lvl="1"/>
            <a:r>
              <a:rPr lang="en-US" sz="1800" dirty="0">
                <a:latin typeface="Consolas" charset="0"/>
                <a:ea typeface="Consolas" charset="0"/>
                <a:cs typeface="Consolas" charset="0"/>
              </a:rPr>
              <a:t>    d, </a:t>
            </a:r>
            <a:r>
              <a:rPr lang="en-US" sz="1800" dirty="0" err="1">
                <a:latin typeface="Consolas" charset="0"/>
                <a:ea typeface="Consolas" charset="0"/>
                <a:cs typeface="Consolas" charset="0"/>
              </a:rPr>
              <a:t>creator_by_mutex</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build_graph</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process_file</a:t>
            </a:r>
            <a:r>
              <a:rPr lang="en-US" sz="1800" dirty="0">
                <a:latin typeface="Consolas" charset="0"/>
                <a:ea typeface="Consolas" charset="0"/>
                <a:cs typeface="Consolas" charset="0"/>
              </a:rPr>
              <a:t>)</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gen_camkes</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process_file</a:t>
            </a:r>
            <a:r>
              <a:rPr lang="en-US" sz="1800" dirty="0">
                <a:latin typeface="Consolas" charset="0"/>
                <a:ea typeface="Consolas" charset="0"/>
                <a:cs typeface="Consolas" charset="0"/>
              </a:rPr>
              <a:t>, d, </a:t>
            </a:r>
            <a:r>
              <a:rPr lang="en-US" sz="1800" dirty="0" err="1">
                <a:latin typeface="Consolas" charset="0"/>
                <a:ea typeface="Consolas" charset="0"/>
                <a:cs typeface="Consolas" charset="0"/>
              </a:rPr>
              <a:t>app_dir</a:t>
            </a:r>
            <a:r>
              <a:rPr lang="en-US" sz="1800" dirty="0">
                <a:latin typeface="Consolas" charset="0"/>
                <a:ea typeface="Consolas" charset="0"/>
                <a:cs typeface="Consolas" charset="0"/>
              </a:rPr>
              <a:t>, </a:t>
            </a:r>
            <a:r>
              <a:rPr lang="en-US" sz="1800" dirty="0">
                <a:solidFill>
                  <a:schemeClr val="accent1">
                    <a:lumMod val="75000"/>
                  </a:schemeClr>
                </a:solidFill>
                <a:latin typeface="Consolas" charset="0"/>
                <a:ea typeface="Consolas" charset="0"/>
                <a:cs typeface="Consolas" charset="0"/>
              </a:rPr>
              <a:t>"</a:t>
            </a:r>
            <a:r>
              <a:rPr lang="en-US" sz="1800" dirty="0" err="1">
                <a:solidFill>
                  <a:schemeClr val="accent1">
                    <a:lumMod val="75000"/>
                  </a:schemeClr>
                </a:solidFill>
                <a:latin typeface="Consolas" charset="0"/>
                <a:ea typeface="Consolas" charset="0"/>
                <a:cs typeface="Consolas" charset="0"/>
              </a:rPr>
              <a:t>gen.camkes</a:t>
            </a:r>
            <a:r>
              <a:rPr lang="en-US" sz="1800" dirty="0">
                <a:solidFill>
                  <a:schemeClr val="accent1">
                    <a:lumMod val="75000"/>
                  </a:schemeClr>
                </a:solidFill>
                <a:latin typeface="Consolas" charset="0"/>
                <a:ea typeface="Consolas" charset="0"/>
                <a:cs typeface="Consolas" charset="0"/>
              </a:rPr>
              <a:t>"</a:t>
            </a:r>
            <a:r>
              <a:rPr lang="en-US" sz="1800" dirty="0">
                <a:latin typeface="Consolas" charset="0"/>
                <a:ea typeface="Consolas" charset="0"/>
                <a:cs typeface="Consolas" charset="0"/>
              </a:rPr>
              <a:t>)</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write_component_files</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process_file</a:t>
            </a:r>
            <a:r>
              <a:rPr lang="en-US" sz="1800" dirty="0">
                <a:latin typeface="Consolas" charset="0"/>
                <a:ea typeface="Consolas" charset="0"/>
                <a:cs typeface="Consolas" charset="0"/>
              </a:rPr>
              <a:t>, d, </a:t>
            </a:r>
            <a:r>
              <a:rPr lang="en-US" sz="1800" dirty="0" err="1">
                <a:latin typeface="Consolas" charset="0"/>
                <a:ea typeface="Consolas" charset="0"/>
                <a:cs typeface="Consolas" charset="0"/>
              </a:rPr>
              <a:t>components_dir</a:t>
            </a:r>
            <a:r>
              <a:rPr lang="en-US" sz="1800" dirty="0">
                <a:latin typeface="Consolas" charset="0"/>
                <a:ea typeface="Consolas" charset="0"/>
                <a:cs typeface="Consolas" charset="0"/>
              </a:rPr>
              <a:t>, (True, </a:t>
            </a:r>
            <a:r>
              <a:rPr lang="en-US" sz="1800" dirty="0" err="1">
                <a:latin typeface="Consolas" charset="0"/>
                <a:ea typeface="Consolas" charset="0"/>
                <a:cs typeface="Consolas" charset="0"/>
              </a:rPr>
              <a:t>creator_by_mutex</a:t>
            </a:r>
            <a:r>
              <a:rPr lang="en-US" sz="1800" dirty="0">
                <a:latin typeface="Consolas" charset="0"/>
                <a:ea typeface="Consolas" charset="0"/>
                <a:cs typeface="Consolas" charset="0"/>
              </a:rPr>
              <a:t>))</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write_Kbuild</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app_name</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app_dir</a:t>
            </a:r>
            <a:r>
              <a:rPr lang="en-US" sz="1800" dirty="0">
                <a:latin typeface="Consolas" charset="0"/>
                <a:ea typeface="Consolas" charset="0"/>
                <a:cs typeface="Consolas" charset="0"/>
              </a:rPr>
              <a:t>)</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write_Kconfig</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app_name</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app_dir</a:t>
            </a:r>
            <a:r>
              <a:rPr lang="en-US" sz="1800" dirty="0">
                <a:latin typeface="Consolas" charset="0"/>
                <a:ea typeface="Consolas" charset="0"/>
                <a:cs typeface="Consolas" charset="0"/>
              </a:rPr>
              <a:t>)</a:t>
            </a:r>
          </a:p>
          <a:p>
            <a:pPr lvl="1"/>
            <a:r>
              <a:rPr lang="en-US" sz="1800" dirty="0">
                <a:latin typeface="Consolas" charset="0"/>
                <a:ea typeface="Consolas" charset="0"/>
                <a:cs typeface="Consolas" charset="0"/>
              </a:rPr>
              <a:t>    </a:t>
            </a:r>
            <a:r>
              <a:rPr lang="en-US" sz="1800" dirty="0" err="1">
                <a:latin typeface="Consolas" charset="0"/>
                <a:ea typeface="Consolas" charset="0"/>
                <a:cs typeface="Consolas" charset="0"/>
              </a:rPr>
              <a:t>write_Makefile</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app_name</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process_file</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app_dir</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p:txBody>
      </p:sp>
    </p:spTree>
    <p:extLst>
      <p:ext uri="{BB962C8B-B14F-4D97-AF65-F5344CB8AC3E}">
        <p14:creationId xmlns:p14="http://schemas.microsoft.com/office/powerpoint/2010/main" val="182603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Emulating Dynamism </a:t>
            </a:r>
            <a:r>
              <a:rPr lang="mr-IN" dirty="0" smtClean="0"/>
              <a:t>…</a:t>
            </a:r>
            <a:r>
              <a:rPr lang="en-US" dirty="0" smtClean="0"/>
              <a:t> Statically</a:t>
            </a:r>
            <a:endParaRPr lang="en-US" dirty="0"/>
          </a:p>
        </p:txBody>
      </p:sp>
      <p:sp>
        <p:nvSpPr>
          <p:cNvPr id="3" name="TextBox 2"/>
          <p:cNvSpPr txBox="1"/>
          <p:nvPr/>
        </p:nvSpPr>
        <p:spPr>
          <a:xfrm>
            <a:off x="379412" y="1295400"/>
            <a:ext cx="8994770" cy="1477328"/>
          </a:xfrm>
          <a:prstGeom prst="rect">
            <a:avLst/>
          </a:prstGeom>
          <a:noFill/>
        </p:spPr>
        <p:txBody>
          <a:bodyPr wrap="none" rtlCol="0">
            <a:spAutoFit/>
          </a:bodyPr>
          <a:lstStyle/>
          <a:p>
            <a:pPr marL="285750" indent="-285750">
              <a:buFont typeface="Arial" panose="020B0604020202020204" pitchFamily="34" charset="0"/>
              <a:buChar char="•"/>
            </a:pPr>
            <a:r>
              <a:rPr lang="en-US" sz="1800" dirty="0" err="1" smtClean="0">
                <a:latin typeface="+mj-lt"/>
                <a:ea typeface="Consolas" charset="0"/>
                <a:cs typeface="Consolas" charset="0"/>
              </a:rPr>
              <a:t>Autogenerator</a:t>
            </a:r>
            <a:r>
              <a:rPr lang="en-US" sz="1800" dirty="0" smtClean="0">
                <a:latin typeface="+mj-lt"/>
                <a:ea typeface="Consolas" charset="0"/>
                <a:cs typeface="Consolas" charset="0"/>
              </a:rPr>
              <a:t>(.</a:t>
            </a:r>
            <a:r>
              <a:rPr lang="en-US" sz="1800" dirty="0" err="1" smtClean="0">
                <a:latin typeface="+mj-lt"/>
                <a:ea typeface="Consolas" charset="0"/>
                <a:cs typeface="Consolas" charset="0"/>
              </a:rPr>
              <a:t>py</a:t>
            </a:r>
            <a:r>
              <a:rPr lang="en-US" sz="1800" dirty="0" smtClean="0">
                <a:latin typeface="+mj-lt"/>
                <a:ea typeface="Consolas" charset="0"/>
                <a:cs typeface="Consolas" charset="0"/>
              </a:rPr>
              <a:t>)</a:t>
            </a:r>
            <a:endParaRPr lang="en-US" sz="1800" dirty="0">
              <a:latin typeface="+mj-lt"/>
              <a:ea typeface="Consolas" charset="0"/>
              <a:cs typeface="Consolas" charset="0"/>
            </a:endParaRPr>
          </a:p>
          <a:p>
            <a:pPr marL="742950" lvl="1" indent="-285750">
              <a:buFont typeface="Arial" panose="020B0604020202020204" pitchFamily="34" charset="0"/>
              <a:buChar char="•"/>
            </a:pPr>
            <a:r>
              <a:rPr lang="en-US" sz="1800" dirty="0" smtClean="0">
                <a:latin typeface="Consolas" charset="0"/>
                <a:ea typeface="Consolas" charset="0"/>
                <a:cs typeface="Consolas" charset="0"/>
              </a:rPr>
              <a:t>Reads in mutex usage data and uses it to:</a:t>
            </a:r>
          </a:p>
          <a:p>
            <a:pPr marL="1200150" lvl="2" indent="-285750">
              <a:buFont typeface="Arial" panose="020B0604020202020204" pitchFamily="34" charset="0"/>
              <a:buChar char="•"/>
            </a:pPr>
            <a:r>
              <a:rPr lang="en-US" sz="1800" dirty="0" smtClean="0">
                <a:latin typeface="Consolas" charset="0"/>
                <a:ea typeface="Consolas" charset="0"/>
                <a:cs typeface="Consolas" charset="0"/>
              </a:rPr>
              <a:t>Generate “</a:t>
            </a:r>
            <a:r>
              <a:rPr lang="en-US" sz="1800" dirty="0" err="1" smtClean="0">
                <a:latin typeface="Consolas" charset="0"/>
                <a:ea typeface="Consolas" charset="0"/>
                <a:cs typeface="Consolas" charset="0"/>
              </a:rPr>
              <a:t>gen.camkes</a:t>
            </a:r>
            <a:r>
              <a:rPr lang="en-US" sz="1800" dirty="0" smtClean="0">
                <a:latin typeface="Consolas" charset="0"/>
                <a:ea typeface="Consolas" charset="0"/>
                <a:cs typeface="Consolas" charset="0"/>
              </a:rPr>
              <a:t>” describing process mutex relationships</a:t>
            </a:r>
          </a:p>
          <a:p>
            <a:pPr marL="1200150" lvl="2" indent="-285750">
              <a:buFont typeface="Arial" panose="020B0604020202020204" pitchFamily="34" charset="0"/>
              <a:buChar char="•"/>
            </a:pPr>
            <a:r>
              <a:rPr lang="en-US" sz="1800" dirty="0" smtClean="0">
                <a:latin typeface="Consolas" charset="0"/>
                <a:ea typeface="Consolas" charset="0"/>
                <a:cs typeface="Consolas" charset="0"/>
              </a:rPr>
              <a:t>Generate component c files</a:t>
            </a:r>
          </a:p>
          <a:p>
            <a:pPr marL="1200150" lvl="2" indent="-285750">
              <a:buFont typeface="Arial" panose="020B0604020202020204" pitchFamily="34" charset="0"/>
              <a:buChar char="•"/>
            </a:pPr>
            <a:r>
              <a:rPr lang="en-US" sz="1800" dirty="0" smtClean="0">
                <a:latin typeface="Consolas" charset="0"/>
                <a:ea typeface="Consolas" charset="0"/>
                <a:cs typeface="Consolas" charset="0"/>
              </a:rPr>
              <a:t>Generate </a:t>
            </a:r>
            <a:r>
              <a:rPr lang="en-US" sz="1800" dirty="0" err="1" smtClean="0">
                <a:latin typeface="Consolas" charset="0"/>
                <a:ea typeface="Consolas" charset="0"/>
                <a:cs typeface="Consolas" charset="0"/>
              </a:rPr>
              <a:t>Kbuild</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Kconfig</a:t>
            </a:r>
            <a:r>
              <a:rPr lang="en-US" sz="1800" dirty="0" smtClean="0">
                <a:latin typeface="Consolas" charset="0"/>
                <a:ea typeface="Consolas" charset="0"/>
                <a:cs typeface="Consolas" charset="0"/>
              </a:rPr>
              <a:t> and Makefile for seL4 build system</a:t>
            </a:r>
            <a:endParaRPr lang="en-US" sz="1800" dirty="0">
              <a:latin typeface="Consolas" charset="0"/>
              <a:ea typeface="Consolas" charset="0"/>
              <a:cs typeface="Consolas" charset="0"/>
            </a:endParaRPr>
          </a:p>
        </p:txBody>
      </p:sp>
    </p:spTree>
    <p:extLst>
      <p:ext uri="{BB962C8B-B14F-4D97-AF65-F5344CB8AC3E}">
        <p14:creationId xmlns:p14="http://schemas.microsoft.com/office/powerpoint/2010/main" val="3370104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a:t>
            </a:r>
            <a:r>
              <a:rPr lang="en-US" dirty="0" err="1" smtClean="0"/>
              <a:t>CAmkES</a:t>
            </a:r>
            <a:endParaRPr lang="en-US" dirty="0"/>
          </a:p>
        </p:txBody>
      </p:sp>
      <p:sp>
        <p:nvSpPr>
          <p:cNvPr id="3" name="Content Placeholder 2"/>
          <p:cNvSpPr>
            <a:spLocks noGrp="1"/>
          </p:cNvSpPr>
          <p:nvPr>
            <p:ph idx="1"/>
          </p:nvPr>
        </p:nvSpPr>
        <p:spPr>
          <a:xfrm>
            <a:off x="633819" y="1289304"/>
            <a:ext cx="10921187" cy="2063496"/>
          </a:xfrm>
        </p:spPr>
        <p:txBody>
          <a:bodyPr/>
          <a:lstStyle/>
          <a:p>
            <a:pPr>
              <a:lnSpc>
                <a:spcPct val="100000"/>
              </a:lnSpc>
              <a:spcBef>
                <a:spcPts val="0"/>
              </a:spcBef>
            </a:pPr>
            <a:r>
              <a:rPr lang="en-US" sz="1800" dirty="0" smtClean="0">
                <a:latin typeface="+mj-lt"/>
                <a:cs typeface="Consolas" panose="020B0609020204030204" pitchFamily="49" charset="0"/>
              </a:rPr>
              <a:t>Sample Code</a:t>
            </a:r>
          </a:p>
          <a:p>
            <a:pPr marL="0" indent="0">
              <a:lnSpc>
                <a:spcPct val="100000"/>
              </a:lnSpc>
              <a:spcBef>
                <a:spcPts val="0"/>
              </a:spcBef>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 Stub code to write component headers */</a:t>
            </a:r>
          </a:p>
          <a:p>
            <a:pPr marL="0" indent="0">
              <a:lnSpc>
                <a:spcPct val="100000"/>
              </a:lnSpc>
              <a:spcBef>
                <a:spcPts val="0"/>
              </a:spcBef>
              <a:buNone/>
            </a:pPr>
            <a:r>
              <a:rPr lang="en-US" sz="1800" dirty="0" smtClean="0">
                <a:latin typeface="Consolas" panose="020B0609020204030204" pitchFamily="49" charset="0"/>
                <a:cs typeface="Consolas" panose="020B0609020204030204" pitchFamily="49" charset="0"/>
              </a:rPr>
              <a:t>      …</a:t>
            </a:r>
            <a:endParaRPr lang="en-US" sz="1400" dirty="0">
              <a:latin typeface="Consolas" panose="020B0609020204030204" pitchFamily="49" charset="0"/>
              <a:cs typeface="Consolas" panose="020B0609020204030204" pitchFamily="49" charset="0"/>
            </a:endParaRPr>
          </a:p>
          <a:p>
            <a:pPr marL="0" indent="0">
              <a:lnSpc>
                <a:spcPct val="100000"/>
              </a:lnSpc>
              <a:spcBef>
                <a:spcPts val="0"/>
              </a:spcBef>
              <a:buNone/>
            </a:pPr>
            <a:r>
              <a:rPr lang="en-US" sz="1200" dirty="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for </a:t>
            </a:r>
            <a:r>
              <a:rPr lang="en-US" sz="1800" dirty="0" err="1">
                <a:latin typeface="Consolas" panose="020B0609020204030204" pitchFamily="49" charset="0"/>
                <a:cs typeface="Consolas" panose="020B0609020204030204" pitchFamily="49" charset="0"/>
              </a:rPr>
              <a:t>mut</a:t>
            </a:r>
            <a:r>
              <a:rPr lang="en-US" sz="1800" dirty="0">
                <a:latin typeface="Consolas" panose="020B0609020204030204" pitchFamily="49" charset="0"/>
                <a:cs typeface="Consolas" panose="020B0609020204030204" pitchFamily="49" charset="0"/>
              </a:rPr>
              <a:t> in creates:</a:t>
            </a:r>
          </a:p>
          <a:p>
            <a:pPr marL="0" indent="0">
              <a:lnSpc>
                <a:spcPct val="100000"/>
              </a:lnSpc>
              <a:spcBef>
                <a:spcPts val="0"/>
              </a:spcBef>
              <a:buNone/>
            </a:pPr>
            <a:r>
              <a:rPr lang="en-US" sz="1800" dirty="0">
                <a:latin typeface="Consolas" panose="020B0609020204030204" pitchFamily="49" charset="0"/>
                <a:cs typeface="Consolas" panose="020B0609020204030204" pitchFamily="49" charset="0"/>
              </a:rPr>
              <a:t>            </a:t>
            </a:r>
            <a:r>
              <a:rPr lang="en-US" sz="1800" dirty="0">
                <a:solidFill>
                  <a:schemeClr val="accent2"/>
                </a:solidFill>
                <a:latin typeface="Consolas" panose="020B0609020204030204" pitchFamily="49" charset="0"/>
                <a:cs typeface="Consolas" panose="020B0609020204030204" pitchFamily="49" charset="0"/>
              </a:rPr>
              <a:t>#Handle provides interface</a:t>
            </a:r>
          </a:p>
          <a:p>
            <a:pPr marL="0" indent="0">
              <a:lnSpc>
                <a:spcPct val="100000"/>
              </a:lnSpc>
              <a:spcBef>
                <a:spcPts val="0"/>
              </a:spcBef>
              <a:buNone/>
            </a:pPr>
            <a:r>
              <a:rPr lang="en-US" sz="1800" dirty="0">
                <a:latin typeface="Consolas" panose="020B0609020204030204" pitchFamily="49" charset="0"/>
                <a:cs typeface="Consolas" panose="020B0609020204030204" pitchFamily="49" charset="0"/>
              </a:rPr>
              <a:t>            out(f, 1, </a:t>
            </a:r>
            <a:r>
              <a:rPr lang="en-US" sz="1800" dirty="0">
                <a:solidFill>
                  <a:schemeClr val="accent1">
                    <a:lumMod val="75000"/>
                  </a:schemeClr>
                </a:solidFill>
                <a:latin typeface="Consolas" panose="020B0609020204030204" pitchFamily="49" charset="0"/>
                <a:cs typeface="Consolas" panose="020B0609020204030204" pitchFamily="49" charset="0"/>
              </a:rPr>
              <a:t>"has mutex {};"</a:t>
            </a:r>
            <a:r>
              <a:rPr lang="en-US" sz="1800" dirty="0">
                <a:latin typeface="Consolas" panose="020B0609020204030204" pitchFamily="49" charset="0"/>
                <a:cs typeface="Consolas" panose="020B0609020204030204" pitchFamily="49" charset="0"/>
              </a:rPr>
              <a:t>.format(</a:t>
            </a:r>
            <a:r>
              <a:rPr lang="en-US" sz="1800" dirty="0" err="1">
                <a:latin typeface="Consolas" panose="020B0609020204030204" pitchFamily="49" charset="0"/>
                <a:cs typeface="Consolas" panose="020B0609020204030204" pitchFamily="49" charset="0"/>
              </a:rPr>
              <a:t>mut</a:t>
            </a:r>
            <a:r>
              <a:rPr lang="en-US" sz="1800" dirty="0">
                <a:latin typeface="Consolas" panose="020B0609020204030204" pitchFamily="49" charset="0"/>
                <a:cs typeface="Consolas" panose="020B0609020204030204" pitchFamily="49" charset="0"/>
              </a:rPr>
              <a:t>))</a:t>
            </a:r>
          </a:p>
          <a:p>
            <a:pPr marL="0" indent="0">
              <a:lnSpc>
                <a:spcPct val="100000"/>
              </a:lnSpc>
              <a:spcBef>
                <a:spcPts val="0"/>
              </a:spcBef>
              <a:buNone/>
            </a:pPr>
            <a:r>
              <a:rPr lang="en-US" sz="1800" dirty="0">
                <a:latin typeface="Consolas" panose="020B0609020204030204" pitchFamily="49" charset="0"/>
                <a:cs typeface="Consolas" panose="020B0609020204030204" pitchFamily="49" charset="0"/>
              </a:rPr>
              <a:t>            for user in d[</a:t>
            </a:r>
            <a:r>
              <a:rPr lang="en-US" sz="1800" dirty="0" err="1">
                <a:latin typeface="Consolas" panose="020B0609020204030204" pitchFamily="49" charset="0"/>
                <a:cs typeface="Consolas" panose="020B0609020204030204" pitchFamily="49" charset="0"/>
              </a:rPr>
              <a:t>process_name</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mut</a:t>
            </a:r>
            <a:r>
              <a:rPr lang="en-US" sz="1800" dirty="0">
                <a:latin typeface="Consolas" panose="020B0609020204030204" pitchFamily="49" charset="0"/>
                <a:cs typeface="Consolas" panose="020B0609020204030204" pitchFamily="49" charset="0"/>
              </a:rPr>
              <a:t>]:</a:t>
            </a:r>
          </a:p>
          <a:p>
            <a:pPr marL="0" indent="0">
              <a:lnSpc>
                <a:spcPct val="100000"/>
              </a:lnSpc>
              <a:spcBef>
                <a:spcPts val="0"/>
              </a:spcBef>
              <a:buNone/>
            </a:pPr>
            <a:r>
              <a:rPr lang="en-US" sz="1800" dirty="0">
                <a:latin typeface="Consolas" panose="020B0609020204030204" pitchFamily="49" charset="0"/>
                <a:cs typeface="Consolas" panose="020B0609020204030204" pitchFamily="49" charset="0"/>
              </a:rPr>
              <a:t>                out(f, 1, </a:t>
            </a:r>
            <a:r>
              <a:rPr lang="en-US" sz="1800" dirty="0">
                <a:solidFill>
                  <a:schemeClr val="accent1">
                    <a:lumMod val="75000"/>
                  </a:schemeClr>
                </a:solidFill>
                <a:latin typeface="Consolas" panose="020B0609020204030204" pitchFamily="49" charset="0"/>
                <a:cs typeface="Consolas" panose="020B0609020204030204" pitchFamily="49" charset="0"/>
              </a:rPr>
              <a:t>"provides Lock l{0}{1};"</a:t>
            </a:r>
            <a:r>
              <a:rPr lang="en-US" sz="1800" dirty="0">
                <a:latin typeface="Consolas" panose="020B0609020204030204" pitchFamily="49" charset="0"/>
                <a:cs typeface="Consolas" panose="020B0609020204030204" pitchFamily="49" charset="0"/>
              </a:rPr>
              <a:t>.format(user, </a:t>
            </a:r>
            <a:r>
              <a:rPr lang="en-US" sz="1800" dirty="0" err="1">
                <a:latin typeface="Consolas" panose="020B0609020204030204" pitchFamily="49" charset="0"/>
                <a:cs typeface="Consolas" panose="020B0609020204030204" pitchFamily="49" charset="0"/>
              </a:rPr>
              <a:t>mut</a:t>
            </a: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
        <p:nvSpPr>
          <p:cNvPr id="4" name="TextBox 3"/>
          <p:cNvSpPr txBox="1"/>
          <p:nvPr/>
        </p:nvSpPr>
        <p:spPr>
          <a:xfrm>
            <a:off x="760412" y="3810000"/>
            <a:ext cx="10820400"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“creates” is a set of mutexes a given process has created.</a:t>
            </a:r>
          </a:p>
          <a:p>
            <a:pPr marL="285750" indent="-285750">
              <a:buFont typeface="Arial" panose="020B0604020202020204" pitchFamily="34" charset="0"/>
              <a:buChar char="•"/>
            </a:pPr>
            <a:r>
              <a:rPr lang="en-US" sz="1800" dirty="0" smtClean="0"/>
              <a:t>“d” maps from process name to another dictionary with keys that are mutex names said process creates.</a:t>
            </a:r>
          </a:p>
          <a:p>
            <a:pPr marL="742950" lvl="1" indent="-285750">
              <a:buFont typeface="Arial" panose="020B0604020202020204" pitchFamily="34" charset="0"/>
              <a:buChar char="•"/>
            </a:pPr>
            <a:r>
              <a:rPr lang="en-US" sz="1800" dirty="0" smtClean="0"/>
              <a:t>Those mutex name keys map to processes that use said mutex.</a:t>
            </a:r>
          </a:p>
          <a:p>
            <a:pPr marL="285750" indent="-285750">
              <a:buFont typeface="Arial" panose="020B0604020202020204" pitchFamily="34" charset="0"/>
              <a:buChar char="•"/>
            </a:pPr>
            <a:r>
              <a:rPr lang="en-US" sz="1800" dirty="0" smtClean="0"/>
              <a:t>This code generates a unique lock for each process that accesses the mutex.</a:t>
            </a:r>
          </a:p>
          <a:p>
            <a:pPr marL="285750" indent="-285750">
              <a:buFont typeface="Arial" panose="020B0604020202020204" pitchFamily="34" charset="0"/>
              <a:buChar char="•"/>
            </a:pPr>
            <a:r>
              <a:rPr lang="en-US" sz="1800" dirty="0" smtClean="0"/>
              <a:t>The process is repeated for mutexes a process takes (and gives).</a:t>
            </a:r>
            <a:endParaRPr lang="en-US" sz="1800" dirty="0"/>
          </a:p>
        </p:txBody>
      </p:sp>
    </p:spTree>
    <p:extLst>
      <p:ext uri="{BB962C8B-B14F-4D97-AF65-F5344CB8AC3E}">
        <p14:creationId xmlns:p14="http://schemas.microsoft.com/office/powerpoint/2010/main" val="147421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SmallSats</a:t>
            </a:r>
            <a:r>
              <a:rPr lang="en-US" dirty="0" smtClean="0"/>
              <a:t> are an Attractive Option </a:t>
            </a:r>
            <a:r>
              <a:rPr lang="mr-IN" dirty="0" smtClean="0"/>
              <a:t>…</a:t>
            </a:r>
            <a:endParaRPr lang="en-US" dirty="0"/>
          </a:p>
        </p:txBody>
      </p:sp>
      <p:pic>
        <p:nvPicPr>
          <p:cNvPr id="5" name="Picture 4"/>
          <p:cNvPicPr>
            <a:picLocks noChangeAspect="1"/>
          </p:cNvPicPr>
          <p:nvPr/>
        </p:nvPicPr>
        <p:blipFill>
          <a:blip r:embed="rId3"/>
          <a:stretch>
            <a:fillRect/>
          </a:stretch>
        </p:blipFill>
        <p:spPr>
          <a:xfrm>
            <a:off x="0" y="762000"/>
            <a:ext cx="5637212" cy="5923514"/>
          </a:xfrm>
          <a:prstGeom prst="rect">
            <a:avLst/>
          </a:prstGeom>
        </p:spPr>
      </p:pic>
      <p:pic>
        <p:nvPicPr>
          <p:cNvPr id="7" name="Picture 6" descr="4545 Grid of Satellites.png"/>
          <p:cNvPicPr>
            <a:picLocks noChangeAspect="1"/>
          </p:cNvPicPr>
          <p:nvPr/>
        </p:nvPicPr>
        <p:blipFill rotWithShape="1">
          <a:blip r:embed="rId4">
            <a:extLst>
              <a:ext uri="{28A0092B-C50C-407E-A947-70E740481C1C}">
                <a14:useLocalDpi xmlns:a14="http://schemas.microsoft.com/office/drawing/2010/main" val="0"/>
              </a:ext>
            </a:extLst>
          </a:blip>
          <a:srcRect l="8009" t="6944" r="2223" b="17955"/>
          <a:stretch/>
        </p:blipFill>
        <p:spPr>
          <a:xfrm>
            <a:off x="6528429" y="1190586"/>
            <a:ext cx="5446149" cy="5000466"/>
          </a:xfrm>
          <a:prstGeom prst="rect">
            <a:avLst/>
          </a:prstGeom>
        </p:spPr>
      </p:pic>
    </p:spTree>
    <p:extLst>
      <p:ext uri="{BB962C8B-B14F-4D97-AF65-F5344CB8AC3E}">
        <p14:creationId xmlns:p14="http://schemas.microsoft.com/office/powerpoint/2010/main" val="138486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a:t>
            </a:r>
            <a:r>
              <a:rPr lang="en-US" dirty="0" err="1" smtClean="0"/>
              <a:t>CAmkES</a:t>
            </a: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dirty="0" smtClean="0">
                <a:latin typeface="+mj-lt"/>
                <a:cs typeface="Consolas" panose="020B0609020204030204" pitchFamily="49" charset="0"/>
              </a:rPr>
              <a:t>Making Connections in </a:t>
            </a:r>
            <a:r>
              <a:rPr lang="en-US" dirty="0" err="1" smtClean="0">
                <a:latin typeface="+mj-lt"/>
                <a:cs typeface="Consolas" panose="020B0609020204030204" pitchFamily="49" charset="0"/>
              </a:rPr>
              <a:t>CAmkES</a:t>
            </a:r>
            <a:endParaRPr lang="en-US" sz="1200" dirty="0">
              <a:latin typeface="+mj-lt"/>
              <a:cs typeface="Consolas" panose="020B0609020204030204" pitchFamily="49" charset="0"/>
            </a:endParaRPr>
          </a:p>
          <a:p>
            <a:pPr marL="0" indent="0">
              <a:lnSpc>
                <a:spcPct val="100000"/>
              </a:lnSpc>
              <a:spcBef>
                <a:spcPts val="0"/>
              </a:spcBef>
              <a:buNone/>
            </a:pPr>
            <a:r>
              <a:rPr lang="en-US" sz="1200" dirty="0">
                <a:latin typeface="Consolas" panose="020B0609020204030204" pitchFamily="49" charset="0"/>
                <a:cs typeface="Consolas" panose="020B0609020204030204" pitchFamily="49" charset="0"/>
              </a:rPr>
              <a:t>    </a:t>
            </a:r>
            <a:endParaRPr lang="en-US" sz="1200" dirty="0" smtClean="0">
              <a:latin typeface="Consolas" panose="020B0609020204030204" pitchFamily="49" charset="0"/>
              <a:cs typeface="Consolas" panose="020B0609020204030204" pitchFamily="49" charset="0"/>
            </a:endParaRPr>
          </a:p>
          <a:p>
            <a:pPr marL="0" indent="0">
              <a:lnSpc>
                <a:spcPct val="100000"/>
              </a:lnSpc>
              <a:spcBef>
                <a:spcPts val="0"/>
              </a:spcBef>
              <a:buNone/>
            </a:pPr>
            <a:endParaRPr lang="en-US" sz="1200" dirty="0">
              <a:latin typeface="Consolas" panose="020B0609020204030204" pitchFamily="49" charset="0"/>
              <a:cs typeface="Consolas" panose="020B0609020204030204" pitchFamily="49" charset="0"/>
            </a:endParaRPr>
          </a:p>
          <a:p>
            <a:pPr marL="0" indent="0">
              <a:lnSpc>
                <a:spcPct val="100000"/>
              </a:lnSpc>
              <a:spcBef>
                <a:spcPts val="0"/>
              </a:spcBef>
              <a:buNone/>
            </a:pPr>
            <a:endParaRPr lang="en-US" sz="1200" dirty="0" smtClean="0">
              <a:latin typeface="Consolas" panose="020B0609020204030204" pitchFamily="49" charset="0"/>
              <a:cs typeface="Consolas" panose="020B0609020204030204" pitchFamily="49" charset="0"/>
            </a:endParaRPr>
          </a:p>
          <a:p>
            <a:pPr marL="0" indent="0">
              <a:lnSpc>
                <a:spcPct val="100000"/>
              </a:lnSpc>
              <a:spcBef>
                <a:spcPts val="0"/>
              </a:spcBef>
              <a:buNone/>
            </a:pPr>
            <a:r>
              <a:rPr lang="en-US" sz="1200" dirty="0" smtClean="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count </a:t>
            </a:r>
            <a:r>
              <a:rPr lang="en-US" dirty="0">
                <a:latin typeface="Consolas" panose="020B0609020204030204" pitchFamily="49" charset="0"/>
                <a:cs typeface="Consolas" panose="020B0609020204030204" pitchFamily="49" charset="0"/>
              </a:rPr>
              <a:t>= 0</a:t>
            </a:r>
          </a:p>
          <a:p>
            <a:pPr marL="0" indent="0">
              <a:lnSpc>
                <a:spcPct val="100000"/>
              </a:lnSpc>
              <a:spcBef>
                <a:spcPts val="0"/>
              </a:spcBef>
              <a:buNone/>
            </a:pPr>
            <a:r>
              <a:rPr lang="en-US" dirty="0">
                <a:latin typeface="Consolas" panose="020B0609020204030204" pitchFamily="49" charset="0"/>
                <a:cs typeface="Consolas" panose="020B0609020204030204" pitchFamily="49" charset="0"/>
              </a:rPr>
              <a:t>    for creator in d:</a:t>
            </a:r>
          </a:p>
          <a:p>
            <a:pPr marL="0" indent="0">
              <a:lnSpc>
                <a:spcPct val="100000"/>
              </a:lnSpc>
              <a:spcBef>
                <a:spcPts val="0"/>
              </a:spcBef>
              <a:buNone/>
            </a:pPr>
            <a:r>
              <a:rPr lang="en-US" dirty="0">
                <a:latin typeface="Consolas" panose="020B0609020204030204" pitchFamily="49" charset="0"/>
                <a:cs typeface="Consolas" panose="020B0609020204030204" pitchFamily="49" charset="0"/>
              </a:rPr>
              <a:t>        for </a:t>
            </a:r>
            <a:r>
              <a:rPr lang="en-US" dirty="0" err="1">
                <a:latin typeface="Consolas" panose="020B0609020204030204" pitchFamily="49" charset="0"/>
                <a:cs typeface="Consolas" panose="020B0609020204030204" pitchFamily="49" charset="0"/>
              </a:rPr>
              <a:t>mut</a:t>
            </a:r>
            <a:r>
              <a:rPr lang="en-US" dirty="0">
                <a:latin typeface="Consolas" panose="020B0609020204030204" pitchFamily="49" charset="0"/>
                <a:cs typeface="Consolas" panose="020B0609020204030204" pitchFamily="49" charset="0"/>
              </a:rPr>
              <a:t> in d[creator]:</a:t>
            </a:r>
          </a:p>
          <a:p>
            <a:pPr marL="0" indent="0">
              <a:lnSpc>
                <a:spcPct val="100000"/>
              </a:lnSpc>
              <a:spcBef>
                <a:spcPts val="0"/>
              </a:spcBef>
              <a:buNone/>
            </a:pPr>
            <a:r>
              <a:rPr lang="en-US" dirty="0">
                <a:latin typeface="Consolas" panose="020B0609020204030204" pitchFamily="49" charset="0"/>
                <a:cs typeface="Consolas" panose="020B0609020204030204" pitchFamily="49" charset="0"/>
              </a:rPr>
              <a:t>            for user in d[creator][</a:t>
            </a:r>
            <a:r>
              <a:rPr lang="en-US" dirty="0" err="1">
                <a:latin typeface="Consolas" panose="020B0609020204030204" pitchFamily="49" charset="0"/>
                <a:cs typeface="Consolas" panose="020B0609020204030204" pitchFamily="49" charset="0"/>
              </a:rPr>
              <a:t>mut</a:t>
            </a:r>
            <a:r>
              <a:rPr lang="en-US" dirty="0">
                <a:latin typeface="Consolas" panose="020B0609020204030204" pitchFamily="49" charset="0"/>
                <a:cs typeface="Consolas" panose="020B0609020204030204" pitchFamily="49" charset="0"/>
              </a:rPr>
              <a:t>]:</a:t>
            </a:r>
          </a:p>
          <a:p>
            <a:pPr marL="0" indent="0">
              <a:lnSpc>
                <a:spcPct val="100000"/>
              </a:lnSpc>
              <a:spcBef>
                <a:spcPts val="0"/>
              </a:spcBef>
              <a:buNone/>
            </a:pPr>
            <a:r>
              <a:rPr lang="en-US" dirty="0">
                <a:latin typeface="Consolas" panose="020B0609020204030204" pitchFamily="49" charset="0"/>
                <a:cs typeface="Consolas" panose="020B0609020204030204" pitchFamily="49" charset="0"/>
              </a:rPr>
              <a:t>                out(f, 2, </a:t>
            </a:r>
            <a:r>
              <a:rPr lang="en-US" dirty="0">
                <a:solidFill>
                  <a:schemeClr val="accent1">
                    <a:lumMod val="75000"/>
                  </a:schemeClr>
                </a:solidFill>
                <a:latin typeface="Consolas" panose="020B0609020204030204" pitchFamily="49" charset="0"/>
                <a:cs typeface="Consolas" panose="020B0609020204030204" pitchFamily="49" charset="0"/>
              </a:rPr>
              <a:t>"connection seL4RPCCall connection{0}(from </a:t>
            </a:r>
            <a:r>
              <a:rPr lang="en-US" dirty="0" smtClean="0">
                <a:solidFill>
                  <a:schemeClr val="accent1">
                    <a:lumMod val="75000"/>
                  </a:schemeClr>
                </a:solidFill>
                <a:latin typeface="Consolas" panose="020B0609020204030204" pitchFamily="49" charset="0"/>
                <a:cs typeface="Consolas" panose="020B0609020204030204" pitchFamily="49" charset="0"/>
              </a:rPr>
              <a:t>		p{1</a:t>
            </a:r>
            <a:r>
              <a:rPr lang="en-US" dirty="0">
                <a:solidFill>
                  <a:schemeClr val="accent1">
                    <a:lumMod val="75000"/>
                  </a:schemeClr>
                </a:solidFill>
                <a:latin typeface="Consolas" panose="020B0609020204030204" pitchFamily="49" charset="0"/>
                <a:cs typeface="Consolas" panose="020B0609020204030204" pitchFamily="49" charset="0"/>
              </a:rPr>
              <a:t>}.l{1}{3}, to p{2}.l{1}{3</a:t>
            </a:r>
            <a:r>
              <a:rPr lang="en-US" dirty="0" smtClean="0">
                <a:solidFill>
                  <a:schemeClr val="accent1">
                    <a:lumMod val="75000"/>
                  </a:schemeClr>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.format(count</a:t>
            </a:r>
            <a:r>
              <a:rPr lang="en-US" dirty="0">
                <a:latin typeface="Consolas" panose="020B0609020204030204" pitchFamily="49" charset="0"/>
                <a:cs typeface="Consolas" panose="020B0609020204030204" pitchFamily="49" charset="0"/>
              </a:rPr>
              <a:t>, user, </a:t>
            </a:r>
            <a:r>
              <a:rPr lang="en-US" dirty="0" smtClean="0">
                <a:latin typeface="Consolas" panose="020B0609020204030204" pitchFamily="49" charset="0"/>
                <a:cs typeface="Consolas" panose="020B0609020204030204" pitchFamily="49" charset="0"/>
              </a:rPr>
              <a:t>creator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mut</a:t>
            </a:r>
            <a:r>
              <a:rPr lang="en-US" dirty="0">
                <a:latin typeface="Consolas" panose="020B0609020204030204" pitchFamily="49" charset="0"/>
                <a:cs typeface="Consolas" panose="020B0609020204030204" pitchFamily="49" charset="0"/>
              </a:rPr>
              <a:t>))</a:t>
            </a:r>
          </a:p>
          <a:p>
            <a:pPr marL="0" indent="0">
              <a:lnSpc>
                <a:spcPct val="100000"/>
              </a:lnSpc>
              <a:spcBef>
                <a:spcPts val="0"/>
              </a:spcBef>
              <a:buNone/>
            </a:pPr>
            <a:r>
              <a:rPr lang="en-US" dirty="0">
                <a:latin typeface="Consolas" panose="020B0609020204030204" pitchFamily="49" charset="0"/>
                <a:cs typeface="Consolas" panose="020B0609020204030204" pitchFamily="49" charset="0"/>
              </a:rPr>
              <a:t>                count += </a:t>
            </a:r>
            <a:r>
              <a:rPr lang="en-US" dirty="0" smtClean="0">
                <a:latin typeface="Consolas" panose="020B0609020204030204" pitchFamily="49" charset="0"/>
                <a:cs typeface="Consolas" panose="020B0609020204030204" pitchFamily="49" charset="0"/>
              </a:rPr>
              <a:t>1</a:t>
            </a:r>
            <a:endParaRPr lang="en-US"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15743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005" y="1219200"/>
            <a:ext cx="4118371" cy="4827588"/>
          </a:xfrm>
          <a:prstGeom prst="rect">
            <a:avLst/>
          </a:prstGeom>
        </p:spPr>
      </p:pic>
      <p:sp>
        <p:nvSpPr>
          <p:cNvPr id="2" name="Title 1"/>
          <p:cNvSpPr>
            <a:spLocks noGrp="1"/>
          </p:cNvSpPr>
          <p:nvPr>
            <p:ph type="title"/>
          </p:nvPr>
        </p:nvSpPr>
        <p:spPr/>
        <p:txBody>
          <a:bodyPr/>
          <a:lstStyle/>
          <a:p>
            <a:r>
              <a:rPr lang="en-US" dirty="0" smtClean="0"/>
              <a:t>Generating </a:t>
            </a:r>
            <a:r>
              <a:rPr lang="en-US" dirty="0" err="1" smtClean="0"/>
              <a:t>CAmkES</a:t>
            </a:r>
            <a:endParaRPr lang="en-US" dirty="0"/>
          </a:p>
        </p:txBody>
      </p:sp>
      <p:sp>
        <p:nvSpPr>
          <p:cNvPr id="3" name="Content Placeholder 2"/>
          <p:cNvSpPr>
            <a:spLocks noGrp="1"/>
          </p:cNvSpPr>
          <p:nvPr>
            <p:ph idx="1"/>
          </p:nvPr>
        </p:nvSpPr>
        <p:spPr>
          <a:xfrm>
            <a:off x="20824" y="996696"/>
            <a:ext cx="10921187" cy="3816096"/>
          </a:xfrm>
        </p:spPr>
        <p:txBody>
          <a:bodyPr/>
          <a:lstStyle/>
          <a:p>
            <a:r>
              <a:rPr lang="en-US" dirty="0">
                <a:latin typeface="+mj-lt"/>
                <a:ea typeface="Consolas" charset="0"/>
                <a:cs typeface="Consolas" charset="0"/>
              </a:rPr>
              <a:t>S</a:t>
            </a:r>
            <a:r>
              <a:rPr lang="en-US" dirty="0" smtClean="0">
                <a:latin typeface="+mj-lt"/>
                <a:ea typeface="Consolas" charset="0"/>
                <a:cs typeface="Consolas" charset="0"/>
              </a:rPr>
              <a:t>ample Output </a:t>
            </a:r>
            <a:r>
              <a:rPr lang="en-US" dirty="0" err="1" smtClean="0">
                <a:latin typeface="+mj-lt"/>
                <a:ea typeface="Consolas" charset="0"/>
                <a:cs typeface="Consolas" charset="0"/>
              </a:rPr>
              <a:t>CAmkES</a:t>
            </a:r>
            <a:endParaRPr lang="en-US" dirty="0" smtClean="0">
              <a:latin typeface="+mj-lt"/>
              <a:ea typeface="Consolas" charset="0"/>
              <a:cs typeface="Consolas" charset="0"/>
            </a:endParaRPr>
          </a:p>
          <a:p>
            <a:pPr marL="0" indent="0">
              <a:lnSpc>
                <a:spcPct val="100000"/>
              </a:lnSpc>
              <a:spcBef>
                <a:spcPts val="0"/>
              </a:spcBef>
              <a:buNone/>
            </a:pPr>
            <a:endParaRPr lang="en-US" sz="1200" dirty="0" smtClean="0">
              <a:latin typeface="Consolas" charset="0"/>
              <a:ea typeface="Consolas" charset="0"/>
              <a:cs typeface="Consolas" charset="0"/>
            </a:endParaRPr>
          </a:p>
          <a:p>
            <a:pPr marL="301752" lvl="1" indent="0">
              <a:lnSpc>
                <a:spcPct val="100000"/>
              </a:lnSpc>
              <a:spcBef>
                <a:spcPts val="0"/>
              </a:spcBef>
              <a:buNone/>
            </a:pPr>
            <a:r>
              <a:rPr lang="en-US" sz="1400" b="0" dirty="0" smtClean="0">
                <a:latin typeface="Consolas" charset="0"/>
                <a:ea typeface="Consolas" charset="0"/>
                <a:cs typeface="Consolas" charset="0"/>
              </a:rPr>
              <a:t>component </a:t>
            </a:r>
            <a:r>
              <a:rPr lang="en-US" sz="1400" b="0" dirty="0">
                <a:latin typeface="Consolas" charset="0"/>
                <a:ea typeface="Consolas" charset="0"/>
                <a:cs typeface="Consolas" charset="0"/>
              </a:rPr>
              <a:t>P1 {</a:t>
            </a:r>
          </a:p>
          <a:p>
            <a:pPr marL="301752" lvl="1" indent="0">
              <a:lnSpc>
                <a:spcPct val="100000"/>
              </a:lnSpc>
              <a:spcBef>
                <a:spcPts val="0"/>
              </a:spcBef>
              <a:buNone/>
            </a:pPr>
            <a:r>
              <a:rPr lang="en-US" sz="1400" b="0" dirty="0">
                <a:latin typeface="Consolas" charset="0"/>
                <a:ea typeface="Consolas" charset="0"/>
                <a:cs typeface="Consolas" charset="0"/>
              </a:rPr>
              <a:t>    control;</a:t>
            </a:r>
          </a:p>
          <a:p>
            <a:pPr marL="301752" lvl="1" indent="0">
              <a:lnSpc>
                <a:spcPct val="100000"/>
              </a:lnSpc>
              <a:spcBef>
                <a:spcPts val="0"/>
              </a:spcBef>
              <a:buNone/>
            </a:pPr>
            <a:r>
              <a:rPr lang="en-US" sz="1400" b="0" dirty="0">
                <a:latin typeface="Consolas" charset="0"/>
                <a:ea typeface="Consolas" charset="0"/>
                <a:cs typeface="Consolas" charset="0"/>
              </a:rPr>
              <a:t>    uses Lock l1mut3;</a:t>
            </a:r>
          </a:p>
          <a:p>
            <a:pPr marL="301752" lvl="1" indent="0">
              <a:lnSpc>
                <a:spcPct val="100000"/>
              </a:lnSpc>
              <a:spcBef>
                <a:spcPts val="0"/>
              </a:spcBef>
              <a:buNone/>
            </a:pPr>
            <a:r>
              <a:rPr lang="en-US" sz="1400" b="0" dirty="0">
                <a:latin typeface="Consolas" charset="0"/>
                <a:ea typeface="Consolas" charset="0"/>
                <a:cs typeface="Consolas" charset="0"/>
              </a:rPr>
              <a:t>    uses Lock l1mut6;</a:t>
            </a:r>
          </a:p>
          <a:p>
            <a:pPr marL="301752" lvl="1" indent="0">
              <a:lnSpc>
                <a:spcPct val="100000"/>
              </a:lnSpc>
              <a:spcBef>
                <a:spcPts val="0"/>
              </a:spcBef>
              <a:buNone/>
            </a:pPr>
            <a:r>
              <a:rPr lang="en-US" sz="1400" b="0" dirty="0">
                <a:latin typeface="Consolas" charset="0"/>
                <a:ea typeface="Consolas" charset="0"/>
                <a:cs typeface="Consolas" charset="0"/>
              </a:rPr>
              <a:t>    uses Lock l1mut7;</a:t>
            </a:r>
          </a:p>
          <a:p>
            <a:pPr marL="301752" lvl="1" indent="0">
              <a:lnSpc>
                <a:spcPct val="100000"/>
              </a:lnSpc>
              <a:spcBef>
                <a:spcPts val="0"/>
              </a:spcBef>
              <a:buNone/>
            </a:pPr>
            <a:r>
              <a:rPr lang="en-US" sz="1400" b="0" dirty="0">
                <a:latin typeface="Consolas" charset="0"/>
                <a:ea typeface="Consolas" charset="0"/>
                <a:cs typeface="Consolas" charset="0"/>
              </a:rPr>
              <a:t>}</a:t>
            </a:r>
          </a:p>
          <a:p>
            <a:pPr marL="301752" lvl="1" indent="0">
              <a:lnSpc>
                <a:spcPct val="100000"/>
              </a:lnSpc>
              <a:spcBef>
                <a:spcPts val="0"/>
              </a:spcBef>
              <a:buNone/>
            </a:pPr>
            <a:endParaRPr lang="en-US" sz="1400" b="0" dirty="0">
              <a:latin typeface="Consolas" charset="0"/>
              <a:ea typeface="Consolas" charset="0"/>
              <a:cs typeface="Consolas" charset="0"/>
            </a:endParaRPr>
          </a:p>
          <a:p>
            <a:pPr marL="301752" lvl="1" indent="0">
              <a:lnSpc>
                <a:spcPct val="100000"/>
              </a:lnSpc>
              <a:spcBef>
                <a:spcPts val="0"/>
              </a:spcBef>
              <a:buNone/>
            </a:pPr>
            <a:r>
              <a:rPr lang="en-US" sz="1400" b="0" dirty="0">
                <a:latin typeface="Consolas" charset="0"/>
                <a:ea typeface="Consolas" charset="0"/>
                <a:cs typeface="Consolas" charset="0"/>
              </a:rPr>
              <a:t>component P0 {</a:t>
            </a:r>
          </a:p>
          <a:p>
            <a:pPr marL="301752" lvl="1" indent="0">
              <a:lnSpc>
                <a:spcPct val="100000"/>
              </a:lnSpc>
              <a:spcBef>
                <a:spcPts val="0"/>
              </a:spcBef>
              <a:buNone/>
            </a:pPr>
            <a:r>
              <a:rPr lang="en-US" sz="1400" b="0" dirty="0">
                <a:latin typeface="Consolas" charset="0"/>
                <a:ea typeface="Consolas" charset="0"/>
                <a:cs typeface="Consolas" charset="0"/>
              </a:rPr>
              <a:t>    control;</a:t>
            </a:r>
          </a:p>
          <a:p>
            <a:pPr marL="301752" lvl="1" indent="0">
              <a:lnSpc>
                <a:spcPct val="100000"/>
              </a:lnSpc>
              <a:spcBef>
                <a:spcPts val="0"/>
              </a:spcBef>
              <a:buNone/>
            </a:pPr>
            <a:r>
              <a:rPr lang="en-US" sz="1400" b="0" dirty="0">
                <a:latin typeface="Consolas" charset="0"/>
                <a:ea typeface="Consolas" charset="0"/>
                <a:cs typeface="Consolas" charset="0"/>
              </a:rPr>
              <a:t>    uses Lock l0mut3;</a:t>
            </a:r>
          </a:p>
          <a:p>
            <a:pPr marL="301752" lvl="1" indent="0">
              <a:lnSpc>
                <a:spcPct val="100000"/>
              </a:lnSpc>
              <a:spcBef>
                <a:spcPts val="0"/>
              </a:spcBef>
              <a:buNone/>
            </a:pPr>
            <a:r>
              <a:rPr lang="en-US" sz="1400" b="0" dirty="0">
                <a:latin typeface="Consolas" charset="0"/>
                <a:ea typeface="Consolas" charset="0"/>
                <a:cs typeface="Consolas" charset="0"/>
              </a:rPr>
              <a:t>    uses Lock l0mut6;</a:t>
            </a:r>
          </a:p>
          <a:p>
            <a:pPr marL="301752" lvl="1" indent="0">
              <a:lnSpc>
                <a:spcPct val="100000"/>
              </a:lnSpc>
              <a:spcBef>
                <a:spcPts val="0"/>
              </a:spcBef>
              <a:buNone/>
            </a:pPr>
            <a:r>
              <a:rPr lang="en-US" sz="1400" b="0" dirty="0">
                <a:latin typeface="Consolas" charset="0"/>
                <a:ea typeface="Consolas" charset="0"/>
                <a:cs typeface="Consolas" charset="0"/>
              </a:rPr>
              <a:t>    uses Lock l0mut7;</a:t>
            </a:r>
          </a:p>
          <a:p>
            <a:pPr marL="301752" lvl="1" indent="0">
              <a:lnSpc>
                <a:spcPct val="100000"/>
              </a:lnSpc>
              <a:spcBef>
                <a:spcPts val="0"/>
              </a:spcBef>
              <a:buNone/>
            </a:pPr>
            <a:r>
              <a:rPr lang="en-US" sz="1400" b="0" dirty="0" smtClean="0">
                <a:latin typeface="Consolas" charset="0"/>
                <a:ea typeface="Consolas" charset="0"/>
                <a:cs typeface="Consolas" charset="0"/>
              </a:rPr>
              <a:t>}</a:t>
            </a:r>
            <a:endParaRPr lang="en-US" sz="1400" b="0" dirty="0">
              <a:latin typeface="Consolas" charset="0"/>
              <a:ea typeface="Consolas" charset="0"/>
              <a:cs typeface="Consolas" charset="0"/>
            </a:endParaRPr>
          </a:p>
          <a:p>
            <a:pPr marL="301752" lvl="1" indent="0">
              <a:lnSpc>
                <a:spcPct val="100000"/>
              </a:lnSpc>
              <a:spcBef>
                <a:spcPts val="0"/>
              </a:spcBef>
              <a:buNone/>
            </a:pPr>
            <a:r>
              <a:rPr lang="en-US" sz="1400" b="0" dirty="0" smtClean="0">
                <a:latin typeface="Consolas" charset="0"/>
                <a:ea typeface="Consolas" charset="0"/>
                <a:cs typeface="Consolas" charset="0"/>
              </a:rPr>
              <a:t>…</a:t>
            </a:r>
          </a:p>
          <a:p>
            <a:pPr marL="301752" lvl="1" indent="0">
              <a:lnSpc>
                <a:spcPct val="100000"/>
              </a:lnSpc>
              <a:spcBef>
                <a:spcPts val="0"/>
              </a:spcBef>
              <a:buNone/>
            </a:pPr>
            <a:r>
              <a:rPr lang="en-US" sz="1400" b="0" dirty="0">
                <a:latin typeface="Consolas" charset="0"/>
                <a:ea typeface="Consolas" charset="0"/>
                <a:cs typeface="Consolas" charset="0"/>
              </a:rPr>
              <a:t>connection seL4RPCCall connection0(from p18.l18bin4, to p13.l18bin4);</a:t>
            </a:r>
          </a:p>
          <a:p>
            <a:pPr marL="301752" lvl="1" indent="0">
              <a:lnSpc>
                <a:spcPct val="100000"/>
              </a:lnSpc>
              <a:spcBef>
                <a:spcPts val="0"/>
              </a:spcBef>
              <a:buNone/>
            </a:pPr>
            <a:r>
              <a:rPr lang="en-US" sz="1400" b="0" dirty="0" smtClean="0">
                <a:latin typeface="Consolas" charset="0"/>
                <a:ea typeface="Consolas" charset="0"/>
                <a:cs typeface="Consolas" charset="0"/>
              </a:rPr>
              <a:t>connection </a:t>
            </a:r>
            <a:r>
              <a:rPr lang="en-US" sz="1400" b="0" dirty="0">
                <a:latin typeface="Consolas" charset="0"/>
                <a:ea typeface="Consolas" charset="0"/>
                <a:cs typeface="Consolas" charset="0"/>
              </a:rPr>
              <a:t>seL4RPCCall connection1(from p19.l19bin5, to p15.l19bin5);</a:t>
            </a:r>
          </a:p>
          <a:p>
            <a:pPr marL="301752" lvl="1" indent="0">
              <a:lnSpc>
                <a:spcPct val="100000"/>
              </a:lnSpc>
              <a:spcBef>
                <a:spcPts val="0"/>
              </a:spcBef>
              <a:buNone/>
            </a:pPr>
            <a:r>
              <a:rPr lang="en-US" sz="1400" b="0" dirty="0" smtClean="0">
                <a:latin typeface="Consolas" charset="0"/>
                <a:ea typeface="Consolas" charset="0"/>
                <a:cs typeface="Consolas" charset="0"/>
              </a:rPr>
              <a:t>connection </a:t>
            </a:r>
            <a:r>
              <a:rPr lang="en-US" sz="1400" b="0" dirty="0">
                <a:latin typeface="Consolas" charset="0"/>
                <a:ea typeface="Consolas" charset="0"/>
                <a:cs typeface="Consolas" charset="0"/>
              </a:rPr>
              <a:t>seL4RPCCall connection2(from p17.l17bin3, to p14.l17bin3);</a:t>
            </a:r>
          </a:p>
          <a:p>
            <a:pPr marL="301752" lvl="1" indent="0">
              <a:lnSpc>
                <a:spcPct val="100000"/>
              </a:lnSpc>
              <a:spcBef>
                <a:spcPts val="0"/>
              </a:spcBef>
              <a:buNone/>
            </a:pPr>
            <a:r>
              <a:rPr lang="en-US" sz="1400" b="0" dirty="0" smtClean="0">
                <a:latin typeface="Consolas" charset="0"/>
                <a:ea typeface="Consolas" charset="0"/>
                <a:cs typeface="Consolas" charset="0"/>
              </a:rPr>
              <a:t>connection </a:t>
            </a:r>
            <a:r>
              <a:rPr lang="en-US" sz="1400" b="0" dirty="0">
                <a:latin typeface="Consolas" charset="0"/>
                <a:ea typeface="Consolas" charset="0"/>
                <a:cs typeface="Consolas" charset="0"/>
              </a:rPr>
              <a:t>seL4RPCCall connection3(from p20.l20bin6, to p16.l20bin6</a:t>
            </a:r>
            <a:r>
              <a:rPr lang="en-US" sz="1400" b="0" dirty="0" smtClean="0">
                <a:latin typeface="Consolas" charset="0"/>
                <a:ea typeface="Consolas" charset="0"/>
                <a:cs typeface="Consolas" charset="0"/>
              </a:rPr>
              <a:t>);</a:t>
            </a:r>
          </a:p>
          <a:p>
            <a:pPr marL="301752" lvl="1" indent="0">
              <a:lnSpc>
                <a:spcPct val="100000"/>
              </a:lnSpc>
              <a:spcBef>
                <a:spcPts val="0"/>
              </a:spcBef>
              <a:buNone/>
            </a:pPr>
            <a:r>
              <a:rPr lang="en-US" sz="1400" b="0" dirty="0" smtClean="0">
                <a:latin typeface="Consolas" charset="0"/>
                <a:ea typeface="Consolas" charset="0"/>
                <a:cs typeface="Consolas" charset="0"/>
              </a:rPr>
              <a:t>…</a:t>
            </a:r>
            <a:endParaRPr lang="en-US" sz="1400" b="0" dirty="0">
              <a:latin typeface="Consolas" charset="0"/>
              <a:ea typeface="Consolas" charset="0"/>
              <a:cs typeface="Consolas" charset="0"/>
            </a:endParaRPr>
          </a:p>
          <a:p>
            <a:endParaRPr lang="en-US" sz="1200" dirty="0">
              <a:latin typeface="Consolas" charset="0"/>
              <a:ea typeface="Consolas" charset="0"/>
              <a:cs typeface="Consolas" charset="0"/>
            </a:endParaRPr>
          </a:p>
        </p:txBody>
      </p:sp>
      <p:sp>
        <p:nvSpPr>
          <p:cNvPr id="4" name="TextBox 3"/>
          <p:cNvSpPr txBox="1"/>
          <p:nvPr/>
        </p:nvSpPr>
        <p:spPr>
          <a:xfrm>
            <a:off x="455612" y="5638800"/>
            <a:ext cx="3959738" cy="523220"/>
          </a:xfrm>
          <a:prstGeom prst="rect">
            <a:avLst/>
          </a:prstGeom>
          <a:noFill/>
        </p:spPr>
        <p:txBody>
          <a:bodyPr wrap="none" rtlCol="0">
            <a:spAutoFit/>
          </a:bodyPr>
          <a:lstStyle/>
          <a:p>
            <a:r>
              <a:rPr lang="en-US" sz="1400" b="1" dirty="0" smtClean="0"/>
              <a:t>Totals: </a:t>
            </a:r>
          </a:p>
          <a:p>
            <a:pPr lvl="1"/>
            <a:r>
              <a:rPr lang="en-US" sz="1400" dirty="0" smtClean="0"/>
              <a:t>Mutex: 22, Processes: 22 Connections:70</a:t>
            </a:r>
            <a:endParaRPr lang="en-US" sz="1400" dirty="0"/>
          </a:p>
        </p:txBody>
      </p:sp>
      <p:sp>
        <p:nvSpPr>
          <p:cNvPr id="6" name="Donut 5"/>
          <p:cNvSpPr/>
          <p:nvPr/>
        </p:nvSpPr>
        <p:spPr bwMode="auto">
          <a:xfrm>
            <a:off x="7389812" y="1828800"/>
            <a:ext cx="304800" cy="228600"/>
          </a:xfrm>
          <a:prstGeom prst="donut">
            <a:avLst>
              <a:gd name="adj" fmla="val 17261"/>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7" name="Donut 6"/>
          <p:cNvSpPr/>
          <p:nvPr/>
        </p:nvSpPr>
        <p:spPr bwMode="auto">
          <a:xfrm>
            <a:off x="7161212" y="2045208"/>
            <a:ext cx="304800" cy="228600"/>
          </a:xfrm>
          <a:prstGeom prst="donut">
            <a:avLst>
              <a:gd name="adj" fmla="val 17261"/>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cxnSp>
        <p:nvCxnSpPr>
          <p:cNvPr id="9" name="Straight Connector 8"/>
          <p:cNvCxnSpPr/>
          <p:nvPr/>
        </p:nvCxnSpPr>
        <p:spPr bwMode="auto">
          <a:xfrm>
            <a:off x="10133012" y="2133600"/>
            <a:ext cx="228600" cy="304800"/>
          </a:xfrm>
          <a:prstGeom prst="line">
            <a:avLst/>
          </a:prstGeom>
          <a:solidFill>
            <a:schemeClr val="accent1"/>
          </a:solidFill>
          <a:ln w="12700" cap="flat" cmpd="sng" algn="ctr">
            <a:solidFill>
              <a:schemeClr val="accent2">
                <a:lumMod val="75000"/>
              </a:schemeClr>
            </a:solidFill>
            <a:prstDash val="solid"/>
            <a:round/>
            <a:headEnd type="none" w="sm" len="sm"/>
            <a:tailEnd type="none" w="sm" len="sm"/>
          </a:ln>
          <a:effectLst/>
        </p:spPr>
      </p:cxnSp>
      <p:cxnSp>
        <p:nvCxnSpPr>
          <p:cNvPr id="13" name="Straight Connector 12"/>
          <p:cNvCxnSpPr/>
          <p:nvPr/>
        </p:nvCxnSpPr>
        <p:spPr bwMode="auto">
          <a:xfrm>
            <a:off x="10514012" y="2743200"/>
            <a:ext cx="76200" cy="304800"/>
          </a:xfrm>
          <a:prstGeom prst="line">
            <a:avLst/>
          </a:prstGeom>
          <a:solidFill>
            <a:schemeClr val="accent1"/>
          </a:solidFill>
          <a:ln w="12700" cap="flat" cmpd="sng" algn="ctr">
            <a:solidFill>
              <a:schemeClr val="accent2">
                <a:lumMod val="75000"/>
              </a:schemeClr>
            </a:solidFill>
            <a:prstDash val="solid"/>
            <a:round/>
            <a:headEnd type="none" w="sm" len="sm"/>
            <a:tailEnd type="none" w="sm" len="sm"/>
          </a:ln>
          <a:effectLst/>
        </p:spPr>
      </p:cxnSp>
      <p:cxnSp>
        <p:nvCxnSpPr>
          <p:cNvPr id="17" name="Straight Connector 16"/>
          <p:cNvCxnSpPr/>
          <p:nvPr/>
        </p:nvCxnSpPr>
        <p:spPr bwMode="auto">
          <a:xfrm>
            <a:off x="6932612" y="3657600"/>
            <a:ext cx="2514600" cy="1447800"/>
          </a:xfrm>
          <a:prstGeom prst="line">
            <a:avLst/>
          </a:prstGeom>
          <a:solidFill>
            <a:schemeClr val="accent1"/>
          </a:solidFill>
          <a:ln w="12700" cap="flat" cmpd="sng" algn="ctr">
            <a:solidFill>
              <a:schemeClr val="accent2">
                <a:lumMod val="75000"/>
              </a:schemeClr>
            </a:solidFill>
            <a:prstDash val="solid"/>
            <a:round/>
            <a:headEnd type="none" w="sm" len="sm"/>
            <a:tailEnd type="none" w="sm" len="sm"/>
          </a:ln>
          <a:effectLst/>
        </p:spPr>
      </p:cxnSp>
      <p:cxnSp>
        <p:nvCxnSpPr>
          <p:cNvPr id="19" name="Straight Connector 18"/>
          <p:cNvCxnSpPr/>
          <p:nvPr/>
        </p:nvCxnSpPr>
        <p:spPr bwMode="auto">
          <a:xfrm>
            <a:off x="9675812" y="1752600"/>
            <a:ext cx="914400" cy="1905000"/>
          </a:xfrm>
          <a:prstGeom prst="line">
            <a:avLst/>
          </a:prstGeom>
          <a:solidFill>
            <a:schemeClr val="accent1"/>
          </a:solidFill>
          <a:ln w="12700" cap="flat" cmpd="sng" algn="ctr">
            <a:solidFill>
              <a:schemeClr val="accent2">
                <a:lumMod val="75000"/>
              </a:schemeClr>
            </a:solidFill>
            <a:prstDash val="solid"/>
            <a:round/>
            <a:headEnd type="none" w="sm" len="sm"/>
            <a:tailEnd type="none" w="sm" len="sm"/>
          </a:ln>
          <a:effectLst/>
        </p:spPr>
      </p:cxnSp>
    </p:spTree>
    <p:extLst>
      <p:ext uri="{BB962C8B-B14F-4D97-AF65-F5344CB8AC3E}">
        <p14:creationId xmlns:p14="http://schemas.microsoft.com/office/powerpoint/2010/main" val="6988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a:t>
            </a:r>
            <a:r>
              <a:rPr lang="en-US" dirty="0" err="1" smtClean="0"/>
              <a:t>CAmkES</a:t>
            </a:r>
            <a:endParaRPr lang="en-US" dirty="0"/>
          </a:p>
        </p:txBody>
      </p:sp>
      <p:sp>
        <p:nvSpPr>
          <p:cNvPr id="3" name="Content Placeholder 2"/>
          <p:cNvSpPr>
            <a:spLocks noGrp="1"/>
          </p:cNvSpPr>
          <p:nvPr>
            <p:ph idx="1"/>
          </p:nvPr>
        </p:nvSpPr>
        <p:spPr>
          <a:xfrm>
            <a:off x="633819" y="1289304"/>
            <a:ext cx="4622393" cy="4578096"/>
          </a:xfrm>
        </p:spPr>
        <p:txBody>
          <a:bodyPr/>
          <a:lstStyle/>
          <a:p>
            <a:r>
              <a:rPr lang="en-US" dirty="0" smtClean="0"/>
              <a:t>Sample generated Output C File</a:t>
            </a:r>
          </a:p>
          <a:p>
            <a:pPr marL="0" indent="0">
              <a:spcBef>
                <a:spcPts val="0"/>
              </a:spcBef>
              <a:buNone/>
            </a:pPr>
            <a:r>
              <a:rPr lang="en-US" sz="1400" b="0" dirty="0">
                <a:latin typeface="Consolas" panose="020B0609020204030204" pitchFamily="49" charset="0"/>
                <a:cs typeface="Consolas" panose="020B0609020204030204" pitchFamily="49" charset="0"/>
              </a:rPr>
              <a:t>#include &lt;</a:t>
            </a:r>
            <a:r>
              <a:rPr lang="en-US" sz="1400" b="0" dirty="0" err="1">
                <a:latin typeface="Consolas" panose="020B0609020204030204" pitchFamily="49" charset="0"/>
                <a:cs typeface="Consolas" panose="020B0609020204030204" pitchFamily="49" charset="0"/>
              </a:rPr>
              <a:t>camkes.h</a:t>
            </a:r>
            <a:r>
              <a:rPr lang="en-US" sz="1400" b="0" dirty="0">
                <a:latin typeface="Consolas" panose="020B0609020204030204" pitchFamily="49" charset="0"/>
                <a:cs typeface="Consolas" panose="020B0609020204030204" pitchFamily="49" charset="0"/>
              </a:rPr>
              <a:t>&gt;</a:t>
            </a:r>
          </a:p>
          <a:p>
            <a:pPr marL="0" indent="0">
              <a:spcBef>
                <a:spcPts val="0"/>
              </a:spcBef>
              <a:buNone/>
            </a:pPr>
            <a:r>
              <a:rPr lang="en-US" sz="1400" b="0" dirty="0">
                <a:latin typeface="Consolas" panose="020B0609020204030204" pitchFamily="49" charset="0"/>
                <a:cs typeface="Consolas" panose="020B0609020204030204" pitchFamily="49" charset="0"/>
              </a:rPr>
              <a:t>#include &lt;sel4/sel4.h&gt;</a:t>
            </a:r>
          </a:p>
          <a:p>
            <a:pPr marL="0" indent="0">
              <a:spcBef>
                <a:spcPts val="0"/>
              </a:spcBef>
              <a:buNone/>
            </a:pPr>
            <a:r>
              <a:rPr lang="en-US" sz="1400" b="0" dirty="0">
                <a:latin typeface="Consolas" panose="020B0609020204030204" pitchFamily="49" charset="0"/>
                <a:cs typeface="Consolas" panose="020B0609020204030204" pitchFamily="49" charset="0"/>
              </a:rPr>
              <a:t>#include &lt;</a:t>
            </a:r>
            <a:r>
              <a:rPr lang="en-US" sz="1400" b="0" dirty="0" err="1">
                <a:latin typeface="Consolas" panose="020B0609020204030204" pitchFamily="49" charset="0"/>
                <a:cs typeface="Consolas" panose="020B0609020204030204" pitchFamily="49" charset="0"/>
              </a:rPr>
              <a:t>stdio.h</a:t>
            </a:r>
            <a:r>
              <a:rPr lang="en-US" sz="1400" b="0" dirty="0">
                <a:latin typeface="Consolas" panose="020B0609020204030204" pitchFamily="49" charset="0"/>
                <a:cs typeface="Consolas" panose="020B0609020204030204" pitchFamily="49" charset="0"/>
              </a:rPr>
              <a:t>&gt;</a:t>
            </a:r>
          </a:p>
          <a:p>
            <a:pPr marL="0" indent="0">
              <a:spcBef>
                <a:spcPts val="0"/>
              </a:spcBef>
              <a:buNone/>
            </a:pPr>
            <a:endParaRPr lang="en-US" sz="1400" b="0" dirty="0">
              <a:latin typeface="Consolas" panose="020B0609020204030204" pitchFamily="49" charset="0"/>
              <a:cs typeface="Consolas" panose="020B0609020204030204" pitchFamily="49" charset="0"/>
            </a:endParaRPr>
          </a:p>
          <a:p>
            <a:pPr marL="0" indent="0">
              <a:spcBef>
                <a:spcPts val="0"/>
              </a:spcBef>
              <a:buNone/>
            </a:pPr>
            <a:r>
              <a:rPr lang="en-US" sz="1400" b="0" dirty="0" err="1">
                <a:latin typeface="Consolas" panose="020B0609020204030204" pitchFamily="49" charset="0"/>
                <a:cs typeface="Consolas" panose="020B0609020204030204" pitchFamily="49" charset="0"/>
              </a:rPr>
              <a:t>int</a:t>
            </a:r>
            <a:r>
              <a:rPr lang="en-US" sz="1400" b="0" dirty="0">
                <a:latin typeface="Consolas" panose="020B0609020204030204" pitchFamily="49" charset="0"/>
                <a:cs typeface="Consolas" panose="020B0609020204030204" pitchFamily="49" charset="0"/>
              </a:rPr>
              <a:t> run(void){</a:t>
            </a:r>
          </a:p>
          <a:p>
            <a:pPr marL="0" indent="0">
              <a:spcBef>
                <a:spcPts val="0"/>
              </a:spcBef>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const</a:t>
            </a:r>
            <a:r>
              <a:rPr lang="en-US" sz="1400" b="0" dirty="0">
                <a:latin typeface="Consolas" panose="020B0609020204030204" pitchFamily="49" charset="0"/>
                <a:cs typeface="Consolas" panose="020B0609020204030204" pitchFamily="49" charset="0"/>
              </a:rPr>
              <a:t> char *name = </a:t>
            </a:r>
            <a:r>
              <a:rPr lang="en-US" sz="1400" b="0" dirty="0" err="1">
                <a:latin typeface="Consolas" panose="020B0609020204030204" pitchFamily="49" charset="0"/>
                <a:cs typeface="Consolas" panose="020B0609020204030204" pitchFamily="49" charset="0"/>
              </a:rPr>
              <a:t>get_instance_name</a:t>
            </a:r>
            <a:r>
              <a:rPr lang="en-US" sz="1400" b="0" dirty="0">
                <a:latin typeface="Consolas" panose="020B0609020204030204" pitchFamily="49" charset="0"/>
                <a:cs typeface="Consolas" panose="020B0609020204030204" pitchFamily="49" charset="0"/>
              </a:rPr>
              <a:t>();</a:t>
            </a:r>
          </a:p>
          <a:p>
            <a:pPr marL="0" indent="0">
              <a:spcBef>
                <a:spcPts val="0"/>
              </a:spcBef>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printf</a:t>
            </a:r>
            <a:r>
              <a:rPr lang="en-US" sz="1400" b="0" dirty="0">
                <a:latin typeface="Consolas" panose="020B0609020204030204" pitchFamily="49" charset="0"/>
                <a:cs typeface="Consolas" panose="020B0609020204030204" pitchFamily="49" charset="0"/>
              </a:rPr>
              <a:t>("%s: Started\n", name);</a:t>
            </a:r>
          </a:p>
          <a:p>
            <a:pPr marL="0" indent="0">
              <a:spcBef>
                <a:spcPts val="0"/>
              </a:spcBef>
              <a:buNone/>
            </a:pPr>
            <a:r>
              <a:rPr lang="en-US" sz="1400" b="0" dirty="0">
                <a:latin typeface="Consolas" panose="020B0609020204030204" pitchFamily="49" charset="0"/>
                <a:cs typeface="Consolas" panose="020B0609020204030204" pitchFamily="49" charset="0"/>
              </a:rPr>
              <a:t>    while(1){</a:t>
            </a:r>
          </a:p>
          <a:p>
            <a:pPr marL="0" indent="0">
              <a:spcBef>
                <a:spcPts val="0"/>
              </a:spcBef>
              <a:buNone/>
            </a:pPr>
            <a:r>
              <a:rPr lang="en-US" sz="1400" b="0" dirty="0">
                <a:latin typeface="Consolas" panose="020B0609020204030204" pitchFamily="49" charset="0"/>
                <a:cs typeface="Consolas" panose="020B0609020204030204" pitchFamily="49" charset="0"/>
              </a:rPr>
              <a:t>        l15bin5_lock();</a:t>
            </a:r>
          </a:p>
          <a:p>
            <a:pPr marL="0" indent="0">
              <a:spcBef>
                <a:spcPts val="0"/>
              </a:spcBef>
              <a:buNone/>
            </a:pPr>
            <a:r>
              <a:rPr lang="en-US" sz="1400" b="0" dirty="0">
                <a:latin typeface="Consolas" panose="020B0609020204030204" pitchFamily="49" charset="0"/>
                <a:cs typeface="Consolas" panose="020B0609020204030204" pitchFamily="49" charset="0"/>
              </a:rPr>
              <a:t>        l15mut3_lock();</a:t>
            </a:r>
          </a:p>
          <a:p>
            <a:pPr marL="0" indent="0">
              <a:spcBef>
                <a:spcPts val="0"/>
              </a:spcBef>
              <a:buNone/>
            </a:pPr>
            <a:r>
              <a:rPr lang="en-US" sz="1400" b="0" dirty="0">
                <a:latin typeface="Consolas" panose="020B0609020204030204" pitchFamily="49" charset="0"/>
                <a:cs typeface="Consolas" panose="020B0609020204030204" pitchFamily="49" charset="0"/>
              </a:rPr>
              <a:t>        l15mut6_lock();</a:t>
            </a:r>
          </a:p>
          <a:p>
            <a:pPr marL="0" indent="0">
              <a:spcBef>
                <a:spcPts val="0"/>
              </a:spcBef>
              <a:buNone/>
            </a:pPr>
            <a:r>
              <a:rPr lang="en-US" sz="1400" b="0" dirty="0">
                <a:latin typeface="Consolas" panose="020B0609020204030204" pitchFamily="49" charset="0"/>
                <a:cs typeface="Consolas" panose="020B0609020204030204" pitchFamily="49" charset="0"/>
              </a:rPr>
              <a:t>        l15mut7_lock();</a:t>
            </a:r>
          </a:p>
          <a:p>
            <a:pPr marL="0" indent="0">
              <a:spcBef>
                <a:spcPts val="0"/>
              </a:spcBef>
              <a:buNone/>
            </a:pPr>
            <a:r>
              <a:rPr lang="en-US" sz="1400" b="0" dirty="0">
                <a:latin typeface="Consolas" panose="020B0609020204030204" pitchFamily="49" charset="0"/>
                <a:cs typeface="Consolas" panose="020B0609020204030204" pitchFamily="49" charset="0"/>
              </a:rPr>
              <a:t>        l15mut14_lock();</a:t>
            </a:r>
          </a:p>
          <a:p>
            <a:pPr marL="0" indent="0">
              <a:spcBef>
                <a:spcPts val="0"/>
              </a:spcBef>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printf</a:t>
            </a:r>
            <a:r>
              <a:rPr lang="en-US" sz="1400" b="0" dirty="0">
                <a:latin typeface="Consolas" panose="020B0609020204030204" pitchFamily="49" charset="0"/>
                <a:cs typeface="Consolas" panose="020B0609020204030204" pitchFamily="49" charset="0"/>
              </a:rPr>
              <a:t>("p15: got all locks!\n");</a:t>
            </a:r>
          </a:p>
          <a:p>
            <a:pPr marL="0" indent="0">
              <a:spcBef>
                <a:spcPts val="0"/>
              </a:spcBef>
              <a:buNone/>
            </a:pPr>
            <a:r>
              <a:rPr lang="en-US" sz="1400" b="0" dirty="0">
                <a:latin typeface="Consolas" panose="020B0609020204030204" pitchFamily="49" charset="0"/>
                <a:cs typeface="Consolas" panose="020B0609020204030204" pitchFamily="49" charset="0"/>
              </a:rPr>
              <a:t>        l15mut14_unlock();</a:t>
            </a:r>
          </a:p>
          <a:p>
            <a:pPr marL="0" indent="0">
              <a:spcBef>
                <a:spcPts val="0"/>
              </a:spcBef>
              <a:buNone/>
            </a:pPr>
            <a:r>
              <a:rPr lang="en-US" sz="1400" b="0" dirty="0">
                <a:latin typeface="Consolas" panose="020B0609020204030204" pitchFamily="49" charset="0"/>
                <a:cs typeface="Consolas" panose="020B0609020204030204" pitchFamily="49" charset="0"/>
              </a:rPr>
              <a:t>        l15mut7_unlock();</a:t>
            </a:r>
          </a:p>
          <a:p>
            <a:pPr marL="0" indent="0">
              <a:spcBef>
                <a:spcPts val="0"/>
              </a:spcBef>
              <a:buNone/>
            </a:pPr>
            <a:r>
              <a:rPr lang="en-US" sz="1400" b="0" dirty="0">
                <a:latin typeface="Consolas" panose="020B0609020204030204" pitchFamily="49" charset="0"/>
                <a:cs typeface="Consolas" panose="020B0609020204030204" pitchFamily="49" charset="0"/>
              </a:rPr>
              <a:t>        l15mut6_unlock();</a:t>
            </a:r>
          </a:p>
          <a:p>
            <a:pPr marL="0" indent="0">
              <a:spcBef>
                <a:spcPts val="0"/>
              </a:spcBef>
              <a:buNone/>
            </a:pPr>
            <a:r>
              <a:rPr lang="en-US" sz="1400" b="0" dirty="0">
                <a:latin typeface="Consolas" panose="020B0609020204030204" pitchFamily="49" charset="0"/>
                <a:cs typeface="Consolas" panose="020B0609020204030204" pitchFamily="49" charset="0"/>
              </a:rPr>
              <a:t>        l15mut3_unlock();</a:t>
            </a:r>
          </a:p>
          <a:p>
            <a:pPr marL="0" indent="0">
              <a:spcBef>
                <a:spcPts val="0"/>
              </a:spcBef>
              <a:buNone/>
            </a:pPr>
            <a:r>
              <a:rPr lang="en-US" sz="1400" b="0" dirty="0">
                <a:latin typeface="Consolas" panose="020B0609020204030204" pitchFamily="49" charset="0"/>
                <a:cs typeface="Consolas" panose="020B0609020204030204" pitchFamily="49" charset="0"/>
              </a:rPr>
              <a:t>        l15bin5_unlock();</a:t>
            </a:r>
          </a:p>
          <a:p>
            <a:pPr marL="0" indent="0">
              <a:spcBef>
                <a:spcPts val="0"/>
              </a:spcBef>
              <a:buNone/>
            </a:pPr>
            <a:r>
              <a:rPr lang="en-US" sz="1400" b="0" dirty="0">
                <a:latin typeface="Consolas" panose="020B0609020204030204" pitchFamily="49" charset="0"/>
                <a:cs typeface="Consolas" panose="020B0609020204030204" pitchFamily="49" charset="0"/>
              </a:rPr>
              <a:t>    }</a:t>
            </a:r>
          </a:p>
          <a:p>
            <a:pPr marL="0" indent="0">
              <a:spcBef>
                <a:spcPts val="0"/>
              </a:spcBef>
              <a:buNone/>
            </a:pPr>
            <a:r>
              <a:rPr lang="en-US" sz="1400" b="0" dirty="0" smtClean="0">
                <a:latin typeface="Consolas" panose="020B0609020204030204" pitchFamily="49" charset="0"/>
                <a:cs typeface="Consolas" panose="020B0609020204030204" pitchFamily="49" charset="0"/>
              </a:rPr>
              <a:t>}</a:t>
            </a:r>
          </a:p>
          <a:p>
            <a:pPr marL="0" indent="0">
              <a:spcBef>
                <a:spcPts val="0"/>
              </a:spcBef>
              <a:buNone/>
            </a:pPr>
            <a:r>
              <a:rPr lang="en-US" sz="1400" b="0" dirty="0" smtClean="0">
                <a:latin typeface="Consolas" panose="020B0609020204030204" pitchFamily="49" charset="0"/>
                <a:cs typeface="Consolas" panose="020B0609020204030204" pitchFamily="49" charset="0"/>
              </a:rPr>
              <a:t>…</a:t>
            </a:r>
            <a:endParaRPr lang="en-US" sz="1400" b="0" dirty="0">
              <a:latin typeface="Consolas" panose="020B0609020204030204" pitchFamily="49" charset="0"/>
              <a:cs typeface="Consolas" panose="020B0609020204030204" pitchFamily="49" charset="0"/>
            </a:endParaRPr>
          </a:p>
        </p:txBody>
      </p:sp>
      <p:sp>
        <p:nvSpPr>
          <p:cNvPr id="4" name="TextBox 3"/>
          <p:cNvSpPr txBox="1"/>
          <p:nvPr/>
        </p:nvSpPr>
        <p:spPr>
          <a:xfrm>
            <a:off x="5713412" y="1295400"/>
            <a:ext cx="3124200" cy="5262979"/>
          </a:xfrm>
          <a:prstGeom prst="rect">
            <a:avLst/>
          </a:prstGeom>
          <a:noFill/>
        </p:spPr>
        <p:txBody>
          <a:bodyPr wrap="square" rtlCol="0">
            <a:spAutoFit/>
          </a:bodyPr>
          <a:lstStyle/>
          <a:p>
            <a:pPr marL="0" indent="0">
              <a:spcBef>
                <a:spcPts val="0"/>
              </a:spcBef>
              <a:buNone/>
            </a:pPr>
            <a:r>
              <a:rPr lang="en-US" sz="1400" dirty="0" smtClean="0">
                <a:latin typeface="Consolas" panose="020B0609020204030204" pitchFamily="49" charset="0"/>
                <a:cs typeface="Consolas" panose="020B0609020204030204" pitchFamily="49" charset="0"/>
              </a:rPr>
              <a:t>void </a:t>
            </a:r>
            <a:r>
              <a:rPr lang="en-US" sz="1400" dirty="0">
                <a:latin typeface="Consolas" panose="020B0609020204030204" pitchFamily="49" charset="0"/>
                <a:cs typeface="Consolas" panose="020B0609020204030204" pitchFamily="49" charset="0"/>
              </a:rPr>
              <a:t>l15bin5_lock(void){</a:t>
            </a:r>
          </a:p>
          <a:p>
            <a:pPr marL="0" indent="0">
              <a:spcBef>
                <a:spcPts val="0"/>
              </a:spcBef>
              <a:buNone/>
            </a:pPr>
            <a:r>
              <a:rPr lang="en-US" sz="1400" dirty="0">
                <a:latin typeface="Consolas" panose="020B0609020204030204" pitchFamily="49" charset="0"/>
                <a:cs typeface="Consolas" panose="020B0609020204030204" pitchFamily="49" charset="0"/>
              </a:rPr>
              <a:t>    (void)bin5_lock();</a:t>
            </a:r>
          </a:p>
          <a:p>
            <a:pPr marL="0" indent="0">
              <a:spcBef>
                <a:spcPts val="0"/>
              </a:spcBef>
              <a:buNone/>
            </a:pPr>
            <a:r>
              <a:rPr lang="en-US" sz="1400" dirty="0">
                <a:latin typeface="Consolas" panose="020B0609020204030204" pitchFamily="49" charset="0"/>
                <a:cs typeface="Consolas" panose="020B0609020204030204" pitchFamily="49" charset="0"/>
              </a:rPr>
              <a:t>}</a:t>
            </a:r>
          </a:p>
          <a:p>
            <a:pPr marL="0" indent="0">
              <a:spcBef>
                <a:spcPts val="0"/>
              </a:spcBef>
              <a:buNone/>
            </a:pPr>
            <a:endParaRPr lang="en-US" sz="1400" dirty="0">
              <a:latin typeface="Consolas" panose="020B0609020204030204" pitchFamily="49" charset="0"/>
              <a:cs typeface="Consolas" panose="020B0609020204030204" pitchFamily="49" charset="0"/>
            </a:endParaRPr>
          </a:p>
          <a:p>
            <a:pPr marL="0" indent="0">
              <a:spcBef>
                <a:spcPts val="0"/>
              </a:spcBef>
              <a:buNone/>
            </a:pPr>
            <a:r>
              <a:rPr lang="en-US" sz="1400" dirty="0">
                <a:latin typeface="Consolas" panose="020B0609020204030204" pitchFamily="49" charset="0"/>
                <a:cs typeface="Consolas" panose="020B0609020204030204" pitchFamily="49" charset="0"/>
              </a:rPr>
              <a:t>void l15bin5_unlock(void){</a:t>
            </a:r>
          </a:p>
          <a:p>
            <a:pPr marL="0" indent="0">
              <a:spcBef>
                <a:spcPts val="0"/>
              </a:spcBef>
              <a:buNone/>
            </a:pPr>
            <a:r>
              <a:rPr lang="en-US" sz="1400" dirty="0">
                <a:latin typeface="Consolas" panose="020B0609020204030204" pitchFamily="49" charset="0"/>
                <a:cs typeface="Consolas" panose="020B0609020204030204" pitchFamily="49" charset="0"/>
              </a:rPr>
              <a:t>    (void)bin5_unlock();</a:t>
            </a:r>
          </a:p>
          <a:p>
            <a:pPr marL="0" indent="0">
              <a:spcBef>
                <a:spcPts val="0"/>
              </a:spcBef>
              <a:buNone/>
            </a:pPr>
            <a:r>
              <a:rPr lang="en-US" sz="1400" dirty="0">
                <a:latin typeface="Consolas" panose="020B0609020204030204" pitchFamily="49" charset="0"/>
                <a:cs typeface="Consolas" panose="020B0609020204030204" pitchFamily="49" charset="0"/>
              </a:rPr>
              <a:t>}</a:t>
            </a:r>
          </a:p>
          <a:p>
            <a:pPr marL="0" indent="0">
              <a:spcBef>
                <a:spcPts val="0"/>
              </a:spcBef>
              <a:buNone/>
            </a:pPr>
            <a:endParaRPr lang="en-US" sz="1400" dirty="0">
              <a:latin typeface="Consolas" panose="020B0609020204030204" pitchFamily="49" charset="0"/>
              <a:cs typeface="Consolas" panose="020B0609020204030204" pitchFamily="49" charset="0"/>
            </a:endParaRPr>
          </a:p>
          <a:p>
            <a:pPr marL="0" indent="0">
              <a:spcBef>
                <a:spcPts val="0"/>
              </a:spcBef>
              <a:buNone/>
            </a:pPr>
            <a:r>
              <a:rPr lang="en-US" sz="1400" dirty="0">
                <a:latin typeface="Consolas" panose="020B0609020204030204" pitchFamily="49" charset="0"/>
                <a:cs typeface="Consolas" panose="020B0609020204030204" pitchFamily="49" charset="0"/>
              </a:rPr>
              <a:t>void l19bin5_lock(void){</a:t>
            </a:r>
          </a:p>
          <a:p>
            <a:pPr marL="0" indent="0">
              <a:spcBef>
                <a:spcPts val="0"/>
              </a:spcBef>
              <a:buNone/>
            </a:pPr>
            <a:r>
              <a:rPr lang="en-US" sz="1400" dirty="0">
                <a:latin typeface="Consolas" panose="020B0609020204030204" pitchFamily="49" charset="0"/>
                <a:cs typeface="Consolas" panose="020B0609020204030204" pitchFamily="49" charset="0"/>
              </a:rPr>
              <a:t>    (void)bin5_lock();</a:t>
            </a:r>
          </a:p>
          <a:p>
            <a:pPr marL="0" indent="0">
              <a:spcBef>
                <a:spcPts val="0"/>
              </a:spcBef>
              <a:buNone/>
            </a:pPr>
            <a:r>
              <a:rPr lang="en-US" sz="1400" dirty="0">
                <a:latin typeface="Consolas" panose="020B0609020204030204" pitchFamily="49" charset="0"/>
                <a:cs typeface="Consolas" panose="020B0609020204030204" pitchFamily="49" charset="0"/>
              </a:rPr>
              <a:t>}</a:t>
            </a:r>
          </a:p>
          <a:p>
            <a:pPr marL="0" indent="0">
              <a:spcBef>
                <a:spcPts val="0"/>
              </a:spcBef>
              <a:buNone/>
            </a:pPr>
            <a:endParaRPr lang="en-US" sz="1400" dirty="0">
              <a:latin typeface="Consolas" panose="020B0609020204030204" pitchFamily="49" charset="0"/>
              <a:cs typeface="Consolas" panose="020B0609020204030204" pitchFamily="49" charset="0"/>
            </a:endParaRPr>
          </a:p>
          <a:p>
            <a:pPr marL="0" indent="0">
              <a:spcBef>
                <a:spcPts val="0"/>
              </a:spcBef>
              <a:buNone/>
            </a:pPr>
            <a:r>
              <a:rPr lang="en-US" sz="1400" dirty="0">
                <a:latin typeface="Consolas" panose="020B0609020204030204" pitchFamily="49" charset="0"/>
                <a:cs typeface="Consolas" panose="020B0609020204030204" pitchFamily="49" charset="0"/>
              </a:rPr>
              <a:t>void l19bin5_unlock(void){</a:t>
            </a:r>
          </a:p>
          <a:p>
            <a:pPr marL="0" indent="0">
              <a:spcBef>
                <a:spcPts val="0"/>
              </a:spcBef>
              <a:buNone/>
            </a:pPr>
            <a:r>
              <a:rPr lang="en-US" sz="1400" dirty="0">
                <a:latin typeface="Consolas" panose="020B0609020204030204" pitchFamily="49" charset="0"/>
                <a:cs typeface="Consolas" panose="020B0609020204030204" pitchFamily="49" charset="0"/>
              </a:rPr>
              <a:t>    (void)bin5_unlock();</a:t>
            </a:r>
          </a:p>
          <a:p>
            <a:pPr marL="0" indent="0">
              <a:spcBef>
                <a:spcPts val="0"/>
              </a:spcBef>
              <a:buNone/>
            </a:pPr>
            <a:r>
              <a:rPr lang="en-US" sz="1400" dirty="0">
                <a:latin typeface="Consolas" panose="020B0609020204030204" pitchFamily="49" charset="0"/>
                <a:cs typeface="Consolas" panose="020B0609020204030204" pitchFamily="49" charset="0"/>
              </a:rPr>
              <a:t>}</a:t>
            </a:r>
          </a:p>
          <a:p>
            <a:pPr marL="0" indent="0">
              <a:spcBef>
                <a:spcPts val="0"/>
              </a:spcBef>
              <a:buNone/>
            </a:pPr>
            <a:endParaRPr lang="en-US" sz="1400" dirty="0">
              <a:latin typeface="Consolas" panose="020B0609020204030204" pitchFamily="49" charset="0"/>
              <a:cs typeface="Consolas" panose="020B0609020204030204" pitchFamily="49" charset="0"/>
            </a:endParaRPr>
          </a:p>
          <a:p>
            <a:pPr marL="0" indent="0">
              <a:spcBef>
                <a:spcPts val="0"/>
              </a:spcBef>
              <a:buNone/>
            </a:pPr>
            <a:r>
              <a:rPr lang="en-US" sz="1400" dirty="0">
                <a:latin typeface="Consolas" panose="020B0609020204030204" pitchFamily="49" charset="0"/>
                <a:cs typeface="Consolas" panose="020B0609020204030204" pitchFamily="49" charset="0"/>
              </a:rPr>
              <a:t>void l15mut14_lock(void){</a:t>
            </a:r>
          </a:p>
          <a:p>
            <a:pPr marL="0" indent="0">
              <a:spcBef>
                <a:spcPts val="0"/>
              </a:spcBef>
              <a:buNone/>
            </a:pPr>
            <a:r>
              <a:rPr lang="en-US" sz="1400" dirty="0">
                <a:latin typeface="Consolas" panose="020B0609020204030204" pitchFamily="49" charset="0"/>
                <a:cs typeface="Consolas" panose="020B0609020204030204" pitchFamily="49" charset="0"/>
              </a:rPr>
              <a:t>    (void)mut14_lock();</a:t>
            </a:r>
          </a:p>
          <a:p>
            <a:pPr marL="0" indent="0">
              <a:spcBef>
                <a:spcPts val="0"/>
              </a:spcBef>
              <a:buNone/>
            </a:pPr>
            <a:r>
              <a:rPr lang="en-US" sz="1400" dirty="0">
                <a:latin typeface="Consolas" panose="020B0609020204030204" pitchFamily="49" charset="0"/>
                <a:cs typeface="Consolas" panose="020B0609020204030204" pitchFamily="49" charset="0"/>
              </a:rPr>
              <a:t>}</a:t>
            </a:r>
          </a:p>
          <a:p>
            <a:pPr marL="0" indent="0">
              <a:spcBef>
                <a:spcPts val="0"/>
              </a:spcBef>
              <a:buNone/>
            </a:pPr>
            <a:endParaRPr lang="en-US" sz="1400" dirty="0">
              <a:latin typeface="Consolas" panose="020B0609020204030204" pitchFamily="49" charset="0"/>
              <a:cs typeface="Consolas" panose="020B0609020204030204" pitchFamily="49" charset="0"/>
            </a:endParaRPr>
          </a:p>
          <a:p>
            <a:pPr marL="0" indent="0">
              <a:spcBef>
                <a:spcPts val="0"/>
              </a:spcBef>
              <a:buNone/>
            </a:pPr>
            <a:r>
              <a:rPr lang="en-US" sz="1400" dirty="0">
                <a:latin typeface="Consolas" panose="020B0609020204030204" pitchFamily="49" charset="0"/>
                <a:cs typeface="Consolas" panose="020B0609020204030204" pitchFamily="49" charset="0"/>
              </a:rPr>
              <a:t>void l15mut14_unlock(void){</a:t>
            </a:r>
          </a:p>
          <a:p>
            <a:pPr marL="0" indent="0">
              <a:spcBef>
                <a:spcPts val="0"/>
              </a:spcBef>
              <a:buNone/>
            </a:pPr>
            <a:r>
              <a:rPr lang="en-US" sz="1400" dirty="0">
                <a:latin typeface="Consolas" panose="020B0609020204030204" pitchFamily="49" charset="0"/>
                <a:cs typeface="Consolas" panose="020B0609020204030204" pitchFamily="49" charset="0"/>
              </a:rPr>
              <a:t>    (void)mut14_unlock();</a:t>
            </a:r>
          </a:p>
          <a:p>
            <a:pPr marL="0" indent="0">
              <a:spcBef>
                <a:spcPts val="0"/>
              </a:spcBef>
              <a:buNone/>
            </a:pPr>
            <a:r>
              <a:rPr lang="en-US" sz="1400" dirty="0">
                <a:latin typeface="Consolas" panose="020B0609020204030204" pitchFamily="49" charset="0"/>
                <a:cs typeface="Consolas" panose="020B0609020204030204" pitchFamily="49" charset="0"/>
              </a:rPr>
              <a:t>}</a:t>
            </a:r>
          </a:p>
          <a:p>
            <a:pPr algn="ctr"/>
            <a:endParaRPr lang="en-US" sz="1400" b="1" dirty="0"/>
          </a:p>
        </p:txBody>
      </p:sp>
      <p:sp>
        <p:nvSpPr>
          <p:cNvPr id="5" name="Right Arrow 4"/>
          <p:cNvSpPr/>
          <p:nvPr/>
        </p:nvSpPr>
        <p:spPr bwMode="auto">
          <a:xfrm>
            <a:off x="633819" y="5867400"/>
            <a:ext cx="4850993" cy="228600"/>
          </a:xfrm>
          <a:prstGeom prst="rightArrow">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Tree>
    <p:extLst>
      <p:ext uri="{BB962C8B-B14F-4D97-AF65-F5344CB8AC3E}">
        <p14:creationId xmlns:p14="http://schemas.microsoft.com/office/powerpoint/2010/main" val="3484950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Emulating Dynamism </a:t>
            </a:r>
            <a:r>
              <a:rPr lang="mr-IN" dirty="0" smtClean="0"/>
              <a:t>…</a:t>
            </a:r>
            <a:r>
              <a:rPr lang="en-US" dirty="0" smtClean="0"/>
              <a:t> Statically</a:t>
            </a:r>
            <a:endParaRPr lang="en-US" dirty="0"/>
          </a:p>
        </p:txBody>
      </p:sp>
      <p:sp>
        <p:nvSpPr>
          <p:cNvPr id="3" name="TextBox 2"/>
          <p:cNvSpPr txBox="1"/>
          <p:nvPr/>
        </p:nvSpPr>
        <p:spPr>
          <a:xfrm>
            <a:off x="379412" y="1295400"/>
            <a:ext cx="7909538" cy="646331"/>
          </a:xfrm>
          <a:prstGeom prst="rect">
            <a:avLst/>
          </a:prstGeom>
          <a:noFill/>
        </p:spPr>
        <p:txBody>
          <a:bodyPr wrap="none" rtlCol="0">
            <a:spAutoFit/>
          </a:bodyPr>
          <a:lstStyle/>
          <a:p>
            <a:r>
              <a:rPr lang="en-US" sz="1800" dirty="0" smtClean="0">
                <a:latin typeface="Consolas" charset="0"/>
                <a:ea typeface="Consolas" charset="0"/>
                <a:cs typeface="Consolas" charset="0"/>
              </a:rPr>
              <a:t>Show test application that uses OSAL</a:t>
            </a:r>
          </a:p>
          <a:p>
            <a:r>
              <a:rPr lang="en-US" sz="1800" b="1" dirty="0" smtClean="0">
                <a:latin typeface="Consolas" charset="0"/>
                <a:ea typeface="Consolas" charset="0"/>
                <a:cs typeface="Consolas" charset="0"/>
              </a:rPr>
              <a:t>Show example output when run using your </a:t>
            </a:r>
            <a:r>
              <a:rPr lang="en-US" sz="1800" b="1" dirty="0" err="1" smtClean="0">
                <a:latin typeface="Consolas" charset="0"/>
                <a:ea typeface="Consolas" charset="0"/>
                <a:cs typeface="Consolas" charset="0"/>
              </a:rPr>
              <a:t>CAmkES</a:t>
            </a:r>
            <a:r>
              <a:rPr lang="en-US" sz="1800" b="1" dirty="0" smtClean="0">
                <a:latin typeface="Consolas" charset="0"/>
                <a:ea typeface="Consolas" charset="0"/>
                <a:cs typeface="Consolas" charset="0"/>
              </a:rPr>
              <a:t>-based solution</a:t>
            </a:r>
            <a:endParaRPr lang="en-US" sz="1800" b="1" dirty="0">
              <a:latin typeface="Consolas" charset="0"/>
              <a:ea typeface="Consolas" charset="0"/>
              <a:cs typeface="Consolas" charset="0"/>
            </a:endParaRPr>
          </a:p>
        </p:txBody>
      </p:sp>
    </p:spTree>
    <p:extLst>
      <p:ext uri="{BB962C8B-B14F-4D97-AF65-F5344CB8AC3E}">
        <p14:creationId xmlns:p14="http://schemas.microsoft.com/office/powerpoint/2010/main" val="2070001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5" name="Rectangle 34"/>
          <p:cNvSpPr/>
          <p:nvPr/>
        </p:nvSpPr>
        <p:spPr bwMode="auto">
          <a:xfrm>
            <a:off x="1629720" y="1028084"/>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Application</a:t>
            </a:r>
          </a:p>
        </p:txBody>
      </p:sp>
      <p:sp>
        <p:nvSpPr>
          <p:cNvPr id="40" name="Rectangle 39"/>
          <p:cNvSpPr/>
          <p:nvPr/>
        </p:nvSpPr>
        <p:spPr bwMode="auto">
          <a:xfrm>
            <a:off x="2757854" y="1028084"/>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Middleware</a:t>
            </a:r>
          </a:p>
        </p:txBody>
      </p:sp>
      <p:sp>
        <p:nvSpPr>
          <p:cNvPr id="42" name="Rectangle 41"/>
          <p:cNvSpPr/>
          <p:nvPr/>
        </p:nvSpPr>
        <p:spPr bwMode="auto">
          <a:xfrm>
            <a:off x="3885988" y="1028084"/>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Adapter</a:t>
            </a:r>
          </a:p>
        </p:txBody>
      </p:sp>
      <p:sp>
        <p:nvSpPr>
          <p:cNvPr id="44" name="Rectangle 43"/>
          <p:cNvSpPr/>
          <p:nvPr/>
        </p:nvSpPr>
        <p:spPr bwMode="auto">
          <a:xfrm>
            <a:off x="5014122" y="1028084"/>
            <a:ext cx="1008268" cy="636597"/>
          </a:xfrm>
          <a:prstGeom prst="rect">
            <a:avLst/>
          </a:prstGeom>
          <a:solidFill>
            <a:srgbClr val="F2D2D3"/>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Operating System</a:t>
            </a:r>
          </a:p>
        </p:txBody>
      </p:sp>
      <p:sp>
        <p:nvSpPr>
          <p:cNvPr id="45" name="Rectangle 44"/>
          <p:cNvSpPr/>
          <p:nvPr/>
        </p:nvSpPr>
        <p:spPr bwMode="auto">
          <a:xfrm>
            <a:off x="6142256" y="1028083"/>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Board Support Package</a:t>
            </a:r>
          </a:p>
        </p:txBody>
      </p:sp>
      <p:sp>
        <p:nvSpPr>
          <p:cNvPr id="47" name="Rectangle 46"/>
          <p:cNvSpPr/>
          <p:nvPr/>
        </p:nvSpPr>
        <p:spPr bwMode="auto">
          <a:xfrm>
            <a:off x="7270390" y="1028083"/>
            <a:ext cx="1008268" cy="636597"/>
          </a:xfrm>
          <a:prstGeom prst="rect">
            <a:avLst/>
          </a:prstGeom>
          <a:solidFill>
            <a:srgbClr val="F2D2D3"/>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Processor</a:t>
            </a:r>
          </a:p>
        </p:txBody>
      </p:sp>
      <p:sp>
        <p:nvSpPr>
          <p:cNvPr id="49" name="Rectangle 48"/>
          <p:cNvSpPr/>
          <p:nvPr/>
        </p:nvSpPr>
        <p:spPr bwMode="auto">
          <a:xfrm>
            <a:off x="8398524" y="1028083"/>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Bus</a:t>
            </a:r>
          </a:p>
        </p:txBody>
      </p:sp>
      <p:sp>
        <p:nvSpPr>
          <p:cNvPr id="50" name="Rectangle 49"/>
          <p:cNvSpPr/>
          <p:nvPr/>
        </p:nvSpPr>
        <p:spPr bwMode="auto">
          <a:xfrm>
            <a:off x="9526658" y="1028083"/>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Peripheral</a:t>
            </a:r>
          </a:p>
        </p:txBody>
      </p:sp>
      <p:cxnSp>
        <p:nvCxnSpPr>
          <p:cNvPr id="51" name="Straight Connector 50"/>
          <p:cNvCxnSpPr/>
          <p:nvPr/>
        </p:nvCxnSpPr>
        <p:spPr bwMode="auto">
          <a:xfrm flipH="1">
            <a:off x="2637988" y="1346382"/>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a:off x="3766122" y="1346382"/>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3" name="Straight Connector 52"/>
          <p:cNvCxnSpPr/>
          <p:nvPr/>
        </p:nvCxnSpPr>
        <p:spPr bwMode="auto">
          <a:xfrm>
            <a:off x="4898062" y="1346382"/>
            <a:ext cx="116061" cy="1"/>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flipH="1">
            <a:off x="9406793" y="1346381"/>
            <a:ext cx="148573"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a:off x="8278658" y="1346381"/>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a:off x="7150524" y="1346381"/>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flipH="1">
            <a:off x="6022390" y="1346382"/>
            <a:ext cx="119866" cy="1"/>
          </a:xfrm>
          <a:prstGeom prst="line">
            <a:avLst/>
          </a:prstGeom>
          <a:solidFill>
            <a:schemeClr val="accent1"/>
          </a:solidFill>
          <a:ln w="38100" cap="flat" cmpd="sng" algn="ctr">
            <a:solidFill>
              <a:schemeClr val="tx1"/>
            </a:solidFill>
            <a:prstDash val="solid"/>
            <a:round/>
            <a:headEnd type="none" w="sm" len="sm"/>
            <a:tailEnd type="none" w="sm" len="sm"/>
          </a:ln>
          <a:effectLst/>
        </p:spPr>
      </p:cxnSp>
      <p:pic>
        <p:nvPicPr>
          <p:cNvPr id="20" name="Picture 19"/>
          <p:cNvPicPr>
            <a:picLocks noChangeAspect="1"/>
          </p:cNvPicPr>
          <p:nvPr/>
        </p:nvPicPr>
        <p:blipFill>
          <a:blip r:embed="rId3"/>
          <a:stretch>
            <a:fillRect/>
          </a:stretch>
        </p:blipFill>
        <p:spPr>
          <a:xfrm>
            <a:off x="3885988" y="2306363"/>
            <a:ext cx="4512536" cy="3378264"/>
          </a:xfrm>
          <a:prstGeom prst="rect">
            <a:avLst/>
          </a:prstGeom>
        </p:spPr>
      </p:pic>
      <p:sp>
        <p:nvSpPr>
          <p:cNvPr id="21" name="Rectangle 20"/>
          <p:cNvSpPr/>
          <p:nvPr/>
        </p:nvSpPr>
        <p:spPr bwMode="auto">
          <a:xfrm>
            <a:off x="1522412" y="1002168"/>
            <a:ext cx="7884762" cy="752592"/>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Tree>
    <p:extLst>
      <p:ext uri="{BB962C8B-B14F-4D97-AF65-F5344CB8AC3E}">
        <p14:creationId xmlns:p14="http://schemas.microsoft.com/office/powerpoint/2010/main" val="240433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Box 2"/>
          <p:cNvSpPr txBox="1"/>
          <p:nvPr/>
        </p:nvSpPr>
        <p:spPr>
          <a:xfrm>
            <a:off x="455613" y="4953000"/>
            <a:ext cx="11277600" cy="990600"/>
          </a:xfrm>
          <a:prstGeom prst="rect">
            <a:avLst/>
          </a:prstGeom>
          <a:solidFill>
            <a:schemeClr val="accent5"/>
          </a:solidFill>
          <a:ln>
            <a:solidFill>
              <a:schemeClr val="tx1"/>
            </a:solidFill>
          </a:ln>
        </p:spPr>
        <p:txBody>
          <a:bodyPr wrap="square" rtlCol="0" anchor="ctr">
            <a:noAutofit/>
          </a:bodyPr>
          <a:lstStyle/>
          <a:p>
            <a:pPr algn="ctr"/>
            <a:r>
              <a:rPr lang="en-US" sz="2000" b="1" u="sng" dirty="0"/>
              <a:t>Our Goal</a:t>
            </a:r>
            <a:r>
              <a:rPr lang="en-US" sz="2000" b="1" dirty="0"/>
              <a:t>: Dramatically simplify the job of building secure small satellites by providing straightforward, practical to implement </a:t>
            </a:r>
            <a:r>
              <a:rPr lang="en-US" sz="2000" b="1" i="1" dirty="0"/>
              <a:t>guidelines</a:t>
            </a:r>
            <a:r>
              <a:rPr lang="en-US" sz="2000" b="1" dirty="0"/>
              <a:t> and ready-to-use </a:t>
            </a:r>
            <a:r>
              <a:rPr lang="en-US" sz="2000" b="1" i="1" dirty="0"/>
              <a:t>components</a:t>
            </a:r>
            <a:r>
              <a:rPr lang="en-US" sz="2000" b="1" dirty="0"/>
              <a:t>. </a:t>
            </a:r>
            <a:endParaRPr lang="en-US" sz="2000" dirty="0"/>
          </a:p>
        </p:txBody>
      </p:sp>
      <p:sp>
        <p:nvSpPr>
          <p:cNvPr id="19" name="Rectangle 18"/>
          <p:cNvSpPr/>
          <p:nvPr/>
        </p:nvSpPr>
        <p:spPr bwMode="auto">
          <a:xfrm>
            <a:off x="1569304" y="1132254"/>
            <a:ext cx="1995854" cy="1259254"/>
          </a:xfrm>
          <a:prstGeom prst="rect">
            <a:avLst/>
          </a:prstGeom>
          <a:ln w="28575">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Application</a:t>
            </a:r>
          </a:p>
        </p:txBody>
      </p:sp>
      <p:sp>
        <p:nvSpPr>
          <p:cNvPr id="20" name="Rectangle 19"/>
          <p:cNvSpPr/>
          <p:nvPr/>
        </p:nvSpPr>
        <p:spPr bwMode="auto">
          <a:xfrm>
            <a:off x="3920758" y="1132254"/>
            <a:ext cx="1995854" cy="1259254"/>
          </a:xfrm>
          <a:prstGeom prst="rect">
            <a:avLst/>
          </a:prstGeom>
          <a:solidFill>
            <a:srgbClr val="B98DE9"/>
          </a:solidFill>
          <a:ln w="28575">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Middleware</a:t>
            </a:r>
          </a:p>
        </p:txBody>
      </p:sp>
      <p:sp>
        <p:nvSpPr>
          <p:cNvPr id="21" name="Rectangle 20"/>
          <p:cNvSpPr/>
          <p:nvPr/>
        </p:nvSpPr>
        <p:spPr bwMode="auto">
          <a:xfrm>
            <a:off x="6272212" y="1132254"/>
            <a:ext cx="1995854" cy="1259254"/>
          </a:xfrm>
          <a:prstGeom prst="rect">
            <a:avLst/>
          </a:prstGeom>
          <a:solidFill>
            <a:srgbClr val="B98DE9"/>
          </a:solidFill>
          <a:ln w="28575">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Adapter</a:t>
            </a:r>
          </a:p>
        </p:txBody>
      </p:sp>
      <p:sp>
        <p:nvSpPr>
          <p:cNvPr id="22" name="Rectangle 21"/>
          <p:cNvSpPr/>
          <p:nvPr/>
        </p:nvSpPr>
        <p:spPr bwMode="auto">
          <a:xfrm>
            <a:off x="8623666" y="1132254"/>
            <a:ext cx="1995854" cy="1259254"/>
          </a:xfrm>
          <a:prstGeom prst="rect">
            <a:avLst/>
          </a:prstGeom>
          <a:solidFill>
            <a:srgbClr val="F2D2D3"/>
          </a:solidFill>
          <a:ln w="28575">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Operating System</a:t>
            </a:r>
          </a:p>
        </p:txBody>
      </p:sp>
      <p:sp>
        <p:nvSpPr>
          <p:cNvPr id="23" name="Rectangle 22"/>
          <p:cNvSpPr/>
          <p:nvPr/>
        </p:nvSpPr>
        <p:spPr bwMode="auto">
          <a:xfrm>
            <a:off x="1569304" y="3189092"/>
            <a:ext cx="1995854" cy="1259254"/>
          </a:xfrm>
          <a:prstGeom prst="rect">
            <a:avLst/>
          </a:prstGeom>
          <a:solidFill>
            <a:srgbClr val="B98DE9"/>
          </a:solidFill>
          <a:ln w="28575">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Board Support Package</a:t>
            </a:r>
          </a:p>
        </p:txBody>
      </p:sp>
      <p:sp>
        <p:nvSpPr>
          <p:cNvPr id="24" name="Rectangle 23"/>
          <p:cNvSpPr/>
          <p:nvPr/>
        </p:nvSpPr>
        <p:spPr bwMode="auto">
          <a:xfrm>
            <a:off x="3920758" y="3189092"/>
            <a:ext cx="1995854" cy="1259254"/>
          </a:xfrm>
          <a:prstGeom prst="rect">
            <a:avLst/>
          </a:prstGeom>
          <a:solidFill>
            <a:srgbClr val="F2D2D3"/>
          </a:solidFill>
          <a:ln w="28575">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Processor</a:t>
            </a:r>
          </a:p>
        </p:txBody>
      </p:sp>
      <p:sp>
        <p:nvSpPr>
          <p:cNvPr id="25" name="Rectangle 24"/>
          <p:cNvSpPr/>
          <p:nvPr/>
        </p:nvSpPr>
        <p:spPr bwMode="auto">
          <a:xfrm>
            <a:off x="6272212" y="3189092"/>
            <a:ext cx="1995854" cy="1259254"/>
          </a:xfrm>
          <a:prstGeom prst="rect">
            <a:avLst/>
          </a:prstGeom>
          <a:ln w="28575">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Bus</a:t>
            </a:r>
          </a:p>
        </p:txBody>
      </p:sp>
      <p:sp>
        <p:nvSpPr>
          <p:cNvPr id="26" name="Rectangle 25"/>
          <p:cNvSpPr/>
          <p:nvPr/>
        </p:nvSpPr>
        <p:spPr bwMode="auto">
          <a:xfrm>
            <a:off x="8623666" y="3189092"/>
            <a:ext cx="1995854" cy="1259254"/>
          </a:xfrm>
          <a:prstGeom prst="rect">
            <a:avLst/>
          </a:prstGeom>
          <a:ln w="28575">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Peripheral</a:t>
            </a:r>
          </a:p>
        </p:txBody>
      </p:sp>
      <p:cxnSp>
        <p:nvCxnSpPr>
          <p:cNvPr id="27" name="Straight Connector 26"/>
          <p:cNvCxnSpPr/>
          <p:nvPr/>
        </p:nvCxnSpPr>
        <p:spPr bwMode="auto">
          <a:xfrm>
            <a:off x="3565158"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5916612"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8268066"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8268066"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a:off x="5916612"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1" name="Straight Connector 40"/>
          <p:cNvCxnSpPr/>
          <p:nvPr/>
        </p:nvCxnSpPr>
        <p:spPr bwMode="auto">
          <a:xfrm>
            <a:off x="3565158"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3" name="Elbow Connector 42"/>
          <p:cNvCxnSpPr/>
          <p:nvPr/>
        </p:nvCxnSpPr>
        <p:spPr bwMode="auto">
          <a:xfrm rot="5400000">
            <a:off x="5695620" y="-736881"/>
            <a:ext cx="797584" cy="7054362"/>
          </a:xfrm>
          <a:prstGeom prst="bentConnector3">
            <a:avLst/>
          </a:prstGeom>
          <a:solidFill>
            <a:schemeClr val="accent1"/>
          </a:solidFill>
          <a:ln w="381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448819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Freeform 2"/>
          <p:cNvSpPr/>
          <p:nvPr/>
        </p:nvSpPr>
        <p:spPr>
          <a:xfrm>
            <a:off x="4145143" y="2769894"/>
            <a:ext cx="3898540" cy="2059564"/>
          </a:xfrm>
          <a:custGeom>
            <a:avLst/>
            <a:gdLst>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62645 w 3896591"/>
              <a:gd name="connsiteY28" fmla="*/ 15586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3802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232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5195 w 3896591"/>
              <a:gd name="connsiteY10" fmla="*/ 161059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8659 w 3896591"/>
              <a:gd name="connsiteY10" fmla="*/ 173182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77932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265056 w 3976833"/>
              <a:gd name="connsiteY0" fmla="*/ 30018 h 2118591"/>
              <a:gd name="connsiteX1" fmla="*/ 3789796 w 3976833"/>
              <a:gd name="connsiteY1" fmla="*/ 30018 h 2118591"/>
              <a:gd name="connsiteX2" fmla="*/ 3945660 w 3976833"/>
              <a:gd name="connsiteY2" fmla="*/ 81973 h 2118591"/>
              <a:gd name="connsiteX3" fmla="*/ 3976833 w 3976833"/>
              <a:gd name="connsiteY3" fmla="*/ 232641 h 2118591"/>
              <a:gd name="connsiteX4" fmla="*/ 3971637 w 3976833"/>
              <a:gd name="connsiteY4" fmla="*/ 1905577 h 2118591"/>
              <a:gd name="connsiteX5" fmla="*/ 3956051 w 3976833"/>
              <a:gd name="connsiteY5" fmla="*/ 2071832 h 2118591"/>
              <a:gd name="connsiteX6" fmla="*/ 3779406 w 3976833"/>
              <a:gd name="connsiteY6" fmla="*/ 2118591 h 2118591"/>
              <a:gd name="connsiteX7" fmla="*/ 256887 w 3976833"/>
              <a:gd name="connsiteY7" fmla="*/ 2113395 h 2118591"/>
              <a:gd name="connsiteX8" fmla="*/ 88900 w 3976833"/>
              <a:gd name="connsiteY8" fmla="*/ 2108200 h 2118591"/>
              <a:gd name="connsiteX9" fmla="*/ 88901 w 3976833"/>
              <a:gd name="connsiteY9" fmla="*/ 1955800 h 2118591"/>
              <a:gd name="connsiteX10" fmla="*/ 88901 w 3976833"/>
              <a:gd name="connsiteY10" fmla="*/ 203200 h 2118591"/>
              <a:gd name="connsiteX11" fmla="*/ 88900 w 3976833"/>
              <a:gd name="connsiteY11" fmla="*/ 50800 h 2118591"/>
              <a:gd name="connsiteX12" fmla="*/ 241300 w 3976833"/>
              <a:gd name="connsiteY12" fmla="*/ 50800 h 2118591"/>
              <a:gd name="connsiteX13" fmla="*/ 1536701 w 3976833"/>
              <a:gd name="connsiteY13" fmla="*/ 50800 h 2118591"/>
              <a:gd name="connsiteX14" fmla="*/ 1536701 w 3976833"/>
              <a:gd name="connsiteY14" fmla="*/ 203200 h 2118591"/>
              <a:gd name="connsiteX15" fmla="*/ 1460501 w 3976833"/>
              <a:gd name="connsiteY15" fmla="*/ 279400 h 2118591"/>
              <a:gd name="connsiteX16" fmla="*/ 1460501 w 3976833"/>
              <a:gd name="connsiteY16" fmla="*/ 584200 h 2118591"/>
              <a:gd name="connsiteX17" fmla="*/ 1765301 w 3976833"/>
              <a:gd name="connsiteY17" fmla="*/ 584200 h 2118591"/>
              <a:gd name="connsiteX18" fmla="*/ 1765301 w 3976833"/>
              <a:gd name="connsiteY18" fmla="*/ 279400 h 2118591"/>
              <a:gd name="connsiteX19" fmla="*/ 1689101 w 3976833"/>
              <a:gd name="connsiteY19" fmla="*/ 203200 h 2118591"/>
              <a:gd name="connsiteX20" fmla="*/ 1689101 w 3976833"/>
              <a:gd name="connsiteY20" fmla="*/ 50800 h 2118591"/>
              <a:gd name="connsiteX21" fmla="*/ 2374901 w 3976833"/>
              <a:gd name="connsiteY21" fmla="*/ 50800 h 2118591"/>
              <a:gd name="connsiteX22" fmla="*/ 2374901 w 3976833"/>
              <a:gd name="connsiteY22" fmla="*/ 203200 h 2118591"/>
              <a:gd name="connsiteX23" fmla="*/ 2298701 w 3976833"/>
              <a:gd name="connsiteY23" fmla="*/ 279400 h 2118591"/>
              <a:gd name="connsiteX24" fmla="*/ 2298701 w 3976833"/>
              <a:gd name="connsiteY24" fmla="*/ 584200 h 2118591"/>
              <a:gd name="connsiteX25" fmla="*/ 2603501 w 3976833"/>
              <a:gd name="connsiteY25" fmla="*/ 584200 h 2118591"/>
              <a:gd name="connsiteX26" fmla="*/ 2603501 w 3976833"/>
              <a:gd name="connsiteY26" fmla="*/ 279400 h 2118591"/>
              <a:gd name="connsiteX27" fmla="*/ 2527301 w 3976833"/>
              <a:gd name="connsiteY27" fmla="*/ 203200 h 2118591"/>
              <a:gd name="connsiteX28" fmla="*/ 2527301 w 3976833"/>
              <a:gd name="connsiteY28" fmla="*/ 50800 h 2118591"/>
              <a:gd name="connsiteX29" fmla="*/ 3265056 w 3976833"/>
              <a:gd name="connsiteY29" fmla="*/ 30018 h 2118591"/>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0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1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218136 h 2306709"/>
              <a:gd name="connsiteX1" fmla="*/ 3789796 w 3976833"/>
              <a:gd name="connsiteY1" fmla="*/ 218136 h 2306709"/>
              <a:gd name="connsiteX2" fmla="*/ 3945660 w 3976833"/>
              <a:gd name="connsiteY2" fmla="*/ 270091 h 2306709"/>
              <a:gd name="connsiteX3" fmla="*/ 3976833 w 3976833"/>
              <a:gd name="connsiteY3" fmla="*/ 420759 h 2306709"/>
              <a:gd name="connsiteX4" fmla="*/ 3971637 w 3976833"/>
              <a:gd name="connsiteY4" fmla="*/ 2093695 h 2306709"/>
              <a:gd name="connsiteX5" fmla="*/ 3956051 w 3976833"/>
              <a:gd name="connsiteY5" fmla="*/ 2259950 h 2306709"/>
              <a:gd name="connsiteX6" fmla="*/ 3779406 w 3976833"/>
              <a:gd name="connsiteY6" fmla="*/ 2306709 h 2306709"/>
              <a:gd name="connsiteX7" fmla="*/ 256887 w 3976833"/>
              <a:gd name="connsiteY7" fmla="*/ 2301513 h 2306709"/>
              <a:gd name="connsiteX8" fmla="*/ 88900 w 3976833"/>
              <a:gd name="connsiteY8" fmla="*/ 2296318 h 2306709"/>
              <a:gd name="connsiteX9" fmla="*/ 88901 w 3976833"/>
              <a:gd name="connsiteY9" fmla="*/ 2143918 h 2306709"/>
              <a:gd name="connsiteX10" fmla="*/ 88901 w 3976833"/>
              <a:gd name="connsiteY10" fmla="*/ 391318 h 2306709"/>
              <a:gd name="connsiteX11" fmla="*/ 88901 w 3976833"/>
              <a:gd name="connsiteY11" fmla="*/ 238918 h 2306709"/>
              <a:gd name="connsiteX12" fmla="*/ 241300 w 3976833"/>
              <a:gd name="connsiteY12" fmla="*/ 238918 h 2306709"/>
              <a:gd name="connsiteX13" fmla="*/ 1536701 w 3976833"/>
              <a:gd name="connsiteY13" fmla="*/ 238918 h 2306709"/>
              <a:gd name="connsiteX14" fmla="*/ 1536701 w 3976833"/>
              <a:gd name="connsiteY14" fmla="*/ 391318 h 2306709"/>
              <a:gd name="connsiteX15" fmla="*/ 1460501 w 3976833"/>
              <a:gd name="connsiteY15" fmla="*/ 467518 h 2306709"/>
              <a:gd name="connsiteX16" fmla="*/ 1460501 w 3976833"/>
              <a:gd name="connsiteY16" fmla="*/ 772318 h 2306709"/>
              <a:gd name="connsiteX17" fmla="*/ 1765301 w 3976833"/>
              <a:gd name="connsiteY17" fmla="*/ 772318 h 2306709"/>
              <a:gd name="connsiteX18" fmla="*/ 1765301 w 3976833"/>
              <a:gd name="connsiteY18" fmla="*/ 467518 h 2306709"/>
              <a:gd name="connsiteX19" fmla="*/ 1689101 w 3976833"/>
              <a:gd name="connsiteY19" fmla="*/ 391318 h 2306709"/>
              <a:gd name="connsiteX20" fmla="*/ 1689101 w 3976833"/>
              <a:gd name="connsiteY20" fmla="*/ 238918 h 2306709"/>
              <a:gd name="connsiteX21" fmla="*/ 2374901 w 3976833"/>
              <a:gd name="connsiteY21" fmla="*/ 238918 h 2306709"/>
              <a:gd name="connsiteX22" fmla="*/ 2374901 w 3976833"/>
              <a:gd name="connsiteY22" fmla="*/ 391318 h 2306709"/>
              <a:gd name="connsiteX23" fmla="*/ 2298701 w 3976833"/>
              <a:gd name="connsiteY23" fmla="*/ 467518 h 2306709"/>
              <a:gd name="connsiteX24" fmla="*/ 2298701 w 3976833"/>
              <a:gd name="connsiteY24" fmla="*/ 772318 h 2306709"/>
              <a:gd name="connsiteX25" fmla="*/ 2603501 w 3976833"/>
              <a:gd name="connsiteY25" fmla="*/ 772318 h 2306709"/>
              <a:gd name="connsiteX26" fmla="*/ 2603501 w 3976833"/>
              <a:gd name="connsiteY26" fmla="*/ 467518 h 2306709"/>
              <a:gd name="connsiteX27" fmla="*/ 2527301 w 3976833"/>
              <a:gd name="connsiteY27" fmla="*/ 391318 h 2306709"/>
              <a:gd name="connsiteX28" fmla="*/ 2527301 w 3976833"/>
              <a:gd name="connsiteY28" fmla="*/ 238918 h 2306709"/>
              <a:gd name="connsiteX29" fmla="*/ 3265056 w 3976833"/>
              <a:gd name="connsiteY29" fmla="*/ 218136 h 2306709"/>
              <a:gd name="connsiteX0" fmla="*/ 3177887 w 3889664"/>
              <a:gd name="connsiteY0" fmla="*/ 218136 h 2306709"/>
              <a:gd name="connsiteX1" fmla="*/ 3702627 w 3889664"/>
              <a:gd name="connsiteY1" fmla="*/ 218136 h 2306709"/>
              <a:gd name="connsiteX2" fmla="*/ 3858491 w 3889664"/>
              <a:gd name="connsiteY2" fmla="*/ 270091 h 2306709"/>
              <a:gd name="connsiteX3" fmla="*/ 3889664 w 3889664"/>
              <a:gd name="connsiteY3" fmla="*/ 420759 h 2306709"/>
              <a:gd name="connsiteX4" fmla="*/ 3884468 w 3889664"/>
              <a:gd name="connsiteY4" fmla="*/ 2093695 h 2306709"/>
              <a:gd name="connsiteX5" fmla="*/ 3868882 w 3889664"/>
              <a:gd name="connsiteY5" fmla="*/ 2259950 h 2306709"/>
              <a:gd name="connsiteX6" fmla="*/ 3692237 w 3889664"/>
              <a:gd name="connsiteY6" fmla="*/ 2306709 h 2306709"/>
              <a:gd name="connsiteX7" fmla="*/ 169718 w 3889664"/>
              <a:gd name="connsiteY7" fmla="*/ 2301513 h 2306709"/>
              <a:gd name="connsiteX8" fmla="*/ 1731 w 3889664"/>
              <a:gd name="connsiteY8" fmla="*/ 2296318 h 2306709"/>
              <a:gd name="connsiteX9" fmla="*/ 1732 w 3889664"/>
              <a:gd name="connsiteY9" fmla="*/ 2143918 h 2306709"/>
              <a:gd name="connsiteX10" fmla="*/ 1732 w 3889664"/>
              <a:gd name="connsiteY10" fmla="*/ 391318 h 2306709"/>
              <a:gd name="connsiteX11" fmla="*/ 1732 w 3889664"/>
              <a:gd name="connsiteY11" fmla="*/ 238918 h 2306709"/>
              <a:gd name="connsiteX12" fmla="*/ 154131 w 3889664"/>
              <a:gd name="connsiteY12" fmla="*/ 238918 h 2306709"/>
              <a:gd name="connsiteX13" fmla="*/ 1449532 w 3889664"/>
              <a:gd name="connsiteY13" fmla="*/ 238918 h 2306709"/>
              <a:gd name="connsiteX14" fmla="*/ 1449532 w 3889664"/>
              <a:gd name="connsiteY14" fmla="*/ 391318 h 2306709"/>
              <a:gd name="connsiteX15" fmla="*/ 1373332 w 3889664"/>
              <a:gd name="connsiteY15" fmla="*/ 467518 h 2306709"/>
              <a:gd name="connsiteX16" fmla="*/ 1373332 w 3889664"/>
              <a:gd name="connsiteY16" fmla="*/ 772318 h 2306709"/>
              <a:gd name="connsiteX17" fmla="*/ 1678132 w 3889664"/>
              <a:gd name="connsiteY17" fmla="*/ 772318 h 2306709"/>
              <a:gd name="connsiteX18" fmla="*/ 1678132 w 3889664"/>
              <a:gd name="connsiteY18" fmla="*/ 467518 h 2306709"/>
              <a:gd name="connsiteX19" fmla="*/ 1601932 w 3889664"/>
              <a:gd name="connsiteY19" fmla="*/ 391318 h 2306709"/>
              <a:gd name="connsiteX20" fmla="*/ 1601932 w 3889664"/>
              <a:gd name="connsiteY20" fmla="*/ 238918 h 2306709"/>
              <a:gd name="connsiteX21" fmla="*/ 2287732 w 3889664"/>
              <a:gd name="connsiteY21" fmla="*/ 238918 h 2306709"/>
              <a:gd name="connsiteX22" fmla="*/ 2287732 w 3889664"/>
              <a:gd name="connsiteY22" fmla="*/ 391318 h 2306709"/>
              <a:gd name="connsiteX23" fmla="*/ 2211532 w 3889664"/>
              <a:gd name="connsiteY23" fmla="*/ 467518 h 2306709"/>
              <a:gd name="connsiteX24" fmla="*/ 2211532 w 3889664"/>
              <a:gd name="connsiteY24" fmla="*/ 772318 h 2306709"/>
              <a:gd name="connsiteX25" fmla="*/ 2516332 w 3889664"/>
              <a:gd name="connsiteY25" fmla="*/ 772318 h 2306709"/>
              <a:gd name="connsiteX26" fmla="*/ 2516332 w 3889664"/>
              <a:gd name="connsiteY26" fmla="*/ 467518 h 2306709"/>
              <a:gd name="connsiteX27" fmla="*/ 2440132 w 3889664"/>
              <a:gd name="connsiteY27" fmla="*/ 391318 h 2306709"/>
              <a:gd name="connsiteX28" fmla="*/ 2440132 w 3889664"/>
              <a:gd name="connsiteY28" fmla="*/ 238918 h 2306709"/>
              <a:gd name="connsiteX29" fmla="*/ 3177887 w 3889664"/>
              <a:gd name="connsiteY29" fmla="*/ 218136 h 2306709"/>
              <a:gd name="connsiteX0" fmla="*/ 3177887 w 3889664"/>
              <a:gd name="connsiteY0" fmla="*/ 27636 h 2116209"/>
              <a:gd name="connsiteX1" fmla="*/ 3702627 w 3889664"/>
              <a:gd name="connsiteY1" fmla="*/ 27636 h 2116209"/>
              <a:gd name="connsiteX2" fmla="*/ 3858491 w 3889664"/>
              <a:gd name="connsiteY2" fmla="*/ 79591 h 2116209"/>
              <a:gd name="connsiteX3" fmla="*/ 3889664 w 3889664"/>
              <a:gd name="connsiteY3" fmla="*/ 230259 h 2116209"/>
              <a:gd name="connsiteX4" fmla="*/ 3884468 w 3889664"/>
              <a:gd name="connsiteY4" fmla="*/ 1903195 h 2116209"/>
              <a:gd name="connsiteX5" fmla="*/ 3868882 w 3889664"/>
              <a:gd name="connsiteY5" fmla="*/ 2069450 h 2116209"/>
              <a:gd name="connsiteX6" fmla="*/ 3692237 w 3889664"/>
              <a:gd name="connsiteY6" fmla="*/ 2116209 h 2116209"/>
              <a:gd name="connsiteX7" fmla="*/ 169718 w 3889664"/>
              <a:gd name="connsiteY7" fmla="*/ 2111013 h 2116209"/>
              <a:gd name="connsiteX8" fmla="*/ 1731 w 3889664"/>
              <a:gd name="connsiteY8" fmla="*/ 2105818 h 2116209"/>
              <a:gd name="connsiteX9" fmla="*/ 1732 w 3889664"/>
              <a:gd name="connsiteY9" fmla="*/ 1953418 h 2116209"/>
              <a:gd name="connsiteX10" fmla="*/ 1732 w 3889664"/>
              <a:gd name="connsiteY10" fmla="*/ 200818 h 2116209"/>
              <a:gd name="connsiteX11" fmla="*/ 1732 w 3889664"/>
              <a:gd name="connsiteY11" fmla="*/ 48418 h 2116209"/>
              <a:gd name="connsiteX12" fmla="*/ 154131 w 3889664"/>
              <a:gd name="connsiteY12" fmla="*/ 48418 h 2116209"/>
              <a:gd name="connsiteX13" fmla="*/ 1449532 w 3889664"/>
              <a:gd name="connsiteY13" fmla="*/ 48418 h 2116209"/>
              <a:gd name="connsiteX14" fmla="*/ 1449532 w 3889664"/>
              <a:gd name="connsiteY14" fmla="*/ 200818 h 2116209"/>
              <a:gd name="connsiteX15" fmla="*/ 1373332 w 3889664"/>
              <a:gd name="connsiteY15" fmla="*/ 277018 h 2116209"/>
              <a:gd name="connsiteX16" fmla="*/ 1373332 w 3889664"/>
              <a:gd name="connsiteY16" fmla="*/ 581818 h 2116209"/>
              <a:gd name="connsiteX17" fmla="*/ 1678132 w 3889664"/>
              <a:gd name="connsiteY17" fmla="*/ 581818 h 2116209"/>
              <a:gd name="connsiteX18" fmla="*/ 1678132 w 3889664"/>
              <a:gd name="connsiteY18" fmla="*/ 277018 h 2116209"/>
              <a:gd name="connsiteX19" fmla="*/ 1601932 w 3889664"/>
              <a:gd name="connsiteY19" fmla="*/ 200818 h 2116209"/>
              <a:gd name="connsiteX20" fmla="*/ 1601932 w 3889664"/>
              <a:gd name="connsiteY20" fmla="*/ 48418 h 2116209"/>
              <a:gd name="connsiteX21" fmla="*/ 2287732 w 3889664"/>
              <a:gd name="connsiteY21" fmla="*/ 48418 h 2116209"/>
              <a:gd name="connsiteX22" fmla="*/ 2287732 w 3889664"/>
              <a:gd name="connsiteY22" fmla="*/ 200818 h 2116209"/>
              <a:gd name="connsiteX23" fmla="*/ 2211532 w 3889664"/>
              <a:gd name="connsiteY23" fmla="*/ 277018 h 2116209"/>
              <a:gd name="connsiteX24" fmla="*/ 2211532 w 3889664"/>
              <a:gd name="connsiteY24" fmla="*/ 581818 h 2116209"/>
              <a:gd name="connsiteX25" fmla="*/ 2516332 w 3889664"/>
              <a:gd name="connsiteY25" fmla="*/ 581818 h 2116209"/>
              <a:gd name="connsiteX26" fmla="*/ 2516332 w 3889664"/>
              <a:gd name="connsiteY26" fmla="*/ 277018 h 2116209"/>
              <a:gd name="connsiteX27" fmla="*/ 2440132 w 3889664"/>
              <a:gd name="connsiteY27" fmla="*/ 200818 h 2116209"/>
              <a:gd name="connsiteX28" fmla="*/ 2440132 w 3889664"/>
              <a:gd name="connsiteY28" fmla="*/ 48418 h 2116209"/>
              <a:gd name="connsiteX29" fmla="*/ 3177887 w 3889664"/>
              <a:gd name="connsiteY29" fmla="*/ 27636 h 2116209"/>
              <a:gd name="connsiteX0" fmla="*/ 3209492 w 3921269"/>
              <a:gd name="connsiteY0" fmla="*/ 27636 h 2116209"/>
              <a:gd name="connsiteX1" fmla="*/ 3734232 w 3921269"/>
              <a:gd name="connsiteY1" fmla="*/ 27636 h 2116209"/>
              <a:gd name="connsiteX2" fmla="*/ 3890096 w 3921269"/>
              <a:gd name="connsiteY2" fmla="*/ 79591 h 2116209"/>
              <a:gd name="connsiteX3" fmla="*/ 3921269 w 3921269"/>
              <a:gd name="connsiteY3" fmla="*/ 230259 h 2116209"/>
              <a:gd name="connsiteX4" fmla="*/ 3916073 w 3921269"/>
              <a:gd name="connsiteY4" fmla="*/ 1903195 h 2116209"/>
              <a:gd name="connsiteX5" fmla="*/ 3900487 w 3921269"/>
              <a:gd name="connsiteY5" fmla="*/ 2069450 h 2116209"/>
              <a:gd name="connsiteX6" fmla="*/ 3723842 w 3921269"/>
              <a:gd name="connsiteY6" fmla="*/ 2116209 h 2116209"/>
              <a:gd name="connsiteX7" fmla="*/ 201323 w 3921269"/>
              <a:gd name="connsiteY7" fmla="*/ 2111013 h 2116209"/>
              <a:gd name="connsiteX8" fmla="*/ 33336 w 3921269"/>
              <a:gd name="connsiteY8" fmla="*/ 2105818 h 2116209"/>
              <a:gd name="connsiteX9" fmla="*/ 33337 w 3921269"/>
              <a:gd name="connsiteY9" fmla="*/ 1953418 h 2116209"/>
              <a:gd name="connsiteX10" fmla="*/ 33337 w 3921269"/>
              <a:gd name="connsiteY10" fmla="*/ 200818 h 2116209"/>
              <a:gd name="connsiteX11" fmla="*/ 33337 w 3921269"/>
              <a:gd name="connsiteY11" fmla="*/ 48418 h 2116209"/>
              <a:gd name="connsiteX12" fmla="*/ 185736 w 3921269"/>
              <a:gd name="connsiteY12" fmla="*/ 48418 h 2116209"/>
              <a:gd name="connsiteX13" fmla="*/ 1481137 w 3921269"/>
              <a:gd name="connsiteY13" fmla="*/ 48418 h 2116209"/>
              <a:gd name="connsiteX14" fmla="*/ 1481137 w 3921269"/>
              <a:gd name="connsiteY14" fmla="*/ 200818 h 2116209"/>
              <a:gd name="connsiteX15" fmla="*/ 1404937 w 3921269"/>
              <a:gd name="connsiteY15" fmla="*/ 277018 h 2116209"/>
              <a:gd name="connsiteX16" fmla="*/ 1404937 w 3921269"/>
              <a:gd name="connsiteY16" fmla="*/ 581818 h 2116209"/>
              <a:gd name="connsiteX17" fmla="*/ 1709737 w 3921269"/>
              <a:gd name="connsiteY17" fmla="*/ 581818 h 2116209"/>
              <a:gd name="connsiteX18" fmla="*/ 1709737 w 3921269"/>
              <a:gd name="connsiteY18" fmla="*/ 277018 h 2116209"/>
              <a:gd name="connsiteX19" fmla="*/ 1633537 w 3921269"/>
              <a:gd name="connsiteY19" fmla="*/ 200818 h 2116209"/>
              <a:gd name="connsiteX20" fmla="*/ 1633537 w 3921269"/>
              <a:gd name="connsiteY20" fmla="*/ 48418 h 2116209"/>
              <a:gd name="connsiteX21" fmla="*/ 2319337 w 3921269"/>
              <a:gd name="connsiteY21" fmla="*/ 48418 h 2116209"/>
              <a:gd name="connsiteX22" fmla="*/ 2319337 w 3921269"/>
              <a:gd name="connsiteY22" fmla="*/ 200818 h 2116209"/>
              <a:gd name="connsiteX23" fmla="*/ 2243137 w 3921269"/>
              <a:gd name="connsiteY23" fmla="*/ 277018 h 2116209"/>
              <a:gd name="connsiteX24" fmla="*/ 2243137 w 3921269"/>
              <a:gd name="connsiteY24" fmla="*/ 581818 h 2116209"/>
              <a:gd name="connsiteX25" fmla="*/ 2547937 w 3921269"/>
              <a:gd name="connsiteY25" fmla="*/ 581818 h 2116209"/>
              <a:gd name="connsiteX26" fmla="*/ 2547937 w 3921269"/>
              <a:gd name="connsiteY26" fmla="*/ 277018 h 2116209"/>
              <a:gd name="connsiteX27" fmla="*/ 2471737 w 3921269"/>
              <a:gd name="connsiteY27" fmla="*/ 200818 h 2116209"/>
              <a:gd name="connsiteX28" fmla="*/ 2471737 w 3921269"/>
              <a:gd name="connsiteY28" fmla="*/ 48418 h 2116209"/>
              <a:gd name="connsiteX29" fmla="*/ 3209492 w 3921269"/>
              <a:gd name="connsiteY29" fmla="*/ 27636 h 2116209"/>
              <a:gd name="connsiteX0" fmla="*/ 3259500 w 3971277"/>
              <a:gd name="connsiteY0" fmla="*/ 0 h 2088573"/>
              <a:gd name="connsiteX1" fmla="*/ 3784240 w 3971277"/>
              <a:gd name="connsiteY1" fmla="*/ 0 h 2088573"/>
              <a:gd name="connsiteX2" fmla="*/ 3940104 w 3971277"/>
              <a:gd name="connsiteY2" fmla="*/ 51955 h 2088573"/>
              <a:gd name="connsiteX3" fmla="*/ 3971277 w 3971277"/>
              <a:gd name="connsiteY3" fmla="*/ 202623 h 2088573"/>
              <a:gd name="connsiteX4" fmla="*/ 3966081 w 3971277"/>
              <a:gd name="connsiteY4" fmla="*/ 1875559 h 2088573"/>
              <a:gd name="connsiteX5" fmla="*/ 3950495 w 3971277"/>
              <a:gd name="connsiteY5" fmla="*/ 2041814 h 2088573"/>
              <a:gd name="connsiteX6" fmla="*/ 3773850 w 3971277"/>
              <a:gd name="connsiteY6" fmla="*/ 2088573 h 2088573"/>
              <a:gd name="connsiteX7" fmla="*/ 251331 w 3971277"/>
              <a:gd name="connsiteY7" fmla="*/ 2083377 h 2088573"/>
              <a:gd name="connsiteX8" fmla="*/ 83344 w 3971277"/>
              <a:gd name="connsiteY8" fmla="*/ 2078182 h 2088573"/>
              <a:gd name="connsiteX9" fmla="*/ 83345 w 3971277"/>
              <a:gd name="connsiteY9" fmla="*/ 1925782 h 2088573"/>
              <a:gd name="connsiteX10" fmla="*/ 83345 w 3971277"/>
              <a:gd name="connsiteY10" fmla="*/ 173182 h 2088573"/>
              <a:gd name="connsiteX11" fmla="*/ 116683 w 3971277"/>
              <a:gd name="connsiteY11" fmla="*/ 51738 h 2088573"/>
              <a:gd name="connsiteX12" fmla="*/ 235744 w 3971277"/>
              <a:gd name="connsiteY12" fmla="*/ 20782 h 2088573"/>
              <a:gd name="connsiteX13" fmla="*/ 1531145 w 3971277"/>
              <a:gd name="connsiteY13" fmla="*/ 20782 h 2088573"/>
              <a:gd name="connsiteX14" fmla="*/ 1531145 w 3971277"/>
              <a:gd name="connsiteY14" fmla="*/ 173182 h 2088573"/>
              <a:gd name="connsiteX15" fmla="*/ 1454945 w 3971277"/>
              <a:gd name="connsiteY15" fmla="*/ 249382 h 2088573"/>
              <a:gd name="connsiteX16" fmla="*/ 1454945 w 3971277"/>
              <a:gd name="connsiteY16" fmla="*/ 554182 h 2088573"/>
              <a:gd name="connsiteX17" fmla="*/ 1759745 w 3971277"/>
              <a:gd name="connsiteY17" fmla="*/ 554182 h 2088573"/>
              <a:gd name="connsiteX18" fmla="*/ 1759745 w 3971277"/>
              <a:gd name="connsiteY18" fmla="*/ 249382 h 2088573"/>
              <a:gd name="connsiteX19" fmla="*/ 1683545 w 3971277"/>
              <a:gd name="connsiteY19" fmla="*/ 173182 h 2088573"/>
              <a:gd name="connsiteX20" fmla="*/ 1683545 w 3971277"/>
              <a:gd name="connsiteY20" fmla="*/ 20782 h 2088573"/>
              <a:gd name="connsiteX21" fmla="*/ 2369345 w 3971277"/>
              <a:gd name="connsiteY21" fmla="*/ 20782 h 2088573"/>
              <a:gd name="connsiteX22" fmla="*/ 2369345 w 3971277"/>
              <a:gd name="connsiteY22" fmla="*/ 173182 h 2088573"/>
              <a:gd name="connsiteX23" fmla="*/ 2293145 w 3971277"/>
              <a:gd name="connsiteY23" fmla="*/ 249382 h 2088573"/>
              <a:gd name="connsiteX24" fmla="*/ 2293145 w 3971277"/>
              <a:gd name="connsiteY24" fmla="*/ 554182 h 2088573"/>
              <a:gd name="connsiteX25" fmla="*/ 2597945 w 3971277"/>
              <a:gd name="connsiteY25" fmla="*/ 554182 h 2088573"/>
              <a:gd name="connsiteX26" fmla="*/ 2597945 w 3971277"/>
              <a:gd name="connsiteY26" fmla="*/ 249382 h 2088573"/>
              <a:gd name="connsiteX27" fmla="*/ 2521745 w 3971277"/>
              <a:gd name="connsiteY27" fmla="*/ 173182 h 2088573"/>
              <a:gd name="connsiteX28" fmla="*/ 2521745 w 3971277"/>
              <a:gd name="connsiteY28" fmla="*/ 20782 h 2088573"/>
              <a:gd name="connsiteX29" fmla="*/ 3259500 w 3971277"/>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70366 w 3890312"/>
              <a:gd name="connsiteY7" fmla="*/ 2083377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638840 w 4350617"/>
              <a:gd name="connsiteY0" fmla="*/ 0 h 2128982"/>
              <a:gd name="connsiteX1" fmla="*/ 4163580 w 4350617"/>
              <a:gd name="connsiteY1" fmla="*/ 0 h 2128982"/>
              <a:gd name="connsiteX2" fmla="*/ 4319444 w 4350617"/>
              <a:gd name="connsiteY2" fmla="*/ 51955 h 2128982"/>
              <a:gd name="connsiteX3" fmla="*/ 4350617 w 4350617"/>
              <a:gd name="connsiteY3" fmla="*/ 202623 h 2128982"/>
              <a:gd name="connsiteX4" fmla="*/ 4345421 w 4350617"/>
              <a:gd name="connsiteY4" fmla="*/ 1875559 h 2128982"/>
              <a:gd name="connsiteX5" fmla="*/ 4329835 w 4350617"/>
              <a:gd name="connsiteY5" fmla="*/ 2041814 h 2128982"/>
              <a:gd name="connsiteX6" fmla="*/ 4153190 w 4350617"/>
              <a:gd name="connsiteY6" fmla="*/ 2088573 h 2128982"/>
              <a:gd name="connsiteX7" fmla="*/ 615084 w 4350617"/>
              <a:gd name="connsiteY7" fmla="*/ 2078182 h 2128982"/>
              <a:gd name="connsiteX8" fmla="*/ 462684 w 4350617"/>
              <a:gd name="connsiteY8" fmla="*/ 2078182 h 2128982"/>
              <a:gd name="connsiteX9" fmla="*/ 462685 w 4350617"/>
              <a:gd name="connsiteY9" fmla="*/ 1925782 h 2128982"/>
              <a:gd name="connsiteX10" fmla="*/ 462685 w 4350617"/>
              <a:gd name="connsiteY10" fmla="*/ 173182 h 2128982"/>
              <a:gd name="connsiteX11" fmla="*/ 496023 w 4350617"/>
              <a:gd name="connsiteY11" fmla="*/ 51738 h 2128982"/>
              <a:gd name="connsiteX12" fmla="*/ 615084 w 4350617"/>
              <a:gd name="connsiteY12" fmla="*/ 20782 h 2128982"/>
              <a:gd name="connsiteX13" fmla="*/ 1910485 w 4350617"/>
              <a:gd name="connsiteY13" fmla="*/ 20782 h 2128982"/>
              <a:gd name="connsiteX14" fmla="*/ 1910485 w 4350617"/>
              <a:gd name="connsiteY14" fmla="*/ 173182 h 2128982"/>
              <a:gd name="connsiteX15" fmla="*/ 1834285 w 4350617"/>
              <a:gd name="connsiteY15" fmla="*/ 249382 h 2128982"/>
              <a:gd name="connsiteX16" fmla="*/ 1834285 w 4350617"/>
              <a:gd name="connsiteY16" fmla="*/ 554182 h 2128982"/>
              <a:gd name="connsiteX17" fmla="*/ 2139085 w 4350617"/>
              <a:gd name="connsiteY17" fmla="*/ 554182 h 2128982"/>
              <a:gd name="connsiteX18" fmla="*/ 2139085 w 4350617"/>
              <a:gd name="connsiteY18" fmla="*/ 249382 h 2128982"/>
              <a:gd name="connsiteX19" fmla="*/ 2062885 w 4350617"/>
              <a:gd name="connsiteY19" fmla="*/ 173182 h 2128982"/>
              <a:gd name="connsiteX20" fmla="*/ 2062885 w 4350617"/>
              <a:gd name="connsiteY20" fmla="*/ 20782 h 2128982"/>
              <a:gd name="connsiteX21" fmla="*/ 2748685 w 4350617"/>
              <a:gd name="connsiteY21" fmla="*/ 20782 h 2128982"/>
              <a:gd name="connsiteX22" fmla="*/ 2748685 w 4350617"/>
              <a:gd name="connsiteY22" fmla="*/ 173182 h 2128982"/>
              <a:gd name="connsiteX23" fmla="*/ 2672485 w 4350617"/>
              <a:gd name="connsiteY23" fmla="*/ 249382 h 2128982"/>
              <a:gd name="connsiteX24" fmla="*/ 2672485 w 4350617"/>
              <a:gd name="connsiteY24" fmla="*/ 554182 h 2128982"/>
              <a:gd name="connsiteX25" fmla="*/ 2977285 w 4350617"/>
              <a:gd name="connsiteY25" fmla="*/ 554182 h 2128982"/>
              <a:gd name="connsiteX26" fmla="*/ 2977285 w 4350617"/>
              <a:gd name="connsiteY26" fmla="*/ 249382 h 2128982"/>
              <a:gd name="connsiteX27" fmla="*/ 2901085 w 4350617"/>
              <a:gd name="connsiteY27" fmla="*/ 173182 h 2128982"/>
              <a:gd name="connsiteX28" fmla="*/ 2901085 w 4350617"/>
              <a:gd name="connsiteY28" fmla="*/ 20782 h 2128982"/>
              <a:gd name="connsiteX29" fmla="*/ 3638840 w 4350617"/>
              <a:gd name="connsiteY29" fmla="*/ 0 h 2128982"/>
              <a:gd name="connsiteX0" fmla="*/ 3638840 w 4350617"/>
              <a:gd name="connsiteY0" fmla="*/ 0 h 2205182"/>
              <a:gd name="connsiteX1" fmla="*/ 4163580 w 4350617"/>
              <a:gd name="connsiteY1" fmla="*/ 0 h 2205182"/>
              <a:gd name="connsiteX2" fmla="*/ 4319444 w 4350617"/>
              <a:gd name="connsiteY2" fmla="*/ 51955 h 2205182"/>
              <a:gd name="connsiteX3" fmla="*/ 4350617 w 4350617"/>
              <a:gd name="connsiteY3" fmla="*/ 202623 h 2205182"/>
              <a:gd name="connsiteX4" fmla="*/ 4345421 w 4350617"/>
              <a:gd name="connsiteY4" fmla="*/ 1875559 h 2205182"/>
              <a:gd name="connsiteX5" fmla="*/ 4329835 w 4350617"/>
              <a:gd name="connsiteY5" fmla="*/ 2041814 h 2205182"/>
              <a:gd name="connsiteX6" fmla="*/ 4153190 w 4350617"/>
              <a:gd name="connsiteY6" fmla="*/ 2088573 h 2205182"/>
              <a:gd name="connsiteX7" fmla="*/ 615084 w 4350617"/>
              <a:gd name="connsiteY7" fmla="*/ 2078182 h 2205182"/>
              <a:gd name="connsiteX8" fmla="*/ 462684 w 4350617"/>
              <a:gd name="connsiteY8" fmla="*/ 2078182 h 2205182"/>
              <a:gd name="connsiteX9" fmla="*/ 462685 w 4350617"/>
              <a:gd name="connsiteY9" fmla="*/ 1925782 h 2205182"/>
              <a:gd name="connsiteX10" fmla="*/ 462685 w 4350617"/>
              <a:gd name="connsiteY10" fmla="*/ 173182 h 2205182"/>
              <a:gd name="connsiteX11" fmla="*/ 496023 w 4350617"/>
              <a:gd name="connsiteY11" fmla="*/ 51738 h 2205182"/>
              <a:gd name="connsiteX12" fmla="*/ 615084 w 4350617"/>
              <a:gd name="connsiteY12" fmla="*/ 20782 h 2205182"/>
              <a:gd name="connsiteX13" fmla="*/ 1910485 w 4350617"/>
              <a:gd name="connsiteY13" fmla="*/ 20782 h 2205182"/>
              <a:gd name="connsiteX14" fmla="*/ 1910485 w 4350617"/>
              <a:gd name="connsiteY14" fmla="*/ 173182 h 2205182"/>
              <a:gd name="connsiteX15" fmla="*/ 1834285 w 4350617"/>
              <a:gd name="connsiteY15" fmla="*/ 249382 h 2205182"/>
              <a:gd name="connsiteX16" fmla="*/ 1834285 w 4350617"/>
              <a:gd name="connsiteY16" fmla="*/ 554182 h 2205182"/>
              <a:gd name="connsiteX17" fmla="*/ 2139085 w 4350617"/>
              <a:gd name="connsiteY17" fmla="*/ 554182 h 2205182"/>
              <a:gd name="connsiteX18" fmla="*/ 2139085 w 4350617"/>
              <a:gd name="connsiteY18" fmla="*/ 249382 h 2205182"/>
              <a:gd name="connsiteX19" fmla="*/ 2062885 w 4350617"/>
              <a:gd name="connsiteY19" fmla="*/ 173182 h 2205182"/>
              <a:gd name="connsiteX20" fmla="*/ 2062885 w 4350617"/>
              <a:gd name="connsiteY20" fmla="*/ 20782 h 2205182"/>
              <a:gd name="connsiteX21" fmla="*/ 2748685 w 4350617"/>
              <a:gd name="connsiteY21" fmla="*/ 20782 h 2205182"/>
              <a:gd name="connsiteX22" fmla="*/ 2748685 w 4350617"/>
              <a:gd name="connsiteY22" fmla="*/ 173182 h 2205182"/>
              <a:gd name="connsiteX23" fmla="*/ 2672485 w 4350617"/>
              <a:gd name="connsiteY23" fmla="*/ 249382 h 2205182"/>
              <a:gd name="connsiteX24" fmla="*/ 2672485 w 4350617"/>
              <a:gd name="connsiteY24" fmla="*/ 554182 h 2205182"/>
              <a:gd name="connsiteX25" fmla="*/ 2977285 w 4350617"/>
              <a:gd name="connsiteY25" fmla="*/ 554182 h 2205182"/>
              <a:gd name="connsiteX26" fmla="*/ 2977285 w 4350617"/>
              <a:gd name="connsiteY26" fmla="*/ 249382 h 2205182"/>
              <a:gd name="connsiteX27" fmla="*/ 2901085 w 4350617"/>
              <a:gd name="connsiteY27" fmla="*/ 173182 h 2205182"/>
              <a:gd name="connsiteX28" fmla="*/ 2901085 w 4350617"/>
              <a:gd name="connsiteY28" fmla="*/ 20782 h 2205182"/>
              <a:gd name="connsiteX29" fmla="*/ 3638840 w 4350617"/>
              <a:gd name="connsiteY29" fmla="*/ 0 h 2205182"/>
              <a:gd name="connsiteX0" fmla="*/ 3638840 w 4350617"/>
              <a:gd name="connsiteY0" fmla="*/ 0 h 2088573"/>
              <a:gd name="connsiteX1" fmla="*/ 4163580 w 4350617"/>
              <a:gd name="connsiteY1" fmla="*/ 0 h 2088573"/>
              <a:gd name="connsiteX2" fmla="*/ 4319444 w 4350617"/>
              <a:gd name="connsiteY2" fmla="*/ 51955 h 2088573"/>
              <a:gd name="connsiteX3" fmla="*/ 4350617 w 4350617"/>
              <a:gd name="connsiteY3" fmla="*/ 202623 h 2088573"/>
              <a:gd name="connsiteX4" fmla="*/ 4345421 w 4350617"/>
              <a:gd name="connsiteY4" fmla="*/ 1875559 h 2088573"/>
              <a:gd name="connsiteX5" fmla="*/ 4329835 w 4350617"/>
              <a:gd name="connsiteY5" fmla="*/ 2041814 h 2088573"/>
              <a:gd name="connsiteX6" fmla="*/ 4153190 w 4350617"/>
              <a:gd name="connsiteY6" fmla="*/ 2088573 h 2088573"/>
              <a:gd name="connsiteX7" fmla="*/ 615084 w 4350617"/>
              <a:gd name="connsiteY7" fmla="*/ 2078182 h 2088573"/>
              <a:gd name="connsiteX8" fmla="*/ 462684 w 4350617"/>
              <a:gd name="connsiteY8" fmla="*/ 2078182 h 2088573"/>
              <a:gd name="connsiteX9" fmla="*/ 462685 w 4350617"/>
              <a:gd name="connsiteY9" fmla="*/ 1925782 h 2088573"/>
              <a:gd name="connsiteX10" fmla="*/ 462685 w 4350617"/>
              <a:gd name="connsiteY10" fmla="*/ 173182 h 2088573"/>
              <a:gd name="connsiteX11" fmla="*/ 496023 w 4350617"/>
              <a:gd name="connsiteY11" fmla="*/ 51738 h 2088573"/>
              <a:gd name="connsiteX12" fmla="*/ 615084 w 4350617"/>
              <a:gd name="connsiteY12" fmla="*/ 20782 h 2088573"/>
              <a:gd name="connsiteX13" fmla="*/ 1910485 w 4350617"/>
              <a:gd name="connsiteY13" fmla="*/ 20782 h 2088573"/>
              <a:gd name="connsiteX14" fmla="*/ 1910485 w 4350617"/>
              <a:gd name="connsiteY14" fmla="*/ 173182 h 2088573"/>
              <a:gd name="connsiteX15" fmla="*/ 1834285 w 4350617"/>
              <a:gd name="connsiteY15" fmla="*/ 249382 h 2088573"/>
              <a:gd name="connsiteX16" fmla="*/ 1834285 w 4350617"/>
              <a:gd name="connsiteY16" fmla="*/ 554182 h 2088573"/>
              <a:gd name="connsiteX17" fmla="*/ 2139085 w 4350617"/>
              <a:gd name="connsiteY17" fmla="*/ 554182 h 2088573"/>
              <a:gd name="connsiteX18" fmla="*/ 2139085 w 4350617"/>
              <a:gd name="connsiteY18" fmla="*/ 249382 h 2088573"/>
              <a:gd name="connsiteX19" fmla="*/ 2062885 w 4350617"/>
              <a:gd name="connsiteY19" fmla="*/ 173182 h 2088573"/>
              <a:gd name="connsiteX20" fmla="*/ 2062885 w 4350617"/>
              <a:gd name="connsiteY20" fmla="*/ 20782 h 2088573"/>
              <a:gd name="connsiteX21" fmla="*/ 2748685 w 4350617"/>
              <a:gd name="connsiteY21" fmla="*/ 20782 h 2088573"/>
              <a:gd name="connsiteX22" fmla="*/ 2748685 w 4350617"/>
              <a:gd name="connsiteY22" fmla="*/ 173182 h 2088573"/>
              <a:gd name="connsiteX23" fmla="*/ 2672485 w 4350617"/>
              <a:gd name="connsiteY23" fmla="*/ 249382 h 2088573"/>
              <a:gd name="connsiteX24" fmla="*/ 2672485 w 4350617"/>
              <a:gd name="connsiteY24" fmla="*/ 554182 h 2088573"/>
              <a:gd name="connsiteX25" fmla="*/ 2977285 w 4350617"/>
              <a:gd name="connsiteY25" fmla="*/ 554182 h 2088573"/>
              <a:gd name="connsiteX26" fmla="*/ 2977285 w 4350617"/>
              <a:gd name="connsiteY26" fmla="*/ 249382 h 2088573"/>
              <a:gd name="connsiteX27" fmla="*/ 2901085 w 4350617"/>
              <a:gd name="connsiteY27" fmla="*/ 173182 h 2088573"/>
              <a:gd name="connsiteX28" fmla="*/ 2901085 w 4350617"/>
              <a:gd name="connsiteY28" fmla="*/ 20782 h 2088573"/>
              <a:gd name="connsiteX29" fmla="*/ 3638840 w 4350617"/>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214256 w 3926033"/>
              <a:gd name="connsiteY0" fmla="*/ 0 h 2088573"/>
              <a:gd name="connsiteX1" fmla="*/ 3738996 w 3926033"/>
              <a:gd name="connsiteY1" fmla="*/ 0 h 2088573"/>
              <a:gd name="connsiteX2" fmla="*/ 3894860 w 3926033"/>
              <a:gd name="connsiteY2" fmla="*/ 51955 h 2088573"/>
              <a:gd name="connsiteX3" fmla="*/ 3926033 w 3926033"/>
              <a:gd name="connsiteY3" fmla="*/ 202623 h 2088573"/>
              <a:gd name="connsiteX4" fmla="*/ 3920837 w 3926033"/>
              <a:gd name="connsiteY4" fmla="*/ 1875559 h 2088573"/>
              <a:gd name="connsiteX5" fmla="*/ 3905251 w 3926033"/>
              <a:gd name="connsiteY5" fmla="*/ 2041814 h 2088573"/>
              <a:gd name="connsiteX6" fmla="*/ 3728606 w 3926033"/>
              <a:gd name="connsiteY6" fmla="*/ 2088573 h 2088573"/>
              <a:gd name="connsiteX7" fmla="*/ 190500 w 3926033"/>
              <a:gd name="connsiteY7" fmla="*/ 2078182 h 2088573"/>
              <a:gd name="connsiteX8" fmla="*/ 38100 w 3926033"/>
              <a:gd name="connsiteY8" fmla="*/ 2078182 h 2088573"/>
              <a:gd name="connsiteX9" fmla="*/ 38101 w 3926033"/>
              <a:gd name="connsiteY9" fmla="*/ 1925782 h 2088573"/>
              <a:gd name="connsiteX10" fmla="*/ 38101 w 3926033"/>
              <a:gd name="connsiteY10" fmla="*/ 173182 h 2088573"/>
              <a:gd name="connsiteX11" fmla="*/ 71439 w 3926033"/>
              <a:gd name="connsiteY11" fmla="*/ 51738 h 2088573"/>
              <a:gd name="connsiteX12" fmla="*/ 190500 w 3926033"/>
              <a:gd name="connsiteY12" fmla="*/ 20782 h 2088573"/>
              <a:gd name="connsiteX13" fmla="*/ 1485901 w 3926033"/>
              <a:gd name="connsiteY13" fmla="*/ 20782 h 2088573"/>
              <a:gd name="connsiteX14" fmla="*/ 1485901 w 3926033"/>
              <a:gd name="connsiteY14" fmla="*/ 173182 h 2088573"/>
              <a:gd name="connsiteX15" fmla="*/ 1409701 w 3926033"/>
              <a:gd name="connsiteY15" fmla="*/ 249382 h 2088573"/>
              <a:gd name="connsiteX16" fmla="*/ 1409701 w 3926033"/>
              <a:gd name="connsiteY16" fmla="*/ 554182 h 2088573"/>
              <a:gd name="connsiteX17" fmla="*/ 1714501 w 3926033"/>
              <a:gd name="connsiteY17" fmla="*/ 554182 h 2088573"/>
              <a:gd name="connsiteX18" fmla="*/ 1714501 w 3926033"/>
              <a:gd name="connsiteY18" fmla="*/ 249382 h 2088573"/>
              <a:gd name="connsiteX19" fmla="*/ 1638301 w 3926033"/>
              <a:gd name="connsiteY19" fmla="*/ 173182 h 2088573"/>
              <a:gd name="connsiteX20" fmla="*/ 1638301 w 3926033"/>
              <a:gd name="connsiteY20" fmla="*/ 20782 h 2088573"/>
              <a:gd name="connsiteX21" fmla="*/ 2324101 w 3926033"/>
              <a:gd name="connsiteY21" fmla="*/ 20782 h 2088573"/>
              <a:gd name="connsiteX22" fmla="*/ 2324101 w 3926033"/>
              <a:gd name="connsiteY22" fmla="*/ 173182 h 2088573"/>
              <a:gd name="connsiteX23" fmla="*/ 2247901 w 3926033"/>
              <a:gd name="connsiteY23" fmla="*/ 249382 h 2088573"/>
              <a:gd name="connsiteX24" fmla="*/ 2247901 w 3926033"/>
              <a:gd name="connsiteY24" fmla="*/ 554182 h 2088573"/>
              <a:gd name="connsiteX25" fmla="*/ 2552701 w 3926033"/>
              <a:gd name="connsiteY25" fmla="*/ 554182 h 2088573"/>
              <a:gd name="connsiteX26" fmla="*/ 2552701 w 3926033"/>
              <a:gd name="connsiteY26" fmla="*/ 249382 h 2088573"/>
              <a:gd name="connsiteX27" fmla="*/ 2476501 w 3926033"/>
              <a:gd name="connsiteY27" fmla="*/ 173182 h 2088573"/>
              <a:gd name="connsiteX28" fmla="*/ 2476501 w 3926033"/>
              <a:gd name="connsiteY28" fmla="*/ 20782 h 2088573"/>
              <a:gd name="connsiteX29" fmla="*/ 3214256 w 3926033"/>
              <a:gd name="connsiteY29" fmla="*/ 0 h 2088573"/>
              <a:gd name="connsiteX0" fmla="*/ 3214256 w 3926033"/>
              <a:gd name="connsiteY0" fmla="*/ 0 h 2098025"/>
              <a:gd name="connsiteX1" fmla="*/ 3738996 w 3926033"/>
              <a:gd name="connsiteY1" fmla="*/ 0 h 2098025"/>
              <a:gd name="connsiteX2" fmla="*/ 3894860 w 3926033"/>
              <a:gd name="connsiteY2" fmla="*/ 51955 h 2098025"/>
              <a:gd name="connsiteX3" fmla="*/ 3926033 w 3926033"/>
              <a:gd name="connsiteY3" fmla="*/ 202623 h 2098025"/>
              <a:gd name="connsiteX4" fmla="*/ 3920837 w 3926033"/>
              <a:gd name="connsiteY4" fmla="*/ 1875559 h 2098025"/>
              <a:gd name="connsiteX5" fmla="*/ 3905251 w 3926033"/>
              <a:gd name="connsiteY5" fmla="*/ 2041814 h 2098025"/>
              <a:gd name="connsiteX6" fmla="*/ 3728606 w 3926033"/>
              <a:gd name="connsiteY6" fmla="*/ 2088573 h 2098025"/>
              <a:gd name="connsiteX7" fmla="*/ 190500 w 3926033"/>
              <a:gd name="connsiteY7" fmla="*/ 2078182 h 2098025"/>
              <a:gd name="connsiteX8" fmla="*/ 38100 w 3926033"/>
              <a:gd name="connsiteY8" fmla="*/ 2078182 h 2098025"/>
              <a:gd name="connsiteX9" fmla="*/ 38101 w 3926033"/>
              <a:gd name="connsiteY9" fmla="*/ 1925782 h 2098025"/>
              <a:gd name="connsiteX10" fmla="*/ 38101 w 3926033"/>
              <a:gd name="connsiteY10" fmla="*/ 173182 h 2098025"/>
              <a:gd name="connsiteX11" fmla="*/ 71439 w 3926033"/>
              <a:gd name="connsiteY11" fmla="*/ 51738 h 2098025"/>
              <a:gd name="connsiteX12" fmla="*/ 190500 w 3926033"/>
              <a:gd name="connsiteY12" fmla="*/ 20782 h 2098025"/>
              <a:gd name="connsiteX13" fmla="*/ 1485901 w 3926033"/>
              <a:gd name="connsiteY13" fmla="*/ 20782 h 2098025"/>
              <a:gd name="connsiteX14" fmla="*/ 1485901 w 3926033"/>
              <a:gd name="connsiteY14" fmla="*/ 173182 h 2098025"/>
              <a:gd name="connsiteX15" fmla="*/ 1409701 w 3926033"/>
              <a:gd name="connsiteY15" fmla="*/ 249382 h 2098025"/>
              <a:gd name="connsiteX16" fmla="*/ 1409701 w 3926033"/>
              <a:gd name="connsiteY16" fmla="*/ 554182 h 2098025"/>
              <a:gd name="connsiteX17" fmla="*/ 1714501 w 3926033"/>
              <a:gd name="connsiteY17" fmla="*/ 554182 h 2098025"/>
              <a:gd name="connsiteX18" fmla="*/ 1714501 w 3926033"/>
              <a:gd name="connsiteY18" fmla="*/ 249382 h 2098025"/>
              <a:gd name="connsiteX19" fmla="*/ 1638301 w 3926033"/>
              <a:gd name="connsiteY19" fmla="*/ 173182 h 2098025"/>
              <a:gd name="connsiteX20" fmla="*/ 1638301 w 3926033"/>
              <a:gd name="connsiteY20" fmla="*/ 20782 h 2098025"/>
              <a:gd name="connsiteX21" fmla="*/ 2324101 w 3926033"/>
              <a:gd name="connsiteY21" fmla="*/ 20782 h 2098025"/>
              <a:gd name="connsiteX22" fmla="*/ 2324101 w 3926033"/>
              <a:gd name="connsiteY22" fmla="*/ 173182 h 2098025"/>
              <a:gd name="connsiteX23" fmla="*/ 2247901 w 3926033"/>
              <a:gd name="connsiteY23" fmla="*/ 249382 h 2098025"/>
              <a:gd name="connsiteX24" fmla="*/ 2247901 w 3926033"/>
              <a:gd name="connsiteY24" fmla="*/ 554182 h 2098025"/>
              <a:gd name="connsiteX25" fmla="*/ 2552701 w 3926033"/>
              <a:gd name="connsiteY25" fmla="*/ 554182 h 2098025"/>
              <a:gd name="connsiteX26" fmla="*/ 2552701 w 3926033"/>
              <a:gd name="connsiteY26" fmla="*/ 249382 h 2098025"/>
              <a:gd name="connsiteX27" fmla="*/ 2476501 w 3926033"/>
              <a:gd name="connsiteY27" fmla="*/ 173182 h 2098025"/>
              <a:gd name="connsiteX28" fmla="*/ 2476501 w 3926033"/>
              <a:gd name="connsiteY28" fmla="*/ 20782 h 2098025"/>
              <a:gd name="connsiteX29" fmla="*/ 3214256 w 3926033"/>
              <a:gd name="connsiteY29" fmla="*/ 0 h 2098025"/>
              <a:gd name="connsiteX0" fmla="*/ 3192825 w 3904602"/>
              <a:gd name="connsiteY0" fmla="*/ 0 h 2088573"/>
              <a:gd name="connsiteX1" fmla="*/ 3717565 w 3904602"/>
              <a:gd name="connsiteY1" fmla="*/ 0 h 2088573"/>
              <a:gd name="connsiteX2" fmla="*/ 3873429 w 3904602"/>
              <a:gd name="connsiteY2" fmla="*/ 51955 h 2088573"/>
              <a:gd name="connsiteX3" fmla="*/ 3904602 w 3904602"/>
              <a:gd name="connsiteY3" fmla="*/ 202623 h 2088573"/>
              <a:gd name="connsiteX4" fmla="*/ 3899406 w 3904602"/>
              <a:gd name="connsiteY4" fmla="*/ 1875559 h 2088573"/>
              <a:gd name="connsiteX5" fmla="*/ 3883820 w 3904602"/>
              <a:gd name="connsiteY5" fmla="*/ 2041814 h 2088573"/>
              <a:gd name="connsiteX6" fmla="*/ 3707175 w 3904602"/>
              <a:gd name="connsiteY6" fmla="*/ 2088573 h 2088573"/>
              <a:gd name="connsiteX7" fmla="*/ 169069 w 3904602"/>
              <a:gd name="connsiteY7" fmla="*/ 2078182 h 2088573"/>
              <a:gd name="connsiteX8" fmla="*/ 38100 w 3904602"/>
              <a:gd name="connsiteY8" fmla="*/ 2051989 h 2088573"/>
              <a:gd name="connsiteX9" fmla="*/ 16670 w 3904602"/>
              <a:gd name="connsiteY9" fmla="*/ 1925782 h 2088573"/>
              <a:gd name="connsiteX10" fmla="*/ 16670 w 3904602"/>
              <a:gd name="connsiteY10" fmla="*/ 173182 h 2088573"/>
              <a:gd name="connsiteX11" fmla="*/ 50008 w 3904602"/>
              <a:gd name="connsiteY11" fmla="*/ 51738 h 2088573"/>
              <a:gd name="connsiteX12" fmla="*/ 169069 w 3904602"/>
              <a:gd name="connsiteY12" fmla="*/ 20782 h 2088573"/>
              <a:gd name="connsiteX13" fmla="*/ 1464470 w 3904602"/>
              <a:gd name="connsiteY13" fmla="*/ 20782 h 2088573"/>
              <a:gd name="connsiteX14" fmla="*/ 1464470 w 3904602"/>
              <a:gd name="connsiteY14" fmla="*/ 173182 h 2088573"/>
              <a:gd name="connsiteX15" fmla="*/ 1388270 w 3904602"/>
              <a:gd name="connsiteY15" fmla="*/ 249382 h 2088573"/>
              <a:gd name="connsiteX16" fmla="*/ 1388270 w 3904602"/>
              <a:gd name="connsiteY16" fmla="*/ 554182 h 2088573"/>
              <a:gd name="connsiteX17" fmla="*/ 1693070 w 3904602"/>
              <a:gd name="connsiteY17" fmla="*/ 554182 h 2088573"/>
              <a:gd name="connsiteX18" fmla="*/ 1693070 w 3904602"/>
              <a:gd name="connsiteY18" fmla="*/ 249382 h 2088573"/>
              <a:gd name="connsiteX19" fmla="*/ 1616870 w 3904602"/>
              <a:gd name="connsiteY19" fmla="*/ 173182 h 2088573"/>
              <a:gd name="connsiteX20" fmla="*/ 1616870 w 3904602"/>
              <a:gd name="connsiteY20" fmla="*/ 20782 h 2088573"/>
              <a:gd name="connsiteX21" fmla="*/ 2302670 w 3904602"/>
              <a:gd name="connsiteY21" fmla="*/ 20782 h 2088573"/>
              <a:gd name="connsiteX22" fmla="*/ 2302670 w 3904602"/>
              <a:gd name="connsiteY22" fmla="*/ 173182 h 2088573"/>
              <a:gd name="connsiteX23" fmla="*/ 2226470 w 3904602"/>
              <a:gd name="connsiteY23" fmla="*/ 249382 h 2088573"/>
              <a:gd name="connsiteX24" fmla="*/ 2226470 w 3904602"/>
              <a:gd name="connsiteY24" fmla="*/ 554182 h 2088573"/>
              <a:gd name="connsiteX25" fmla="*/ 2531270 w 3904602"/>
              <a:gd name="connsiteY25" fmla="*/ 554182 h 2088573"/>
              <a:gd name="connsiteX26" fmla="*/ 2531270 w 3904602"/>
              <a:gd name="connsiteY26" fmla="*/ 249382 h 2088573"/>
              <a:gd name="connsiteX27" fmla="*/ 2455070 w 3904602"/>
              <a:gd name="connsiteY27" fmla="*/ 173182 h 2088573"/>
              <a:gd name="connsiteX28" fmla="*/ 2455070 w 3904602"/>
              <a:gd name="connsiteY28" fmla="*/ 20782 h 2088573"/>
              <a:gd name="connsiteX29" fmla="*/ 3192825 w 3904602"/>
              <a:gd name="connsiteY29" fmla="*/ 0 h 2088573"/>
              <a:gd name="connsiteX0" fmla="*/ 3178538 w 3890315"/>
              <a:gd name="connsiteY0" fmla="*/ 0 h 2088573"/>
              <a:gd name="connsiteX1" fmla="*/ 3703278 w 3890315"/>
              <a:gd name="connsiteY1" fmla="*/ 0 h 2088573"/>
              <a:gd name="connsiteX2" fmla="*/ 3859142 w 3890315"/>
              <a:gd name="connsiteY2" fmla="*/ 51955 h 2088573"/>
              <a:gd name="connsiteX3" fmla="*/ 3890315 w 3890315"/>
              <a:gd name="connsiteY3" fmla="*/ 202623 h 2088573"/>
              <a:gd name="connsiteX4" fmla="*/ 3885119 w 3890315"/>
              <a:gd name="connsiteY4" fmla="*/ 1875559 h 2088573"/>
              <a:gd name="connsiteX5" fmla="*/ 3869533 w 3890315"/>
              <a:gd name="connsiteY5" fmla="*/ 2041814 h 2088573"/>
              <a:gd name="connsiteX6" fmla="*/ 3692888 w 3890315"/>
              <a:gd name="connsiteY6" fmla="*/ 2088573 h 2088573"/>
              <a:gd name="connsiteX7" fmla="*/ 154782 w 3890315"/>
              <a:gd name="connsiteY7" fmla="*/ 2078182 h 2088573"/>
              <a:gd name="connsiteX8" fmla="*/ 38100 w 3890315"/>
              <a:gd name="connsiteY8" fmla="*/ 2054371 h 2088573"/>
              <a:gd name="connsiteX9" fmla="*/ 2383 w 3890315"/>
              <a:gd name="connsiteY9" fmla="*/ 1925782 h 2088573"/>
              <a:gd name="connsiteX10" fmla="*/ 2383 w 3890315"/>
              <a:gd name="connsiteY10" fmla="*/ 173182 h 2088573"/>
              <a:gd name="connsiteX11" fmla="*/ 35721 w 3890315"/>
              <a:gd name="connsiteY11" fmla="*/ 51738 h 2088573"/>
              <a:gd name="connsiteX12" fmla="*/ 154782 w 3890315"/>
              <a:gd name="connsiteY12" fmla="*/ 20782 h 2088573"/>
              <a:gd name="connsiteX13" fmla="*/ 1450183 w 3890315"/>
              <a:gd name="connsiteY13" fmla="*/ 20782 h 2088573"/>
              <a:gd name="connsiteX14" fmla="*/ 1450183 w 3890315"/>
              <a:gd name="connsiteY14" fmla="*/ 173182 h 2088573"/>
              <a:gd name="connsiteX15" fmla="*/ 1373983 w 3890315"/>
              <a:gd name="connsiteY15" fmla="*/ 249382 h 2088573"/>
              <a:gd name="connsiteX16" fmla="*/ 1373983 w 3890315"/>
              <a:gd name="connsiteY16" fmla="*/ 554182 h 2088573"/>
              <a:gd name="connsiteX17" fmla="*/ 1678783 w 3890315"/>
              <a:gd name="connsiteY17" fmla="*/ 554182 h 2088573"/>
              <a:gd name="connsiteX18" fmla="*/ 1678783 w 3890315"/>
              <a:gd name="connsiteY18" fmla="*/ 249382 h 2088573"/>
              <a:gd name="connsiteX19" fmla="*/ 1602583 w 3890315"/>
              <a:gd name="connsiteY19" fmla="*/ 173182 h 2088573"/>
              <a:gd name="connsiteX20" fmla="*/ 1602583 w 3890315"/>
              <a:gd name="connsiteY20" fmla="*/ 20782 h 2088573"/>
              <a:gd name="connsiteX21" fmla="*/ 2288383 w 3890315"/>
              <a:gd name="connsiteY21" fmla="*/ 20782 h 2088573"/>
              <a:gd name="connsiteX22" fmla="*/ 2288383 w 3890315"/>
              <a:gd name="connsiteY22" fmla="*/ 173182 h 2088573"/>
              <a:gd name="connsiteX23" fmla="*/ 2212183 w 3890315"/>
              <a:gd name="connsiteY23" fmla="*/ 249382 h 2088573"/>
              <a:gd name="connsiteX24" fmla="*/ 2212183 w 3890315"/>
              <a:gd name="connsiteY24" fmla="*/ 554182 h 2088573"/>
              <a:gd name="connsiteX25" fmla="*/ 2516983 w 3890315"/>
              <a:gd name="connsiteY25" fmla="*/ 554182 h 2088573"/>
              <a:gd name="connsiteX26" fmla="*/ 2516983 w 3890315"/>
              <a:gd name="connsiteY26" fmla="*/ 249382 h 2088573"/>
              <a:gd name="connsiteX27" fmla="*/ 2440783 w 3890315"/>
              <a:gd name="connsiteY27" fmla="*/ 173182 h 2088573"/>
              <a:gd name="connsiteX28" fmla="*/ 2440783 w 3890315"/>
              <a:gd name="connsiteY28" fmla="*/ 20782 h 2088573"/>
              <a:gd name="connsiteX29" fmla="*/ 3178538 w 3890315"/>
              <a:gd name="connsiteY29" fmla="*/ 0 h 2088573"/>
              <a:gd name="connsiteX0" fmla="*/ 3178538 w 3890315"/>
              <a:gd name="connsiteY0" fmla="*/ 0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29" fmla="*/ 3178538 w 3890315"/>
              <a:gd name="connsiteY29" fmla="*/ 0 h 2078831"/>
              <a:gd name="connsiteX0" fmla="*/ 2440783 w 3890315"/>
              <a:gd name="connsiteY0" fmla="*/ 20782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0" fmla="*/ 2440783 w 3890315"/>
              <a:gd name="connsiteY0" fmla="*/ 0 h 2058049"/>
              <a:gd name="connsiteX1" fmla="*/ 3736182 w 3890315"/>
              <a:gd name="connsiteY1" fmla="*/ 0 h 2058049"/>
              <a:gd name="connsiteX2" fmla="*/ 3859142 w 3890315"/>
              <a:gd name="connsiteY2" fmla="*/ 31173 h 2058049"/>
              <a:gd name="connsiteX3" fmla="*/ 3890315 w 3890315"/>
              <a:gd name="connsiteY3" fmla="*/ 181841 h 2058049"/>
              <a:gd name="connsiteX4" fmla="*/ 3885119 w 3890315"/>
              <a:gd name="connsiteY4" fmla="*/ 1854777 h 2058049"/>
              <a:gd name="connsiteX5" fmla="*/ 3869533 w 3890315"/>
              <a:gd name="connsiteY5" fmla="*/ 2021032 h 2058049"/>
              <a:gd name="connsiteX6" fmla="*/ 3736182 w 3890315"/>
              <a:gd name="connsiteY6" fmla="*/ 2057400 h 2058049"/>
              <a:gd name="connsiteX7" fmla="*/ 154782 w 3890315"/>
              <a:gd name="connsiteY7" fmla="*/ 2057400 h 2058049"/>
              <a:gd name="connsiteX8" fmla="*/ 38100 w 3890315"/>
              <a:gd name="connsiteY8" fmla="*/ 2033589 h 2058049"/>
              <a:gd name="connsiteX9" fmla="*/ 2383 w 3890315"/>
              <a:gd name="connsiteY9" fmla="*/ 1905000 h 2058049"/>
              <a:gd name="connsiteX10" fmla="*/ 2383 w 3890315"/>
              <a:gd name="connsiteY10" fmla="*/ 152400 h 2058049"/>
              <a:gd name="connsiteX11" fmla="*/ 35721 w 3890315"/>
              <a:gd name="connsiteY11" fmla="*/ 30956 h 2058049"/>
              <a:gd name="connsiteX12" fmla="*/ 154782 w 3890315"/>
              <a:gd name="connsiteY12" fmla="*/ 0 h 2058049"/>
              <a:gd name="connsiteX13" fmla="*/ 1450183 w 3890315"/>
              <a:gd name="connsiteY13" fmla="*/ 0 h 2058049"/>
              <a:gd name="connsiteX14" fmla="*/ 1450183 w 3890315"/>
              <a:gd name="connsiteY14" fmla="*/ 152400 h 2058049"/>
              <a:gd name="connsiteX15" fmla="*/ 1373983 w 3890315"/>
              <a:gd name="connsiteY15" fmla="*/ 228600 h 2058049"/>
              <a:gd name="connsiteX16" fmla="*/ 1373983 w 3890315"/>
              <a:gd name="connsiteY16" fmla="*/ 533400 h 2058049"/>
              <a:gd name="connsiteX17" fmla="*/ 1678783 w 3890315"/>
              <a:gd name="connsiteY17" fmla="*/ 533400 h 2058049"/>
              <a:gd name="connsiteX18" fmla="*/ 1678783 w 3890315"/>
              <a:gd name="connsiteY18" fmla="*/ 228600 h 2058049"/>
              <a:gd name="connsiteX19" fmla="*/ 1602583 w 3890315"/>
              <a:gd name="connsiteY19" fmla="*/ 152400 h 2058049"/>
              <a:gd name="connsiteX20" fmla="*/ 1602583 w 3890315"/>
              <a:gd name="connsiteY20" fmla="*/ 0 h 2058049"/>
              <a:gd name="connsiteX21" fmla="*/ 2288383 w 3890315"/>
              <a:gd name="connsiteY21" fmla="*/ 0 h 2058049"/>
              <a:gd name="connsiteX22" fmla="*/ 2288383 w 3890315"/>
              <a:gd name="connsiteY22" fmla="*/ 152400 h 2058049"/>
              <a:gd name="connsiteX23" fmla="*/ 2212183 w 3890315"/>
              <a:gd name="connsiteY23" fmla="*/ 228600 h 2058049"/>
              <a:gd name="connsiteX24" fmla="*/ 2212183 w 3890315"/>
              <a:gd name="connsiteY24" fmla="*/ 533400 h 2058049"/>
              <a:gd name="connsiteX25" fmla="*/ 2516983 w 3890315"/>
              <a:gd name="connsiteY25" fmla="*/ 533400 h 2058049"/>
              <a:gd name="connsiteX26" fmla="*/ 2516983 w 3890315"/>
              <a:gd name="connsiteY26" fmla="*/ 228600 h 2058049"/>
              <a:gd name="connsiteX27" fmla="*/ 2440783 w 3890315"/>
              <a:gd name="connsiteY27" fmla="*/ 152400 h 2058049"/>
              <a:gd name="connsiteX28" fmla="*/ 2440783 w 3890315"/>
              <a:gd name="connsiteY28" fmla="*/ 0 h 2058049"/>
              <a:gd name="connsiteX0" fmla="*/ 2440783 w 3890315"/>
              <a:gd name="connsiteY0" fmla="*/ 10174 h 2068223"/>
              <a:gd name="connsiteX1" fmla="*/ 3736182 w 3890315"/>
              <a:gd name="connsiteY1" fmla="*/ 10174 h 2068223"/>
              <a:gd name="connsiteX2" fmla="*/ 3859142 w 3890315"/>
              <a:gd name="connsiteY2" fmla="*/ 41347 h 2068223"/>
              <a:gd name="connsiteX3" fmla="*/ 3890315 w 3890315"/>
              <a:gd name="connsiteY3" fmla="*/ 192015 h 2068223"/>
              <a:gd name="connsiteX4" fmla="*/ 3885119 w 3890315"/>
              <a:gd name="connsiteY4" fmla="*/ 1864951 h 2068223"/>
              <a:gd name="connsiteX5" fmla="*/ 3869533 w 3890315"/>
              <a:gd name="connsiteY5" fmla="*/ 2031206 h 2068223"/>
              <a:gd name="connsiteX6" fmla="*/ 3736182 w 3890315"/>
              <a:gd name="connsiteY6" fmla="*/ 2067574 h 2068223"/>
              <a:gd name="connsiteX7" fmla="*/ 154782 w 3890315"/>
              <a:gd name="connsiteY7" fmla="*/ 2067574 h 2068223"/>
              <a:gd name="connsiteX8" fmla="*/ 38100 w 3890315"/>
              <a:gd name="connsiteY8" fmla="*/ 2043763 h 2068223"/>
              <a:gd name="connsiteX9" fmla="*/ 2383 w 3890315"/>
              <a:gd name="connsiteY9" fmla="*/ 1915174 h 2068223"/>
              <a:gd name="connsiteX10" fmla="*/ 2383 w 3890315"/>
              <a:gd name="connsiteY10" fmla="*/ 162574 h 2068223"/>
              <a:gd name="connsiteX11" fmla="*/ 35721 w 3890315"/>
              <a:gd name="connsiteY11" fmla="*/ 41130 h 2068223"/>
              <a:gd name="connsiteX12" fmla="*/ 154782 w 3890315"/>
              <a:gd name="connsiteY12" fmla="*/ 10174 h 2068223"/>
              <a:gd name="connsiteX13" fmla="*/ 1450183 w 3890315"/>
              <a:gd name="connsiteY13" fmla="*/ 10174 h 2068223"/>
              <a:gd name="connsiteX14" fmla="*/ 1450183 w 3890315"/>
              <a:gd name="connsiteY14" fmla="*/ 162574 h 2068223"/>
              <a:gd name="connsiteX15" fmla="*/ 1373983 w 3890315"/>
              <a:gd name="connsiteY15" fmla="*/ 238774 h 2068223"/>
              <a:gd name="connsiteX16" fmla="*/ 1373983 w 3890315"/>
              <a:gd name="connsiteY16" fmla="*/ 543574 h 2068223"/>
              <a:gd name="connsiteX17" fmla="*/ 1678783 w 3890315"/>
              <a:gd name="connsiteY17" fmla="*/ 543574 h 2068223"/>
              <a:gd name="connsiteX18" fmla="*/ 1678783 w 3890315"/>
              <a:gd name="connsiteY18" fmla="*/ 238774 h 2068223"/>
              <a:gd name="connsiteX19" fmla="*/ 1602583 w 3890315"/>
              <a:gd name="connsiteY19" fmla="*/ 162574 h 2068223"/>
              <a:gd name="connsiteX20" fmla="*/ 1602583 w 3890315"/>
              <a:gd name="connsiteY20" fmla="*/ 10174 h 2068223"/>
              <a:gd name="connsiteX21" fmla="*/ 2288383 w 3890315"/>
              <a:gd name="connsiteY21" fmla="*/ 10174 h 2068223"/>
              <a:gd name="connsiteX22" fmla="*/ 2288383 w 3890315"/>
              <a:gd name="connsiteY22" fmla="*/ 162574 h 2068223"/>
              <a:gd name="connsiteX23" fmla="*/ 2212183 w 3890315"/>
              <a:gd name="connsiteY23" fmla="*/ 238774 h 2068223"/>
              <a:gd name="connsiteX24" fmla="*/ 2212183 w 3890315"/>
              <a:gd name="connsiteY24" fmla="*/ 543574 h 2068223"/>
              <a:gd name="connsiteX25" fmla="*/ 2516983 w 3890315"/>
              <a:gd name="connsiteY25" fmla="*/ 543574 h 2068223"/>
              <a:gd name="connsiteX26" fmla="*/ 2516983 w 3890315"/>
              <a:gd name="connsiteY26" fmla="*/ 238774 h 2068223"/>
              <a:gd name="connsiteX27" fmla="*/ 2440783 w 3890315"/>
              <a:gd name="connsiteY27" fmla="*/ 162574 h 2068223"/>
              <a:gd name="connsiteX28" fmla="*/ 2440783 w 3890315"/>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90315 w 3898108"/>
              <a:gd name="connsiteY3" fmla="*/ 192015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5411 h 2071904"/>
              <a:gd name="connsiteX1" fmla="*/ 3736182 w 3898108"/>
              <a:gd name="connsiteY1" fmla="*/ 5411 h 2071904"/>
              <a:gd name="connsiteX2" fmla="*/ 3859142 w 3898108"/>
              <a:gd name="connsiteY2" fmla="*/ 36584 h 2071904"/>
              <a:gd name="connsiteX3" fmla="*/ 3888581 w 3898108"/>
              <a:gd name="connsiteY3" fmla="*/ 234011 h 2071904"/>
              <a:gd name="connsiteX4" fmla="*/ 3885119 w 3898108"/>
              <a:gd name="connsiteY4" fmla="*/ 1860188 h 2071904"/>
              <a:gd name="connsiteX5" fmla="*/ 3869533 w 3898108"/>
              <a:gd name="connsiteY5" fmla="*/ 2026443 h 2071904"/>
              <a:gd name="connsiteX6" fmla="*/ 3736182 w 3898108"/>
              <a:gd name="connsiteY6" fmla="*/ 2062811 h 2071904"/>
              <a:gd name="connsiteX7" fmla="*/ 154782 w 3898108"/>
              <a:gd name="connsiteY7" fmla="*/ 2062811 h 2071904"/>
              <a:gd name="connsiteX8" fmla="*/ 38100 w 3898108"/>
              <a:gd name="connsiteY8" fmla="*/ 2039000 h 2071904"/>
              <a:gd name="connsiteX9" fmla="*/ 2383 w 3898108"/>
              <a:gd name="connsiteY9" fmla="*/ 1910411 h 2071904"/>
              <a:gd name="connsiteX10" fmla="*/ 2383 w 3898108"/>
              <a:gd name="connsiteY10" fmla="*/ 157811 h 2071904"/>
              <a:gd name="connsiteX11" fmla="*/ 35721 w 3898108"/>
              <a:gd name="connsiteY11" fmla="*/ 36367 h 2071904"/>
              <a:gd name="connsiteX12" fmla="*/ 154782 w 3898108"/>
              <a:gd name="connsiteY12" fmla="*/ 5411 h 2071904"/>
              <a:gd name="connsiteX13" fmla="*/ 1450183 w 3898108"/>
              <a:gd name="connsiteY13" fmla="*/ 5411 h 2071904"/>
              <a:gd name="connsiteX14" fmla="*/ 1450183 w 3898108"/>
              <a:gd name="connsiteY14" fmla="*/ 157811 h 2071904"/>
              <a:gd name="connsiteX15" fmla="*/ 1373983 w 3898108"/>
              <a:gd name="connsiteY15" fmla="*/ 234011 h 2071904"/>
              <a:gd name="connsiteX16" fmla="*/ 1373983 w 3898108"/>
              <a:gd name="connsiteY16" fmla="*/ 538811 h 2071904"/>
              <a:gd name="connsiteX17" fmla="*/ 1678783 w 3898108"/>
              <a:gd name="connsiteY17" fmla="*/ 538811 h 2071904"/>
              <a:gd name="connsiteX18" fmla="*/ 1678783 w 3898108"/>
              <a:gd name="connsiteY18" fmla="*/ 234011 h 2071904"/>
              <a:gd name="connsiteX19" fmla="*/ 1602583 w 3898108"/>
              <a:gd name="connsiteY19" fmla="*/ 157811 h 2071904"/>
              <a:gd name="connsiteX20" fmla="*/ 1602583 w 3898108"/>
              <a:gd name="connsiteY20" fmla="*/ 5411 h 2071904"/>
              <a:gd name="connsiteX21" fmla="*/ 2288383 w 3898108"/>
              <a:gd name="connsiteY21" fmla="*/ 5411 h 2071904"/>
              <a:gd name="connsiteX22" fmla="*/ 2288383 w 3898108"/>
              <a:gd name="connsiteY22" fmla="*/ 157811 h 2071904"/>
              <a:gd name="connsiteX23" fmla="*/ 2212183 w 3898108"/>
              <a:gd name="connsiteY23" fmla="*/ 234011 h 2071904"/>
              <a:gd name="connsiteX24" fmla="*/ 2212183 w 3898108"/>
              <a:gd name="connsiteY24" fmla="*/ 538811 h 2071904"/>
              <a:gd name="connsiteX25" fmla="*/ 2516983 w 3898108"/>
              <a:gd name="connsiteY25" fmla="*/ 538811 h 2071904"/>
              <a:gd name="connsiteX26" fmla="*/ 2516983 w 3898108"/>
              <a:gd name="connsiteY26" fmla="*/ 234011 h 2071904"/>
              <a:gd name="connsiteX27" fmla="*/ 2440783 w 3898108"/>
              <a:gd name="connsiteY27" fmla="*/ 157811 h 2071904"/>
              <a:gd name="connsiteX28" fmla="*/ 2440783 w 3898108"/>
              <a:gd name="connsiteY28" fmla="*/ 5411 h 2071904"/>
              <a:gd name="connsiteX0" fmla="*/ 2440783 w 3898108"/>
              <a:gd name="connsiteY0" fmla="*/ 1515 h 2068008"/>
              <a:gd name="connsiteX1" fmla="*/ 3736182 w 3898108"/>
              <a:gd name="connsiteY1" fmla="*/ 1515 h 2068008"/>
              <a:gd name="connsiteX2" fmla="*/ 3859142 w 3898108"/>
              <a:gd name="connsiteY2" fmla="*/ 32688 h 2068008"/>
              <a:gd name="connsiteX3" fmla="*/ 3888581 w 3898108"/>
              <a:gd name="connsiteY3" fmla="*/ 230115 h 2068008"/>
              <a:gd name="connsiteX4" fmla="*/ 3885119 w 3898108"/>
              <a:gd name="connsiteY4" fmla="*/ 1856292 h 2068008"/>
              <a:gd name="connsiteX5" fmla="*/ 3869533 w 3898108"/>
              <a:gd name="connsiteY5" fmla="*/ 2022547 h 2068008"/>
              <a:gd name="connsiteX6" fmla="*/ 3736182 w 3898108"/>
              <a:gd name="connsiteY6" fmla="*/ 2058915 h 2068008"/>
              <a:gd name="connsiteX7" fmla="*/ 154782 w 3898108"/>
              <a:gd name="connsiteY7" fmla="*/ 2058915 h 2068008"/>
              <a:gd name="connsiteX8" fmla="*/ 38100 w 3898108"/>
              <a:gd name="connsiteY8" fmla="*/ 2035104 h 2068008"/>
              <a:gd name="connsiteX9" fmla="*/ 2383 w 3898108"/>
              <a:gd name="connsiteY9" fmla="*/ 1906515 h 2068008"/>
              <a:gd name="connsiteX10" fmla="*/ 2383 w 3898108"/>
              <a:gd name="connsiteY10" fmla="*/ 153915 h 2068008"/>
              <a:gd name="connsiteX11" fmla="*/ 35721 w 3898108"/>
              <a:gd name="connsiteY11" fmla="*/ 32471 h 2068008"/>
              <a:gd name="connsiteX12" fmla="*/ 154782 w 3898108"/>
              <a:gd name="connsiteY12" fmla="*/ 1515 h 2068008"/>
              <a:gd name="connsiteX13" fmla="*/ 1450183 w 3898108"/>
              <a:gd name="connsiteY13" fmla="*/ 1515 h 2068008"/>
              <a:gd name="connsiteX14" fmla="*/ 1450183 w 3898108"/>
              <a:gd name="connsiteY14" fmla="*/ 153915 h 2068008"/>
              <a:gd name="connsiteX15" fmla="*/ 1373983 w 3898108"/>
              <a:gd name="connsiteY15" fmla="*/ 230115 h 2068008"/>
              <a:gd name="connsiteX16" fmla="*/ 1373983 w 3898108"/>
              <a:gd name="connsiteY16" fmla="*/ 534915 h 2068008"/>
              <a:gd name="connsiteX17" fmla="*/ 1678783 w 3898108"/>
              <a:gd name="connsiteY17" fmla="*/ 534915 h 2068008"/>
              <a:gd name="connsiteX18" fmla="*/ 1678783 w 3898108"/>
              <a:gd name="connsiteY18" fmla="*/ 230115 h 2068008"/>
              <a:gd name="connsiteX19" fmla="*/ 1602583 w 3898108"/>
              <a:gd name="connsiteY19" fmla="*/ 153915 h 2068008"/>
              <a:gd name="connsiteX20" fmla="*/ 1602583 w 3898108"/>
              <a:gd name="connsiteY20" fmla="*/ 1515 h 2068008"/>
              <a:gd name="connsiteX21" fmla="*/ 2288383 w 3898108"/>
              <a:gd name="connsiteY21" fmla="*/ 1515 h 2068008"/>
              <a:gd name="connsiteX22" fmla="*/ 2288383 w 3898108"/>
              <a:gd name="connsiteY22" fmla="*/ 153915 h 2068008"/>
              <a:gd name="connsiteX23" fmla="*/ 2212183 w 3898108"/>
              <a:gd name="connsiteY23" fmla="*/ 230115 h 2068008"/>
              <a:gd name="connsiteX24" fmla="*/ 2212183 w 3898108"/>
              <a:gd name="connsiteY24" fmla="*/ 534915 h 2068008"/>
              <a:gd name="connsiteX25" fmla="*/ 2516983 w 3898108"/>
              <a:gd name="connsiteY25" fmla="*/ 534915 h 2068008"/>
              <a:gd name="connsiteX26" fmla="*/ 2516983 w 3898108"/>
              <a:gd name="connsiteY26" fmla="*/ 230115 h 2068008"/>
              <a:gd name="connsiteX27" fmla="*/ 2440783 w 3898108"/>
              <a:gd name="connsiteY27" fmla="*/ 153915 h 2068008"/>
              <a:gd name="connsiteX28" fmla="*/ 2440783 w 3898108"/>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5119 w 3891397"/>
              <a:gd name="connsiteY4" fmla="*/ 1856292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8582 w 3891397"/>
              <a:gd name="connsiteY4" fmla="*/ 1906514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88583"/>
              <a:gd name="connsiteY0" fmla="*/ 1515 h 2068008"/>
              <a:gd name="connsiteX1" fmla="*/ 3736182 w 3888583"/>
              <a:gd name="connsiteY1" fmla="*/ 1515 h 2068008"/>
              <a:gd name="connsiteX2" fmla="*/ 3859142 w 3888583"/>
              <a:gd name="connsiteY2" fmla="*/ 32688 h 2068008"/>
              <a:gd name="connsiteX3" fmla="*/ 3888581 w 3888583"/>
              <a:gd name="connsiteY3" fmla="*/ 230115 h 2068008"/>
              <a:gd name="connsiteX4" fmla="*/ 3888582 w 3888583"/>
              <a:gd name="connsiteY4" fmla="*/ 1906514 h 2068008"/>
              <a:gd name="connsiteX5" fmla="*/ 3862389 w 3888583"/>
              <a:gd name="connsiteY5" fmla="*/ 2022547 h 2068008"/>
              <a:gd name="connsiteX6" fmla="*/ 3736182 w 3888583"/>
              <a:gd name="connsiteY6" fmla="*/ 2058915 h 2068008"/>
              <a:gd name="connsiteX7" fmla="*/ 154782 w 3888583"/>
              <a:gd name="connsiteY7" fmla="*/ 2058915 h 2068008"/>
              <a:gd name="connsiteX8" fmla="*/ 38100 w 3888583"/>
              <a:gd name="connsiteY8" fmla="*/ 2035104 h 2068008"/>
              <a:gd name="connsiteX9" fmla="*/ 2383 w 3888583"/>
              <a:gd name="connsiteY9" fmla="*/ 1906515 h 2068008"/>
              <a:gd name="connsiteX10" fmla="*/ 2383 w 3888583"/>
              <a:gd name="connsiteY10" fmla="*/ 153915 h 2068008"/>
              <a:gd name="connsiteX11" fmla="*/ 35721 w 3888583"/>
              <a:gd name="connsiteY11" fmla="*/ 32471 h 2068008"/>
              <a:gd name="connsiteX12" fmla="*/ 154782 w 3888583"/>
              <a:gd name="connsiteY12" fmla="*/ 1515 h 2068008"/>
              <a:gd name="connsiteX13" fmla="*/ 1450183 w 3888583"/>
              <a:gd name="connsiteY13" fmla="*/ 1515 h 2068008"/>
              <a:gd name="connsiteX14" fmla="*/ 1450183 w 3888583"/>
              <a:gd name="connsiteY14" fmla="*/ 153915 h 2068008"/>
              <a:gd name="connsiteX15" fmla="*/ 1373983 w 3888583"/>
              <a:gd name="connsiteY15" fmla="*/ 230115 h 2068008"/>
              <a:gd name="connsiteX16" fmla="*/ 1373983 w 3888583"/>
              <a:gd name="connsiteY16" fmla="*/ 534915 h 2068008"/>
              <a:gd name="connsiteX17" fmla="*/ 1678783 w 3888583"/>
              <a:gd name="connsiteY17" fmla="*/ 534915 h 2068008"/>
              <a:gd name="connsiteX18" fmla="*/ 1678783 w 3888583"/>
              <a:gd name="connsiteY18" fmla="*/ 230115 h 2068008"/>
              <a:gd name="connsiteX19" fmla="*/ 1602583 w 3888583"/>
              <a:gd name="connsiteY19" fmla="*/ 153915 h 2068008"/>
              <a:gd name="connsiteX20" fmla="*/ 1602583 w 3888583"/>
              <a:gd name="connsiteY20" fmla="*/ 1515 h 2068008"/>
              <a:gd name="connsiteX21" fmla="*/ 2288383 w 3888583"/>
              <a:gd name="connsiteY21" fmla="*/ 1515 h 2068008"/>
              <a:gd name="connsiteX22" fmla="*/ 2288383 w 3888583"/>
              <a:gd name="connsiteY22" fmla="*/ 153915 h 2068008"/>
              <a:gd name="connsiteX23" fmla="*/ 2212183 w 3888583"/>
              <a:gd name="connsiteY23" fmla="*/ 230115 h 2068008"/>
              <a:gd name="connsiteX24" fmla="*/ 2212183 w 3888583"/>
              <a:gd name="connsiteY24" fmla="*/ 534915 h 2068008"/>
              <a:gd name="connsiteX25" fmla="*/ 2516983 w 3888583"/>
              <a:gd name="connsiteY25" fmla="*/ 534915 h 2068008"/>
              <a:gd name="connsiteX26" fmla="*/ 2516983 w 3888583"/>
              <a:gd name="connsiteY26" fmla="*/ 230115 h 2068008"/>
              <a:gd name="connsiteX27" fmla="*/ 2440783 w 3888583"/>
              <a:gd name="connsiteY27" fmla="*/ 153915 h 2068008"/>
              <a:gd name="connsiteX28" fmla="*/ 2440783 w 3888583"/>
              <a:gd name="connsiteY28" fmla="*/ 1515 h 2068008"/>
              <a:gd name="connsiteX0" fmla="*/ 2440783 w 3898540"/>
              <a:gd name="connsiteY0" fmla="*/ 1515 h 2068008"/>
              <a:gd name="connsiteX1" fmla="*/ 3736182 w 3898540"/>
              <a:gd name="connsiteY1" fmla="*/ 1515 h 2068008"/>
              <a:gd name="connsiteX2" fmla="*/ 3859142 w 3898540"/>
              <a:gd name="connsiteY2" fmla="*/ 32688 h 2068008"/>
              <a:gd name="connsiteX3" fmla="*/ 3888581 w 3898540"/>
              <a:gd name="connsiteY3" fmla="*/ 230115 h 2068008"/>
              <a:gd name="connsiteX4" fmla="*/ 3888582 w 3898540"/>
              <a:gd name="connsiteY4" fmla="*/ 1906514 h 2068008"/>
              <a:gd name="connsiteX5" fmla="*/ 3862389 w 3898540"/>
              <a:gd name="connsiteY5" fmla="*/ 2022547 h 2068008"/>
              <a:gd name="connsiteX6" fmla="*/ 3736182 w 3898540"/>
              <a:gd name="connsiteY6" fmla="*/ 2058915 h 2068008"/>
              <a:gd name="connsiteX7" fmla="*/ 154782 w 3898540"/>
              <a:gd name="connsiteY7" fmla="*/ 2058915 h 2068008"/>
              <a:gd name="connsiteX8" fmla="*/ 38100 w 3898540"/>
              <a:gd name="connsiteY8" fmla="*/ 2035104 h 2068008"/>
              <a:gd name="connsiteX9" fmla="*/ 2383 w 3898540"/>
              <a:gd name="connsiteY9" fmla="*/ 1906515 h 2068008"/>
              <a:gd name="connsiteX10" fmla="*/ 2383 w 3898540"/>
              <a:gd name="connsiteY10" fmla="*/ 153915 h 2068008"/>
              <a:gd name="connsiteX11" fmla="*/ 35721 w 3898540"/>
              <a:gd name="connsiteY11" fmla="*/ 32471 h 2068008"/>
              <a:gd name="connsiteX12" fmla="*/ 154782 w 3898540"/>
              <a:gd name="connsiteY12" fmla="*/ 1515 h 2068008"/>
              <a:gd name="connsiteX13" fmla="*/ 1450183 w 3898540"/>
              <a:gd name="connsiteY13" fmla="*/ 1515 h 2068008"/>
              <a:gd name="connsiteX14" fmla="*/ 1450183 w 3898540"/>
              <a:gd name="connsiteY14" fmla="*/ 153915 h 2068008"/>
              <a:gd name="connsiteX15" fmla="*/ 1373983 w 3898540"/>
              <a:gd name="connsiteY15" fmla="*/ 230115 h 2068008"/>
              <a:gd name="connsiteX16" fmla="*/ 1373983 w 3898540"/>
              <a:gd name="connsiteY16" fmla="*/ 534915 h 2068008"/>
              <a:gd name="connsiteX17" fmla="*/ 1678783 w 3898540"/>
              <a:gd name="connsiteY17" fmla="*/ 534915 h 2068008"/>
              <a:gd name="connsiteX18" fmla="*/ 1678783 w 3898540"/>
              <a:gd name="connsiteY18" fmla="*/ 230115 h 2068008"/>
              <a:gd name="connsiteX19" fmla="*/ 1602583 w 3898540"/>
              <a:gd name="connsiteY19" fmla="*/ 153915 h 2068008"/>
              <a:gd name="connsiteX20" fmla="*/ 1602583 w 3898540"/>
              <a:gd name="connsiteY20" fmla="*/ 1515 h 2068008"/>
              <a:gd name="connsiteX21" fmla="*/ 2288383 w 3898540"/>
              <a:gd name="connsiteY21" fmla="*/ 1515 h 2068008"/>
              <a:gd name="connsiteX22" fmla="*/ 2288383 w 3898540"/>
              <a:gd name="connsiteY22" fmla="*/ 153915 h 2068008"/>
              <a:gd name="connsiteX23" fmla="*/ 2212183 w 3898540"/>
              <a:gd name="connsiteY23" fmla="*/ 230115 h 2068008"/>
              <a:gd name="connsiteX24" fmla="*/ 2212183 w 3898540"/>
              <a:gd name="connsiteY24" fmla="*/ 534915 h 2068008"/>
              <a:gd name="connsiteX25" fmla="*/ 2516983 w 3898540"/>
              <a:gd name="connsiteY25" fmla="*/ 534915 h 2068008"/>
              <a:gd name="connsiteX26" fmla="*/ 2516983 w 3898540"/>
              <a:gd name="connsiteY26" fmla="*/ 230115 h 2068008"/>
              <a:gd name="connsiteX27" fmla="*/ 2440783 w 3898540"/>
              <a:gd name="connsiteY27" fmla="*/ 153915 h 2068008"/>
              <a:gd name="connsiteX28" fmla="*/ 2440783 w 3898540"/>
              <a:gd name="connsiteY28" fmla="*/ 1515 h 2068008"/>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98540" h="2059564">
                <a:moveTo>
                  <a:pt x="2440783" y="1515"/>
                </a:moveTo>
                <a:lnTo>
                  <a:pt x="3736182" y="1515"/>
                </a:lnTo>
                <a:cubicBezTo>
                  <a:pt x="3777169" y="0"/>
                  <a:pt x="3839586" y="3248"/>
                  <a:pt x="3859142" y="32688"/>
                </a:cubicBezTo>
                <a:cubicBezTo>
                  <a:pt x="3888583" y="51955"/>
                  <a:pt x="3885334" y="175129"/>
                  <a:pt x="3888581" y="230115"/>
                </a:cubicBezTo>
                <a:cubicBezTo>
                  <a:pt x="3888581" y="788915"/>
                  <a:pt x="3888582" y="1347714"/>
                  <a:pt x="3888582" y="1906514"/>
                </a:cubicBezTo>
                <a:cubicBezTo>
                  <a:pt x="3883387" y="1961932"/>
                  <a:pt x="3898540" y="1976654"/>
                  <a:pt x="3862389" y="2022547"/>
                </a:cubicBezTo>
                <a:cubicBezTo>
                  <a:pt x="3834608" y="2056102"/>
                  <a:pt x="3783013" y="2058698"/>
                  <a:pt x="3736182" y="2058915"/>
                </a:cubicBezTo>
                <a:lnTo>
                  <a:pt x="154782" y="2058915"/>
                </a:lnTo>
                <a:cubicBezTo>
                  <a:pt x="77861" y="2059564"/>
                  <a:pt x="69057" y="2054947"/>
                  <a:pt x="38100" y="2035104"/>
                </a:cubicBezTo>
                <a:cubicBezTo>
                  <a:pt x="0" y="2012879"/>
                  <a:pt x="2383" y="1957315"/>
                  <a:pt x="2383" y="1906515"/>
                </a:cubicBezTo>
                <a:cubicBezTo>
                  <a:pt x="4115" y="1314233"/>
                  <a:pt x="651" y="746197"/>
                  <a:pt x="2383" y="153915"/>
                </a:cubicBezTo>
                <a:cubicBezTo>
                  <a:pt x="2383" y="112640"/>
                  <a:pt x="3" y="66603"/>
                  <a:pt x="35721" y="32471"/>
                </a:cubicBezTo>
                <a:cubicBezTo>
                  <a:pt x="59534" y="3103"/>
                  <a:pt x="109538" y="1912"/>
                  <a:pt x="154782" y="1515"/>
                </a:cubicBezTo>
                <a:lnTo>
                  <a:pt x="1450183" y="1515"/>
                </a:lnTo>
                <a:lnTo>
                  <a:pt x="1450183" y="153915"/>
                </a:lnTo>
                <a:lnTo>
                  <a:pt x="1373983" y="230115"/>
                </a:lnTo>
                <a:lnTo>
                  <a:pt x="1373983" y="534915"/>
                </a:lnTo>
                <a:lnTo>
                  <a:pt x="1678783" y="534915"/>
                </a:lnTo>
                <a:cubicBezTo>
                  <a:pt x="1677051" y="436201"/>
                  <a:pt x="1680515" y="328829"/>
                  <a:pt x="1678783" y="230115"/>
                </a:cubicBezTo>
                <a:lnTo>
                  <a:pt x="1602583" y="153915"/>
                </a:lnTo>
                <a:lnTo>
                  <a:pt x="1602583" y="1515"/>
                </a:lnTo>
                <a:lnTo>
                  <a:pt x="2288383" y="1515"/>
                </a:lnTo>
                <a:lnTo>
                  <a:pt x="2288383" y="153915"/>
                </a:lnTo>
                <a:lnTo>
                  <a:pt x="2212183" y="230115"/>
                </a:lnTo>
                <a:lnTo>
                  <a:pt x="2212183" y="534915"/>
                </a:lnTo>
                <a:lnTo>
                  <a:pt x="2516983" y="534915"/>
                </a:lnTo>
                <a:cubicBezTo>
                  <a:pt x="2515251" y="431006"/>
                  <a:pt x="2518715" y="334024"/>
                  <a:pt x="2516983" y="230115"/>
                </a:cubicBezTo>
                <a:lnTo>
                  <a:pt x="2440783" y="153915"/>
                </a:lnTo>
                <a:lnTo>
                  <a:pt x="2440783" y="1515"/>
                </a:lnTo>
                <a:close/>
              </a:path>
            </a:pathLst>
          </a:custGeom>
          <a:solidFill>
            <a:schemeClr val="bg1"/>
          </a:solidFill>
          <a:ln w="12700">
            <a:solidFill>
              <a:schemeClr val="bg1">
                <a:lumMod val="65000"/>
              </a:schemeClr>
            </a:solidFill>
          </a:ln>
          <a:effectLst>
            <a:outerShdw blurRad="152400" sx="102000" sy="102000" algn="ctr" rotWithShape="0">
              <a:prstClr val="black">
                <a:alpha val="32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 name="Rectangle 3"/>
          <p:cNvSpPr/>
          <p:nvPr/>
        </p:nvSpPr>
        <p:spPr>
          <a:xfrm>
            <a:off x="4145143" y="3531894"/>
            <a:ext cx="38862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spcBef>
                <a:spcPts val="300"/>
              </a:spcBef>
            </a:pPr>
            <a:r>
              <a:rPr lang="en-US" b="1" smtClean="0">
                <a:solidFill>
                  <a:schemeClr val="tx1"/>
                </a:solidFill>
              </a:rPr>
              <a:t>Mr. Jeff </a:t>
            </a:r>
            <a:r>
              <a:rPr lang="en-US" b="1" dirty="0" smtClean="0">
                <a:solidFill>
                  <a:schemeClr val="tx1"/>
                </a:solidFill>
              </a:rPr>
              <a:t>Brandon</a:t>
            </a:r>
            <a:br>
              <a:rPr lang="en-US" b="1" dirty="0" smtClean="0">
                <a:solidFill>
                  <a:schemeClr val="tx1"/>
                </a:solidFill>
              </a:rPr>
            </a:br>
            <a:r>
              <a:rPr lang="en-US" sz="1400" b="1" dirty="0" err="1" smtClean="0">
                <a:solidFill>
                  <a:schemeClr val="tx1"/>
                </a:solidFill>
              </a:rPr>
              <a:t>jeff@ll.mit.edu</a:t>
            </a:r>
            <a:endParaRPr lang="en-US" sz="1400" b="1" dirty="0" smtClean="0">
              <a:solidFill>
                <a:schemeClr val="tx1"/>
              </a:solidFill>
            </a:endParaRPr>
          </a:p>
        </p:txBody>
      </p:sp>
    </p:spTree>
    <p:extLst>
      <p:ext uri="{BB962C8B-B14F-4D97-AF65-F5344CB8AC3E}">
        <p14:creationId xmlns:p14="http://schemas.microsoft.com/office/powerpoint/2010/main" val="213954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93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OSAL API</a:t>
            </a:r>
            <a:endParaRPr lang="en-US" dirty="0"/>
          </a:p>
        </p:txBody>
      </p:sp>
      <p:sp>
        <p:nvSpPr>
          <p:cNvPr id="5" name="Rectangle 4"/>
          <p:cNvSpPr/>
          <p:nvPr/>
        </p:nvSpPr>
        <p:spPr bwMode="auto">
          <a:xfrm>
            <a:off x="531812" y="1219200"/>
            <a:ext cx="11353800" cy="9906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10" charset="0"/>
              </a:rPr>
              <a:t>Mutex Buffer</a:t>
            </a:r>
          </a:p>
        </p:txBody>
      </p:sp>
      <p:sp>
        <p:nvSpPr>
          <p:cNvPr id="6" name="Rectangle 5"/>
          <p:cNvSpPr/>
          <p:nvPr/>
        </p:nvSpPr>
        <p:spPr bwMode="auto">
          <a:xfrm>
            <a:off x="684212" y="2057400"/>
            <a:ext cx="3581400" cy="7620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Binary Semaphores</a:t>
            </a:r>
          </a:p>
        </p:txBody>
      </p:sp>
      <p:sp>
        <p:nvSpPr>
          <p:cNvPr id="7" name="Rectangle 6"/>
          <p:cNvSpPr/>
          <p:nvPr/>
        </p:nvSpPr>
        <p:spPr bwMode="auto">
          <a:xfrm>
            <a:off x="4418012" y="2057400"/>
            <a:ext cx="4038600" cy="7620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Counting</a:t>
            </a:r>
            <a:r>
              <a:rPr kumimoji="0" lang="en-US" sz="1400" b="1" i="0" u="none" strike="noStrike" cap="none" normalizeH="0" dirty="0" smtClean="0">
                <a:ln>
                  <a:noFill/>
                </a:ln>
                <a:solidFill>
                  <a:schemeClr val="tx1"/>
                </a:solidFill>
                <a:effectLst/>
                <a:latin typeface="Arial" pitchFamily="-110" charset="0"/>
              </a:rPr>
              <a:t> Semaphores</a:t>
            </a:r>
            <a:endParaRPr kumimoji="0" lang="en-US" sz="1400" b="1" i="0" u="none" strike="noStrike" cap="none" normalizeH="0" baseline="0" dirty="0" smtClean="0">
              <a:ln>
                <a:noFill/>
              </a:ln>
              <a:solidFill>
                <a:schemeClr val="tx1"/>
              </a:solidFill>
              <a:effectLst/>
              <a:latin typeface="Arial" pitchFamily="-110" charset="0"/>
            </a:endParaRPr>
          </a:p>
        </p:txBody>
      </p:sp>
      <p:sp>
        <p:nvSpPr>
          <p:cNvPr id="8" name="Rectangle 7"/>
          <p:cNvSpPr/>
          <p:nvPr/>
        </p:nvSpPr>
        <p:spPr bwMode="auto">
          <a:xfrm>
            <a:off x="8609012" y="2057400"/>
            <a:ext cx="3276600" cy="7620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Mutex Semaphores</a:t>
            </a:r>
          </a:p>
        </p:txBody>
      </p:sp>
      <p:sp>
        <p:nvSpPr>
          <p:cNvPr id="9" name="Oval 8"/>
          <p:cNvSpPr/>
          <p:nvPr/>
        </p:nvSpPr>
        <p:spPr bwMode="auto">
          <a:xfrm>
            <a:off x="74612" y="3352800"/>
            <a:ext cx="1447800" cy="106680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BIN_MIN</a:t>
            </a:r>
          </a:p>
        </p:txBody>
      </p:sp>
      <p:sp>
        <p:nvSpPr>
          <p:cNvPr id="10" name="Oval 9"/>
          <p:cNvSpPr/>
          <p:nvPr/>
        </p:nvSpPr>
        <p:spPr bwMode="auto">
          <a:xfrm>
            <a:off x="2970212" y="3352800"/>
            <a:ext cx="1447800" cy="106680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BIN_MAX</a:t>
            </a:r>
          </a:p>
        </p:txBody>
      </p:sp>
      <p:sp>
        <p:nvSpPr>
          <p:cNvPr id="11" name="Oval 10"/>
          <p:cNvSpPr/>
          <p:nvPr/>
        </p:nvSpPr>
        <p:spPr bwMode="auto">
          <a:xfrm>
            <a:off x="3960812" y="4303888"/>
            <a:ext cx="1752600" cy="106680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COUNT</a:t>
            </a:r>
            <a:r>
              <a:rPr kumimoji="0" lang="en-US" sz="1400" b="1" i="0" u="none" strike="noStrike" cap="none" normalizeH="0" baseline="0" dirty="0" smtClean="0">
                <a:ln>
                  <a:noFill/>
                </a:ln>
                <a:solidFill>
                  <a:schemeClr val="tx1"/>
                </a:solidFill>
                <a:effectLst/>
                <a:latin typeface="Arial" pitchFamily="-110" charset="0"/>
              </a:rPr>
              <a:t>_MIN</a:t>
            </a:r>
          </a:p>
        </p:txBody>
      </p:sp>
      <p:sp>
        <p:nvSpPr>
          <p:cNvPr id="12" name="Oval 11"/>
          <p:cNvSpPr/>
          <p:nvPr/>
        </p:nvSpPr>
        <p:spPr bwMode="auto">
          <a:xfrm>
            <a:off x="6856412" y="3539067"/>
            <a:ext cx="1905794" cy="106680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COUNT</a:t>
            </a:r>
            <a:r>
              <a:rPr kumimoji="0" lang="en-US" sz="1400" b="1" i="0" u="none" strike="noStrike" cap="none" normalizeH="0" baseline="0" dirty="0" smtClean="0">
                <a:ln>
                  <a:noFill/>
                </a:ln>
                <a:solidFill>
                  <a:schemeClr val="tx1"/>
                </a:solidFill>
                <a:effectLst/>
                <a:latin typeface="Arial" pitchFamily="-110" charset="0"/>
              </a:rPr>
              <a:t>_MAX</a:t>
            </a:r>
          </a:p>
        </p:txBody>
      </p:sp>
      <p:sp>
        <p:nvSpPr>
          <p:cNvPr id="13" name="Oval 12"/>
          <p:cNvSpPr/>
          <p:nvPr/>
        </p:nvSpPr>
        <p:spPr bwMode="auto">
          <a:xfrm>
            <a:off x="8456612" y="4323644"/>
            <a:ext cx="1447800" cy="106680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MUT</a:t>
            </a:r>
            <a:r>
              <a:rPr kumimoji="0" lang="en-US" sz="1400" b="1" i="0" u="none" strike="noStrike" cap="none" normalizeH="0" baseline="0" dirty="0" smtClean="0">
                <a:ln>
                  <a:noFill/>
                </a:ln>
                <a:solidFill>
                  <a:schemeClr val="tx1"/>
                </a:solidFill>
                <a:effectLst/>
                <a:latin typeface="Arial" pitchFamily="-110" charset="0"/>
              </a:rPr>
              <a:t>_MIN</a:t>
            </a:r>
          </a:p>
        </p:txBody>
      </p:sp>
      <p:sp>
        <p:nvSpPr>
          <p:cNvPr id="14" name="Oval 13"/>
          <p:cNvSpPr/>
          <p:nvPr/>
        </p:nvSpPr>
        <p:spPr bwMode="auto">
          <a:xfrm>
            <a:off x="10666412" y="3657600"/>
            <a:ext cx="1522413" cy="106680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MUT_MAX</a:t>
            </a:r>
            <a:endParaRPr kumimoji="0" lang="en-US" sz="1400" b="1" i="0" u="none" strike="noStrike" cap="none" normalizeH="0" baseline="0" dirty="0" smtClean="0">
              <a:ln>
                <a:noFill/>
              </a:ln>
              <a:solidFill>
                <a:schemeClr val="tx1"/>
              </a:solidFill>
              <a:effectLst/>
              <a:latin typeface="Arial" pitchFamily="-110" charset="0"/>
            </a:endParaRPr>
          </a:p>
        </p:txBody>
      </p:sp>
      <p:cxnSp>
        <p:nvCxnSpPr>
          <p:cNvPr id="16" name="Elbow Connector 15"/>
          <p:cNvCxnSpPr>
            <a:stCxn id="9" idx="0"/>
          </p:cNvCxnSpPr>
          <p:nvPr/>
        </p:nvCxnSpPr>
        <p:spPr bwMode="auto">
          <a:xfrm rot="16200000" flipV="1">
            <a:off x="474662" y="3028950"/>
            <a:ext cx="533400" cy="114300"/>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8" name="Elbow Connector 17"/>
          <p:cNvCxnSpPr>
            <a:stCxn id="10" idx="0"/>
          </p:cNvCxnSpPr>
          <p:nvPr/>
        </p:nvCxnSpPr>
        <p:spPr bwMode="auto">
          <a:xfrm rot="5400000" flipH="1" flipV="1">
            <a:off x="3579812" y="2667000"/>
            <a:ext cx="800100" cy="571500"/>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0" name="Elbow Connector 19"/>
          <p:cNvCxnSpPr>
            <a:stCxn id="11" idx="0"/>
          </p:cNvCxnSpPr>
          <p:nvPr/>
        </p:nvCxnSpPr>
        <p:spPr bwMode="auto">
          <a:xfrm rot="16200000" flipV="1">
            <a:off x="3751968" y="3218744"/>
            <a:ext cx="1751188" cy="419100"/>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2" name="Elbow Connector 21"/>
          <p:cNvCxnSpPr>
            <a:stCxn id="12" idx="0"/>
          </p:cNvCxnSpPr>
          <p:nvPr/>
        </p:nvCxnSpPr>
        <p:spPr bwMode="auto">
          <a:xfrm rot="5400000" flipH="1" flipV="1">
            <a:off x="7639777" y="2722233"/>
            <a:ext cx="986367" cy="647303"/>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4" name="Elbow Connector 23"/>
          <p:cNvCxnSpPr>
            <a:stCxn id="13" idx="0"/>
          </p:cNvCxnSpPr>
          <p:nvPr/>
        </p:nvCxnSpPr>
        <p:spPr bwMode="auto">
          <a:xfrm rot="16200000" flipV="1">
            <a:off x="8009290" y="3152422"/>
            <a:ext cx="1770944" cy="571500"/>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6" name="Elbow Connector 25"/>
          <p:cNvCxnSpPr>
            <a:stCxn id="14" idx="0"/>
          </p:cNvCxnSpPr>
          <p:nvPr/>
        </p:nvCxnSpPr>
        <p:spPr bwMode="auto">
          <a:xfrm rot="5400000" flipH="1" flipV="1">
            <a:off x="11104165" y="2876154"/>
            <a:ext cx="1104900" cy="457993"/>
          </a:xfrm>
          <a:prstGeom prst="bentConnector3">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38616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88" y="741474"/>
            <a:ext cx="6102183" cy="3337894"/>
          </a:xfrm>
          <a:prstGeom prst="rect">
            <a:avLst/>
          </a:prstGeom>
        </p:spPr>
      </p:pic>
      <p:sp>
        <p:nvSpPr>
          <p:cNvPr id="2" name="Title 1"/>
          <p:cNvSpPr>
            <a:spLocks noGrp="1"/>
          </p:cNvSpPr>
          <p:nvPr>
            <p:ph type="title"/>
          </p:nvPr>
        </p:nvSpPr>
        <p:spPr/>
        <p:txBody>
          <a:bodyPr/>
          <a:lstStyle/>
          <a:p>
            <a:r>
              <a:rPr lang="mr-IN" dirty="0" smtClean="0"/>
              <a:t>…</a:t>
            </a:r>
            <a:r>
              <a:rPr lang="en-US" dirty="0" smtClean="0"/>
              <a:t> to adversaries</a:t>
            </a:r>
            <a:endParaRPr lang="en-US" dirty="0"/>
          </a:p>
        </p:txBody>
      </p:sp>
      <p:pic>
        <p:nvPicPr>
          <p:cNvPr id="9" name="Picture 8" descr="4545 Grid of Satellites.png"/>
          <p:cNvPicPr>
            <a:picLocks noChangeAspect="1"/>
          </p:cNvPicPr>
          <p:nvPr/>
        </p:nvPicPr>
        <p:blipFill rotWithShape="1">
          <a:blip r:embed="rId4">
            <a:extLst>
              <a:ext uri="{28A0092B-C50C-407E-A947-70E740481C1C}">
                <a14:useLocalDpi xmlns:a14="http://schemas.microsoft.com/office/drawing/2010/main" val="0"/>
              </a:ext>
            </a:extLst>
          </a:blip>
          <a:srcRect l="8009" t="6944" r="2223" b="17955"/>
          <a:stretch/>
        </p:blipFill>
        <p:spPr>
          <a:xfrm>
            <a:off x="6528429" y="1190586"/>
            <a:ext cx="5446149" cy="500046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99142" y="2428350"/>
            <a:ext cx="1774106" cy="20574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785" y="5051768"/>
            <a:ext cx="4106410" cy="916556"/>
          </a:xfrm>
          <a:prstGeom prst="rect">
            <a:avLst/>
          </a:prstGeom>
        </p:spPr>
      </p:pic>
    </p:spTree>
    <p:extLst>
      <p:ext uri="{BB962C8B-B14F-4D97-AF65-F5344CB8AC3E}">
        <p14:creationId xmlns:p14="http://schemas.microsoft.com/office/powerpoint/2010/main" val="14907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“Root of Recovery” to Satellites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025" y="2614864"/>
            <a:ext cx="7700775" cy="1718823"/>
          </a:xfrm>
          <a:prstGeom prst="rect">
            <a:avLst/>
          </a:prstGeom>
        </p:spPr>
      </p:pic>
    </p:spTree>
    <p:extLst>
      <p:ext uri="{BB962C8B-B14F-4D97-AF65-F5344CB8AC3E}">
        <p14:creationId xmlns:p14="http://schemas.microsoft.com/office/powerpoint/2010/main" val="1113569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Representative Software Stack</a:t>
            </a:r>
            <a:endParaRPr lang="en-US" dirty="0"/>
          </a:p>
        </p:txBody>
      </p:sp>
      <p:sp>
        <p:nvSpPr>
          <p:cNvPr id="28" name="Rectangle 27"/>
          <p:cNvSpPr/>
          <p:nvPr/>
        </p:nvSpPr>
        <p:spPr bwMode="auto">
          <a:xfrm>
            <a:off x="1569304"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Application</a:t>
            </a:r>
          </a:p>
        </p:txBody>
      </p:sp>
      <p:sp>
        <p:nvSpPr>
          <p:cNvPr id="29" name="Rectangle 28"/>
          <p:cNvSpPr/>
          <p:nvPr/>
        </p:nvSpPr>
        <p:spPr bwMode="auto">
          <a:xfrm>
            <a:off x="3920758"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Middleware</a:t>
            </a:r>
          </a:p>
        </p:txBody>
      </p:sp>
      <p:sp>
        <p:nvSpPr>
          <p:cNvPr id="30" name="Rectangle 29"/>
          <p:cNvSpPr/>
          <p:nvPr/>
        </p:nvSpPr>
        <p:spPr bwMode="auto">
          <a:xfrm>
            <a:off x="6272212"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Adapter</a:t>
            </a:r>
          </a:p>
        </p:txBody>
      </p:sp>
      <p:sp>
        <p:nvSpPr>
          <p:cNvPr id="31" name="Rectangle 30"/>
          <p:cNvSpPr/>
          <p:nvPr/>
        </p:nvSpPr>
        <p:spPr bwMode="auto">
          <a:xfrm>
            <a:off x="8623666"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Operating System</a:t>
            </a:r>
          </a:p>
        </p:txBody>
      </p:sp>
      <p:sp>
        <p:nvSpPr>
          <p:cNvPr id="32" name="Rectangle 31"/>
          <p:cNvSpPr/>
          <p:nvPr/>
        </p:nvSpPr>
        <p:spPr bwMode="auto">
          <a:xfrm>
            <a:off x="1569304" y="3189092"/>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Board Support Package</a:t>
            </a:r>
          </a:p>
        </p:txBody>
      </p:sp>
      <p:sp>
        <p:nvSpPr>
          <p:cNvPr id="33" name="Rectangle 32"/>
          <p:cNvSpPr/>
          <p:nvPr/>
        </p:nvSpPr>
        <p:spPr bwMode="auto">
          <a:xfrm>
            <a:off x="3920758" y="3189092"/>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Processor</a:t>
            </a:r>
          </a:p>
        </p:txBody>
      </p:sp>
      <p:sp>
        <p:nvSpPr>
          <p:cNvPr id="34" name="Rectangle 33"/>
          <p:cNvSpPr/>
          <p:nvPr/>
        </p:nvSpPr>
        <p:spPr bwMode="auto">
          <a:xfrm>
            <a:off x="6272212" y="3189092"/>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Bus</a:t>
            </a:r>
          </a:p>
        </p:txBody>
      </p:sp>
      <p:sp>
        <p:nvSpPr>
          <p:cNvPr id="35" name="Rectangle 34"/>
          <p:cNvSpPr/>
          <p:nvPr/>
        </p:nvSpPr>
        <p:spPr bwMode="auto">
          <a:xfrm>
            <a:off x="8623666" y="3189092"/>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Peripheral</a:t>
            </a:r>
          </a:p>
        </p:txBody>
      </p:sp>
      <p:cxnSp>
        <p:nvCxnSpPr>
          <p:cNvPr id="40" name="Straight Connector 39"/>
          <p:cNvCxnSpPr>
            <a:stCxn id="28" idx="3"/>
            <a:endCxn id="29" idx="1"/>
          </p:cNvCxnSpPr>
          <p:nvPr/>
        </p:nvCxnSpPr>
        <p:spPr bwMode="auto">
          <a:xfrm>
            <a:off x="3565158"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2" name="Straight Connector 41"/>
          <p:cNvCxnSpPr>
            <a:stCxn id="29" idx="3"/>
            <a:endCxn id="30" idx="1"/>
          </p:cNvCxnSpPr>
          <p:nvPr/>
        </p:nvCxnSpPr>
        <p:spPr bwMode="auto">
          <a:xfrm>
            <a:off x="5916612"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4" name="Straight Connector 43"/>
          <p:cNvCxnSpPr>
            <a:stCxn id="30" idx="3"/>
            <a:endCxn id="31" idx="1"/>
          </p:cNvCxnSpPr>
          <p:nvPr/>
        </p:nvCxnSpPr>
        <p:spPr bwMode="auto">
          <a:xfrm>
            <a:off x="8268066"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7" name="Straight Connector 46"/>
          <p:cNvCxnSpPr>
            <a:stCxn id="34" idx="3"/>
            <a:endCxn id="35" idx="1"/>
          </p:cNvCxnSpPr>
          <p:nvPr/>
        </p:nvCxnSpPr>
        <p:spPr bwMode="auto">
          <a:xfrm>
            <a:off x="8268066"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0" name="Straight Connector 49"/>
          <p:cNvCxnSpPr>
            <a:stCxn id="33" idx="3"/>
            <a:endCxn id="34" idx="1"/>
          </p:cNvCxnSpPr>
          <p:nvPr/>
        </p:nvCxnSpPr>
        <p:spPr bwMode="auto">
          <a:xfrm>
            <a:off x="5916612"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3" name="Straight Connector 52"/>
          <p:cNvCxnSpPr>
            <a:stCxn id="32" idx="3"/>
            <a:endCxn id="33" idx="1"/>
          </p:cNvCxnSpPr>
          <p:nvPr/>
        </p:nvCxnSpPr>
        <p:spPr bwMode="auto">
          <a:xfrm>
            <a:off x="3565158"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8" name="Elbow Connector 57"/>
          <p:cNvCxnSpPr>
            <a:stCxn id="31" idx="2"/>
            <a:endCxn id="32" idx="0"/>
          </p:cNvCxnSpPr>
          <p:nvPr/>
        </p:nvCxnSpPr>
        <p:spPr bwMode="auto">
          <a:xfrm rot="5400000">
            <a:off x="5695620" y="-736881"/>
            <a:ext cx="797584" cy="7054362"/>
          </a:xfrm>
          <a:prstGeom prst="bentConnector3">
            <a:avLst/>
          </a:prstGeom>
          <a:solidFill>
            <a:schemeClr val="accent1"/>
          </a:solidFill>
          <a:ln w="381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12195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Representative Software Stack</a:t>
            </a:r>
            <a:endParaRPr lang="en-US" dirty="0"/>
          </a:p>
        </p:txBody>
      </p:sp>
      <p:sp>
        <p:nvSpPr>
          <p:cNvPr id="28" name="Rectangle 27"/>
          <p:cNvSpPr/>
          <p:nvPr/>
        </p:nvSpPr>
        <p:spPr bwMode="auto">
          <a:xfrm>
            <a:off x="1569304" y="1132254"/>
            <a:ext cx="1995854" cy="1259254"/>
          </a:xfrm>
          <a:prstGeom prst="rect">
            <a:avLst/>
          </a:prstGeom>
          <a:ln w="28575">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Application</a:t>
            </a:r>
          </a:p>
        </p:txBody>
      </p:sp>
      <p:sp>
        <p:nvSpPr>
          <p:cNvPr id="29" name="Rectangle 28"/>
          <p:cNvSpPr/>
          <p:nvPr/>
        </p:nvSpPr>
        <p:spPr bwMode="auto">
          <a:xfrm>
            <a:off x="3920758"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Middleware</a:t>
            </a:r>
          </a:p>
        </p:txBody>
      </p:sp>
      <p:sp>
        <p:nvSpPr>
          <p:cNvPr id="30" name="Rectangle 29"/>
          <p:cNvSpPr/>
          <p:nvPr/>
        </p:nvSpPr>
        <p:spPr bwMode="auto">
          <a:xfrm>
            <a:off x="6272212"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Adapter</a:t>
            </a:r>
          </a:p>
        </p:txBody>
      </p:sp>
      <p:sp>
        <p:nvSpPr>
          <p:cNvPr id="31" name="Rectangle 30"/>
          <p:cNvSpPr/>
          <p:nvPr/>
        </p:nvSpPr>
        <p:spPr bwMode="auto">
          <a:xfrm>
            <a:off x="8623666"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Operating System</a:t>
            </a:r>
          </a:p>
        </p:txBody>
      </p:sp>
      <p:sp>
        <p:nvSpPr>
          <p:cNvPr id="32" name="Rectangle 31"/>
          <p:cNvSpPr/>
          <p:nvPr/>
        </p:nvSpPr>
        <p:spPr bwMode="auto">
          <a:xfrm>
            <a:off x="1569304" y="3189092"/>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Board Support Package</a:t>
            </a:r>
          </a:p>
        </p:txBody>
      </p:sp>
      <p:sp>
        <p:nvSpPr>
          <p:cNvPr id="33" name="Rectangle 32"/>
          <p:cNvSpPr/>
          <p:nvPr/>
        </p:nvSpPr>
        <p:spPr bwMode="auto">
          <a:xfrm>
            <a:off x="3920758" y="3189092"/>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Processor</a:t>
            </a:r>
          </a:p>
        </p:txBody>
      </p:sp>
      <p:sp>
        <p:nvSpPr>
          <p:cNvPr id="34" name="Rectangle 33"/>
          <p:cNvSpPr/>
          <p:nvPr/>
        </p:nvSpPr>
        <p:spPr bwMode="auto">
          <a:xfrm>
            <a:off x="6272212" y="3189092"/>
            <a:ext cx="1995854" cy="1259254"/>
          </a:xfrm>
          <a:prstGeom prst="rect">
            <a:avLst/>
          </a:prstGeom>
          <a:ln w="28575">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Bus</a:t>
            </a:r>
          </a:p>
        </p:txBody>
      </p:sp>
      <p:sp>
        <p:nvSpPr>
          <p:cNvPr id="35" name="Rectangle 34"/>
          <p:cNvSpPr/>
          <p:nvPr/>
        </p:nvSpPr>
        <p:spPr bwMode="auto">
          <a:xfrm>
            <a:off x="8623666" y="3189092"/>
            <a:ext cx="1995854" cy="1259254"/>
          </a:xfrm>
          <a:prstGeom prst="rect">
            <a:avLst/>
          </a:prstGeom>
          <a:ln w="28575">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Peripheral</a:t>
            </a:r>
          </a:p>
        </p:txBody>
      </p:sp>
      <p:cxnSp>
        <p:nvCxnSpPr>
          <p:cNvPr id="40" name="Straight Connector 39"/>
          <p:cNvCxnSpPr>
            <a:stCxn id="28" idx="3"/>
            <a:endCxn id="29" idx="1"/>
          </p:cNvCxnSpPr>
          <p:nvPr/>
        </p:nvCxnSpPr>
        <p:spPr bwMode="auto">
          <a:xfrm>
            <a:off x="3565158"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2" name="Straight Connector 41"/>
          <p:cNvCxnSpPr>
            <a:stCxn id="29" idx="3"/>
            <a:endCxn id="30" idx="1"/>
          </p:cNvCxnSpPr>
          <p:nvPr/>
        </p:nvCxnSpPr>
        <p:spPr bwMode="auto">
          <a:xfrm>
            <a:off x="5916612"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4" name="Straight Connector 43"/>
          <p:cNvCxnSpPr>
            <a:stCxn id="30" idx="3"/>
            <a:endCxn id="31" idx="1"/>
          </p:cNvCxnSpPr>
          <p:nvPr/>
        </p:nvCxnSpPr>
        <p:spPr bwMode="auto">
          <a:xfrm>
            <a:off x="8268066"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7" name="Straight Connector 46"/>
          <p:cNvCxnSpPr>
            <a:stCxn id="34" idx="3"/>
            <a:endCxn id="35" idx="1"/>
          </p:cNvCxnSpPr>
          <p:nvPr/>
        </p:nvCxnSpPr>
        <p:spPr bwMode="auto">
          <a:xfrm>
            <a:off x="8268066"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0" name="Straight Connector 49"/>
          <p:cNvCxnSpPr>
            <a:stCxn id="33" idx="3"/>
            <a:endCxn id="34" idx="1"/>
          </p:cNvCxnSpPr>
          <p:nvPr/>
        </p:nvCxnSpPr>
        <p:spPr bwMode="auto">
          <a:xfrm>
            <a:off x="5916612"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3" name="Straight Connector 52"/>
          <p:cNvCxnSpPr>
            <a:stCxn id="32" idx="3"/>
            <a:endCxn id="33" idx="1"/>
          </p:cNvCxnSpPr>
          <p:nvPr/>
        </p:nvCxnSpPr>
        <p:spPr bwMode="auto">
          <a:xfrm>
            <a:off x="3565158"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8" name="Elbow Connector 57"/>
          <p:cNvCxnSpPr>
            <a:stCxn id="31" idx="2"/>
            <a:endCxn id="32" idx="0"/>
          </p:cNvCxnSpPr>
          <p:nvPr/>
        </p:nvCxnSpPr>
        <p:spPr bwMode="auto">
          <a:xfrm rot="5400000">
            <a:off x="5695620" y="-736881"/>
            <a:ext cx="797584" cy="7054362"/>
          </a:xfrm>
          <a:prstGeom prst="bentConnector3">
            <a:avLst/>
          </a:prstGeom>
          <a:solidFill>
            <a:schemeClr val="accent1"/>
          </a:solidFill>
          <a:ln w="38100" cap="flat" cmpd="sng" algn="ctr">
            <a:solidFill>
              <a:schemeClr val="tx1"/>
            </a:solidFill>
            <a:prstDash val="solid"/>
            <a:round/>
            <a:headEnd type="none" w="sm" len="sm"/>
            <a:tailEnd type="none" w="sm" len="sm"/>
          </a:ln>
          <a:effectLst/>
        </p:spPr>
      </p:cxnSp>
      <p:sp>
        <p:nvSpPr>
          <p:cNvPr id="20" name="TextBox 19"/>
          <p:cNvSpPr txBox="1"/>
          <p:nvPr/>
        </p:nvSpPr>
        <p:spPr>
          <a:xfrm>
            <a:off x="4883985" y="4661156"/>
            <a:ext cx="2420856" cy="400110"/>
          </a:xfrm>
          <a:prstGeom prst="rect">
            <a:avLst/>
          </a:prstGeom>
          <a:noFill/>
        </p:spPr>
        <p:txBody>
          <a:bodyPr wrap="none" rtlCol="0">
            <a:spAutoFit/>
          </a:bodyPr>
          <a:lstStyle/>
          <a:p>
            <a:pPr algn="ctr"/>
            <a:r>
              <a:rPr lang="en-US" sz="2000" b="1" dirty="0">
                <a:solidFill>
                  <a:srgbClr val="146627"/>
                </a:solidFill>
              </a:rPr>
              <a:t>Design Guidelines</a:t>
            </a:r>
          </a:p>
        </p:txBody>
      </p:sp>
    </p:spTree>
    <p:extLst>
      <p:ext uri="{BB962C8B-B14F-4D97-AF65-F5344CB8AC3E}">
        <p14:creationId xmlns:p14="http://schemas.microsoft.com/office/powerpoint/2010/main" val="1354670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Representative Software Stack</a:t>
            </a:r>
            <a:endParaRPr lang="en-US" dirty="0"/>
          </a:p>
        </p:txBody>
      </p:sp>
      <p:sp>
        <p:nvSpPr>
          <p:cNvPr id="28" name="Rectangle 27"/>
          <p:cNvSpPr/>
          <p:nvPr/>
        </p:nvSpPr>
        <p:spPr bwMode="auto">
          <a:xfrm>
            <a:off x="1569304" y="1132254"/>
            <a:ext cx="1995854" cy="1259254"/>
          </a:xfrm>
          <a:prstGeom prst="rect">
            <a:avLst/>
          </a:prstGeom>
          <a:ln w="12700">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Application</a:t>
            </a:r>
          </a:p>
        </p:txBody>
      </p:sp>
      <p:sp>
        <p:nvSpPr>
          <p:cNvPr id="29" name="Rectangle 28"/>
          <p:cNvSpPr/>
          <p:nvPr/>
        </p:nvSpPr>
        <p:spPr bwMode="auto">
          <a:xfrm>
            <a:off x="3920758"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Middleware</a:t>
            </a:r>
          </a:p>
        </p:txBody>
      </p:sp>
      <p:sp>
        <p:nvSpPr>
          <p:cNvPr id="30" name="Rectangle 29"/>
          <p:cNvSpPr/>
          <p:nvPr/>
        </p:nvSpPr>
        <p:spPr bwMode="auto">
          <a:xfrm>
            <a:off x="6272212" y="1132254"/>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Adapter</a:t>
            </a:r>
          </a:p>
        </p:txBody>
      </p:sp>
      <p:sp>
        <p:nvSpPr>
          <p:cNvPr id="31" name="Rectangle 30"/>
          <p:cNvSpPr/>
          <p:nvPr/>
        </p:nvSpPr>
        <p:spPr bwMode="auto">
          <a:xfrm>
            <a:off x="8623666" y="1132254"/>
            <a:ext cx="1995854" cy="1259254"/>
          </a:xfrm>
          <a:prstGeom prst="rect">
            <a:avLst/>
          </a:prstGeom>
          <a:solidFill>
            <a:srgbClr val="F2D2D3"/>
          </a:solidFill>
          <a:ln w="28575">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Operating System</a:t>
            </a:r>
          </a:p>
        </p:txBody>
      </p:sp>
      <p:sp>
        <p:nvSpPr>
          <p:cNvPr id="32" name="Rectangle 31"/>
          <p:cNvSpPr/>
          <p:nvPr/>
        </p:nvSpPr>
        <p:spPr bwMode="auto">
          <a:xfrm>
            <a:off x="1569304" y="3189092"/>
            <a:ext cx="1995854" cy="1259254"/>
          </a:xfrm>
          <a:prstGeom prst="rect">
            <a:avLst/>
          </a:prstGeom>
          <a:ln w="12700">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Board Support Package</a:t>
            </a:r>
          </a:p>
        </p:txBody>
      </p:sp>
      <p:sp>
        <p:nvSpPr>
          <p:cNvPr id="33" name="Rectangle 32"/>
          <p:cNvSpPr/>
          <p:nvPr/>
        </p:nvSpPr>
        <p:spPr bwMode="auto">
          <a:xfrm>
            <a:off x="3920758" y="3189092"/>
            <a:ext cx="1995854" cy="1259254"/>
          </a:xfrm>
          <a:prstGeom prst="rect">
            <a:avLst/>
          </a:prstGeom>
          <a:solidFill>
            <a:srgbClr val="F2D2D3"/>
          </a:solidFill>
          <a:ln w="28575">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Processor</a:t>
            </a:r>
          </a:p>
        </p:txBody>
      </p:sp>
      <p:sp>
        <p:nvSpPr>
          <p:cNvPr id="34" name="Rectangle 33"/>
          <p:cNvSpPr/>
          <p:nvPr/>
        </p:nvSpPr>
        <p:spPr bwMode="auto">
          <a:xfrm>
            <a:off x="6272212" y="3189092"/>
            <a:ext cx="1995854" cy="1259254"/>
          </a:xfrm>
          <a:prstGeom prst="rect">
            <a:avLst/>
          </a:prstGeom>
          <a:ln w="12700">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Bus</a:t>
            </a:r>
          </a:p>
        </p:txBody>
      </p:sp>
      <p:sp>
        <p:nvSpPr>
          <p:cNvPr id="35" name="Rectangle 34"/>
          <p:cNvSpPr/>
          <p:nvPr/>
        </p:nvSpPr>
        <p:spPr bwMode="auto">
          <a:xfrm>
            <a:off x="8623666" y="3189092"/>
            <a:ext cx="1995854" cy="1259254"/>
          </a:xfrm>
          <a:prstGeom prst="rect">
            <a:avLst/>
          </a:prstGeom>
          <a:ln w="12700">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Peripheral</a:t>
            </a:r>
          </a:p>
        </p:txBody>
      </p:sp>
      <p:cxnSp>
        <p:nvCxnSpPr>
          <p:cNvPr id="40" name="Straight Connector 39"/>
          <p:cNvCxnSpPr>
            <a:stCxn id="28" idx="3"/>
            <a:endCxn id="29" idx="1"/>
          </p:cNvCxnSpPr>
          <p:nvPr/>
        </p:nvCxnSpPr>
        <p:spPr bwMode="auto">
          <a:xfrm>
            <a:off x="3565158"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2" name="Straight Connector 41"/>
          <p:cNvCxnSpPr>
            <a:stCxn id="29" idx="3"/>
            <a:endCxn id="30" idx="1"/>
          </p:cNvCxnSpPr>
          <p:nvPr/>
        </p:nvCxnSpPr>
        <p:spPr bwMode="auto">
          <a:xfrm>
            <a:off x="5916612"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4" name="Straight Connector 43"/>
          <p:cNvCxnSpPr>
            <a:stCxn id="30" idx="3"/>
            <a:endCxn id="31" idx="1"/>
          </p:cNvCxnSpPr>
          <p:nvPr/>
        </p:nvCxnSpPr>
        <p:spPr bwMode="auto">
          <a:xfrm>
            <a:off x="8268066"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7" name="Straight Connector 46"/>
          <p:cNvCxnSpPr>
            <a:stCxn id="34" idx="3"/>
            <a:endCxn id="35" idx="1"/>
          </p:cNvCxnSpPr>
          <p:nvPr/>
        </p:nvCxnSpPr>
        <p:spPr bwMode="auto">
          <a:xfrm>
            <a:off x="8268066"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0" name="Straight Connector 49"/>
          <p:cNvCxnSpPr>
            <a:stCxn id="33" idx="3"/>
            <a:endCxn id="34" idx="1"/>
          </p:cNvCxnSpPr>
          <p:nvPr/>
        </p:nvCxnSpPr>
        <p:spPr bwMode="auto">
          <a:xfrm>
            <a:off x="5916612"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3" name="Straight Connector 52"/>
          <p:cNvCxnSpPr>
            <a:stCxn id="32" idx="3"/>
            <a:endCxn id="33" idx="1"/>
          </p:cNvCxnSpPr>
          <p:nvPr/>
        </p:nvCxnSpPr>
        <p:spPr bwMode="auto">
          <a:xfrm>
            <a:off x="3565158"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8" name="Elbow Connector 57"/>
          <p:cNvCxnSpPr>
            <a:stCxn id="31" idx="2"/>
            <a:endCxn id="32" idx="0"/>
          </p:cNvCxnSpPr>
          <p:nvPr/>
        </p:nvCxnSpPr>
        <p:spPr bwMode="auto">
          <a:xfrm rot="5400000">
            <a:off x="5695620" y="-736881"/>
            <a:ext cx="797584" cy="7054362"/>
          </a:xfrm>
          <a:prstGeom prst="bentConnector3">
            <a:avLst/>
          </a:prstGeom>
          <a:solidFill>
            <a:schemeClr val="accent1"/>
          </a:solidFill>
          <a:ln w="38100" cap="flat" cmpd="sng" algn="ctr">
            <a:solidFill>
              <a:schemeClr val="tx1"/>
            </a:solidFill>
            <a:prstDash val="solid"/>
            <a:round/>
            <a:headEnd type="none" w="sm" len="sm"/>
            <a:tailEnd type="none" w="sm" len="sm"/>
          </a:ln>
          <a:effectLst/>
        </p:spPr>
      </p:cxnSp>
      <p:sp>
        <p:nvSpPr>
          <p:cNvPr id="3" name="TextBox 2"/>
          <p:cNvSpPr txBox="1"/>
          <p:nvPr/>
        </p:nvSpPr>
        <p:spPr>
          <a:xfrm>
            <a:off x="4871836" y="4661155"/>
            <a:ext cx="2445157" cy="707886"/>
          </a:xfrm>
          <a:prstGeom prst="rect">
            <a:avLst/>
          </a:prstGeom>
          <a:noFill/>
        </p:spPr>
        <p:txBody>
          <a:bodyPr wrap="none" rtlCol="0">
            <a:spAutoFit/>
          </a:bodyPr>
          <a:lstStyle/>
          <a:p>
            <a:pPr algn="ctr"/>
            <a:r>
              <a:rPr lang="en-US" sz="2000" b="1" dirty="0">
                <a:solidFill>
                  <a:srgbClr val="CAF1D3"/>
                </a:solidFill>
              </a:rPr>
              <a:t>Design Guidelines</a:t>
            </a:r>
          </a:p>
          <a:p>
            <a:pPr algn="ctr"/>
            <a:r>
              <a:rPr lang="en-US" sz="2000" b="1" dirty="0">
                <a:solidFill>
                  <a:srgbClr val="661417"/>
                </a:solidFill>
              </a:rPr>
              <a:t>Technical Solution</a:t>
            </a:r>
          </a:p>
        </p:txBody>
      </p:sp>
    </p:spTree>
    <p:extLst>
      <p:ext uri="{BB962C8B-B14F-4D97-AF65-F5344CB8AC3E}">
        <p14:creationId xmlns:p14="http://schemas.microsoft.com/office/powerpoint/2010/main" val="1973501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 Representative Software Stack</a:t>
            </a:r>
            <a:endParaRPr lang="en-US" sz="2000" dirty="0"/>
          </a:p>
        </p:txBody>
      </p:sp>
      <p:sp>
        <p:nvSpPr>
          <p:cNvPr id="19" name="TextBox 18"/>
          <p:cNvSpPr txBox="1"/>
          <p:nvPr/>
        </p:nvSpPr>
        <p:spPr>
          <a:xfrm>
            <a:off x="4476760" y="4661155"/>
            <a:ext cx="3235309" cy="1015663"/>
          </a:xfrm>
          <a:prstGeom prst="rect">
            <a:avLst/>
          </a:prstGeom>
          <a:noFill/>
        </p:spPr>
        <p:txBody>
          <a:bodyPr wrap="none" rtlCol="0">
            <a:spAutoFit/>
          </a:bodyPr>
          <a:lstStyle/>
          <a:p>
            <a:pPr algn="ctr"/>
            <a:r>
              <a:rPr lang="en-US" sz="2000" b="1" dirty="0">
                <a:solidFill>
                  <a:srgbClr val="DCF2D2"/>
                </a:solidFill>
              </a:rPr>
              <a:t>Design Guidelines</a:t>
            </a:r>
          </a:p>
          <a:p>
            <a:pPr algn="ctr"/>
            <a:r>
              <a:rPr lang="en-US" sz="2000" b="1" dirty="0">
                <a:solidFill>
                  <a:srgbClr val="F2D2D3"/>
                </a:solidFill>
              </a:rPr>
              <a:t>Technical Solution</a:t>
            </a:r>
          </a:p>
          <a:p>
            <a:pPr algn="ctr"/>
            <a:r>
              <a:rPr lang="en-US" sz="2000" b="1" dirty="0">
                <a:solidFill>
                  <a:srgbClr val="5A1466"/>
                </a:solidFill>
              </a:rPr>
              <a:t>Familiarity by Adaptation</a:t>
            </a:r>
          </a:p>
        </p:txBody>
      </p:sp>
      <p:sp>
        <p:nvSpPr>
          <p:cNvPr id="20" name="Rectangle 19"/>
          <p:cNvSpPr/>
          <p:nvPr/>
        </p:nvSpPr>
        <p:spPr bwMode="auto">
          <a:xfrm>
            <a:off x="1569304" y="1132254"/>
            <a:ext cx="1995854" cy="1259254"/>
          </a:xfrm>
          <a:prstGeom prst="rect">
            <a:avLst/>
          </a:prstGeom>
          <a:ln w="12700">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Application</a:t>
            </a:r>
          </a:p>
        </p:txBody>
      </p:sp>
      <p:sp>
        <p:nvSpPr>
          <p:cNvPr id="21" name="Rectangle 20"/>
          <p:cNvSpPr/>
          <p:nvPr/>
        </p:nvSpPr>
        <p:spPr bwMode="auto">
          <a:xfrm>
            <a:off x="3920758" y="1132254"/>
            <a:ext cx="1995854" cy="1259254"/>
          </a:xfrm>
          <a:prstGeom prst="rect">
            <a:avLst/>
          </a:prstGeom>
          <a:solidFill>
            <a:srgbClr val="B98DE9"/>
          </a:solidFill>
          <a:ln w="28575">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Middleware</a:t>
            </a:r>
          </a:p>
        </p:txBody>
      </p:sp>
      <p:sp>
        <p:nvSpPr>
          <p:cNvPr id="22" name="Rectangle 21"/>
          <p:cNvSpPr/>
          <p:nvPr/>
        </p:nvSpPr>
        <p:spPr bwMode="auto">
          <a:xfrm>
            <a:off x="6272212" y="1132254"/>
            <a:ext cx="1995854" cy="1259254"/>
          </a:xfrm>
          <a:prstGeom prst="rect">
            <a:avLst/>
          </a:prstGeom>
          <a:solidFill>
            <a:srgbClr val="B98DE9"/>
          </a:solidFill>
          <a:ln w="28575">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Adapter</a:t>
            </a:r>
          </a:p>
        </p:txBody>
      </p:sp>
      <p:sp>
        <p:nvSpPr>
          <p:cNvPr id="23" name="Rectangle 22"/>
          <p:cNvSpPr/>
          <p:nvPr/>
        </p:nvSpPr>
        <p:spPr bwMode="auto">
          <a:xfrm>
            <a:off x="8623666" y="1132254"/>
            <a:ext cx="1995854" cy="1259254"/>
          </a:xfrm>
          <a:prstGeom prst="rect">
            <a:avLst/>
          </a:prstGeom>
          <a:solidFill>
            <a:srgbClr val="F2D2D3"/>
          </a:solidFill>
          <a:ln w="12700">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Operating System</a:t>
            </a:r>
          </a:p>
        </p:txBody>
      </p:sp>
      <p:sp>
        <p:nvSpPr>
          <p:cNvPr id="24" name="Rectangle 23"/>
          <p:cNvSpPr/>
          <p:nvPr/>
        </p:nvSpPr>
        <p:spPr bwMode="auto">
          <a:xfrm>
            <a:off x="1569304" y="3189092"/>
            <a:ext cx="1995854" cy="1259254"/>
          </a:xfrm>
          <a:prstGeom prst="rect">
            <a:avLst/>
          </a:prstGeom>
          <a:solidFill>
            <a:srgbClr val="B98DE9"/>
          </a:solidFill>
          <a:ln w="28575">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Board Support Package</a:t>
            </a:r>
          </a:p>
        </p:txBody>
      </p:sp>
      <p:sp>
        <p:nvSpPr>
          <p:cNvPr id="25" name="Rectangle 24"/>
          <p:cNvSpPr/>
          <p:nvPr/>
        </p:nvSpPr>
        <p:spPr bwMode="auto">
          <a:xfrm>
            <a:off x="3920758" y="3189092"/>
            <a:ext cx="1995854" cy="1259254"/>
          </a:xfrm>
          <a:prstGeom prst="rect">
            <a:avLst/>
          </a:prstGeom>
          <a:solidFill>
            <a:srgbClr val="F2D2D3"/>
          </a:solidFill>
          <a:ln w="12700">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Processor</a:t>
            </a:r>
          </a:p>
        </p:txBody>
      </p:sp>
      <p:sp>
        <p:nvSpPr>
          <p:cNvPr id="26" name="Rectangle 25"/>
          <p:cNvSpPr/>
          <p:nvPr/>
        </p:nvSpPr>
        <p:spPr bwMode="auto">
          <a:xfrm>
            <a:off x="6272212" y="3189092"/>
            <a:ext cx="1995854" cy="1259254"/>
          </a:xfrm>
          <a:prstGeom prst="rect">
            <a:avLst/>
          </a:prstGeom>
          <a:ln w="12700">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Bus</a:t>
            </a:r>
          </a:p>
        </p:txBody>
      </p:sp>
      <p:sp>
        <p:nvSpPr>
          <p:cNvPr id="27" name="Rectangle 26"/>
          <p:cNvSpPr/>
          <p:nvPr/>
        </p:nvSpPr>
        <p:spPr bwMode="auto">
          <a:xfrm>
            <a:off x="8623666" y="3189092"/>
            <a:ext cx="1995854" cy="1259254"/>
          </a:xfrm>
          <a:prstGeom prst="rect">
            <a:avLst/>
          </a:prstGeom>
          <a:ln w="12700">
            <a:solidFill>
              <a:schemeClr val="tx1"/>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t>Peripheral</a:t>
            </a:r>
          </a:p>
        </p:txBody>
      </p:sp>
      <p:cxnSp>
        <p:nvCxnSpPr>
          <p:cNvPr id="36" name="Straight Connector 35"/>
          <p:cNvCxnSpPr/>
          <p:nvPr/>
        </p:nvCxnSpPr>
        <p:spPr bwMode="auto">
          <a:xfrm>
            <a:off x="3565158"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5916612"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8268066" y="1761881"/>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a:off x="8268066"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1" name="Straight Connector 40"/>
          <p:cNvCxnSpPr/>
          <p:nvPr/>
        </p:nvCxnSpPr>
        <p:spPr bwMode="auto">
          <a:xfrm>
            <a:off x="5916612"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a:off x="3565158" y="3818719"/>
            <a:ext cx="355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5" name="Elbow Connector 44"/>
          <p:cNvCxnSpPr/>
          <p:nvPr/>
        </p:nvCxnSpPr>
        <p:spPr bwMode="auto">
          <a:xfrm rot="5400000">
            <a:off x="5695620" y="-736881"/>
            <a:ext cx="797584" cy="7054362"/>
          </a:xfrm>
          <a:prstGeom prst="bentConnector3">
            <a:avLst/>
          </a:prstGeom>
          <a:solidFill>
            <a:schemeClr val="accent1"/>
          </a:solidFill>
          <a:ln w="381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122272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Middleware and Adapter</a:t>
            </a:r>
            <a:endParaRPr lang="en-US" dirty="0"/>
          </a:p>
        </p:txBody>
      </p:sp>
      <p:pic>
        <p:nvPicPr>
          <p:cNvPr id="1026" name="Picture 2" descr="ttps://cfs.gsfc.nasa.gov/images/CFS_Web_Banner_2016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721" y="2637896"/>
            <a:ext cx="8910671" cy="1582207"/>
          </a:xfrm>
          <a:prstGeom prst="rect">
            <a:avLst/>
          </a:prstGeom>
          <a:extLst/>
        </p:spPr>
        <p:style>
          <a:lnRef idx="1">
            <a:schemeClr val="dk1"/>
          </a:lnRef>
          <a:fillRef idx="2">
            <a:schemeClr val="dk1"/>
          </a:fillRef>
          <a:effectRef idx="1">
            <a:schemeClr val="dk1"/>
          </a:effectRef>
          <a:fontRef idx="minor">
            <a:schemeClr val="dk1"/>
          </a:fontRef>
        </p:style>
      </p:pic>
      <p:sp>
        <p:nvSpPr>
          <p:cNvPr id="28" name="Rectangle 27"/>
          <p:cNvSpPr/>
          <p:nvPr/>
        </p:nvSpPr>
        <p:spPr bwMode="auto">
          <a:xfrm>
            <a:off x="1629720" y="1028084"/>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Application</a:t>
            </a:r>
          </a:p>
        </p:txBody>
      </p:sp>
      <p:sp>
        <p:nvSpPr>
          <p:cNvPr id="29" name="Rectangle 28"/>
          <p:cNvSpPr/>
          <p:nvPr/>
        </p:nvSpPr>
        <p:spPr bwMode="auto">
          <a:xfrm>
            <a:off x="2757854" y="1028084"/>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Middleware</a:t>
            </a:r>
          </a:p>
        </p:txBody>
      </p:sp>
      <p:sp>
        <p:nvSpPr>
          <p:cNvPr id="30" name="Rectangle 29"/>
          <p:cNvSpPr/>
          <p:nvPr/>
        </p:nvSpPr>
        <p:spPr bwMode="auto">
          <a:xfrm>
            <a:off x="3885988" y="1028084"/>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Adapter</a:t>
            </a:r>
          </a:p>
        </p:txBody>
      </p:sp>
      <p:sp>
        <p:nvSpPr>
          <p:cNvPr id="31" name="Rectangle 30"/>
          <p:cNvSpPr/>
          <p:nvPr/>
        </p:nvSpPr>
        <p:spPr bwMode="auto">
          <a:xfrm>
            <a:off x="5014122" y="1028084"/>
            <a:ext cx="1008268" cy="636597"/>
          </a:xfrm>
          <a:prstGeom prst="rect">
            <a:avLst/>
          </a:prstGeom>
          <a:solidFill>
            <a:srgbClr val="F2D2D3"/>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Operating System</a:t>
            </a:r>
          </a:p>
        </p:txBody>
      </p:sp>
      <p:sp>
        <p:nvSpPr>
          <p:cNvPr id="32" name="Rectangle 31"/>
          <p:cNvSpPr/>
          <p:nvPr/>
        </p:nvSpPr>
        <p:spPr bwMode="auto">
          <a:xfrm>
            <a:off x="6142256" y="1028083"/>
            <a:ext cx="1008268" cy="636597"/>
          </a:xfrm>
          <a:prstGeom prst="rect">
            <a:avLst/>
          </a:prstGeom>
          <a:solidFill>
            <a:srgbClr val="E9C7E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Board Support Package</a:t>
            </a:r>
          </a:p>
        </p:txBody>
      </p:sp>
      <p:sp>
        <p:nvSpPr>
          <p:cNvPr id="33" name="Rectangle 32"/>
          <p:cNvSpPr/>
          <p:nvPr/>
        </p:nvSpPr>
        <p:spPr bwMode="auto">
          <a:xfrm>
            <a:off x="7270390" y="1028083"/>
            <a:ext cx="1008268" cy="636597"/>
          </a:xfrm>
          <a:prstGeom prst="rect">
            <a:avLst/>
          </a:prstGeom>
          <a:solidFill>
            <a:srgbClr val="F2D2D3"/>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Processor</a:t>
            </a:r>
          </a:p>
        </p:txBody>
      </p:sp>
      <p:sp>
        <p:nvSpPr>
          <p:cNvPr id="34" name="Rectangle 33"/>
          <p:cNvSpPr/>
          <p:nvPr/>
        </p:nvSpPr>
        <p:spPr bwMode="auto">
          <a:xfrm>
            <a:off x="8398524" y="1028083"/>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Bus</a:t>
            </a:r>
          </a:p>
        </p:txBody>
      </p:sp>
      <p:sp>
        <p:nvSpPr>
          <p:cNvPr id="35" name="Rectangle 34"/>
          <p:cNvSpPr/>
          <p:nvPr/>
        </p:nvSpPr>
        <p:spPr bwMode="auto">
          <a:xfrm>
            <a:off x="9526658" y="1028083"/>
            <a:ext cx="1008268" cy="636597"/>
          </a:xfrm>
          <a:prstGeom prst="rect">
            <a:avLst/>
          </a:prstGeom>
          <a:solidFill>
            <a:srgbClr val="DCF2D2"/>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a:t>Peripheral</a:t>
            </a:r>
          </a:p>
        </p:txBody>
      </p:sp>
      <p:cxnSp>
        <p:nvCxnSpPr>
          <p:cNvPr id="40" name="Straight Connector 39"/>
          <p:cNvCxnSpPr/>
          <p:nvPr/>
        </p:nvCxnSpPr>
        <p:spPr bwMode="auto">
          <a:xfrm flipH="1">
            <a:off x="2637988" y="1346382"/>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a:off x="3766122" y="1346382"/>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a:off x="4898062" y="1346382"/>
            <a:ext cx="116061" cy="1"/>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flipH="1">
            <a:off x="9406793" y="1346381"/>
            <a:ext cx="148573"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H="1">
            <a:off x="8278658" y="1346381"/>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49" name="Straight Connector 48"/>
          <p:cNvCxnSpPr/>
          <p:nvPr/>
        </p:nvCxnSpPr>
        <p:spPr bwMode="auto">
          <a:xfrm>
            <a:off x="7150524" y="1346381"/>
            <a:ext cx="11986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50" name="Straight Connector 49"/>
          <p:cNvCxnSpPr/>
          <p:nvPr/>
        </p:nvCxnSpPr>
        <p:spPr bwMode="auto">
          <a:xfrm flipH="1">
            <a:off x="6022390" y="1346382"/>
            <a:ext cx="119866" cy="1"/>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21" name="Rectangle 20"/>
          <p:cNvSpPr/>
          <p:nvPr/>
        </p:nvSpPr>
        <p:spPr bwMode="auto">
          <a:xfrm>
            <a:off x="5014123" y="1012040"/>
            <a:ext cx="5655901" cy="752592"/>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2" name="Rectangle 21"/>
          <p:cNvSpPr/>
          <p:nvPr/>
        </p:nvSpPr>
        <p:spPr bwMode="auto">
          <a:xfrm>
            <a:off x="1522413" y="970084"/>
            <a:ext cx="1111771" cy="752592"/>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Tree>
    <p:extLst>
      <p:ext uri="{BB962C8B-B14F-4D97-AF65-F5344CB8AC3E}">
        <p14:creationId xmlns:p14="http://schemas.microsoft.com/office/powerpoint/2010/main" val="1818612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Lincoln_2012_v16x9">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itchFamily="-110"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square" rtlCol="0">
        <a:spAutoFit/>
      </a:bodyPr>
      <a:lstStyle>
        <a:defPPr algn="ctr">
          <a:defRPr sz="1400" b="1" dirty="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Lincoln_2012_v16x9</Template>
  <TotalTime>8950</TotalTime>
  <Pages>1</Pages>
  <Words>2496</Words>
  <Application>Microsoft Office PowerPoint</Application>
  <PresentationFormat>Custom</PresentationFormat>
  <Paragraphs>521</Paragraphs>
  <Slides>28</Slides>
  <Notes>25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Consolas</vt:lpstr>
      <vt:lpstr>Mangal</vt:lpstr>
      <vt:lpstr>Times New Roman</vt:lpstr>
      <vt:lpstr>Wingdings</vt:lpstr>
      <vt:lpstr>Lincoln_2012_v16x9</vt:lpstr>
      <vt:lpstr>Secure Small Satellite Processing Platform</vt:lpstr>
      <vt:lpstr>SmallSats are an Attractive Option …</vt:lpstr>
      <vt:lpstr>… to adversaries</vt:lpstr>
      <vt:lpstr>Adding a “Root of Recovery” to Satellites</vt:lpstr>
      <vt:lpstr>A Representative Software Stack</vt:lpstr>
      <vt:lpstr>A Representative Software Stack</vt:lpstr>
      <vt:lpstr>A Representative Software Stack</vt:lpstr>
      <vt:lpstr>A Representative Software Stack</vt:lpstr>
      <vt:lpstr>Middleware and Adapter</vt:lpstr>
      <vt:lpstr>Operating System</vt:lpstr>
      <vt:lpstr>Design: OSAL-to-seL4</vt:lpstr>
      <vt:lpstr>OS_BinSemCreate</vt:lpstr>
      <vt:lpstr>Semaphores in seL4:  Native Construction</vt:lpstr>
      <vt:lpstr>Semaphores in seL4:  CAmkES Interconnect</vt:lpstr>
      <vt:lpstr>Instrumenting OSAL Mutex API</vt:lpstr>
      <vt:lpstr>Emulating Dynamism … Statically</vt:lpstr>
      <vt:lpstr>Emulating Dynamism … Statically</vt:lpstr>
      <vt:lpstr>Emulating Dynamism … Statically</vt:lpstr>
      <vt:lpstr>Generating CAmkES</vt:lpstr>
      <vt:lpstr>Generating CAmkES</vt:lpstr>
      <vt:lpstr>Generating CAmkES</vt:lpstr>
      <vt:lpstr>Generating CAmkES</vt:lpstr>
      <vt:lpstr>Emulating Dynamism … Statically</vt:lpstr>
      <vt:lpstr>Next Steps</vt:lpstr>
      <vt:lpstr>Conclusion</vt:lpstr>
      <vt:lpstr>Thank You!</vt:lpstr>
      <vt:lpstr>Backup</vt:lpstr>
      <vt:lpstr>Implementing OSAL API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Kyle W. Ingols</dc:creator>
  <cp:keywords/>
  <dc:description/>
  <cp:lastModifiedBy>Brandon, Jeffrey - 0553 - MITLL</cp:lastModifiedBy>
  <cp:revision>47</cp:revision>
  <cp:lastPrinted>2001-06-18T18:57:59Z</cp:lastPrinted>
  <dcterms:created xsi:type="dcterms:W3CDTF">2017-08-06T16:35:00Z</dcterms:created>
  <dcterms:modified xsi:type="dcterms:W3CDTF">2017-11-20T15:29:50Z</dcterms:modified>
  <cp:category/>
</cp:coreProperties>
</file>