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77" r:id="rId4"/>
    <p:sldId id="258" r:id="rId5"/>
    <p:sldId id="276" r:id="rId6"/>
    <p:sldId id="259" r:id="rId7"/>
    <p:sldId id="275" r:id="rId8"/>
    <p:sldId id="270" r:id="rId9"/>
    <p:sldId id="271" r:id="rId10"/>
    <p:sldId id="260" r:id="rId11"/>
    <p:sldId id="261" r:id="rId12"/>
    <p:sldId id="263" r:id="rId13"/>
    <p:sldId id="274" r:id="rId14"/>
    <p:sldId id="267" r:id="rId15"/>
    <p:sldId id="269" r:id="rId16"/>
    <p:sldId id="272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6"/>
    <p:restoredTop sz="94780"/>
  </p:normalViewPr>
  <p:slideViewPr>
    <p:cSldViewPr snapToGrid="0" snapToObjects="1" showGuides="1">
      <p:cViewPr varScale="1">
        <p:scale>
          <a:sx n="120" d="100"/>
          <a:sy n="120" d="100"/>
        </p:scale>
        <p:origin x="11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95D040-3F2A-43E9-8FB5-04DD91653A66}" type="datetimeFigureOut">
              <a:rPr lang="en-US"/>
              <a:pPr>
                <a:defRPr/>
              </a:pPr>
              <a:t>12/1/17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79759B-78D7-40D9-AA74-553216DD8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45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9759B-78D7-40D9-AA74-553216DD81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30DA5F-1913-9446-82C7-73054FF9C99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2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59A49-6650-7D4E-BCEA-E8BE98B710E7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3002" y="6356349"/>
            <a:ext cx="61179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F3FC3-7A86-4B6D-9199-4691EDE53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8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CB8EE-13F5-9C46-960A-873FDE29B719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0260-2185-416B-B517-40B457DFF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9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E7E95-955C-4F4F-BE6B-EEFA3F195B04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A964-90A0-47E6-BFD4-597883E31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2400" y="1066800"/>
            <a:ext cx="8839200" cy="5562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C6E3B-F101-DB48-926D-2CA9FECF2216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E9B7A-5710-4321-A32B-22E816950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2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DBF46-2044-444C-ACEF-48F2C4ECCAEC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B9F1-8376-4720-92D5-0462E5ECA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6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7BDC9-AE62-5843-90D2-F5A4BA7934C1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70539-2FF4-4806-B852-C48FC48B2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7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88120-F9F2-8C46-B8DC-E013409F998C}" type="datetime1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0D1ED-3983-4D59-95A8-011517D47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5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1FEB-84C9-8A4E-81E3-ECA46A2A4A4F}" type="datetime1">
              <a:rPr lang="en-US" smtClean="0"/>
              <a:t>12/1/17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2F5CF-D4FE-438C-BFB8-5DDD746DF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4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C1CD3-3504-8346-9302-41E74BA40ADB}" type="datetime1">
              <a:rPr lang="en-US" smtClean="0"/>
              <a:t>12/1/17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7137-ADCC-4FB2-9C15-AF914EB87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1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93FC1-5045-9D41-9AD2-012D2CF32E4C}" type="datetime1">
              <a:rPr lang="en-US" smtClean="0"/>
              <a:t>12/1/17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E9B7A-5710-4321-A32B-22E816950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7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AE161-7C0C-4444-BC3A-653BE74187F0}" type="datetime1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60F8-07F8-437A-A8EE-4B64834D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0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7F587-9B0D-5B4A-BDB4-20F48AAF9011}" type="datetime1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A9EE-7759-4D2F-923D-CBFB9F38C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9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0F42C6-F75E-B04F-9212-4494F73CD7D3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0263" y="6356350"/>
            <a:ext cx="5872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86AA06-7627-4C8B-B6AE-D634DA8A5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806450" y="1748118"/>
            <a:ext cx="7772400" cy="1367397"/>
          </a:xfrm>
        </p:spPr>
        <p:txBody>
          <a:bodyPr/>
          <a:lstStyle/>
          <a:p>
            <a:r>
              <a:rPr lang="en-US" sz="4800" dirty="0" smtClean="0"/>
              <a:t>Porting the core Flight System to the </a:t>
            </a:r>
            <a:r>
              <a:rPr lang="en-US" sz="4800" dirty="0" err="1" smtClean="0"/>
              <a:t>Dellingr</a:t>
            </a:r>
            <a:r>
              <a:rPr lang="en-US" sz="4800" dirty="0" smtClean="0"/>
              <a:t> </a:t>
            </a:r>
            <a:r>
              <a:rPr lang="en-US" sz="4800" dirty="0" err="1" smtClean="0"/>
              <a:t>Cubesat</a:t>
            </a:r>
            <a:endParaRPr lang="en-US" sz="4800" dirty="0" smtClean="0"/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5429250" y="5219700"/>
            <a:ext cx="3603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Alan Cudmore</a:t>
            </a:r>
            <a:endParaRPr lang="en-US" dirty="0"/>
          </a:p>
          <a:p>
            <a:r>
              <a:rPr lang="en-US" dirty="0" smtClean="0"/>
              <a:t>Code 582</a:t>
            </a:r>
          </a:p>
          <a:p>
            <a:r>
              <a:rPr lang="en-US" dirty="0" smtClean="0"/>
              <a:t>NASA </a:t>
            </a:r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800" y="6356350"/>
            <a:ext cx="6489700" cy="365125"/>
          </a:xfrm>
        </p:spPr>
        <p:txBody>
          <a:bodyPr/>
          <a:lstStyle/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5B3DA-DDBD-47BC-85B9-1BEF1905254C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9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05271">
            <a:off x="527295" y="4239350"/>
            <a:ext cx="2334395" cy="1680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456" y="43717"/>
            <a:ext cx="2011192" cy="14365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64" y="3606052"/>
            <a:ext cx="1837018" cy="13493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54BB5-5D80-114E-A968-2EB127FE47E5}" type="datetime1">
              <a:rPr lang="en-US" smtClean="0"/>
              <a:t>12/1/17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7407"/>
            <a:ext cx="8229600" cy="702515"/>
          </a:xfrm>
        </p:spPr>
        <p:txBody>
          <a:bodyPr/>
          <a:lstStyle/>
          <a:p>
            <a:r>
              <a:rPr lang="en-US" sz="3600" dirty="0" smtClean="0"/>
              <a:t>Flight Software Challenges (1)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11" y="1285266"/>
            <a:ext cx="7703975" cy="4805082"/>
          </a:xfrm>
        </p:spPr>
        <p:txBody>
          <a:bodyPr/>
          <a:lstStyle/>
          <a:p>
            <a:r>
              <a:rPr lang="en-US" sz="1600" b="1" dirty="0">
                <a:solidFill>
                  <a:srgbClr val="000000"/>
                </a:solidFill>
              </a:rPr>
              <a:t>New Operating </a:t>
            </a:r>
            <a:r>
              <a:rPr lang="en-US" sz="1600" b="1" dirty="0" smtClean="0">
                <a:solidFill>
                  <a:srgbClr val="000000"/>
                </a:solidFill>
              </a:rPr>
              <a:t>System: </a:t>
            </a:r>
            <a:r>
              <a:rPr lang="en-US" sz="1600" b="1" dirty="0" err="1">
                <a:solidFill>
                  <a:srgbClr val="000000"/>
                </a:solidFill>
              </a:rPr>
              <a:t>FreeRTOS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Required a port of the Operating System Abstraction Layer (OSAL)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Once </a:t>
            </a:r>
            <a:r>
              <a:rPr lang="en-US" sz="1600" dirty="0" smtClean="0">
                <a:solidFill>
                  <a:srgbClr val="000000"/>
                </a:solidFill>
              </a:rPr>
              <a:t>the OSAL </a:t>
            </a:r>
            <a:r>
              <a:rPr lang="en-US" sz="1600" dirty="0">
                <a:solidFill>
                  <a:srgbClr val="000000"/>
                </a:solidFill>
              </a:rPr>
              <a:t>was working, </a:t>
            </a: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 err="1" smtClean="0">
                <a:solidFill>
                  <a:srgbClr val="000000"/>
                </a:solidFill>
              </a:rPr>
              <a:t>cFE</a:t>
            </a:r>
            <a:r>
              <a:rPr lang="en-US" sz="1600" dirty="0" smtClean="0">
                <a:solidFill>
                  <a:srgbClr val="000000"/>
                </a:solidFill>
              </a:rPr>
              <a:t> core and portable </a:t>
            </a:r>
            <a:r>
              <a:rPr lang="en-US" sz="1600" dirty="0" err="1" smtClean="0">
                <a:solidFill>
                  <a:srgbClr val="000000"/>
                </a:solidFill>
              </a:rPr>
              <a:t>cFS</a:t>
            </a:r>
            <a:r>
              <a:rPr lang="en-US" sz="1600" dirty="0" smtClean="0">
                <a:solidFill>
                  <a:srgbClr val="000000"/>
                </a:solidFill>
              </a:rPr>
              <a:t> apps worked without modification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b="1" dirty="0" smtClean="0">
                <a:solidFill>
                  <a:srgbClr val="000000"/>
                </a:solidFill>
              </a:rPr>
              <a:t>On-board </a:t>
            </a:r>
            <a:r>
              <a:rPr lang="en-US" sz="1600" b="1" dirty="0">
                <a:solidFill>
                  <a:srgbClr val="000000"/>
                </a:solidFill>
              </a:rPr>
              <a:t>computer only has 2 </a:t>
            </a:r>
            <a:r>
              <a:rPr lang="en-US" sz="1600" b="1" dirty="0" smtClean="0">
                <a:solidFill>
                  <a:srgbClr val="000000"/>
                </a:solidFill>
              </a:rPr>
              <a:t>Megabytes </a:t>
            </a:r>
            <a:r>
              <a:rPr lang="en-US" sz="1600" b="1" dirty="0">
                <a:solidFill>
                  <a:srgbClr val="000000"/>
                </a:solidFill>
              </a:rPr>
              <a:t>of RAM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dirty="0" err="1">
                <a:solidFill>
                  <a:srgbClr val="000000"/>
                </a:solidFill>
              </a:rPr>
              <a:t>cFS</a:t>
            </a:r>
            <a:r>
              <a:rPr lang="en-US" sz="1600" dirty="0">
                <a:solidFill>
                  <a:srgbClr val="000000"/>
                </a:solidFill>
              </a:rPr>
              <a:t> code has to run in Flash, since 2 </a:t>
            </a:r>
            <a:r>
              <a:rPr lang="en-US" sz="1600" dirty="0" smtClean="0">
                <a:solidFill>
                  <a:srgbClr val="000000"/>
                </a:solidFill>
              </a:rPr>
              <a:t>Megabytes </a:t>
            </a:r>
            <a:r>
              <a:rPr lang="en-US" sz="1600" dirty="0">
                <a:solidFill>
                  <a:srgbClr val="000000"/>
                </a:solidFill>
              </a:rPr>
              <a:t>of RAM is not enough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Some </a:t>
            </a:r>
            <a:r>
              <a:rPr lang="en-US" sz="1600" dirty="0" err="1">
                <a:solidFill>
                  <a:srgbClr val="000000"/>
                </a:solidFill>
              </a:rPr>
              <a:t>cFS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applications </a:t>
            </a:r>
            <a:r>
              <a:rPr lang="en-US" sz="1600" dirty="0">
                <a:solidFill>
                  <a:srgbClr val="000000"/>
                </a:solidFill>
              </a:rPr>
              <a:t>had to be left out to save room (CFDP file transfer, Housekeeping)</a:t>
            </a:r>
          </a:p>
          <a:p>
            <a:r>
              <a:rPr lang="en-US" sz="1600" b="1" dirty="0">
                <a:solidFill>
                  <a:srgbClr val="000000"/>
                </a:solidFill>
              </a:rPr>
              <a:t>Flash file system is limited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Only holds </a:t>
            </a:r>
            <a:r>
              <a:rPr lang="en-US" sz="1600" dirty="0" smtClean="0">
                <a:solidFill>
                  <a:srgbClr val="000000"/>
                </a:solidFill>
              </a:rPr>
              <a:t>64 </a:t>
            </a:r>
            <a:r>
              <a:rPr lang="en-US" sz="1600" dirty="0">
                <a:solidFill>
                  <a:srgbClr val="000000"/>
                </a:solidFill>
              </a:rPr>
              <a:t>files, not enough for all of the mission stored command sequences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Workaround is to “bundle” multiple stored command sequences into a single file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This is a generic solution that could be used on other missions</a:t>
            </a:r>
          </a:p>
          <a:p>
            <a:r>
              <a:rPr lang="en-US" sz="1600" b="1" dirty="0">
                <a:solidFill>
                  <a:srgbClr val="000000"/>
                </a:solidFill>
              </a:rPr>
              <a:t>Cadet Radio Subsystem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Half Duplex, not ideal for real time telemetry and commands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Very low data rate between on-board computer and radio/recorder limits amount of data spacecraft can produce at one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B2F4E-1BE7-594C-990D-E48A9EC66471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This is a non-ITAR presentation, for public release and reproduction from FSW website.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1" y="194711"/>
            <a:ext cx="8229600" cy="645459"/>
          </a:xfrm>
        </p:spPr>
        <p:txBody>
          <a:bodyPr anchor="ctr"/>
          <a:lstStyle/>
          <a:p>
            <a:r>
              <a:rPr lang="en-US" sz="3600" dirty="0" smtClean="0"/>
              <a:t>Flight Software Challenges (</a:t>
            </a:r>
            <a:r>
              <a:rPr lang="en-US" sz="3600" dirty="0"/>
              <a:t>2</a:t>
            </a:r>
            <a:r>
              <a:rPr lang="en-US" sz="36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94" y="1039905"/>
            <a:ext cx="7763435" cy="5217459"/>
          </a:xfrm>
        </p:spPr>
        <p:txBody>
          <a:bodyPr/>
          <a:lstStyle/>
          <a:p>
            <a:r>
              <a:rPr lang="en-US" sz="1800" b="1" dirty="0">
                <a:solidFill>
                  <a:srgbClr val="000000"/>
                </a:solidFill>
              </a:rPr>
              <a:t>Limited Schedule and Budget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The traditional FSW development lifecycle does not work here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Framework of the </a:t>
            </a:r>
            <a:r>
              <a:rPr lang="en-US" sz="1800" dirty="0" err="1">
                <a:solidFill>
                  <a:srgbClr val="000000"/>
                </a:solidFill>
              </a:rPr>
              <a:t>cFE</a:t>
            </a:r>
            <a:r>
              <a:rPr lang="en-US" sz="1800" dirty="0">
                <a:solidFill>
                  <a:srgbClr val="000000"/>
                </a:solidFill>
              </a:rPr>
              <a:t>/</a:t>
            </a:r>
            <a:r>
              <a:rPr lang="en-US" sz="1800" dirty="0" err="1">
                <a:solidFill>
                  <a:srgbClr val="000000"/>
                </a:solidFill>
              </a:rPr>
              <a:t>cFS</a:t>
            </a:r>
            <a:r>
              <a:rPr lang="en-US" sz="1800" dirty="0">
                <a:solidFill>
                  <a:srgbClr val="000000"/>
                </a:solidFill>
              </a:rPr>
              <a:t> provided a model to follow for new software, saving us from re-inventing the wheel</a:t>
            </a:r>
          </a:p>
          <a:p>
            <a:r>
              <a:rPr lang="en-US" sz="1800" b="1" dirty="0">
                <a:solidFill>
                  <a:srgbClr val="000000"/>
                </a:solidFill>
              </a:rPr>
              <a:t>No ETU or Flat-Sat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There is only one copy of the satellite hardware, and it was not always available for FSW development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FSW changes had accumulated right before Thermal </a:t>
            </a:r>
            <a:r>
              <a:rPr lang="en-US" sz="1800" dirty="0" smtClean="0">
                <a:solidFill>
                  <a:srgbClr val="000000"/>
                </a:solidFill>
              </a:rPr>
              <a:t>Vacuum </a:t>
            </a:r>
            <a:r>
              <a:rPr lang="en-US" sz="1800" dirty="0">
                <a:solidFill>
                  <a:srgbClr val="000000"/>
                </a:solidFill>
              </a:rPr>
              <a:t>testing leading to last minute integration bugs and troubleshooting </a:t>
            </a:r>
          </a:p>
          <a:p>
            <a:r>
              <a:rPr lang="en-US" sz="1800" b="1" dirty="0">
                <a:solidFill>
                  <a:srgbClr val="000000"/>
                </a:solidFill>
              </a:rPr>
              <a:t>Significant time spent working with device drivers and interfaces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A Typical </a:t>
            </a:r>
            <a:r>
              <a:rPr lang="en-US" sz="1800" dirty="0">
                <a:solidFill>
                  <a:srgbClr val="000000"/>
                </a:solidFill>
              </a:rPr>
              <a:t>large mission has a limited set of known interfaces (1553/</a:t>
            </a:r>
            <a:r>
              <a:rPr lang="en-US" sz="1800" dirty="0" err="1">
                <a:solidFill>
                  <a:srgbClr val="000000"/>
                </a:solidFill>
              </a:rPr>
              <a:t>Spacewire</a:t>
            </a:r>
            <a:r>
              <a:rPr lang="en-US" sz="1800" dirty="0">
                <a:solidFill>
                  <a:srgbClr val="000000"/>
                </a:solidFill>
              </a:rPr>
              <a:t>, Serial) </a:t>
            </a:r>
          </a:p>
          <a:p>
            <a:pPr lvl="1"/>
            <a:r>
              <a:rPr lang="en-US" sz="1800" dirty="0" err="1">
                <a:solidFill>
                  <a:srgbClr val="000000"/>
                </a:solidFill>
              </a:rPr>
              <a:t>Dellingr</a:t>
            </a:r>
            <a:r>
              <a:rPr lang="en-US" sz="1800" dirty="0">
                <a:solidFill>
                  <a:srgbClr val="000000"/>
                </a:solidFill>
              </a:rPr>
              <a:t> uses Serial, I2C, SPI, Analog, </a:t>
            </a:r>
            <a:r>
              <a:rPr lang="en-US" sz="1800" dirty="0" smtClean="0">
                <a:solidFill>
                  <a:srgbClr val="000000"/>
                </a:solidFill>
              </a:rPr>
              <a:t>GPIO, and I2C extended interfaces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Multiple problems encountered with I2C and SPI interfaces that just needed more troubleshooting time and effort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Engineers end up being multi-discipline ( FSW, Hardware, Mechanical, I&amp;T ) 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pPr lvl="1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6EAF2-EC1C-304B-AC7D-2498B8A02946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This is a non-ITAR presentation, for public release and reproduction from FSW website.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826" y="264294"/>
            <a:ext cx="8229600" cy="549623"/>
          </a:xfrm>
        </p:spPr>
        <p:txBody>
          <a:bodyPr/>
          <a:lstStyle/>
          <a:p>
            <a:r>
              <a:rPr lang="en-US" sz="3600" dirty="0" smtClean="0"/>
              <a:t>Port Details: OS Abstraction Layer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02" y="932328"/>
            <a:ext cx="7780245" cy="5579003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Kernel</a:t>
            </a:r>
          </a:p>
          <a:p>
            <a:pPr lvl="1"/>
            <a:r>
              <a:rPr lang="en-US" sz="1400" dirty="0" smtClean="0"/>
              <a:t>Basic </a:t>
            </a:r>
            <a:r>
              <a:rPr lang="en-US" sz="1400" dirty="0" err="1" smtClean="0"/>
              <a:t>FreeRTOS</a:t>
            </a:r>
            <a:r>
              <a:rPr lang="en-US" sz="1400" dirty="0" smtClean="0"/>
              <a:t> port was fairly straightforward</a:t>
            </a:r>
          </a:p>
          <a:p>
            <a:pPr lvl="2"/>
            <a:r>
              <a:rPr lang="en-US" sz="1400" dirty="0" smtClean="0"/>
              <a:t>All of the OS primitives are present</a:t>
            </a:r>
          </a:p>
          <a:p>
            <a:pPr lvl="1"/>
            <a:r>
              <a:rPr lang="en-US" sz="1400" dirty="0" err="1" smtClean="0"/>
              <a:t>FreeRTOS</a:t>
            </a:r>
            <a:r>
              <a:rPr lang="en-US" sz="1400" dirty="0" smtClean="0"/>
              <a:t> has a configurable set of priorities (used 256)</a:t>
            </a:r>
          </a:p>
          <a:p>
            <a:pPr lvl="1"/>
            <a:r>
              <a:rPr lang="en-US" sz="1400" dirty="0" smtClean="0"/>
              <a:t>Using </a:t>
            </a:r>
            <a:r>
              <a:rPr lang="en-US" sz="1400" dirty="0" err="1" smtClean="0"/>
              <a:t>FreeRTOS</a:t>
            </a:r>
            <a:r>
              <a:rPr lang="en-US" sz="1400" dirty="0" smtClean="0"/>
              <a:t> 8.x</a:t>
            </a:r>
          </a:p>
          <a:p>
            <a:r>
              <a:rPr lang="en-US" sz="1800" b="1" dirty="0" smtClean="0"/>
              <a:t>File Systems</a:t>
            </a:r>
          </a:p>
          <a:p>
            <a:pPr lvl="1"/>
            <a:r>
              <a:rPr lang="en-US" sz="1400" dirty="0" err="1" smtClean="0"/>
              <a:t>FreeRTOS</a:t>
            </a:r>
            <a:r>
              <a:rPr lang="en-US" sz="1400" dirty="0" smtClean="0"/>
              <a:t> does not include a File System</a:t>
            </a:r>
          </a:p>
          <a:p>
            <a:pPr lvl="1"/>
            <a:r>
              <a:rPr lang="en-US" sz="1400" dirty="0" err="1" smtClean="0"/>
              <a:t>Gomspace</a:t>
            </a:r>
            <a:r>
              <a:rPr lang="en-US" sz="1400" dirty="0" smtClean="0"/>
              <a:t> integrated firmware that included:</a:t>
            </a:r>
          </a:p>
          <a:p>
            <a:pPr lvl="2"/>
            <a:r>
              <a:rPr lang="en-US" sz="1200" dirty="0"/>
              <a:t>T</a:t>
            </a:r>
            <a:r>
              <a:rPr lang="en-US" sz="1200" dirty="0" smtClean="0"/>
              <a:t>he “</a:t>
            </a:r>
            <a:r>
              <a:rPr lang="en-US" sz="1200" dirty="0" err="1" smtClean="0"/>
              <a:t>fatfs</a:t>
            </a:r>
            <a:r>
              <a:rPr lang="en-US" sz="1200" dirty="0" smtClean="0"/>
              <a:t>” open source Filesystem </a:t>
            </a:r>
          </a:p>
          <a:p>
            <a:pPr lvl="2"/>
            <a:r>
              <a:rPr lang="en-US" sz="1200" dirty="0" smtClean="0"/>
              <a:t>UFFS filesystem for the flash memory</a:t>
            </a:r>
          </a:p>
          <a:p>
            <a:pPr lvl="2"/>
            <a:r>
              <a:rPr lang="en-US" sz="1200" dirty="0"/>
              <a:t>A</a:t>
            </a:r>
            <a:r>
              <a:rPr lang="en-US" sz="1200" dirty="0" smtClean="0"/>
              <a:t> POSIX API Virtual Filesystem Layer (VFS)</a:t>
            </a:r>
            <a:endParaRPr lang="en-US" sz="900" dirty="0" smtClean="0"/>
          </a:p>
          <a:p>
            <a:r>
              <a:rPr lang="en-US" sz="1800" b="1" dirty="0" smtClean="0"/>
              <a:t>Network interfaces</a:t>
            </a:r>
          </a:p>
          <a:p>
            <a:pPr lvl="1"/>
            <a:r>
              <a:rPr lang="en-US" sz="1400" dirty="0" err="1" smtClean="0"/>
              <a:t>FreeRTOS</a:t>
            </a:r>
            <a:r>
              <a:rPr lang="en-US" sz="1400" dirty="0" smtClean="0"/>
              <a:t> does not include a network stack in the base kernel, but this was not needed for </a:t>
            </a:r>
            <a:r>
              <a:rPr lang="en-US" sz="1400" dirty="0" err="1" smtClean="0"/>
              <a:t>Dellingr</a:t>
            </a:r>
            <a:endParaRPr lang="en-US" sz="1400" dirty="0" smtClean="0"/>
          </a:p>
          <a:p>
            <a:pPr lvl="1"/>
            <a:r>
              <a:rPr lang="en-US" sz="1400" dirty="0" smtClean="0"/>
              <a:t>The </a:t>
            </a:r>
            <a:r>
              <a:rPr lang="en-US" sz="1400" dirty="0" err="1" smtClean="0"/>
              <a:t>Gomspace</a:t>
            </a:r>
            <a:r>
              <a:rPr lang="en-US" sz="1400" dirty="0" smtClean="0"/>
              <a:t> </a:t>
            </a:r>
            <a:r>
              <a:rPr lang="en-US" sz="1400" dirty="0" err="1" smtClean="0"/>
              <a:t>Cubesat</a:t>
            </a:r>
            <a:r>
              <a:rPr lang="en-US" sz="1400" dirty="0" smtClean="0"/>
              <a:t> Space Protocol (CSP) was used to transfer files to the flash over the serial port</a:t>
            </a:r>
            <a:endParaRPr lang="en-US" sz="1100" dirty="0" smtClean="0"/>
          </a:p>
          <a:p>
            <a:r>
              <a:rPr lang="en-US" sz="1800" b="1" dirty="0" smtClean="0"/>
              <a:t>Dynamic Loader</a:t>
            </a:r>
          </a:p>
          <a:p>
            <a:pPr lvl="1"/>
            <a:r>
              <a:rPr lang="en-US" sz="1400" dirty="0" smtClean="0"/>
              <a:t>Used a combination of MMS Static Loader and linking apps directly with the </a:t>
            </a:r>
            <a:r>
              <a:rPr lang="en-US" sz="1400" dirty="0" err="1" smtClean="0"/>
              <a:t>cFE</a:t>
            </a:r>
            <a:r>
              <a:rPr lang="en-US" sz="1400" dirty="0" smtClean="0"/>
              <a:t> Core and base OS image </a:t>
            </a:r>
          </a:p>
          <a:p>
            <a:pPr lvl="1"/>
            <a:r>
              <a:rPr lang="en-US" sz="1400" dirty="0" smtClean="0"/>
              <a:t>Most mission apps were loaded from the file system</a:t>
            </a:r>
            <a:r>
              <a:rPr lang="en-US" sz="1600" dirty="0" smtClean="0"/>
              <a:t> </a:t>
            </a:r>
          </a:p>
          <a:p>
            <a:pPr lvl="1"/>
            <a:endParaRPr lang="en-US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F41C9-FDA6-0549-9DD6-ADE9CA36987F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This is a non-ITAR presentation, for public release and reproduction from FSW website.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10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708"/>
            <a:ext cx="8229600" cy="617499"/>
          </a:xfrm>
        </p:spPr>
        <p:txBody>
          <a:bodyPr/>
          <a:lstStyle/>
          <a:p>
            <a:r>
              <a:rPr lang="en-US" sz="3600" dirty="0" smtClean="0"/>
              <a:t>Port Details: Platform Support Package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74207"/>
            <a:ext cx="7886700" cy="5632101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PSP / Startup code</a:t>
            </a:r>
          </a:p>
          <a:p>
            <a:pPr lvl="1"/>
            <a:r>
              <a:rPr lang="en-US" sz="1600" dirty="0" smtClean="0"/>
              <a:t>Wanted to leverage the </a:t>
            </a:r>
            <a:r>
              <a:rPr lang="en-US" sz="1600" dirty="0" err="1" smtClean="0"/>
              <a:t>Gomspace</a:t>
            </a:r>
            <a:r>
              <a:rPr lang="en-US" sz="1600" dirty="0" smtClean="0"/>
              <a:t> </a:t>
            </a:r>
            <a:r>
              <a:rPr lang="en-US" sz="1600" dirty="0" err="1" smtClean="0"/>
              <a:t>Nanomind</a:t>
            </a:r>
            <a:r>
              <a:rPr lang="en-US" sz="1600" dirty="0" smtClean="0"/>
              <a:t> firmware</a:t>
            </a:r>
          </a:p>
          <a:p>
            <a:pPr lvl="2"/>
            <a:r>
              <a:rPr lang="en-US" sz="1600" dirty="0" smtClean="0"/>
              <a:t>Modifications made to facilitate </a:t>
            </a:r>
            <a:r>
              <a:rPr lang="en-US" sz="1600" dirty="0" err="1" smtClean="0"/>
              <a:t>cFS</a:t>
            </a:r>
            <a:r>
              <a:rPr lang="en-US" sz="1600" dirty="0" smtClean="0"/>
              <a:t> port</a:t>
            </a:r>
          </a:p>
          <a:p>
            <a:pPr lvl="2"/>
            <a:r>
              <a:rPr lang="en-US" sz="1600" dirty="0" smtClean="0"/>
              <a:t>The original </a:t>
            </a:r>
            <a:r>
              <a:rPr lang="en-US" sz="1600" dirty="0" err="1" smtClean="0"/>
              <a:t>Gomspace</a:t>
            </a:r>
            <a:r>
              <a:rPr lang="en-US" sz="1600" dirty="0" smtClean="0"/>
              <a:t> Shell was used for a diagnostics console</a:t>
            </a:r>
          </a:p>
          <a:p>
            <a:pPr lvl="1"/>
            <a:r>
              <a:rPr lang="en-US" sz="1600" dirty="0" smtClean="0"/>
              <a:t>With only 2MB of RAM, the </a:t>
            </a:r>
            <a:r>
              <a:rPr lang="en-US" sz="1600" dirty="0" err="1" smtClean="0"/>
              <a:t>cFE</a:t>
            </a:r>
            <a:r>
              <a:rPr lang="en-US" sz="1600" dirty="0" smtClean="0"/>
              <a:t>/</a:t>
            </a:r>
            <a:r>
              <a:rPr lang="en-US" sz="1600" dirty="0" err="1" smtClean="0"/>
              <a:t>cFS</a:t>
            </a:r>
            <a:r>
              <a:rPr lang="en-US" sz="1600" dirty="0" smtClean="0"/>
              <a:t> code had to run in Flash</a:t>
            </a:r>
          </a:p>
          <a:p>
            <a:pPr lvl="2"/>
            <a:r>
              <a:rPr lang="en-US" sz="1600" dirty="0" smtClean="0"/>
              <a:t>Only selected mission apps could be dynamically loaded to RAM</a:t>
            </a:r>
            <a:endParaRPr lang="en-US" sz="1600" dirty="0"/>
          </a:p>
          <a:p>
            <a:r>
              <a:rPr lang="en-US" sz="1800" b="1" dirty="0" smtClean="0"/>
              <a:t>1HZ Time Source</a:t>
            </a:r>
          </a:p>
          <a:p>
            <a:pPr lvl="1"/>
            <a:r>
              <a:rPr lang="en-US" sz="1600" dirty="0" smtClean="0"/>
              <a:t>There was no 1hz time source for this system (GPS is not always powered)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 err="1" smtClean="0"/>
              <a:t>FreeRTOS</a:t>
            </a:r>
            <a:r>
              <a:rPr lang="en-US" sz="1600" dirty="0" smtClean="0"/>
              <a:t> 1000hz timer tick is used as the 1hz source</a:t>
            </a:r>
            <a:endParaRPr lang="en-US" sz="1600" dirty="0"/>
          </a:p>
          <a:p>
            <a:r>
              <a:rPr lang="en-US" sz="1800" b="1" dirty="0" smtClean="0"/>
              <a:t>File Systems, Volume Table</a:t>
            </a:r>
          </a:p>
          <a:p>
            <a:pPr lvl="1"/>
            <a:r>
              <a:rPr lang="en-US" sz="1600" dirty="0" smtClean="0"/>
              <a:t>The /ram and /boot file systems are directly mapped to the OSAL</a:t>
            </a:r>
          </a:p>
          <a:p>
            <a:pPr lvl="1"/>
            <a:r>
              <a:rPr lang="en-US" sz="1600" dirty="0" smtClean="0"/>
              <a:t>No path translation is needed</a:t>
            </a:r>
          </a:p>
          <a:p>
            <a:r>
              <a:rPr lang="en-US" sz="1800" b="1" dirty="0" smtClean="0"/>
              <a:t>Restart Code</a:t>
            </a:r>
          </a:p>
          <a:p>
            <a:pPr lvl="1"/>
            <a:r>
              <a:rPr lang="en-US" sz="1400" dirty="0" smtClean="0"/>
              <a:t>Ties to the </a:t>
            </a:r>
            <a:r>
              <a:rPr lang="en-US" sz="1400" dirty="0" err="1" smtClean="0"/>
              <a:t>Gompace</a:t>
            </a:r>
            <a:r>
              <a:rPr lang="en-US" sz="1400" dirty="0" smtClean="0"/>
              <a:t> firmware reset function</a:t>
            </a:r>
          </a:p>
          <a:p>
            <a:r>
              <a:rPr lang="en-US" sz="1800" b="1" dirty="0" smtClean="0"/>
              <a:t>Watchdog</a:t>
            </a:r>
          </a:p>
          <a:p>
            <a:pPr lvl="1"/>
            <a:r>
              <a:rPr lang="en-US" sz="1400" dirty="0" smtClean="0"/>
              <a:t>Uses the CPU watchdog feature</a:t>
            </a:r>
          </a:p>
          <a:p>
            <a:r>
              <a:rPr lang="en-US" sz="1800" b="1" dirty="0" smtClean="0"/>
              <a:t>Flash/Nonvolatile access</a:t>
            </a:r>
          </a:p>
          <a:p>
            <a:pPr lvl="1"/>
            <a:r>
              <a:rPr lang="en-US" sz="1400" dirty="0" smtClean="0"/>
              <a:t>Due to time and schedule, the flash is readable via memory map for checksum, but not writeable outside of the file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89AE5E-B076-D64D-A715-12C7BC07396C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This is a non-ITAR presentation, for public release and reproduction from FSW website.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41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224"/>
            <a:ext cx="8229600" cy="682532"/>
          </a:xfrm>
        </p:spPr>
        <p:txBody>
          <a:bodyPr/>
          <a:lstStyle/>
          <a:p>
            <a:r>
              <a:rPr lang="en-US" sz="3600" dirty="0" smtClean="0"/>
              <a:t>Lessons Learned (1)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9756"/>
            <a:ext cx="8229600" cy="5430888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Positive </a:t>
            </a:r>
            <a:r>
              <a:rPr lang="en-US" sz="2000" b="1" dirty="0" err="1" smtClean="0"/>
              <a:t>cFS</a:t>
            </a:r>
            <a:r>
              <a:rPr lang="en-US" sz="2000" b="1" dirty="0" smtClean="0"/>
              <a:t> Lessons: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 err="1" smtClean="0"/>
              <a:t>cFS</a:t>
            </a:r>
            <a:r>
              <a:rPr lang="en-US" sz="1600" dirty="0" smtClean="0"/>
              <a:t> </a:t>
            </a:r>
            <a:r>
              <a:rPr lang="en-US" sz="1600" dirty="0"/>
              <a:t>brought a development environment, FSW framework, and process to the project</a:t>
            </a:r>
          </a:p>
          <a:p>
            <a:pPr lvl="2"/>
            <a:r>
              <a:rPr lang="en-US" sz="1400" dirty="0"/>
              <a:t>Work could be broken up in to modules or </a:t>
            </a:r>
            <a:r>
              <a:rPr lang="en-US" sz="1400" dirty="0" err="1"/>
              <a:t>cFS</a:t>
            </a:r>
            <a:r>
              <a:rPr lang="en-US" sz="1400" dirty="0"/>
              <a:t> apps for developers to focus on </a:t>
            </a:r>
          </a:p>
          <a:p>
            <a:pPr lvl="2"/>
            <a:r>
              <a:rPr lang="en-US" sz="1400" dirty="0"/>
              <a:t>The modularity of an app helped isolate the code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 err="1" smtClean="0"/>
              <a:t>cFS</a:t>
            </a:r>
            <a:r>
              <a:rPr lang="en-US" sz="1600" dirty="0" smtClean="0"/>
              <a:t> </a:t>
            </a:r>
            <a:r>
              <a:rPr lang="en-US" sz="1600" dirty="0"/>
              <a:t>allows you to focus on mission specific code and start to work on that immediately </a:t>
            </a:r>
            <a:endParaRPr lang="en-US" sz="1600" dirty="0" smtClean="0"/>
          </a:p>
          <a:p>
            <a:pPr lvl="1"/>
            <a:r>
              <a:rPr lang="en-US" sz="1600" dirty="0" smtClean="0"/>
              <a:t>The </a:t>
            </a:r>
            <a:r>
              <a:rPr lang="en-US" sz="1600" dirty="0" err="1" smtClean="0"/>
              <a:t>cFE</a:t>
            </a:r>
            <a:r>
              <a:rPr lang="en-US" sz="1600" dirty="0" smtClean="0"/>
              <a:t> and </a:t>
            </a:r>
            <a:r>
              <a:rPr lang="en-US" sz="1600" dirty="0" err="1" smtClean="0"/>
              <a:t>cFS</a:t>
            </a:r>
            <a:r>
              <a:rPr lang="en-US" sz="1600" dirty="0" smtClean="0"/>
              <a:t> functionality added a lot to the mission with little effort</a:t>
            </a:r>
          </a:p>
          <a:p>
            <a:pPr lvl="2"/>
            <a:r>
              <a:rPr lang="en-US" sz="1400" dirty="0" smtClean="0"/>
              <a:t>FDC</a:t>
            </a:r>
            <a:r>
              <a:rPr lang="en-US" sz="1400" dirty="0"/>
              <a:t>, stored commands, Limit Checker, Table Services, saved a lot of time in re-inventing software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 err="1" smtClean="0"/>
              <a:t>cFS</a:t>
            </a:r>
            <a:r>
              <a:rPr lang="en-US" sz="1600" dirty="0" smtClean="0"/>
              <a:t> cross </a:t>
            </a:r>
            <a:r>
              <a:rPr lang="en-US" sz="1600" dirty="0"/>
              <a:t>platform capability allows us to develop and run on desktop Linux, Raspberry Pi, </a:t>
            </a:r>
            <a:r>
              <a:rPr lang="en-US" sz="1600" dirty="0" smtClean="0"/>
              <a:t>and other targets</a:t>
            </a:r>
          </a:p>
          <a:p>
            <a:pPr lvl="2"/>
            <a:r>
              <a:rPr lang="en-US" sz="1400" dirty="0" smtClean="0"/>
              <a:t>Very useful for getting high level application logic working</a:t>
            </a:r>
          </a:p>
          <a:p>
            <a:r>
              <a:rPr lang="en-US" sz="2000" b="1" dirty="0" smtClean="0"/>
              <a:t>Negative </a:t>
            </a:r>
            <a:r>
              <a:rPr lang="en-US" sz="2000" b="1" dirty="0" err="1" smtClean="0"/>
              <a:t>cFS</a:t>
            </a:r>
            <a:r>
              <a:rPr lang="en-US" sz="2000" b="1" dirty="0" smtClean="0"/>
              <a:t> Lessons: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 err="1" smtClean="0"/>
              <a:t>cFS</a:t>
            </a:r>
            <a:r>
              <a:rPr lang="en-US" sz="1600" dirty="0" smtClean="0"/>
              <a:t> </a:t>
            </a:r>
            <a:r>
              <a:rPr lang="en-US" sz="1600" dirty="0"/>
              <a:t>was a poor fit for </a:t>
            </a:r>
            <a:r>
              <a:rPr lang="en-US" sz="1600" dirty="0" err="1"/>
              <a:t>Gomspace</a:t>
            </a:r>
            <a:r>
              <a:rPr lang="en-US" sz="1600" dirty="0"/>
              <a:t> </a:t>
            </a:r>
            <a:r>
              <a:rPr lang="en-US" sz="1600" dirty="0" err="1"/>
              <a:t>Nanomind</a:t>
            </a:r>
            <a:r>
              <a:rPr lang="en-US" sz="1600" dirty="0"/>
              <a:t> </a:t>
            </a:r>
            <a:r>
              <a:rPr lang="en-US" sz="1600" dirty="0" smtClean="0"/>
              <a:t>Processor card due to the limited amount of SRAM</a:t>
            </a:r>
            <a:endParaRPr lang="en-US" sz="1600" dirty="0" smtClean="0"/>
          </a:p>
          <a:p>
            <a:pPr lvl="1"/>
            <a:r>
              <a:rPr lang="en-US" sz="1600" dirty="0" smtClean="0"/>
              <a:t>Experience </a:t>
            </a:r>
            <a:r>
              <a:rPr lang="en-US" sz="1600" dirty="0"/>
              <a:t>was used to work around </a:t>
            </a:r>
            <a:r>
              <a:rPr lang="en-US" sz="1600" dirty="0" smtClean="0"/>
              <a:t>limitations of the </a:t>
            </a:r>
            <a:r>
              <a:rPr lang="en-US" sz="1600" dirty="0" smtClean="0"/>
              <a:t>processor card </a:t>
            </a:r>
            <a:r>
              <a:rPr lang="en-US" sz="1600" dirty="0" smtClean="0"/>
              <a:t>– This was not a recommended port for </a:t>
            </a:r>
            <a:r>
              <a:rPr lang="en-US" sz="1600" dirty="0" err="1" smtClean="0"/>
              <a:t>cFS</a:t>
            </a:r>
            <a:r>
              <a:rPr lang="en-US" sz="1600" dirty="0" smtClean="0"/>
              <a:t> beginners</a:t>
            </a:r>
            <a:endParaRPr lang="en-US" sz="1600" dirty="0"/>
          </a:p>
          <a:p>
            <a:pPr lvl="1"/>
            <a:r>
              <a:rPr lang="en-US" sz="1600" dirty="0" err="1" smtClean="0"/>
              <a:t>cFS</a:t>
            </a:r>
            <a:r>
              <a:rPr lang="en-US" sz="1600" dirty="0" smtClean="0"/>
              <a:t> experience helped with the selection and configuration of apps – Learning the </a:t>
            </a:r>
            <a:r>
              <a:rPr lang="en-US" sz="1600" dirty="0" err="1" smtClean="0"/>
              <a:t>cFS</a:t>
            </a:r>
            <a:r>
              <a:rPr lang="en-US" sz="1600" dirty="0" smtClean="0"/>
              <a:t> is beneficial before trying to develop a system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831841-3461-8041-948B-6E87FC5617AE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This is a non-ITAR presentation, for public release and reproduction from FSW website.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16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123"/>
            <a:ext cx="8229600" cy="655638"/>
          </a:xfrm>
        </p:spPr>
        <p:txBody>
          <a:bodyPr/>
          <a:lstStyle/>
          <a:p>
            <a:r>
              <a:rPr lang="en-US" sz="3600" dirty="0" smtClean="0"/>
              <a:t>Lessons Learned 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5739"/>
            <a:ext cx="8229600" cy="409721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42 </a:t>
            </a:r>
            <a:r>
              <a:rPr lang="en-US" dirty="0"/>
              <a:t>Simulator </a:t>
            </a:r>
            <a:r>
              <a:rPr lang="en-US" dirty="0" smtClean="0"/>
              <a:t>interface to the </a:t>
            </a:r>
            <a:r>
              <a:rPr lang="en-US" dirty="0" err="1" smtClean="0"/>
              <a:t>cFS</a:t>
            </a:r>
            <a:r>
              <a:rPr lang="en-US" dirty="0" smtClean="0"/>
              <a:t> </a:t>
            </a:r>
            <a:r>
              <a:rPr lang="en-US" dirty="0"/>
              <a:t>enabled ACS </a:t>
            </a:r>
            <a:r>
              <a:rPr lang="en-US" dirty="0" smtClean="0"/>
              <a:t>development and debug</a:t>
            </a:r>
          </a:p>
          <a:p>
            <a:pPr lvl="1"/>
            <a:r>
              <a:rPr lang="en-US" dirty="0" smtClean="0"/>
              <a:t>ACS algorithm checkout would have been very hard without it</a:t>
            </a:r>
            <a:endParaRPr lang="en-US" dirty="0"/>
          </a:p>
          <a:p>
            <a:r>
              <a:rPr lang="en-US" dirty="0" smtClean="0"/>
              <a:t>Not having a Flat Sat or second copy of the hardware was difficult</a:t>
            </a:r>
          </a:p>
          <a:p>
            <a:pPr lvl="1"/>
            <a:r>
              <a:rPr lang="en-US" dirty="0" smtClean="0"/>
              <a:t>Having the </a:t>
            </a:r>
            <a:r>
              <a:rPr lang="en-US" dirty="0" err="1" smtClean="0"/>
              <a:t>cFS</a:t>
            </a:r>
            <a:r>
              <a:rPr lang="en-US" dirty="0" smtClean="0"/>
              <a:t> and simulation capability from day 1 would ease this problem, but not eliminate it</a:t>
            </a:r>
          </a:p>
          <a:p>
            <a:r>
              <a:rPr lang="en-US" dirty="0" smtClean="0"/>
              <a:t>Hardware devices were hard to work with, and hardware/software integration was time consuming</a:t>
            </a:r>
          </a:p>
          <a:p>
            <a:pPr lvl="1"/>
            <a:r>
              <a:rPr lang="en-US" dirty="0" smtClean="0"/>
              <a:t>This was unavoidable no matter what the framework</a:t>
            </a:r>
          </a:p>
          <a:p>
            <a:pPr lvl="1"/>
            <a:r>
              <a:rPr lang="en-US" dirty="0" smtClean="0"/>
              <a:t>I2C , SPI, UART interfaces are all “Finicky” </a:t>
            </a:r>
          </a:p>
          <a:p>
            <a:pPr lvl="1"/>
            <a:r>
              <a:rPr lang="en-US" dirty="0" smtClean="0"/>
              <a:t>Used Standalone diagnostic code and even Arduino to test out devices</a:t>
            </a:r>
          </a:p>
          <a:p>
            <a:pPr lvl="1"/>
            <a:r>
              <a:rPr lang="en-US" dirty="0" smtClean="0"/>
              <a:t>It was often easy to get a device working with a test program by itself but harder when in a multitasking environment with multiple devices operating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306BD0-2F0F-2746-A3B4-3A7E2B7A47D9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This is a non-ITAR presentation, for public release and reproduction from FSW website.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738"/>
            <a:ext cx="8229600" cy="633046"/>
          </a:xfrm>
        </p:spPr>
        <p:txBody>
          <a:bodyPr/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278"/>
            <a:ext cx="8229600" cy="4762626"/>
          </a:xfrm>
        </p:spPr>
        <p:txBody>
          <a:bodyPr/>
          <a:lstStyle/>
          <a:p>
            <a:r>
              <a:rPr lang="en-US" sz="2400" dirty="0" smtClean="0"/>
              <a:t>Was the </a:t>
            </a:r>
            <a:r>
              <a:rPr lang="en-US" sz="2400" dirty="0" err="1" smtClean="0"/>
              <a:t>cFS</a:t>
            </a:r>
            <a:r>
              <a:rPr lang="en-US" sz="2400" dirty="0" smtClean="0"/>
              <a:t> the right choice for the </a:t>
            </a:r>
            <a:r>
              <a:rPr lang="en-US" sz="2400" dirty="0" err="1" smtClean="0"/>
              <a:t>Dellingr</a:t>
            </a:r>
            <a:r>
              <a:rPr lang="en-US" sz="2400" dirty="0" smtClean="0"/>
              <a:t> </a:t>
            </a:r>
            <a:r>
              <a:rPr lang="en-US" sz="2400" dirty="0" err="1" smtClean="0"/>
              <a:t>Cubesat</a:t>
            </a:r>
            <a:r>
              <a:rPr lang="en-US" sz="2400" dirty="0" smtClean="0"/>
              <a:t>?</a:t>
            </a:r>
          </a:p>
          <a:p>
            <a:pPr lvl="1"/>
            <a:r>
              <a:rPr lang="en-US" sz="2000" dirty="0" smtClean="0"/>
              <a:t>Yes : There were compromises, but valuable lessons were learned that can immediately be applied to the next generation of </a:t>
            </a:r>
            <a:r>
              <a:rPr lang="en-US" sz="2000" dirty="0" err="1" smtClean="0"/>
              <a:t>Cubesats</a:t>
            </a:r>
            <a:endParaRPr lang="en-US" sz="2000" dirty="0" smtClean="0"/>
          </a:p>
          <a:p>
            <a:pPr lvl="1"/>
            <a:r>
              <a:rPr lang="en-US" sz="2000" dirty="0" smtClean="0"/>
              <a:t>We were able to leverage </a:t>
            </a:r>
            <a:r>
              <a:rPr lang="en-US" sz="2000" dirty="0" err="1" smtClean="0"/>
              <a:t>cFS</a:t>
            </a:r>
            <a:r>
              <a:rPr lang="en-US" sz="2000" dirty="0" smtClean="0"/>
              <a:t> experience and expertise to make up for shortcomings</a:t>
            </a:r>
          </a:p>
          <a:p>
            <a:r>
              <a:rPr lang="en-US" sz="2400" dirty="0" smtClean="0"/>
              <a:t>What would we do differently if starting over today?</a:t>
            </a:r>
          </a:p>
          <a:p>
            <a:pPr lvl="1"/>
            <a:r>
              <a:rPr lang="en-US" sz="2000" dirty="0" smtClean="0"/>
              <a:t>If using the </a:t>
            </a:r>
            <a:r>
              <a:rPr lang="en-US" sz="2000" dirty="0" err="1" smtClean="0"/>
              <a:t>cFS</a:t>
            </a:r>
            <a:r>
              <a:rPr lang="en-US" sz="2000" dirty="0" smtClean="0"/>
              <a:t>, influence the hardware selection to take advantage of an existing port, or at least an easier port</a:t>
            </a:r>
            <a:endParaRPr lang="en-US" sz="2000" dirty="0"/>
          </a:p>
          <a:p>
            <a:pPr lvl="1"/>
            <a:r>
              <a:rPr lang="en-US" sz="2000" dirty="0" smtClean="0"/>
              <a:t>Start defining mission specific applications and building a version of the FSW that runs on Linux or similar desktop board</a:t>
            </a:r>
          </a:p>
          <a:p>
            <a:pPr lvl="1"/>
            <a:r>
              <a:rPr lang="en-US" sz="2000" dirty="0" smtClean="0"/>
              <a:t>Simulate hardware interfaces and integrate 42 simulator from early in the development</a:t>
            </a:r>
          </a:p>
          <a:p>
            <a:pPr lvl="1"/>
            <a:r>
              <a:rPr lang="en-US" sz="2000" dirty="0" smtClean="0"/>
              <a:t>Consider the ground system earlier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69D50-DE30-414D-A700-B978E21DB9B3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This is a non-ITAR presentation, for public release and reproduction from FSW website.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4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738"/>
            <a:ext cx="8229600" cy="633046"/>
          </a:xfrm>
        </p:spPr>
        <p:txBody>
          <a:bodyPr/>
          <a:lstStyle/>
          <a:p>
            <a:r>
              <a:rPr lang="en-US" sz="3600" dirty="0" smtClean="0"/>
              <a:t>Mission Status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278"/>
            <a:ext cx="8229600" cy="1224296"/>
          </a:xfrm>
        </p:spPr>
        <p:txBody>
          <a:bodyPr/>
          <a:lstStyle/>
          <a:p>
            <a:r>
              <a:rPr lang="en-US" sz="2400" dirty="0" err="1" smtClean="0"/>
              <a:t>Dellingr</a:t>
            </a:r>
            <a:r>
              <a:rPr lang="en-US" sz="2400" dirty="0" smtClean="0"/>
              <a:t> was deployed from the International Space Station (ISS) on November 20, 2017 and is currently going through commissioning and checkout</a:t>
            </a:r>
          </a:p>
          <a:p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69D50-DE30-414D-A700-B978E21DB9B3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This is a non-ITAR presentation, for public release and reproduction from FSW website.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44" y="3185530"/>
            <a:ext cx="2063222" cy="2340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13" y="2598580"/>
            <a:ext cx="4102758" cy="342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7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384"/>
            <a:ext cx="8229600" cy="568705"/>
          </a:xfrm>
        </p:spPr>
        <p:txBody>
          <a:bodyPr/>
          <a:lstStyle/>
          <a:p>
            <a:r>
              <a:rPr lang="en-US" sz="3600" dirty="0" smtClean="0"/>
              <a:t>Acronyms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69D50-DE30-414D-A700-B978E21DB9B3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This is a non-ITAR presentation, for public release and reproduction from FSW website.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666443"/>
              </p:ext>
            </p:extLst>
          </p:nvPr>
        </p:nvGraphicFramePr>
        <p:xfrm>
          <a:off x="712381" y="690841"/>
          <a:ext cx="7538484" cy="5650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343"/>
                <a:gridCol w="59801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Acronym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Meaning</a:t>
                      </a:r>
                      <a:endParaRPr lang="en-US" sz="1100" dirty="0"/>
                    </a:p>
                  </a:txBody>
                  <a:tcPr/>
                </a:tc>
              </a:tr>
              <a:tr h="25638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Attitude Control System</a:t>
                      </a:r>
                      <a:endParaRPr lang="en-US" sz="1100" dirty="0"/>
                    </a:p>
                  </a:txBody>
                  <a:tcPr/>
                </a:tc>
              </a:tr>
              <a:tr h="25638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CCSDS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Consultative</a:t>
                      </a:r>
                      <a:r>
                        <a:rPr lang="en-US" sz="1100" baseline="0" dirty="0" smtClean="0"/>
                        <a:t> Committee for Space Data Systems</a:t>
                      </a:r>
                      <a:endParaRPr lang="en-US" sz="1100" dirty="0" smtClean="0"/>
                    </a:p>
                  </a:txBody>
                  <a:tcPr/>
                </a:tc>
              </a:tr>
              <a:tr h="25638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CFDP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CCSDS File Delivery Protocol</a:t>
                      </a:r>
                      <a:endParaRPr lang="en-US" sz="1100" dirty="0"/>
                    </a:p>
                  </a:txBody>
                  <a:tcPr/>
                </a:tc>
              </a:tr>
              <a:tr h="273753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cFS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core Flight System</a:t>
                      </a:r>
                      <a:endParaRPr lang="en-US" sz="1100" dirty="0"/>
                    </a:p>
                  </a:txBody>
                  <a:tcPr/>
                </a:tc>
              </a:tr>
              <a:tr h="244549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cFE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core</a:t>
                      </a:r>
                      <a:r>
                        <a:rPr lang="en-US" sz="1100" baseline="0" dirty="0" smtClean="0"/>
                        <a:t> Flight Executive</a:t>
                      </a:r>
                      <a:endParaRPr lang="en-US" sz="1100" dirty="0"/>
                    </a:p>
                  </a:txBody>
                  <a:tcPr/>
                </a:tc>
              </a:tr>
              <a:tr h="24065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CPU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Central Processing Unit</a:t>
                      </a:r>
                      <a:endParaRPr lang="en-US" sz="1100" dirty="0"/>
                    </a:p>
                  </a:txBody>
                  <a:tcPr/>
                </a:tc>
              </a:tr>
              <a:tr h="24065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GDS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Goddard Dynamic Simulator</a:t>
                      </a:r>
                      <a:endParaRPr lang="en-US" sz="1100" dirty="0"/>
                    </a:p>
                  </a:txBody>
                  <a:tcPr/>
                </a:tc>
              </a:tr>
              <a:tr h="24065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GPIO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General Purpose Input</a:t>
                      </a:r>
                      <a:r>
                        <a:rPr lang="en-US" sz="1100" baseline="0" dirty="0" smtClean="0"/>
                        <a:t> Output</a:t>
                      </a:r>
                      <a:endParaRPr lang="en-US" sz="1100" dirty="0"/>
                    </a:p>
                  </a:txBody>
                  <a:tcPr/>
                </a:tc>
              </a:tr>
              <a:tr h="24065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GPS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Global</a:t>
                      </a:r>
                      <a:r>
                        <a:rPr lang="en-US" sz="1100" baseline="0" dirty="0" smtClean="0"/>
                        <a:t> Positioning System</a:t>
                      </a:r>
                      <a:endParaRPr lang="en-US" sz="1100" dirty="0"/>
                    </a:p>
                  </a:txBody>
                  <a:tcPr/>
                </a:tc>
              </a:tr>
              <a:tr h="24065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GSFC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Goddard Space Flight Center</a:t>
                      </a:r>
                      <a:endParaRPr lang="en-US" sz="1100" dirty="0"/>
                    </a:p>
                  </a:txBody>
                  <a:tcPr/>
                </a:tc>
              </a:tr>
              <a:tr h="27928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INMS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Ion Neutral Mass Spectrometer</a:t>
                      </a:r>
                      <a:endParaRPr lang="en-US" sz="1100" dirty="0"/>
                    </a:p>
                  </a:txBody>
                  <a:tcPr/>
                </a:tc>
              </a:tr>
              <a:tr h="27928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ISS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International Space Station</a:t>
                      </a:r>
                      <a:endParaRPr lang="en-US" sz="1100" dirty="0"/>
                    </a:p>
                  </a:txBody>
                  <a:tcPr/>
                </a:tc>
              </a:tr>
              <a:tr h="26581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OSAL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Operating System Abstraction Layer</a:t>
                      </a:r>
                      <a:endParaRPr lang="en-US" sz="1100" dirty="0"/>
                    </a:p>
                  </a:txBody>
                  <a:tcPr/>
                </a:tc>
              </a:tr>
              <a:tr h="26581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PSP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Platform Support Package</a:t>
                      </a:r>
                      <a:endParaRPr lang="en-US" sz="1100" dirty="0"/>
                    </a:p>
                  </a:txBody>
                  <a:tcPr/>
                </a:tc>
              </a:tr>
              <a:tr h="26581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PWM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Pulse Width Modulation</a:t>
                      </a:r>
                    </a:p>
                  </a:txBody>
                  <a:tcPr/>
                </a:tc>
              </a:tr>
              <a:tr h="26581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RTOS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Real Time Operating System</a:t>
                      </a:r>
                    </a:p>
                  </a:txBody>
                  <a:tcPr/>
                </a:tc>
              </a:tr>
              <a:tr h="26581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SHK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Spacecraft Housekeeping (</a:t>
                      </a:r>
                      <a:r>
                        <a:rPr lang="en-US" sz="1100" dirty="0" err="1" smtClean="0"/>
                        <a:t>cFS</a:t>
                      </a:r>
                      <a:r>
                        <a:rPr lang="en-US" sz="1100" dirty="0" smtClean="0"/>
                        <a:t> app)</a:t>
                      </a:r>
                    </a:p>
                  </a:txBody>
                  <a:tcPr/>
                </a:tc>
              </a:tr>
              <a:tr h="26581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SPI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Serial</a:t>
                      </a:r>
                      <a:r>
                        <a:rPr lang="en-US" sz="1100" baseline="0" dirty="0" smtClean="0"/>
                        <a:t> Peripheral Interface (bus)</a:t>
                      </a:r>
                      <a:endParaRPr lang="en-US" sz="1100" dirty="0"/>
                    </a:p>
                  </a:txBody>
                  <a:tcPr/>
                </a:tc>
              </a:tr>
              <a:tr h="22328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Synchronous</a:t>
                      </a:r>
                      <a:r>
                        <a:rPr lang="en-US" sz="1100" baseline="0" dirty="0" smtClean="0"/>
                        <a:t> Random Access Memory</a:t>
                      </a:r>
                      <a:endParaRPr lang="en-US" sz="1100" dirty="0"/>
                    </a:p>
                  </a:txBody>
                  <a:tcPr/>
                </a:tc>
              </a:tr>
              <a:tr h="26191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UART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Universal Asynchronous Transmitter-Receiver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85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32" y="357051"/>
            <a:ext cx="8229600" cy="712244"/>
          </a:xfrm>
        </p:spPr>
        <p:txBody>
          <a:bodyPr/>
          <a:lstStyle/>
          <a:p>
            <a:r>
              <a:rPr lang="en-US" dirty="0" smtClean="0"/>
              <a:t>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72" y="1199228"/>
            <a:ext cx="8142384" cy="4334064"/>
          </a:xfrm>
        </p:spPr>
        <p:txBody>
          <a:bodyPr/>
          <a:lstStyle/>
          <a:p>
            <a:r>
              <a:rPr lang="en-US" sz="2800" dirty="0" smtClean="0"/>
              <a:t>Background</a:t>
            </a:r>
          </a:p>
          <a:p>
            <a:r>
              <a:rPr lang="en-US" sz="2800" dirty="0" smtClean="0"/>
              <a:t>Overview of the </a:t>
            </a:r>
            <a:r>
              <a:rPr lang="en-US" sz="2800" dirty="0" err="1" smtClean="0"/>
              <a:t>Dellingr</a:t>
            </a:r>
            <a:r>
              <a:rPr lang="en-US" sz="2800" dirty="0" smtClean="0"/>
              <a:t> </a:t>
            </a:r>
            <a:r>
              <a:rPr lang="en-US" sz="2800" dirty="0" err="1" smtClean="0"/>
              <a:t>Cubesat</a:t>
            </a:r>
            <a:endParaRPr lang="en-US" sz="2800" dirty="0" smtClean="0"/>
          </a:p>
          <a:p>
            <a:pPr lvl="1"/>
            <a:r>
              <a:rPr lang="en-US" sz="2400" dirty="0" smtClean="0"/>
              <a:t>Hardware Overview</a:t>
            </a:r>
          </a:p>
          <a:p>
            <a:pPr lvl="1"/>
            <a:r>
              <a:rPr lang="en-US" sz="2400" dirty="0" smtClean="0"/>
              <a:t>Flight Software Overview</a:t>
            </a:r>
          </a:p>
          <a:p>
            <a:r>
              <a:rPr lang="en-US" sz="2800" dirty="0" smtClean="0"/>
              <a:t>Simulation on a Budget</a:t>
            </a:r>
          </a:p>
          <a:p>
            <a:r>
              <a:rPr lang="en-US" sz="2800" dirty="0" smtClean="0"/>
              <a:t>Flight Software Challenges </a:t>
            </a:r>
          </a:p>
          <a:p>
            <a:r>
              <a:rPr lang="en-US" sz="2800" dirty="0" smtClean="0"/>
              <a:t>Port Details</a:t>
            </a:r>
          </a:p>
          <a:p>
            <a:r>
              <a:rPr lang="en-US" sz="2800" dirty="0" smtClean="0"/>
              <a:t>Lessons Learned</a:t>
            </a:r>
          </a:p>
          <a:p>
            <a:r>
              <a:rPr lang="en-US" sz="2800" dirty="0" smtClean="0"/>
              <a:t>Conclusion</a:t>
            </a:r>
          </a:p>
          <a:p>
            <a:r>
              <a:rPr lang="en-US" sz="2800" dirty="0" smtClean="0"/>
              <a:t>Mission Status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79" y="3739661"/>
            <a:ext cx="3585177" cy="25335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7CAA7E-57EA-F348-A92E-D560118357FB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This is a non-ITAR presentation, for public release and reproduction from FSW website.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12" y="281173"/>
            <a:ext cx="8229600" cy="825967"/>
          </a:xfrm>
        </p:spPr>
        <p:txBody>
          <a:bodyPr/>
          <a:lstStyle/>
          <a:p>
            <a:r>
              <a:rPr lang="en-US" dirty="0" smtClean="0"/>
              <a:t>Background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7" y="1319792"/>
            <a:ext cx="8229600" cy="4613176"/>
          </a:xfrm>
        </p:spPr>
        <p:txBody>
          <a:bodyPr/>
          <a:lstStyle/>
          <a:p>
            <a:r>
              <a:rPr lang="en-US" sz="2000" dirty="0"/>
              <a:t> </a:t>
            </a:r>
            <a:r>
              <a:rPr lang="en-US" sz="1800" dirty="0" err="1"/>
              <a:t>Dellingr</a:t>
            </a:r>
            <a:r>
              <a:rPr lang="en-US" sz="1800" dirty="0"/>
              <a:t> is a </a:t>
            </a:r>
            <a:r>
              <a:rPr lang="en-US" sz="1800" dirty="0" err="1"/>
              <a:t>Heliophysics</a:t>
            </a:r>
            <a:r>
              <a:rPr lang="en-US" sz="1800" dirty="0"/>
              <a:t> 6U </a:t>
            </a:r>
            <a:r>
              <a:rPr lang="en-US" sz="1800" dirty="0" err="1"/>
              <a:t>Cubesat</a:t>
            </a:r>
            <a:r>
              <a:rPr lang="en-US" sz="1800" dirty="0"/>
              <a:t> developed at </a:t>
            </a:r>
            <a:r>
              <a:rPr lang="en-US" sz="1800" dirty="0" smtClean="0"/>
              <a:t>GSFC</a:t>
            </a:r>
          </a:p>
          <a:p>
            <a:pPr lvl="1"/>
            <a:r>
              <a:rPr lang="en-US" sz="1600" dirty="0" smtClean="0"/>
              <a:t>“</a:t>
            </a:r>
            <a:r>
              <a:rPr lang="en-US" sz="1600" dirty="0" err="1" smtClean="0"/>
              <a:t>Dellingr</a:t>
            </a:r>
            <a:r>
              <a:rPr lang="en-US" sz="1600" dirty="0"/>
              <a:t>” is named after the mythological Norse god of the </a:t>
            </a:r>
            <a:r>
              <a:rPr lang="en-US" sz="1600" dirty="0" smtClean="0"/>
              <a:t>dawn</a:t>
            </a:r>
          </a:p>
          <a:p>
            <a:r>
              <a:rPr lang="en-US" sz="1800" dirty="0"/>
              <a:t> Originally planned as a one year ”skunkworks” </a:t>
            </a:r>
            <a:r>
              <a:rPr lang="en-US" sz="1800" dirty="0" smtClean="0"/>
              <a:t>effort</a:t>
            </a:r>
          </a:p>
          <a:p>
            <a:pPr lvl="1"/>
            <a:r>
              <a:rPr lang="en-US" sz="1600" dirty="0" smtClean="0"/>
              <a:t>1 </a:t>
            </a:r>
            <a:r>
              <a:rPr lang="en-US" sz="1600" dirty="0" smtClean="0"/>
              <a:t>person/year for </a:t>
            </a:r>
            <a:r>
              <a:rPr lang="en-US" sz="1600" dirty="0"/>
              <a:t>all flight software (FSW) including the Attitude Control System (</a:t>
            </a:r>
            <a:r>
              <a:rPr lang="en-US" sz="1600" dirty="0" smtClean="0"/>
              <a:t>ACS)</a:t>
            </a:r>
          </a:p>
          <a:p>
            <a:pPr lvl="1"/>
            <a:r>
              <a:rPr lang="en-US" sz="1600" dirty="0" smtClean="0"/>
              <a:t>Selected </a:t>
            </a:r>
            <a:r>
              <a:rPr lang="en-US" sz="1600" dirty="0" err="1" smtClean="0"/>
              <a:t>Gomspace</a:t>
            </a:r>
            <a:r>
              <a:rPr lang="en-US" sz="1600" dirty="0" smtClean="0"/>
              <a:t> </a:t>
            </a:r>
            <a:r>
              <a:rPr lang="en-US" sz="1600" dirty="0" err="1" smtClean="0"/>
              <a:t>Nanomind</a:t>
            </a:r>
            <a:r>
              <a:rPr lang="en-US" sz="1600" dirty="0" smtClean="0"/>
              <a:t> A712 platform </a:t>
            </a:r>
            <a:r>
              <a:rPr lang="en-US" sz="1600" dirty="0"/>
              <a:t>for </a:t>
            </a:r>
            <a:r>
              <a:rPr lang="en-US" sz="1600" dirty="0" smtClean="0"/>
              <a:t>a 32 bit </a:t>
            </a:r>
            <a:r>
              <a:rPr lang="en-US" sz="1600" dirty="0" smtClean="0"/>
              <a:t>Central Processing Unit (CPU) </a:t>
            </a:r>
            <a:r>
              <a:rPr lang="en-US" sz="1600" dirty="0" smtClean="0"/>
              <a:t>with </a:t>
            </a:r>
            <a:r>
              <a:rPr lang="en-US" sz="1600" dirty="0" smtClean="0"/>
              <a:t>minimal power consumption</a:t>
            </a:r>
          </a:p>
          <a:p>
            <a:r>
              <a:rPr lang="en-US" sz="1800" dirty="0" smtClean="0"/>
              <a:t>After a preliminary </a:t>
            </a:r>
            <a:r>
              <a:rPr lang="en-US" sz="1800" dirty="0"/>
              <a:t>design review, I volunteered to port the </a:t>
            </a:r>
            <a:r>
              <a:rPr lang="en-US" sz="1800" dirty="0" err="1"/>
              <a:t>cFS</a:t>
            </a:r>
            <a:r>
              <a:rPr lang="en-US" sz="1800" dirty="0"/>
              <a:t> </a:t>
            </a:r>
            <a:r>
              <a:rPr lang="en-US" sz="1800" dirty="0" smtClean="0"/>
              <a:t>to </a:t>
            </a:r>
            <a:r>
              <a:rPr lang="en-US" sz="1800" dirty="0"/>
              <a:t>the </a:t>
            </a:r>
            <a:r>
              <a:rPr lang="en-US" sz="1800" dirty="0" smtClean="0"/>
              <a:t>platform</a:t>
            </a:r>
          </a:p>
          <a:p>
            <a:pPr lvl="1"/>
            <a:r>
              <a:rPr lang="en-US" sz="1600" dirty="0" smtClean="0"/>
              <a:t>After </a:t>
            </a:r>
            <a:r>
              <a:rPr lang="en-US" sz="1600" dirty="0" err="1"/>
              <a:t>cFS</a:t>
            </a:r>
            <a:r>
              <a:rPr lang="en-US" sz="1600" dirty="0"/>
              <a:t> port to a development board, project decided to use the </a:t>
            </a:r>
            <a:r>
              <a:rPr lang="en-US" sz="1600" dirty="0" smtClean="0"/>
              <a:t>core Flight System (</a:t>
            </a:r>
            <a:r>
              <a:rPr lang="en-US" sz="1600" dirty="0" err="1" smtClean="0"/>
              <a:t>cFS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sz="1800" dirty="0" smtClean="0"/>
              <a:t>Revised plan</a:t>
            </a:r>
          </a:p>
          <a:p>
            <a:pPr lvl="1"/>
            <a:r>
              <a:rPr lang="en-US" sz="1600" dirty="0" smtClean="0"/>
              <a:t>Original </a:t>
            </a:r>
            <a:r>
              <a:rPr lang="en-US" sz="1600" dirty="0"/>
              <a:t>developer continued to work on the </a:t>
            </a:r>
            <a:r>
              <a:rPr lang="en-US" sz="1600" dirty="0" smtClean="0"/>
              <a:t>ACS</a:t>
            </a:r>
          </a:p>
          <a:p>
            <a:pPr lvl="1"/>
            <a:r>
              <a:rPr lang="en-US" sz="1600" dirty="0" smtClean="0"/>
              <a:t>I </a:t>
            </a:r>
            <a:r>
              <a:rPr lang="en-US" sz="1600" dirty="0"/>
              <a:t>worked on the </a:t>
            </a:r>
            <a:r>
              <a:rPr lang="en-US" sz="1600" dirty="0" err="1"/>
              <a:t>cFS</a:t>
            </a:r>
            <a:r>
              <a:rPr lang="en-US" sz="1600" dirty="0"/>
              <a:t> implementation and created mission app </a:t>
            </a:r>
            <a:r>
              <a:rPr lang="en-US" sz="1600" dirty="0" smtClean="0"/>
              <a:t>templates</a:t>
            </a:r>
          </a:p>
          <a:p>
            <a:pPr lvl="1"/>
            <a:r>
              <a:rPr lang="en-US" sz="1600" dirty="0" smtClean="0"/>
              <a:t>Others </a:t>
            </a:r>
            <a:r>
              <a:rPr lang="en-US" sz="1600" dirty="0"/>
              <a:t>worked on integrating device code, developing mission specific apps, and developing ground </a:t>
            </a:r>
            <a:r>
              <a:rPr lang="en-US" sz="1600" dirty="0" smtClean="0"/>
              <a:t>software</a:t>
            </a:r>
            <a:endParaRPr lang="en-US" sz="1800" dirty="0"/>
          </a:p>
          <a:p>
            <a:pPr lvl="1"/>
            <a:endParaRPr lang="en-US" sz="16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AAAAAC-E2A3-024B-AC85-234B9C172BA6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This is a non-ITAR presentation, for public release and reproduction from FSW website.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6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4" y="252886"/>
            <a:ext cx="8229600" cy="660799"/>
          </a:xfrm>
        </p:spPr>
        <p:txBody>
          <a:bodyPr/>
          <a:lstStyle/>
          <a:p>
            <a:r>
              <a:rPr lang="en-US" sz="3600" dirty="0" err="1" smtClean="0"/>
              <a:t>Dellingr</a:t>
            </a:r>
            <a:r>
              <a:rPr lang="en-US" sz="3600" dirty="0" smtClean="0"/>
              <a:t> </a:t>
            </a:r>
            <a:r>
              <a:rPr lang="en-US" sz="3600" dirty="0" err="1" smtClean="0"/>
              <a:t>Cubesat</a:t>
            </a:r>
            <a:r>
              <a:rPr lang="en-US" sz="3600" dirty="0" smtClean="0"/>
              <a:t> Hardware Overview (1)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43200" y="2286001"/>
            <a:ext cx="3200400" cy="230362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6057899" y="1228368"/>
            <a:ext cx="1585914" cy="10088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Times New Roman" pitchFamily="18" charset="0"/>
              </a:rPr>
              <a:t>CPU: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latin typeface="Times New Roman" pitchFamily="18" charset="0"/>
              </a:rPr>
              <a:t>Gomspace</a:t>
            </a: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</a:rPr>
              <a:t>Nanomind</a:t>
            </a:r>
            <a:r>
              <a:rPr lang="en-US" sz="1400" dirty="0" smtClean="0">
                <a:latin typeface="Times New Roman" pitchFamily="18" charset="0"/>
              </a:rPr>
              <a:t> A712d</a:t>
            </a:r>
            <a:endParaRPr lang="en-US" sz="1400" dirty="0"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Times New Roman" pitchFamily="18" charset="0"/>
              </a:rPr>
              <a:t>ARM processor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086351" y="2201199"/>
            <a:ext cx="971548" cy="105635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3" name="Straight Arrow Connector 12"/>
          <p:cNvCxnSpPr>
            <a:stCxn id="12" idx="0"/>
          </p:cNvCxnSpPr>
          <p:nvPr/>
        </p:nvCxnSpPr>
        <p:spPr bwMode="auto">
          <a:xfrm flipH="1" flipV="1">
            <a:off x="5086352" y="4343756"/>
            <a:ext cx="241694" cy="61759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" name="Rounded Rectangle 18"/>
          <p:cNvSpPr/>
          <p:nvPr/>
        </p:nvSpPr>
        <p:spPr bwMode="auto">
          <a:xfrm>
            <a:off x="771524" y="1228368"/>
            <a:ext cx="1743076" cy="10088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Times New Roman" pitchFamily="18" charset="0"/>
              </a:rPr>
              <a:t>DAGR: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latin typeface="Times New Roman" pitchFamily="18" charset="0"/>
              </a:rPr>
              <a:t>Science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latin typeface="Times New Roman" pitchFamily="18" charset="0"/>
              </a:rPr>
              <a:t>Magnetometers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latin typeface="Times New Roman" pitchFamily="18" charset="0"/>
              </a:rPr>
              <a:t>(Internal and Boom Mounted)</a:t>
            </a:r>
            <a:endParaRPr lang="en-US" sz="1050" b="1" dirty="0">
              <a:latin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490507" y="2201199"/>
            <a:ext cx="396409" cy="49889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4" name="Rounded Rectangle 23"/>
          <p:cNvSpPr/>
          <p:nvPr/>
        </p:nvSpPr>
        <p:spPr bwMode="auto">
          <a:xfrm>
            <a:off x="771522" y="4895379"/>
            <a:ext cx="1743075" cy="10263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latin typeface="Times New Roman" pitchFamily="18" charset="0"/>
              </a:rPr>
              <a:t>Comm</a:t>
            </a:r>
            <a:r>
              <a:rPr lang="en-US" sz="1600" b="1" dirty="0">
                <a:latin typeface="Times New Roman" pitchFamily="18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latin typeface="Times New Roman" pitchFamily="18" charset="0"/>
              </a:rPr>
              <a:t>L3 CADET Radio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latin typeface="Times New Roman" pitchFamily="18" charset="0"/>
              </a:rPr>
              <a:t>3 </a:t>
            </a:r>
            <a:r>
              <a:rPr lang="en-US" sz="1050" dirty="0" err="1">
                <a:latin typeface="Times New Roman" pitchFamily="18" charset="0"/>
              </a:rPr>
              <a:t>Mbits</a:t>
            </a:r>
            <a:r>
              <a:rPr lang="en-US" sz="1050" dirty="0">
                <a:latin typeface="Times New Roman" pitchFamily="18" charset="0"/>
              </a:rPr>
              <a:t> down/9600 up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latin typeface="Times New Roman" pitchFamily="18" charset="0"/>
              </a:rPr>
              <a:t>4 </a:t>
            </a:r>
            <a:r>
              <a:rPr lang="en-US" sz="1050" dirty="0" err="1">
                <a:latin typeface="Times New Roman" pitchFamily="18" charset="0"/>
              </a:rPr>
              <a:t>Gbytes</a:t>
            </a:r>
            <a:r>
              <a:rPr lang="en-US" sz="1050" dirty="0">
                <a:latin typeface="Times New Roman" pitchFamily="18" charset="0"/>
              </a:rPr>
              <a:t> packet Storage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Times New Roman" pitchFamily="18" charset="0"/>
              </a:rPr>
              <a:t>(antenna by home depot)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2490507" y="4114803"/>
            <a:ext cx="938494" cy="84654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0" name="Rounded Rectangle 29"/>
          <p:cNvSpPr/>
          <p:nvPr/>
        </p:nvSpPr>
        <p:spPr bwMode="auto">
          <a:xfrm>
            <a:off x="771523" y="3002045"/>
            <a:ext cx="1743075" cy="997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Times New Roman" pitchFamily="18" charset="0"/>
              </a:rPr>
              <a:t>INMS: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Times New Roman" pitchFamily="18" charset="0"/>
              </a:rPr>
              <a:t>Ion Neutral Mass </a:t>
            </a:r>
            <a:r>
              <a:rPr lang="en-US" sz="1200" dirty="0" smtClean="0">
                <a:latin typeface="Times New Roman" pitchFamily="18" charset="0"/>
              </a:rPr>
              <a:t>Spectrometer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Times New Roman" pitchFamily="18" charset="0"/>
              </a:rPr>
              <a:t>i</a:t>
            </a:r>
            <a:r>
              <a:rPr lang="en-US" sz="1200" dirty="0" smtClean="0">
                <a:latin typeface="Times New Roman" pitchFamily="18" charset="0"/>
              </a:rPr>
              <a:t>nstrument</a:t>
            </a:r>
            <a:endParaRPr lang="en-US" sz="1200" dirty="0">
              <a:latin typeface="Times New Roman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2514600" y="3464959"/>
            <a:ext cx="1200150" cy="20264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3" name="Rounded Rectangle 32"/>
          <p:cNvSpPr/>
          <p:nvPr/>
        </p:nvSpPr>
        <p:spPr bwMode="auto">
          <a:xfrm>
            <a:off x="6515098" y="3248980"/>
            <a:ext cx="1571625" cy="914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Times New Roman" pitchFamily="18" charset="0"/>
              </a:rPr>
              <a:t>Tech Demos:</a:t>
            </a:r>
            <a:endParaRPr lang="en-US" sz="1600" b="1" dirty="0"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Times New Roman" pitchFamily="18" charset="0"/>
              </a:rPr>
              <a:t>Thermal Louvre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Times New Roman" pitchFamily="18" charset="0"/>
              </a:rPr>
              <a:t>Deployment Camera</a:t>
            </a:r>
          </a:p>
        </p:txBody>
      </p:sp>
      <p:cxnSp>
        <p:nvCxnSpPr>
          <p:cNvPr id="34" name="Straight Arrow Connector 33"/>
          <p:cNvCxnSpPr>
            <a:stCxn id="33" idx="1"/>
          </p:cNvCxnSpPr>
          <p:nvPr/>
        </p:nvCxnSpPr>
        <p:spPr bwMode="auto">
          <a:xfrm flipH="1">
            <a:off x="5522259" y="3706418"/>
            <a:ext cx="992839" cy="14308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7" name="Rounded Rectangle 36"/>
          <p:cNvSpPr/>
          <p:nvPr/>
        </p:nvSpPr>
        <p:spPr bwMode="auto">
          <a:xfrm>
            <a:off x="3473264" y="1230724"/>
            <a:ext cx="1726265" cy="10064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Times New Roman" pitchFamily="18" charset="0"/>
              </a:rPr>
              <a:t>Power: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latin typeface="Times New Roman" pitchFamily="18" charset="0"/>
              </a:rPr>
              <a:t>Clyde Space EPS and </a:t>
            </a:r>
            <a:r>
              <a:rPr lang="en-US" sz="1050" dirty="0" smtClean="0">
                <a:latin typeface="Times New Roman" pitchFamily="18" charset="0"/>
              </a:rPr>
              <a:t>Batteries</a:t>
            </a:r>
            <a:r>
              <a:rPr lang="en-US" sz="1050" b="1" dirty="0" smtClean="0">
                <a:latin typeface="Times New Roman" pitchFamily="18" charset="0"/>
              </a:rPr>
              <a:t>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err="1" smtClean="0">
                <a:latin typeface="Times New Roman" pitchFamily="18" charset="0"/>
              </a:rPr>
              <a:t>SolAreo</a:t>
            </a:r>
            <a:r>
              <a:rPr lang="en-US" sz="1050" dirty="0" smtClean="0">
                <a:latin typeface="Times New Roman" pitchFamily="18" charset="0"/>
              </a:rPr>
              <a:t> ZTJ body mounted cells</a:t>
            </a:r>
          </a:p>
        </p:txBody>
      </p:sp>
      <p:cxnSp>
        <p:nvCxnSpPr>
          <p:cNvPr id="38" name="Straight Arrow Connector 37"/>
          <p:cNvCxnSpPr>
            <a:stCxn id="37" idx="2"/>
          </p:cNvCxnSpPr>
          <p:nvPr/>
        </p:nvCxnSpPr>
        <p:spPr bwMode="auto">
          <a:xfrm>
            <a:off x="4336397" y="2237182"/>
            <a:ext cx="178455" cy="80493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612591" y="4638000"/>
            <a:ext cx="2014818" cy="1600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400" dirty="0" err="1"/>
              <a:t>Dellingr</a:t>
            </a:r>
            <a:r>
              <a:rPr lang="en-US" sz="1400" dirty="0"/>
              <a:t> Facts:</a:t>
            </a:r>
          </a:p>
          <a:p>
            <a:pPr marL="128588" indent="-128588">
              <a:buFont typeface="Arial" charset="0"/>
              <a:buChar char="•"/>
            </a:pPr>
            <a:r>
              <a:rPr lang="en-US" sz="1400" dirty="0"/>
              <a:t>6U </a:t>
            </a:r>
            <a:r>
              <a:rPr lang="en-US" sz="1400" dirty="0" err="1"/>
              <a:t>Cubesat</a:t>
            </a:r>
            <a:endParaRPr lang="en-US" sz="1400" dirty="0"/>
          </a:p>
          <a:p>
            <a:pPr marL="128588" indent="-128588">
              <a:buFont typeface="Arial" charset="0"/>
              <a:buChar char="•"/>
            </a:pPr>
            <a:r>
              <a:rPr lang="en-US" sz="1400" dirty="0" smtClean="0"/>
              <a:t>Delivered to ISS August 2017</a:t>
            </a:r>
            <a:endParaRPr lang="en-US" sz="1400" dirty="0"/>
          </a:p>
          <a:p>
            <a:pPr marL="128588" indent="-128588">
              <a:buFont typeface="Arial" charset="0"/>
              <a:buChar char="•"/>
            </a:pPr>
            <a:r>
              <a:rPr lang="en-US" sz="1400" dirty="0"/>
              <a:t>Deployed from </a:t>
            </a:r>
            <a:r>
              <a:rPr lang="en-US" sz="1400" dirty="0" err="1"/>
              <a:t>Nanoracks</a:t>
            </a:r>
            <a:r>
              <a:rPr lang="en-US" sz="1400" dirty="0"/>
              <a:t> </a:t>
            </a:r>
            <a:r>
              <a:rPr lang="en-US" sz="1400" dirty="0" err="1"/>
              <a:t>D</a:t>
            </a:r>
            <a:r>
              <a:rPr lang="en-US" sz="1400" dirty="0" err="1" smtClean="0"/>
              <a:t>eployer</a:t>
            </a:r>
            <a:r>
              <a:rPr lang="en-US" sz="1400" dirty="0" smtClean="0"/>
              <a:t> On November 20, 2017</a:t>
            </a:r>
            <a:endParaRPr lang="en-US" sz="14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99" y="4221077"/>
            <a:ext cx="1225746" cy="87518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4425413" y="4961346"/>
            <a:ext cx="1805266" cy="12770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Times New Roman" pitchFamily="18" charset="0"/>
              </a:rPr>
              <a:t>ACS: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latin typeface="Times New Roman" pitchFamily="18" charset="0"/>
              </a:rPr>
              <a:t>MEMS Gyro</a:t>
            </a:r>
            <a:r>
              <a:rPr lang="en-US" sz="1000" dirty="0">
                <a:latin typeface="Times New Roman" pitchFamily="18" charset="0"/>
              </a:rPr>
              <a:t>, Fine Sun Sensors, Coarse Sun Sensors, GPS, Magnetometers,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Times New Roman" pitchFamily="18" charset="0"/>
              </a:rPr>
              <a:t>Reaction </a:t>
            </a:r>
            <a:r>
              <a:rPr lang="en-US" sz="1000" dirty="0" smtClean="0">
                <a:latin typeface="Times New Roman" pitchFamily="18" charset="0"/>
              </a:rPr>
              <a:t>Wheels,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err="1" smtClean="0">
                <a:latin typeface="Times New Roman" pitchFamily="18" charset="0"/>
              </a:rPr>
              <a:t>Torquers</a:t>
            </a:r>
            <a:endParaRPr lang="en-US" sz="1000" dirty="0">
              <a:latin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631B9-101B-0C45-B1F4-8C9DFC7ABF2B}" type="datetime1">
              <a:rPr lang="en-US" smtClean="0"/>
              <a:t>12/1/17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This is a non-ITAR presentation, for public release and reproduction from FSW website.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4" y="252886"/>
            <a:ext cx="8229600" cy="660799"/>
          </a:xfrm>
        </p:spPr>
        <p:txBody>
          <a:bodyPr/>
          <a:lstStyle/>
          <a:p>
            <a:r>
              <a:rPr lang="en-US" sz="3600" dirty="0" err="1" smtClean="0"/>
              <a:t>Dellingr</a:t>
            </a:r>
            <a:r>
              <a:rPr lang="en-US" sz="3600" dirty="0" smtClean="0"/>
              <a:t> </a:t>
            </a:r>
            <a:r>
              <a:rPr lang="en-US" sz="3600" dirty="0" err="1" smtClean="0"/>
              <a:t>Cubesat</a:t>
            </a:r>
            <a:r>
              <a:rPr lang="en-US" sz="3600" dirty="0" smtClean="0"/>
              <a:t> Hardware Overview (2)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88" y="3689156"/>
            <a:ext cx="2900586" cy="2508554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5774" y="1153921"/>
            <a:ext cx="7412230" cy="4037058"/>
          </a:xfrm>
        </p:spPr>
        <p:txBody>
          <a:bodyPr/>
          <a:lstStyle/>
          <a:p>
            <a:r>
              <a:rPr lang="en-US" sz="2800" dirty="0" smtClean="0"/>
              <a:t>Processor Card - </a:t>
            </a:r>
            <a:r>
              <a:rPr lang="en-US" sz="2800" dirty="0" err="1" smtClean="0"/>
              <a:t>Gomspace</a:t>
            </a:r>
            <a:r>
              <a:rPr lang="en-US" sz="2800" dirty="0" smtClean="0"/>
              <a:t> </a:t>
            </a:r>
            <a:r>
              <a:rPr lang="en-US" sz="2800" dirty="0" err="1" smtClean="0"/>
              <a:t>Nanomind</a:t>
            </a:r>
            <a:r>
              <a:rPr lang="en-US" sz="2800" dirty="0" smtClean="0"/>
              <a:t> A712d</a:t>
            </a:r>
          </a:p>
          <a:p>
            <a:pPr lvl="1"/>
            <a:r>
              <a:rPr lang="en-US" sz="2400" dirty="0" smtClean="0"/>
              <a:t>Atmel ARM7 CPU @ 40Mhz</a:t>
            </a:r>
          </a:p>
          <a:p>
            <a:pPr lvl="1"/>
            <a:r>
              <a:rPr lang="en-US" sz="2400" dirty="0" smtClean="0"/>
              <a:t>2 Megabytes SRAM</a:t>
            </a:r>
          </a:p>
          <a:p>
            <a:pPr lvl="1"/>
            <a:r>
              <a:rPr lang="en-US" sz="2400" dirty="0" smtClean="0"/>
              <a:t>2 x </a:t>
            </a:r>
            <a:r>
              <a:rPr lang="en-US" sz="2400" dirty="0" smtClean="0"/>
              <a:t>4 Megabytes </a:t>
            </a:r>
            <a:r>
              <a:rPr lang="en-US" sz="2400" dirty="0" smtClean="0"/>
              <a:t>Flash Memory</a:t>
            </a:r>
          </a:p>
          <a:p>
            <a:pPr lvl="1"/>
            <a:r>
              <a:rPr lang="en-US" sz="2400" dirty="0" smtClean="0"/>
              <a:t>Micro </a:t>
            </a:r>
            <a:r>
              <a:rPr lang="en-US" sz="2400" dirty="0" smtClean="0"/>
              <a:t>Secure Digital</a:t>
            </a:r>
            <a:r>
              <a:rPr lang="en-US" sz="2400" dirty="0" smtClean="0"/>
              <a:t> </a:t>
            </a:r>
            <a:r>
              <a:rPr lang="en-US" sz="2400" dirty="0" smtClean="0"/>
              <a:t>card</a:t>
            </a:r>
          </a:p>
          <a:p>
            <a:pPr lvl="1"/>
            <a:r>
              <a:rPr lang="en-US" sz="2400" dirty="0" smtClean="0"/>
              <a:t>I2C, SPI, UARTs</a:t>
            </a:r>
          </a:p>
          <a:p>
            <a:pPr lvl="1"/>
            <a:r>
              <a:rPr lang="en-US" sz="2400" dirty="0" smtClean="0"/>
              <a:t>Real Time Clock</a:t>
            </a:r>
          </a:p>
          <a:p>
            <a:pPr lvl="1"/>
            <a:r>
              <a:rPr lang="en-US" sz="2400" dirty="0" smtClean="0"/>
              <a:t>Magnetometer, PWM, Analog Inputs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F6375-4845-D349-BCB0-9129E45FEAB3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This is a non-ITAR presentation, for public release and reproduction from FSW website.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387979" y="3608885"/>
            <a:ext cx="2545469" cy="581037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latin typeface="Times New Roman" pitchFamily="18" charset="0"/>
              </a:rPr>
              <a:t>OS </a:t>
            </a:r>
            <a:r>
              <a:rPr lang="en-US" sz="1400" dirty="0">
                <a:latin typeface="Times New Roman" pitchFamily="18" charset="0"/>
              </a:rPr>
              <a:t>Abstraction Layer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Times New Roman" pitchFamily="18" charset="0"/>
              </a:rPr>
              <a:t>(</a:t>
            </a:r>
            <a:r>
              <a:rPr lang="en-US" sz="1400" b="1" dirty="0" err="1">
                <a:latin typeface="Times New Roman" pitchFamily="18" charset="0"/>
              </a:rPr>
              <a:t>FreeRTOS</a:t>
            </a:r>
            <a:r>
              <a:rPr lang="en-US" sz="1400" b="1" dirty="0">
                <a:latin typeface="Times New Roman" pitchFamily="18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330694" y="3609080"/>
            <a:ext cx="1879166" cy="58084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latin typeface="Times New Roman" pitchFamily="18" charset="0"/>
              </a:rPr>
              <a:t>Platform </a:t>
            </a:r>
            <a:r>
              <a:rPr lang="en-US" sz="1200" dirty="0">
                <a:latin typeface="Times New Roman" pitchFamily="18" charset="0"/>
              </a:rPr>
              <a:t>Support Package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Times New Roman" pitchFamily="18" charset="0"/>
              </a:rPr>
              <a:t>(</a:t>
            </a:r>
            <a:r>
              <a:rPr lang="en-US" sz="1200" b="1" dirty="0" err="1">
                <a:latin typeface="Times New Roman" pitchFamily="18" charset="0"/>
              </a:rPr>
              <a:t>Nanomind</a:t>
            </a:r>
            <a:r>
              <a:rPr lang="en-US" sz="1200" b="1" dirty="0">
                <a:latin typeface="Times New Roman" pitchFamily="18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271361" y="4603585"/>
            <a:ext cx="2093580" cy="771188"/>
          </a:xfrm>
          <a:prstGeom prst="rect">
            <a:avLst/>
          </a:prstGeom>
          <a:solidFill>
            <a:srgbClr val="CED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latin typeface="Times New Roman" pitchFamily="18" charset="0"/>
              </a:rPr>
              <a:t>Gomspace</a:t>
            </a:r>
            <a:r>
              <a:rPr lang="en-US" sz="1200" dirty="0">
                <a:latin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</a:rPr>
              <a:t>Nanomind</a:t>
            </a:r>
            <a:r>
              <a:rPr lang="en-US" sz="1200" dirty="0">
                <a:latin typeface="Times New Roman" pitchFamily="18" charset="0"/>
              </a:rPr>
              <a:t> Firmware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Times New Roman" pitchFamily="18" charset="0"/>
              </a:rPr>
              <a:t>Device Drivers, Shell, File Systems 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87979" y="2519340"/>
            <a:ext cx="2977074" cy="6387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</a:rPr>
              <a:t>core </a:t>
            </a:r>
            <a:r>
              <a:rPr lang="en-US" dirty="0">
                <a:latin typeface="Times New Roman" pitchFamily="18" charset="0"/>
              </a:rPr>
              <a:t>Flight Executive (</a:t>
            </a:r>
            <a:r>
              <a:rPr lang="en-US" dirty="0" err="1">
                <a:latin typeface="Times New Roman" pitchFamily="18" charset="0"/>
              </a:rPr>
              <a:t>cFE</a:t>
            </a:r>
            <a:r>
              <a:rPr lang="en-US" dirty="0">
                <a:latin typeface="Times New Roman" pitchFamily="18" charset="0"/>
              </a:rPr>
              <a:t>)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394658" y="5688173"/>
            <a:ext cx="5588641" cy="307569"/>
          </a:xfrm>
          <a:prstGeom prst="rect">
            <a:avLst/>
          </a:prstGeom>
          <a:solidFill>
            <a:srgbClr val="CED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latin typeface="Times New Roman" pitchFamily="18" charset="0"/>
              </a:rPr>
              <a:t>Gomspace</a:t>
            </a: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</a:rPr>
              <a:t>Nanomind</a:t>
            </a:r>
            <a:r>
              <a:rPr lang="en-US" sz="1400" dirty="0">
                <a:latin typeface="Times New Roman" pitchFamily="18" charset="0"/>
              </a:rPr>
              <a:t> Hardware / ARM CPU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87979" y="4603585"/>
            <a:ext cx="2545469" cy="771188"/>
          </a:xfrm>
          <a:prstGeom prst="rect">
            <a:avLst/>
          </a:prstGeom>
          <a:solidFill>
            <a:srgbClr val="CED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latin typeface="Times New Roman" pitchFamily="18" charset="0"/>
              </a:rPr>
              <a:t>FreeRTOS</a:t>
            </a:r>
            <a:endParaRPr lang="en-US" sz="1600" dirty="0"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imes New Roman" pitchFamily="18" charset="0"/>
              </a:rPr>
              <a:t>Operating System</a:t>
            </a:r>
            <a:endParaRPr lang="en-US" sz="1600" b="1" dirty="0"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374664" y="4448286"/>
            <a:ext cx="6603924" cy="1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725872" y="4655735"/>
            <a:ext cx="95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Vendor</a:t>
            </a:r>
          </a:p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Supplied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1338764" y="3402053"/>
            <a:ext cx="6639824" cy="303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527463" y="3666703"/>
            <a:ext cx="1348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charset="0"/>
                <a:ea typeface="Times New Roman" charset="0"/>
                <a:cs typeface="Times New Roman" charset="0"/>
              </a:rPr>
              <a:t>Dellingr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 FSW</a:t>
            </a:r>
          </a:p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Porting Layer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585506" y="2531157"/>
            <a:ext cx="1336254" cy="62691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latin typeface="Times New Roman" pitchFamily="18" charset="0"/>
              </a:rPr>
              <a:t>Dellingr</a:t>
            </a:r>
            <a:r>
              <a:rPr lang="en-US" sz="1200" dirty="0" smtClean="0">
                <a:latin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</a:rPr>
              <a:t>Hardware </a:t>
            </a:r>
            <a:r>
              <a:rPr lang="en-US" sz="1200" dirty="0" smtClean="0">
                <a:latin typeface="Times New Roman" pitchFamily="18" charset="0"/>
              </a:rPr>
              <a:t>Library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98177" y="1165341"/>
            <a:ext cx="773439" cy="8137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b="1" dirty="0">
              <a:latin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148537" y="1121249"/>
            <a:ext cx="843520" cy="857872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24427" y="1272779"/>
            <a:ext cx="656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Dellingr</a:t>
            </a:r>
            <a:endParaRPr lang="en-US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ACS</a:t>
            </a:r>
          </a:p>
          <a:p>
            <a:pPr algn="ctr"/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App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3035691" y="1048156"/>
            <a:ext cx="3345" cy="1232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3275780" y="2569352"/>
            <a:ext cx="0" cy="273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4729945" y="3407869"/>
            <a:ext cx="304" cy="245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473882" y="2564690"/>
            <a:ext cx="1402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charset="0"/>
                <a:ea typeface="Times New Roman" charset="0"/>
                <a:cs typeface="Times New Roman" charset="0"/>
              </a:rPr>
              <a:t>Dellingr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 FSW</a:t>
            </a:r>
          </a:p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Apps and Libs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22482" y="2048613"/>
            <a:ext cx="85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cFE</a:t>
            </a:r>
            <a:r>
              <a:rPr lang="en-US" sz="1400" dirty="0" smtClean="0"/>
              <a:t>/</a:t>
            </a:r>
            <a:r>
              <a:rPr lang="en-US" sz="1400" dirty="0" err="1" smtClean="0"/>
              <a:t>cFS</a:t>
            </a:r>
            <a:endParaRPr lang="en-US" sz="1400" dirty="0" smtClean="0"/>
          </a:p>
          <a:p>
            <a:r>
              <a:rPr lang="en-US" sz="1400" dirty="0" smtClean="0"/>
              <a:t>Reuse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7321212" y="5301165"/>
            <a:ext cx="1306973" cy="10618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latin typeface="Times New Roman" charset="0"/>
                <a:ea typeface="Times New Roman" charset="0"/>
                <a:cs typeface="Times New Roman" charset="0"/>
              </a:rPr>
              <a:t>Legend:</a:t>
            </a:r>
          </a:p>
          <a:p>
            <a:pPr algn="l"/>
            <a:r>
              <a:rPr lang="en-US" sz="900" dirty="0">
                <a:latin typeface="Times New Roman" charset="0"/>
                <a:ea typeface="Times New Roman" charset="0"/>
                <a:cs typeface="Times New Roman" charset="0"/>
              </a:rPr>
              <a:t>Vendor Supplied </a:t>
            </a:r>
          </a:p>
          <a:p>
            <a:pPr algn="l"/>
            <a:endParaRPr lang="en-US" sz="9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l"/>
            <a:r>
              <a:rPr lang="en-US" sz="900" dirty="0" err="1">
                <a:latin typeface="Times New Roman" charset="0"/>
                <a:ea typeface="Times New Roman" charset="0"/>
                <a:cs typeface="Times New Roman" charset="0"/>
              </a:rPr>
              <a:t>cFE</a:t>
            </a:r>
            <a:r>
              <a:rPr lang="en-US" sz="900" dirty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sz="900" dirty="0" err="1">
                <a:latin typeface="Times New Roman" charset="0"/>
                <a:ea typeface="Times New Roman" charset="0"/>
                <a:cs typeface="Times New Roman" charset="0"/>
              </a:rPr>
              <a:t>cFS</a:t>
            </a:r>
            <a:r>
              <a:rPr lang="en-US" sz="900" dirty="0">
                <a:latin typeface="Times New Roman" charset="0"/>
                <a:ea typeface="Times New Roman" charset="0"/>
                <a:cs typeface="Times New Roman" charset="0"/>
              </a:rPr>
              <a:t> Reuse</a:t>
            </a:r>
          </a:p>
          <a:p>
            <a:pPr algn="l"/>
            <a:endParaRPr lang="en-US" sz="9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l"/>
            <a:r>
              <a:rPr lang="en-US" sz="900" dirty="0">
                <a:latin typeface="Times New Roman" charset="0"/>
                <a:ea typeface="Times New Roman" charset="0"/>
                <a:cs typeface="Times New Roman" charset="0"/>
              </a:rPr>
              <a:t>New on </a:t>
            </a:r>
            <a:r>
              <a:rPr lang="en-US" sz="900" dirty="0" err="1">
                <a:latin typeface="Times New Roman" charset="0"/>
                <a:ea typeface="Times New Roman" charset="0"/>
                <a:cs typeface="Times New Roman" charset="0"/>
              </a:rPr>
              <a:t>Dellingr</a:t>
            </a:r>
            <a:endParaRPr lang="en-US" sz="9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l"/>
            <a:endParaRPr lang="en-US" sz="9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312714" y="5416153"/>
            <a:ext cx="185688" cy="156836"/>
          </a:xfrm>
          <a:prstGeom prst="rect">
            <a:avLst/>
          </a:prstGeom>
          <a:solidFill>
            <a:srgbClr val="CED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312714" y="5739445"/>
            <a:ext cx="185688" cy="1495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312826" y="6030747"/>
            <a:ext cx="185688" cy="14952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322482" y="239906"/>
            <a:ext cx="8633948" cy="616986"/>
          </a:xfrm>
        </p:spPr>
        <p:txBody>
          <a:bodyPr/>
          <a:lstStyle/>
          <a:p>
            <a:r>
              <a:rPr lang="en-US" sz="3600" dirty="0" err="1" smtClean="0"/>
              <a:t>Dellingr</a:t>
            </a:r>
            <a:r>
              <a:rPr lang="en-US" sz="3600" dirty="0" smtClean="0"/>
              <a:t> </a:t>
            </a:r>
            <a:r>
              <a:rPr lang="en-US" sz="3600" dirty="0" err="1" smtClean="0"/>
              <a:t>Cubesat</a:t>
            </a:r>
            <a:r>
              <a:rPr lang="en-US" sz="3600" dirty="0" smtClean="0"/>
              <a:t> Flight Software Overview (1)</a:t>
            </a:r>
            <a:endParaRPr lang="en-US" sz="3600" dirty="0"/>
          </a:p>
        </p:txBody>
      </p:sp>
      <p:sp>
        <p:nvSpPr>
          <p:cNvPr id="45" name="Oval 44"/>
          <p:cNvSpPr/>
          <p:nvPr/>
        </p:nvSpPr>
        <p:spPr bwMode="auto">
          <a:xfrm>
            <a:off x="1893618" y="1155994"/>
            <a:ext cx="805149" cy="8177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b="1" dirty="0">
              <a:latin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589059" y="1124746"/>
            <a:ext cx="859413" cy="8478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b="1" dirty="0">
              <a:latin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338764" y="1132523"/>
            <a:ext cx="859413" cy="8478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b="1" dirty="0">
              <a:latin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60179" y="1219664"/>
            <a:ext cx="60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cFS</a:t>
            </a: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Reuse</a:t>
            </a:r>
          </a:p>
          <a:p>
            <a:pPr algn="ctr"/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Apps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4168978" y="1138622"/>
            <a:ext cx="843520" cy="857872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latin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189419" y="1155995"/>
            <a:ext cx="843520" cy="857872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latin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6209860" y="1173368"/>
            <a:ext cx="843520" cy="857872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7230301" y="1190741"/>
            <a:ext cx="843520" cy="857872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latin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59446" y="1283869"/>
            <a:ext cx="62829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Dellingr</a:t>
            </a:r>
            <a:endParaRPr lang="en-US" sz="105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INMS</a:t>
            </a:r>
          </a:p>
          <a:p>
            <a:pPr algn="ctr"/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App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76607" y="1278221"/>
            <a:ext cx="66914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Dellingr</a:t>
            </a:r>
            <a:endParaRPr lang="en-US" sz="105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DAGR</a:t>
            </a:r>
          </a:p>
          <a:p>
            <a:pPr algn="ctr"/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App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94445" y="1297186"/>
            <a:ext cx="6888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Dellingr</a:t>
            </a:r>
            <a:endParaRPr lang="en-US" sz="105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SHK</a:t>
            </a:r>
          </a:p>
          <a:p>
            <a:pPr algn="ctr"/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App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290094" y="1297186"/>
            <a:ext cx="68849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Dellingr</a:t>
            </a:r>
            <a:endParaRPr lang="en-US" sz="105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CADET</a:t>
            </a:r>
          </a:p>
          <a:p>
            <a:pPr algn="ctr"/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App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 flipV="1">
            <a:off x="3035691" y="2275364"/>
            <a:ext cx="1437831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4473522" y="2286130"/>
            <a:ext cx="1" cy="11339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877B7-CEFA-5B4E-A062-7E311E458BD0}" type="datetime1">
              <a:rPr lang="en-US" smtClean="0"/>
              <a:t>12/1/17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This is a non-ITAR presentation, for public release and reproduction from FSW website.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0D1ED-3983-4D59-95A8-011517D477C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136721"/>
              </p:ext>
            </p:extLst>
          </p:nvPr>
        </p:nvGraphicFramePr>
        <p:xfrm>
          <a:off x="994804" y="1245070"/>
          <a:ext cx="7154392" cy="4939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843"/>
                <a:gridCol w="2169737"/>
                <a:gridCol w="2841812"/>
              </a:tblGrid>
              <a:tr h="43900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Vendor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Software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Reuse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Software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Software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831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FreeRTOS</a:t>
                      </a:r>
                      <a:r>
                        <a:rPr lang="en-US" sz="1400" baseline="0" dirty="0" smtClean="0"/>
                        <a:t> OS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cFE</a:t>
                      </a:r>
                      <a:r>
                        <a:rPr lang="en-US" sz="1400" dirty="0" smtClean="0"/>
                        <a:t> Core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FreeRTOS</a:t>
                      </a:r>
                      <a:r>
                        <a:rPr lang="en-US" sz="1400" smtClean="0"/>
                        <a:t> OS</a:t>
                      </a:r>
                      <a:r>
                        <a:rPr lang="en-US" sz="1400" baseline="0" smtClean="0"/>
                        <a:t>AL  Layer</a:t>
                      </a:r>
                      <a:endParaRPr lang="en-US" sz="1400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516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Bootstrap/Startup Code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cFS</a:t>
                      </a:r>
                      <a:r>
                        <a:rPr lang="en-US" sz="1400" baseline="0" dirty="0" smtClean="0"/>
                        <a:t> Scheduler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cFE</a:t>
                      </a:r>
                      <a:r>
                        <a:rPr lang="en-US" sz="1400" dirty="0" smtClean="0"/>
                        <a:t> Platform Support Package</a:t>
                      </a:r>
                      <a:endParaRPr lang="en-US" sz="1400" baseline="0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896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Device</a:t>
                      </a:r>
                      <a:r>
                        <a:rPr lang="en-US" sz="1400" baseline="0" dirty="0" smtClean="0"/>
                        <a:t> Drivers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cFS</a:t>
                      </a:r>
                      <a:r>
                        <a:rPr lang="en-US" sz="1400" dirty="0" smtClean="0"/>
                        <a:t> Stored Commands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Dellingr</a:t>
                      </a:r>
                      <a:r>
                        <a:rPr lang="en-US" sz="1400" dirty="0" smtClean="0"/>
                        <a:t> Hardware Library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8780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File</a:t>
                      </a:r>
                      <a:r>
                        <a:rPr lang="en-US" sz="1400" baseline="0" dirty="0" smtClean="0"/>
                        <a:t> Systems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cFS</a:t>
                      </a:r>
                      <a:r>
                        <a:rPr lang="en-US" sz="1400" dirty="0" smtClean="0"/>
                        <a:t> Health and Safety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DAGR Instrument</a:t>
                      </a:r>
                      <a:r>
                        <a:rPr lang="en-US" sz="1400" baseline="0" dirty="0" smtClean="0"/>
                        <a:t> App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522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 Library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cFS</a:t>
                      </a:r>
                      <a:r>
                        <a:rPr lang="en-US" sz="1400" dirty="0" smtClean="0"/>
                        <a:t> Checksum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INMS Instrument App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3900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cFS</a:t>
                      </a:r>
                      <a:r>
                        <a:rPr lang="en-US" sz="1400" dirty="0" smtClean="0"/>
                        <a:t> Limit Checker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CADET</a:t>
                      </a:r>
                      <a:r>
                        <a:rPr lang="en-US" sz="1400" baseline="0" dirty="0" smtClean="0"/>
                        <a:t> Radio App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3699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cFS</a:t>
                      </a:r>
                      <a:r>
                        <a:rPr lang="en-US" sz="1400" dirty="0" smtClean="0"/>
                        <a:t> File Manager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ACS App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6536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cFS</a:t>
                      </a:r>
                      <a:r>
                        <a:rPr lang="en-US" sz="1400" dirty="0" smtClean="0"/>
                        <a:t> Memory Dwell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Ephemeris/GPS</a:t>
                      </a:r>
                      <a:r>
                        <a:rPr lang="en-US" sz="1400" baseline="0" dirty="0" smtClean="0"/>
                        <a:t> App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1053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cFS</a:t>
                      </a:r>
                      <a:r>
                        <a:rPr lang="en-US" sz="1400" dirty="0" smtClean="0"/>
                        <a:t> Memory Manager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Reaction Wheel App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5958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Static Loader (MMS)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File Downlink App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651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File Downlink App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5858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Spacecraft Housekeeping App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49522" y="285023"/>
            <a:ext cx="8642078" cy="74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err="1" smtClean="0"/>
              <a:t>Dellingr</a:t>
            </a:r>
            <a:r>
              <a:rPr lang="en-US" sz="3600" dirty="0" smtClean="0"/>
              <a:t> </a:t>
            </a:r>
            <a:r>
              <a:rPr lang="en-US" sz="3600" dirty="0" err="1" smtClean="0"/>
              <a:t>Cubesat</a:t>
            </a:r>
            <a:r>
              <a:rPr lang="en-US" sz="3600" dirty="0" smtClean="0"/>
              <a:t> Flight Software Overview (2)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07E9B-7E30-8D44-AFC7-589F7D5D21DE}" type="datetime1">
              <a:rPr lang="en-US" smtClean="0"/>
              <a:t>12/1/17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This is a non-ITAR presentation, for public release and reproduction from FSW website.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348"/>
            <a:ext cx="8229600" cy="674596"/>
          </a:xfrm>
        </p:spPr>
        <p:txBody>
          <a:bodyPr/>
          <a:lstStyle/>
          <a:p>
            <a:r>
              <a:rPr lang="en-US" sz="3600" dirty="0"/>
              <a:t>Simulation on a Budget (1)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676" y="950322"/>
            <a:ext cx="8113124" cy="2219598"/>
          </a:xfrm>
        </p:spPr>
        <p:txBody>
          <a:bodyPr>
            <a:noAutofit/>
          </a:bodyPr>
          <a:lstStyle/>
          <a:p>
            <a:r>
              <a:rPr lang="en-US" sz="1600" b="1" dirty="0" err="1"/>
              <a:t>Dellingr</a:t>
            </a:r>
            <a:r>
              <a:rPr lang="en-US" sz="1600" b="1" dirty="0"/>
              <a:t> </a:t>
            </a:r>
            <a:r>
              <a:rPr lang="en-US" sz="1600" b="1" dirty="0" smtClean="0"/>
              <a:t>did not </a:t>
            </a:r>
            <a:r>
              <a:rPr lang="en-US" sz="1600" b="1" dirty="0"/>
              <a:t>have </a:t>
            </a:r>
            <a:r>
              <a:rPr lang="en-US" sz="1600" b="1" dirty="0" smtClean="0"/>
              <a:t>dedicated dynamic </a:t>
            </a:r>
            <a:r>
              <a:rPr lang="en-US" sz="1600" b="1" dirty="0"/>
              <a:t>s</a:t>
            </a:r>
            <a:r>
              <a:rPr lang="en-US" sz="1600" b="1" dirty="0" smtClean="0"/>
              <a:t>imulator </a:t>
            </a:r>
            <a:r>
              <a:rPr lang="en-US" sz="1600" b="1" dirty="0"/>
              <a:t>such </a:t>
            </a:r>
            <a:r>
              <a:rPr lang="en-US" sz="1600" b="1" dirty="0" smtClean="0"/>
              <a:t>as the Goddard Dynamic Simulator (GDS) for </a:t>
            </a:r>
            <a:r>
              <a:rPr lang="en-US" sz="1600" b="1" dirty="0"/>
              <a:t>ACS </a:t>
            </a:r>
            <a:r>
              <a:rPr lang="en-US" sz="1600" b="1" dirty="0" smtClean="0"/>
              <a:t>testing</a:t>
            </a:r>
            <a:endParaRPr lang="en-US" sz="1600" b="1" dirty="0"/>
          </a:p>
          <a:p>
            <a:r>
              <a:rPr lang="en-US" sz="1600" b="1" dirty="0"/>
              <a:t>Simulation is accomplished with a combination of:</a:t>
            </a:r>
          </a:p>
          <a:p>
            <a:pPr lvl="1"/>
            <a:r>
              <a:rPr lang="en-US" sz="1600" b="1" dirty="0"/>
              <a:t>The </a:t>
            </a:r>
            <a:r>
              <a:rPr lang="en-US" sz="1600" b="1" dirty="0" smtClean="0"/>
              <a:t>open </a:t>
            </a:r>
            <a:r>
              <a:rPr lang="en-US" sz="1600" b="1" dirty="0"/>
              <a:t>s</a:t>
            </a:r>
            <a:r>
              <a:rPr lang="en-US" sz="1600" b="1" dirty="0" smtClean="0"/>
              <a:t>ource </a:t>
            </a:r>
            <a:r>
              <a:rPr lang="en-US" sz="1600" b="1" dirty="0"/>
              <a:t>d</a:t>
            </a:r>
            <a:r>
              <a:rPr lang="en-US" sz="1600" b="1" dirty="0" smtClean="0"/>
              <a:t>ynamic </a:t>
            </a:r>
            <a:r>
              <a:rPr lang="en-US" sz="1600" b="1" dirty="0"/>
              <a:t>s</a:t>
            </a:r>
            <a:r>
              <a:rPr lang="en-US" sz="1600" b="1" dirty="0" smtClean="0"/>
              <a:t>imulator </a:t>
            </a:r>
            <a:r>
              <a:rPr lang="en-US" sz="1600" b="1" dirty="0"/>
              <a:t>”42” developed by </a:t>
            </a:r>
            <a:r>
              <a:rPr lang="en-US" sz="1600" b="1" dirty="0" smtClean="0"/>
              <a:t>GSFC Code </a:t>
            </a:r>
            <a:r>
              <a:rPr lang="en-US" sz="1600" b="1" dirty="0"/>
              <a:t>591</a:t>
            </a:r>
          </a:p>
          <a:p>
            <a:pPr lvl="1"/>
            <a:r>
              <a:rPr lang="en-US" sz="1600" b="1" dirty="0"/>
              <a:t>The “</a:t>
            </a:r>
            <a:r>
              <a:rPr lang="en-US" sz="1600" b="1" dirty="0" err="1"/>
              <a:t>Dellingr</a:t>
            </a:r>
            <a:r>
              <a:rPr lang="en-US" sz="1600" b="1" dirty="0"/>
              <a:t> Hardware Library” </a:t>
            </a:r>
            <a:r>
              <a:rPr lang="en-US" sz="1600" b="1" dirty="0" smtClean="0"/>
              <a:t>with an </a:t>
            </a:r>
            <a:r>
              <a:rPr lang="en-US" sz="1600" b="1" dirty="0"/>
              <a:t>interface to the ”42” </a:t>
            </a:r>
            <a:r>
              <a:rPr lang="en-US" sz="1600" b="1" dirty="0" smtClean="0"/>
              <a:t>simulator</a:t>
            </a:r>
            <a:endParaRPr lang="en-US" sz="1600" b="1" dirty="0"/>
          </a:p>
          <a:p>
            <a:r>
              <a:rPr lang="en-US" sz="1600" b="1" dirty="0"/>
              <a:t>Most of the ACS app debugging was done on </a:t>
            </a:r>
            <a:r>
              <a:rPr lang="en-US" sz="1600" b="1" dirty="0" err="1"/>
              <a:t>cFS</a:t>
            </a:r>
            <a:r>
              <a:rPr lang="en-US" sz="1600" b="1" dirty="0"/>
              <a:t>/Linux with </a:t>
            </a:r>
            <a:r>
              <a:rPr lang="en-US" sz="1600" b="1" dirty="0" smtClean="0"/>
              <a:t>42</a:t>
            </a:r>
          </a:p>
          <a:p>
            <a:r>
              <a:rPr lang="en-US" sz="1600" b="1" dirty="0" smtClean="0"/>
              <a:t>When the Satellite was complete, we were able to do a spin test using the reaction wheels and sun sensors</a:t>
            </a:r>
            <a:endParaRPr lang="en-US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67" y="3234163"/>
            <a:ext cx="3181990" cy="3031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11" y="3246151"/>
            <a:ext cx="3441377" cy="300784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3BFD98-CA10-814C-9054-20785A932D9A}" type="datetime1">
              <a:rPr lang="en-US" smtClean="0"/>
              <a:t>12/1/17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This is a non-ITAR presentation, for public release and reproduction from FSW website.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30" y="212290"/>
            <a:ext cx="8229600" cy="605393"/>
          </a:xfrm>
        </p:spPr>
        <p:txBody>
          <a:bodyPr/>
          <a:lstStyle/>
          <a:p>
            <a:r>
              <a:rPr lang="en-US" sz="3600"/>
              <a:t>Simulation on a Budget </a:t>
            </a:r>
            <a:r>
              <a:rPr lang="en-US" sz="3600" smtClean="0"/>
              <a:t>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837" y="975213"/>
            <a:ext cx="6378178" cy="3623248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Dellingr</a:t>
            </a:r>
            <a:r>
              <a:rPr lang="en-US" sz="2400" b="1" dirty="0" smtClean="0"/>
              <a:t> Hardware Library Details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dirty="0" err="1" smtClean="0"/>
              <a:t>cFS</a:t>
            </a:r>
            <a:r>
              <a:rPr lang="en-US" sz="1800" dirty="0" smtClean="0"/>
              <a:t> Library that abstracts all mission </a:t>
            </a:r>
            <a:r>
              <a:rPr lang="en-US" sz="1800" dirty="0"/>
              <a:t>s</a:t>
            </a:r>
            <a:r>
              <a:rPr lang="en-US" sz="1800" dirty="0" smtClean="0"/>
              <a:t>pecific hardware </a:t>
            </a:r>
          </a:p>
          <a:p>
            <a:pPr lvl="2"/>
            <a:r>
              <a:rPr lang="en-US" sz="1600" dirty="0" smtClean="0"/>
              <a:t>Focus is on the ACS Hardware</a:t>
            </a:r>
          </a:p>
          <a:p>
            <a:pPr lvl="1"/>
            <a:r>
              <a:rPr lang="en-US" sz="1800" dirty="0" smtClean="0"/>
              <a:t>Allows FSW to run in the following configurations:</a:t>
            </a:r>
          </a:p>
          <a:p>
            <a:pPr lvl="2"/>
            <a:r>
              <a:rPr lang="en-US" sz="1600" dirty="0" smtClean="0"/>
              <a:t>On-board computer with real hardware devices</a:t>
            </a:r>
          </a:p>
          <a:p>
            <a:pPr lvl="2"/>
            <a:r>
              <a:rPr lang="en-US" sz="1600" dirty="0" smtClean="0"/>
              <a:t>On-board computer talking to 42 Simulator over a serial port</a:t>
            </a:r>
          </a:p>
          <a:p>
            <a:pPr lvl="2"/>
            <a:r>
              <a:rPr lang="en-US" sz="1600" dirty="0" smtClean="0"/>
              <a:t>Linux computer talking to 42 Simulator over TCP/IP Socket</a:t>
            </a:r>
          </a:p>
          <a:p>
            <a:pPr lvl="1"/>
            <a:r>
              <a:rPr lang="en-US" sz="1800" dirty="0" smtClean="0"/>
              <a:t>The ability to run the </a:t>
            </a:r>
            <a:r>
              <a:rPr lang="en-US" sz="1800" dirty="0" err="1" smtClean="0"/>
              <a:t>Dellingr</a:t>
            </a:r>
            <a:r>
              <a:rPr lang="en-US" sz="1800" dirty="0" smtClean="0"/>
              <a:t> Flight Software on Linux with the 42 speeds up ACS development and test</a:t>
            </a:r>
          </a:p>
          <a:p>
            <a:pPr lvl="1"/>
            <a:r>
              <a:rPr lang="en-US" sz="1800" dirty="0" smtClean="0"/>
              <a:t>This model worked well and will be used for future efforts</a:t>
            </a:r>
          </a:p>
          <a:p>
            <a:pPr lvl="1"/>
            <a:endParaRPr lang="en-US" sz="1800" dirty="0" smtClean="0"/>
          </a:p>
        </p:txBody>
      </p:sp>
      <p:sp>
        <p:nvSpPr>
          <p:cNvPr id="8" name="Oval 7"/>
          <p:cNvSpPr/>
          <p:nvPr/>
        </p:nvSpPr>
        <p:spPr bwMode="auto">
          <a:xfrm>
            <a:off x="838314" y="4906661"/>
            <a:ext cx="1580455" cy="1221153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</a:rPr>
              <a:t>ACS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FSW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743817" y="5028777"/>
            <a:ext cx="1394519" cy="976922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latin typeface="Times New Roman" pitchFamily="18" charset="0"/>
              </a:rPr>
              <a:t>Dellingr</a:t>
            </a:r>
            <a:endParaRPr lang="en-US" sz="1400" b="1" dirty="0"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Times New Roman" pitchFamily="18" charset="0"/>
              </a:rPr>
              <a:t>Hardware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Times New Roman" pitchFamily="18" charset="0"/>
              </a:rPr>
              <a:t>Library</a:t>
            </a:r>
          </a:p>
        </p:txBody>
      </p:sp>
      <p:cxnSp>
        <p:nvCxnSpPr>
          <p:cNvPr id="11" name="Straight Arrow Connector 10"/>
          <p:cNvCxnSpPr>
            <a:stCxn id="8" idx="6"/>
            <a:endCxn id="9" idx="1"/>
          </p:cNvCxnSpPr>
          <p:nvPr/>
        </p:nvCxnSpPr>
        <p:spPr bwMode="auto">
          <a:xfrm>
            <a:off x="2418769" y="5517238"/>
            <a:ext cx="13250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549069" y="5173722"/>
            <a:ext cx="1064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Gyro </a:t>
            </a:r>
            <a:r>
              <a:rPr lang="en-US" sz="1400" dirty="0"/>
              <a:t>Data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528702" y="4226505"/>
            <a:ext cx="1394519" cy="7326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</a:rPr>
              <a:t>Hardware Gyro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 bwMode="auto">
          <a:xfrm>
            <a:off x="6276675" y="5211216"/>
            <a:ext cx="1859359" cy="1139743"/>
          </a:xfrm>
          <a:prstGeom prst="cloud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latin typeface="Times New Roman" pitchFamily="18" charset="0"/>
              </a:rPr>
              <a:t>Simulated Gyro on “42”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5138336" y="4648896"/>
            <a:ext cx="1390366" cy="52482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8" name="Straight Arrow Connector 17"/>
          <p:cNvCxnSpPr>
            <a:endCxn id="15" idx="2"/>
          </p:cNvCxnSpPr>
          <p:nvPr/>
        </p:nvCxnSpPr>
        <p:spPr bwMode="auto">
          <a:xfrm>
            <a:off x="5138336" y="5751259"/>
            <a:ext cx="1144106" cy="298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F2C39-7288-5B45-8681-FC3EC5A3C1A8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This is a non-ITAR presentation, for public release and reproduction from FSW website.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2055</Words>
  <Application>Microsoft Macintosh PowerPoint</Application>
  <PresentationFormat>On-screen Show (4:3)</PresentationFormat>
  <Paragraphs>366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Times New Roman</vt:lpstr>
      <vt:lpstr>Arial</vt:lpstr>
      <vt:lpstr>Office Theme</vt:lpstr>
      <vt:lpstr>Porting the core Flight System to the Dellingr Cubesat</vt:lpstr>
      <vt:lpstr> Agenda</vt:lpstr>
      <vt:lpstr>Background </vt:lpstr>
      <vt:lpstr>Dellingr Cubesat Hardware Overview (1)</vt:lpstr>
      <vt:lpstr>Dellingr Cubesat Hardware Overview (2)</vt:lpstr>
      <vt:lpstr>Dellingr Cubesat Flight Software Overview (1)</vt:lpstr>
      <vt:lpstr>PowerPoint Presentation</vt:lpstr>
      <vt:lpstr>Simulation on a Budget (1)</vt:lpstr>
      <vt:lpstr>Simulation on a Budget (2)</vt:lpstr>
      <vt:lpstr>Flight Software Challenges (1)</vt:lpstr>
      <vt:lpstr>Flight Software Challenges (2)</vt:lpstr>
      <vt:lpstr>Port Details: OS Abstraction Layer</vt:lpstr>
      <vt:lpstr>Port Details: Platform Support Package</vt:lpstr>
      <vt:lpstr>Lessons Learned (1)</vt:lpstr>
      <vt:lpstr>Lessons Learned (2)</vt:lpstr>
      <vt:lpstr>Conclusion</vt:lpstr>
      <vt:lpstr>Mission Status</vt:lpstr>
      <vt:lpstr>Acronyms</vt:lpstr>
    </vt:vector>
  </TitlesOfParts>
  <Company>NASA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Goddard SpW Protocol Stack</dc:title>
  <dc:creator>Carlos Ugarte</dc:creator>
  <cp:lastModifiedBy>Alan Cudmore</cp:lastModifiedBy>
  <cp:revision>144</cp:revision>
  <cp:lastPrinted>2017-11-30T14:59:05Z</cp:lastPrinted>
  <dcterms:created xsi:type="dcterms:W3CDTF">2015-06-15T12:13:22Z</dcterms:created>
  <dcterms:modified xsi:type="dcterms:W3CDTF">2017-12-01T17:38:43Z</dcterms:modified>
</cp:coreProperties>
</file>