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9" r:id="rId4"/>
    <p:sldId id="281" r:id="rId5"/>
    <p:sldId id="270" r:id="rId6"/>
    <p:sldId id="271" r:id="rId7"/>
    <p:sldId id="272" r:id="rId8"/>
    <p:sldId id="259" r:id="rId9"/>
    <p:sldId id="267" r:id="rId10"/>
    <p:sldId id="283" r:id="rId11"/>
    <p:sldId id="260" r:id="rId12"/>
    <p:sldId id="273" r:id="rId13"/>
    <p:sldId id="261" r:id="rId14"/>
    <p:sldId id="262" r:id="rId15"/>
    <p:sldId id="263" r:id="rId16"/>
    <p:sldId id="265" r:id="rId17"/>
    <p:sldId id="274" r:id="rId18"/>
    <p:sldId id="266" r:id="rId19"/>
    <p:sldId id="275" r:id="rId20"/>
    <p:sldId id="276" r:id="rId21"/>
    <p:sldId id="277" r:id="rId22"/>
    <p:sldId id="278" r:id="rId23"/>
    <p:sldId id="264"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2" y="-7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9C38E8-447E-41CD-AAB8-ECEBE218AA8D}"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4A3B3-C307-4D77-8D98-39CDD0EF2D85}" type="slidenum">
              <a:rPr lang="en-US" smtClean="0"/>
              <a:t>‹#›</a:t>
            </a:fld>
            <a:endParaRPr lang="en-US"/>
          </a:p>
        </p:txBody>
      </p:sp>
    </p:spTree>
    <p:extLst>
      <p:ext uri="{BB962C8B-B14F-4D97-AF65-F5344CB8AC3E}">
        <p14:creationId xmlns:p14="http://schemas.microsoft.com/office/powerpoint/2010/main" val="1423122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C38E8-447E-41CD-AAB8-ECEBE218AA8D}"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4A3B3-C307-4D77-8D98-39CDD0EF2D85}" type="slidenum">
              <a:rPr lang="en-US" smtClean="0"/>
              <a:t>‹#›</a:t>
            </a:fld>
            <a:endParaRPr lang="en-US"/>
          </a:p>
        </p:txBody>
      </p:sp>
    </p:spTree>
    <p:extLst>
      <p:ext uri="{BB962C8B-B14F-4D97-AF65-F5344CB8AC3E}">
        <p14:creationId xmlns:p14="http://schemas.microsoft.com/office/powerpoint/2010/main" val="510669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C38E8-447E-41CD-AAB8-ECEBE218AA8D}"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4A3B3-C307-4D77-8D98-39CDD0EF2D85}" type="slidenum">
              <a:rPr lang="en-US" smtClean="0"/>
              <a:t>‹#›</a:t>
            </a:fld>
            <a:endParaRPr lang="en-US"/>
          </a:p>
        </p:txBody>
      </p:sp>
    </p:spTree>
    <p:extLst>
      <p:ext uri="{BB962C8B-B14F-4D97-AF65-F5344CB8AC3E}">
        <p14:creationId xmlns:p14="http://schemas.microsoft.com/office/powerpoint/2010/main" val="433087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9C38E8-447E-41CD-AAB8-ECEBE218AA8D}"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4A3B3-C307-4D77-8D98-39CDD0EF2D85}" type="slidenum">
              <a:rPr lang="en-US" smtClean="0"/>
              <a:t>‹#›</a:t>
            </a:fld>
            <a:endParaRPr lang="en-US"/>
          </a:p>
        </p:txBody>
      </p:sp>
    </p:spTree>
    <p:extLst>
      <p:ext uri="{BB962C8B-B14F-4D97-AF65-F5344CB8AC3E}">
        <p14:creationId xmlns:p14="http://schemas.microsoft.com/office/powerpoint/2010/main" val="4226314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9C38E8-447E-41CD-AAB8-ECEBE218AA8D}" type="datetimeFigureOut">
              <a:rPr lang="en-US" smtClean="0"/>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D4A3B3-C307-4D77-8D98-39CDD0EF2D85}" type="slidenum">
              <a:rPr lang="en-US" smtClean="0"/>
              <a:t>‹#›</a:t>
            </a:fld>
            <a:endParaRPr lang="en-US"/>
          </a:p>
        </p:txBody>
      </p:sp>
    </p:spTree>
    <p:extLst>
      <p:ext uri="{BB962C8B-B14F-4D97-AF65-F5344CB8AC3E}">
        <p14:creationId xmlns:p14="http://schemas.microsoft.com/office/powerpoint/2010/main" val="1594634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9C38E8-447E-41CD-AAB8-ECEBE218AA8D}"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4A3B3-C307-4D77-8D98-39CDD0EF2D85}" type="slidenum">
              <a:rPr lang="en-US" smtClean="0"/>
              <a:t>‹#›</a:t>
            </a:fld>
            <a:endParaRPr lang="en-US"/>
          </a:p>
        </p:txBody>
      </p:sp>
    </p:spTree>
    <p:extLst>
      <p:ext uri="{BB962C8B-B14F-4D97-AF65-F5344CB8AC3E}">
        <p14:creationId xmlns:p14="http://schemas.microsoft.com/office/powerpoint/2010/main" val="415295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9C38E8-447E-41CD-AAB8-ECEBE218AA8D}" type="datetimeFigureOut">
              <a:rPr lang="en-US" smtClean="0"/>
              <a:t>11/22/2017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D4A3B3-C307-4D77-8D98-39CDD0EF2D85}" type="slidenum">
              <a:rPr lang="en-US" smtClean="0"/>
              <a:t>‹#›</a:t>
            </a:fld>
            <a:endParaRPr lang="en-US"/>
          </a:p>
        </p:txBody>
      </p:sp>
    </p:spTree>
    <p:extLst>
      <p:ext uri="{BB962C8B-B14F-4D97-AF65-F5344CB8AC3E}">
        <p14:creationId xmlns:p14="http://schemas.microsoft.com/office/powerpoint/2010/main" val="3268172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9C38E8-447E-41CD-AAB8-ECEBE218AA8D}" type="datetimeFigureOut">
              <a:rPr lang="en-US" smtClean="0"/>
              <a:t>11/22/2017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D4A3B3-C307-4D77-8D98-39CDD0EF2D85}" type="slidenum">
              <a:rPr lang="en-US" smtClean="0"/>
              <a:t>‹#›</a:t>
            </a:fld>
            <a:endParaRPr lang="en-US"/>
          </a:p>
        </p:txBody>
      </p:sp>
    </p:spTree>
    <p:extLst>
      <p:ext uri="{BB962C8B-B14F-4D97-AF65-F5344CB8AC3E}">
        <p14:creationId xmlns:p14="http://schemas.microsoft.com/office/powerpoint/2010/main" val="2404064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9C38E8-447E-41CD-AAB8-ECEBE218AA8D}" type="datetimeFigureOut">
              <a:rPr lang="en-US" smtClean="0"/>
              <a:t>11/22/2017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D4A3B3-C307-4D77-8D98-39CDD0EF2D85}" type="slidenum">
              <a:rPr lang="en-US" smtClean="0"/>
              <a:t>‹#›</a:t>
            </a:fld>
            <a:endParaRPr lang="en-US"/>
          </a:p>
        </p:txBody>
      </p:sp>
    </p:spTree>
    <p:extLst>
      <p:ext uri="{BB962C8B-B14F-4D97-AF65-F5344CB8AC3E}">
        <p14:creationId xmlns:p14="http://schemas.microsoft.com/office/powerpoint/2010/main" val="3452954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C38E8-447E-41CD-AAB8-ECEBE218AA8D}"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4A3B3-C307-4D77-8D98-39CDD0EF2D85}" type="slidenum">
              <a:rPr lang="en-US" smtClean="0"/>
              <a:t>‹#›</a:t>
            </a:fld>
            <a:endParaRPr lang="en-US"/>
          </a:p>
        </p:txBody>
      </p:sp>
    </p:spTree>
    <p:extLst>
      <p:ext uri="{BB962C8B-B14F-4D97-AF65-F5344CB8AC3E}">
        <p14:creationId xmlns:p14="http://schemas.microsoft.com/office/powerpoint/2010/main" val="2489950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9C38E8-447E-41CD-AAB8-ECEBE218AA8D}" type="datetimeFigureOut">
              <a:rPr lang="en-US" smtClean="0"/>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D4A3B3-C307-4D77-8D98-39CDD0EF2D85}" type="slidenum">
              <a:rPr lang="en-US" smtClean="0"/>
              <a:t>‹#›</a:t>
            </a:fld>
            <a:endParaRPr lang="en-US"/>
          </a:p>
        </p:txBody>
      </p:sp>
    </p:spTree>
    <p:extLst>
      <p:ext uri="{BB962C8B-B14F-4D97-AF65-F5344CB8AC3E}">
        <p14:creationId xmlns:p14="http://schemas.microsoft.com/office/powerpoint/2010/main" val="2125167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9C38E8-447E-41CD-AAB8-ECEBE218AA8D}" type="datetimeFigureOut">
              <a:rPr lang="en-US" smtClean="0"/>
              <a:t>11/22/2017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D4A3B3-C307-4D77-8D98-39CDD0EF2D85}" type="slidenum">
              <a:rPr lang="en-US" smtClean="0"/>
              <a:t>‹#›</a:t>
            </a:fld>
            <a:endParaRPr lang="en-US"/>
          </a:p>
        </p:txBody>
      </p:sp>
    </p:spTree>
    <p:extLst>
      <p:ext uri="{BB962C8B-B14F-4D97-AF65-F5344CB8AC3E}">
        <p14:creationId xmlns:p14="http://schemas.microsoft.com/office/powerpoint/2010/main" val="115001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800" dirty="0" smtClean="0"/>
              <a:t>A </a:t>
            </a:r>
            <a:r>
              <a:rPr lang="en-US" sz="4800" dirty="0" err="1" smtClean="0"/>
              <a:t>Cubesat</a:t>
            </a:r>
            <a:r>
              <a:rPr lang="en-US" sz="4800" dirty="0" smtClean="0"/>
              <a:t>-based alternative </a:t>
            </a:r>
            <a:br>
              <a:rPr lang="en-US" sz="4800" dirty="0" smtClean="0"/>
            </a:br>
            <a:r>
              <a:rPr lang="en-US" sz="4800" dirty="0" smtClean="0"/>
              <a:t>for the </a:t>
            </a:r>
            <a:br>
              <a:rPr lang="en-US" sz="4800" dirty="0" smtClean="0"/>
            </a:br>
            <a:r>
              <a:rPr lang="en-US" sz="4800" dirty="0" smtClean="0"/>
              <a:t>Juno Mission to Jupiter</a:t>
            </a:r>
            <a:endParaRPr lang="en-US" sz="4800" dirty="0"/>
          </a:p>
        </p:txBody>
      </p:sp>
      <p:sp>
        <p:nvSpPr>
          <p:cNvPr id="3" name="Subtitle 2"/>
          <p:cNvSpPr>
            <a:spLocks noGrp="1"/>
          </p:cNvSpPr>
          <p:nvPr>
            <p:ph type="subTitle" idx="1"/>
          </p:nvPr>
        </p:nvSpPr>
        <p:spPr>
          <a:xfrm>
            <a:off x="1371600" y="5105400"/>
            <a:ext cx="6400800" cy="1752600"/>
          </a:xfrm>
        </p:spPr>
        <p:txBody>
          <a:bodyPr/>
          <a:lstStyle/>
          <a:p>
            <a:r>
              <a:rPr lang="en-US" b="1" dirty="0" smtClean="0"/>
              <a:t>FSW-17</a:t>
            </a:r>
            <a:endParaRPr lang="en-US" b="1" dirty="0"/>
          </a:p>
        </p:txBody>
      </p:sp>
    </p:spTree>
    <p:extLst>
      <p:ext uri="{BB962C8B-B14F-4D97-AF65-F5344CB8AC3E}">
        <p14:creationId xmlns:p14="http://schemas.microsoft.com/office/powerpoint/2010/main" val="2022961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Reuse</a:t>
            </a:r>
            <a:endParaRPr lang="en-US" dirty="0"/>
          </a:p>
        </p:txBody>
      </p:sp>
      <p:sp>
        <p:nvSpPr>
          <p:cNvPr id="3" name="Content Placeholder 2"/>
          <p:cNvSpPr>
            <a:spLocks noGrp="1"/>
          </p:cNvSpPr>
          <p:nvPr>
            <p:ph idx="1"/>
          </p:nvPr>
        </p:nvSpPr>
        <p:spPr/>
        <p:txBody>
          <a:bodyPr/>
          <a:lstStyle/>
          <a:p>
            <a:r>
              <a:rPr lang="en-US" dirty="0" smtClean="0"/>
              <a:t>We </a:t>
            </a:r>
            <a:r>
              <a:rPr lang="en-US" dirty="0" smtClean="0"/>
              <a:t>tried </a:t>
            </a:r>
            <a:r>
              <a:rPr lang="en-US" dirty="0" smtClean="0"/>
              <a:t>to use as many components from the Juno mission as possible, to take advantage of the TRL. </a:t>
            </a:r>
            <a:endParaRPr lang="en-US" dirty="0"/>
          </a:p>
        </p:txBody>
      </p:sp>
    </p:spTree>
    <p:extLst>
      <p:ext uri="{BB962C8B-B14F-4D97-AF65-F5344CB8AC3E}">
        <p14:creationId xmlns:p14="http://schemas.microsoft.com/office/powerpoint/2010/main" val="393074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software components</a:t>
            </a:r>
            <a:endParaRPr lang="en-US" dirty="0"/>
          </a:p>
        </p:txBody>
      </p:sp>
      <p:sp>
        <p:nvSpPr>
          <p:cNvPr id="3" name="Content Placeholder 2"/>
          <p:cNvSpPr>
            <a:spLocks noGrp="1"/>
          </p:cNvSpPr>
          <p:nvPr>
            <p:ph idx="1"/>
          </p:nvPr>
        </p:nvSpPr>
        <p:spPr/>
        <p:txBody>
          <a:bodyPr>
            <a:normAutofit lnSpcReduction="10000"/>
          </a:bodyPr>
          <a:lstStyle/>
          <a:p>
            <a:r>
              <a:rPr lang="en-US" dirty="0" smtClean="0"/>
              <a:t>All flight computers including the RAD-750’s run Linux.</a:t>
            </a:r>
          </a:p>
          <a:p>
            <a:r>
              <a:rPr lang="en-US" dirty="0" smtClean="0"/>
              <a:t>The RAD-750 in the Mothership </a:t>
            </a:r>
            <a:r>
              <a:rPr lang="en-US" dirty="0" smtClean="0"/>
              <a:t>hosts </a:t>
            </a:r>
            <a:r>
              <a:rPr lang="en-US" dirty="0" smtClean="0"/>
              <a:t>a relational database.</a:t>
            </a:r>
          </a:p>
          <a:p>
            <a:r>
              <a:rPr lang="en-US" dirty="0" smtClean="0"/>
              <a:t>Each </a:t>
            </a:r>
            <a:r>
              <a:rPr lang="en-US" dirty="0" err="1" smtClean="0"/>
              <a:t>Cubesat</a:t>
            </a:r>
            <a:r>
              <a:rPr lang="en-US" dirty="0" smtClean="0"/>
              <a:t> node has a lightweight database.</a:t>
            </a:r>
          </a:p>
          <a:p>
            <a:r>
              <a:rPr lang="en-US" dirty="0" smtClean="0"/>
              <a:t>All housekeeping data is in the form of Electronic Data Sheets, with dynamic and static data.</a:t>
            </a:r>
            <a:endParaRPr lang="en-US" dirty="0"/>
          </a:p>
        </p:txBody>
      </p:sp>
    </p:spTree>
    <p:extLst>
      <p:ext uri="{BB962C8B-B14F-4D97-AF65-F5344CB8AC3E}">
        <p14:creationId xmlns:p14="http://schemas.microsoft.com/office/powerpoint/2010/main" val="594782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Communications</a:t>
            </a:r>
            <a:endParaRPr lang="en-US" dirty="0"/>
          </a:p>
        </p:txBody>
      </p:sp>
      <p:sp>
        <p:nvSpPr>
          <p:cNvPr id="3" name="Content Placeholder 2"/>
          <p:cNvSpPr>
            <a:spLocks noGrp="1"/>
          </p:cNvSpPr>
          <p:nvPr>
            <p:ph idx="1"/>
          </p:nvPr>
        </p:nvSpPr>
        <p:spPr/>
        <p:txBody>
          <a:bodyPr>
            <a:normAutofit lnSpcReduction="10000"/>
          </a:bodyPr>
          <a:lstStyle/>
          <a:p>
            <a:r>
              <a:rPr lang="en-US" dirty="0" smtClean="0"/>
              <a:t>Communication </a:t>
            </a:r>
            <a:r>
              <a:rPr lang="en-US" dirty="0" smtClean="0"/>
              <a:t>between the mothership and the </a:t>
            </a:r>
            <a:r>
              <a:rPr lang="en-US" dirty="0" err="1" smtClean="0"/>
              <a:t>cubesats</a:t>
            </a:r>
            <a:r>
              <a:rPr lang="en-US" dirty="0" smtClean="0"/>
              <a:t> is wired or short range radio, before deployment.</a:t>
            </a:r>
          </a:p>
          <a:p>
            <a:r>
              <a:rPr lang="en-US" dirty="0" smtClean="0"/>
              <a:t>Communications between deployed </a:t>
            </a:r>
            <a:r>
              <a:rPr lang="en-US" dirty="0" err="1" smtClean="0"/>
              <a:t>Cubesats</a:t>
            </a:r>
            <a:r>
              <a:rPr lang="en-US" dirty="0" smtClean="0"/>
              <a:t> and the mothership is  probably S-band.</a:t>
            </a:r>
          </a:p>
          <a:p>
            <a:r>
              <a:rPr lang="en-US" dirty="0" smtClean="0"/>
              <a:t>Inter-satellite link (ISL) – probably UHF.</a:t>
            </a:r>
            <a:endParaRPr lang="en-US" dirty="0"/>
          </a:p>
          <a:p>
            <a:r>
              <a:rPr lang="en-US" dirty="0" smtClean="0"/>
              <a:t>Communications between the mothership and Earth is probably a bundle </a:t>
            </a:r>
            <a:r>
              <a:rPr lang="en-US" dirty="0" smtClean="0"/>
              <a:t>protocol, over X-band.</a:t>
            </a:r>
            <a:endParaRPr lang="en-US" dirty="0"/>
          </a:p>
        </p:txBody>
      </p:sp>
    </p:spTree>
    <p:extLst>
      <p:ext uri="{BB962C8B-B14F-4D97-AF65-F5344CB8AC3E}">
        <p14:creationId xmlns:p14="http://schemas.microsoft.com/office/powerpoint/2010/main" val="19566448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scenario</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During cruise, the </a:t>
            </a:r>
            <a:r>
              <a:rPr lang="en-US" dirty="0" err="1" smtClean="0"/>
              <a:t>Cubesats</a:t>
            </a:r>
            <a:r>
              <a:rPr lang="en-US" dirty="0" smtClean="0"/>
              <a:t> are switched off. Periodically, the Mothership turns them on, one at a time, and has them run a functional self-test. The database is updated accordingly.</a:t>
            </a:r>
          </a:p>
          <a:p>
            <a:pPr algn="just"/>
            <a:r>
              <a:rPr lang="en-US" dirty="0" smtClean="0"/>
              <a:t>Within the mothership, the </a:t>
            </a:r>
            <a:r>
              <a:rPr lang="en-US" dirty="0" err="1" smtClean="0"/>
              <a:t>Cubesats</a:t>
            </a:r>
            <a:r>
              <a:rPr lang="en-US" dirty="0" smtClean="0"/>
              <a:t> are networked with the Rad-750.</a:t>
            </a:r>
          </a:p>
          <a:p>
            <a:pPr algn="just"/>
            <a:r>
              <a:rPr lang="en-US" dirty="0" smtClean="0"/>
              <a:t>Upon arrival in the Jovian system, the mothership enters orbit, and assumes a gravity-gradient orientation.</a:t>
            </a:r>
            <a:endParaRPr lang="en-US" dirty="0"/>
          </a:p>
        </p:txBody>
      </p:sp>
    </p:spTree>
    <p:extLst>
      <p:ext uri="{BB962C8B-B14F-4D97-AF65-F5344CB8AC3E}">
        <p14:creationId xmlns:p14="http://schemas.microsoft.com/office/powerpoint/2010/main" val="3207318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On-site operations</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The Mothership selects a </a:t>
            </a:r>
            <a:r>
              <a:rPr lang="en-US" dirty="0" err="1" smtClean="0"/>
              <a:t>Cubesat</a:t>
            </a:r>
            <a:r>
              <a:rPr lang="en-US" dirty="0" smtClean="0"/>
              <a:t> for the current observation, </a:t>
            </a:r>
            <a:r>
              <a:rPr lang="en-US" dirty="0" smtClean="0"/>
              <a:t>and has it run self-diagnostics. If it passes, it will be deployed.</a:t>
            </a:r>
          </a:p>
          <a:p>
            <a:pPr algn="just"/>
            <a:r>
              <a:rPr lang="en-US" dirty="0" smtClean="0"/>
              <a:t>The </a:t>
            </a:r>
            <a:r>
              <a:rPr lang="en-US" dirty="0" err="1" smtClean="0"/>
              <a:t>Cubesat</a:t>
            </a:r>
            <a:r>
              <a:rPr lang="en-US" dirty="0" smtClean="0"/>
              <a:t> is dispensed fully charged, but will have a limited lifetime. </a:t>
            </a:r>
          </a:p>
          <a:p>
            <a:pPr algn="just"/>
            <a:r>
              <a:rPr lang="en-US" dirty="0" smtClean="0"/>
              <a:t>The Mothership has at least the same sensor suite as the </a:t>
            </a:r>
            <a:r>
              <a:rPr lang="en-US" dirty="0" err="1" smtClean="0"/>
              <a:t>Cubesats</a:t>
            </a:r>
            <a:r>
              <a:rPr lang="en-US" dirty="0" smtClean="0"/>
              <a:t>. We have 334 sensor platforms.</a:t>
            </a:r>
          </a:p>
          <a:p>
            <a:pPr algn="just"/>
            <a:r>
              <a:rPr lang="en-US" dirty="0" smtClean="0"/>
              <a:t>All the </a:t>
            </a:r>
            <a:r>
              <a:rPr lang="en-US" dirty="0" err="1" smtClean="0"/>
              <a:t>Cubesats</a:t>
            </a:r>
            <a:r>
              <a:rPr lang="en-US" dirty="0" smtClean="0"/>
              <a:t> have the same bus, but varying instrumentation. This allows for a wide variety of phenomena-specific sensing, as well as multiple points-of-view.</a:t>
            </a:r>
          </a:p>
          <a:p>
            <a:pPr algn="just"/>
            <a:r>
              <a:rPr lang="en-US" dirty="0" err="1" smtClean="0"/>
              <a:t>Cubesat</a:t>
            </a:r>
            <a:r>
              <a:rPr lang="en-US" dirty="0" smtClean="0"/>
              <a:t> “suicide missions” plunge into the atmosphere and return data as long as they can.</a:t>
            </a:r>
            <a:endParaRPr lang="en-US" dirty="0"/>
          </a:p>
        </p:txBody>
      </p:sp>
    </p:spTree>
    <p:extLst>
      <p:ext uri="{BB962C8B-B14F-4D97-AF65-F5344CB8AC3E}">
        <p14:creationId xmlns:p14="http://schemas.microsoft.com/office/powerpoint/2010/main" val="3153429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Cluster of convenience</a:t>
            </a:r>
            <a:endParaRPr lang="en-US" dirty="0"/>
          </a:p>
        </p:txBody>
      </p:sp>
      <p:sp>
        <p:nvSpPr>
          <p:cNvPr id="3" name="Content Placeholder 2"/>
          <p:cNvSpPr>
            <a:spLocks noGrp="1"/>
          </p:cNvSpPr>
          <p:nvPr>
            <p:ph idx="1"/>
          </p:nvPr>
        </p:nvSpPr>
        <p:spPr/>
        <p:txBody>
          <a:bodyPr/>
          <a:lstStyle/>
          <a:p>
            <a:pPr algn="just"/>
            <a:r>
              <a:rPr lang="en-US" dirty="0" smtClean="0"/>
              <a:t>Within the Mothership, all of the </a:t>
            </a:r>
            <a:r>
              <a:rPr lang="en-US" dirty="0" err="1" smtClean="0"/>
              <a:t>Cubesats</a:t>
            </a:r>
            <a:r>
              <a:rPr lang="en-US" dirty="0" smtClean="0"/>
              <a:t> are networked to the main computer.</a:t>
            </a:r>
          </a:p>
          <a:p>
            <a:pPr algn="just"/>
            <a:r>
              <a:rPr lang="en-US" dirty="0" smtClean="0"/>
              <a:t>Using the Beowulf software or similar, a cluster computer can be formed with up to 334 nodes.</a:t>
            </a:r>
          </a:p>
          <a:p>
            <a:pPr algn="just"/>
            <a:r>
              <a:rPr lang="en-US" dirty="0" smtClean="0"/>
              <a:t>This would allow a </a:t>
            </a:r>
            <a:r>
              <a:rPr lang="en-US" dirty="0" smtClean="0"/>
              <a:t>software-based Probabilistic </a:t>
            </a:r>
            <a:r>
              <a:rPr lang="en-US" dirty="0" smtClean="0"/>
              <a:t>Neural Network (PNN) </a:t>
            </a:r>
            <a:r>
              <a:rPr lang="en-US" dirty="0" smtClean="0"/>
              <a:t>or similar to </a:t>
            </a:r>
            <a:r>
              <a:rPr lang="en-US" dirty="0" smtClean="0"/>
              <a:t>sort patterns in data, on site. </a:t>
            </a:r>
            <a:endParaRPr lang="en-US" dirty="0"/>
          </a:p>
        </p:txBody>
      </p:sp>
    </p:spTree>
    <p:extLst>
      <p:ext uri="{BB962C8B-B14F-4D97-AF65-F5344CB8AC3E}">
        <p14:creationId xmlns:p14="http://schemas.microsoft.com/office/powerpoint/2010/main" val="3123251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EDS</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The electronic data sheets are instantiated in a relational database, with an imposed structure.</a:t>
            </a:r>
          </a:p>
          <a:p>
            <a:pPr algn="just"/>
            <a:r>
              <a:rPr lang="en-US" dirty="0" smtClean="0"/>
              <a:t>SQL in the mothership, SQL-lite in the </a:t>
            </a:r>
            <a:r>
              <a:rPr lang="en-US" dirty="0" err="1" smtClean="0"/>
              <a:t>Cubesats</a:t>
            </a:r>
            <a:r>
              <a:rPr lang="en-US" dirty="0" smtClean="0"/>
              <a:t>.</a:t>
            </a:r>
          </a:p>
          <a:p>
            <a:pPr algn="just"/>
            <a:r>
              <a:rPr lang="en-US" dirty="0" smtClean="0"/>
              <a:t>The advantage to this approach is, the position of a data item is also a piece of information. Data can be static or dynamic.</a:t>
            </a:r>
          </a:p>
          <a:p>
            <a:pPr algn="just"/>
            <a:r>
              <a:rPr lang="en-US" dirty="0" smtClean="0"/>
              <a:t>Mothership: 7?   </a:t>
            </a:r>
            <a:r>
              <a:rPr lang="en-US" dirty="0" err="1" smtClean="0"/>
              <a:t>Cubesat</a:t>
            </a:r>
            <a:r>
              <a:rPr lang="en-US" dirty="0" smtClean="0"/>
              <a:t>: 5.1 (volts</a:t>
            </a:r>
            <a:r>
              <a:rPr lang="en-US" dirty="0"/>
              <a:t>)</a:t>
            </a:r>
          </a:p>
        </p:txBody>
      </p:sp>
    </p:spTree>
    <p:extLst>
      <p:ext uri="{BB962C8B-B14F-4D97-AF65-F5344CB8AC3E}">
        <p14:creationId xmlns:p14="http://schemas.microsoft.com/office/powerpoint/2010/main" val="15243041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Mothership</a:t>
            </a:r>
            <a:endParaRPr lang="en-US" dirty="0"/>
          </a:p>
        </p:txBody>
      </p:sp>
      <p:sp>
        <p:nvSpPr>
          <p:cNvPr id="3" name="Content Placeholder 2"/>
          <p:cNvSpPr>
            <a:spLocks noGrp="1"/>
          </p:cNvSpPr>
          <p:nvPr>
            <p:ph idx="1"/>
          </p:nvPr>
        </p:nvSpPr>
        <p:spPr/>
        <p:txBody>
          <a:bodyPr/>
          <a:lstStyle/>
          <a:p>
            <a:r>
              <a:rPr lang="en-US" dirty="0" err="1" smtClean="0"/>
              <a:t>Cubesat</a:t>
            </a:r>
            <a:r>
              <a:rPr lang="en-US" dirty="0" smtClean="0"/>
              <a:t> carrier and dispenser.</a:t>
            </a:r>
          </a:p>
          <a:p>
            <a:r>
              <a:rPr lang="en-US" dirty="0" smtClean="0"/>
              <a:t>9.2 meters long by 1.8 meters in diameter.</a:t>
            </a:r>
          </a:p>
          <a:p>
            <a:r>
              <a:rPr lang="en-US" dirty="0" smtClean="0"/>
              <a:t>Dry weight of 2,764 kg, assuming 333 </a:t>
            </a:r>
            <a:r>
              <a:rPr lang="en-US" dirty="0" err="1" smtClean="0"/>
              <a:t>Cubesats</a:t>
            </a:r>
            <a:r>
              <a:rPr lang="en-US" dirty="0" smtClean="0"/>
              <a:t>.</a:t>
            </a:r>
            <a:endParaRPr lang="en-US" dirty="0"/>
          </a:p>
        </p:txBody>
      </p:sp>
    </p:spTree>
    <p:extLst>
      <p:ext uri="{BB962C8B-B14F-4D97-AF65-F5344CB8AC3E}">
        <p14:creationId xmlns:p14="http://schemas.microsoft.com/office/powerpoint/2010/main" val="11066055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Pinesat</a:t>
            </a:r>
            <a:r>
              <a:rPr lang="en-US" dirty="0" smtClean="0"/>
              <a:t> dispensers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51230" y="1600200"/>
            <a:ext cx="7241540" cy="452596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000" y="1219200"/>
            <a:ext cx="8128000" cy="5080000"/>
          </a:xfrm>
          <a:prstGeom prst="rect">
            <a:avLst/>
          </a:prstGeom>
        </p:spPr>
      </p:pic>
    </p:spTree>
    <p:extLst>
      <p:ext uri="{BB962C8B-B14F-4D97-AF65-F5344CB8AC3E}">
        <p14:creationId xmlns:p14="http://schemas.microsoft.com/office/powerpoint/2010/main" val="1473742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Cubesats</a:t>
            </a:r>
            <a:endParaRPr lang="en-US" dirty="0"/>
          </a:p>
        </p:txBody>
      </p:sp>
      <p:sp>
        <p:nvSpPr>
          <p:cNvPr id="3" name="Content Placeholder 2"/>
          <p:cNvSpPr>
            <a:spLocks noGrp="1"/>
          </p:cNvSpPr>
          <p:nvPr>
            <p:ph idx="1"/>
          </p:nvPr>
        </p:nvSpPr>
        <p:spPr/>
        <p:txBody>
          <a:bodyPr/>
          <a:lstStyle/>
          <a:p>
            <a:r>
              <a:rPr lang="en-US" dirty="0" smtClean="0"/>
              <a:t>3U</a:t>
            </a:r>
          </a:p>
          <a:p>
            <a:r>
              <a:rPr lang="en-US" dirty="0" smtClean="0"/>
              <a:t>Can have propulsion.</a:t>
            </a:r>
          </a:p>
          <a:p>
            <a:r>
              <a:rPr lang="en-US" dirty="0" smtClean="0"/>
              <a:t>Similar to GSFC Pi-Sat.</a:t>
            </a:r>
          </a:p>
          <a:p>
            <a:r>
              <a:rPr lang="en-US" dirty="0" smtClean="0"/>
              <a:t>Running Linux, CFE, CFS, SQL-lite.</a:t>
            </a:r>
          </a:p>
          <a:p>
            <a:r>
              <a:rPr lang="en-US" dirty="0" smtClean="0"/>
              <a:t>Beowulf clustering software.</a:t>
            </a:r>
            <a:endParaRPr lang="en-US" dirty="0"/>
          </a:p>
        </p:txBody>
      </p:sp>
    </p:spTree>
    <p:extLst>
      <p:ext uri="{BB962C8B-B14F-4D97-AF65-F5344CB8AC3E}">
        <p14:creationId xmlns:p14="http://schemas.microsoft.com/office/powerpoint/2010/main" val="2506133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Authors</a:t>
            </a:r>
            <a:endParaRPr lang="en-US" dirty="0"/>
          </a:p>
        </p:txBody>
      </p:sp>
      <p:sp>
        <p:nvSpPr>
          <p:cNvPr id="3" name="Content Placeholder 2"/>
          <p:cNvSpPr>
            <a:spLocks noGrp="1"/>
          </p:cNvSpPr>
          <p:nvPr>
            <p:ph idx="1"/>
          </p:nvPr>
        </p:nvSpPr>
        <p:spPr/>
        <p:style>
          <a:lnRef idx="2">
            <a:schemeClr val="dk1"/>
          </a:lnRef>
          <a:fillRef idx="1">
            <a:schemeClr val="lt1"/>
          </a:fillRef>
          <a:effectRef idx="0">
            <a:schemeClr val="dk1"/>
          </a:effectRef>
          <a:fontRef idx="minor">
            <a:schemeClr val="dk1"/>
          </a:fontRef>
        </p:style>
        <p:txBody>
          <a:bodyPr>
            <a:noAutofit/>
          </a:bodyPr>
          <a:lstStyle/>
          <a:p>
            <a:r>
              <a:rPr lang="en-US" sz="2000" dirty="0" smtClean="0"/>
              <a:t>Patrick H. </a:t>
            </a:r>
            <a:r>
              <a:rPr lang="en-US" sz="2000" dirty="0" err="1" smtClean="0"/>
              <a:t>Stakem</a:t>
            </a:r>
            <a:r>
              <a:rPr lang="en-US" sz="2000" dirty="0" smtClean="0"/>
              <a:t>, Johns Hopkins University, Capitol Technology University.</a:t>
            </a:r>
          </a:p>
          <a:p>
            <a:pPr marL="0" indent="0">
              <a:buNone/>
            </a:pPr>
            <a:r>
              <a:rPr lang="en-US" sz="2000" dirty="0" smtClean="0"/>
              <a:t>	(pstakem1@jhu.edu)</a:t>
            </a:r>
          </a:p>
          <a:p>
            <a:r>
              <a:rPr lang="en-US" sz="2000" dirty="0" smtClean="0"/>
              <a:t>Rodrigo Santos Valente Da Costa, </a:t>
            </a:r>
            <a:r>
              <a:rPr lang="en-US" sz="2000" dirty="0" err="1" smtClean="0"/>
              <a:t>Universidade</a:t>
            </a:r>
            <a:r>
              <a:rPr lang="en-US" sz="2000" dirty="0" smtClean="0"/>
              <a:t> </a:t>
            </a:r>
            <a:r>
              <a:rPr lang="en-US" sz="2000" dirty="0" smtClean="0"/>
              <a:t>Federal do Rio Grande do </a:t>
            </a:r>
            <a:r>
              <a:rPr lang="en-US" sz="2000" dirty="0" err="1" smtClean="0"/>
              <a:t>Sul</a:t>
            </a:r>
            <a:r>
              <a:rPr lang="en-US" sz="2000" dirty="0" smtClean="0"/>
              <a:t>,  Johns Hopkins University,  Capitol University of Technology. </a:t>
            </a:r>
          </a:p>
          <a:p>
            <a:r>
              <a:rPr lang="en-US" sz="2000" dirty="0" err="1" smtClean="0"/>
              <a:t>Aryadne</a:t>
            </a:r>
            <a:r>
              <a:rPr lang="en-US" sz="2000" dirty="0" smtClean="0"/>
              <a:t> </a:t>
            </a:r>
            <a:r>
              <a:rPr lang="en-US" sz="2000" dirty="0" err="1" smtClean="0"/>
              <a:t>Rezende</a:t>
            </a:r>
            <a:r>
              <a:rPr lang="en-US" sz="2000" dirty="0" smtClean="0"/>
              <a:t> , Department of Computer Science of the Federal University of Uberlandia, Minas </a:t>
            </a:r>
            <a:r>
              <a:rPr lang="en-US" sz="2000" dirty="0" err="1" smtClean="0"/>
              <a:t>Geraiz</a:t>
            </a:r>
            <a:r>
              <a:rPr lang="en-US" sz="2000" dirty="0" smtClean="0"/>
              <a:t>, Brazil; Capitol Technology University.</a:t>
            </a:r>
          </a:p>
          <a:p>
            <a:r>
              <a:rPr lang="en-US" sz="2000" dirty="0" smtClean="0"/>
              <a:t>Andre </a:t>
            </a:r>
            <a:r>
              <a:rPr lang="en-US" sz="2000" dirty="0" err="1" smtClean="0"/>
              <a:t>Ravazzi</a:t>
            </a:r>
            <a:r>
              <a:rPr lang="en-US" sz="2000" dirty="0" smtClean="0"/>
              <a:t>, Department of Computer Science of the Federal University of Uberlandia, Minas </a:t>
            </a:r>
            <a:r>
              <a:rPr lang="en-US" sz="2000" dirty="0" err="1" smtClean="0"/>
              <a:t>Geraiz</a:t>
            </a:r>
            <a:r>
              <a:rPr lang="en-US" sz="2000" dirty="0" smtClean="0"/>
              <a:t>, Brazil; Capitol Technology University.</a:t>
            </a:r>
          </a:p>
          <a:p>
            <a:r>
              <a:rPr lang="en-US" sz="2000" dirty="0" smtClean="0"/>
              <a:t>Vishnu </a:t>
            </a:r>
            <a:r>
              <a:rPr lang="en-US" sz="2000" dirty="0" err="1" smtClean="0"/>
              <a:t>Chandrasenan</a:t>
            </a:r>
            <a:r>
              <a:rPr lang="en-US" sz="2000" dirty="0" smtClean="0"/>
              <a:t>,  Graduate Student, Telecommunications Program, </a:t>
            </a:r>
          </a:p>
          <a:p>
            <a:pPr marL="0" indent="0">
              <a:buNone/>
            </a:pPr>
            <a:r>
              <a:rPr lang="en-US" sz="2000" dirty="0" smtClean="0"/>
              <a:t>      Department of Electrical and Computer Engineering,, A. James Clark     	School of Engineering, University of Maryland-College Park.</a:t>
            </a:r>
            <a:endParaRPr lang="en-US" sz="2000" dirty="0"/>
          </a:p>
          <a:p>
            <a:pPr marL="0" indent="0">
              <a:buNone/>
            </a:pPr>
            <a:endParaRPr lang="en-US" sz="2000" dirty="0" smtClean="0"/>
          </a:p>
          <a:p>
            <a:pPr marL="0" indent="0">
              <a:buNone/>
            </a:pPr>
            <a:endParaRPr lang="en-US" sz="2000" dirty="0" smtClean="0"/>
          </a:p>
        </p:txBody>
      </p:sp>
    </p:spTree>
    <p:extLst>
      <p:ext uri="{BB962C8B-B14F-4D97-AF65-F5344CB8AC3E}">
        <p14:creationId xmlns:p14="http://schemas.microsoft.com/office/powerpoint/2010/main" val="2378370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Cubesats</a:t>
            </a:r>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Explore, request help from mothership when needed.</a:t>
            </a:r>
          </a:p>
          <a:p>
            <a:pPr algn="just"/>
            <a:r>
              <a:rPr lang="en-US" dirty="0" smtClean="0"/>
              <a:t>Can do radio-occultation studies.</a:t>
            </a:r>
          </a:p>
          <a:p>
            <a:pPr algn="just"/>
            <a:r>
              <a:rPr lang="en-US" dirty="0" smtClean="0"/>
              <a:t>Observe same phenomena simultaneously from different points of view.</a:t>
            </a:r>
          </a:p>
          <a:p>
            <a:pPr algn="just"/>
            <a:r>
              <a:rPr lang="en-US" dirty="0" smtClean="0"/>
              <a:t>Conduct “suicide missions” plunging into the ring systems, or the planetary atmosphere.</a:t>
            </a:r>
          </a:p>
          <a:p>
            <a:pPr algn="just"/>
            <a:r>
              <a:rPr lang="en-US" dirty="0" smtClean="0"/>
              <a:t>Be able to address targets of opportunity, as Galileo s/c did for comet Shumaker-Levy.</a:t>
            </a:r>
          </a:p>
          <a:p>
            <a:endParaRPr lang="en-US" dirty="0"/>
          </a:p>
        </p:txBody>
      </p:sp>
    </p:spTree>
    <p:extLst>
      <p:ext uri="{BB962C8B-B14F-4D97-AF65-F5344CB8AC3E}">
        <p14:creationId xmlns:p14="http://schemas.microsoft.com/office/powerpoint/2010/main" val="933377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software components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Open Source</a:t>
            </a:r>
          </a:p>
          <a:p>
            <a:pPr lvl="1"/>
            <a:r>
              <a:rPr lang="en-US" dirty="0" smtClean="0"/>
              <a:t>Linux OS</a:t>
            </a:r>
          </a:p>
          <a:p>
            <a:pPr lvl="1"/>
            <a:r>
              <a:rPr lang="en-US" dirty="0" smtClean="0"/>
              <a:t>NASA/GSFC CFE/CFS</a:t>
            </a:r>
          </a:p>
          <a:p>
            <a:pPr lvl="1"/>
            <a:r>
              <a:rPr lang="en-US" dirty="0" smtClean="0"/>
              <a:t>SQL relational database</a:t>
            </a:r>
          </a:p>
          <a:p>
            <a:pPr lvl="1"/>
            <a:r>
              <a:rPr lang="en-US" dirty="0" smtClean="0"/>
              <a:t>Beowulf, Message Passing Interface, Parallel Virtual Machine. </a:t>
            </a:r>
          </a:p>
          <a:p>
            <a:r>
              <a:rPr lang="en-US" dirty="0" smtClean="0"/>
              <a:t>“Rad-hard software</a:t>
            </a:r>
            <a:r>
              <a:rPr lang="en-US" dirty="0" smtClean="0"/>
              <a:t>.”</a:t>
            </a:r>
          </a:p>
          <a:p>
            <a:r>
              <a:rPr lang="en-US" dirty="0" smtClean="0"/>
              <a:t>Clustering software - Beowulf</a:t>
            </a:r>
            <a:endParaRPr lang="en-US" dirty="0" smtClean="0"/>
          </a:p>
          <a:p>
            <a:r>
              <a:rPr lang="en-US" dirty="0" smtClean="0"/>
              <a:t>Probabilistic Neural Network – classification and pattern recognition.</a:t>
            </a:r>
          </a:p>
          <a:p>
            <a:endParaRPr lang="en-US" b="1" dirty="0"/>
          </a:p>
        </p:txBody>
      </p:sp>
    </p:spTree>
    <p:extLst>
      <p:ext uri="{BB962C8B-B14F-4D97-AF65-F5344CB8AC3E}">
        <p14:creationId xmlns:p14="http://schemas.microsoft.com/office/powerpoint/2010/main" val="26737594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Rad-Hard Software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 vigorous suite of self-test and monitoring software.</a:t>
            </a:r>
          </a:p>
          <a:p>
            <a:r>
              <a:rPr lang="en-US" dirty="0" smtClean="0"/>
              <a:t>Passive, like CRC’s and monitoring the current draw.</a:t>
            </a:r>
          </a:p>
          <a:p>
            <a:r>
              <a:rPr lang="en-US" dirty="0" smtClean="0"/>
              <a:t>Active, like memory scrub and reset.</a:t>
            </a:r>
          </a:p>
          <a:p>
            <a:r>
              <a:rPr lang="en-US" dirty="0" smtClean="0"/>
              <a:t>Test and remediate, if possible.</a:t>
            </a:r>
          </a:p>
          <a:p>
            <a:r>
              <a:rPr lang="en-US" dirty="0" smtClean="0"/>
              <a:t>From collected best practices, and failure case studies.</a:t>
            </a:r>
          </a:p>
          <a:p>
            <a:r>
              <a:rPr lang="en-US" dirty="0" smtClean="0"/>
              <a:t>Can add to, or change after launch, based on</a:t>
            </a:r>
          </a:p>
          <a:p>
            <a:pPr marL="0" indent="0">
              <a:buNone/>
            </a:pPr>
            <a:r>
              <a:rPr lang="en-US" dirty="0" smtClean="0"/>
              <a:t>Trending data and experience during flight. </a:t>
            </a:r>
            <a:endParaRPr lang="en-US" dirty="0"/>
          </a:p>
        </p:txBody>
      </p:sp>
    </p:spTree>
    <p:extLst>
      <p:ext uri="{BB962C8B-B14F-4D97-AF65-F5344CB8AC3E}">
        <p14:creationId xmlns:p14="http://schemas.microsoft.com/office/powerpoint/2010/main" val="3069020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Cubesat</a:t>
            </a:r>
            <a:r>
              <a:rPr lang="en-US" dirty="0" smtClean="0"/>
              <a:t> behavior</a:t>
            </a:r>
            <a:endParaRPr lang="en-US" dirty="0"/>
          </a:p>
        </p:txBody>
      </p:sp>
      <p:sp>
        <p:nvSpPr>
          <p:cNvPr id="3" name="Content Placeholder 2"/>
          <p:cNvSpPr>
            <a:spLocks noGrp="1"/>
          </p:cNvSpPr>
          <p:nvPr>
            <p:ph idx="1"/>
          </p:nvPr>
        </p:nvSpPr>
        <p:spPr/>
        <p:txBody>
          <a:bodyPr/>
          <a:lstStyle/>
          <a:p>
            <a:pPr algn="just"/>
            <a:r>
              <a:rPr lang="en-US" dirty="0" smtClean="0"/>
              <a:t>The </a:t>
            </a:r>
            <a:r>
              <a:rPr lang="en-US" dirty="0" err="1" smtClean="0"/>
              <a:t>Cubesats</a:t>
            </a:r>
            <a:r>
              <a:rPr lang="en-US" dirty="0" smtClean="0"/>
              <a:t> act as members of a co-operating Swarm. The collective behavior emerges from interactions between members.</a:t>
            </a:r>
          </a:p>
          <a:p>
            <a:pPr algn="just"/>
            <a:r>
              <a:rPr lang="en-US" dirty="0" smtClean="0"/>
              <a:t>This results in a diverse and agile architecture. </a:t>
            </a:r>
          </a:p>
          <a:p>
            <a:pPr algn="just"/>
            <a:r>
              <a:rPr lang="en-US" dirty="0" smtClean="0"/>
              <a:t>Reactive to local conditions, and targets of opportunity.</a:t>
            </a:r>
          </a:p>
          <a:p>
            <a:r>
              <a:rPr lang="en-US" dirty="0" smtClean="0"/>
              <a:t>All units are peers.</a:t>
            </a:r>
          </a:p>
        </p:txBody>
      </p:sp>
    </p:spTree>
    <p:extLst>
      <p:ext uri="{BB962C8B-B14F-4D97-AF65-F5344CB8AC3E}">
        <p14:creationId xmlns:p14="http://schemas.microsoft.com/office/powerpoint/2010/main" val="1554920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next?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We are expanding on this idea for a Asteroid Belt Mission. Here, the </a:t>
            </a:r>
            <a:r>
              <a:rPr lang="en-US" dirty="0" err="1"/>
              <a:t>Cubesats</a:t>
            </a:r>
            <a:r>
              <a:rPr lang="en-US" dirty="0"/>
              <a:t> would have their own solar arrays, and could use light sails for </a:t>
            </a:r>
            <a:r>
              <a:rPr lang="en-US" dirty="0" smtClean="0"/>
              <a:t>positioning. More </a:t>
            </a:r>
            <a:r>
              <a:rPr lang="en-US" dirty="0" err="1"/>
              <a:t>Cubesats</a:t>
            </a:r>
            <a:r>
              <a:rPr lang="en-US" dirty="0"/>
              <a:t> could be accommodated. </a:t>
            </a:r>
          </a:p>
          <a:p>
            <a:r>
              <a:rPr lang="en-US" dirty="0"/>
              <a:t>The Swarm approach </a:t>
            </a:r>
            <a:r>
              <a:rPr lang="en-US" dirty="0" smtClean="0"/>
              <a:t>is defined </a:t>
            </a:r>
            <a:r>
              <a:rPr lang="en-US" dirty="0" smtClean="0"/>
              <a:t>in:</a:t>
            </a:r>
            <a:endParaRPr lang="en-US" dirty="0"/>
          </a:p>
          <a:p>
            <a:pPr marL="0" indent="0">
              <a:buNone/>
            </a:pPr>
            <a:r>
              <a:rPr lang="en-US" dirty="0" err="1" smtClean="0"/>
              <a:t>Truszkowski</a:t>
            </a:r>
            <a:r>
              <a:rPr lang="en-US" dirty="0"/>
              <a:t>, Walt; Clark, P. E.;, Curtis, S.; </a:t>
            </a:r>
            <a:r>
              <a:rPr lang="en-US" dirty="0" err="1"/>
              <a:t>Rilee</a:t>
            </a:r>
            <a:r>
              <a:rPr lang="en-US" dirty="0"/>
              <a:t>, M</a:t>
            </a:r>
            <a:r>
              <a:rPr lang="en-US" dirty="0" smtClean="0"/>
              <a:t>.;  </a:t>
            </a:r>
            <a:r>
              <a:rPr lang="en-US" dirty="0"/>
              <a:t>Marr, G. “ANTS: Exploring the Solar System with an Autonomous Nanotechnology Swarm,” J. Lunar and Planetary Science XXXIII (2002). Is being considered.</a:t>
            </a:r>
          </a:p>
          <a:p>
            <a:endParaRPr lang="en-US" dirty="0"/>
          </a:p>
        </p:txBody>
      </p:sp>
    </p:spTree>
    <p:extLst>
      <p:ext uri="{BB962C8B-B14F-4D97-AF65-F5344CB8AC3E}">
        <p14:creationId xmlns:p14="http://schemas.microsoft.com/office/powerpoint/2010/main" val="255662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Complexity of the problem</a:t>
            </a:r>
            <a:endParaRPr lang="en-US" dirty="0"/>
          </a:p>
        </p:txBody>
      </p:sp>
      <p:sp>
        <p:nvSpPr>
          <p:cNvPr id="3" name="Content Placeholder 2"/>
          <p:cNvSpPr>
            <a:spLocks noGrp="1"/>
          </p:cNvSpPr>
          <p:nvPr>
            <p:ph idx="1"/>
          </p:nvPr>
        </p:nvSpPr>
        <p:spPr/>
        <p:txBody>
          <a:bodyPr/>
          <a:lstStyle/>
          <a:p>
            <a:r>
              <a:rPr lang="en-US" dirty="0"/>
              <a:t>Jupiter has 67 known moons, and perhaps 1 million Trojans of 1 kilometer or larger. These tend to congregate at L4 and L5. The largest has a diameter of several hundred kilometers</a:t>
            </a:r>
            <a:r>
              <a:rPr lang="en-US" dirty="0" smtClean="0"/>
              <a:t>.</a:t>
            </a:r>
          </a:p>
          <a:p>
            <a:r>
              <a:rPr lang="en-US" dirty="0" smtClean="0"/>
              <a:t>And then there’s the ring system. It’s made of dust. 4 distinct rings.</a:t>
            </a:r>
          </a:p>
          <a:p>
            <a:r>
              <a:rPr lang="en-US" dirty="0" smtClean="0"/>
              <a:t>The one-way </a:t>
            </a:r>
            <a:r>
              <a:rPr lang="en-US" dirty="0"/>
              <a:t>light time for Jupiter is 33-53 </a:t>
            </a:r>
            <a:r>
              <a:rPr lang="en-US" dirty="0" smtClean="0"/>
              <a:t>minutes</a:t>
            </a:r>
            <a:r>
              <a:rPr lang="en-US" dirty="0"/>
              <a:t>.</a:t>
            </a:r>
          </a:p>
        </p:txBody>
      </p:sp>
    </p:spTree>
    <p:extLst>
      <p:ext uri="{BB962C8B-B14F-4D97-AF65-F5344CB8AC3E}">
        <p14:creationId xmlns:p14="http://schemas.microsoft.com/office/powerpoint/2010/main" val="1628055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Project</a:t>
            </a:r>
            <a:endParaRPr lang="en-US" dirty="0"/>
          </a:p>
        </p:txBody>
      </p:sp>
      <p:sp>
        <p:nvSpPr>
          <p:cNvPr id="3" name="Content Placeholder 2"/>
          <p:cNvSpPr>
            <a:spLocks noGrp="1"/>
          </p:cNvSpPr>
          <p:nvPr>
            <p:ph idx="1"/>
          </p:nvPr>
        </p:nvSpPr>
        <p:spPr/>
        <p:txBody>
          <a:bodyPr/>
          <a:lstStyle/>
          <a:p>
            <a:pPr algn="just"/>
            <a:r>
              <a:rPr lang="en-US" dirty="0" smtClean="0"/>
              <a:t>A Summer </a:t>
            </a:r>
            <a:r>
              <a:rPr lang="en-US" dirty="0" err="1" smtClean="0"/>
              <a:t>Cubesat</a:t>
            </a:r>
            <a:r>
              <a:rPr lang="en-US" dirty="0" smtClean="0"/>
              <a:t> course in Summer, 2016 at Capital Technology University, as part of the Brazilian Scientific Mobility Program.</a:t>
            </a:r>
          </a:p>
          <a:p>
            <a:r>
              <a:rPr lang="en-US" dirty="0" smtClean="0"/>
              <a:t>Continuing as a collaborative project over the Internet. </a:t>
            </a:r>
            <a:endParaRPr lang="en-US" dirty="0"/>
          </a:p>
        </p:txBody>
      </p:sp>
    </p:spTree>
    <p:extLst>
      <p:ext uri="{BB962C8B-B14F-4D97-AF65-F5344CB8AC3E}">
        <p14:creationId xmlns:p14="http://schemas.microsoft.com/office/powerpoint/2010/main" val="2220198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crowded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8153" y="1600200"/>
            <a:ext cx="4827693" cy="4525963"/>
          </a:xfrm>
        </p:spPr>
      </p:pic>
    </p:spTree>
    <p:extLst>
      <p:ext uri="{BB962C8B-B14F-4D97-AF65-F5344CB8AC3E}">
        <p14:creationId xmlns:p14="http://schemas.microsoft.com/office/powerpoint/2010/main" val="279073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Juno Mission</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a:t>The Juno mission to Jupiter </a:t>
            </a:r>
            <a:r>
              <a:rPr lang="en-US" dirty="0" smtClean="0"/>
              <a:t>arrived </a:t>
            </a:r>
            <a:r>
              <a:rPr lang="en-US" dirty="0"/>
              <a:t>after 5 years of </a:t>
            </a:r>
            <a:r>
              <a:rPr lang="en-US" dirty="0" smtClean="0"/>
              <a:t>travel. This </a:t>
            </a:r>
            <a:r>
              <a:rPr lang="en-US" dirty="0"/>
              <a:t>project was launched in August of 2011, and arrived </a:t>
            </a:r>
            <a:r>
              <a:rPr lang="en-US" dirty="0" smtClean="0"/>
              <a:t>in </a:t>
            </a:r>
            <a:r>
              <a:rPr lang="en-US" dirty="0"/>
              <a:t>July 2016. It was placed in </a:t>
            </a:r>
            <a:r>
              <a:rPr lang="en-US" dirty="0" smtClean="0"/>
              <a:t>elliptical </a:t>
            </a:r>
            <a:r>
              <a:rPr lang="en-US" dirty="0"/>
              <a:t>polar orbit for 5 years, and </a:t>
            </a:r>
            <a:r>
              <a:rPr lang="en-US" dirty="0" smtClean="0"/>
              <a:t>will be de-orbited </a:t>
            </a:r>
            <a:r>
              <a:rPr lang="en-US" dirty="0"/>
              <a:t>into Jupiter in February 2018. This is </a:t>
            </a:r>
            <a:r>
              <a:rPr lang="en-US" dirty="0" smtClean="0"/>
              <a:t>to </a:t>
            </a:r>
            <a:r>
              <a:rPr lang="en-US" dirty="0"/>
              <a:t>avoid any </a:t>
            </a:r>
            <a:r>
              <a:rPr lang="en-US" dirty="0" smtClean="0"/>
              <a:t>biological contamination </a:t>
            </a:r>
            <a:r>
              <a:rPr lang="en-US" dirty="0"/>
              <a:t>of Jupiter or its moons. It is scheduled to </a:t>
            </a:r>
            <a:r>
              <a:rPr lang="en-US" dirty="0" smtClean="0"/>
              <a:t>make </a:t>
            </a:r>
            <a:r>
              <a:rPr lang="en-US" dirty="0"/>
              <a:t>37 </a:t>
            </a:r>
            <a:r>
              <a:rPr lang="en-US" dirty="0" smtClean="0"/>
              <a:t>orbits of 53 days each. </a:t>
            </a:r>
            <a:r>
              <a:rPr lang="en-US" dirty="0"/>
              <a:t>The orbit was chosen to minimize contact with Jupiter's intense trapped radiation belts. It's sensitive electronics are housed in “the Juno Radiation vault,” with 1cm titanium walls. It will have available to it some </a:t>
            </a:r>
            <a:r>
              <a:rPr lang="en-US" dirty="0" smtClean="0"/>
              <a:t>435 </a:t>
            </a:r>
            <a:r>
              <a:rPr lang="en-US" dirty="0"/>
              <a:t>watts of power, from the solar arrays</a:t>
            </a:r>
            <a:r>
              <a:rPr lang="en-US" dirty="0" smtClean="0"/>
              <a:t>.</a:t>
            </a:r>
            <a:endParaRPr lang="en-US" dirty="0"/>
          </a:p>
          <a:p>
            <a:pPr algn="just"/>
            <a:r>
              <a:rPr lang="en-US" dirty="0"/>
              <a:t>The spacecraft </a:t>
            </a:r>
            <a:r>
              <a:rPr lang="en-US" dirty="0" smtClean="0"/>
              <a:t>has a launch mass of 3625 kg</a:t>
            </a:r>
            <a:r>
              <a:rPr lang="en-US" dirty="0"/>
              <a:t>. It uses 3 solar panels of 2.7 x 8.9 meters long These will be exposed to about 4% of the sunlight at Earth. It left Florida on an Atlas-V vehicle. The </a:t>
            </a:r>
            <a:r>
              <a:rPr lang="en-US" dirty="0" err="1"/>
              <a:t>perijove</a:t>
            </a:r>
            <a:r>
              <a:rPr lang="en-US" dirty="0"/>
              <a:t>, or closest distance to the </a:t>
            </a:r>
            <a:r>
              <a:rPr lang="en-US" dirty="0" smtClean="0"/>
              <a:t>planet, </a:t>
            </a:r>
            <a:r>
              <a:rPr lang="en-US" dirty="0"/>
              <a:t>was planned to be 4,200 km. The highest altitude at </a:t>
            </a:r>
            <a:r>
              <a:rPr lang="en-US" dirty="0" err="1"/>
              <a:t>apojove</a:t>
            </a:r>
            <a:r>
              <a:rPr lang="en-US" dirty="0"/>
              <a:t> is 8.1 million kilometers.</a:t>
            </a:r>
          </a:p>
          <a:p>
            <a:endParaRPr lang="en-US" dirty="0"/>
          </a:p>
        </p:txBody>
      </p:sp>
    </p:spTree>
    <p:extLst>
      <p:ext uri="{BB962C8B-B14F-4D97-AF65-F5344CB8AC3E}">
        <p14:creationId xmlns:p14="http://schemas.microsoft.com/office/powerpoint/2010/main" val="30294020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Juno</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He spacecraft </a:t>
            </a:r>
            <a:r>
              <a:rPr lang="en-US" dirty="0"/>
              <a:t>includes infrared and microwave instruments to measure the thermal radiation from Jupiter's atmosphere, being particularly interested in convection currents. It's data will be used to measure the water in Jupiter's atmosphere, and measure atmospheric temperature and composition, and track cloud motions. The mission will also map Jupiter's magnetic and gravity fields. It is expected to probe the magnetosphere in the polar regions and observe the auroras.</a:t>
            </a:r>
          </a:p>
          <a:p>
            <a:pPr algn="just"/>
            <a:r>
              <a:rPr lang="en-US" dirty="0"/>
              <a:t>Communications uses X-band to support 50 Mbps of data. The spacecraft </a:t>
            </a:r>
            <a:r>
              <a:rPr lang="en-US" dirty="0" smtClean="0"/>
              <a:t>is constrained </a:t>
            </a:r>
            <a:r>
              <a:rPr lang="en-US" dirty="0"/>
              <a:t>to 40 Mbytes </a:t>
            </a:r>
            <a:r>
              <a:rPr lang="en-US" dirty="0" smtClean="0"/>
              <a:t>of </a:t>
            </a:r>
            <a:r>
              <a:rPr lang="en-US" dirty="0"/>
              <a:t>camera data per 11-day orbit period. </a:t>
            </a:r>
          </a:p>
          <a:p>
            <a:pPr algn="just"/>
            <a:r>
              <a:rPr lang="en-US" dirty="0"/>
              <a:t>Juno uses a bi-propellant propulsion system (for insertion </a:t>
            </a:r>
            <a:r>
              <a:rPr lang="en-US" dirty="0" err="1" smtClean="0"/>
              <a:t>maneuvrers</a:t>
            </a:r>
            <a:r>
              <a:rPr lang="en-US" dirty="0"/>
              <a:t>) and a monopropellant system for attitude control.)</a:t>
            </a:r>
          </a:p>
          <a:p>
            <a:endParaRPr lang="en-US" dirty="0"/>
          </a:p>
        </p:txBody>
      </p:sp>
    </p:spTree>
    <p:extLst>
      <p:ext uri="{BB962C8B-B14F-4D97-AF65-F5344CB8AC3E}">
        <p14:creationId xmlns:p14="http://schemas.microsoft.com/office/powerpoint/2010/main" val="3461202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A multi-</a:t>
            </a:r>
            <a:r>
              <a:rPr lang="en-US" dirty="0" err="1" smtClean="0"/>
              <a:t>cubesat</a:t>
            </a:r>
            <a:r>
              <a:rPr lang="en-US" dirty="0" smtClean="0"/>
              <a:t> mission within the envelope of the Juno Mission to Jupiter. Given size, weight, </a:t>
            </a:r>
            <a:r>
              <a:rPr lang="en-US" dirty="0" smtClean="0"/>
              <a:t>and power, how </a:t>
            </a:r>
            <a:r>
              <a:rPr lang="en-US" dirty="0" smtClean="0"/>
              <a:t>many </a:t>
            </a:r>
            <a:r>
              <a:rPr lang="en-US" dirty="0" err="1" smtClean="0"/>
              <a:t>Cubesats</a:t>
            </a:r>
            <a:r>
              <a:rPr lang="en-US" dirty="0" smtClean="0"/>
              <a:t> can we accommodate?</a:t>
            </a:r>
          </a:p>
          <a:p>
            <a:r>
              <a:rPr lang="en-US" dirty="0" smtClean="0"/>
              <a:t>The “mothership,” a </a:t>
            </a:r>
            <a:r>
              <a:rPr lang="en-US" dirty="0" err="1" smtClean="0"/>
              <a:t>Cubesat</a:t>
            </a:r>
            <a:r>
              <a:rPr lang="en-US" dirty="0" smtClean="0"/>
              <a:t> dispenser, serves as a store-and-forward relay node to Earth. </a:t>
            </a:r>
          </a:p>
          <a:p>
            <a:r>
              <a:rPr lang="en-US" dirty="0" smtClean="0"/>
              <a:t>Guesses on the number?</a:t>
            </a:r>
            <a:endParaRPr lang="en-US" dirty="0"/>
          </a:p>
        </p:txBody>
      </p:sp>
    </p:spTree>
    <p:extLst>
      <p:ext uri="{BB962C8B-B14F-4D97-AF65-F5344CB8AC3E}">
        <p14:creationId xmlns:p14="http://schemas.microsoft.com/office/powerpoint/2010/main" val="2553762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Cubesats</a:t>
            </a:r>
            <a:r>
              <a:rPr lang="en-US" dirty="0" smtClean="0"/>
              <a:t> </a:t>
            </a:r>
            <a:r>
              <a:rPr lang="en-US" dirty="0" err="1" smtClean="0"/>
              <a:t>accomodated</a:t>
            </a:r>
            <a:endParaRPr lang="en-US" dirty="0"/>
          </a:p>
        </p:txBody>
      </p:sp>
      <p:sp>
        <p:nvSpPr>
          <p:cNvPr id="3" name="Content Placeholder 2"/>
          <p:cNvSpPr>
            <a:spLocks noGrp="1"/>
          </p:cNvSpPr>
          <p:nvPr>
            <p:ph idx="1"/>
          </p:nvPr>
        </p:nvSpPr>
        <p:spPr/>
        <p:txBody>
          <a:bodyPr/>
          <a:lstStyle/>
          <a:p>
            <a:r>
              <a:rPr lang="en-US" dirty="0" smtClean="0"/>
              <a:t>999 1-U</a:t>
            </a:r>
          </a:p>
          <a:p>
            <a:r>
              <a:rPr lang="en-US" dirty="0" smtClean="0"/>
              <a:t>Actually, we decided to use 333-3U.</a:t>
            </a:r>
          </a:p>
          <a:p>
            <a:r>
              <a:rPr lang="en-US" dirty="0" smtClean="0"/>
              <a:t>That allows for more battery power, and means each 3U will take up a dispenser, and not block other </a:t>
            </a:r>
            <a:r>
              <a:rPr lang="en-US" dirty="0" err="1" smtClean="0"/>
              <a:t>Cubesats</a:t>
            </a:r>
            <a:r>
              <a:rPr lang="en-US" dirty="0" smtClean="0"/>
              <a:t>.</a:t>
            </a:r>
          </a:p>
          <a:p>
            <a:r>
              <a:rPr lang="en-US" dirty="0" smtClean="0"/>
              <a:t>Mothership is named “</a:t>
            </a:r>
            <a:r>
              <a:rPr lang="en-US" dirty="0" err="1" smtClean="0"/>
              <a:t>Pinesat</a:t>
            </a:r>
            <a:r>
              <a:rPr lang="en-US" dirty="0" smtClean="0"/>
              <a:t>” due to its appearance. It dispenses </a:t>
            </a:r>
            <a:r>
              <a:rPr lang="en-US" dirty="0" err="1" smtClean="0"/>
              <a:t>Cubesats</a:t>
            </a:r>
            <a:r>
              <a:rPr lang="en-US" dirty="0" smtClean="0"/>
              <a:t> radially.</a:t>
            </a:r>
            <a:endParaRPr lang="en-US" dirty="0"/>
          </a:p>
        </p:txBody>
      </p:sp>
    </p:spTree>
    <p:extLst>
      <p:ext uri="{BB962C8B-B14F-4D97-AF65-F5344CB8AC3E}">
        <p14:creationId xmlns:p14="http://schemas.microsoft.com/office/powerpoint/2010/main" val="24448518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TotalTime>
  <Words>1306</Words>
  <Application>Microsoft Office PowerPoint</Application>
  <PresentationFormat>On-screen Show (4:3)</PresentationFormat>
  <Paragraphs>108</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A Cubesat-based alternative  for the  Juno Mission to Jupiter</vt:lpstr>
      <vt:lpstr>Authors</vt:lpstr>
      <vt:lpstr>Complexity of the problem</vt:lpstr>
      <vt:lpstr>The Project</vt:lpstr>
      <vt:lpstr>It’s crowded</vt:lpstr>
      <vt:lpstr>Juno Mission</vt:lpstr>
      <vt:lpstr>Juno</vt:lpstr>
      <vt:lpstr>Overview</vt:lpstr>
      <vt:lpstr>Cubesats accomodated</vt:lpstr>
      <vt:lpstr>Reuse</vt:lpstr>
      <vt:lpstr>Key software components</vt:lpstr>
      <vt:lpstr>Communications</vt:lpstr>
      <vt:lpstr>Mission scenario</vt:lpstr>
      <vt:lpstr>On-site operations</vt:lpstr>
      <vt:lpstr>Cluster of convenience</vt:lpstr>
      <vt:lpstr>EDS</vt:lpstr>
      <vt:lpstr>Mothership</vt:lpstr>
      <vt:lpstr>Pinesat dispensers</vt:lpstr>
      <vt:lpstr>Cubesats</vt:lpstr>
      <vt:lpstr>Cubesats </vt:lpstr>
      <vt:lpstr>Key software components</vt:lpstr>
      <vt:lpstr>Rad-Hard Software</vt:lpstr>
      <vt:lpstr>Cubesat behavior</vt:lpstr>
      <vt:lpstr>What’s next?</vt:lpstr>
    </vt:vector>
  </TitlesOfParts>
  <Company>EOP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Cubesat-based alternative  for the  Juno Mission to Jupiter</dc:title>
  <dc:creator>Pats</dc:creator>
  <cp:lastModifiedBy>Pats</cp:lastModifiedBy>
  <cp:revision>18</cp:revision>
  <dcterms:created xsi:type="dcterms:W3CDTF">2017-06-04T19:00:21Z</dcterms:created>
  <dcterms:modified xsi:type="dcterms:W3CDTF">2017-11-22T18:57:13Z</dcterms:modified>
</cp:coreProperties>
</file>