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8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86" r:id="rId15"/>
    <p:sldId id="27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339966"/>
    <a:srgbClr val="B2B2B2"/>
    <a:srgbClr val="FF9933"/>
    <a:srgbClr val="AEC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132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6F3AB4-2659-43CA-87F2-7945B136B06D}" type="datetime1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737F2-E9FB-4DC0-9415-C37496D1C0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8212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5352BA75-F98D-4553-A530-97355BA75449}" type="datetime1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fld id="{833214A6-4090-44D2-A5C4-12DC5B431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4674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9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1B6310-15C4-4522-9C1B-86C4107AFD2C}" type="slidenum">
              <a:rPr lang="en-US"/>
              <a:pPr/>
              <a:t>1</a:t>
            </a:fld>
            <a:endParaRPr lang="en-US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432A15-03E4-4CE9-9433-41F6DEE9FBE7}" type="datetime1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4E8EB7-4D1A-4ABF-8E4F-D658762CA0DE}" type="datetime1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4A6-4090-44D2-A5C4-12DC5B431EC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B8C6C00-0038-4A5B-984A-9DE478574DF5}" type="datetime1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214A6-4090-44D2-A5C4-12DC5B431E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8DAB8-1AAB-4AC4-99AF-E66C8AB7C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2FEDC-B805-496C-B5D2-2863666D7A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DAD65A-F798-4C11-8B87-F8A90F7CDB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1E74A-7F75-4318-9166-C388C3A74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19B1-9B80-4DB8-925A-DB739FF14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5478-6BBD-476B-82C9-9929B18A2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807F1-1435-4AAF-A240-1161BE805F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589E-9CFD-4D4D-9544-761D46AD8B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8CE31-6D84-44FD-B568-8C026C7085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1D9D5-2C3F-4A98-87B8-2480208E8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pitchFamily="-109" charset="0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3DAD65A-F798-4C11-8B87-F8A90F7CDB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762000" y="28575"/>
            <a:ext cx="3505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2"/>
                </a:solidFill>
                <a:latin typeface="Helvetica" pitchFamily="28" charset="0"/>
                <a:ea typeface="ＭＳ Ｐゴシック" pitchFamily="28" charset="-128"/>
              </a:rPr>
              <a:t>National Aeronautics and Space Administration</a:t>
            </a:r>
          </a:p>
          <a:p>
            <a:pPr>
              <a:defRPr/>
            </a:pPr>
            <a:r>
              <a:rPr lang="en-US" sz="800" b="1" dirty="0">
                <a:solidFill>
                  <a:schemeClr val="accent2"/>
                </a:solidFill>
                <a:latin typeface="Helvetica" pitchFamily="28" charset="0"/>
                <a:ea typeface="ＭＳ Ｐゴシック" pitchFamily="28" charset="-128"/>
              </a:rPr>
              <a:t>Jet Propulsion Laboratory, California Institute of Technology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39112"/>
            <a:ext cx="685800" cy="5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109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DTN Bundle Protocol on the IETF Standards Track</a:t>
            </a:r>
            <a:endParaRPr lang="en-US" sz="1800" dirty="0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898989"/>
                </a:solidFill>
              </a:rPr>
              <a:t>Scott Burleigh</a:t>
            </a:r>
          </a:p>
          <a:p>
            <a:r>
              <a:rPr lang="en-US" sz="2000" b="1" dirty="0" smtClean="0">
                <a:solidFill>
                  <a:srgbClr val="898989"/>
                </a:solidFill>
              </a:rPr>
              <a:t>Jet Propulsion Laboratory</a:t>
            </a:r>
          </a:p>
          <a:p>
            <a:r>
              <a:rPr lang="en-US" sz="2000" b="1" dirty="0" smtClean="0">
                <a:solidFill>
                  <a:srgbClr val="898989"/>
                </a:solidFill>
              </a:rPr>
              <a:t>California Institute of Technology</a:t>
            </a:r>
          </a:p>
          <a:p>
            <a:endParaRPr lang="en-US" sz="2000" b="1" dirty="0" smtClean="0">
              <a:solidFill>
                <a:srgbClr val="898989"/>
              </a:solidFill>
            </a:endParaRPr>
          </a:p>
          <a:p>
            <a:r>
              <a:rPr lang="en-US" sz="2000" b="1" dirty="0">
                <a:solidFill>
                  <a:srgbClr val="898989"/>
                </a:solidFill>
              </a:rPr>
              <a:t>5</a:t>
            </a:r>
            <a:r>
              <a:rPr lang="en-US" sz="2000" b="1" dirty="0" smtClean="0">
                <a:solidFill>
                  <a:srgbClr val="898989"/>
                </a:solidFill>
              </a:rPr>
              <a:t> </a:t>
            </a:r>
            <a:r>
              <a:rPr lang="en-US" sz="2000" b="1" dirty="0" smtClean="0">
                <a:solidFill>
                  <a:srgbClr val="898989"/>
                </a:solidFill>
              </a:rPr>
              <a:t>December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923002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This research was carried out at the Jet Propulsion Laboratory, California Institute of Technology, under a contract with the National Aeronautics and Space Administration.  (c) 2017 California Institute of Technology.  Government sponsorship acknowledged.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IETF 100 meeting of the DTN WG (17 November 2017), the </a:t>
            </a:r>
            <a:r>
              <a:rPr lang="en-US" dirty="0" err="1" smtClean="0"/>
              <a:t>bpbis</a:t>
            </a:r>
            <a:r>
              <a:rPr lang="en-US" dirty="0" smtClean="0"/>
              <a:t> specification is being sent to the Internet Engineering Steering Group for review and (hopefully) insertion into the RFC Editor’s queue.</a:t>
            </a:r>
          </a:p>
          <a:p>
            <a:pPr lvl="1"/>
            <a:r>
              <a:rPr lang="en-US" dirty="0" smtClean="0"/>
              <a:t>Possible issuance of a standards-track RFC in 2018.</a:t>
            </a:r>
          </a:p>
          <a:p>
            <a:r>
              <a:rPr lang="en-US" dirty="0" smtClean="0"/>
              <a:t>The resulting RFC will not be interoperable with the CCSDS BP standard, but:</a:t>
            </a:r>
          </a:p>
          <a:p>
            <a:pPr lvl="1"/>
            <a:r>
              <a:rPr lang="en-US" dirty="0" smtClean="0"/>
              <a:t>All CCSDS BP functionality is retained in </a:t>
            </a:r>
            <a:r>
              <a:rPr lang="en-US" dirty="0" err="1" smtClean="0"/>
              <a:t>bpbis</a:t>
            </a:r>
            <a:r>
              <a:rPr lang="en-US" dirty="0" smtClean="0"/>
              <a:t> with BIBE.</a:t>
            </a:r>
          </a:p>
          <a:p>
            <a:pPr lvl="1"/>
            <a:r>
              <a:rPr lang="en-US" dirty="0" smtClean="0"/>
              <a:t>It should be possible to develop gateway daemons that map data between the two.</a:t>
            </a:r>
          </a:p>
          <a:p>
            <a:r>
              <a:rPr lang="en-US" dirty="0"/>
              <a:t>CCSDS will revise BP to conform to the new BP in a few years.</a:t>
            </a:r>
          </a:p>
          <a:p>
            <a:r>
              <a:rPr lang="en-US" dirty="0" smtClean="0"/>
              <a:t>NASA will continue using CCSDS BP as it evolves.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5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 in IETF continues</a:t>
            </a:r>
          </a:p>
          <a:p>
            <a:pPr lvl="1"/>
            <a:r>
              <a:rPr lang="en-US" dirty="0" smtClean="0"/>
              <a:t>BIBE, TCPCL, </a:t>
            </a:r>
            <a:r>
              <a:rPr lang="en-US" dirty="0" err="1" smtClean="0"/>
              <a:t>bpsec</a:t>
            </a:r>
            <a:r>
              <a:rPr lang="en-US" dirty="0" smtClean="0"/>
              <a:t>, AMA.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low label, manifest, and quality of service extension blocks.</a:t>
            </a:r>
          </a:p>
          <a:p>
            <a:r>
              <a:rPr lang="en-US" dirty="0" smtClean="0"/>
              <a:t>Other delay-tolerant protocols on the horizon</a:t>
            </a:r>
          </a:p>
          <a:p>
            <a:pPr lvl="1"/>
            <a:r>
              <a:rPr lang="en-US" dirty="0" smtClean="0"/>
              <a:t>Multicast.</a:t>
            </a:r>
          </a:p>
          <a:p>
            <a:pPr lvl="1"/>
            <a:r>
              <a:rPr lang="en-US" dirty="0" smtClean="0"/>
              <a:t>Delay-tolerant </a:t>
            </a:r>
            <a:r>
              <a:rPr lang="en-US" dirty="0"/>
              <a:t>public key </a:t>
            </a:r>
            <a:r>
              <a:rPr lang="en-US" dirty="0" smtClean="0"/>
              <a:t>infrastructure.</a:t>
            </a:r>
          </a:p>
          <a:p>
            <a:pPr lvl="2"/>
            <a:r>
              <a:rPr lang="en-US" dirty="0" smtClean="0"/>
              <a:t>Plus a </a:t>
            </a:r>
            <a:r>
              <a:rPr lang="en-US" dirty="0" err="1" smtClean="0"/>
              <a:t>bpsec</a:t>
            </a:r>
            <a:r>
              <a:rPr lang="en-US" dirty="0" smtClean="0"/>
              <a:t> cipher suite based on asymmetric cryptography.</a:t>
            </a:r>
          </a:p>
          <a:p>
            <a:pPr lvl="1"/>
            <a:r>
              <a:rPr lang="en-US" dirty="0" smtClean="0"/>
              <a:t>Bundle streaming service, for streaming media over DTN.</a:t>
            </a:r>
          </a:p>
          <a:p>
            <a:pPr lvl="1"/>
            <a:r>
              <a:rPr lang="en-US" dirty="0" smtClean="0"/>
              <a:t>Contact history exchange, for opportunistic forwarding.</a:t>
            </a:r>
          </a:p>
          <a:p>
            <a:pPr lvl="1"/>
            <a:r>
              <a:rPr lang="en-US" dirty="0" smtClean="0"/>
              <a:t>Many more ideas in the queue.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9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65" y="2514600"/>
            <a:ext cx="48785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Delay-Tolerant Networking (DTN)</a:t>
            </a:r>
          </a:p>
          <a:p>
            <a:r>
              <a:rPr lang="en-US" dirty="0" smtClean="0"/>
              <a:t>The IETF DTN Working Group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bpbis</a:t>
            </a:r>
            <a:r>
              <a:rPr lang="en-US" dirty="0" smtClean="0"/>
              <a:t>” – a revised Bundle Protocol</a:t>
            </a:r>
          </a:p>
          <a:p>
            <a:r>
              <a:rPr lang="en-US" dirty="0" smtClean="0"/>
              <a:t>BIBE – Bundle-in-Bundle Encapsulation</a:t>
            </a:r>
          </a:p>
          <a:p>
            <a:r>
              <a:rPr lang="en-US" dirty="0" err="1" smtClean="0"/>
              <a:t>bpsec</a:t>
            </a:r>
            <a:r>
              <a:rPr lang="en-US" dirty="0" smtClean="0"/>
              <a:t>, </a:t>
            </a:r>
            <a:r>
              <a:rPr lang="en-US" dirty="0" err="1" smtClean="0"/>
              <a:t>tcpcl</a:t>
            </a:r>
            <a:r>
              <a:rPr lang="en-US" dirty="0" smtClean="0"/>
              <a:t>, AMA</a:t>
            </a:r>
          </a:p>
          <a:p>
            <a:r>
              <a:rPr lang="en-US" dirty="0" smtClean="0"/>
              <a:t>Migration</a:t>
            </a:r>
          </a:p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Delay-Tolerant Networking (DTN)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Internet is a great system for communication, including command and control (“Internet of Things”).</a:t>
            </a:r>
          </a:p>
          <a:p>
            <a:r>
              <a:rPr lang="en-US" dirty="0" smtClean="0"/>
              <a:t>But it’s no good for deep space (and some other cases) because it depends on very brief round-trip times.</a:t>
            </a:r>
          </a:p>
          <a:p>
            <a:r>
              <a:rPr lang="en-US" dirty="0" smtClean="0"/>
              <a:t>DTN is an automated networking architecture that has the same functions as the Internet but tolerates long round trips.</a:t>
            </a:r>
          </a:p>
          <a:p>
            <a:r>
              <a:rPr lang="en-US" dirty="0" smtClean="0"/>
              <a:t>Bundle Protocol (BP) is the DTN analogue to the Internet Protocol: a network protocol for difficult networks.</a:t>
            </a:r>
          </a:p>
          <a:p>
            <a:r>
              <a:rPr lang="en-US" dirty="0" smtClean="0"/>
              <a:t>Reliable “convergence layer” </a:t>
            </a:r>
            <a:r>
              <a:rPr lang="en-US" dirty="0" smtClean="0"/>
              <a:t>(CL) protocols</a:t>
            </a:r>
            <a:r>
              <a:rPr lang="en-US" dirty="0" smtClean="0"/>
              <a:t>, such as </a:t>
            </a:r>
            <a:r>
              <a:rPr lang="en-US" dirty="0" err="1" smtClean="0"/>
              <a:t>Licklider</a:t>
            </a:r>
            <a:r>
              <a:rPr lang="en-US" dirty="0" smtClean="0"/>
              <a:t> Transmission Protocol, running under BP serve the same functions as TCP over IP in the Internet.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IETF DTN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BP is already a standard for space communications, per the Consultative Committee for Space Data Systems (CCSDS).</a:t>
            </a:r>
          </a:p>
          <a:p>
            <a:r>
              <a:rPr lang="en-US" dirty="0" smtClean="0"/>
              <a:t>But DTN is valuable for some terrestrial applications as well, where link disruption can lengthen round-trip times.</a:t>
            </a:r>
          </a:p>
          <a:p>
            <a:r>
              <a:rPr lang="en-US" dirty="0" smtClean="0"/>
              <a:t>Widespread integration of DTN into the Internet could solve some networking problems and expand the market for DTN products, reducing cost and risk for space flight deployments.</a:t>
            </a:r>
          </a:p>
          <a:p>
            <a:r>
              <a:rPr lang="en-US" dirty="0" smtClean="0"/>
              <a:t>In late 2014 the Internet Engineering Task force approved formation of a DTN Working Group, whose first task was to define a revised Bundle Protocol that would be suitable for adoption and deployment in the Internet.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2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bpbis</a:t>
            </a:r>
            <a:r>
              <a:rPr lang="en-US" dirty="0" smtClean="0"/>
              <a:t>”, Bundle Protocol version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 version 6 (documented in IETF experimental RFC 5050, and the basis for the CCSDS BP standard), DTN data are carried in protocol data units called “bundles”.</a:t>
            </a:r>
          </a:p>
          <a:p>
            <a:pPr lvl="1"/>
            <a:r>
              <a:rPr lang="en-US" dirty="0" smtClean="0"/>
              <a:t>To minimize negotiation (requiring possibly lengthy round trips), the answers to anticipated requests for configuration information are proactively “bundled” in metadata accompanying application data.</a:t>
            </a:r>
          </a:p>
          <a:p>
            <a:r>
              <a:rPr lang="en-US" dirty="0" smtClean="0"/>
              <a:t>Each bundle comprises a primary block followed by N extension blocks (where N &gt;= 0), followed by a payload block.</a:t>
            </a:r>
          </a:p>
          <a:p>
            <a:r>
              <a:rPr lang="en-US" dirty="0" smtClean="0"/>
              <a:t>All blocks are of variable length.</a:t>
            </a:r>
          </a:p>
          <a:p>
            <a:r>
              <a:rPr lang="en-US" dirty="0" smtClean="0"/>
              <a:t>A single large payload may be “fragmented” such that different parts are carried by different bundles (“fragments”).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8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BP in </a:t>
            </a:r>
            <a:r>
              <a:rPr lang="en-US" dirty="0" err="1" smtClean="0"/>
              <a:t>bpbis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block is restructured: it remains variable-length, but now the primary block of any single bundle remains immutable from issuance to delivery.  All information that may change </a:t>
            </a:r>
            <a:r>
              <a:rPr lang="en-US" dirty="0" err="1" smtClean="0"/>
              <a:t>en</a:t>
            </a:r>
            <a:r>
              <a:rPr lang="en-US" dirty="0" smtClean="0"/>
              <a:t> route is migrated into extension blocks.</a:t>
            </a:r>
          </a:p>
          <a:p>
            <a:r>
              <a:rPr lang="en-US" dirty="0"/>
              <a:t>Quality of Service markings are migrated to extension blocks.</a:t>
            </a:r>
          </a:p>
          <a:p>
            <a:r>
              <a:rPr lang="en-US" dirty="0" smtClean="0"/>
              <a:t>Unique </a:t>
            </a:r>
            <a:r>
              <a:rPr lang="en-US" dirty="0"/>
              <a:t>block ID numbers are added to extension blocks, enabling security blocks </a:t>
            </a:r>
            <a:r>
              <a:rPr lang="en-US" dirty="0" smtClean="0"/>
              <a:t>to </a:t>
            </a:r>
            <a:r>
              <a:rPr lang="en-US" dirty="0"/>
              <a:t>target specific extension </a:t>
            </a:r>
            <a:r>
              <a:rPr lang="en-US" dirty="0" smtClean="0"/>
              <a:t>blocks.</a:t>
            </a:r>
            <a:endParaRPr lang="en-US" dirty="0"/>
          </a:p>
          <a:p>
            <a:r>
              <a:rPr lang="en-US" dirty="0"/>
              <a:t>For any given bundle, no blocks may follow the payload block.</a:t>
            </a:r>
          </a:p>
          <a:p>
            <a:r>
              <a:rPr lang="en-US" dirty="0" smtClean="0"/>
              <a:t>Optional </a:t>
            </a:r>
            <a:r>
              <a:rPr lang="en-US" dirty="0" smtClean="0"/>
              <a:t>CRCs are added to all </a:t>
            </a:r>
            <a:r>
              <a:rPr lang="en-US" dirty="0" smtClean="0"/>
              <a:t>blocks.</a:t>
            </a:r>
          </a:p>
          <a:p>
            <a:r>
              <a:rPr lang="en-US" dirty="0" smtClean="0"/>
              <a:t>Variable-length data are encoded in Concise Binary Object Representation (CBOR).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952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BP in </a:t>
            </a:r>
            <a:r>
              <a:rPr lang="en-US" dirty="0" err="1" smtClean="0"/>
              <a:t>bpbis</a:t>
            </a:r>
            <a:r>
              <a:rPr lang="en-US" dirty="0" smtClean="0"/>
              <a:t>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extension blocks:</a:t>
            </a:r>
          </a:p>
          <a:p>
            <a:pPr lvl="1"/>
            <a:r>
              <a:rPr lang="en-US" dirty="0" smtClean="0"/>
              <a:t>Bundle age</a:t>
            </a:r>
          </a:p>
          <a:p>
            <a:pPr lvl="1"/>
            <a:r>
              <a:rPr lang="en-US" dirty="0" smtClean="0"/>
              <a:t>Hop count (analogous to Internet packet time-to-live)</a:t>
            </a:r>
          </a:p>
          <a:p>
            <a:pPr lvl="1"/>
            <a:r>
              <a:rPr lang="en-US" dirty="0" smtClean="0"/>
              <a:t>Previous node (i.e., the proximate sender of a received bundle)</a:t>
            </a:r>
          </a:p>
          <a:p>
            <a:pPr lvl="1"/>
            <a:r>
              <a:rPr lang="en-US" dirty="0" smtClean="0"/>
              <a:t>Flow label (not yet defined)</a:t>
            </a:r>
          </a:p>
          <a:p>
            <a:pPr lvl="1"/>
            <a:r>
              <a:rPr lang="en-US" dirty="0" smtClean="0"/>
              <a:t>Quality of service (not yet defined)</a:t>
            </a:r>
          </a:p>
          <a:p>
            <a:pPr lvl="1"/>
            <a:r>
              <a:rPr lang="en-US" dirty="0" smtClean="0"/>
              <a:t>Manifest (a list of blocks that were present when the bundle was issued; not yet defined)</a:t>
            </a:r>
          </a:p>
          <a:p>
            <a:r>
              <a:rPr lang="en-US" dirty="0" smtClean="0"/>
              <a:t>“Custody transfer”, a built-in system for automatic retransmission of lost bundles, is moved to a new Bundle-in-Bundle Encapsulation protocol.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4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Bundle-in-Bundle Encapsulation (BIBE)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 transmission in DTN is best accomplished at the convergence layer (CL) under BP.</a:t>
            </a:r>
          </a:p>
          <a:p>
            <a:pPr lvl="1"/>
            <a:r>
              <a:rPr lang="en-US" dirty="0" smtClean="0"/>
              <a:t>For example, BP/LTP or BP/TCP/IP.</a:t>
            </a:r>
          </a:p>
          <a:p>
            <a:pPr lvl="1"/>
            <a:r>
              <a:rPr lang="en-US" dirty="0" smtClean="0"/>
              <a:t>End-to-end retransmission may be needed as well, in case of network failure, but for routine operations it is impractical.</a:t>
            </a:r>
          </a:p>
          <a:p>
            <a:r>
              <a:rPr lang="en-US" dirty="0" smtClean="0"/>
              <a:t>When convergence-layer acknowledgments must return over a different – possibly delay-afflicted – path from the original transmission path, BP itself is the best CL protocol.</a:t>
            </a:r>
          </a:p>
          <a:p>
            <a:r>
              <a:rPr lang="en-US" dirty="0" smtClean="0"/>
              <a:t>For this purpose, the original bundle is serialized and serves as the payload for an encapsulating bundle; acknowledgments to these bundles (“custody signals”) are likewise bundles.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5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DTN Protocols in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bpsec</a:t>
            </a:r>
            <a:r>
              <a:rPr lang="en-US" dirty="0" smtClean="0"/>
              <a:t>: BP security, derived from an earlier, more complex Bundle Security Protocol specification.</a:t>
            </a:r>
          </a:p>
          <a:p>
            <a:pPr lvl="1"/>
            <a:r>
              <a:rPr lang="en-US" dirty="0" smtClean="0"/>
              <a:t>Not a separate protocol, but rather the specifications for two additional BP extension blocks: Block Integrity Block (BIB, crypto signatures) and Block Confidentiality Block (BCB, encryption).</a:t>
            </a:r>
          </a:p>
          <a:p>
            <a:pPr lvl="1"/>
            <a:r>
              <a:rPr lang="en-US" dirty="0" smtClean="0"/>
              <a:t>Protects data both in transit and at rest while awaiting transmission.</a:t>
            </a:r>
          </a:p>
          <a:p>
            <a:r>
              <a:rPr lang="en-US" dirty="0" err="1" smtClean="0"/>
              <a:t>tcpcl</a:t>
            </a:r>
            <a:r>
              <a:rPr lang="en-US" dirty="0" smtClean="0"/>
              <a:t>: a TCP-based convergence-layer protocol.</a:t>
            </a:r>
          </a:p>
          <a:p>
            <a:pPr lvl="1"/>
            <a:r>
              <a:rPr lang="en-US" dirty="0" smtClean="0"/>
              <a:t>Bundles are transmitted via TCP/IP.</a:t>
            </a:r>
          </a:p>
          <a:p>
            <a:pPr lvl="1"/>
            <a:r>
              <a:rPr lang="en-US" dirty="0" smtClean="0"/>
              <a:t>Received bundles are acknowledged, enabling reactive fragmentation.</a:t>
            </a:r>
          </a:p>
          <a:p>
            <a:r>
              <a:rPr lang="en-US" dirty="0" smtClean="0"/>
              <a:t>AMA: </a:t>
            </a:r>
            <a:r>
              <a:rPr lang="en-US" dirty="0" err="1" smtClean="0"/>
              <a:t>Asychronous</a:t>
            </a:r>
            <a:r>
              <a:rPr lang="en-US" dirty="0" smtClean="0"/>
              <a:t> Management Architecture</a:t>
            </a:r>
          </a:p>
          <a:p>
            <a:pPr lvl="1"/>
            <a:r>
              <a:rPr lang="en-US" dirty="0" smtClean="0"/>
              <a:t>Like SNMP, but (a) implements both monitoring and reconfiguration and (b) is delay-tolerant rather than conversational.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December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3DAD65A-F798-4C11-8B87-F8A90F7CDB2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4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145E297140E45B797E081426A2797" ma:contentTypeVersion="" ma:contentTypeDescription="Create a new document." ma:contentTypeScope="" ma:versionID="160958be7475a95d82e96848130d17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DCE86-8C59-4D6E-B4CF-D9972DFF80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D9D3A4-9144-4520-986E-C1C25864C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32D8EE-E2BA-4800-9A09-09A86895D9B5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5344</TotalTime>
  <Words>1114</Words>
  <Application>Microsoft Office PowerPoint</Application>
  <PresentationFormat>On-screen Show (4:3)</PresentationFormat>
  <Paragraphs>112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Office Theme</vt:lpstr>
      <vt:lpstr>DTN Bundle Protocol on the IETF Standards Track</vt:lpstr>
      <vt:lpstr>Outline</vt:lpstr>
      <vt:lpstr>Delay-Tolerant Networking (DTN)</vt:lpstr>
      <vt:lpstr>The IETF DTN Working Group</vt:lpstr>
      <vt:lpstr>“bpbis”, Bundle Protocol version 7</vt:lpstr>
      <vt:lpstr>Changes to BP in bpbis (1 of 2)</vt:lpstr>
      <vt:lpstr>Changes to BP in bpbis (2 of 2)</vt:lpstr>
      <vt:lpstr>Bundle-in-Bundle Encapsulation (BIBE)</vt:lpstr>
      <vt:lpstr>Other DTN Protocols in Work</vt:lpstr>
      <vt:lpstr>Migration</vt:lpstr>
      <vt:lpstr>Future Work</vt:lpstr>
      <vt:lpstr>Thanks!</vt:lpstr>
    </vt:vector>
  </TitlesOfParts>
  <Company>Jet Propulsion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SQA DSS</dc:title>
  <dc:creator>Jet Propulsion Laboratory</dc:creator>
  <cp:lastModifiedBy>Burleigh, Scott C (312B)</cp:lastModifiedBy>
  <cp:revision>353</cp:revision>
  <dcterms:created xsi:type="dcterms:W3CDTF">2010-04-07T18:21:45Z</dcterms:created>
  <dcterms:modified xsi:type="dcterms:W3CDTF">2017-11-24T22:24:41Z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0x0101008AF145E297140E45B797E081426A2797</vt:lpwstr>
  </property>
</Properties>
</file>