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3"/>
  </p:notesMasterIdLst>
  <p:sldIdLst>
    <p:sldId id="256" r:id="rId5"/>
    <p:sldId id="257" r:id="rId6"/>
    <p:sldId id="258" r:id="rId7"/>
    <p:sldId id="259" r:id="rId8"/>
    <p:sldId id="277" r:id="rId9"/>
    <p:sldId id="280" r:id="rId10"/>
    <p:sldId id="261" r:id="rId11"/>
    <p:sldId id="264" r:id="rId12"/>
    <p:sldId id="266" r:id="rId13"/>
    <p:sldId id="278" r:id="rId14"/>
    <p:sldId id="267" r:id="rId15"/>
    <p:sldId id="268" r:id="rId16"/>
    <p:sldId id="269" r:id="rId17"/>
    <p:sldId id="281" r:id="rId18"/>
    <p:sldId id="272" r:id="rId19"/>
    <p:sldId id="279" r:id="rId20"/>
    <p:sldId id="262" r:id="rId21"/>
    <p:sldId id="270" r:id="rId2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01"/>
    <p:restoredTop sz="94913"/>
  </p:normalViewPr>
  <p:slideViewPr>
    <p:cSldViewPr snapToGrid="0" snapToObjects="1" showGuides="1">
      <p:cViewPr>
        <p:scale>
          <a:sx n="130" d="100"/>
          <a:sy n="130" d="100"/>
        </p:scale>
        <p:origin x="536" y="-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C95D040-3F2A-43E9-8FB5-04DD91653A66}" type="datetimeFigureOut">
              <a:rPr lang="en-US"/>
              <a:pPr>
                <a:defRPr/>
              </a:pPr>
              <a:t>11/21/17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F79759B-78D7-40D9-AA74-553216DD81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2452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79759B-78D7-40D9-AA74-553216DD81F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70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79759B-78D7-40D9-AA74-553216DD81F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236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79759B-78D7-40D9-AA74-553216DD81F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923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79759B-78D7-40D9-AA74-553216DD81F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601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79759B-78D7-40D9-AA74-553216DD81F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765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79759B-78D7-40D9-AA74-553216DD81F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8494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79759B-78D7-40D9-AA74-553216DD81F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9333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79759B-78D7-40D9-AA74-553216DD81F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279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5A5DF-54D6-43B7-B4B0-E0EEE24E48DE}" type="datetime1">
              <a:rPr lang="en-US"/>
              <a:pPr>
                <a:defRPr/>
              </a:pPr>
              <a:t>11/21/17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This is a non-ITAR presentation, for public release and reproduction from FSW website.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F3FC3-7A86-4B6D-9199-4691EDE532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289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1E4E0-5D7B-441A-B56B-61DE0136F9D8}" type="datetime1">
              <a:rPr lang="en-US"/>
              <a:pPr>
                <a:defRPr/>
              </a:pPr>
              <a:t>11/21/17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This is a non-ITAR presentation, for public release and reproduction from FSW website.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30260-2185-416B-B517-40B457DFF5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693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28E8B-2FD1-4849-BE30-EBB3B3B07A3F}" type="datetime1">
              <a:rPr lang="en-US"/>
              <a:pPr>
                <a:defRPr/>
              </a:pPr>
              <a:t>11/21/17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This is a non-ITAR presentation, for public release and reproduction from FSW website.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AA964-90A0-47E6-BFD4-597883E31C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525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52400" y="1066800"/>
            <a:ext cx="8839200" cy="55626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84238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422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5898D-C5D3-4D22-A73C-194A2C277D7A}" type="datetime1">
              <a:rPr lang="en-US"/>
              <a:pPr>
                <a:defRPr/>
              </a:pPr>
              <a:t>11/21/17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This is a non-ITAR presentation, for public release and reproduction from FSW website.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4B9F1-8376-4720-92D5-0462E5ECAF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168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DE259-B62A-4188-8AF8-8AD7CBC68A81}" type="datetime1">
              <a:rPr lang="en-US"/>
              <a:pPr>
                <a:defRPr/>
              </a:pPr>
              <a:t>11/21/17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This is a non-ITAR presentation, for public release and reproduction from FSW website.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70539-2FF4-4806-B852-C48FC48B22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978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06BCB-7BB1-46C4-B3C5-429DDA4223E7}" type="datetime1">
              <a:rPr lang="en-US"/>
              <a:pPr>
                <a:defRPr/>
              </a:pPr>
              <a:t>11/21/17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This is a non-ITAR presentation, for public release and reproduction from FSW website.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0D1ED-3983-4D59-95A8-011517D477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156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F0D9C-474E-4A87-A1BC-D0E58CEBA6F5}" type="datetime1">
              <a:rPr lang="en-US"/>
              <a:pPr>
                <a:defRPr/>
              </a:pPr>
              <a:t>11/21/17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This is a non-ITAR presentation, for public release and reproduction from FSW website. 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2F5CF-D4FE-438C-BFB8-5DDD746DFF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446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7B44E-CDF2-4E9D-96BA-F825DB653174}" type="datetime1">
              <a:rPr lang="en-US"/>
              <a:pPr>
                <a:defRPr/>
              </a:pPr>
              <a:t>11/21/17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This is a non-ITAR presentation, for public release and reproduction from FSW website.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97137-ADCC-4FB2-9C15-AF914EB87C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318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AC59B-A2C2-4F5B-B8A8-A75ED31FEF22}" type="datetime1">
              <a:rPr lang="en-US"/>
              <a:pPr>
                <a:defRPr/>
              </a:pPr>
              <a:t>11/21/17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This is a non-ITAR presentation, for public release and reproduction from FSW website. 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E9B7A-5710-4321-A32B-22E816950A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777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9FB8B-AA92-4EB3-BECB-2EE67C18A9D7}" type="datetime1">
              <a:rPr lang="en-US"/>
              <a:pPr>
                <a:defRPr/>
              </a:pPr>
              <a:t>11/21/17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This is a non-ITAR presentation, for public release and reproduction from FSW website.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D60F8-07F8-437A-A8EE-4B64834D7A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01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978AC-63CE-49CA-A898-062E1EE639D9}" type="datetime1">
              <a:rPr lang="en-US"/>
              <a:pPr>
                <a:defRPr/>
              </a:pPr>
              <a:t>11/21/17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This is a non-ITAR presentation, for public release and reproduction from FSW website.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EA9EE-7759-4D2F-923D-CBFB9F38C5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499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CD2B72-47E5-4B0C-8ACE-7E224D71241E}" type="datetime1">
              <a:rPr lang="en-US"/>
              <a:pPr>
                <a:defRPr/>
              </a:pPr>
              <a:t>11/21/17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This is a non-ITAR presentation, for public release and reproduction from FSW website.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886AA06-7627-4C8B-B6AE-D634DA8A50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4" Type="http://schemas.openxmlformats.org/officeDocument/2006/relationships/image" Target="../media/image9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4" Type="http://schemas.openxmlformats.org/officeDocument/2006/relationships/image" Target="../media/image5.tiff"/><Relationship Id="rId5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685800" y="2778330"/>
            <a:ext cx="7772400" cy="1470025"/>
          </a:xfrm>
        </p:spPr>
        <p:txBody>
          <a:bodyPr/>
          <a:lstStyle/>
          <a:p>
            <a:r>
              <a:rPr lang="en-US" sz="4800" dirty="0" smtClean="0"/>
              <a:t>CAE-SCRUB for Incorporating Static Analysis into Peer Reviews</a:t>
            </a:r>
          </a:p>
        </p:txBody>
      </p:sp>
      <p:sp>
        <p:nvSpPr>
          <p:cNvPr id="3075" name="TextBox 3"/>
          <p:cNvSpPr txBox="1">
            <a:spLocks noChangeArrowheads="1"/>
          </p:cNvSpPr>
          <p:nvPr/>
        </p:nvSpPr>
        <p:spPr bwMode="auto">
          <a:xfrm>
            <a:off x="5429250" y="5219700"/>
            <a:ext cx="36036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 smtClean="0"/>
              <a:t>Lyle Barner</a:t>
            </a:r>
            <a:endParaRPr lang="en-US" dirty="0"/>
          </a:p>
          <a:p>
            <a:r>
              <a:rPr lang="en-US" dirty="0" smtClean="0"/>
              <a:t>Jet Propulsion Laboratory, </a:t>
            </a:r>
          </a:p>
          <a:p>
            <a:r>
              <a:rPr lang="en-US" dirty="0" smtClean="0"/>
              <a:t>California Institute of Technology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45B3DA-DDBD-47BC-85B9-1BEF1905254C}" type="slidenum">
              <a:rPr lang="en-US"/>
              <a:pPr>
                <a:defRPr/>
              </a:pPr>
              <a:t>1</a:t>
            </a:fld>
            <a:endParaRPr lang="en-US"/>
          </a:p>
        </p:txBody>
      </p:sp>
      <p:pic>
        <p:nvPicPr>
          <p:cNvPr id="307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49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250" y="436867"/>
            <a:ext cx="3446411" cy="650266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California Institute of Technology. Government sponsorship acknowledged.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45" y="1298184"/>
            <a:ext cx="5755572" cy="42361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 Overview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84B9F1-8376-4720-92D5-0462E5ECAF9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372040" y="2158046"/>
            <a:ext cx="1905000" cy="44786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Warning Context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58750" y="2013194"/>
            <a:ext cx="1327150" cy="58982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Directory Browser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66700" y="4725797"/>
            <a:ext cx="1111250" cy="44786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File List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372040" y="4712668"/>
            <a:ext cx="1905000" cy="44786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Warning Browser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928670" y="2803584"/>
            <a:ext cx="3093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+mn-lt"/>
              </a:rPr>
              <a:t>Reviewers “vote” and add/edit comments</a:t>
            </a:r>
            <a:endParaRPr lang="en-US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7500" y="5492980"/>
            <a:ext cx="56252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+mn-lt"/>
              </a:rPr>
              <a:t>Reviewer can see each warning in context to help with discussion and disposition</a:t>
            </a:r>
            <a:endParaRPr lang="en-US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928670" y="5492980"/>
            <a:ext cx="3093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Reviewers disposition each warning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1298185"/>
            <a:ext cx="2771057" cy="14300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4048908"/>
            <a:ext cx="2771057" cy="144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5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</a:t>
            </a:r>
            <a:r>
              <a:rPr lang="en-US" dirty="0" smtClean="0"/>
              <a:t>CAE-SCRUB </a:t>
            </a:r>
            <a:r>
              <a:rPr lang="en-US" dirty="0"/>
              <a:t>Does Well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Provides a framework for static code analysis aggregation</a:t>
            </a:r>
          </a:p>
          <a:p>
            <a:r>
              <a:rPr lang="en-US" dirty="0"/>
              <a:t>Provides a standardization of error types</a:t>
            </a:r>
          </a:p>
          <a:p>
            <a:r>
              <a:rPr lang="en-US" dirty="0"/>
              <a:t>Streamlines the static analysis review process</a:t>
            </a:r>
          </a:p>
          <a:p>
            <a:r>
              <a:rPr lang="en-US" dirty="0"/>
              <a:t>Implements a repeatable review process that can be integrated into development </a:t>
            </a:r>
            <a:r>
              <a:rPr lang="en-US" dirty="0" smtClean="0"/>
              <a:t>lifecycle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84B9F1-8376-4720-92D5-0462E5ECAF9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08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Areas for Improvement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Difficult </a:t>
            </a:r>
            <a:r>
              <a:rPr lang="en-US" sz="2800" dirty="0"/>
              <a:t>to deploy</a:t>
            </a:r>
          </a:p>
          <a:p>
            <a:pPr lvl="1"/>
            <a:r>
              <a:rPr lang="en-US" sz="2400" dirty="0"/>
              <a:t>Requires </a:t>
            </a:r>
            <a:r>
              <a:rPr lang="en-US" sz="2400" dirty="0" smtClean="0"/>
              <a:t>detailed knowledge of how to configure multiple static analyzers</a:t>
            </a:r>
            <a:endParaRPr lang="en-US" sz="2400" dirty="0"/>
          </a:p>
          <a:p>
            <a:r>
              <a:rPr lang="en-US" sz="2800" dirty="0" smtClean="0"/>
              <a:t>Currently no </a:t>
            </a:r>
            <a:r>
              <a:rPr lang="en-US" sz="2800" dirty="0"/>
              <a:t>integration with CM </a:t>
            </a:r>
            <a:r>
              <a:rPr lang="en-US" sz="2800" dirty="0" smtClean="0"/>
              <a:t>tools</a:t>
            </a:r>
            <a:endParaRPr lang="en-US" sz="2800" dirty="0"/>
          </a:p>
          <a:p>
            <a:r>
              <a:rPr lang="en-US" sz="2800" dirty="0" smtClean="0"/>
              <a:t>Number of warnings can be overwhelming</a:t>
            </a:r>
          </a:p>
          <a:p>
            <a:r>
              <a:rPr lang="en-US" sz="2800" dirty="0" smtClean="0"/>
              <a:t>Quality of results is highly dependent upon configuration</a:t>
            </a:r>
            <a:endParaRPr lang="en-US" sz="2800" dirty="0"/>
          </a:p>
          <a:p>
            <a:r>
              <a:rPr lang="en-US" sz="2800" dirty="0" smtClean="0"/>
              <a:t>No severity ranking information 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84B9F1-8376-4720-92D5-0462E5ECAF9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34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Path Forward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Investigate </a:t>
            </a:r>
            <a:r>
              <a:rPr lang="en-US" sz="2800" dirty="0"/>
              <a:t>integration with other </a:t>
            </a:r>
            <a:r>
              <a:rPr lang="en-US" sz="2800" dirty="0" smtClean="0"/>
              <a:t>code review tools</a:t>
            </a:r>
          </a:p>
          <a:p>
            <a:pPr lvl="1"/>
            <a:r>
              <a:rPr lang="en-US" sz="2400" dirty="0" smtClean="0"/>
              <a:t>Integration with COTS peer review tools can mitigate the need to maintain local deployments of CAE-SCRUB</a:t>
            </a:r>
            <a:endParaRPr lang="en-US" sz="2400" dirty="0"/>
          </a:p>
          <a:p>
            <a:r>
              <a:rPr lang="en-US" sz="2800" dirty="0" smtClean="0"/>
              <a:t>Create baseline set of queries to be run for each static analyzer</a:t>
            </a:r>
            <a:endParaRPr lang="en-US" sz="2800" dirty="0"/>
          </a:p>
          <a:p>
            <a:r>
              <a:rPr lang="en-US" sz="2800" dirty="0" smtClean="0"/>
              <a:t>Create ranking system for types of warnings</a:t>
            </a:r>
          </a:p>
          <a:p>
            <a:r>
              <a:rPr lang="en-US" sz="2800" dirty="0" smtClean="0"/>
              <a:t>General stability improvements for backend</a:t>
            </a:r>
          </a:p>
          <a:p>
            <a:r>
              <a:rPr lang="en-US" sz="2800" dirty="0" smtClean="0"/>
              <a:t>Customizable query lists for static analysis tools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84B9F1-8376-4720-92D5-0462E5ECAF9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1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CAE-SCRUB is a tool for integrating static analysis results into the peer review process</a:t>
            </a:r>
          </a:p>
          <a:p>
            <a:r>
              <a:rPr lang="en-US" dirty="0" smtClean="0"/>
              <a:t>It creates an extensible framework for connecting with static analysis tools</a:t>
            </a:r>
          </a:p>
          <a:p>
            <a:r>
              <a:rPr lang="en-US" dirty="0" smtClean="0"/>
              <a:t>Extensive work has been done to make large-scale deployment a possibility</a:t>
            </a:r>
          </a:p>
          <a:p>
            <a:r>
              <a:rPr lang="en-US" dirty="0" smtClean="0"/>
              <a:t>Integration with other software engineering tools is a top priority going forward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84B9F1-8376-4720-92D5-0462E5ECAF9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84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3F3FC3-7A86-4B6D-9199-4691EDE5323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6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Areas of Investigation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Integration with CM tools such as </a:t>
            </a:r>
            <a:r>
              <a:rPr lang="en-US" dirty="0" err="1" smtClean="0"/>
              <a:t>git</a:t>
            </a:r>
            <a:endParaRPr lang="en-US" dirty="0" smtClean="0"/>
          </a:p>
          <a:p>
            <a:r>
              <a:rPr lang="en-US" dirty="0" smtClean="0"/>
              <a:t>Integration with continuous integration tools such as Jenkins</a:t>
            </a:r>
          </a:p>
          <a:p>
            <a:r>
              <a:rPr lang="en-US" dirty="0" smtClean="0"/>
              <a:t>Integration with code review tools such as Collaborator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84B9F1-8376-4720-92D5-0462E5ECAF9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88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Backend realization</a:t>
            </a:r>
          </a:p>
          <a:p>
            <a:pPr lvl="1"/>
            <a:r>
              <a:rPr lang="en-US" dirty="0"/>
              <a:t>Collection of bash scripts handle running the static analyzers</a:t>
            </a:r>
          </a:p>
          <a:p>
            <a:pPr lvl="1"/>
            <a:r>
              <a:rPr lang="en-US" dirty="0"/>
              <a:t>Collection of Python scripts handle post-processing of data from static analyzers</a:t>
            </a:r>
          </a:p>
          <a:p>
            <a:r>
              <a:rPr lang="en-US" dirty="0"/>
              <a:t>Frontend GUI written in </a:t>
            </a:r>
            <a:r>
              <a:rPr lang="en-US" dirty="0" err="1"/>
              <a:t>Tcl</a:t>
            </a:r>
            <a:r>
              <a:rPr lang="en-US" dirty="0"/>
              <a:t>/</a:t>
            </a:r>
            <a:r>
              <a:rPr lang="en-US" dirty="0" err="1"/>
              <a:t>Tk</a:t>
            </a:r>
            <a:endParaRPr lang="en-US" dirty="0"/>
          </a:p>
          <a:p>
            <a:pPr lvl="1"/>
            <a:r>
              <a:rPr lang="en-US" dirty="0"/>
              <a:t>Frontend handles viewing and commenting on the results from the static </a:t>
            </a:r>
            <a:r>
              <a:rPr lang="en-US" dirty="0" smtClean="0"/>
              <a:t>analyzers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84B9F1-8376-4720-92D5-0462E5ECAF9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6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Static Analysis?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Identifies patterns in code that indicate refactoring opportunities to make code more maintainable</a:t>
            </a:r>
          </a:p>
          <a:p>
            <a:r>
              <a:rPr lang="en-US" sz="2800" dirty="0"/>
              <a:t>Code reviews are not a feasible way to review millions of lines of code</a:t>
            </a:r>
          </a:p>
          <a:p>
            <a:r>
              <a:rPr lang="en-US" sz="2800" dirty="0"/>
              <a:t>Provides automated checks against JPL coding standards and best practices</a:t>
            </a:r>
          </a:p>
          <a:p>
            <a:r>
              <a:rPr lang="en-US" sz="2800" dirty="0"/>
              <a:t>Static analysis can perform verification, but not </a:t>
            </a:r>
            <a:r>
              <a:rPr lang="en-US" sz="2800" dirty="0" smtClean="0"/>
              <a:t>validation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84B9F1-8376-4720-92D5-0462E5ECAF9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30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 smtClean="0"/>
              <a:t>CAE-SCRUB</a:t>
            </a:r>
            <a:r>
              <a:rPr lang="en-US" dirty="0"/>
              <a:t>?</a:t>
            </a:r>
            <a:endParaRPr lang="en-US" dirty="0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u="sng" dirty="0" smtClean="0"/>
              <a:t>C</a:t>
            </a:r>
            <a:r>
              <a:rPr lang="en-US" sz="2400" dirty="0" smtClean="0"/>
              <a:t>omputer </a:t>
            </a:r>
            <a:r>
              <a:rPr lang="en-US" sz="2400" b="1" u="sng" dirty="0" smtClean="0"/>
              <a:t>A</a:t>
            </a:r>
            <a:r>
              <a:rPr lang="en-US" sz="2400" dirty="0" smtClean="0"/>
              <a:t>ided </a:t>
            </a:r>
            <a:r>
              <a:rPr lang="en-US" sz="2400" b="1" u="sng" dirty="0" smtClean="0"/>
              <a:t>E</a:t>
            </a:r>
            <a:r>
              <a:rPr lang="en-US" sz="2400" dirty="0" smtClean="0"/>
              <a:t>ngineering-</a:t>
            </a:r>
            <a:r>
              <a:rPr lang="en-US" sz="2400" b="1" u="sng" dirty="0" smtClean="0"/>
              <a:t>S</a:t>
            </a:r>
            <a:r>
              <a:rPr lang="en-US" sz="2400" dirty="0" smtClean="0"/>
              <a:t>ource </a:t>
            </a:r>
            <a:r>
              <a:rPr lang="en-US" sz="2400" b="1" u="sng" dirty="0" smtClean="0"/>
              <a:t>C</a:t>
            </a:r>
            <a:r>
              <a:rPr lang="en-US" sz="2400" dirty="0" smtClean="0"/>
              <a:t>ode </a:t>
            </a:r>
            <a:r>
              <a:rPr lang="en-US" sz="2400" b="1" u="sng" dirty="0" smtClean="0"/>
              <a:t>R</a:t>
            </a:r>
            <a:r>
              <a:rPr lang="en-US" sz="2400" dirty="0" smtClean="0"/>
              <a:t>eview </a:t>
            </a:r>
            <a:r>
              <a:rPr lang="en-US" sz="2400" b="1" u="sng" dirty="0" smtClean="0"/>
              <a:t>U</a:t>
            </a:r>
            <a:r>
              <a:rPr lang="en-US" sz="2400" dirty="0" smtClean="0"/>
              <a:t>ser </a:t>
            </a:r>
            <a:r>
              <a:rPr lang="en-US" sz="2400" b="1" u="sng" dirty="0" smtClean="0"/>
              <a:t>B</a:t>
            </a:r>
            <a:r>
              <a:rPr lang="en-US" sz="2400" dirty="0" smtClean="0"/>
              <a:t>rowser</a:t>
            </a:r>
          </a:p>
          <a:p>
            <a:r>
              <a:rPr lang="en-US" sz="2400" dirty="0" smtClean="0"/>
              <a:t>Peer </a:t>
            </a:r>
            <a:r>
              <a:rPr lang="en-US" sz="2400" dirty="0"/>
              <a:t>review tool for static code analysis</a:t>
            </a:r>
          </a:p>
          <a:p>
            <a:pPr lvl="1"/>
            <a:r>
              <a:rPr lang="en-US" sz="2000" dirty="0" smtClean="0"/>
              <a:t>Originally developed by Gerard </a:t>
            </a:r>
            <a:r>
              <a:rPr lang="en-US" sz="2000" dirty="0" err="1" smtClean="0"/>
              <a:t>Holzmann</a:t>
            </a:r>
            <a:r>
              <a:rPr lang="en-US" sz="2000" dirty="0" smtClean="0"/>
              <a:t> of JPL’s Laboratory for Reliable Software</a:t>
            </a:r>
          </a:p>
          <a:p>
            <a:pPr lvl="1"/>
            <a:r>
              <a:rPr lang="en-US" sz="2000" dirty="0" smtClean="0"/>
              <a:t>Currently maintained by JPL’s CAE group and Software Quality Assurance (SQA) group</a:t>
            </a:r>
            <a:endParaRPr lang="en-US" sz="2000" dirty="0"/>
          </a:p>
          <a:p>
            <a:r>
              <a:rPr lang="en-US" sz="2400" dirty="0" smtClean="0"/>
              <a:t>Used </a:t>
            </a:r>
            <a:r>
              <a:rPr lang="en-US" sz="2400" dirty="0"/>
              <a:t>by many past and </a:t>
            </a:r>
            <a:r>
              <a:rPr lang="en-US" sz="2400" dirty="0" smtClean="0"/>
              <a:t>current </a:t>
            </a:r>
            <a:r>
              <a:rPr lang="en-US" sz="2400" smtClean="0"/>
              <a:t>JPL projects</a:t>
            </a:r>
            <a:endParaRPr lang="en-US" sz="2400" dirty="0" smtClean="0"/>
          </a:p>
          <a:p>
            <a:pPr lvl="1"/>
            <a:r>
              <a:rPr lang="en-US" sz="2000" dirty="0" smtClean="0"/>
              <a:t>Baseline version available to JPL projects that can be configured to meet project needs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461F2F-5C65-45C3-885A-45E5D6F23589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Value of </a:t>
            </a:r>
            <a:r>
              <a:rPr lang="en-US" dirty="0" smtClean="0"/>
              <a:t>CAE-SCRUB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Helps </a:t>
            </a:r>
            <a:r>
              <a:rPr lang="en-US" sz="2800" dirty="0"/>
              <a:t>organize and guide the </a:t>
            </a:r>
            <a:r>
              <a:rPr lang="en-US" sz="2800" dirty="0" smtClean="0"/>
              <a:t>code </a:t>
            </a:r>
            <a:r>
              <a:rPr lang="en-US" sz="2800" dirty="0"/>
              <a:t>review process</a:t>
            </a:r>
          </a:p>
          <a:p>
            <a:pPr lvl="1"/>
            <a:r>
              <a:rPr lang="en-US" sz="2400" dirty="0"/>
              <a:t>Aggregates and facilitates review of static code </a:t>
            </a:r>
            <a:r>
              <a:rPr lang="en-US" sz="2400" dirty="0" smtClean="0"/>
              <a:t>warnings</a:t>
            </a:r>
          </a:p>
          <a:p>
            <a:pPr lvl="1"/>
            <a:r>
              <a:rPr lang="en-US" sz="2400" dirty="0" smtClean="0"/>
              <a:t>Captures </a:t>
            </a:r>
            <a:r>
              <a:rPr lang="en-US" sz="2400" dirty="0"/>
              <a:t>and manages review </a:t>
            </a:r>
            <a:r>
              <a:rPr lang="en-US" sz="2400" dirty="0" smtClean="0"/>
              <a:t>comments</a:t>
            </a:r>
          </a:p>
          <a:p>
            <a:pPr lvl="1"/>
            <a:r>
              <a:rPr lang="en-US" sz="2400" dirty="0" smtClean="0"/>
              <a:t>Allows developers and reviewers </a:t>
            </a:r>
            <a:r>
              <a:rPr lang="en-US" sz="2400" dirty="0"/>
              <a:t>to concentrate on more </a:t>
            </a:r>
            <a:r>
              <a:rPr lang="en-US" sz="2400" dirty="0" smtClean="0"/>
              <a:t>contentious </a:t>
            </a:r>
            <a:r>
              <a:rPr lang="en-US" sz="2400" dirty="0"/>
              <a:t>issues without neglecting code reviews</a:t>
            </a:r>
          </a:p>
          <a:p>
            <a:pPr lvl="2"/>
            <a:r>
              <a:rPr lang="en-US" sz="1800" dirty="0" smtClean="0"/>
              <a:t>Combines effectiveness of peer reviews and total coverage of static analysis</a:t>
            </a:r>
          </a:p>
          <a:p>
            <a:r>
              <a:rPr lang="en-US" sz="2800" dirty="0" smtClean="0"/>
              <a:t>Integrates static code analysis reviews into the software development lifecycle by treating each static analyzer as a “peer” in code reviews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84B9F1-8376-4720-92D5-0462E5ECAF9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4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</a:t>
            </a:r>
            <a:r>
              <a:rPr lang="en-US" dirty="0" smtClean="0"/>
              <a:t>it </a:t>
            </a:r>
            <a:r>
              <a:rPr lang="en-US" dirty="0"/>
              <a:t>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Use configuration information to invoke different </a:t>
            </a:r>
            <a:r>
              <a:rPr lang="en-US" sz="2600" dirty="0"/>
              <a:t>static analyzers to examine source </a:t>
            </a:r>
            <a:r>
              <a:rPr lang="en-US" sz="2600" dirty="0" smtClean="0"/>
              <a:t>code</a:t>
            </a:r>
          </a:p>
          <a:p>
            <a:r>
              <a:rPr lang="en-US" sz="2600" dirty="0" smtClean="0"/>
              <a:t>Filter warnings based on the scope of the peer review</a:t>
            </a:r>
            <a:endParaRPr lang="en-US" sz="2600" dirty="0"/>
          </a:p>
          <a:p>
            <a:r>
              <a:rPr lang="en-US" sz="2600" dirty="0"/>
              <a:t>Provide standardized results that can be reviewed using the </a:t>
            </a:r>
            <a:r>
              <a:rPr lang="en-US" sz="2600" dirty="0" smtClean="0"/>
              <a:t>GUI as part of a regular peer review</a:t>
            </a:r>
            <a:endParaRPr lang="en-US" sz="2600" dirty="0"/>
          </a:p>
          <a:p>
            <a:r>
              <a:rPr lang="en-US" sz="2600" dirty="0"/>
              <a:t>Use GUI’s review process to agree with, disagree with, and discuss </a:t>
            </a:r>
            <a:r>
              <a:rPr lang="en-US" sz="2600" dirty="0" smtClean="0"/>
              <a:t>all </a:t>
            </a:r>
            <a:r>
              <a:rPr lang="en-US" sz="2600" dirty="0"/>
              <a:t>issues found by the </a:t>
            </a:r>
            <a:r>
              <a:rPr lang="en-US" sz="2600" dirty="0" smtClean="0"/>
              <a:t>analyzers and add generic peer review comments</a:t>
            </a:r>
            <a:endParaRPr lang="en-US" sz="2600" dirty="0"/>
          </a:p>
          <a:p>
            <a:r>
              <a:rPr lang="en-US" sz="2600" dirty="0"/>
              <a:t>Review results trigger code changes to resolve </a:t>
            </a:r>
            <a:r>
              <a:rPr lang="en-US" sz="2600" dirty="0" smtClean="0"/>
              <a:t>issues</a:t>
            </a:r>
            <a:endParaRPr lang="en-US" sz="2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84B9F1-8376-4720-92D5-0462E5ECAF9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8100" y="4605804"/>
            <a:ext cx="3975100" cy="50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Standardization of Warnings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common format for displaying warnings</a:t>
            </a:r>
          </a:p>
          <a:p>
            <a:r>
              <a:rPr lang="en-US" dirty="0" smtClean="0"/>
              <a:t>Post-processing performs mapping from static analyzer format to CAE-SCRUB format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84B9F1-8376-4720-92D5-0462E5ECAF9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cxnSp>
        <p:nvCxnSpPr>
          <p:cNvPr id="10" name="Straight Arrow Connector 9"/>
          <p:cNvCxnSpPr>
            <a:stCxn id="45" idx="2"/>
          </p:cNvCxnSpPr>
          <p:nvPr/>
        </p:nvCxnSpPr>
        <p:spPr>
          <a:xfrm>
            <a:off x="3064808" y="4126541"/>
            <a:ext cx="165693" cy="5681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765563" y="4889800"/>
            <a:ext cx="3429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3188051" y="4889800"/>
            <a:ext cx="152400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3517310" y="4889800"/>
            <a:ext cx="215900" cy="238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3994148" y="4871374"/>
            <a:ext cx="848224" cy="1174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4953359" y="4883117"/>
            <a:ext cx="152400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5261113" y="4900786"/>
            <a:ext cx="1016405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3366605" y="5049289"/>
            <a:ext cx="1475767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351016" y="3818764"/>
            <a:ext cx="723275" cy="30777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Priority</a:t>
            </a:r>
            <a:endParaRPr lang="en-US" sz="1400" dirty="0"/>
          </a:p>
        </p:txBody>
      </p:sp>
      <p:sp>
        <p:nvSpPr>
          <p:cNvPr id="44" name="TextBox 43"/>
          <p:cNvSpPr txBox="1"/>
          <p:nvPr/>
        </p:nvSpPr>
        <p:spPr>
          <a:xfrm>
            <a:off x="4190420" y="3818764"/>
            <a:ext cx="809261" cy="307777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File Path</a:t>
            </a:r>
            <a:endParaRPr lang="en-US" sz="1400" dirty="0"/>
          </a:p>
        </p:txBody>
      </p:sp>
      <p:sp>
        <p:nvSpPr>
          <p:cNvPr id="45" name="TextBox 44"/>
          <p:cNvSpPr txBox="1"/>
          <p:nvPr/>
        </p:nvSpPr>
        <p:spPr>
          <a:xfrm>
            <a:off x="2894729" y="3818764"/>
            <a:ext cx="340158" cy="307777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1400" smtClean="0"/>
              <a:t>ID</a:t>
            </a:r>
            <a:endParaRPr lang="en-US" sz="1400" dirty="0"/>
          </a:p>
        </p:txBody>
      </p:sp>
      <p:sp>
        <p:nvSpPr>
          <p:cNvPr id="46" name="TextBox 45"/>
          <p:cNvSpPr txBox="1"/>
          <p:nvPr/>
        </p:nvSpPr>
        <p:spPr>
          <a:xfrm>
            <a:off x="2097901" y="3818764"/>
            <a:ext cx="680699" cy="307777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S</a:t>
            </a:r>
            <a:r>
              <a:rPr lang="en-US" sz="1400" dirty="0" smtClean="0"/>
              <a:t>ource</a:t>
            </a:r>
            <a:endParaRPr lang="en-US" sz="1400" dirty="0"/>
          </a:p>
        </p:txBody>
      </p:sp>
      <p:sp>
        <p:nvSpPr>
          <p:cNvPr id="55" name="TextBox 54"/>
          <p:cNvSpPr txBox="1"/>
          <p:nvPr/>
        </p:nvSpPr>
        <p:spPr>
          <a:xfrm>
            <a:off x="5121196" y="3818764"/>
            <a:ext cx="1125629" cy="307777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Line Number</a:t>
            </a:r>
            <a:endParaRPr lang="en-US" sz="1400" dirty="0"/>
          </a:p>
        </p:txBody>
      </p:sp>
      <p:sp>
        <p:nvSpPr>
          <p:cNvPr id="58" name="TextBox 57"/>
          <p:cNvSpPr txBox="1"/>
          <p:nvPr/>
        </p:nvSpPr>
        <p:spPr>
          <a:xfrm>
            <a:off x="6342114" y="3818764"/>
            <a:ext cx="1108701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Query Name</a:t>
            </a:r>
            <a:endParaRPr lang="en-US" sz="1400" dirty="0"/>
          </a:p>
        </p:txBody>
      </p:sp>
      <p:sp>
        <p:nvSpPr>
          <p:cNvPr id="61" name="TextBox 60"/>
          <p:cNvSpPr txBox="1"/>
          <p:nvPr/>
        </p:nvSpPr>
        <p:spPr>
          <a:xfrm>
            <a:off x="3366605" y="5531061"/>
            <a:ext cx="1679883" cy="307777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Warning Description</a:t>
            </a:r>
            <a:endParaRPr lang="en-US" sz="1400" dirty="0"/>
          </a:p>
        </p:txBody>
      </p:sp>
      <p:cxnSp>
        <p:nvCxnSpPr>
          <p:cNvPr id="38" name="Straight Arrow Connector 37"/>
          <p:cNvCxnSpPr/>
          <p:nvPr/>
        </p:nvCxnSpPr>
        <p:spPr>
          <a:xfrm flipH="1" flipV="1">
            <a:off x="4197636" y="5090454"/>
            <a:ext cx="1" cy="4165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46" idx="2"/>
          </p:cNvCxnSpPr>
          <p:nvPr/>
        </p:nvCxnSpPr>
        <p:spPr>
          <a:xfrm>
            <a:off x="2438251" y="4126541"/>
            <a:ext cx="456477" cy="5681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43" idx="2"/>
          </p:cNvCxnSpPr>
          <p:nvPr/>
        </p:nvCxnSpPr>
        <p:spPr>
          <a:xfrm flipH="1">
            <a:off x="3675199" y="4126541"/>
            <a:ext cx="37455" cy="5681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4" idx="2"/>
          </p:cNvCxnSpPr>
          <p:nvPr/>
        </p:nvCxnSpPr>
        <p:spPr>
          <a:xfrm flipH="1">
            <a:off x="4514605" y="4126541"/>
            <a:ext cx="80446" cy="5767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55" idx="2"/>
          </p:cNvCxnSpPr>
          <p:nvPr/>
        </p:nvCxnSpPr>
        <p:spPr>
          <a:xfrm flipH="1">
            <a:off x="5015629" y="4126541"/>
            <a:ext cx="668382" cy="5681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58" idx="2"/>
          </p:cNvCxnSpPr>
          <p:nvPr/>
        </p:nvCxnSpPr>
        <p:spPr>
          <a:xfrm flipH="1">
            <a:off x="5807017" y="4126541"/>
            <a:ext cx="1089448" cy="5204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2100189" y="3455795"/>
            <a:ext cx="1132600" cy="27699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smtClean="0"/>
              <a:t>Identification</a:t>
            </a:r>
            <a:endParaRPr lang="en-US" sz="1200" dirty="0"/>
          </a:p>
        </p:txBody>
      </p:sp>
      <p:sp>
        <p:nvSpPr>
          <p:cNvPr id="63" name="TextBox 62"/>
          <p:cNvSpPr txBox="1"/>
          <p:nvPr/>
        </p:nvSpPr>
        <p:spPr>
          <a:xfrm>
            <a:off x="4197636" y="3455794"/>
            <a:ext cx="2028350" cy="27699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smtClean="0"/>
              <a:t>Location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3158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CAE-SCRUB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Inherited a very well establish version of SCRUB, but it was not suitable for large-scale deployment</a:t>
            </a:r>
          </a:p>
          <a:p>
            <a:r>
              <a:rPr lang="en-US" sz="2800" dirty="0" smtClean="0"/>
              <a:t>Refactored backend code</a:t>
            </a:r>
          </a:p>
          <a:p>
            <a:pPr lvl="1"/>
            <a:r>
              <a:rPr lang="en-US" sz="2400" dirty="0" smtClean="0"/>
              <a:t>Improved architecture and stability</a:t>
            </a:r>
          </a:p>
          <a:p>
            <a:pPr lvl="1"/>
            <a:r>
              <a:rPr lang="en-US" sz="2400" dirty="0" smtClean="0"/>
              <a:t>Simplified setup process via configuration file based setup</a:t>
            </a:r>
          </a:p>
          <a:p>
            <a:pPr lvl="1"/>
            <a:r>
              <a:rPr lang="en-US" sz="2400" dirty="0" smtClean="0"/>
              <a:t>Improved error handling capabilities</a:t>
            </a:r>
          </a:p>
          <a:p>
            <a:r>
              <a:rPr lang="en-US" sz="2800" dirty="0" smtClean="0"/>
              <a:t>Improved installation guide and user guide</a:t>
            </a:r>
          </a:p>
          <a:p>
            <a:r>
              <a:rPr lang="en-US" sz="2800" dirty="0" smtClean="0"/>
              <a:t>Transitioned to </a:t>
            </a:r>
            <a:r>
              <a:rPr lang="en-US" sz="2800" dirty="0" err="1" smtClean="0"/>
              <a:t>git</a:t>
            </a:r>
            <a:r>
              <a:rPr lang="en-US" sz="2800" dirty="0" smtClean="0"/>
              <a:t> for version control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84B9F1-8376-4720-92D5-0462E5ECAF9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84B9F1-8376-4720-92D5-0462E5ECAF9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240836" y="4381226"/>
            <a:ext cx="2207941" cy="1658465"/>
            <a:chOff x="3240836" y="4211896"/>
            <a:chExt cx="2207941" cy="165846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40836" y="4211896"/>
              <a:ext cx="2207941" cy="1379963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3676199" y="5320607"/>
              <a:ext cx="1337213" cy="54975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/>
                <a:t>CAE-SCRUB</a:t>
              </a:r>
              <a:endParaRPr lang="en-US" dirty="0" smtClean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55572" y="2230642"/>
            <a:ext cx="1677990" cy="1155570"/>
            <a:chOff x="155572" y="2061312"/>
            <a:chExt cx="1677990" cy="115557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5849" y="2280180"/>
              <a:ext cx="1217713" cy="936702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155572" y="2061312"/>
              <a:ext cx="939897" cy="6064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/>
                <a:t>Source Code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791093" y="2233991"/>
            <a:ext cx="2274870" cy="1230477"/>
            <a:chOff x="6791093" y="2064661"/>
            <a:chExt cx="2274870" cy="1230477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91093" y="2170869"/>
              <a:ext cx="1984916" cy="1124269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8126066" y="2064661"/>
              <a:ext cx="939897" cy="6064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/>
                <a:t>Output Files</a:t>
              </a:r>
              <a:endParaRPr lang="en-US" dirty="0"/>
            </a:p>
          </p:txBody>
        </p:sp>
      </p:grpSp>
      <p:cxnSp>
        <p:nvCxnSpPr>
          <p:cNvPr id="20" name="Straight Arrow Connector 19"/>
          <p:cNvCxnSpPr/>
          <p:nvPr/>
        </p:nvCxnSpPr>
        <p:spPr>
          <a:xfrm flipV="1">
            <a:off x="5448777" y="3464468"/>
            <a:ext cx="2334774" cy="1606740"/>
          </a:xfrm>
          <a:prstGeom prst="straightConnector1">
            <a:avLst/>
          </a:prstGeom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1224706" y="3386212"/>
            <a:ext cx="2016130" cy="1684996"/>
          </a:xfrm>
          <a:prstGeom prst="straightConnector1">
            <a:avLst/>
          </a:prstGeom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613392" y="4319922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564612" y="4377020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Reads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553307" y="2455092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Creates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990370" y="2498809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Analyzes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381829" y="3580154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Runs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>
          <a:xfrm flipH="1" flipV="1">
            <a:off x="4344806" y="3201663"/>
            <a:ext cx="1" cy="1179563"/>
          </a:xfrm>
          <a:prstGeom prst="straightConnector1">
            <a:avLst/>
          </a:prstGeom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155573" y="1187640"/>
            <a:ext cx="8910390" cy="5008418"/>
          </a:xfrm>
          <a:prstGeom prst="rect">
            <a:avLst/>
          </a:prstGeom>
          <a:noFill/>
          <a:ln w="2540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454026" y="1235826"/>
            <a:ext cx="8232774" cy="436031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 cap="none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mtClean="0"/>
              <a:t>Development Machine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672709" y="2644171"/>
            <a:ext cx="1330710" cy="53061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Static Analyzers</a:t>
            </a:r>
            <a:endParaRPr lang="en-US" dirty="0"/>
          </a:p>
        </p:txBody>
      </p:sp>
      <p:cxnSp>
        <p:nvCxnSpPr>
          <p:cNvPr id="809" name="Straight Arrow Connector 808"/>
          <p:cNvCxnSpPr>
            <a:stCxn id="13" idx="1"/>
            <a:endCxn id="15" idx="3"/>
          </p:cNvCxnSpPr>
          <p:nvPr/>
        </p:nvCxnSpPr>
        <p:spPr>
          <a:xfrm flipH="1">
            <a:off x="1833562" y="2909476"/>
            <a:ext cx="1839147" cy="8385"/>
          </a:xfrm>
          <a:prstGeom prst="straightConnector1">
            <a:avLst/>
          </a:prstGeom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5" name="Straight Arrow Connector 414"/>
          <p:cNvCxnSpPr>
            <a:endCxn id="18" idx="1"/>
          </p:cNvCxnSpPr>
          <p:nvPr/>
        </p:nvCxnSpPr>
        <p:spPr>
          <a:xfrm>
            <a:off x="5013413" y="2898920"/>
            <a:ext cx="1777680" cy="3414"/>
          </a:xfrm>
          <a:prstGeom prst="straightConnector1">
            <a:avLst/>
          </a:prstGeom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871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30" grpId="0" animBg="1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</a:t>
            </a:r>
            <a:r>
              <a:rPr lang="en-US" dirty="0"/>
              <a:t>Flow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84B9F1-8376-4720-92D5-0462E5ECAF9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23012" y="1378137"/>
            <a:ext cx="8871621" cy="4010986"/>
            <a:chOff x="123012" y="1378137"/>
            <a:chExt cx="8871621" cy="4010986"/>
          </a:xfrm>
        </p:grpSpPr>
        <p:sp>
          <p:nvSpPr>
            <p:cNvPr id="7" name="Rectangle 6"/>
            <p:cNvSpPr/>
            <p:nvPr/>
          </p:nvSpPr>
          <p:spPr>
            <a:xfrm>
              <a:off x="123012" y="1392362"/>
              <a:ext cx="2957207" cy="3996761"/>
            </a:xfrm>
            <a:prstGeom prst="rect">
              <a:avLst/>
            </a:prstGeom>
            <a:noFill/>
            <a:ln w="25400">
              <a:solidFill>
                <a:srgbClr val="0070C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80219" y="1392362"/>
              <a:ext cx="2957207" cy="3996761"/>
            </a:xfrm>
            <a:prstGeom prst="rect">
              <a:avLst/>
            </a:prstGeom>
            <a:noFill/>
            <a:ln w="25400">
              <a:solidFill>
                <a:srgbClr val="0070C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037426" y="1392264"/>
              <a:ext cx="2957207" cy="3996859"/>
            </a:xfrm>
            <a:prstGeom prst="rect">
              <a:avLst/>
            </a:prstGeom>
            <a:noFill/>
            <a:ln w="25400">
              <a:solidFill>
                <a:srgbClr val="0070C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231965" y="1392264"/>
              <a:ext cx="7393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mtClean="0"/>
                <a:t>User</a:t>
              </a:r>
              <a:endParaRPr lang="en-US" b="1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884414" y="1378137"/>
              <a:ext cx="13703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mtClean="0"/>
                <a:t>CAE-SCRUB</a:t>
              </a:r>
              <a:endParaRPr lang="en-US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447507" y="1393473"/>
              <a:ext cx="21370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Static Analyzer</a:t>
              </a:r>
              <a:endParaRPr lang="en-US" b="1" dirty="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1003364" y="1855569"/>
            <a:ext cx="1196502" cy="486383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/>
              <a:t>Initiate Run</a:t>
            </a:r>
            <a:endParaRPr lang="en-US" sz="1400"/>
          </a:p>
        </p:txBody>
      </p:sp>
      <p:sp>
        <p:nvSpPr>
          <p:cNvPr id="14" name="Rectangle 13"/>
          <p:cNvSpPr/>
          <p:nvPr/>
        </p:nvSpPr>
        <p:spPr>
          <a:xfrm>
            <a:off x="3960570" y="1855569"/>
            <a:ext cx="1196502" cy="486383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/>
              <a:t>Initialize</a:t>
            </a:r>
            <a:endParaRPr lang="en-US" sz="1400" dirty="0"/>
          </a:p>
        </p:txBody>
      </p:sp>
      <p:sp>
        <p:nvSpPr>
          <p:cNvPr id="15" name="Rectangle 14"/>
          <p:cNvSpPr/>
          <p:nvPr/>
        </p:nvSpPr>
        <p:spPr>
          <a:xfrm>
            <a:off x="6917777" y="2561966"/>
            <a:ext cx="1265814" cy="486383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/>
              <a:t>Perform Build/Analysis</a:t>
            </a:r>
            <a:endParaRPr lang="en-US" sz="1400" dirty="0"/>
          </a:p>
        </p:txBody>
      </p:sp>
      <p:sp>
        <p:nvSpPr>
          <p:cNvPr id="16" name="Rectangle 15"/>
          <p:cNvSpPr/>
          <p:nvPr/>
        </p:nvSpPr>
        <p:spPr>
          <a:xfrm>
            <a:off x="3960570" y="2561967"/>
            <a:ext cx="1196502" cy="486383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Call Analyzer</a:t>
            </a:r>
            <a:endParaRPr lang="en-US" sz="1400" dirty="0"/>
          </a:p>
        </p:txBody>
      </p:sp>
      <p:cxnSp>
        <p:nvCxnSpPr>
          <p:cNvPr id="17" name="Straight Arrow Connector 16"/>
          <p:cNvCxnSpPr>
            <a:stCxn id="21" idx="3"/>
            <a:endCxn id="22" idx="1"/>
          </p:cNvCxnSpPr>
          <p:nvPr/>
        </p:nvCxnSpPr>
        <p:spPr>
          <a:xfrm>
            <a:off x="2199866" y="2098761"/>
            <a:ext cx="1760704" cy="0"/>
          </a:xfrm>
          <a:prstGeom prst="straightConnector1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22" idx="2"/>
            <a:endCxn id="24" idx="0"/>
          </p:cNvCxnSpPr>
          <p:nvPr/>
        </p:nvCxnSpPr>
        <p:spPr>
          <a:xfrm>
            <a:off x="4558821" y="2341952"/>
            <a:ext cx="0" cy="220015"/>
          </a:xfrm>
          <a:prstGeom prst="straightConnector1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24" idx="3"/>
            <a:endCxn id="23" idx="1"/>
          </p:cNvCxnSpPr>
          <p:nvPr/>
        </p:nvCxnSpPr>
        <p:spPr>
          <a:xfrm flipV="1">
            <a:off x="5157072" y="2805158"/>
            <a:ext cx="1760705" cy="1"/>
          </a:xfrm>
          <a:prstGeom prst="straightConnector1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917777" y="3291926"/>
            <a:ext cx="1265814" cy="486383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Create Output</a:t>
            </a:r>
            <a:endParaRPr lang="en-US" sz="1400" dirty="0"/>
          </a:p>
        </p:txBody>
      </p:sp>
      <p:cxnSp>
        <p:nvCxnSpPr>
          <p:cNvPr id="21" name="Straight Arrow Connector 20"/>
          <p:cNvCxnSpPr>
            <a:stCxn id="23" idx="2"/>
          </p:cNvCxnSpPr>
          <p:nvPr/>
        </p:nvCxnSpPr>
        <p:spPr>
          <a:xfrm>
            <a:off x="7516028" y="3048349"/>
            <a:ext cx="0" cy="243577"/>
          </a:xfrm>
          <a:prstGeom prst="straightConnector1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944761" y="3291925"/>
            <a:ext cx="1196502" cy="486383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Post-process output</a:t>
            </a:r>
            <a:endParaRPr lang="en-US" sz="1200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5141263" y="3535117"/>
            <a:ext cx="1776514" cy="1"/>
          </a:xfrm>
          <a:prstGeom prst="straightConnector1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949820" y="4021499"/>
            <a:ext cx="1196502" cy="486383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Clean Build</a:t>
            </a:r>
            <a:endParaRPr lang="en-US" sz="1400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543012" y="3778308"/>
            <a:ext cx="5059" cy="243191"/>
          </a:xfrm>
          <a:prstGeom prst="straightConnector1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Diamond 25"/>
          <p:cNvSpPr/>
          <p:nvPr/>
        </p:nvSpPr>
        <p:spPr>
          <a:xfrm>
            <a:off x="4314412" y="4761438"/>
            <a:ext cx="457200" cy="457200"/>
          </a:xfrm>
          <a:prstGeom prst="diamond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4543012" y="4507882"/>
            <a:ext cx="5059" cy="253556"/>
          </a:xfrm>
          <a:prstGeom prst="straightConnector1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3227248" y="5756800"/>
            <a:ext cx="2631527" cy="447285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Perform Peer Review</a:t>
            </a:r>
            <a:endParaRPr lang="en-US" sz="1400" dirty="0"/>
          </a:p>
        </p:txBody>
      </p:sp>
      <p:cxnSp>
        <p:nvCxnSpPr>
          <p:cNvPr id="29" name="Straight Arrow Connector 28"/>
          <p:cNvCxnSpPr>
            <a:endCxn id="28" idx="0"/>
          </p:cNvCxnSpPr>
          <p:nvPr/>
        </p:nvCxnSpPr>
        <p:spPr>
          <a:xfrm>
            <a:off x="4543012" y="5218638"/>
            <a:ext cx="0" cy="538162"/>
          </a:xfrm>
          <a:prstGeom prst="straightConnector1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714560" y="4829775"/>
            <a:ext cx="13423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More analyzers?</a:t>
            </a:r>
            <a:endParaRPr lang="en-US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4516453" y="5419360"/>
            <a:ext cx="13423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No</a:t>
            </a:r>
            <a:endParaRPr lang="en-US" sz="1200" dirty="0"/>
          </a:p>
        </p:txBody>
      </p:sp>
      <p:cxnSp>
        <p:nvCxnSpPr>
          <p:cNvPr id="32" name="Elbow Connector 31"/>
          <p:cNvCxnSpPr>
            <a:endCxn id="24" idx="1"/>
          </p:cNvCxnSpPr>
          <p:nvPr/>
        </p:nvCxnSpPr>
        <p:spPr>
          <a:xfrm rot="10800000">
            <a:off x="3960570" y="2805160"/>
            <a:ext cx="353842" cy="2184879"/>
          </a:xfrm>
          <a:prstGeom prst="bentConnector3">
            <a:avLst>
              <a:gd name="adj1" fmla="val 164605"/>
            </a:avLst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300162" y="3761403"/>
            <a:ext cx="8327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Yes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0829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20" grpId="0" animBg="1"/>
      <p:bldP spid="22" grpId="0" animBg="1"/>
      <p:bldP spid="24" grpId="0" animBg="1"/>
      <p:bldP spid="26" grpId="0" animBg="1"/>
      <p:bldP spid="28" grpId="0" animBg="1"/>
      <p:bldP spid="30" grpId="0"/>
      <p:bldP spid="31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Usage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CAE-SCRUB </a:t>
            </a:r>
            <a:r>
              <a:rPr lang="en-US" sz="2400" dirty="0"/>
              <a:t>is run on desired </a:t>
            </a:r>
            <a:r>
              <a:rPr lang="en-US" sz="2400" dirty="0" smtClean="0"/>
              <a:t>revision/branch of source code</a:t>
            </a:r>
          </a:p>
          <a:p>
            <a:pPr marL="914400" lvl="1" indent="-514350">
              <a:buFont typeface="Arial" charset="0"/>
              <a:buChar char="•"/>
            </a:pPr>
            <a:r>
              <a:rPr lang="en-US" sz="2000" dirty="0" smtClean="0"/>
              <a:t>Either manually or via system automation</a:t>
            </a: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Peer reviewers are notified of new results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Reviewers Agree/Disagree/Discuss results asynchronously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Lead developer analyzes </a:t>
            </a:r>
            <a:r>
              <a:rPr lang="en-US" sz="2400" dirty="0" smtClean="0"/>
              <a:t>peer review results and organizes peer review if necessary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sz="2000" dirty="0" smtClean="0"/>
              <a:t>Items where peer reviewers concur are not discussed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sz="2000" dirty="0" smtClean="0"/>
              <a:t>Solutions are proposed where applicable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sz="2000" dirty="0" smtClean="0"/>
              <a:t>False positives are </a:t>
            </a:r>
            <a:r>
              <a:rPr lang="en-US" sz="2000" dirty="0"/>
              <a:t>noted and filtered </a:t>
            </a:r>
            <a:r>
              <a:rPr lang="en-US" sz="2000" dirty="0" smtClean="0"/>
              <a:t>out</a:t>
            </a: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Synchronous peer review is held to disposition remaining </a:t>
            </a:r>
            <a:r>
              <a:rPr lang="en-US" sz="2400" dirty="0" smtClean="0"/>
              <a:t>warnings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84B9F1-8376-4720-92D5-0462E5ECAF9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84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F145E297140E45B797E081426A2797" ma:contentTypeVersion="" ma:contentTypeDescription="Create a new document." ma:contentTypeScope="" ma:versionID="160958be7475a95d82e96848130d173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3e687d5f98ee29b9cfcc2ff24550dc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BBAE6B3-B8B0-43CE-A7F4-0DB8FE0DFD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F5BEA71-52B3-4D1B-A129-EDBE6881F61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E26EF47-58CB-4A32-9572-93716F2EB65E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6468</TotalTime>
  <Words>799</Words>
  <Application>Microsoft Macintosh PowerPoint</Application>
  <PresentationFormat>On-screen Show (4:3)</PresentationFormat>
  <Paragraphs>155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Calibri</vt:lpstr>
      <vt:lpstr>Arial</vt:lpstr>
      <vt:lpstr>Office Theme</vt:lpstr>
      <vt:lpstr>CAE-SCRUB for Incorporating Static Analysis into Peer Reviews</vt:lpstr>
      <vt:lpstr>What is CAE-SCRUB?</vt:lpstr>
      <vt:lpstr>The Value of CAE-SCRUB</vt:lpstr>
      <vt:lpstr>How it Works</vt:lpstr>
      <vt:lpstr>Standardization of Warnings</vt:lpstr>
      <vt:lpstr>Evolution of CAE-SCRUB</vt:lpstr>
      <vt:lpstr>Architecture</vt:lpstr>
      <vt:lpstr>Program Flow</vt:lpstr>
      <vt:lpstr>Typical Usage Example</vt:lpstr>
      <vt:lpstr>GUI Overview</vt:lpstr>
      <vt:lpstr>Things CAE-SCRUB Does Well</vt:lpstr>
      <vt:lpstr>Areas for Improvement</vt:lpstr>
      <vt:lpstr>The Path Forward</vt:lpstr>
      <vt:lpstr>Summary</vt:lpstr>
      <vt:lpstr>Backup Slides</vt:lpstr>
      <vt:lpstr>Current Areas of Investigation</vt:lpstr>
      <vt:lpstr>Implementation</vt:lpstr>
      <vt:lpstr>What is Static Analysis?</vt:lpstr>
    </vt:vector>
  </TitlesOfParts>
  <Company>NASA</Company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Goddard SpW Protocol Stack</dc:title>
  <dc:creator>Carlos Ugarte</dc:creator>
  <cp:lastModifiedBy>Lyle Barner</cp:lastModifiedBy>
  <cp:revision>170</cp:revision>
  <dcterms:created xsi:type="dcterms:W3CDTF">2015-06-15T12:13:22Z</dcterms:created>
  <dcterms:modified xsi:type="dcterms:W3CDTF">2017-11-21T16:06:57Z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0x0101008AF145E297140E45B797E081426A2797</vt:lpwstr>
  </property>
</Properties>
</file>