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62" r:id="rId3"/>
    <p:sldId id="263" r:id="rId4"/>
    <p:sldId id="264" r:id="rId5"/>
    <p:sldId id="265" r:id="rId6"/>
    <p:sldId id="266" r:id="rId7"/>
    <p:sldId id="267" r:id="rId8"/>
    <p:sldId id="268" r:id="rId9"/>
    <p:sldId id="257" r:id="rId10"/>
    <p:sldId id="274" r:id="rId11"/>
    <p:sldId id="275" r:id="rId12"/>
    <p:sldId id="261" r:id="rId13"/>
    <p:sldId id="259" r:id="rId14"/>
    <p:sldId id="260" r:id="rId15"/>
    <p:sldId id="258" r:id="rId16"/>
    <p:sldId id="269" r:id="rId17"/>
    <p:sldId id="270" r:id="rId18"/>
    <p:sldId id="271" r:id="rId19"/>
    <p:sldId id="272" r:id="rId20"/>
    <p:sldId id="273" r:id="rId2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itchFamily="34" charset="0"/>
        <a:ea typeface="+mn-ea"/>
        <a:cs typeface="Arial"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p:scale>
          <a:sx n="110" d="100"/>
          <a:sy n="110" d="100"/>
        </p:scale>
        <p:origin x="-164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7C95D040-3F2A-43E9-8FB5-04DD91653A66}" type="datetimeFigureOut">
              <a:rPr lang="en-US"/>
              <a:pPr>
                <a:defRPr/>
              </a:pPr>
              <a:t>11/22/2017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6F79759B-78D7-40D9-AA74-553216DD81FF}" type="slidenum">
              <a:rPr lang="en-US"/>
              <a:pPr>
                <a:defRPr/>
              </a:pPr>
              <a:t>‹#›</a:t>
            </a:fld>
            <a:endParaRPr lang="en-US"/>
          </a:p>
        </p:txBody>
      </p:sp>
    </p:spTree>
    <p:extLst>
      <p:ext uri="{BB962C8B-B14F-4D97-AF65-F5344CB8AC3E}">
        <p14:creationId xmlns:p14="http://schemas.microsoft.com/office/powerpoint/2010/main" val="3012245207"/>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A15A5DF-54D6-43B7-B4B0-E0EEE24E48DE}" type="datetime1">
              <a:rPr lang="en-US"/>
              <a:pPr>
                <a:defRPr/>
              </a:pPr>
              <a:t>11/22/2017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This is a non-ITAR presentation, for public release and reproduction from FSW website. </a:t>
            </a:r>
          </a:p>
        </p:txBody>
      </p:sp>
      <p:sp>
        <p:nvSpPr>
          <p:cNvPr id="6" name="Slide Number Placeholder 5"/>
          <p:cNvSpPr>
            <a:spLocks noGrp="1"/>
          </p:cNvSpPr>
          <p:nvPr>
            <p:ph type="sldNum" sz="quarter" idx="12"/>
          </p:nvPr>
        </p:nvSpPr>
        <p:spPr/>
        <p:txBody>
          <a:bodyPr/>
          <a:lstStyle>
            <a:lvl1pPr>
              <a:defRPr/>
            </a:lvl1pPr>
          </a:lstStyle>
          <a:p>
            <a:pPr>
              <a:defRPr/>
            </a:pPr>
            <a:fld id="{D63F3FC3-7A86-4B6D-9199-4691EDE5323E}" type="slidenum">
              <a:rPr lang="en-US"/>
              <a:pPr>
                <a:defRPr/>
              </a:pPr>
              <a:t>‹#›</a:t>
            </a:fld>
            <a:endParaRPr lang="en-US"/>
          </a:p>
        </p:txBody>
      </p:sp>
    </p:spTree>
    <p:extLst>
      <p:ext uri="{BB962C8B-B14F-4D97-AF65-F5344CB8AC3E}">
        <p14:creationId xmlns:p14="http://schemas.microsoft.com/office/powerpoint/2010/main" val="1745289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021E4E0-5D7B-441A-B56B-61DE0136F9D8}" type="datetime1">
              <a:rPr lang="en-US"/>
              <a:pPr>
                <a:defRPr/>
              </a:pPr>
              <a:t>11/22/2017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This is a non-ITAR presentation, for public release and reproduction from FSW website. </a:t>
            </a:r>
          </a:p>
        </p:txBody>
      </p:sp>
      <p:sp>
        <p:nvSpPr>
          <p:cNvPr id="6" name="Slide Number Placeholder 5"/>
          <p:cNvSpPr>
            <a:spLocks noGrp="1"/>
          </p:cNvSpPr>
          <p:nvPr>
            <p:ph type="sldNum" sz="quarter" idx="12"/>
          </p:nvPr>
        </p:nvSpPr>
        <p:spPr/>
        <p:txBody>
          <a:bodyPr/>
          <a:lstStyle>
            <a:lvl1pPr>
              <a:defRPr/>
            </a:lvl1pPr>
          </a:lstStyle>
          <a:p>
            <a:pPr>
              <a:defRPr/>
            </a:pPr>
            <a:fld id="{A4A30260-2185-416B-B517-40B457DFF590}" type="slidenum">
              <a:rPr lang="en-US"/>
              <a:pPr>
                <a:defRPr/>
              </a:pPr>
              <a:t>‹#›</a:t>
            </a:fld>
            <a:endParaRPr lang="en-US"/>
          </a:p>
        </p:txBody>
      </p:sp>
    </p:spTree>
    <p:extLst>
      <p:ext uri="{BB962C8B-B14F-4D97-AF65-F5344CB8AC3E}">
        <p14:creationId xmlns:p14="http://schemas.microsoft.com/office/powerpoint/2010/main" val="1608693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A428E8B-2FD1-4849-BE30-EBB3B3B07A3F}" type="datetime1">
              <a:rPr lang="en-US"/>
              <a:pPr>
                <a:defRPr/>
              </a:pPr>
              <a:t>11/22/2017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This is a non-ITAR presentation, for public release and reproduction from FSW website. </a:t>
            </a:r>
          </a:p>
        </p:txBody>
      </p:sp>
      <p:sp>
        <p:nvSpPr>
          <p:cNvPr id="6" name="Slide Number Placeholder 5"/>
          <p:cNvSpPr>
            <a:spLocks noGrp="1"/>
          </p:cNvSpPr>
          <p:nvPr>
            <p:ph type="sldNum" sz="quarter" idx="12"/>
          </p:nvPr>
        </p:nvSpPr>
        <p:spPr/>
        <p:txBody>
          <a:bodyPr/>
          <a:lstStyle>
            <a:lvl1pPr>
              <a:defRPr/>
            </a:lvl1pPr>
          </a:lstStyle>
          <a:p>
            <a:pPr>
              <a:defRPr/>
            </a:pPr>
            <a:fld id="{99FAA964-90A0-47E6-BFD4-597883E31C8B}" type="slidenum">
              <a:rPr lang="en-US"/>
              <a:pPr>
                <a:defRPr/>
              </a:pPr>
              <a:t>‹#›</a:t>
            </a:fld>
            <a:endParaRPr lang="en-US"/>
          </a:p>
        </p:txBody>
      </p:sp>
    </p:spTree>
    <p:extLst>
      <p:ext uri="{BB962C8B-B14F-4D97-AF65-F5344CB8AC3E}">
        <p14:creationId xmlns:p14="http://schemas.microsoft.com/office/powerpoint/2010/main" val="189852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sp>
        <p:nvSpPr>
          <p:cNvPr id="3" name="Rectangle 2"/>
          <p:cNvSpPr/>
          <p:nvPr userDrawn="1"/>
        </p:nvSpPr>
        <p:spPr>
          <a:xfrm>
            <a:off x="152400" y="1066800"/>
            <a:ext cx="8839200" cy="5562600"/>
          </a:xfrm>
          <a:prstGeom prst="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Title 1"/>
          <p:cNvSpPr>
            <a:spLocks noGrp="1"/>
          </p:cNvSpPr>
          <p:nvPr>
            <p:ph type="title"/>
          </p:nvPr>
        </p:nvSpPr>
        <p:spPr>
          <a:xfrm>
            <a:off x="457200" y="228600"/>
            <a:ext cx="8229600" cy="884238"/>
          </a:xfrm>
          <a:prstGeom prst="rect">
            <a:avLst/>
          </a:prstGeom>
        </p:spPr>
        <p:txBody>
          <a:bodyPr/>
          <a:lstStyle>
            <a:lvl1pPr>
              <a:defRPr sz="2800" b="1"/>
            </a:lvl1pPr>
          </a:lstStyle>
          <a:p>
            <a:r>
              <a:rPr lang="en-US" dirty="0" smtClean="0"/>
              <a:t>Click to edit Master title style</a:t>
            </a:r>
            <a:endParaRPr lang="en-US" dirty="0"/>
          </a:p>
        </p:txBody>
      </p:sp>
    </p:spTree>
    <p:extLst>
      <p:ext uri="{BB962C8B-B14F-4D97-AF65-F5344CB8AC3E}">
        <p14:creationId xmlns:p14="http://schemas.microsoft.com/office/powerpoint/2010/main" val="1229422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265898D-C5D3-4D22-A73C-194A2C277D7A}" type="datetime1">
              <a:rPr lang="en-US"/>
              <a:pPr>
                <a:defRPr/>
              </a:pPr>
              <a:t>11/22/2017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This is a non-ITAR presentation, for public release and reproduction from FSW website. </a:t>
            </a:r>
          </a:p>
        </p:txBody>
      </p:sp>
      <p:sp>
        <p:nvSpPr>
          <p:cNvPr id="6" name="Slide Number Placeholder 5"/>
          <p:cNvSpPr>
            <a:spLocks noGrp="1"/>
          </p:cNvSpPr>
          <p:nvPr>
            <p:ph type="sldNum" sz="quarter" idx="12"/>
          </p:nvPr>
        </p:nvSpPr>
        <p:spPr/>
        <p:txBody>
          <a:bodyPr/>
          <a:lstStyle>
            <a:lvl1pPr>
              <a:defRPr/>
            </a:lvl1pPr>
          </a:lstStyle>
          <a:p>
            <a:pPr>
              <a:defRPr/>
            </a:pPr>
            <a:fld id="{6C84B9F1-8376-4720-92D5-0462E5ECAF9F}" type="slidenum">
              <a:rPr lang="en-US"/>
              <a:pPr>
                <a:defRPr/>
              </a:pPr>
              <a:t>‹#›</a:t>
            </a:fld>
            <a:endParaRPr lang="en-US"/>
          </a:p>
        </p:txBody>
      </p:sp>
    </p:spTree>
    <p:extLst>
      <p:ext uri="{BB962C8B-B14F-4D97-AF65-F5344CB8AC3E}">
        <p14:creationId xmlns:p14="http://schemas.microsoft.com/office/powerpoint/2010/main" val="3411168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8FDE259-B62A-4188-8AF8-8AD7CBC68A81}" type="datetime1">
              <a:rPr lang="en-US"/>
              <a:pPr>
                <a:defRPr/>
              </a:pPr>
              <a:t>11/22/2017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This is a non-ITAR presentation, for public release and reproduction from FSW website. </a:t>
            </a:r>
          </a:p>
        </p:txBody>
      </p:sp>
      <p:sp>
        <p:nvSpPr>
          <p:cNvPr id="6" name="Slide Number Placeholder 5"/>
          <p:cNvSpPr>
            <a:spLocks noGrp="1"/>
          </p:cNvSpPr>
          <p:nvPr>
            <p:ph type="sldNum" sz="quarter" idx="12"/>
          </p:nvPr>
        </p:nvSpPr>
        <p:spPr/>
        <p:txBody>
          <a:bodyPr/>
          <a:lstStyle>
            <a:lvl1pPr>
              <a:defRPr/>
            </a:lvl1pPr>
          </a:lstStyle>
          <a:p>
            <a:pPr>
              <a:defRPr/>
            </a:pPr>
            <a:fld id="{E3870539-2FF4-4806-B852-C48FC48B221C}" type="slidenum">
              <a:rPr lang="en-US"/>
              <a:pPr>
                <a:defRPr/>
              </a:pPr>
              <a:t>‹#›</a:t>
            </a:fld>
            <a:endParaRPr lang="en-US"/>
          </a:p>
        </p:txBody>
      </p:sp>
    </p:spTree>
    <p:extLst>
      <p:ext uri="{BB962C8B-B14F-4D97-AF65-F5344CB8AC3E}">
        <p14:creationId xmlns:p14="http://schemas.microsoft.com/office/powerpoint/2010/main" val="4244978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5606BCB-7BB1-46C4-B3C5-429DDA4223E7}" type="datetime1">
              <a:rPr lang="en-US"/>
              <a:pPr>
                <a:defRPr/>
              </a:pPr>
              <a:t>11/22/2017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This is a non-ITAR presentation, for public release and reproduction from FSW website. </a:t>
            </a:r>
          </a:p>
        </p:txBody>
      </p:sp>
      <p:sp>
        <p:nvSpPr>
          <p:cNvPr id="7" name="Slide Number Placeholder 5"/>
          <p:cNvSpPr>
            <a:spLocks noGrp="1"/>
          </p:cNvSpPr>
          <p:nvPr>
            <p:ph type="sldNum" sz="quarter" idx="12"/>
          </p:nvPr>
        </p:nvSpPr>
        <p:spPr/>
        <p:txBody>
          <a:bodyPr/>
          <a:lstStyle>
            <a:lvl1pPr>
              <a:defRPr/>
            </a:lvl1pPr>
          </a:lstStyle>
          <a:p>
            <a:pPr>
              <a:defRPr/>
            </a:pPr>
            <a:fld id="{4490D1ED-3983-4D59-95A8-011517D477C2}" type="slidenum">
              <a:rPr lang="en-US"/>
              <a:pPr>
                <a:defRPr/>
              </a:pPr>
              <a:t>‹#›</a:t>
            </a:fld>
            <a:endParaRPr lang="en-US"/>
          </a:p>
        </p:txBody>
      </p:sp>
    </p:spTree>
    <p:extLst>
      <p:ext uri="{BB962C8B-B14F-4D97-AF65-F5344CB8AC3E}">
        <p14:creationId xmlns:p14="http://schemas.microsoft.com/office/powerpoint/2010/main" val="1310156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A2F0D9C-474E-4A87-A1BC-D0E58CEBA6F5}" type="datetime1">
              <a:rPr lang="en-US"/>
              <a:pPr>
                <a:defRPr/>
              </a:pPr>
              <a:t>11/22/2017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This is a non-ITAR presentation, for public release and reproduction from FSW website. </a:t>
            </a:r>
          </a:p>
        </p:txBody>
      </p:sp>
      <p:sp>
        <p:nvSpPr>
          <p:cNvPr id="9" name="Slide Number Placeholder 5"/>
          <p:cNvSpPr>
            <a:spLocks noGrp="1"/>
          </p:cNvSpPr>
          <p:nvPr>
            <p:ph type="sldNum" sz="quarter" idx="12"/>
          </p:nvPr>
        </p:nvSpPr>
        <p:spPr/>
        <p:txBody>
          <a:bodyPr/>
          <a:lstStyle>
            <a:lvl1pPr>
              <a:defRPr/>
            </a:lvl1pPr>
          </a:lstStyle>
          <a:p>
            <a:pPr>
              <a:defRPr/>
            </a:pPr>
            <a:fld id="{DC32F5CF-D4FE-438C-BFB8-5DDD746DFF0A}" type="slidenum">
              <a:rPr lang="en-US"/>
              <a:pPr>
                <a:defRPr/>
              </a:pPr>
              <a:t>‹#›</a:t>
            </a:fld>
            <a:endParaRPr lang="en-US"/>
          </a:p>
        </p:txBody>
      </p:sp>
    </p:spTree>
    <p:extLst>
      <p:ext uri="{BB962C8B-B14F-4D97-AF65-F5344CB8AC3E}">
        <p14:creationId xmlns:p14="http://schemas.microsoft.com/office/powerpoint/2010/main" val="3493446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D97B44E-CDF2-4E9D-96BA-F825DB653174}" type="datetime1">
              <a:rPr lang="en-US"/>
              <a:pPr>
                <a:defRPr/>
              </a:pPr>
              <a:t>11/22/2017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This is a non-ITAR presentation, for public release and reproduction from FSW website. </a:t>
            </a:r>
          </a:p>
        </p:txBody>
      </p:sp>
      <p:sp>
        <p:nvSpPr>
          <p:cNvPr id="5" name="Slide Number Placeholder 5"/>
          <p:cNvSpPr>
            <a:spLocks noGrp="1"/>
          </p:cNvSpPr>
          <p:nvPr>
            <p:ph type="sldNum" sz="quarter" idx="12"/>
          </p:nvPr>
        </p:nvSpPr>
        <p:spPr/>
        <p:txBody>
          <a:bodyPr/>
          <a:lstStyle>
            <a:lvl1pPr>
              <a:defRPr/>
            </a:lvl1pPr>
          </a:lstStyle>
          <a:p>
            <a:pPr>
              <a:defRPr/>
            </a:pPr>
            <a:fld id="{E1097137-ADCC-4FB2-9C15-AF914EB87CBB}" type="slidenum">
              <a:rPr lang="en-US"/>
              <a:pPr>
                <a:defRPr/>
              </a:pPr>
              <a:t>‹#›</a:t>
            </a:fld>
            <a:endParaRPr lang="en-US"/>
          </a:p>
        </p:txBody>
      </p:sp>
    </p:spTree>
    <p:extLst>
      <p:ext uri="{BB962C8B-B14F-4D97-AF65-F5344CB8AC3E}">
        <p14:creationId xmlns:p14="http://schemas.microsoft.com/office/powerpoint/2010/main" val="3718318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B6AC59B-A2C2-4F5B-B8A8-A75ED31FEF22}" type="datetime1">
              <a:rPr lang="en-US"/>
              <a:pPr>
                <a:defRPr/>
              </a:pPr>
              <a:t>11/22/2017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This is a non-ITAR presentation, for public release and reproduction from FSW website. </a:t>
            </a:r>
          </a:p>
        </p:txBody>
      </p:sp>
      <p:sp>
        <p:nvSpPr>
          <p:cNvPr id="4" name="Slide Number Placeholder 5"/>
          <p:cNvSpPr>
            <a:spLocks noGrp="1"/>
          </p:cNvSpPr>
          <p:nvPr>
            <p:ph type="sldNum" sz="quarter" idx="12"/>
          </p:nvPr>
        </p:nvSpPr>
        <p:spPr/>
        <p:txBody>
          <a:bodyPr/>
          <a:lstStyle>
            <a:lvl1pPr>
              <a:defRPr/>
            </a:lvl1pPr>
          </a:lstStyle>
          <a:p>
            <a:pPr>
              <a:defRPr/>
            </a:pPr>
            <a:fld id="{856E9B7A-5710-4321-A32B-22E816950A9F}" type="slidenum">
              <a:rPr lang="en-US"/>
              <a:pPr>
                <a:defRPr/>
              </a:pPr>
              <a:t>‹#›</a:t>
            </a:fld>
            <a:endParaRPr lang="en-US"/>
          </a:p>
        </p:txBody>
      </p:sp>
    </p:spTree>
    <p:extLst>
      <p:ext uri="{BB962C8B-B14F-4D97-AF65-F5344CB8AC3E}">
        <p14:creationId xmlns:p14="http://schemas.microsoft.com/office/powerpoint/2010/main" val="667777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E89FB8B-AA92-4EB3-BECB-2EE67C18A9D7}" type="datetime1">
              <a:rPr lang="en-US"/>
              <a:pPr>
                <a:defRPr/>
              </a:pPr>
              <a:t>11/22/2017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This is a non-ITAR presentation, for public release and reproduction from FSW website. </a:t>
            </a:r>
          </a:p>
        </p:txBody>
      </p:sp>
      <p:sp>
        <p:nvSpPr>
          <p:cNvPr id="7" name="Slide Number Placeholder 5"/>
          <p:cNvSpPr>
            <a:spLocks noGrp="1"/>
          </p:cNvSpPr>
          <p:nvPr>
            <p:ph type="sldNum" sz="quarter" idx="12"/>
          </p:nvPr>
        </p:nvSpPr>
        <p:spPr/>
        <p:txBody>
          <a:bodyPr/>
          <a:lstStyle>
            <a:lvl1pPr>
              <a:defRPr/>
            </a:lvl1pPr>
          </a:lstStyle>
          <a:p>
            <a:pPr>
              <a:defRPr/>
            </a:pPr>
            <a:fld id="{08CD60F8-07F8-437A-A8EE-4B64834D7A3C}" type="slidenum">
              <a:rPr lang="en-US"/>
              <a:pPr>
                <a:defRPr/>
              </a:pPr>
              <a:t>‹#›</a:t>
            </a:fld>
            <a:endParaRPr lang="en-US"/>
          </a:p>
        </p:txBody>
      </p:sp>
    </p:spTree>
    <p:extLst>
      <p:ext uri="{BB962C8B-B14F-4D97-AF65-F5344CB8AC3E}">
        <p14:creationId xmlns:p14="http://schemas.microsoft.com/office/powerpoint/2010/main" val="4041801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0978AC-63CE-49CA-A898-062E1EE639D9}" type="datetime1">
              <a:rPr lang="en-US"/>
              <a:pPr>
                <a:defRPr/>
              </a:pPr>
              <a:t>11/22/2017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This is a non-ITAR presentation, for public release and reproduction from FSW website. </a:t>
            </a:r>
          </a:p>
        </p:txBody>
      </p:sp>
      <p:sp>
        <p:nvSpPr>
          <p:cNvPr id="7" name="Slide Number Placeholder 5"/>
          <p:cNvSpPr>
            <a:spLocks noGrp="1"/>
          </p:cNvSpPr>
          <p:nvPr>
            <p:ph type="sldNum" sz="quarter" idx="12"/>
          </p:nvPr>
        </p:nvSpPr>
        <p:spPr/>
        <p:txBody>
          <a:bodyPr/>
          <a:lstStyle>
            <a:lvl1pPr>
              <a:defRPr/>
            </a:lvl1pPr>
          </a:lstStyle>
          <a:p>
            <a:pPr>
              <a:defRPr/>
            </a:pPr>
            <a:fld id="{A96EA9EE-7759-4D2F-923D-CBFB9F38C571}" type="slidenum">
              <a:rPr lang="en-US"/>
              <a:pPr>
                <a:defRPr/>
              </a:pPr>
              <a:t>‹#›</a:t>
            </a:fld>
            <a:endParaRPr lang="en-US"/>
          </a:p>
        </p:txBody>
      </p:sp>
    </p:spTree>
    <p:extLst>
      <p:ext uri="{BB962C8B-B14F-4D97-AF65-F5344CB8AC3E}">
        <p14:creationId xmlns:p14="http://schemas.microsoft.com/office/powerpoint/2010/main" val="1568499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6CD2B72-47E5-4B0C-8ACE-7E224D71241E}" type="datetime1">
              <a:rPr lang="en-US"/>
              <a:pPr>
                <a:defRPr/>
              </a:pPr>
              <a:t>11/22/2017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en-US"/>
              <a:t>This is a non-ITAR presentation, for public release and reproduction from FSW website.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886AA06-7627-4C8B-B6AE-D634DA8A501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dt="0"/>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467782"/>
            <a:ext cx="7772400" cy="1470025"/>
          </a:xfrm>
        </p:spPr>
        <p:txBody>
          <a:bodyPr/>
          <a:lstStyle/>
          <a:p>
            <a:r>
              <a:rPr lang="en-US" sz="4800" dirty="0"/>
              <a:t>A Requirements Case Study of JUNO-JADE and SO-HIS</a:t>
            </a:r>
            <a:endParaRPr lang="en-US" sz="4800" dirty="0" smtClean="0"/>
          </a:p>
        </p:txBody>
      </p:sp>
      <p:sp>
        <p:nvSpPr>
          <p:cNvPr id="3075" name="TextBox 3"/>
          <p:cNvSpPr txBox="1">
            <a:spLocks noChangeArrowheads="1"/>
          </p:cNvSpPr>
          <p:nvPr/>
        </p:nvSpPr>
        <p:spPr bwMode="auto">
          <a:xfrm>
            <a:off x="5429250" y="5219700"/>
            <a:ext cx="36036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r>
              <a:rPr lang="en-US" dirty="0" smtClean="0"/>
              <a:t>Chad Loeffler</a:t>
            </a:r>
            <a:endParaRPr lang="en-US" dirty="0"/>
          </a:p>
          <a:p>
            <a:r>
              <a:rPr lang="en-US" dirty="0" smtClean="0"/>
              <a:t>Southwest Research Institute</a:t>
            </a:r>
            <a:endParaRPr lang="en-US" dirty="0"/>
          </a:p>
        </p:txBody>
      </p:sp>
      <p:sp>
        <p:nvSpPr>
          <p:cNvPr id="6" name="Footer Placeholder 5"/>
          <p:cNvSpPr>
            <a:spLocks noGrp="1"/>
          </p:cNvSpPr>
          <p:nvPr>
            <p:ph type="ftr" sz="quarter" idx="11"/>
          </p:nvPr>
        </p:nvSpPr>
        <p:spPr>
          <a:xfrm>
            <a:off x="1447800" y="6356350"/>
            <a:ext cx="6489700" cy="365125"/>
          </a:xfrm>
        </p:spPr>
        <p:txBody>
          <a:bodyPr/>
          <a:lstStyle/>
          <a:p>
            <a:pPr>
              <a:defRPr/>
            </a:pPr>
            <a:r>
              <a:rPr lang="en-US"/>
              <a:t>This is a non-ITAR presentation, for public release and reproduction from FSW website. </a:t>
            </a:r>
            <a:endParaRPr lang="en-US" dirty="0"/>
          </a:p>
        </p:txBody>
      </p:sp>
      <p:sp>
        <p:nvSpPr>
          <p:cNvPr id="7" name="Slide Number Placeholder 6"/>
          <p:cNvSpPr>
            <a:spLocks noGrp="1"/>
          </p:cNvSpPr>
          <p:nvPr>
            <p:ph type="sldNum" sz="quarter" idx="12"/>
          </p:nvPr>
        </p:nvSpPr>
        <p:spPr/>
        <p:txBody>
          <a:bodyPr/>
          <a:lstStyle/>
          <a:p>
            <a:pPr>
              <a:defRPr/>
            </a:pPr>
            <a:fld id="{9545B3DA-DDBD-47BC-85B9-1BEF1905254C}" type="slidenum">
              <a:rPr lang="en-US"/>
              <a:pPr>
                <a:defRPr/>
              </a:pPr>
              <a:t>1</a:t>
            </a:fld>
            <a:endParaRPr lang="en-US"/>
          </a:p>
        </p:txBody>
      </p:sp>
      <p:pic>
        <p:nvPicPr>
          <p:cNvPr id="307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494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Lessons Learned</a:t>
            </a:r>
            <a:endParaRPr lang="en-US" dirty="0"/>
          </a:p>
        </p:txBody>
      </p:sp>
      <p:sp>
        <p:nvSpPr>
          <p:cNvPr id="3" name="Content Placeholder 2"/>
          <p:cNvSpPr>
            <a:spLocks noGrp="1"/>
          </p:cNvSpPr>
          <p:nvPr>
            <p:ph idx="1"/>
          </p:nvPr>
        </p:nvSpPr>
        <p:spPr/>
        <p:txBody>
          <a:bodyPr/>
          <a:lstStyle/>
          <a:p>
            <a:r>
              <a:rPr lang="en-US" sz="2000" dirty="0" smtClean="0"/>
              <a:t>High level requirements without low level or derived requirements pose a problem for scheduling, budgeting, and Earned Value Management (EVM).</a:t>
            </a:r>
          </a:p>
          <a:p>
            <a:r>
              <a:rPr lang="en-US" sz="2000" dirty="0" smtClean="0"/>
              <a:t>A high level requirement may encompass many things, such that it may take 6 months to cross off.</a:t>
            </a:r>
          </a:p>
          <a:p>
            <a:r>
              <a:rPr lang="en-US" sz="2000" dirty="0"/>
              <a:t>High level requirements </a:t>
            </a:r>
            <a:r>
              <a:rPr lang="en-US" sz="2000" dirty="0" smtClean="0"/>
              <a:t>also tend </a:t>
            </a:r>
            <a:r>
              <a:rPr lang="en-US" sz="2000" dirty="0"/>
              <a:t>to become catch-all and dumping grounds for anything and everything that anyone on the project could ever want, </a:t>
            </a:r>
            <a:r>
              <a:rPr lang="en-US" sz="2000" dirty="0" smtClean="0"/>
              <a:t>such that they can </a:t>
            </a:r>
            <a:r>
              <a:rPr lang="en-US" sz="2000" dirty="0"/>
              <a:t>justify everything new they ask for as falling under </a:t>
            </a:r>
            <a:r>
              <a:rPr lang="en-US" sz="2000" dirty="0" smtClean="0"/>
              <a:t>an “already existing” requirement, leading to massive scope creep. </a:t>
            </a:r>
            <a:endParaRPr lang="en-US" sz="2000" dirty="0"/>
          </a:p>
          <a:p>
            <a:r>
              <a:rPr lang="en-US" sz="2000" dirty="0"/>
              <a:t>This can lead to a requirement that goes from 0% to 99% complete within 1 month, and then takes </a:t>
            </a:r>
            <a:r>
              <a:rPr lang="en-US" sz="2000" dirty="0" smtClean="0"/>
              <a:t>an </a:t>
            </a:r>
            <a:r>
              <a:rPr lang="en-US" sz="2000" dirty="0"/>
              <a:t>additional 11 months to reach 100%.</a:t>
            </a:r>
          </a:p>
          <a:p>
            <a:r>
              <a:rPr lang="en-US" sz="2000" dirty="0" smtClean="0"/>
              <a:t>This burns budget and schedule, but EVM shows nothing happening.</a:t>
            </a:r>
          </a:p>
          <a:p>
            <a:r>
              <a:rPr lang="en-US" sz="2000" dirty="0" smtClean="0"/>
              <a:t>Customers then have to ask, “are you criminal or incompetent”.  </a:t>
            </a:r>
          </a:p>
          <a:p>
            <a:endParaRPr lang="en-US" sz="2000" dirty="0"/>
          </a:p>
        </p:txBody>
      </p:sp>
      <p:sp>
        <p:nvSpPr>
          <p:cNvPr id="4" name="Footer Placeholder 3"/>
          <p:cNvSpPr>
            <a:spLocks noGrp="1"/>
          </p:cNvSpPr>
          <p:nvPr>
            <p:ph type="ftr" sz="quarter" idx="11"/>
          </p:nvPr>
        </p:nvSpPr>
        <p:spPr/>
        <p:txBody>
          <a:bodyPr/>
          <a:lstStyle/>
          <a:p>
            <a:pPr>
              <a:defRPr/>
            </a:pPr>
            <a:r>
              <a:rPr lang="en-US" smtClean="0"/>
              <a:t>This is a non-ITAR presentation, for public release and reproduction from FSW website. </a:t>
            </a:r>
            <a:endParaRPr lang="en-US"/>
          </a:p>
        </p:txBody>
      </p:sp>
      <p:sp>
        <p:nvSpPr>
          <p:cNvPr id="5" name="Slide Number Placeholder 4"/>
          <p:cNvSpPr>
            <a:spLocks noGrp="1"/>
          </p:cNvSpPr>
          <p:nvPr>
            <p:ph type="sldNum" sz="quarter" idx="12"/>
          </p:nvPr>
        </p:nvSpPr>
        <p:spPr/>
        <p:txBody>
          <a:bodyPr/>
          <a:lstStyle/>
          <a:p>
            <a:pPr>
              <a:defRPr/>
            </a:pPr>
            <a:fld id="{6C84B9F1-8376-4720-92D5-0462E5ECAF9F}" type="slidenum">
              <a:rPr lang="en-US" smtClean="0"/>
              <a:pPr>
                <a:defRPr/>
              </a:pPr>
              <a:t>10</a:t>
            </a:fld>
            <a:endParaRPr lang="en-US"/>
          </a:p>
        </p:txBody>
      </p:sp>
    </p:spTree>
    <p:extLst>
      <p:ext uri="{BB962C8B-B14F-4D97-AF65-F5344CB8AC3E}">
        <p14:creationId xmlns:p14="http://schemas.microsoft.com/office/powerpoint/2010/main" val="2163101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Confusion</a:t>
            </a:r>
            <a:endParaRPr lang="en-US" dirty="0"/>
          </a:p>
        </p:txBody>
      </p:sp>
      <p:sp>
        <p:nvSpPr>
          <p:cNvPr id="3" name="Content Placeholder 2"/>
          <p:cNvSpPr>
            <a:spLocks noGrp="1"/>
          </p:cNvSpPr>
          <p:nvPr>
            <p:ph idx="1"/>
          </p:nvPr>
        </p:nvSpPr>
        <p:spPr>
          <a:xfrm>
            <a:off x="457200" y="1276709"/>
            <a:ext cx="8229600" cy="4942935"/>
          </a:xfrm>
        </p:spPr>
        <p:txBody>
          <a:bodyPr/>
          <a:lstStyle/>
          <a:p>
            <a:r>
              <a:rPr lang="en-US" sz="2000" dirty="0" smtClean="0"/>
              <a:t>I did not specify or organize my SO-HIS requirements in a way that the testers could use to know which requirements were related together into a common feature, and which were derived from others.</a:t>
            </a:r>
          </a:p>
          <a:p>
            <a:r>
              <a:rPr lang="en-US" sz="2000" dirty="0" smtClean="0"/>
              <a:t>For example, there was a requirement for having a memory checksum command, another for specifying its command format, another for specifying its algorithm and response, and another for specifying the areas of memory it had to serve.  These were spread over different sections.</a:t>
            </a:r>
          </a:p>
          <a:p>
            <a:r>
              <a:rPr lang="en-US" sz="2000" dirty="0" smtClean="0"/>
              <a:t>A review of test cases showed the test for “There shall be a memory checksum command” consisted of sending a command to checksum whatever / any 4 bytes happened to be in memory, and then declaring “PASS!” if the returned result was anything other than 0.</a:t>
            </a:r>
          </a:p>
          <a:p>
            <a:r>
              <a:rPr lang="en-US" sz="2000" dirty="0" smtClean="0"/>
              <a:t>Yes, that did meet the requirement as written, but not the intent.</a:t>
            </a:r>
          </a:p>
          <a:p>
            <a:r>
              <a:rPr lang="en-US" sz="2000" dirty="0" smtClean="0"/>
              <a:t>That was a waste of being a placeholder test, as that requirement was meant to be a parent to the ones specifying its details, and it could have been combined with the testing of the others.</a:t>
            </a:r>
            <a:endParaRPr lang="en-US" sz="2000" dirty="0"/>
          </a:p>
        </p:txBody>
      </p:sp>
      <p:sp>
        <p:nvSpPr>
          <p:cNvPr id="4" name="Footer Placeholder 3"/>
          <p:cNvSpPr>
            <a:spLocks noGrp="1"/>
          </p:cNvSpPr>
          <p:nvPr>
            <p:ph type="ftr" sz="quarter" idx="11"/>
          </p:nvPr>
        </p:nvSpPr>
        <p:spPr/>
        <p:txBody>
          <a:bodyPr/>
          <a:lstStyle/>
          <a:p>
            <a:pPr>
              <a:defRPr/>
            </a:pPr>
            <a:r>
              <a:rPr lang="en-US" smtClean="0"/>
              <a:t>This is a non-ITAR presentation, for public release and reproduction from FSW website. </a:t>
            </a:r>
            <a:endParaRPr lang="en-US"/>
          </a:p>
        </p:txBody>
      </p:sp>
      <p:sp>
        <p:nvSpPr>
          <p:cNvPr id="5" name="Slide Number Placeholder 4"/>
          <p:cNvSpPr>
            <a:spLocks noGrp="1"/>
          </p:cNvSpPr>
          <p:nvPr>
            <p:ph type="sldNum" sz="quarter" idx="12"/>
          </p:nvPr>
        </p:nvSpPr>
        <p:spPr/>
        <p:txBody>
          <a:bodyPr/>
          <a:lstStyle/>
          <a:p>
            <a:pPr>
              <a:defRPr/>
            </a:pPr>
            <a:fld id="{6C84B9F1-8376-4720-92D5-0462E5ECAF9F}" type="slidenum">
              <a:rPr lang="en-US" smtClean="0"/>
              <a:pPr>
                <a:defRPr/>
              </a:pPr>
              <a:t>11</a:t>
            </a:fld>
            <a:endParaRPr lang="en-US"/>
          </a:p>
        </p:txBody>
      </p:sp>
    </p:spTree>
    <p:extLst>
      <p:ext uri="{BB962C8B-B14F-4D97-AF65-F5344CB8AC3E}">
        <p14:creationId xmlns:p14="http://schemas.microsoft.com/office/powerpoint/2010/main" val="302097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Then There Were Two</a:t>
            </a:r>
            <a:endParaRPr lang="en-US" dirty="0"/>
          </a:p>
        </p:txBody>
      </p:sp>
      <p:sp>
        <p:nvSpPr>
          <p:cNvPr id="3" name="Content Placeholder 2"/>
          <p:cNvSpPr>
            <a:spLocks noGrp="1"/>
          </p:cNvSpPr>
          <p:nvPr>
            <p:ph idx="1"/>
          </p:nvPr>
        </p:nvSpPr>
        <p:spPr>
          <a:xfrm>
            <a:off x="457200" y="1500996"/>
            <a:ext cx="8229600" cy="4625167"/>
          </a:xfrm>
        </p:spPr>
        <p:txBody>
          <a:bodyPr/>
          <a:lstStyle/>
          <a:p>
            <a:r>
              <a:rPr lang="en-US" sz="2000" dirty="0" smtClean="0"/>
              <a:t>At our software level:</a:t>
            </a:r>
          </a:p>
          <a:p>
            <a:pPr lvl="1"/>
            <a:r>
              <a:rPr lang="en-US" sz="2000" dirty="0" smtClean="0"/>
              <a:t>ATP = Acceptance Test Procedure (just tests software).</a:t>
            </a:r>
          </a:p>
          <a:p>
            <a:pPr lvl="1"/>
            <a:r>
              <a:rPr lang="en-US" sz="2000" dirty="0" smtClean="0"/>
              <a:t>Unit Test = module / file / function test of software.</a:t>
            </a:r>
          </a:p>
          <a:p>
            <a:r>
              <a:rPr lang="en-US" sz="2000" dirty="0" smtClean="0"/>
              <a:t>At our Integration and Test (I&amp;T) level:</a:t>
            </a:r>
          </a:p>
          <a:p>
            <a:pPr lvl="1"/>
            <a:r>
              <a:rPr lang="en-US" sz="2000" dirty="0" smtClean="0"/>
              <a:t>ATP = Abbreviated Test Procedure (of whole system).</a:t>
            </a:r>
          </a:p>
          <a:p>
            <a:pPr lvl="1"/>
            <a:r>
              <a:rPr lang="en-US" sz="2000" dirty="0" smtClean="0"/>
              <a:t>Unit Test = box-level test of our whole instrument.</a:t>
            </a:r>
          </a:p>
          <a:p>
            <a:r>
              <a:rPr lang="en-US" sz="2000" dirty="0" smtClean="0"/>
              <a:t>DPU is “</a:t>
            </a:r>
            <a:r>
              <a:rPr lang="en-US" sz="2000" dirty="0"/>
              <a:t>D</a:t>
            </a:r>
            <a:r>
              <a:rPr lang="en-US" sz="2000" dirty="0" smtClean="0"/>
              <a:t>ata Processing Unit”.</a:t>
            </a:r>
          </a:p>
          <a:p>
            <a:r>
              <a:rPr lang="en-US" sz="2000" dirty="0" smtClean="0"/>
              <a:t>When we are part of a suite where both our instrument and the central suite controller have “smart” software on processors and someone specifies a requirement is for “the DPU”, which one is it for?</a:t>
            </a:r>
          </a:p>
          <a:p>
            <a:r>
              <a:rPr lang="en-US" sz="2000" dirty="0" smtClean="0"/>
              <a:t>One solution is to pre-fix any multi-use terms with the specific system or subsystem that it is for:  SWA-DPU, HIS-DPU, Software ATP, Software Unit Test, HIS Unit Test, HIS ATP. </a:t>
            </a:r>
            <a:endParaRPr lang="en-US" sz="2000" dirty="0"/>
          </a:p>
        </p:txBody>
      </p:sp>
      <p:sp>
        <p:nvSpPr>
          <p:cNvPr id="4" name="Footer Placeholder 3"/>
          <p:cNvSpPr>
            <a:spLocks noGrp="1"/>
          </p:cNvSpPr>
          <p:nvPr>
            <p:ph type="ftr" sz="quarter" idx="11"/>
          </p:nvPr>
        </p:nvSpPr>
        <p:spPr/>
        <p:txBody>
          <a:bodyPr/>
          <a:lstStyle/>
          <a:p>
            <a:pPr>
              <a:defRPr/>
            </a:pPr>
            <a:r>
              <a:rPr lang="en-US" smtClean="0"/>
              <a:t>This is a non-ITAR presentation, for public release and reproduction from FSW website. </a:t>
            </a:r>
            <a:endParaRPr lang="en-US"/>
          </a:p>
        </p:txBody>
      </p:sp>
      <p:sp>
        <p:nvSpPr>
          <p:cNvPr id="5" name="Slide Number Placeholder 4"/>
          <p:cNvSpPr>
            <a:spLocks noGrp="1"/>
          </p:cNvSpPr>
          <p:nvPr>
            <p:ph type="sldNum" sz="quarter" idx="12"/>
          </p:nvPr>
        </p:nvSpPr>
        <p:spPr/>
        <p:txBody>
          <a:bodyPr/>
          <a:lstStyle/>
          <a:p>
            <a:pPr>
              <a:defRPr/>
            </a:pPr>
            <a:fld id="{6C84B9F1-8376-4720-92D5-0462E5ECAF9F}" type="slidenum">
              <a:rPr lang="en-US" smtClean="0"/>
              <a:pPr>
                <a:defRPr/>
              </a:pPr>
              <a:t>12</a:t>
            </a:fld>
            <a:endParaRPr lang="en-US"/>
          </a:p>
        </p:txBody>
      </p:sp>
    </p:spTree>
    <p:extLst>
      <p:ext uri="{BB962C8B-B14F-4D97-AF65-F5344CB8AC3E}">
        <p14:creationId xmlns:p14="http://schemas.microsoft.com/office/powerpoint/2010/main" val="136627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 Bits And Bytes</a:t>
            </a:r>
            <a:endParaRPr lang="en-US" dirty="0"/>
          </a:p>
        </p:txBody>
      </p:sp>
      <p:sp>
        <p:nvSpPr>
          <p:cNvPr id="3" name="Content Placeholder 2"/>
          <p:cNvSpPr>
            <a:spLocks noGrp="1"/>
          </p:cNvSpPr>
          <p:nvPr>
            <p:ph idx="1"/>
          </p:nvPr>
        </p:nvSpPr>
        <p:spPr/>
        <p:txBody>
          <a:bodyPr/>
          <a:lstStyle/>
          <a:p>
            <a:r>
              <a:rPr lang="en-US" sz="2000" dirty="0" smtClean="0"/>
              <a:t>People involved with operating a spacecraft or instrument think in bits.  </a:t>
            </a:r>
          </a:p>
          <a:p>
            <a:r>
              <a:rPr lang="en-US" sz="2000" dirty="0"/>
              <a:t>To “Ops Folk”, uplinks/downlinks are in Kilobits per second, and mass memory storage is in Gigabits.</a:t>
            </a:r>
          </a:p>
          <a:p>
            <a:r>
              <a:rPr lang="en-US" sz="2000" dirty="0"/>
              <a:t>To software folk, “B” is Byte, and “b” is bit.  8 bits per </a:t>
            </a:r>
            <a:r>
              <a:rPr lang="en-US" sz="2000" dirty="0" smtClean="0"/>
              <a:t>Byte</a:t>
            </a:r>
            <a:r>
              <a:rPr lang="en-US" sz="2000" dirty="0"/>
              <a:t>.</a:t>
            </a:r>
          </a:p>
          <a:p>
            <a:r>
              <a:rPr lang="en-US" sz="2000" dirty="0" smtClean="0"/>
              <a:t>So what do KB and GB mean?</a:t>
            </a:r>
          </a:p>
          <a:p>
            <a:r>
              <a:rPr lang="en-US" sz="2000" dirty="0" smtClean="0"/>
              <a:t>I was in a brainstorming meeting where the Ops person kept writing “GB” on the whiteboard and kept saying “Gigabits” when referring to how much data could be stored over an orbit.</a:t>
            </a:r>
          </a:p>
          <a:p>
            <a:r>
              <a:rPr lang="en-US" sz="2000" dirty="0" smtClean="0"/>
              <a:t>Finally a scientist asked them to stop and change the notation, as they were not clear on how much data they could ask for, if they needed the instrument in low-resolution mode or high-resolution mode.</a:t>
            </a:r>
          </a:p>
          <a:p>
            <a:r>
              <a:rPr lang="en-US" sz="2000" dirty="0" smtClean="0"/>
              <a:t>1 Gigabyte = 8 Gigabits, mix this up and either store 1/8</a:t>
            </a:r>
            <a:r>
              <a:rPr lang="en-US" sz="2000" baseline="30000" dirty="0" smtClean="0"/>
              <a:t>th</a:t>
            </a:r>
            <a:r>
              <a:rPr lang="en-US" sz="2000" dirty="0" smtClean="0"/>
              <a:t> of produced data or waste 7/8</a:t>
            </a:r>
            <a:r>
              <a:rPr lang="en-US" sz="2000" baseline="30000" dirty="0" smtClean="0"/>
              <a:t>th</a:t>
            </a:r>
            <a:r>
              <a:rPr lang="en-US" sz="2000" dirty="0" smtClean="0"/>
              <a:t> of available memory.</a:t>
            </a:r>
            <a:endParaRPr lang="en-US" sz="2000" dirty="0"/>
          </a:p>
        </p:txBody>
      </p:sp>
      <p:sp>
        <p:nvSpPr>
          <p:cNvPr id="4" name="Footer Placeholder 3"/>
          <p:cNvSpPr>
            <a:spLocks noGrp="1"/>
          </p:cNvSpPr>
          <p:nvPr>
            <p:ph type="ftr" sz="quarter" idx="11"/>
          </p:nvPr>
        </p:nvSpPr>
        <p:spPr/>
        <p:txBody>
          <a:bodyPr/>
          <a:lstStyle/>
          <a:p>
            <a:pPr>
              <a:defRPr/>
            </a:pPr>
            <a:r>
              <a:rPr lang="en-US" smtClean="0"/>
              <a:t>This is a non-ITAR presentation, for public release and reproduction from FSW website. </a:t>
            </a:r>
            <a:endParaRPr lang="en-US"/>
          </a:p>
        </p:txBody>
      </p:sp>
      <p:sp>
        <p:nvSpPr>
          <p:cNvPr id="5" name="Slide Number Placeholder 4"/>
          <p:cNvSpPr>
            <a:spLocks noGrp="1"/>
          </p:cNvSpPr>
          <p:nvPr>
            <p:ph type="sldNum" sz="quarter" idx="12"/>
          </p:nvPr>
        </p:nvSpPr>
        <p:spPr/>
        <p:txBody>
          <a:bodyPr/>
          <a:lstStyle/>
          <a:p>
            <a:pPr>
              <a:defRPr/>
            </a:pPr>
            <a:fld id="{6C84B9F1-8376-4720-92D5-0462E5ECAF9F}" type="slidenum">
              <a:rPr lang="en-US" smtClean="0"/>
              <a:pPr>
                <a:defRPr/>
              </a:pPr>
              <a:t>13</a:t>
            </a:fld>
            <a:endParaRPr lang="en-US"/>
          </a:p>
        </p:txBody>
      </p:sp>
    </p:spTree>
    <p:extLst>
      <p:ext uri="{BB962C8B-B14F-4D97-AF65-F5344CB8AC3E}">
        <p14:creationId xmlns:p14="http://schemas.microsoft.com/office/powerpoint/2010/main" val="2173717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Words, Halves, and Doubles</a:t>
            </a:r>
            <a:endParaRPr lang="en-US" dirty="0"/>
          </a:p>
        </p:txBody>
      </p:sp>
      <p:sp>
        <p:nvSpPr>
          <p:cNvPr id="3" name="Content Placeholder 2"/>
          <p:cNvSpPr>
            <a:spLocks noGrp="1"/>
          </p:cNvSpPr>
          <p:nvPr>
            <p:ph idx="1"/>
          </p:nvPr>
        </p:nvSpPr>
        <p:spPr>
          <a:xfrm>
            <a:off x="457200" y="1417638"/>
            <a:ext cx="8229600" cy="4845139"/>
          </a:xfrm>
        </p:spPr>
        <p:txBody>
          <a:bodyPr/>
          <a:lstStyle/>
          <a:p>
            <a:r>
              <a:rPr lang="en-US" sz="2400" dirty="0" smtClean="0"/>
              <a:t>In our 8-bit systems:</a:t>
            </a:r>
          </a:p>
          <a:p>
            <a:pPr lvl="1"/>
            <a:r>
              <a:rPr lang="en-US" sz="2000" dirty="0" smtClean="0"/>
              <a:t>“Word” = 16 bits.</a:t>
            </a:r>
          </a:p>
          <a:p>
            <a:pPr lvl="1"/>
            <a:r>
              <a:rPr lang="en-US" sz="2000" dirty="0" smtClean="0"/>
              <a:t>“Double Word” = 32 bits.</a:t>
            </a:r>
          </a:p>
          <a:p>
            <a:r>
              <a:rPr lang="en-US" sz="2400" dirty="0" smtClean="0"/>
              <a:t>In our 32-bit systems:</a:t>
            </a:r>
          </a:p>
          <a:p>
            <a:pPr lvl="1"/>
            <a:r>
              <a:rPr lang="en-US" sz="2000" dirty="0" smtClean="0"/>
              <a:t>“Half Word” = 16 bits.</a:t>
            </a:r>
          </a:p>
          <a:p>
            <a:pPr lvl="1"/>
            <a:r>
              <a:rPr lang="en-US" sz="2000" dirty="0" smtClean="0"/>
              <a:t>“</a:t>
            </a:r>
            <a:r>
              <a:rPr lang="en-US" sz="2000" dirty="0"/>
              <a:t>Word” = </a:t>
            </a:r>
            <a:r>
              <a:rPr lang="en-US" sz="2000" dirty="0" smtClean="0"/>
              <a:t>32 bits.</a:t>
            </a:r>
            <a:endParaRPr lang="en-US" sz="2000" dirty="0"/>
          </a:p>
          <a:p>
            <a:pPr lvl="1"/>
            <a:r>
              <a:rPr lang="en-US" sz="2000" dirty="0"/>
              <a:t>“Double Word” = </a:t>
            </a:r>
            <a:r>
              <a:rPr lang="en-US" sz="2000" dirty="0" smtClean="0"/>
              <a:t>64 bits.</a:t>
            </a:r>
          </a:p>
          <a:p>
            <a:r>
              <a:rPr lang="en-US" sz="2400" dirty="0" smtClean="0"/>
              <a:t>On our 8-bit systems, a 32-bit value can be read from any address, as the compiler concatenates bytes to form a value.</a:t>
            </a:r>
          </a:p>
          <a:p>
            <a:r>
              <a:rPr lang="en-US" sz="2400" dirty="0" smtClean="0"/>
              <a:t>On our 32-bit systems an unaligned (not multiple of 4) address causes a processor halt / exception.</a:t>
            </a:r>
          </a:p>
          <a:p>
            <a:r>
              <a:rPr lang="en-US" sz="2400" dirty="0"/>
              <a:t>If reusing SW, what is an “integer” and where does it reside</a:t>
            </a:r>
            <a:r>
              <a:rPr lang="en-US" sz="2400" dirty="0" smtClean="0"/>
              <a:t>?</a:t>
            </a:r>
            <a:endParaRPr lang="en-US" sz="2400" dirty="0"/>
          </a:p>
        </p:txBody>
      </p:sp>
      <p:sp>
        <p:nvSpPr>
          <p:cNvPr id="4" name="Footer Placeholder 3"/>
          <p:cNvSpPr>
            <a:spLocks noGrp="1"/>
          </p:cNvSpPr>
          <p:nvPr>
            <p:ph type="ftr" sz="quarter" idx="11"/>
          </p:nvPr>
        </p:nvSpPr>
        <p:spPr/>
        <p:txBody>
          <a:bodyPr/>
          <a:lstStyle/>
          <a:p>
            <a:pPr>
              <a:defRPr/>
            </a:pPr>
            <a:r>
              <a:rPr lang="en-US" smtClean="0"/>
              <a:t>This is a non-ITAR presentation, for public release and reproduction from FSW website. </a:t>
            </a:r>
            <a:endParaRPr lang="en-US"/>
          </a:p>
        </p:txBody>
      </p:sp>
      <p:sp>
        <p:nvSpPr>
          <p:cNvPr id="5" name="Slide Number Placeholder 4"/>
          <p:cNvSpPr>
            <a:spLocks noGrp="1"/>
          </p:cNvSpPr>
          <p:nvPr>
            <p:ph type="sldNum" sz="quarter" idx="12"/>
          </p:nvPr>
        </p:nvSpPr>
        <p:spPr/>
        <p:txBody>
          <a:bodyPr/>
          <a:lstStyle/>
          <a:p>
            <a:pPr>
              <a:defRPr/>
            </a:pPr>
            <a:fld id="{6C84B9F1-8376-4720-92D5-0462E5ECAF9F}" type="slidenum">
              <a:rPr lang="en-US" smtClean="0"/>
              <a:pPr>
                <a:defRPr/>
              </a:pPr>
              <a:t>14</a:t>
            </a:fld>
            <a:endParaRPr lang="en-US"/>
          </a:p>
        </p:txBody>
      </p:sp>
    </p:spTree>
    <p:extLst>
      <p:ext uri="{BB962C8B-B14F-4D97-AF65-F5344CB8AC3E}">
        <p14:creationId xmlns:p14="http://schemas.microsoft.com/office/powerpoint/2010/main" val="3933433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Powers That Be</a:t>
            </a:r>
            <a:endParaRPr lang="en-US" dirty="0"/>
          </a:p>
        </p:txBody>
      </p:sp>
      <p:sp>
        <p:nvSpPr>
          <p:cNvPr id="3" name="Content Placeholder 2"/>
          <p:cNvSpPr>
            <a:spLocks noGrp="1"/>
          </p:cNvSpPr>
          <p:nvPr>
            <p:ph idx="1"/>
          </p:nvPr>
        </p:nvSpPr>
        <p:spPr/>
        <p:txBody>
          <a:bodyPr/>
          <a:lstStyle/>
          <a:p>
            <a:r>
              <a:rPr lang="en-US" sz="2400" dirty="0" smtClean="0"/>
              <a:t>The world thinks in powers of 10.</a:t>
            </a:r>
          </a:p>
          <a:p>
            <a:r>
              <a:rPr lang="en-US" sz="2400" dirty="0" smtClean="0"/>
              <a:t>Computers think in powers of 2.</a:t>
            </a:r>
          </a:p>
          <a:p>
            <a:r>
              <a:rPr lang="en-US" sz="2400" dirty="0" smtClean="0"/>
              <a:t>What do KB, MB, KiB, </a:t>
            </a:r>
            <a:r>
              <a:rPr lang="en-US" sz="2400" dirty="0" err="1" smtClean="0"/>
              <a:t>MiB</a:t>
            </a:r>
            <a:r>
              <a:rPr lang="en-US" sz="2400" dirty="0" smtClean="0"/>
              <a:t> mean?</a:t>
            </a:r>
          </a:p>
          <a:p>
            <a:r>
              <a:rPr lang="en-US" sz="2400" dirty="0" smtClean="0"/>
              <a:t>When I was in old-school, KB = 1024 bytes, MB = 1024 KB.</a:t>
            </a:r>
          </a:p>
          <a:p>
            <a:r>
              <a:rPr lang="en-US" sz="2400" dirty="0" smtClean="0"/>
              <a:t>But the International Metric Standard says a Kilo is 1000, not 1024. And </a:t>
            </a:r>
            <a:r>
              <a:rPr lang="en-US" sz="2400" dirty="0"/>
              <a:t>a Mega is 1000000, not </a:t>
            </a:r>
            <a:r>
              <a:rPr lang="en-US" sz="2400" dirty="0" smtClean="0"/>
              <a:t>1048576.</a:t>
            </a:r>
          </a:p>
          <a:p>
            <a:r>
              <a:rPr lang="en-US" sz="2400" dirty="0" smtClean="0"/>
              <a:t>So new-school has KiB = 1024 bytes and </a:t>
            </a:r>
            <a:r>
              <a:rPr lang="en-US" sz="2400" dirty="0" err="1" smtClean="0"/>
              <a:t>MiB</a:t>
            </a:r>
            <a:r>
              <a:rPr lang="en-US" sz="2400" dirty="0" smtClean="0"/>
              <a:t> has 1024 KiB.</a:t>
            </a:r>
          </a:p>
          <a:p>
            <a:r>
              <a:rPr lang="en-US" sz="2400" dirty="0" smtClean="0"/>
              <a:t>Now the Metric SI units are not being </a:t>
            </a:r>
            <a:r>
              <a:rPr lang="en-US" sz="2400" dirty="0" err="1" smtClean="0"/>
              <a:t>reappropriated</a:t>
            </a:r>
            <a:r>
              <a:rPr lang="en-US" sz="2400" dirty="0" smtClean="0"/>
              <a:t>.</a:t>
            </a:r>
          </a:p>
          <a:p>
            <a:r>
              <a:rPr lang="en-US" sz="2400" dirty="0" smtClean="0"/>
              <a:t>But how many people knew this terminology shift occurred?</a:t>
            </a:r>
            <a:endParaRPr lang="en-US" sz="2400" dirty="0"/>
          </a:p>
        </p:txBody>
      </p:sp>
      <p:sp>
        <p:nvSpPr>
          <p:cNvPr id="4" name="Footer Placeholder 3"/>
          <p:cNvSpPr>
            <a:spLocks noGrp="1"/>
          </p:cNvSpPr>
          <p:nvPr>
            <p:ph type="ftr" sz="quarter" idx="11"/>
          </p:nvPr>
        </p:nvSpPr>
        <p:spPr/>
        <p:txBody>
          <a:bodyPr/>
          <a:lstStyle/>
          <a:p>
            <a:pPr>
              <a:defRPr/>
            </a:pPr>
            <a:r>
              <a:rPr lang="en-US" smtClean="0"/>
              <a:t>This is a non-ITAR presentation, for public release and reproduction from FSW website. </a:t>
            </a:r>
            <a:endParaRPr lang="en-US"/>
          </a:p>
        </p:txBody>
      </p:sp>
      <p:sp>
        <p:nvSpPr>
          <p:cNvPr id="5" name="Slide Number Placeholder 4"/>
          <p:cNvSpPr>
            <a:spLocks noGrp="1"/>
          </p:cNvSpPr>
          <p:nvPr>
            <p:ph type="sldNum" sz="quarter" idx="12"/>
          </p:nvPr>
        </p:nvSpPr>
        <p:spPr/>
        <p:txBody>
          <a:bodyPr/>
          <a:lstStyle/>
          <a:p>
            <a:pPr>
              <a:defRPr/>
            </a:pPr>
            <a:fld id="{6C84B9F1-8376-4720-92D5-0462E5ECAF9F}" type="slidenum">
              <a:rPr lang="en-US" smtClean="0"/>
              <a:pPr>
                <a:defRPr/>
              </a:pPr>
              <a:t>15</a:t>
            </a:fld>
            <a:endParaRPr lang="en-US"/>
          </a:p>
        </p:txBody>
      </p:sp>
    </p:spTree>
    <p:extLst>
      <p:ext uri="{BB962C8B-B14F-4D97-AF65-F5344CB8AC3E}">
        <p14:creationId xmlns:p14="http://schemas.microsoft.com/office/powerpoint/2010/main" val="2646074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View Or Not To View</a:t>
            </a:r>
            <a:endParaRPr lang="en-US" dirty="0"/>
          </a:p>
        </p:txBody>
      </p:sp>
      <p:sp>
        <p:nvSpPr>
          <p:cNvPr id="3" name="Content Placeholder 2"/>
          <p:cNvSpPr>
            <a:spLocks noGrp="1"/>
          </p:cNvSpPr>
          <p:nvPr>
            <p:ph idx="1"/>
          </p:nvPr>
        </p:nvSpPr>
        <p:spPr>
          <a:xfrm>
            <a:off x="457200" y="1417638"/>
            <a:ext cx="8229600" cy="4708525"/>
          </a:xfrm>
        </p:spPr>
        <p:txBody>
          <a:bodyPr/>
          <a:lstStyle/>
          <a:p>
            <a:r>
              <a:rPr lang="en-US" sz="2000" dirty="0" smtClean="0"/>
              <a:t>JUNO-JADE creates a science data product formatted into sky sectors based on instrument pointing / look direction.</a:t>
            </a:r>
          </a:p>
          <a:p>
            <a:r>
              <a:rPr lang="en-US" sz="2000" dirty="0" smtClean="0"/>
              <a:t>There was a wish-list requirement of pre-filling data bins with a known pattern to distinguish a sector with no counts from a sector never viewed.</a:t>
            </a:r>
          </a:p>
          <a:p>
            <a:r>
              <a:rPr lang="en-US" sz="2000" dirty="0" smtClean="0"/>
              <a:t>There was an associated owner, but they were now employed elsewhere.</a:t>
            </a:r>
          </a:p>
          <a:p>
            <a:r>
              <a:rPr lang="en-US" sz="2000" dirty="0" smtClean="0"/>
              <a:t>There was no reason provided for why there could be no sector views, and nobody present at the requirements scrub meeting knew either.</a:t>
            </a:r>
          </a:p>
          <a:p>
            <a:r>
              <a:rPr lang="en-US" sz="2000" dirty="0" smtClean="0"/>
              <a:t>The requirement was thus abandoned.</a:t>
            </a:r>
          </a:p>
          <a:p>
            <a:r>
              <a:rPr lang="en-US" sz="2000" dirty="0" smtClean="0"/>
              <a:t>Later when a bunch of flight data was received, it was found that a timing off-beat could occur when JUNO-JADE accumulated at the same spin frequency as the spacecraft (for example a 30.001s spin not filling a map created in 29.999s).</a:t>
            </a:r>
          </a:p>
          <a:p>
            <a:r>
              <a:rPr lang="en-US" sz="2000" dirty="0" smtClean="0"/>
              <a:t>Now that “0” counts in the sky map was ambiguous, the scientists really wished that requirement had been implemented.</a:t>
            </a:r>
            <a:endParaRPr lang="en-US" sz="2000" dirty="0"/>
          </a:p>
        </p:txBody>
      </p:sp>
      <p:sp>
        <p:nvSpPr>
          <p:cNvPr id="4" name="Footer Placeholder 3"/>
          <p:cNvSpPr>
            <a:spLocks noGrp="1"/>
          </p:cNvSpPr>
          <p:nvPr>
            <p:ph type="ftr" sz="quarter" idx="11"/>
          </p:nvPr>
        </p:nvSpPr>
        <p:spPr/>
        <p:txBody>
          <a:bodyPr/>
          <a:lstStyle/>
          <a:p>
            <a:pPr>
              <a:defRPr/>
            </a:pPr>
            <a:r>
              <a:rPr lang="en-US" smtClean="0"/>
              <a:t>This is a non-ITAR presentation, for public release and reproduction from FSW website. </a:t>
            </a:r>
            <a:endParaRPr lang="en-US"/>
          </a:p>
        </p:txBody>
      </p:sp>
      <p:sp>
        <p:nvSpPr>
          <p:cNvPr id="5" name="Slide Number Placeholder 4"/>
          <p:cNvSpPr>
            <a:spLocks noGrp="1"/>
          </p:cNvSpPr>
          <p:nvPr>
            <p:ph type="sldNum" sz="quarter" idx="12"/>
          </p:nvPr>
        </p:nvSpPr>
        <p:spPr/>
        <p:txBody>
          <a:bodyPr/>
          <a:lstStyle/>
          <a:p>
            <a:pPr>
              <a:defRPr/>
            </a:pPr>
            <a:fld id="{6C84B9F1-8376-4720-92D5-0462E5ECAF9F}" type="slidenum">
              <a:rPr lang="en-US" smtClean="0"/>
              <a:pPr>
                <a:defRPr/>
              </a:pPr>
              <a:t>16</a:t>
            </a:fld>
            <a:endParaRPr lang="en-US"/>
          </a:p>
        </p:txBody>
      </p:sp>
    </p:spTree>
    <p:extLst>
      <p:ext uri="{BB962C8B-B14F-4D97-AF65-F5344CB8AC3E}">
        <p14:creationId xmlns:p14="http://schemas.microsoft.com/office/powerpoint/2010/main" val="3635695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Transactional Frequency</a:t>
            </a:r>
            <a:endParaRPr lang="en-US" dirty="0"/>
          </a:p>
        </p:txBody>
      </p:sp>
      <p:sp>
        <p:nvSpPr>
          <p:cNvPr id="3" name="Content Placeholder 2"/>
          <p:cNvSpPr>
            <a:spLocks noGrp="1"/>
          </p:cNvSpPr>
          <p:nvPr>
            <p:ph idx="1"/>
          </p:nvPr>
        </p:nvSpPr>
        <p:spPr>
          <a:xfrm>
            <a:off x="457200" y="1242204"/>
            <a:ext cx="8229600" cy="5037826"/>
          </a:xfrm>
        </p:spPr>
        <p:txBody>
          <a:bodyPr/>
          <a:lstStyle/>
          <a:p>
            <a:r>
              <a:rPr lang="en-US" sz="2000" dirty="0" smtClean="0"/>
              <a:t>The Interface Control Document (ICD) between JUNO-JADE and the spacecraft was a combination of all requirements that each side of the interface had for the other.</a:t>
            </a:r>
          </a:p>
          <a:p>
            <a:r>
              <a:rPr lang="en-US" sz="2000" dirty="0" smtClean="0"/>
              <a:t>There was a requirement that the spacecraft only sent JADE one message bundle per second.</a:t>
            </a:r>
          </a:p>
          <a:p>
            <a:r>
              <a:rPr lang="en-US" sz="2000" dirty="0"/>
              <a:t>There was no </a:t>
            </a:r>
            <a:r>
              <a:rPr lang="en-US" sz="2000" dirty="0" smtClean="0"/>
              <a:t>included rationale for that </a:t>
            </a:r>
            <a:r>
              <a:rPr lang="en-US" sz="2000" dirty="0"/>
              <a:t>requirement</a:t>
            </a:r>
            <a:r>
              <a:rPr lang="en-US" sz="2000" dirty="0" smtClean="0"/>
              <a:t>.</a:t>
            </a:r>
          </a:p>
          <a:p>
            <a:r>
              <a:rPr lang="en-US" sz="2000" dirty="0"/>
              <a:t>When I was added to JUNO-JADE (about 4</a:t>
            </a:r>
            <a:r>
              <a:rPr lang="en-US" sz="2000" baseline="30000" dirty="0"/>
              <a:t>th</a:t>
            </a:r>
            <a:r>
              <a:rPr lang="en-US" sz="2000" dirty="0"/>
              <a:t> in FSW line) and I received the spec, I believed that requirement originated from the spacecraft side.</a:t>
            </a:r>
          </a:p>
          <a:p>
            <a:r>
              <a:rPr lang="en-US" sz="2000" dirty="0" smtClean="0"/>
              <a:t>There was also a requirement that the spacecraft send JADE the magnetometer readings within a certain timeframe.</a:t>
            </a:r>
            <a:endParaRPr lang="en-US" sz="2000" dirty="0"/>
          </a:p>
          <a:p>
            <a:r>
              <a:rPr lang="en-US" sz="2000" dirty="0" smtClean="0"/>
              <a:t>When ground testing showed commands to JADE could be lost, and magnetometer readings sometimes arrived late, it was due to the 1Hz maximum commanding limit.</a:t>
            </a:r>
          </a:p>
          <a:p>
            <a:r>
              <a:rPr lang="en-US" sz="2000" dirty="0" smtClean="0"/>
              <a:t>I asked for them to remove that requirement, but it had become a design driver, so now we use operational workarounds instead.</a:t>
            </a:r>
            <a:endParaRPr lang="en-US" sz="2000" dirty="0"/>
          </a:p>
        </p:txBody>
      </p:sp>
      <p:sp>
        <p:nvSpPr>
          <p:cNvPr id="4" name="Footer Placeholder 3"/>
          <p:cNvSpPr>
            <a:spLocks noGrp="1"/>
          </p:cNvSpPr>
          <p:nvPr>
            <p:ph type="ftr" sz="quarter" idx="11"/>
          </p:nvPr>
        </p:nvSpPr>
        <p:spPr/>
        <p:txBody>
          <a:bodyPr/>
          <a:lstStyle/>
          <a:p>
            <a:pPr>
              <a:defRPr/>
            </a:pPr>
            <a:r>
              <a:rPr lang="en-US" smtClean="0"/>
              <a:t>This is a non-ITAR presentation, for public release and reproduction from FSW website. </a:t>
            </a:r>
            <a:endParaRPr lang="en-US"/>
          </a:p>
        </p:txBody>
      </p:sp>
      <p:sp>
        <p:nvSpPr>
          <p:cNvPr id="5" name="Slide Number Placeholder 4"/>
          <p:cNvSpPr>
            <a:spLocks noGrp="1"/>
          </p:cNvSpPr>
          <p:nvPr>
            <p:ph type="sldNum" sz="quarter" idx="12"/>
          </p:nvPr>
        </p:nvSpPr>
        <p:spPr/>
        <p:txBody>
          <a:bodyPr/>
          <a:lstStyle/>
          <a:p>
            <a:pPr>
              <a:defRPr/>
            </a:pPr>
            <a:fld id="{6C84B9F1-8376-4720-92D5-0462E5ECAF9F}" type="slidenum">
              <a:rPr lang="en-US" smtClean="0"/>
              <a:pPr>
                <a:defRPr/>
              </a:pPr>
              <a:t>17</a:t>
            </a:fld>
            <a:endParaRPr lang="en-US"/>
          </a:p>
        </p:txBody>
      </p:sp>
    </p:spTree>
    <p:extLst>
      <p:ext uri="{BB962C8B-B14F-4D97-AF65-F5344CB8AC3E}">
        <p14:creationId xmlns:p14="http://schemas.microsoft.com/office/powerpoint/2010/main" val="1004386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Count Rates</a:t>
            </a:r>
            <a:endParaRPr lang="en-US" dirty="0"/>
          </a:p>
        </p:txBody>
      </p:sp>
      <p:sp>
        <p:nvSpPr>
          <p:cNvPr id="3" name="Content Placeholder 2"/>
          <p:cNvSpPr>
            <a:spLocks noGrp="1"/>
          </p:cNvSpPr>
          <p:nvPr>
            <p:ph idx="1"/>
          </p:nvPr>
        </p:nvSpPr>
        <p:spPr>
          <a:xfrm>
            <a:off x="457200" y="1345722"/>
            <a:ext cx="8229600" cy="4780442"/>
          </a:xfrm>
        </p:spPr>
        <p:txBody>
          <a:bodyPr/>
          <a:lstStyle/>
          <a:p>
            <a:r>
              <a:rPr lang="en-US" sz="2000" dirty="0" smtClean="0"/>
              <a:t>Scientists on JUNO-JADE and SO-HIS always talk in “count rates”.  </a:t>
            </a:r>
          </a:p>
          <a:p>
            <a:r>
              <a:rPr lang="en-US" sz="2000" dirty="0" smtClean="0"/>
              <a:t>The data products are called “rates” and the requirements say “rates”.</a:t>
            </a:r>
          </a:p>
          <a:p>
            <a:r>
              <a:rPr lang="en-US" sz="2000" dirty="0" smtClean="0"/>
              <a:t>But they only mean that in the high-level sense (not trying to specify technical detail) when writing the requirements.</a:t>
            </a:r>
          </a:p>
          <a:p>
            <a:r>
              <a:rPr lang="en-US" sz="2000" dirty="0" smtClean="0"/>
              <a:t>Because a “rate” is really a value over a period of time, such as 1KHz being 1000 counts per second.  </a:t>
            </a:r>
          </a:p>
          <a:p>
            <a:r>
              <a:rPr lang="en-US" sz="2000" dirty="0" smtClean="0"/>
              <a:t>A value without time is just a total.</a:t>
            </a:r>
          </a:p>
          <a:p>
            <a:r>
              <a:rPr lang="en-US" sz="2000" dirty="0" smtClean="0"/>
              <a:t>Each instrument actually produces a total count over an accumulation window, as well as the time spent in that accumulation window.</a:t>
            </a:r>
          </a:p>
          <a:p>
            <a:r>
              <a:rPr lang="en-US" sz="2000" dirty="0" smtClean="0"/>
              <a:t>The scientists prefer it that way, as there are other instrument-specific factors that go into their “rates” conversion on the ground that are tricky to do onboard (which is why many instruments don’t).</a:t>
            </a:r>
          </a:p>
          <a:p>
            <a:r>
              <a:rPr lang="en-US" sz="2000" dirty="0" smtClean="0"/>
              <a:t>Here, because the intent and level of the requirement is known, the implementation meets the spirit of the requirement, not strict wording.</a:t>
            </a:r>
            <a:endParaRPr lang="en-US" sz="2000" dirty="0"/>
          </a:p>
        </p:txBody>
      </p:sp>
      <p:sp>
        <p:nvSpPr>
          <p:cNvPr id="4" name="Footer Placeholder 3"/>
          <p:cNvSpPr>
            <a:spLocks noGrp="1"/>
          </p:cNvSpPr>
          <p:nvPr>
            <p:ph type="ftr" sz="quarter" idx="11"/>
          </p:nvPr>
        </p:nvSpPr>
        <p:spPr/>
        <p:txBody>
          <a:bodyPr/>
          <a:lstStyle/>
          <a:p>
            <a:pPr>
              <a:defRPr/>
            </a:pPr>
            <a:r>
              <a:rPr lang="en-US" smtClean="0"/>
              <a:t>This is a non-ITAR presentation, for public release and reproduction from FSW website. </a:t>
            </a:r>
            <a:endParaRPr lang="en-US"/>
          </a:p>
        </p:txBody>
      </p:sp>
      <p:sp>
        <p:nvSpPr>
          <p:cNvPr id="5" name="Slide Number Placeholder 4"/>
          <p:cNvSpPr>
            <a:spLocks noGrp="1"/>
          </p:cNvSpPr>
          <p:nvPr>
            <p:ph type="sldNum" sz="quarter" idx="12"/>
          </p:nvPr>
        </p:nvSpPr>
        <p:spPr/>
        <p:txBody>
          <a:bodyPr/>
          <a:lstStyle/>
          <a:p>
            <a:pPr>
              <a:defRPr/>
            </a:pPr>
            <a:fld id="{6C84B9F1-8376-4720-92D5-0462E5ECAF9F}" type="slidenum">
              <a:rPr lang="en-US" smtClean="0"/>
              <a:pPr>
                <a:defRPr/>
              </a:pPr>
              <a:t>18</a:t>
            </a:fld>
            <a:endParaRPr lang="en-US"/>
          </a:p>
        </p:txBody>
      </p:sp>
    </p:spTree>
    <p:extLst>
      <p:ext uri="{BB962C8B-B14F-4D97-AF65-F5344CB8AC3E}">
        <p14:creationId xmlns:p14="http://schemas.microsoft.com/office/powerpoint/2010/main" val="4140787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Heartbeat Or Not</a:t>
            </a:r>
            <a:endParaRPr lang="en-US" dirty="0"/>
          </a:p>
        </p:txBody>
      </p:sp>
      <p:sp>
        <p:nvSpPr>
          <p:cNvPr id="3" name="Content Placeholder 2"/>
          <p:cNvSpPr>
            <a:spLocks noGrp="1"/>
          </p:cNvSpPr>
          <p:nvPr>
            <p:ph idx="1"/>
          </p:nvPr>
        </p:nvSpPr>
        <p:spPr>
          <a:xfrm>
            <a:off x="457200" y="1417638"/>
            <a:ext cx="8229600" cy="4708525"/>
          </a:xfrm>
        </p:spPr>
        <p:txBody>
          <a:bodyPr/>
          <a:lstStyle/>
          <a:p>
            <a:r>
              <a:rPr lang="en-US" sz="2000" dirty="0" smtClean="0"/>
              <a:t>The </a:t>
            </a:r>
            <a:r>
              <a:rPr lang="en-US" sz="2000" dirty="0"/>
              <a:t>Interface Control </a:t>
            </a:r>
            <a:r>
              <a:rPr lang="en-US" sz="2000" dirty="0" smtClean="0"/>
              <a:t>Document between SO-HIS and the spacecraft specifies that the periodic message from the spacecraft to the instruments is stopped when the instrument is going to be powered off, or thrusters will fire on the spacecraft.  </a:t>
            </a:r>
          </a:p>
          <a:p>
            <a:r>
              <a:rPr lang="en-US" sz="2000" dirty="0" smtClean="0"/>
              <a:t>Thus the instrument must take action to safe itself when this message is “not received” for a time interval.</a:t>
            </a:r>
          </a:p>
          <a:p>
            <a:r>
              <a:rPr lang="en-US" sz="2000" dirty="0" smtClean="0"/>
              <a:t>Some instruments interpreted this as high level and said the intent was “lost” instead of “not arrived”, obviously meaning an edge-triggered response, such that the message has to be received and then go away.</a:t>
            </a:r>
          </a:p>
          <a:p>
            <a:r>
              <a:rPr lang="en-US" sz="2000" dirty="0" smtClean="0"/>
              <a:t>Some instruments interpreted this as low level and said it clearly specifies a level-triggered response whereby initial reception of the message is not required to timeout on not receiving the message.  </a:t>
            </a:r>
          </a:p>
          <a:p>
            <a:r>
              <a:rPr lang="en-US" sz="2000" dirty="0" smtClean="0"/>
              <a:t>Workaround is that the message must be enabled when the instruments are powered to prevent some instruments from being in Safe Mode.</a:t>
            </a:r>
          </a:p>
        </p:txBody>
      </p:sp>
      <p:sp>
        <p:nvSpPr>
          <p:cNvPr id="4" name="Footer Placeholder 3"/>
          <p:cNvSpPr>
            <a:spLocks noGrp="1"/>
          </p:cNvSpPr>
          <p:nvPr>
            <p:ph type="ftr" sz="quarter" idx="11"/>
          </p:nvPr>
        </p:nvSpPr>
        <p:spPr/>
        <p:txBody>
          <a:bodyPr/>
          <a:lstStyle/>
          <a:p>
            <a:pPr>
              <a:defRPr/>
            </a:pPr>
            <a:r>
              <a:rPr lang="en-US" smtClean="0"/>
              <a:t>This is a non-ITAR presentation, for public release and reproduction from FSW website. </a:t>
            </a:r>
            <a:endParaRPr lang="en-US"/>
          </a:p>
        </p:txBody>
      </p:sp>
      <p:sp>
        <p:nvSpPr>
          <p:cNvPr id="5" name="Slide Number Placeholder 4"/>
          <p:cNvSpPr>
            <a:spLocks noGrp="1"/>
          </p:cNvSpPr>
          <p:nvPr>
            <p:ph type="sldNum" sz="quarter" idx="12"/>
          </p:nvPr>
        </p:nvSpPr>
        <p:spPr/>
        <p:txBody>
          <a:bodyPr/>
          <a:lstStyle/>
          <a:p>
            <a:pPr>
              <a:defRPr/>
            </a:pPr>
            <a:fld id="{6C84B9F1-8376-4720-92D5-0462E5ECAF9F}" type="slidenum">
              <a:rPr lang="en-US" smtClean="0"/>
              <a:pPr>
                <a:defRPr/>
              </a:pPr>
              <a:t>19</a:t>
            </a:fld>
            <a:endParaRPr lang="en-US"/>
          </a:p>
        </p:txBody>
      </p:sp>
    </p:spTree>
    <p:extLst>
      <p:ext uri="{BB962C8B-B14F-4D97-AF65-F5344CB8AC3E}">
        <p14:creationId xmlns:p14="http://schemas.microsoft.com/office/powerpoint/2010/main" val="3697127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Tale Of Two Projects</a:t>
            </a:r>
            <a:endParaRPr lang="en-US" dirty="0"/>
          </a:p>
        </p:txBody>
      </p:sp>
      <p:sp>
        <p:nvSpPr>
          <p:cNvPr id="3" name="Content Placeholder 2"/>
          <p:cNvSpPr>
            <a:spLocks noGrp="1"/>
          </p:cNvSpPr>
          <p:nvPr>
            <p:ph idx="1"/>
          </p:nvPr>
        </p:nvSpPr>
        <p:spPr>
          <a:xfrm>
            <a:off x="457200" y="1417638"/>
            <a:ext cx="8229600" cy="4708525"/>
          </a:xfrm>
        </p:spPr>
        <p:txBody>
          <a:bodyPr/>
          <a:lstStyle/>
          <a:p>
            <a:r>
              <a:rPr lang="en-US" sz="2000" dirty="0" smtClean="0"/>
              <a:t>JUNO-JADE</a:t>
            </a:r>
          </a:p>
          <a:p>
            <a:pPr lvl="1"/>
            <a:r>
              <a:rPr lang="en-US" sz="2000" dirty="0" smtClean="0"/>
              <a:t>Jovian </a:t>
            </a:r>
            <a:r>
              <a:rPr lang="en-US" sz="2000" dirty="0" err="1" smtClean="0"/>
              <a:t>Auroral</a:t>
            </a:r>
            <a:r>
              <a:rPr lang="en-US" sz="2000" dirty="0" smtClean="0"/>
              <a:t> Distributions Experiment on JUNO mission to Jupiter.</a:t>
            </a:r>
          </a:p>
          <a:p>
            <a:pPr lvl="1"/>
            <a:r>
              <a:rPr lang="en-US" sz="2000" dirty="0" smtClean="0"/>
              <a:t>Instrument with 4 sensors (1 ion and 3 electron).</a:t>
            </a:r>
          </a:p>
          <a:p>
            <a:pPr lvl="1"/>
            <a:r>
              <a:rPr lang="en-US" sz="2000" dirty="0" smtClean="0"/>
              <a:t>Controlled 16 high voltage power supplies.</a:t>
            </a:r>
          </a:p>
          <a:p>
            <a:pPr lvl="1"/>
            <a:r>
              <a:rPr lang="en-US" sz="2000" dirty="0" smtClean="0"/>
              <a:t>Collected and processed (including compression) science data.</a:t>
            </a:r>
          </a:p>
          <a:p>
            <a:pPr lvl="1"/>
            <a:r>
              <a:rPr lang="en-US" sz="2000" dirty="0" smtClean="0"/>
              <a:t>271 Main Application requirements (not counting </a:t>
            </a:r>
            <a:r>
              <a:rPr lang="en-US" sz="2000" dirty="0" err="1" smtClean="0"/>
              <a:t>bootup</a:t>
            </a:r>
            <a:r>
              <a:rPr lang="en-US" sz="2000" dirty="0" smtClean="0"/>
              <a:t>).</a:t>
            </a:r>
            <a:endParaRPr lang="en-US" sz="2000" dirty="0"/>
          </a:p>
          <a:p>
            <a:r>
              <a:rPr lang="en-US" sz="2000" dirty="0" smtClean="0"/>
              <a:t>SO-HIS</a:t>
            </a:r>
            <a:endParaRPr lang="en-US" sz="2000" dirty="0"/>
          </a:p>
          <a:p>
            <a:pPr lvl="1"/>
            <a:r>
              <a:rPr lang="en-US" sz="2000" dirty="0" smtClean="0"/>
              <a:t>Heavy Ion Sensor on Solar Orbiter </a:t>
            </a:r>
            <a:r>
              <a:rPr lang="en-US" sz="2000" dirty="0"/>
              <a:t>(not to be confused with Solar Probe)</a:t>
            </a:r>
            <a:r>
              <a:rPr lang="en-US" sz="2000" dirty="0" smtClean="0"/>
              <a:t> mission to Sun.</a:t>
            </a:r>
          </a:p>
          <a:p>
            <a:pPr lvl="1"/>
            <a:r>
              <a:rPr lang="en-US" sz="2000" dirty="0" smtClean="0"/>
              <a:t>Instrument </a:t>
            </a:r>
            <a:r>
              <a:rPr lang="en-US" sz="2000" dirty="0"/>
              <a:t>with </a:t>
            </a:r>
            <a:r>
              <a:rPr lang="en-US" sz="2000" dirty="0" smtClean="0"/>
              <a:t>1 sensor </a:t>
            </a:r>
            <a:r>
              <a:rPr lang="en-US" sz="2000" dirty="0"/>
              <a:t>(1 </a:t>
            </a:r>
            <a:r>
              <a:rPr lang="en-US" sz="2000" dirty="0" smtClean="0"/>
              <a:t>ion).</a:t>
            </a:r>
            <a:endParaRPr lang="en-US" sz="2000" dirty="0"/>
          </a:p>
          <a:p>
            <a:pPr lvl="1"/>
            <a:r>
              <a:rPr lang="en-US" sz="2000" dirty="0"/>
              <a:t>Controlled </a:t>
            </a:r>
            <a:r>
              <a:rPr lang="en-US" sz="2000" dirty="0" smtClean="0"/>
              <a:t>10 high voltage power supplies.</a:t>
            </a:r>
            <a:endParaRPr lang="en-US" sz="2000" dirty="0"/>
          </a:p>
          <a:p>
            <a:pPr lvl="1"/>
            <a:r>
              <a:rPr lang="en-US" sz="2000" dirty="0"/>
              <a:t>Collected and processed (including compression) science </a:t>
            </a:r>
            <a:r>
              <a:rPr lang="en-US" sz="2000" dirty="0" smtClean="0"/>
              <a:t>data.</a:t>
            </a:r>
          </a:p>
          <a:p>
            <a:pPr lvl="1"/>
            <a:r>
              <a:rPr lang="en-US" sz="2000" dirty="0" smtClean="0"/>
              <a:t>375 Main Application </a:t>
            </a:r>
            <a:r>
              <a:rPr lang="en-US" sz="2000" dirty="0"/>
              <a:t>requirements (not counting </a:t>
            </a:r>
            <a:r>
              <a:rPr lang="en-US" sz="2000" dirty="0" err="1"/>
              <a:t>bootup</a:t>
            </a:r>
            <a:r>
              <a:rPr lang="en-US" sz="2000" dirty="0" smtClean="0"/>
              <a:t>).</a:t>
            </a:r>
            <a:endParaRPr lang="en-US" sz="2000" dirty="0"/>
          </a:p>
          <a:p>
            <a:pPr lvl="1"/>
            <a:endParaRPr lang="en-US" sz="2000" dirty="0"/>
          </a:p>
          <a:p>
            <a:endParaRPr lang="en-US" sz="2000" dirty="0"/>
          </a:p>
        </p:txBody>
      </p:sp>
      <p:sp>
        <p:nvSpPr>
          <p:cNvPr id="4" name="Footer Placeholder 3"/>
          <p:cNvSpPr>
            <a:spLocks noGrp="1"/>
          </p:cNvSpPr>
          <p:nvPr>
            <p:ph type="ftr" sz="quarter" idx="11"/>
          </p:nvPr>
        </p:nvSpPr>
        <p:spPr/>
        <p:txBody>
          <a:bodyPr/>
          <a:lstStyle/>
          <a:p>
            <a:pPr>
              <a:defRPr/>
            </a:pPr>
            <a:r>
              <a:rPr lang="en-US" smtClean="0"/>
              <a:t>This is a non-ITAR presentation, for public release and reproduction from FSW website. </a:t>
            </a:r>
            <a:endParaRPr lang="en-US"/>
          </a:p>
        </p:txBody>
      </p:sp>
      <p:sp>
        <p:nvSpPr>
          <p:cNvPr id="5" name="Slide Number Placeholder 4"/>
          <p:cNvSpPr>
            <a:spLocks noGrp="1"/>
          </p:cNvSpPr>
          <p:nvPr>
            <p:ph type="sldNum" sz="quarter" idx="12"/>
          </p:nvPr>
        </p:nvSpPr>
        <p:spPr/>
        <p:txBody>
          <a:bodyPr/>
          <a:lstStyle/>
          <a:p>
            <a:pPr>
              <a:defRPr/>
            </a:pPr>
            <a:fld id="{6C84B9F1-8376-4720-92D5-0462E5ECAF9F}" type="slidenum">
              <a:rPr lang="en-US" smtClean="0"/>
              <a:pPr>
                <a:defRPr/>
              </a:pPr>
              <a:t>2</a:t>
            </a:fld>
            <a:endParaRPr lang="en-US"/>
          </a:p>
        </p:txBody>
      </p:sp>
    </p:spTree>
    <p:extLst>
      <p:ext uri="{BB962C8B-B14F-4D97-AF65-F5344CB8AC3E}">
        <p14:creationId xmlns:p14="http://schemas.microsoft.com/office/powerpoint/2010/main" val="2796066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Saved By The Reasoning</a:t>
            </a:r>
            <a:endParaRPr lang="en-US" dirty="0"/>
          </a:p>
        </p:txBody>
      </p:sp>
      <p:sp>
        <p:nvSpPr>
          <p:cNvPr id="3" name="Content Placeholder 2"/>
          <p:cNvSpPr>
            <a:spLocks noGrp="1"/>
          </p:cNvSpPr>
          <p:nvPr>
            <p:ph idx="1"/>
          </p:nvPr>
        </p:nvSpPr>
        <p:spPr/>
        <p:txBody>
          <a:bodyPr/>
          <a:lstStyle/>
          <a:p>
            <a:r>
              <a:rPr lang="en-US" sz="2000" dirty="0" smtClean="0"/>
              <a:t>SO-HIS has two categories of science data, low-counts and high-counts.</a:t>
            </a:r>
          </a:p>
          <a:p>
            <a:r>
              <a:rPr lang="en-US" sz="2000" dirty="0" smtClean="0"/>
              <a:t>Two compression algorithms exist, each optimized for low or high counts.</a:t>
            </a:r>
          </a:p>
          <a:p>
            <a:r>
              <a:rPr lang="en-US" sz="2000" dirty="0" smtClean="0"/>
              <a:t>A draft spec defining which data product received which type of compression had the allocation backwards, such that each received the wrong type.</a:t>
            </a:r>
          </a:p>
          <a:p>
            <a:r>
              <a:rPr lang="en-US" sz="2000" dirty="0" smtClean="0"/>
              <a:t>When the scientist went back to add rationales for the requirements, he noticed the mismatch between the reason and the specification.</a:t>
            </a:r>
          </a:p>
          <a:p>
            <a:r>
              <a:rPr lang="en-US" sz="2000" dirty="0" smtClean="0"/>
              <a:t>That potential problem was avoided, as the reason served as a sanity check for the author, not just the recipient / developer.</a:t>
            </a:r>
            <a:endParaRPr lang="en-US" sz="2000" dirty="0"/>
          </a:p>
        </p:txBody>
      </p:sp>
      <p:sp>
        <p:nvSpPr>
          <p:cNvPr id="4" name="Footer Placeholder 3"/>
          <p:cNvSpPr>
            <a:spLocks noGrp="1"/>
          </p:cNvSpPr>
          <p:nvPr>
            <p:ph type="ftr" sz="quarter" idx="11"/>
          </p:nvPr>
        </p:nvSpPr>
        <p:spPr/>
        <p:txBody>
          <a:bodyPr/>
          <a:lstStyle/>
          <a:p>
            <a:pPr>
              <a:defRPr/>
            </a:pPr>
            <a:r>
              <a:rPr lang="en-US" smtClean="0"/>
              <a:t>This is a non-ITAR presentation, for public release and reproduction from FSW website. </a:t>
            </a:r>
            <a:endParaRPr lang="en-US"/>
          </a:p>
        </p:txBody>
      </p:sp>
      <p:sp>
        <p:nvSpPr>
          <p:cNvPr id="5" name="Slide Number Placeholder 4"/>
          <p:cNvSpPr>
            <a:spLocks noGrp="1"/>
          </p:cNvSpPr>
          <p:nvPr>
            <p:ph type="sldNum" sz="quarter" idx="12"/>
          </p:nvPr>
        </p:nvSpPr>
        <p:spPr/>
        <p:txBody>
          <a:bodyPr/>
          <a:lstStyle/>
          <a:p>
            <a:pPr>
              <a:defRPr/>
            </a:pPr>
            <a:fld id="{6C84B9F1-8376-4720-92D5-0462E5ECAF9F}" type="slidenum">
              <a:rPr lang="en-US" smtClean="0"/>
              <a:pPr>
                <a:defRPr/>
              </a:pPr>
              <a:t>20</a:t>
            </a:fld>
            <a:endParaRPr lang="en-US"/>
          </a:p>
        </p:txBody>
      </p:sp>
    </p:spTree>
    <p:extLst>
      <p:ext uri="{BB962C8B-B14F-4D97-AF65-F5344CB8AC3E}">
        <p14:creationId xmlns:p14="http://schemas.microsoft.com/office/powerpoint/2010/main" val="994975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Practices</a:t>
            </a:r>
            <a:endParaRPr lang="en-US" dirty="0"/>
          </a:p>
        </p:txBody>
      </p:sp>
      <p:sp>
        <p:nvSpPr>
          <p:cNvPr id="3" name="Content Placeholder 2"/>
          <p:cNvSpPr>
            <a:spLocks noGrp="1"/>
          </p:cNvSpPr>
          <p:nvPr>
            <p:ph idx="1"/>
          </p:nvPr>
        </p:nvSpPr>
        <p:spPr/>
        <p:txBody>
          <a:bodyPr/>
          <a:lstStyle/>
          <a:p>
            <a:r>
              <a:rPr lang="en-US" sz="2400" dirty="0" smtClean="0"/>
              <a:t>Associate a source or point of contact with each requirement.</a:t>
            </a:r>
          </a:p>
          <a:p>
            <a:r>
              <a:rPr lang="en-US" sz="2400" dirty="0" smtClean="0"/>
              <a:t>Include a rationale for why that requirement exists.</a:t>
            </a:r>
          </a:p>
          <a:p>
            <a:r>
              <a:rPr lang="en-US" sz="2400" dirty="0" smtClean="0"/>
              <a:t>Include the intended operational use for that requirement.</a:t>
            </a:r>
          </a:p>
          <a:p>
            <a:r>
              <a:rPr lang="en-US" sz="2400" dirty="0" smtClean="0"/>
              <a:t>Denote whether the requirement is high-level or low-level / derived.</a:t>
            </a:r>
          </a:p>
          <a:p>
            <a:r>
              <a:rPr lang="en-US" sz="2400" dirty="0" smtClean="0"/>
              <a:t>Use a requirements management tool.</a:t>
            </a:r>
          </a:p>
          <a:p>
            <a:r>
              <a:rPr lang="en-US" sz="2400" dirty="0"/>
              <a:t>Clarify acronyms and </a:t>
            </a:r>
            <a:r>
              <a:rPr lang="en-US" sz="2400" dirty="0" smtClean="0"/>
              <a:t>abbreviations.</a:t>
            </a:r>
            <a:endParaRPr lang="en-US" sz="2400" dirty="0"/>
          </a:p>
          <a:p>
            <a:pPr marL="0" indent="0">
              <a:buNone/>
            </a:pPr>
            <a:endParaRPr lang="en-US" sz="2400" dirty="0"/>
          </a:p>
        </p:txBody>
      </p:sp>
      <p:sp>
        <p:nvSpPr>
          <p:cNvPr id="4" name="Footer Placeholder 3"/>
          <p:cNvSpPr>
            <a:spLocks noGrp="1"/>
          </p:cNvSpPr>
          <p:nvPr>
            <p:ph type="ftr" sz="quarter" idx="11"/>
          </p:nvPr>
        </p:nvSpPr>
        <p:spPr/>
        <p:txBody>
          <a:bodyPr/>
          <a:lstStyle/>
          <a:p>
            <a:pPr>
              <a:defRPr/>
            </a:pPr>
            <a:r>
              <a:rPr lang="en-US" smtClean="0"/>
              <a:t>This is a non-ITAR presentation, for public release and reproduction from FSW website. </a:t>
            </a:r>
            <a:endParaRPr lang="en-US"/>
          </a:p>
        </p:txBody>
      </p:sp>
      <p:sp>
        <p:nvSpPr>
          <p:cNvPr id="5" name="Slide Number Placeholder 4"/>
          <p:cNvSpPr>
            <a:spLocks noGrp="1"/>
          </p:cNvSpPr>
          <p:nvPr>
            <p:ph type="sldNum" sz="quarter" idx="12"/>
          </p:nvPr>
        </p:nvSpPr>
        <p:spPr/>
        <p:txBody>
          <a:bodyPr/>
          <a:lstStyle/>
          <a:p>
            <a:pPr>
              <a:defRPr/>
            </a:pPr>
            <a:fld id="{6C84B9F1-8376-4720-92D5-0462E5ECAF9F}" type="slidenum">
              <a:rPr lang="en-US" smtClean="0"/>
              <a:pPr>
                <a:defRPr/>
              </a:pPr>
              <a:t>3</a:t>
            </a:fld>
            <a:endParaRPr lang="en-US"/>
          </a:p>
        </p:txBody>
      </p:sp>
    </p:spTree>
    <p:extLst>
      <p:ext uri="{BB962C8B-B14F-4D97-AF65-F5344CB8AC3E}">
        <p14:creationId xmlns:p14="http://schemas.microsoft.com/office/powerpoint/2010/main" val="2964932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Ownership</a:t>
            </a:r>
            <a:endParaRPr lang="en-US" dirty="0"/>
          </a:p>
        </p:txBody>
      </p:sp>
      <p:sp>
        <p:nvSpPr>
          <p:cNvPr id="3" name="Content Placeholder 2"/>
          <p:cNvSpPr>
            <a:spLocks noGrp="1"/>
          </p:cNvSpPr>
          <p:nvPr>
            <p:ph idx="1"/>
          </p:nvPr>
        </p:nvSpPr>
        <p:spPr/>
        <p:txBody>
          <a:bodyPr/>
          <a:lstStyle/>
          <a:p>
            <a:r>
              <a:rPr lang="en-US" sz="2000" dirty="0" smtClean="0"/>
              <a:t>The originator or source of a requirement should be listed with that requirement. </a:t>
            </a:r>
          </a:p>
          <a:p>
            <a:r>
              <a:rPr lang="en-US" sz="2000" dirty="0" smtClean="0"/>
              <a:t>Requirements can come from many people in many positions / fields.</a:t>
            </a:r>
          </a:p>
          <a:p>
            <a:r>
              <a:rPr lang="en-US" sz="2000" dirty="0" smtClean="0"/>
              <a:t>A requirement that makes sense to one person can make no sense to another.</a:t>
            </a:r>
          </a:p>
          <a:p>
            <a:r>
              <a:rPr lang="en-US" sz="2000" dirty="0" smtClean="0"/>
              <a:t>When requirements are being implemented, questions can arise as to their intent or necessity.</a:t>
            </a:r>
          </a:p>
          <a:p>
            <a:r>
              <a:rPr lang="en-US" sz="2000" dirty="0" smtClean="0"/>
              <a:t>Knowing who to ask helps ensure the requirements are being interpreted and explained by the right people, and others aren’t just guessing.</a:t>
            </a:r>
          </a:p>
          <a:p>
            <a:r>
              <a:rPr lang="en-US" sz="2000" dirty="0" smtClean="0"/>
              <a:t>This helps when requirements are being scrubbed in a system change to decide which to add, which to remove, and which to keep.</a:t>
            </a:r>
          </a:p>
          <a:p>
            <a:endParaRPr lang="en-US" sz="2000" dirty="0" smtClean="0"/>
          </a:p>
        </p:txBody>
      </p:sp>
      <p:sp>
        <p:nvSpPr>
          <p:cNvPr id="4" name="Footer Placeholder 3"/>
          <p:cNvSpPr>
            <a:spLocks noGrp="1"/>
          </p:cNvSpPr>
          <p:nvPr>
            <p:ph type="ftr" sz="quarter" idx="11"/>
          </p:nvPr>
        </p:nvSpPr>
        <p:spPr/>
        <p:txBody>
          <a:bodyPr/>
          <a:lstStyle/>
          <a:p>
            <a:pPr>
              <a:defRPr/>
            </a:pPr>
            <a:r>
              <a:rPr lang="en-US" smtClean="0"/>
              <a:t>This is a non-ITAR presentation, for public release and reproduction from FSW website. </a:t>
            </a:r>
            <a:endParaRPr lang="en-US"/>
          </a:p>
        </p:txBody>
      </p:sp>
      <p:sp>
        <p:nvSpPr>
          <p:cNvPr id="5" name="Slide Number Placeholder 4"/>
          <p:cNvSpPr>
            <a:spLocks noGrp="1"/>
          </p:cNvSpPr>
          <p:nvPr>
            <p:ph type="sldNum" sz="quarter" idx="12"/>
          </p:nvPr>
        </p:nvSpPr>
        <p:spPr/>
        <p:txBody>
          <a:bodyPr/>
          <a:lstStyle/>
          <a:p>
            <a:pPr>
              <a:defRPr/>
            </a:pPr>
            <a:fld id="{6C84B9F1-8376-4720-92D5-0462E5ECAF9F}" type="slidenum">
              <a:rPr lang="en-US" smtClean="0"/>
              <a:pPr>
                <a:defRPr/>
              </a:pPr>
              <a:t>4</a:t>
            </a:fld>
            <a:endParaRPr lang="en-US"/>
          </a:p>
        </p:txBody>
      </p:sp>
    </p:spTree>
    <p:extLst>
      <p:ext uri="{BB962C8B-B14F-4D97-AF65-F5344CB8AC3E}">
        <p14:creationId xmlns:p14="http://schemas.microsoft.com/office/powerpoint/2010/main" val="1038463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Reasoning</a:t>
            </a:r>
            <a:endParaRPr lang="en-US" dirty="0"/>
          </a:p>
        </p:txBody>
      </p:sp>
      <p:sp>
        <p:nvSpPr>
          <p:cNvPr id="3" name="Content Placeholder 2"/>
          <p:cNvSpPr>
            <a:spLocks noGrp="1"/>
          </p:cNvSpPr>
          <p:nvPr>
            <p:ph idx="1"/>
          </p:nvPr>
        </p:nvSpPr>
        <p:spPr>
          <a:xfrm>
            <a:off x="457200" y="1417638"/>
            <a:ext cx="8229600" cy="4708525"/>
          </a:xfrm>
        </p:spPr>
        <p:txBody>
          <a:bodyPr/>
          <a:lstStyle/>
          <a:p>
            <a:r>
              <a:rPr lang="en-US" sz="2000" dirty="0" smtClean="0"/>
              <a:t>Requirements should have rationales explaining why they exist.</a:t>
            </a:r>
          </a:p>
          <a:p>
            <a:r>
              <a:rPr lang="en-US" sz="2000" dirty="0" smtClean="0"/>
              <a:t>This should indicate their point or purpose and what problem they are trying to solve.</a:t>
            </a:r>
          </a:p>
          <a:p>
            <a:r>
              <a:rPr lang="en-US" sz="2000" dirty="0"/>
              <a:t>This helps when requirements are being scrubbed in a system change to decide which to add, which to remove, and which to </a:t>
            </a:r>
            <a:r>
              <a:rPr lang="en-US" sz="2000" dirty="0" smtClean="0"/>
              <a:t>keep.</a:t>
            </a:r>
            <a:endParaRPr lang="en-US" sz="2000" dirty="0"/>
          </a:p>
          <a:p>
            <a:r>
              <a:rPr lang="en-US" sz="2000" dirty="0" smtClean="0"/>
              <a:t>Requirements can sit on waiting lists and eventually become obsolete or “overcome by events” (OBE).</a:t>
            </a:r>
          </a:p>
          <a:p>
            <a:r>
              <a:rPr lang="en-US" sz="2000" dirty="0" smtClean="0"/>
              <a:t>Knowing the reason can help developers see which requirements have a reason that is no longer valid, or perhaps never was valid, as perhaps the requirement itself was specifying too much of an implementation.</a:t>
            </a:r>
          </a:p>
          <a:p>
            <a:r>
              <a:rPr lang="en-US" sz="2000" dirty="0" smtClean="0"/>
              <a:t>Developers can also determine if the reason is not actually met by the requirement, as the specifier could have made incorrect assumptions about the system, or perhaps a different requirement satisfies the reason much better. </a:t>
            </a:r>
            <a:endParaRPr lang="en-US" sz="2000" dirty="0"/>
          </a:p>
        </p:txBody>
      </p:sp>
      <p:sp>
        <p:nvSpPr>
          <p:cNvPr id="4" name="Footer Placeholder 3"/>
          <p:cNvSpPr>
            <a:spLocks noGrp="1"/>
          </p:cNvSpPr>
          <p:nvPr>
            <p:ph type="ftr" sz="quarter" idx="11"/>
          </p:nvPr>
        </p:nvSpPr>
        <p:spPr/>
        <p:txBody>
          <a:bodyPr/>
          <a:lstStyle/>
          <a:p>
            <a:pPr>
              <a:defRPr/>
            </a:pPr>
            <a:r>
              <a:rPr lang="en-US" smtClean="0"/>
              <a:t>This is a non-ITAR presentation, for public release and reproduction from FSW website. </a:t>
            </a:r>
            <a:endParaRPr lang="en-US"/>
          </a:p>
        </p:txBody>
      </p:sp>
      <p:sp>
        <p:nvSpPr>
          <p:cNvPr id="5" name="Slide Number Placeholder 4"/>
          <p:cNvSpPr>
            <a:spLocks noGrp="1"/>
          </p:cNvSpPr>
          <p:nvPr>
            <p:ph type="sldNum" sz="quarter" idx="12"/>
          </p:nvPr>
        </p:nvSpPr>
        <p:spPr/>
        <p:txBody>
          <a:bodyPr/>
          <a:lstStyle/>
          <a:p>
            <a:pPr>
              <a:defRPr/>
            </a:pPr>
            <a:fld id="{6C84B9F1-8376-4720-92D5-0462E5ECAF9F}" type="slidenum">
              <a:rPr lang="en-US" smtClean="0"/>
              <a:pPr>
                <a:defRPr/>
              </a:pPr>
              <a:t>5</a:t>
            </a:fld>
            <a:endParaRPr lang="en-US"/>
          </a:p>
        </p:txBody>
      </p:sp>
    </p:spTree>
    <p:extLst>
      <p:ext uri="{BB962C8B-B14F-4D97-AF65-F5344CB8AC3E}">
        <p14:creationId xmlns:p14="http://schemas.microsoft.com/office/powerpoint/2010/main" val="2520336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Use</a:t>
            </a:r>
            <a:endParaRPr lang="en-US" dirty="0"/>
          </a:p>
        </p:txBody>
      </p:sp>
      <p:sp>
        <p:nvSpPr>
          <p:cNvPr id="3" name="Content Placeholder 2"/>
          <p:cNvSpPr>
            <a:spLocks noGrp="1"/>
          </p:cNvSpPr>
          <p:nvPr>
            <p:ph idx="1"/>
          </p:nvPr>
        </p:nvSpPr>
        <p:spPr/>
        <p:txBody>
          <a:bodyPr/>
          <a:lstStyle/>
          <a:p>
            <a:r>
              <a:rPr lang="en-US" sz="2000" dirty="0" smtClean="0"/>
              <a:t>Requirements should have a description of their intended use.</a:t>
            </a:r>
          </a:p>
          <a:p>
            <a:r>
              <a:rPr lang="en-US" sz="2000" dirty="0" smtClean="0"/>
              <a:t>This can include their relationship to other requirements.</a:t>
            </a:r>
          </a:p>
          <a:p>
            <a:r>
              <a:rPr lang="en-US" sz="2000" dirty="0" smtClean="0"/>
              <a:t>This can be combined with their rationale.</a:t>
            </a:r>
          </a:p>
          <a:p>
            <a:r>
              <a:rPr lang="en-US" sz="2000" dirty="0" smtClean="0"/>
              <a:t>Some of our projects have a “Concept of Operations” document (CONOPS). </a:t>
            </a:r>
          </a:p>
          <a:p>
            <a:r>
              <a:rPr lang="en-US" sz="2000" dirty="0" smtClean="0"/>
              <a:t>The CONOPS specifies how the system will be used from an operational and scientific perspective.</a:t>
            </a:r>
          </a:p>
          <a:p>
            <a:r>
              <a:rPr lang="en-US" sz="2000" dirty="0" smtClean="0"/>
              <a:t>The CONOPS shows how the requirements come from the intended use cases.</a:t>
            </a:r>
          </a:p>
          <a:p>
            <a:r>
              <a:rPr lang="en-US" sz="2000" dirty="0" smtClean="0"/>
              <a:t>The developers can apply a sanity check and determine which requirements either don’t meet the described use cases or cause an interactive conflict where their combination negates or interferes with intended uses.</a:t>
            </a:r>
            <a:endParaRPr lang="en-US" sz="2000" dirty="0"/>
          </a:p>
        </p:txBody>
      </p:sp>
      <p:sp>
        <p:nvSpPr>
          <p:cNvPr id="4" name="Footer Placeholder 3"/>
          <p:cNvSpPr>
            <a:spLocks noGrp="1"/>
          </p:cNvSpPr>
          <p:nvPr>
            <p:ph type="ftr" sz="quarter" idx="11"/>
          </p:nvPr>
        </p:nvSpPr>
        <p:spPr/>
        <p:txBody>
          <a:bodyPr/>
          <a:lstStyle/>
          <a:p>
            <a:pPr>
              <a:defRPr/>
            </a:pPr>
            <a:r>
              <a:rPr lang="en-US" smtClean="0"/>
              <a:t>This is a non-ITAR presentation, for public release and reproduction from FSW website. </a:t>
            </a:r>
            <a:endParaRPr lang="en-US"/>
          </a:p>
        </p:txBody>
      </p:sp>
      <p:sp>
        <p:nvSpPr>
          <p:cNvPr id="5" name="Slide Number Placeholder 4"/>
          <p:cNvSpPr>
            <a:spLocks noGrp="1"/>
          </p:cNvSpPr>
          <p:nvPr>
            <p:ph type="sldNum" sz="quarter" idx="12"/>
          </p:nvPr>
        </p:nvSpPr>
        <p:spPr/>
        <p:txBody>
          <a:bodyPr/>
          <a:lstStyle/>
          <a:p>
            <a:pPr>
              <a:defRPr/>
            </a:pPr>
            <a:fld id="{6C84B9F1-8376-4720-92D5-0462E5ECAF9F}" type="slidenum">
              <a:rPr lang="en-US" smtClean="0"/>
              <a:pPr>
                <a:defRPr/>
              </a:pPr>
              <a:t>6</a:t>
            </a:fld>
            <a:endParaRPr lang="en-US"/>
          </a:p>
        </p:txBody>
      </p:sp>
    </p:spTree>
    <p:extLst>
      <p:ext uri="{BB962C8B-B14F-4D97-AF65-F5344CB8AC3E}">
        <p14:creationId xmlns:p14="http://schemas.microsoft.com/office/powerpoint/2010/main" val="3442959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Levels</a:t>
            </a:r>
            <a:endParaRPr lang="en-US" dirty="0"/>
          </a:p>
        </p:txBody>
      </p:sp>
      <p:sp>
        <p:nvSpPr>
          <p:cNvPr id="3" name="Content Placeholder 2"/>
          <p:cNvSpPr>
            <a:spLocks noGrp="1"/>
          </p:cNvSpPr>
          <p:nvPr>
            <p:ph idx="1"/>
          </p:nvPr>
        </p:nvSpPr>
        <p:spPr/>
        <p:txBody>
          <a:bodyPr/>
          <a:lstStyle/>
          <a:p>
            <a:r>
              <a:rPr lang="en-US" sz="2000" dirty="0" smtClean="0"/>
              <a:t>The requirements should be organized, grouped, or labeled in some way that denotes whether they are high level, low level or derived.</a:t>
            </a:r>
          </a:p>
          <a:p>
            <a:r>
              <a:rPr lang="en-US" sz="2000" dirty="0" smtClean="0"/>
              <a:t> A high level requirement indicates it was written by someone who was conveying a broad general idea and the wording was not meant to specify technical details, as they are likely unfamiliar with that subsystem.</a:t>
            </a:r>
          </a:p>
          <a:p>
            <a:r>
              <a:rPr lang="en-US" sz="2000" dirty="0" smtClean="0"/>
              <a:t>A low level requirement indicates it was written by someone with knowledge of that subsystem who is specifying a technical detail.</a:t>
            </a:r>
          </a:p>
          <a:p>
            <a:r>
              <a:rPr lang="en-US" sz="2000" dirty="0" smtClean="0"/>
              <a:t>A requirement derived from a high level requirement may, for the purpose of testing, mean that a test of the derived requirement also counts as a test of the high level requirement such that the high level requirement does not need its own individual test case.</a:t>
            </a:r>
            <a:endParaRPr lang="en-US" sz="2000" dirty="0"/>
          </a:p>
        </p:txBody>
      </p:sp>
      <p:sp>
        <p:nvSpPr>
          <p:cNvPr id="4" name="Footer Placeholder 3"/>
          <p:cNvSpPr>
            <a:spLocks noGrp="1"/>
          </p:cNvSpPr>
          <p:nvPr>
            <p:ph type="ftr" sz="quarter" idx="11"/>
          </p:nvPr>
        </p:nvSpPr>
        <p:spPr/>
        <p:txBody>
          <a:bodyPr/>
          <a:lstStyle/>
          <a:p>
            <a:pPr>
              <a:defRPr/>
            </a:pPr>
            <a:r>
              <a:rPr lang="en-US" smtClean="0"/>
              <a:t>This is a non-ITAR presentation, for public release and reproduction from FSW website. </a:t>
            </a:r>
            <a:endParaRPr lang="en-US"/>
          </a:p>
        </p:txBody>
      </p:sp>
      <p:sp>
        <p:nvSpPr>
          <p:cNvPr id="5" name="Slide Number Placeholder 4"/>
          <p:cNvSpPr>
            <a:spLocks noGrp="1"/>
          </p:cNvSpPr>
          <p:nvPr>
            <p:ph type="sldNum" sz="quarter" idx="12"/>
          </p:nvPr>
        </p:nvSpPr>
        <p:spPr/>
        <p:txBody>
          <a:bodyPr/>
          <a:lstStyle/>
          <a:p>
            <a:pPr>
              <a:defRPr/>
            </a:pPr>
            <a:fld id="{6C84B9F1-8376-4720-92D5-0462E5ECAF9F}" type="slidenum">
              <a:rPr lang="en-US" smtClean="0"/>
              <a:pPr>
                <a:defRPr/>
              </a:pPr>
              <a:t>7</a:t>
            </a:fld>
            <a:endParaRPr lang="en-US"/>
          </a:p>
        </p:txBody>
      </p:sp>
    </p:spTree>
    <p:extLst>
      <p:ext uri="{BB962C8B-B14F-4D97-AF65-F5344CB8AC3E}">
        <p14:creationId xmlns:p14="http://schemas.microsoft.com/office/powerpoint/2010/main" val="1407309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Tool</a:t>
            </a:r>
            <a:endParaRPr lang="en-US" dirty="0"/>
          </a:p>
        </p:txBody>
      </p:sp>
      <p:sp>
        <p:nvSpPr>
          <p:cNvPr id="3" name="Content Placeholder 2"/>
          <p:cNvSpPr>
            <a:spLocks noGrp="1"/>
          </p:cNvSpPr>
          <p:nvPr>
            <p:ph idx="1"/>
          </p:nvPr>
        </p:nvSpPr>
        <p:spPr>
          <a:xfrm>
            <a:off x="457200" y="1345722"/>
            <a:ext cx="8229600" cy="4780442"/>
          </a:xfrm>
        </p:spPr>
        <p:txBody>
          <a:bodyPr/>
          <a:lstStyle/>
          <a:p>
            <a:r>
              <a:rPr lang="en-US" sz="2000" dirty="0" smtClean="0"/>
              <a:t>Determine a set of requirements for how to deal with requirements and select a proper tool for that purpose.</a:t>
            </a:r>
          </a:p>
          <a:p>
            <a:r>
              <a:rPr lang="en-US" sz="2000" dirty="0" smtClean="0"/>
              <a:t>Some like requirements grouped by interface (internal, external, commands, telemetry, fault handling).</a:t>
            </a:r>
          </a:p>
          <a:p>
            <a:r>
              <a:rPr lang="en-US" sz="2000" dirty="0" smtClean="0"/>
              <a:t>Some like requirements grouped by level (to see just high level and not be concerned with technical details).</a:t>
            </a:r>
          </a:p>
          <a:p>
            <a:r>
              <a:rPr lang="en-US" sz="2000" dirty="0" smtClean="0"/>
              <a:t>Some like requirements grouped by feature (memory load, memory dump, memory checksum).</a:t>
            </a:r>
          </a:p>
          <a:p>
            <a:r>
              <a:rPr lang="en-US" sz="2000" dirty="0" smtClean="0"/>
              <a:t>Developers, testers, managers, and customers all have their preferred viewing method.</a:t>
            </a:r>
          </a:p>
          <a:p>
            <a:r>
              <a:rPr lang="en-US" sz="2000" dirty="0" smtClean="0"/>
              <a:t>A tool that allows tagging, sorting, and filtering is greatly beneficial.  Even a spreadsheet can sort and filter (and columns can be used for tagging).</a:t>
            </a:r>
          </a:p>
          <a:p>
            <a:r>
              <a:rPr lang="en-US" sz="2000" dirty="0" smtClean="0"/>
              <a:t>A tool that creates links and traces between requirements, designs, test cases, and parent specifications can find holes and lost/orphaned items.</a:t>
            </a:r>
            <a:endParaRPr lang="en-US" sz="2000" dirty="0"/>
          </a:p>
        </p:txBody>
      </p:sp>
      <p:sp>
        <p:nvSpPr>
          <p:cNvPr id="4" name="Footer Placeholder 3"/>
          <p:cNvSpPr>
            <a:spLocks noGrp="1"/>
          </p:cNvSpPr>
          <p:nvPr>
            <p:ph type="ftr" sz="quarter" idx="11"/>
          </p:nvPr>
        </p:nvSpPr>
        <p:spPr/>
        <p:txBody>
          <a:bodyPr/>
          <a:lstStyle/>
          <a:p>
            <a:pPr>
              <a:defRPr/>
            </a:pPr>
            <a:r>
              <a:rPr lang="en-US" smtClean="0"/>
              <a:t>This is a non-ITAR presentation, for public release and reproduction from FSW website. </a:t>
            </a:r>
            <a:endParaRPr lang="en-US"/>
          </a:p>
        </p:txBody>
      </p:sp>
      <p:sp>
        <p:nvSpPr>
          <p:cNvPr id="5" name="Slide Number Placeholder 4"/>
          <p:cNvSpPr>
            <a:spLocks noGrp="1"/>
          </p:cNvSpPr>
          <p:nvPr>
            <p:ph type="sldNum" sz="quarter" idx="12"/>
          </p:nvPr>
        </p:nvSpPr>
        <p:spPr/>
        <p:txBody>
          <a:bodyPr/>
          <a:lstStyle/>
          <a:p>
            <a:pPr>
              <a:defRPr/>
            </a:pPr>
            <a:fld id="{6C84B9F1-8376-4720-92D5-0462E5ECAF9F}" type="slidenum">
              <a:rPr lang="en-US" smtClean="0"/>
              <a:pPr>
                <a:defRPr/>
              </a:pPr>
              <a:t>8</a:t>
            </a:fld>
            <a:endParaRPr lang="en-US"/>
          </a:p>
        </p:txBody>
      </p:sp>
    </p:spTree>
    <p:extLst>
      <p:ext uri="{BB962C8B-B14F-4D97-AF65-F5344CB8AC3E}">
        <p14:creationId xmlns:p14="http://schemas.microsoft.com/office/powerpoint/2010/main" val="1442416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Clarification Of Identifiers</a:t>
            </a:r>
            <a:endParaRPr lang="en-US" dirty="0" smtClean="0"/>
          </a:p>
        </p:txBody>
      </p:sp>
      <p:sp>
        <p:nvSpPr>
          <p:cNvPr id="4099" name="Content Placeholder 2"/>
          <p:cNvSpPr>
            <a:spLocks noGrp="1"/>
          </p:cNvSpPr>
          <p:nvPr>
            <p:ph idx="1"/>
          </p:nvPr>
        </p:nvSpPr>
        <p:spPr/>
        <p:txBody>
          <a:bodyPr/>
          <a:lstStyle/>
          <a:p>
            <a:r>
              <a:rPr lang="en-US" sz="2000" dirty="0" smtClean="0"/>
              <a:t>There is a vast amount of implied and implicit “institutional knowledge” at places.</a:t>
            </a:r>
          </a:p>
          <a:p>
            <a:r>
              <a:rPr lang="en-US" sz="2000" dirty="0"/>
              <a:t>C</a:t>
            </a:r>
            <a:r>
              <a:rPr lang="en-US" sz="2000" dirty="0" smtClean="0"/>
              <a:t>ertain acronyms, abbreviations, identifiers, have a common meaning to a particular group of people.</a:t>
            </a:r>
          </a:p>
          <a:p>
            <a:r>
              <a:rPr lang="en-US" sz="2000" dirty="0" smtClean="0"/>
              <a:t>These can be misinterpreted by other organizations, other fields, and other project positions.</a:t>
            </a:r>
          </a:p>
          <a:p>
            <a:r>
              <a:rPr lang="en-US" sz="2000" dirty="0" smtClean="0"/>
              <a:t>Specifying notation is essential to prevent misunderstanding when handed off to others.</a:t>
            </a:r>
          </a:p>
          <a:p>
            <a:r>
              <a:rPr lang="en-US" sz="2000" dirty="0" smtClean="0"/>
              <a:t>Even a drawing on a whiteboard or chalkboard needs definitions if a picture of it handed to people not in the meeting is the unofficial requirements spec.</a:t>
            </a:r>
            <a:endParaRPr lang="en-US" sz="2000" dirty="0" smtClean="0"/>
          </a:p>
        </p:txBody>
      </p:sp>
      <p:sp>
        <p:nvSpPr>
          <p:cNvPr id="4" name="Footer Placeholder 3"/>
          <p:cNvSpPr>
            <a:spLocks noGrp="1"/>
          </p:cNvSpPr>
          <p:nvPr>
            <p:ph type="ftr" sz="quarter" idx="11"/>
          </p:nvPr>
        </p:nvSpPr>
        <p:spPr>
          <a:xfrm>
            <a:off x="1549400" y="6356350"/>
            <a:ext cx="6070600" cy="365125"/>
          </a:xfrm>
        </p:spPr>
        <p:txBody>
          <a:bodyPr/>
          <a:lstStyle/>
          <a:p>
            <a:pPr>
              <a:defRPr/>
            </a:pPr>
            <a:r>
              <a:rPr lang="en-US" dirty="0"/>
              <a:t>This is a non-ITAR presentation, for public release and reproduction from FSW website. </a:t>
            </a:r>
          </a:p>
        </p:txBody>
      </p:sp>
      <p:sp>
        <p:nvSpPr>
          <p:cNvPr id="5" name="Slide Number Placeholder 4"/>
          <p:cNvSpPr>
            <a:spLocks noGrp="1"/>
          </p:cNvSpPr>
          <p:nvPr>
            <p:ph type="sldNum" sz="quarter" idx="12"/>
          </p:nvPr>
        </p:nvSpPr>
        <p:spPr/>
        <p:txBody>
          <a:bodyPr/>
          <a:lstStyle/>
          <a:p>
            <a:pPr>
              <a:defRPr/>
            </a:pPr>
            <a:fld id="{0F461F2F-5C65-45C3-885A-45E5D6F23589}" type="slidenum">
              <a:rPr lang="en-US"/>
              <a:pPr>
                <a:defRPr/>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519</TotalTime>
  <Words>2855</Words>
  <Application>Microsoft Office PowerPoint</Application>
  <PresentationFormat>On-screen Show (4:3)</PresentationFormat>
  <Paragraphs>192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A Requirements Case Study of JUNO-JADE and SO-HIS</vt:lpstr>
      <vt:lpstr>A Tale Of Two Projects</vt:lpstr>
      <vt:lpstr>Good Practices</vt:lpstr>
      <vt:lpstr>Requirements Ownership</vt:lpstr>
      <vt:lpstr>Requirements Reasoning</vt:lpstr>
      <vt:lpstr>Requirements Use</vt:lpstr>
      <vt:lpstr>Requirements Levels</vt:lpstr>
      <vt:lpstr>Requirements Tool</vt:lpstr>
      <vt:lpstr>Clarification Of Identifiers</vt:lpstr>
      <vt:lpstr>Other Lessons Learned</vt:lpstr>
      <vt:lpstr>Requirements Confusion</vt:lpstr>
      <vt:lpstr>And Then There Were Two</vt:lpstr>
      <vt:lpstr>Of Bits And Bytes</vt:lpstr>
      <vt:lpstr>Words, Halves, and Doubles</vt:lpstr>
      <vt:lpstr>The Powers That Be</vt:lpstr>
      <vt:lpstr>To View Or Not To View</vt:lpstr>
      <vt:lpstr>Transactional Frequency</vt:lpstr>
      <vt:lpstr>Total Count Rates</vt:lpstr>
      <vt:lpstr>Heartbeat Or Not</vt:lpstr>
      <vt:lpstr>Saved By The Reasoning</vt:lpstr>
    </vt:vector>
  </TitlesOfParts>
  <Company>NASA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Goddard SpW Protocol Stack</dc:title>
  <dc:creator>Carlos Ugarte</dc:creator>
  <cp:lastModifiedBy>Loeffler, Chad</cp:lastModifiedBy>
  <cp:revision>76</cp:revision>
  <dcterms:created xsi:type="dcterms:W3CDTF">2015-06-15T12:13:22Z</dcterms:created>
  <dcterms:modified xsi:type="dcterms:W3CDTF">2017-11-22T21:19:35Z</dcterms:modified>
</cp:coreProperties>
</file>