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0"/>
  </p:notesMasterIdLst>
  <p:sldIdLst>
    <p:sldId id="256" r:id="rId3"/>
    <p:sldId id="268" r:id="rId4"/>
    <p:sldId id="269" r:id="rId5"/>
    <p:sldId id="261" r:id="rId6"/>
    <p:sldId id="262" r:id="rId7"/>
    <p:sldId id="275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9" r:id="rId16"/>
    <p:sldId id="267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5244" autoAdjust="0"/>
  </p:normalViewPr>
  <p:slideViewPr>
    <p:cSldViewPr snapToGrid="0" snapToObjects="1" showGuides="1">
      <p:cViewPr>
        <p:scale>
          <a:sx n="75" d="100"/>
          <a:sy n="75" d="100"/>
        </p:scale>
        <p:origin x="72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1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358-B90B-4FD7-A49A-26F5C571B6F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2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358-B90B-4FD7-A49A-26F5C571B6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A5DF-54D6-43B7-B4B0-E0EEE24E48D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4E0-5D7B-441A-B56B-61DE0136F9D8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E8B-2FD1-4849-BE30-EBB3B3B07A3F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17573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66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46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33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7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09675"/>
            <a:ext cx="4079875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9675"/>
            <a:ext cx="4079875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40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1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05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9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898D-C5D3-4D22-A73C-194A2C277D7A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7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80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27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52400"/>
            <a:ext cx="2078037" cy="6032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152400"/>
            <a:ext cx="6081713" cy="6032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0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680200" cy="688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925" y="1209675"/>
            <a:ext cx="8312150" cy="49752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45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259-B62A-4188-8AF8-8AD7CBC68A81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BCB-7BB1-46C4-B3C5-429DDA4223E7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D9C-474E-4A87-A1BC-D0E58CEBA6F5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44E-CDF2-4E9D-96BA-F825DB653174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C59B-A2C2-4F5B-B8A8-A75ED31FEF22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8B-AA92-4EB3-BECB-2EE67C18A9D7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D2B72-47E5-4B0C-8ACE-7E224D71241E}" type="datetime1">
              <a:rPr lang="en-US"/>
              <a:pPr>
                <a:defRPr/>
              </a:pPr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2331" y="6356350"/>
            <a:ext cx="319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668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209675"/>
            <a:ext cx="8312150" cy="4975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3" name="Rectangle 5"/>
          <p:cNvSpPr>
            <a:spLocks noChangeArrowheads="1"/>
          </p:cNvSpPr>
          <p:nvPr userDrawn="1"/>
        </p:nvSpPr>
        <p:spPr bwMode="auto">
          <a:xfrm>
            <a:off x="1358900" y="838200"/>
            <a:ext cx="6845300" cy="635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tint val="2353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 userDrawn="1"/>
        </p:nvSpPr>
        <p:spPr bwMode="auto">
          <a:xfrm>
            <a:off x="200025" y="646112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/>
            <a:endParaRPr lang="en-US" sz="1000">
              <a:solidFill>
                <a:srgbClr val="000000"/>
              </a:solidFill>
              <a:latin typeface="Times New Roman" charset="0"/>
              <a:ea typeface="ＭＳ Ｐゴシック" charset="-128"/>
              <a:cs typeface="+mn-cs"/>
            </a:endParaRPr>
          </a:p>
          <a:p>
            <a:pPr defTabSz="914400" eaLnBrk="0" hangingPunct="0"/>
            <a:endParaRPr lang="en-US" sz="1000">
              <a:solidFill>
                <a:srgbClr val="000000"/>
              </a:solidFill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031" name="Picture 7" descr="nasa_logo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0"/>
            <a:ext cx="955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4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84163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062038" indent="-2286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Arial" charset="0"/>
        </a:defRPr>
      </a:lvl3pPr>
      <a:lvl4pPr marL="1392238" indent="-228600" algn="l" rtl="0" eaLnBrk="0" fontAlgn="base" hangingPunct="0">
        <a:spcBef>
          <a:spcPct val="35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  <a:ea typeface="ＭＳ Ｐゴシック" charset="-128"/>
          <a:cs typeface="Arial" charset="0"/>
        </a:defRPr>
      </a:lvl4pPr>
      <a:lvl5pPr marL="17224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Arial" charset="0"/>
        </a:defRPr>
      </a:lvl5pPr>
      <a:lvl6pPr marL="21796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Arial" charset="0"/>
          <a:cs typeface="Arial" charset="0"/>
        </a:defRPr>
      </a:lvl6pPr>
      <a:lvl7pPr marL="26368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Arial" charset="0"/>
          <a:cs typeface="Arial" charset="0"/>
        </a:defRPr>
      </a:lvl7pPr>
      <a:lvl8pPr marL="30940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Arial" charset="0"/>
          <a:cs typeface="Arial" charset="0"/>
        </a:defRPr>
      </a:lvl8pPr>
      <a:lvl9pPr marL="3551238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74700" y="2099389"/>
            <a:ext cx="7772400" cy="1944396"/>
          </a:xfrm>
        </p:spPr>
        <p:txBody>
          <a:bodyPr/>
          <a:lstStyle/>
          <a:p>
            <a:r>
              <a:rPr lang="en-US" sz="4800" dirty="0"/>
              <a:t>Integrating CCSDS Electronic Data Sheets into Flight Software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429250" y="5219700"/>
            <a:ext cx="3603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Jonathan Wilmot</a:t>
            </a:r>
          </a:p>
          <a:p>
            <a:r>
              <a:rPr lang="en-US" dirty="0"/>
              <a:t>Jonathan.J.Wilmot@NASA.gov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89700" cy="365125"/>
          </a:xfrm>
        </p:spPr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302023" y="4813201"/>
            <a:ext cx="3352799" cy="1612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45022" y="2932531"/>
            <a:ext cx="2209800" cy="17342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08" y="265211"/>
            <a:ext cx="8229600" cy="667100"/>
          </a:xfrm>
        </p:spPr>
        <p:txBody>
          <a:bodyPr/>
          <a:lstStyle/>
          <a:p>
            <a:r>
              <a:rPr lang="en-US" sz="3600" dirty="0"/>
              <a:t>EDS Is In Reference To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8606"/>
            <a:ext cx="8534400" cy="2836300"/>
          </a:xfrm>
        </p:spPr>
        <p:txBody>
          <a:bodyPr>
            <a:noAutofit/>
          </a:bodyPr>
          <a:lstStyle/>
          <a:p>
            <a:r>
              <a:rPr lang="en-US" sz="2000" dirty="0"/>
              <a:t>An EDS is in reference to the “on the wire” spec from the point of view of the publisher</a:t>
            </a:r>
          </a:p>
          <a:p>
            <a:r>
              <a:rPr lang="en-US" sz="2000" dirty="0"/>
              <a:t>A CFS Component EDS is written in terms of Big (Network) Endianness </a:t>
            </a:r>
          </a:p>
          <a:p>
            <a:pPr lvl="1"/>
            <a:r>
              <a:rPr lang="en-US" sz="2000" dirty="0"/>
              <a:t>Run-time tools used to convert to other architectures</a:t>
            </a:r>
          </a:p>
        </p:txBody>
      </p:sp>
      <p:sp>
        <p:nvSpPr>
          <p:cNvPr id="5" name="Freeform 41"/>
          <p:cNvSpPr>
            <a:spLocks/>
          </p:cNvSpPr>
          <p:nvPr/>
        </p:nvSpPr>
        <p:spPr bwMode="auto">
          <a:xfrm>
            <a:off x="1599066" y="4415910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5323" y="4685305"/>
            <a:ext cx="1295400" cy="5422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interface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742066" y="4944790"/>
            <a:ext cx="393257" cy="11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41"/>
          <p:cNvSpPr>
            <a:spLocks/>
          </p:cNvSpPr>
          <p:nvPr/>
        </p:nvSpPr>
        <p:spPr bwMode="auto">
          <a:xfrm>
            <a:off x="7045270" y="4863948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85313" y="5099526"/>
            <a:ext cx="1226588" cy="13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9575" y="5576931"/>
            <a:ext cx="105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Big Endian</a:t>
            </a:r>
          </a:p>
          <a:p>
            <a:pPr algn="ctr"/>
            <a:r>
              <a:rPr lang="en-US" sz="1400" dirty="0"/>
              <a:t>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5079" y="5909587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Little Endian</a:t>
            </a:r>
          </a:p>
          <a:p>
            <a:pPr algn="ctr"/>
            <a:r>
              <a:rPr lang="en-US" sz="1400" dirty="0"/>
              <a:t>System</a:t>
            </a:r>
          </a:p>
        </p:txBody>
      </p:sp>
      <p:sp>
        <p:nvSpPr>
          <p:cNvPr id="24" name="Freeform 41"/>
          <p:cNvSpPr>
            <a:spLocks/>
          </p:cNvSpPr>
          <p:nvPr/>
        </p:nvSpPr>
        <p:spPr bwMode="auto">
          <a:xfrm>
            <a:off x="6978423" y="3475404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3977" y="2935889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Big Endian</a:t>
            </a:r>
          </a:p>
          <a:p>
            <a:pPr algn="ctr"/>
            <a:r>
              <a:rPr lang="en-US" sz="1400" dirty="0"/>
              <a:t>System</a:t>
            </a:r>
          </a:p>
        </p:txBody>
      </p:sp>
      <p:cxnSp>
        <p:nvCxnSpPr>
          <p:cNvPr id="27" name="Straight Arrow Connector 26"/>
          <p:cNvCxnSpPr>
            <a:stCxn id="7" idx="3"/>
            <a:endCxn id="43" idx="1"/>
          </p:cNvCxnSpPr>
          <p:nvPr/>
        </p:nvCxnSpPr>
        <p:spPr>
          <a:xfrm flipV="1">
            <a:off x="4430723" y="3799651"/>
            <a:ext cx="2014299" cy="1156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41"/>
          <p:cNvSpPr>
            <a:spLocks/>
          </p:cNvSpPr>
          <p:nvPr/>
        </p:nvSpPr>
        <p:spPr bwMode="auto">
          <a:xfrm>
            <a:off x="5749223" y="5024641"/>
            <a:ext cx="796925" cy="716110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050" dirty="0"/>
          </a:p>
          <a:p>
            <a:pPr algn="ctr"/>
            <a:r>
              <a:rPr lang="en-US" sz="1050" dirty="0"/>
              <a:t>Converter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78718" y="5349117"/>
            <a:ext cx="445259" cy="11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olded Corner 39"/>
          <p:cNvSpPr/>
          <p:nvPr/>
        </p:nvSpPr>
        <p:spPr>
          <a:xfrm>
            <a:off x="5116103" y="4763576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6554959" y="4944790"/>
            <a:ext cx="537028" cy="31937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42" name="Folded Corner 41"/>
          <p:cNvSpPr/>
          <p:nvPr/>
        </p:nvSpPr>
        <p:spPr>
          <a:xfrm>
            <a:off x="6174695" y="3212323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45" name="Folded Corner 44"/>
          <p:cNvSpPr/>
          <p:nvPr/>
        </p:nvSpPr>
        <p:spPr>
          <a:xfrm>
            <a:off x="1330552" y="4335975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58609" y="6542635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8858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39" y="161636"/>
            <a:ext cx="7370521" cy="563562"/>
          </a:xfrm>
        </p:spPr>
        <p:txBody>
          <a:bodyPr>
            <a:noAutofit/>
          </a:bodyPr>
          <a:lstStyle/>
          <a:p>
            <a:r>
              <a:rPr lang="en-US" sz="2400" dirty="0"/>
              <a:t>Standardization along Communication 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412" y="1616783"/>
            <a:ext cx="2199118" cy="11797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8694" y="1576030"/>
            <a:ext cx="2275318" cy="12205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6" idx="1"/>
          </p:cNvCxnSpPr>
          <p:nvPr/>
        </p:nvCxnSpPr>
        <p:spPr>
          <a:xfrm flipV="1">
            <a:off x="2730530" y="2186285"/>
            <a:ext cx="1088164" cy="20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46412" y="6177315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Physical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6042" y="4311134"/>
            <a:ext cx="2667000" cy="1207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</a:t>
            </a:r>
          </a:p>
          <a:p>
            <a:pPr algn="ctr"/>
            <a:r>
              <a:rPr lang="en-US" sz="1800" dirty="0"/>
              <a:t>Support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08212" y="6367815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4762" y="4539734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14762" y="4953202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46412" y="4311135"/>
            <a:ext cx="755449" cy="4572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Message 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Transfer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14762" y="5377934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777734"/>
            <a:ext cx="266501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Application(s)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1212" y="2034540"/>
            <a:ext cx="762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42189" y="2039722"/>
            <a:ext cx="762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51588" y="2687376"/>
            <a:ext cx="790601" cy="2616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r>
              <a:rPr lang="en-US" dirty="0"/>
              <a:t>Connector</a:t>
            </a:r>
          </a:p>
        </p:txBody>
      </p:sp>
      <p:cxnSp>
        <p:nvCxnSpPr>
          <p:cNvPr id="32" name="Straight Arrow Connector 31"/>
          <p:cNvCxnSpPr>
            <a:stCxn id="30" idx="0"/>
            <a:endCxn id="28" idx="2"/>
          </p:cNvCxnSpPr>
          <p:nvPr/>
        </p:nvCxnSpPr>
        <p:spPr>
          <a:xfrm flipH="1" flipV="1">
            <a:off x="2779312" y="2339340"/>
            <a:ext cx="567577" cy="34803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73616" y="1445225"/>
            <a:ext cx="510076" cy="2616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/>
              <a:t>Cable</a:t>
            </a: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3328654" y="1706835"/>
            <a:ext cx="0" cy="48010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84212" y="1946887"/>
            <a:ext cx="467882" cy="51193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97130" y="1936154"/>
            <a:ext cx="391682" cy="51193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4080053" y="2025134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6200000">
            <a:off x="4080053" y="2244929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/>
          <p:cNvCxnSpPr>
            <a:stCxn id="39" idx="3"/>
            <a:endCxn id="6" idx="1"/>
          </p:cNvCxnSpPr>
          <p:nvPr/>
        </p:nvCxnSpPr>
        <p:spPr>
          <a:xfrm rot="10800000" flipV="1">
            <a:off x="3818695" y="2101333"/>
            <a:ext cx="261359" cy="84951"/>
          </a:xfrm>
          <a:prstGeom prst="bentConnector3">
            <a:avLst>
              <a:gd name="adj1" fmla="val 352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0" idx="0"/>
            <a:endCxn id="29" idx="3"/>
          </p:cNvCxnSpPr>
          <p:nvPr/>
        </p:nvCxnSpPr>
        <p:spPr>
          <a:xfrm rot="10800000">
            <a:off x="3818389" y="2192123"/>
            <a:ext cx="261664" cy="129007"/>
          </a:xfrm>
          <a:prstGeom prst="bentConnector3">
            <a:avLst>
              <a:gd name="adj1" fmla="val 313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64611" y="1957619"/>
            <a:ext cx="548878" cy="534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Comm. Cntrl.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55612" y="3053266"/>
            <a:ext cx="910827" cy="2616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r>
              <a:rPr lang="en-US" dirty="0"/>
              <a:t>Electrical I/F</a:t>
            </a:r>
          </a:p>
        </p:txBody>
      </p:sp>
      <p:cxnSp>
        <p:nvCxnSpPr>
          <p:cNvPr id="62" name="Straight Arrow Connector 61"/>
          <p:cNvCxnSpPr>
            <a:stCxn id="61" idx="0"/>
            <a:endCxn id="37" idx="2"/>
          </p:cNvCxnSpPr>
          <p:nvPr/>
        </p:nvCxnSpPr>
        <p:spPr>
          <a:xfrm flipV="1">
            <a:off x="4111026" y="2458822"/>
            <a:ext cx="7127" cy="5944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 descr="Microprocessor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862" y="2042138"/>
            <a:ext cx="342900" cy="342900"/>
          </a:xfrm>
          <a:prstGeom prst="rect">
            <a:avLst/>
          </a:prstGeom>
          <a:noFill/>
        </p:spPr>
      </p:pic>
      <p:cxnSp>
        <p:nvCxnSpPr>
          <p:cNvPr id="69" name="Straight Connector 68"/>
          <p:cNvCxnSpPr>
            <a:stCxn id="65" idx="1"/>
          </p:cNvCxnSpPr>
          <p:nvPr/>
        </p:nvCxnSpPr>
        <p:spPr>
          <a:xfrm flipH="1" flipV="1">
            <a:off x="5113490" y="2207750"/>
            <a:ext cx="542372" cy="5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0" idx="1"/>
          </p:cNvCxnSpPr>
          <p:nvPr/>
        </p:nvCxnSpPr>
        <p:spPr>
          <a:xfrm flipH="1" flipV="1">
            <a:off x="4352094" y="2224320"/>
            <a:ext cx="212517" cy="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453" y="1196609"/>
            <a:ext cx="1182309" cy="2616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Comm. Protocols</a:t>
            </a:r>
          </a:p>
        </p:txBody>
      </p:sp>
      <p:cxnSp>
        <p:nvCxnSpPr>
          <p:cNvPr id="77" name="Straight Arrow Connector 76"/>
          <p:cNvCxnSpPr>
            <a:stCxn id="76" idx="2"/>
            <a:endCxn id="60" idx="0"/>
          </p:cNvCxnSpPr>
          <p:nvPr/>
        </p:nvCxnSpPr>
        <p:spPr>
          <a:xfrm>
            <a:off x="4823608" y="1458219"/>
            <a:ext cx="15442" cy="499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 rot="10800000">
            <a:off x="2158448" y="1940505"/>
            <a:ext cx="467882" cy="511935"/>
            <a:chOff x="1316895" y="3106238"/>
            <a:chExt cx="467882" cy="511935"/>
          </a:xfrm>
        </p:grpSpPr>
        <p:sp>
          <p:nvSpPr>
            <p:cNvPr id="101" name="Rectangle 100"/>
            <p:cNvSpPr/>
            <p:nvPr/>
          </p:nvSpPr>
          <p:spPr>
            <a:xfrm>
              <a:off x="1316895" y="3106238"/>
              <a:ext cx="467882" cy="511935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 rot="5400000">
              <a:off x="1512736" y="3184485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 rot="16200000">
              <a:off x="1512736" y="340428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9997"/>
              </p:ext>
            </p:extLst>
          </p:nvPr>
        </p:nvGraphicFramePr>
        <p:xfrm>
          <a:off x="150412" y="3853934"/>
          <a:ext cx="5264350" cy="263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893">
                <a:tc>
                  <a:txBody>
                    <a:bodyPr/>
                    <a:lstStyle/>
                    <a:p>
                      <a:r>
                        <a:rPr lang="en-US" sz="16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348"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tasks communication</a:t>
                      </a:r>
                    </a:p>
                    <a:p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(software architecture specific)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publish/subscribe,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representation (EDS describes)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Counts to units conversion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drivers (EDS describes)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Hardware-to-software I/F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04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Box-to-Box comm. Protocols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(EDS reference)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SpaceWire; 1553,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Conn./cable &amp; electrical I/F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pin MDM, Cat5, LVDS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9" name="Rectangle 108"/>
          <p:cNvSpPr/>
          <p:nvPr/>
        </p:nvSpPr>
        <p:spPr>
          <a:xfrm>
            <a:off x="6246412" y="5519069"/>
            <a:ext cx="2667000" cy="658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Data Link</a:t>
            </a:r>
          </a:p>
        </p:txBody>
      </p:sp>
      <p:cxnSp>
        <p:nvCxnSpPr>
          <p:cNvPr id="110" name="Straight Arrow Connector 109"/>
          <p:cNvCxnSpPr>
            <a:endCxn id="109" idx="1"/>
          </p:cNvCxnSpPr>
          <p:nvPr/>
        </p:nvCxnSpPr>
        <p:spPr>
          <a:xfrm>
            <a:off x="5414762" y="5848192"/>
            <a:ext cx="8316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246412" y="4754836"/>
            <a:ext cx="762000" cy="39449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Device Virtualization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248400" y="5142584"/>
            <a:ext cx="760012" cy="376485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Device Access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25" name="Elbow Connector 124"/>
          <p:cNvCxnSpPr>
            <a:stCxn id="103" idx="0"/>
            <a:endCxn id="28" idx="1"/>
          </p:cNvCxnSpPr>
          <p:nvPr/>
        </p:nvCxnSpPr>
        <p:spPr>
          <a:xfrm>
            <a:off x="2430489" y="2078198"/>
            <a:ext cx="310723" cy="10874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02" idx="3"/>
            <a:endCxn id="28" idx="1"/>
          </p:cNvCxnSpPr>
          <p:nvPr/>
        </p:nvCxnSpPr>
        <p:spPr>
          <a:xfrm flipV="1">
            <a:off x="2430489" y="2186940"/>
            <a:ext cx="310723" cy="1110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430334" y="1943428"/>
            <a:ext cx="548878" cy="534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Comm. Cntrl.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7612" y="1948213"/>
            <a:ext cx="625078" cy="534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Hardware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squirrels</a:t>
            </a:r>
          </a:p>
        </p:txBody>
      </p:sp>
      <p:cxnSp>
        <p:nvCxnSpPr>
          <p:cNvPr id="132" name="Straight Connector 131"/>
          <p:cNvCxnSpPr/>
          <p:nvPr/>
        </p:nvCxnSpPr>
        <p:spPr>
          <a:xfrm flipH="1" flipV="1">
            <a:off x="1964631" y="2203142"/>
            <a:ext cx="212517" cy="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1202631" y="2201777"/>
            <a:ext cx="212517" cy="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5027212" y="1616783"/>
            <a:ext cx="1143000" cy="1179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48651" y="1634801"/>
            <a:ext cx="1143000" cy="1179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328872" y="1796534"/>
            <a:ext cx="726540" cy="83369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475780" y="1807834"/>
            <a:ext cx="726540" cy="83369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2887613" y="3408402"/>
            <a:ext cx="176202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EDS Described</a:t>
            </a:r>
          </a:p>
        </p:txBody>
      </p:sp>
      <p:cxnSp>
        <p:nvCxnSpPr>
          <p:cNvPr id="157" name="Straight Arrow Connector 156"/>
          <p:cNvCxnSpPr>
            <a:stCxn id="155" idx="3"/>
            <a:endCxn id="143" idx="4"/>
          </p:cNvCxnSpPr>
          <p:nvPr/>
        </p:nvCxnSpPr>
        <p:spPr>
          <a:xfrm flipV="1">
            <a:off x="4649634" y="2796540"/>
            <a:ext cx="949078" cy="7965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5" idx="1"/>
          </p:cNvCxnSpPr>
          <p:nvPr/>
        </p:nvCxnSpPr>
        <p:spPr>
          <a:xfrm flipH="1" flipV="1">
            <a:off x="920151" y="2818182"/>
            <a:ext cx="1967462" cy="7748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2460479" y="729734"/>
            <a:ext cx="191590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EDS Referenced</a:t>
            </a:r>
          </a:p>
        </p:txBody>
      </p:sp>
      <p:cxnSp>
        <p:nvCxnSpPr>
          <p:cNvPr id="162" name="Straight Arrow Connector 161"/>
          <p:cNvCxnSpPr>
            <a:stCxn id="145" idx="7"/>
          </p:cNvCxnSpPr>
          <p:nvPr/>
        </p:nvCxnSpPr>
        <p:spPr>
          <a:xfrm flipV="1">
            <a:off x="1949013" y="1099066"/>
            <a:ext cx="938600" cy="81955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8" idx="1"/>
          </p:cNvCxnSpPr>
          <p:nvPr/>
        </p:nvCxnSpPr>
        <p:spPr>
          <a:xfrm flipH="1" flipV="1">
            <a:off x="3742189" y="1099066"/>
            <a:ext cx="839990" cy="83085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5293" y="6571703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7" name="Slide Number Placeholder 4"/>
          <p:cNvSpPr txBox="1">
            <a:spLocks/>
          </p:cNvSpPr>
          <p:nvPr/>
        </p:nvSpPr>
        <p:spPr>
          <a:xfrm>
            <a:off x="8204200" y="6544442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7477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6" y="112531"/>
            <a:ext cx="7784184" cy="7159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Current cFS View of SEDS   End to End</a:t>
            </a:r>
          </a:p>
        </p:txBody>
      </p:sp>
      <p:sp>
        <p:nvSpPr>
          <p:cNvPr id="5" name="Freeform 23"/>
          <p:cNvSpPr>
            <a:spLocks/>
          </p:cNvSpPr>
          <p:nvPr/>
        </p:nvSpPr>
        <p:spPr bwMode="auto">
          <a:xfrm>
            <a:off x="4122253" y="3741668"/>
            <a:ext cx="619125" cy="623887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7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2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2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4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4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7"/>
              </a:cxn>
              <a:cxn ang="0">
                <a:pos x="186" y="370"/>
              </a:cxn>
              <a:cxn ang="0">
                <a:pos x="152" y="367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7" y="236"/>
              </a:cxn>
              <a:cxn ang="0">
                <a:pos x="1" y="202"/>
              </a:cxn>
            </a:cxnLst>
            <a:rect l="0" t="0" r="r" b="b"/>
            <a:pathLst>
              <a:path w="371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7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2"/>
                </a:lnTo>
                <a:lnTo>
                  <a:pt x="135" y="7"/>
                </a:lnTo>
                <a:lnTo>
                  <a:pt x="152" y="3"/>
                </a:lnTo>
                <a:lnTo>
                  <a:pt x="169" y="0"/>
                </a:lnTo>
                <a:lnTo>
                  <a:pt x="186" y="0"/>
                </a:lnTo>
                <a:lnTo>
                  <a:pt x="203" y="0"/>
                </a:lnTo>
                <a:lnTo>
                  <a:pt x="220" y="3"/>
                </a:lnTo>
                <a:lnTo>
                  <a:pt x="237" y="7"/>
                </a:lnTo>
                <a:lnTo>
                  <a:pt x="253" y="12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4" y="134"/>
                </a:lnTo>
                <a:lnTo>
                  <a:pt x="369" y="151"/>
                </a:lnTo>
                <a:lnTo>
                  <a:pt x="371" y="168"/>
                </a:lnTo>
                <a:lnTo>
                  <a:pt x="371" y="185"/>
                </a:lnTo>
                <a:lnTo>
                  <a:pt x="371" y="202"/>
                </a:lnTo>
                <a:lnTo>
                  <a:pt x="369" y="219"/>
                </a:lnTo>
                <a:lnTo>
                  <a:pt x="364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7"/>
                </a:lnTo>
                <a:lnTo>
                  <a:pt x="203" y="369"/>
                </a:lnTo>
                <a:lnTo>
                  <a:pt x="186" y="370"/>
                </a:lnTo>
                <a:lnTo>
                  <a:pt x="169" y="369"/>
                </a:lnTo>
                <a:lnTo>
                  <a:pt x="152" y="367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7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234692" y="3960743"/>
            <a:ext cx="3847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 dirty="0">
                <a:solidFill>
                  <a:srgbClr val="000000"/>
                </a:solidFill>
                <a:cs typeface="Arial" charset="0"/>
              </a:rPr>
              <a:t>CFDP File</a:t>
            </a: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cs typeface="Arial" charset="0"/>
              </a:rPr>
              <a:t>Transfer</a:t>
            </a:r>
            <a:endParaRPr lang="en-US" sz="4400" dirty="0">
              <a:cs typeface="Arial" charset="0"/>
            </a:endParaRPr>
          </a:p>
        </p:txBody>
      </p:sp>
      <p:sp>
        <p:nvSpPr>
          <p:cNvPr id="7" name="Freeform 41"/>
          <p:cNvSpPr>
            <a:spLocks/>
          </p:cNvSpPr>
          <p:nvPr/>
        </p:nvSpPr>
        <p:spPr bwMode="auto">
          <a:xfrm>
            <a:off x="4960453" y="3732144"/>
            <a:ext cx="647986" cy="633412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File</a:t>
            </a:r>
          </a:p>
          <a:p>
            <a:pPr algn="ctr"/>
            <a:r>
              <a:rPr lang="en-US" sz="900" dirty="0"/>
              <a:t>Manager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655653" y="4579868"/>
            <a:ext cx="385762" cy="379412"/>
            <a:chOff x="2722" y="840"/>
            <a:chExt cx="231" cy="225"/>
          </a:xfrm>
        </p:grpSpPr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2722" y="840"/>
              <a:ext cx="231" cy="2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4" y="1"/>
                </a:cxn>
                <a:cxn ang="0">
                  <a:pos x="140" y="5"/>
                </a:cxn>
                <a:cxn ang="0">
                  <a:pos x="101" y="11"/>
                </a:cxn>
                <a:cxn ang="0">
                  <a:pos x="68" y="20"/>
                </a:cxn>
                <a:cxn ang="0">
                  <a:pos x="39" y="32"/>
                </a:cxn>
                <a:cxn ang="0">
                  <a:pos x="29" y="37"/>
                </a:cxn>
                <a:cxn ang="0">
                  <a:pos x="18" y="43"/>
                </a:cxn>
                <a:cxn ang="0">
                  <a:pos x="11" y="50"/>
                </a:cxn>
                <a:cxn ang="0">
                  <a:pos x="6" y="57"/>
                </a:cxn>
                <a:cxn ang="0">
                  <a:pos x="2" y="64"/>
                </a:cxn>
                <a:cxn ang="0">
                  <a:pos x="0" y="70"/>
                </a:cxn>
                <a:cxn ang="0">
                  <a:pos x="0" y="379"/>
                </a:cxn>
                <a:cxn ang="0">
                  <a:pos x="2" y="386"/>
                </a:cxn>
                <a:cxn ang="0">
                  <a:pos x="6" y="392"/>
                </a:cxn>
                <a:cxn ang="0">
                  <a:pos x="11" y="399"/>
                </a:cxn>
                <a:cxn ang="0">
                  <a:pos x="18" y="406"/>
                </a:cxn>
                <a:cxn ang="0">
                  <a:pos x="29" y="412"/>
                </a:cxn>
                <a:cxn ang="0">
                  <a:pos x="39" y="417"/>
                </a:cxn>
                <a:cxn ang="0">
                  <a:pos x="68" y="429"/>
                </a:cxn>
                <a:cxn ang="0">
                  <a:pos x="101" y="438"/>
                </a:cxn>
                <a:cxn ang="0">
                  <a:pos x="140" y="444"/>
                </a:cxn>
                <a:cxn ang="0">
                  <a:pos x="184" y="448"/>
                </a:cxn>
                <a:cxn ang="0">
                  <a:pos x="230" y="449"/>
                </a:cxn>
                <a:cxn ang="0">
                  <a:pos x="278" y="448"/>
                </a:cxn>
                <a:cxn ang="0">
                  <a:pos x="320" y="444"/>
                </a:cxn>
                <a:cxn ang="0">
                  <a:pos x="361" y="438"/>
                </a:cxn>
                <a:cxn ang="0">
                  <a:pos x="395" y="429"/>
                </a:cxn>
                <a:cxn ang="0">
                  <a:pos x="423" y="417"/>
                </a:cxn>
                <a:cxn ang="0">
                  <a:pos x="434" y="412"/>
                </a:cxn>
                <a:cxn ang="0">
                  <a:pos x="444" y="406"/>
                </a:cxn>
                <a:cxn ang="0">
                  <a:pos x="451" y="399"/>
                </a:cxn>
                <a:cxn ang="0">
                  <a:pos x="457" y="392"/>
                </a:cxn>
                <a:cxn ang="0">
                  <a:pos x="460" y="386"/>
                </a:cxn>
                <a:cxn ang="0">
                  <a:pos x="462" y="379"/>
                </a:cxn>
                <a:cxn ang="0">
                  <a:pos x="462" y="70"/>
                </a:cxn>
                <a:cxn ang="0">
                  <a:pos x="460" y="64"/>
                </a:cxn>
                <a:cxn ang="0">
                  <a:pos x="457" y="57"/>
                </a:cxn>
                <a:cxn ang="0">
                  <a:pos x="451" y="50"/>
                </a:cxn>
                <a:cxn ang="0">
                  <a:pos x="444" y="43"/>
                </a:cxn>
                <a:cxn ang="0">
                  <a:pos x="434" y="37"/>
                </a:cxn>
                <a:cxn ang="0">
                  <a:pos x="423" y="32"/>
                </a:cxn>
                <a:cxn ang="0">
                  <a:pos x="395" y="20"/>
                </a:cxn>
                <a:cxn ang="0">
                  <a:pos x="361" y="11"/>
                </a:cxn>
                <a:cxn ang="0">
                  <a:pos x="320" y="5"/>
                </a:cxn>
                <a:cxn ang="0">
                  <a:pos x="278" y="1"/>
                </a:cxn>
                <a:cxn ang="0">
                  <a:pos x="230" y="0"/>
                </a:cxn>
              </a:cxnLst>
              <a:rect l="0" t="0" r="r" b="b"/>
              <a:pathLst>
                <a:path w="462" h="449">
                  <a:moveTo>
                    <a:pt x="230" y="0"/>
                  </a:moveTo>
                  <a:lnTo>
                    <a:pt x="184" y="1"/>
                  </a:lnTo>
                  <a:lnTo>
                    <a:pt x="140" y="5"/>
                  </a:lnTo>
                  <a:lnTo>
                    <a:pt x="101" y="11"/>
                  </a:lnTo>
                  <a:lnTo>
                    <a:pt x="68" y="20"/>
                  </a:lnTo>
                  <a:lnTo>
                    <a:pt x="39" y="32"/>
                  </a:lnTo>
                  <a:lnTo>
                    <a:pt x="29" y="37"/>
                  </a:lnTo>
                  <a:lnTo>
                    <a:pt x="18" y="43"/>
                  </a:lnTo>
                  <a:lnTo>
                    <a:pt x="11" y="50"/>
                  </a:lnTo>
                  <a:lnTo>
                    <a:pt x="6" y="57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379"/>
                  </a:lnTo>
                  <a:lnTo>
                    <a:pt x="2" y="386"/>
                  </a:lnTo>
                  <a:lnTo>
                    <a:pt x="6" y="392"/>
                  </a:lnTo>
                  <a:lnTo>
                    <a:pt x="11" y="399"/>
                  </a:lnTo>
                  <a:lnTo>
                    <a:pt x="18" y="406"/>
                  </a:lnTo>
                  <a:lnTo>
                    <a:pt x="29" y="412"/>
                  </a:lnTo>
                  <a:lnTo>
                    <a:pt x="39" y="417"/>
                  </a:lnTo>
                  <a:lnTo>
                    <a:pt x="68" y="429"/>
                  </a:lnTo>
                  <a:lnTo>
                    <a:pt x="101" y="438"/>
                  </a:lnTo>
                  <a:lnTo>
                    <a:pt x="140" y="444"/>
                  </a:lnTo>
                  <a:lnTo>
                    <a:pt x="184" y="448"/>
                  </a:lnTo>
                  <a:lnTo>
                    <a:pt x="230" y="449"/>
                  </a:lnTo>
                  <a:lnTo>
                    <a:pt x="278" y="448"/>
                  </a:lnTo>
                  <a:lnTo>
                    <a:pt x="320" y="444"/>
                  </a:lnTo>
                  <a:lnTo>
                    <a:pt x="361" y="438"/>
                  </a:lnTo>
                  <a:lnTo>
                    <a:pt x="395" y="429"/>
                  </a:lnTo>
                  <a:lnTo>
                    <a:pt x="423" y="417"/>
                  </a:lnTo>
                  <a:lnTo>
                    <a:pt x="434" y="412"/>
                  </a:lnTo>
                  <a:lnTo>
                    <a:pt x="444" y="406"/>
                  </a:lnTo>
                  <a:lnTo>
                    <a:pt x="451" y="399"/>
                  </a:lnTo>
                  <a:lnTo>
                    <a:pt x="457" y="392"/>
                  </a:lnTo>
                  <a:lnTo>
                    <a:pt x="460" y="386"/>
                  </a:lnTo>
                  <a:lnTo>
                    <a:pt x="462" y="379"/>
                  </a:lnTo>
                  <a:lnTo>
                    <a:pt x="462" y="70"/>
                  </a:lnTo>
                  <a:lnTo>
                    <a:pt x="460" y="64"/>
                  </a:lnTo>
                  <a:lnTo>
                    <a:pt x="457" y="57"/>
                  </a:lnTo>
                  <a:lnTo>
                    <a:pt x="451" y="50"/>
                  </a:lnTo>
                  <a:lnTo>
                    <a:pt x="444" y="43"/>
                  </a:lnTo>
                  <a:lnTo>
                    <a:pt x="434" y="37"/>
                  </a:lnTo>
                  <a:lnTo>
                    <a:pt x="423" y="32"/>
                  </a:lnTo>
                  <a:lnTo>
                    <a:pt x="395" y="20"/>
                  </a:lnTo>
                  <a:lnTo>
                    <a:pt x="361" y="11"/>
                  </a:lnTo>
                  <a:lnTo>
                    <a:pt x="320" y="5"/>
                  </a:lnTo>
                  <a:lnTo>
                    <a:pt x="278" y="1"/>
                  </a:lnTo>
                  <a:lnTo>
                    <a:pt x="23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2722" y="875"/>
              <a:ext cx="23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0"/>
                </a:cxn>
                <a:cxn ang="0">
                  <a:pos x="18" y="27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68" y="51"/>
                </a:cxn>
                <a:cxn ang="0">
                  <a:pos x="101" y="59"/>
                </a:cxn>
                <a:cxn ang="0">
                  <a:pos x="140" y="66"/>
                </a:cxn>
                <a:cxn ang="0">
                  <a:pos x="184" y="69"/>
                </a:cxn>
                <a:cxn ang="0">
                  <a:pos x="230" y="71"/>
                </a:cxn>
                <a:cxn ang="0">
                  <a:pos x="278" y="69"/>
                </a:cxn>
                <a:cxn ang="0">
                  <a:pos x="320" y="66"/>
                </a:cxn>
                <a:cxn ang="0">
                  <a:pos x="361" y="59"/>
                </a:cxn>
                <a:cxn ang="0">
                  <a:pos x="395" y="51"/>
                </a:cxn>
                <a:cxn ang="0">
                  <a:pos x="423" y="39"/>
                </a:cxn>
                <a:cxn ang="0">
                  <a:pos x="434" y="34"/>
                </a:cxn>
                <a:cxn ang="0">
                  <a:pos x="444" y="27"/>
                </a:cxn>
                <a:cxn ang="0">
                  <a:pos x="451" y="20"/>
                </a:cxn>
                <a:cxn ang="0">
                  <a:pos x="457" y="14"/>
                </a:cxn>
                <a:cxn ang="0">
                  <a:pos x="460" y="7"/>
                </a:cxn>
                <a:cxn ang="0">
                  <a:pos x="462" y="0"/>
                </a:cxn>
              </a:cxnLst>
              <a:rect l="0" t="0" r="r" b="b"/>
              <a:pathLst>
                <a:path w="462" h="71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8" y="27"/>
                  </a:lnTo>
                  <a:lnTo>
                    <a:pt x="29" y="34"/>
                  </a:lnTo>
                  <a:lnTo>
                    <a:pt x="39" y="39"/>
                  </a:lnTo>
                  <a:lnTo>
                    <a:pt x="68" y="51"/>
                  </a:lnTo>
                  <a:lnTo>
                    <a:pt x="101" y="59"/>
                  </a:lnTo>
                  <a:lnTo>
                    <a:pt x="140" y="66"/>
                  </a:lnTo>
                  <a:lnTo>
                    <a:pt x="184" y="69"/>
                  </a:lnTo>
                  <a:lnTo>
                    <a:pt x="230" y="71"/>
                  </a:lnTo>
                  <a:lnTo>
                    <a:pt x="278" y="69"/>
                  </a:lnTo>
                  <a:lnTo>
                    <a:pt x="320" y="66"/>
                  </a:lnTo>
                  <a:lnTo>
                    <a:pt x="361" y="59"/>
                  </a:lnTo>
                  <a:lnTo>
                    <a:pt x="395" y="51"/>
                  </a:lnTo>
                  <a:lnTo>
                    <a:pt x="423" y="39"/>
                  </a:lnTo>
                  <a:lnTo>
                    <a:pt x="434" y="34"/>
                  </a:lnTo>
                  <a:lnTo>
                    <a:pt x="444" y="27"/>
                  </a:lnTo>
                  <a:lnTo>
                    <a:pt x="451" y="20"/>
                  </a:lnTo>
                  <a:lnTo>
                    <a:pt x="457" y="14"/>
                  </a:lnTo>
                  <a:lnTo>
                    <a:pt x="460" y="7"/>
                  </a:lnTo>
                  <a:lnTo>
                    <a:pt x="46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4711438" y="4703693"/>
            <a:ext cx="2821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700" dirty="0">
                <a:solidFill>
                  <a:srgbClr val="000000"/>
                </a:solidFill>
                <a:cs typeface="Arial" charset="0"/>
              </a:rPr>
              <a:t>Mass</a:t>
            </a:r>
          </a:p>
          <a:p>
            <a:pPr algn="ctr" eaLnBrk="0" hangingPunct="0"/>
            <a:r>
              <a:rPr lang="en-US" sz="700" dirty="0">
                <a:solidFill>
                  <a:srgbClr val="000000"/>
                </a:solidFill>
                <a:cs typeface="Arial" charset="0"/>
              </a:rPr>
              <a:t>Storage</a:t>
            </a:r>
            <a:endParaRPr lang="en-US" sz="4000" dirty="0">
              <a:cs typeface="Arial" charset="0"/>
            </a:endParaRPr>
          </a:p>
        </p:txBody>
      </p:sp>
      <p:sp>
        <p:nvSpPr>
          <p:cNvPr id="16" name="Line 66"/>
          <p:cNvSpPr>
            <a:spLocks noChangeShapeType="1"/>
          </p:cNvSpPr>
          <p:nvPr/>
        </p:nvSpPr>
        <p:spPr bwMode="auto">
          <a:xfrm>
            <a:off x="5265253" y="4351268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02"/>
          <p:cNvSpPr>
            <a:spLocks noChangeShapeType="1"/>
          </p:cNvSpPr>
          <p:nvPr/>
        </p:nvSpPr>
        <p:spPr bwMode="auto">
          <a:xfrm flipV="1">
            <a:off x="5036653" y="473226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22"/>
          <p:cNvSpPr>
            <a:spLocks noChangeShapeType="1"/>
          </p:cNvSpPr>
          <p:nvPr/>
        </p:nvSpPr>
        <p:spPr bwMode="auto">
          <a:xfrm>
            <a:off x="4427053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23"/>
          <p:cNvSpPr>
            <a:spLocks noChangeShapeType="1"/>
          </p:cNvSpPr>
          <p:nvPr/>
        </p:nvSpPr>
        <p:spPr bwMode="auto">
          <a:xfrm>
            <a:off x="5267765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>
            <a:off x="4427053" y="4351268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02"/>
          <p:cNvSpPr>
            <a:spLocks noChangeShapeType="1"/>
          </p:cNvSpPr>
          <p:nvPr/>
        </p:nvSpPr>
        <p:spPr bwMode="auto">
          <a:xfrm flipH="1" flipV="1">
            <a:off x="4427053" y="473226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674668" y="3741668"/>
            <a:ext cx="647985" cy="637031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Telemetry</a:t>
            </a:r>
          </a:p>
        </p:txBody>
      </p:sp>
      <p:sp>
        <p:nvSpPr>
          <p:cNvPr id="43" name="Line 123"/>
          <p:cNvSpPr>
            <a:spLocks noChangeShapeType="1"/>
          </p:cNvSpPr>
          <p:nvPr/>
        </p:nvSpPr>
        <p:spPr bwMode="auto">
          <a:xfrm>
            <a:off x="7017853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6027253" y="3741668"/>
            <a:ext cx="606425" cy="623887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800" dirty="0"/>
          </a:p>
          <a:p>
            <a:pPr algn="ctr"/>
            <a:endParaRPr lang="en-US" sz="700" dirty="0"/>
          </a:p>
          <a:p>
            <a:pPr algn="ctr"/>
            <a:r>
              <a:rPr lang="en-US" sz="700" dirty="0"/>
              <a:t>Command</a:t>
            </a:r>
            <a:endParaRPr lang="en-US" sz="800" dirty="0"/>
          </a:p>
        </p:txBody>
      </p:sp>
      <p:sp>
        <p:nvSpPr>
          <p:cNvPr id="45" name="Line 123"/>
          <p:cNvSpPr>
            <a:spLocks noChangeShapeType="1"/>
          </p:cNvSpPr>
          <p:nvPr/>
        </p:nvSpPr>
        <p:spPr bwMode="auto">
          <a:xfrm>
            <a:off x="6332053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2903053" y="3741668"/>
            <a:ext cx="606425" cy="623887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RTU driver</a:t>
            </a:r>
          </a:p>
        </p:txBody>
      </p:sp>
      <p:sp>
        <p:nvSpPr>
          <p:cNvPr id="47" name="Line 123"/>
          <p:cNvSpPr>
            <a:spLocks noChangeShapeType="1"/>
          </p:cNvSpPr>
          <p:nvPr/>
        </p:nvSpPr>
        <p:spPr bwMode="auto">
          <a:xfrm>
            <a:off x="3207853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27453" y="3894068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comm</a:t>
            </a:r>
            <a:endParaRPr lang="en-US" sz="1050" dirty="0"/>
          </a:p>
        </p:txBody>
      </p:sp>
      <p:sp>
        <p:nvSpPr>
          <p:cNvPr id="49" name="Line 66"/>
          <p:cNvSpPr>
            <a:spLocks noChangeShapeType="1"/>
          </p:cNvSpPr>
          <p:nvPr/>
        </p:nvSpPr>
        <p:spPr bwMode="auto">
          <a:xfrm>
            <a:off x="6332053" y="4351268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02"/>
          <p:cNvSpPr>
            <a:spLocks noChangeShapeType="1"/>
          </p:cNvSpPr>
          <p:nvPr/>
        </p:nvSpPr>
        <p:spPr bwMode="auto">
          <a:xfrm flipH="1" flipV="1">
            <a:off x="6332053" y="4732268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23"/>
          <p:cNvSpPr>
            <a:spLocks noChangeShapeType="1"/>
          </p:cNvSpPr>
          <p:nvPr/>
        </p:nvSpPr>
        <p:spPr bwMode="auto">
          <a:xfrm flipH="1">
            <a:off x="7322653" y="404646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olded Corner 55"/>
          <p:cNvSpPr/>
          <p:nvPr/>
        </p:nvSpPr>
        <p:spPr>
          <a:xfrm>
            <a:off x="4884253" y="4960868"/>
            <a:ext cx="838200" cy="3048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File meta data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253" y="5494268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HW</a:t>
            </a:r>
          </a:p>
        </p:txBody>
      </p:sp>
      <p:sp>
        <p:nvSpPr>
          <p:cNvPr id="60" name="Freeform 41"/>
          <p:cNvSpPr>
            <a:spLocks/>
          </p:cNvSpPr>
          <p:nvPr/>
        </p:nvSpPr>
        <p:spPr bwMode="auto">
          <a:xfrm>
            <a:off x="769453" y="3741668"/>
            <a:ext cx="606425" cy="623887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Star Tracker</a:t>
            </a:r>
          </a:p>
        </p:txBody>
      </p:sp>
      <p:sp>
        <p:nvSpPr>
          <p:cNvPr id="61" name="Line 123"/>
          <p:cNvSpPr>
            <a:spLocks noChangeShapeType="1"/>
          </p:cNvSpPr>
          <p:nvPr/>
        </p:nvSpPr>
        <p:spPr bwMode="auto">
          <a:xfrm>
            <a:off x="1074253" y="34368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23"/>
          <p:cNvSpPr>
            <a:spLocks noChangeShapeType="1"/>
          </p:cNvSpPr>
          <p:nvPr/>
        </p:nvSpPr>
        <p:spPr bwMode="auto">
          <a:xfrm>
            <a:off x="1074253" y="43512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23"/>
          <p:cNvSpPr>
            <a:spLocks noChangeShapeType="1"/>
          </p:cNvSpPr>
          <p:nvPr/>
        </p:nvSpPr>
        <p:spPr bwMode="auto">
          <a:xfrm>
            <a:off x="2750653" y="50370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83853" y="4656068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HW</a:t>
            </a:r>
          </a:p>
        </p:txBody>
      </p:sp>
      <p:sp>
        <p:nvSpPr>
          <p:cNvPr id="65" name="Freeform 41"/>
          <p:cNvSpPr>
            <a:spLocks/>
          </p:cNvSpPr>
          <p:nvPr/>
        </p:nvSpPr>
        <p:spPr bwMode="auto">
          <a:xfrm>
            <a:off x="1683853" y="3718446"/>
            <a:ext cx="676275" cy="647109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Reaction</a:t>
            </a:r>
          </a:p>
          <a:p>
            <a:pPr algn="ctr"/>
            <a:r>
              <a:rPr lang="en-US" sz="900" dirty="0"/>
              <a:t>Wheel</a:t>
            </a:r>
          </a:p>
        </p:txBody>
      </p:sp>
      <p:sp>
        <p:nvSpPr>
          <p:cNvPr id="66" name="Line 123"/>
          <p:cNvSpPr>
            <a:spLocks noChangeShapeType="1"/>
          </p:cNvSpPr>
          <p:nvPr/>
        </p:nvSpPr>
        <p:spPr bwMode="auto">
          <a:xfrm>
            <a:off x="2020473" y="34136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23"/>
          <p:cNvSpPr>
            <a:spLocks noChangeShapeType="1"/>
          </p:cNvSpPr>
          <p:nvPr/>
        </p:nvSpPr>
        <p:spPr bwMode="auto">
          <a:xfrm>
            <a:off x="2020473" y="43512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598253" y="4656068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RTU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522053" y="5341868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HW</a:t>
            </a:r>
          </a:p>
        </p:txBody>
      </p:sp>
      <p:sp>
        <p:nvSpPr>
          <p:cNvPr id="73" name="Folded Corner 72"/>
          <p:cNvSpPr/>
          <p:nvPr/>
        </p:nvSpPr>
        <p:spPr>
          <a:xfrm>
            <a:off x="2064853" y="5341868"/>
            <a:ext cx="5334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31653" y="5341868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err="1"/>
              <a:t>thermistor</a:t>
            </a:r>
            <a:endParaRPr lang="en-US" sz="600" dirty="0"/>
          </a:p>
        </p:txBody>
      </p:sp>
      <p:sp>
        <p:nvSpPr>
          <p:cNvPr id="76" name="Line 123"/>
          <p:cNvSpPr>
            <a:spLocks noChangeShapeType="1"/>
          </p:cNvSpPr>
          <p:nvPr/>
        </p:nvSpPr>
        <p:spPr bwMode="auto">
          <a:xfrm>
            <a:off x="3207853" y="50370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60253" y="5341868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err="1"/>
              <a:t>thermistor</a:t>
            </a:r>
            <a:endParaRPr lang="en-US" sz="600" dirty="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3436453" y="50370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olded Corner 78"/>
          <p:cNvSpPr/>
          <p:nvPr/>
        </p:nvSpPr>
        <p:spPr>
          <a:xfrm>
            <a:off x="3436453" y="5418068"/>
            <a:ext cx="3810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1451</a:t>
            </a:r>
          </a:p>
        </p:txBody>
      </p:sp>
      <p:sp>
        <p:nvSpPr>
          <p:cNvPr id="80" name="Line 123"/>
          <p:cNvSpPr>
            <a:spLocks noChangeShapeType="1"/>
          </p:cNvSpPr>
          <p:nvPr/>
        </p:nvSpPr>
        <p:spPr bwMode="auto">
          <a:xfrm>
            <a:off x="3207853" y="43512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Folded Corner 85"/>
          <p:cNvSpPr/>
          <p:nvPr/>
        </p:nvSpPr>
        <p:spPr>
          <a:xfrm>
            <a:off x="66368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7" name="Folded Corner 86"/>
          <p:cNvSpPr/>
          <p:nvPr/>
        </p:nvSpPr>
        <p:spPr>
          <a:xfrm>
            <a:off x="48842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8" name="Folded Corner 87"/>
          <p:cNvSpPr/>
          <p:nvPr/>
        </p:nvSpPr>
        <p:spPr>
          <a:xfrm>
            <a:off x="39698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9" name="Folded Corner 88"/>
          <p:cNvSpPr/>
          <p:nvPr/>
        </p:nvSpPr>
        <p:spPr>
          <a:xfrm>
            <a:off x="59510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2" name="Folded Corner 91"/>
          <p:cNvSpPr/>
          <p:nvPr/>
        </p:nvSpPr>
        <p:spPr>
          <a:xfrm>
            <a:off x="6932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3" name="Folded Corner 92"/>
          <p:cNvSpPr/>
          <p:nvPr/>
        </p:nvSpPr>
        <p:spPr>
          <a:xfrm>
            <a:off x="28268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4" name="Folded Corner 93"/>
          <p:cNvSpPr/>
          <p:nvPr/>
        </p:nvSpPr>
        <p:spPr>
          <a:xfrm>
            <a:off x="1607653" y="37416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5" name="Folded Corner 94"/>
          <p:cNvSpPr/>
          <p:nvPr/>
        </p:nvSpPr>
        <p:spPr>
          <a:xfrm>
            <a:off x="2445853" y="45798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6" name="Folded Corner 95"/>
          <p:cNvSpPr/>
          <p:nvPr/>
        </p:nvSpPr>
        <p:spPr>
          <a:xfrm>
            <a:off x="1531453" y="45798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7" name="Folded Corner 96"/>
          <p:cNvSpPr/>
          <p:nvPr/>
        </p:nvSpPr>
        <p:spPr>
          <a:xfrm>
            <a:off x="540853" y="54180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58" name="Line 66"/>
          <p:cNvSpPr>
            <a:spLocks noChangeShapeType="1"/>
          </p:cNvSpPr>
          <p:nvPr/>
        </p:nvSpPr>
        <p:spPr bwMode="auto">
          <a:xfrm>
            <a:off x="8008453" y="419886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1187673" y="2133754"/>
            <a:ext cx="682625" cy="700087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800" dirty="0"/>
          </a:p>
          <a:p>
            <a:pPr algn="ctr"/>
            <a:r>
              <a:rPr lang="en-US" sz="800" dirty="0"/>
              <a:t>Telemetry</a:t>
            </a:r>
          </a:p>
          <a:p>
            <a:pPr algn="ctr"/>
            <a:r>
              <a:rPr lang="en-US" sz="800" dirty="0"/>
              <a:t>monitors</a:t>
            </a:r>
          </a:p>
        </p:txBody>
      </p:sp>
      <p:sp>
        <p:nvSpPr>
          <p:cNvPr id="68" name="Folded Corner 67"/>
          <p:cNvSpPr/>
          <p:nvPr/>
        </p:nvSpPr>
        <p:spPr>
          <a:xfrm>
            <a:off x="1150453" y="27510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69" name="Line 123"/>
          <p:cNvSpPr>
            <a:spLocks noChangeShapeType="1"/>
          </p:cNvSpPr>
          <p:nvPr/>
        </p:nvSpPr>
        <p:spPr bwMode="auto">
          <a:xfrm>
            <a:off x="1531453" y="28272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olded Corner 69"/>
          <p:cNvSpPr/>
          <p:nvPr/>
        </p:nvSpPr>
        <p:spPr>
          <a:xfrm>
            <a:off x="2903053" y="2270571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1" name="Folded Corner 80"/>
          <p:cNvSpPr/>
          <p:nvPr/>
        </p:nvSpPr>
        <p:spPr>
          <a:xfrm>
            <a:off x="2826853" y="2346771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75" name="Folded Corner 74"/>
          <p:cNvSpPr/>
          <p:nvPr/>
        </p:nvSpPr>
        <p:spPr>
          <a:xfrm>
            <a:off x="2750653" y="2422971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2" name="Line 123"/>
          <p:cNvSpPr>
            <a:spLocks noChangeShapeType="1"/>
          </p:cNvSpPr>
          <p:nvPr/>
        </p:nvSpPr>
        <p:spPr bwMode="auto">
          <a:xfrm flipH="1" flipV="1">
            <a:off x="1870298" y="2499170"/>
            <a:ext cx="804155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computr2"/>
          <p:cNvSpPr>
            <a:spLocks noEditPoints="1" noChangeArrowheads="1"/>
          </p:cNvSpPr>
          <p:nvPr/>
        </p:nvSpPr>
        <p:spPr bwMode="auto">
          <a:xfrm>
            <a:off x="5265253" y="1608068"/>
            <a:ext cx="1219200" cy="90487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5756">
            <a:off x="7435696" y="3067692"/>
            <a:ext cx="1196479" cy="27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82"/>
          <p:cNvSpPr/>
          <p:nvPr/>
        </p:nvSpPr>
        <p:spPr>
          <a:xfrm>
            <a:off x="7551253" y="2065268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comm</a:t>
            </a:r>
            <a:endParaRPr lang="en-US" sz="1050" dirty="0"/>
          </a:p>
        </p:txBody>
      </p:sp>
      <p:sp>
        <p:nvSpPr>
          <p:cNvPr id="84" name="Line 123"/>
          <p:cNvSpPr>
            <a:spLocks noChangeShapeType="1"/>
          </p:cNvSpPr>
          <p:nvPr/>
        </p:nvSpPr>
        <p:spPr bwMode="auto">
          <a:xfrm flipH="1">
            <a:off x="6408253" y="2217668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23"/>
          <p:cNvSpPr>
            <a:spLocks noChangeShapeType="1"/>
          </p:cNvSpPr>
          <p:nvPr/>
        </p:nvSpPr>
        <p:spPr bwMode="auto">
          <a:xfrm flipV="1">
            <a:off x="3207853" y="1989068"/>
            <a:ext cx="1371600" cy="4339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olded Corner 53"/>
          <p:cNvSpPr/>
          <p:nvPr/>
        </p:nvSpPr>
        <p:spPr>
          <a:xfrm>
            <a:off x="4579453" y="1836668"/>
            <a:ext cx="990600" cy="4572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XTCE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01" name="Folded Corner 100"/>
          <p:cNvSpPr/>
          <p:nvPr/>
        </p:nvSpPr>
        <p:spPr>
          <a:xfrm>
            <a:off x="2826853" y="5722868"/>
            <a:ext cx="3810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1451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9453" y="4656068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SOIS</a:t>
            </a:r>
          </a:p>
          <a:p>
            <a:pPr algn="ctr"/>
            <a:r>
              <a:rPr lang="en-US" sz="1050" dirty="0"/>
              <a:t>Stack</a:t>
            </a:r>
          </a:p>
        </p:txBody>
      </p:sp>
      <p:sp>
        <p:nvSpPr>
          <p:cNvPr id="90" name="Folded Corner 89"/>
          <p:cNvSpPr/>
          <p:nvPr/>
        </p:nvSpPr>
        <p:spPr>
          <a:xfrm>
            <a:off x="617053" y="4579868"/>
            <a:ext cx="304800" cy="152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1" name="Left-Right Arrow 90"/>
          <p:cNvSpPr/>
          <p:nvPr/>
        </p:nvSpPr>
        <p:spPr>
          <a:xfrm>
            <a:off x="693253" y="3055868"/>
            <a:ext cx="67056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206265" y="3105090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Software Bus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89053" y="2522468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Systems</a:t>
            </a:r>
          </a:p>
        </p:txBody>
      </p:sp>
      <p:sp>
        <p:nvSpPr>
          <p:cNvPr id="102" name="Line 123"/>
          <p:cNvSpPr>
            <a:spLocks noChangeShapeType="1"/>
          </p:cNvSpPr>
          <p:nvPr/>
        </p:nvSpPr>
        <p:spPr bwMode="auto">
          <a:xfrm>
            <a:off x="998053" y="51894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Folded Corner 102"/>
          <p:cNvSpPr/>
          <p:nvPr/>
        </p:nvSpPr>
        <p:spPr>
          <a:xfrm>
            <a:off x="2811273" y="1378860"/>
            <a:ext cx="1177839" cy="3810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configuration</a:t>
            </a:r>
          </a:p>
        </p:txBody>
      </p:sp>
      <p:sp>
        <p:nvSpPr>
          <p:cNvPr id="104" name="Line 123"/>
          <p:cNvSpPr>
            <a:spLocks noChangeShapeType="1"/>
          </p:cNvSpPr>
          <p:nvPr/>
        </p:nvSpPr>
        <p:spPr bwMode="auto">
          <a:xfrm>
            <a:off x="3989112" y="1678076"/>
            <a:ext cx="590341" cy="2347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23"/>
          <p:cNvSpPr>
            <a:spLocks noChangeShapeType="1"/>
          </p:cNvSpPr>
          <p:nvPr/>
        </p:nvSpPr>
        <p:spPr bwMode="auto">
          <a:xfrm flipH="1">
            <a:off x="1870297" y="1678077"/>
            <a:ext cx="940975" cy="5924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1869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4066" y="6533864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108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541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69552" y="3752723"/>
            <a:ext cx="1223578" cy="947586"/>
            <a:chOff x="6300186" y="4157732"/>
            <a:chExt cx="1223578" cy="947586"/>
          </a:xfrm>
        </p:grpSpPr>
        <p:sp>
          <p:nvSpPr>
            <p:cNvPr id="21" name="Rectangle 20"/>
            <p:cNvSpPr/>
            <p:nvPr/>
          </p:nvSpPr>
          <p:spPr>
            <a:xfrm>
              <a:off x="6533164" y="4343318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Hardware device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24042" y="4250525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Hardware device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186" y="4157732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Hardware Component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10412"/>
            <a:ext cx="7384395" cy="688975"/>
          </a:xfrm>
        </p:spPr>
        <p:txBody>
          <a:bodyPr/>
          <a:lstStyle/>
          <a:p>
            <a:r>
              <a:rPr lang="en-US" sz="2800" dirty="0"/>
              <a:t>Components and Build Time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55" y="781405"/>
            <a:ext cx="8312150" cy="2743200"/>
          </a:xfrm>
        </p:spPr>
        <p:txBody>
          <a:bodyPr/>
          <a:lstStyle/>
          <a:p>
            <a:r>
              <a:rPr lang="en-US" sz="1800" dirty="0"/>
              <a:t>Each device and software component includes an associated SEDS</a:t>
            </a:r>
          </a:p>
          <a:p>
            <a:r>
              <a:rPr lang="en-US" sz="1800" dirty="0"/>
              <a:t>SEDS specifies the data formats, conversions, limits, commands, telemetry, and exchange protocols in terms of the message bus and/or hardware interface</a:t>
            </a:r>
          </a:p>
          <a:p>
            <a:r>
              <a:rPr lang="en-US" sz="1800" dirty="0"/>
              <a:t>Some parameter values in the message packet EDS are determined at build time</a:t>
            </a:r>
          </a:p>
          <a:p>
            <a:pPr lvl="1"/>
            <a:r>
              <a:rPr lang="en-US" sz="1600" dirty="0"/>
              <a:t>The original component EDS author does not know these values</a:t>
            </a:r>
          </a:p>
          <a:p>
            <a:pPr lvl="1"/>
            <a:r>
              <a:rPr lang="en-US" sz="1600" dirty="0"/>
              <a:t>Values are defined in mission deployment files</a:t>
            </a:r>
          </a:p>
          <a:p>
            <a:pPr lvl="1"/>
            <a:r>
              <a:rPr lang="en-US" sz="1600" dirty="0"/>
              <a:t>The values will be set by a tool that reads the mission files and creates a software component header file at build time</a:t>
            </a:r>
          </a:p>
          <a:p>
            <a:pPr lvl="1"/>
            <a:r>
              <a:rPr lang="en-US" sz="1600" dirty="0"/>
              <a:t>The EDS Schema has mechanisms for this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98008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Folded Corner 6"/>
          <p:cNvSpPr/>
          <p:nvPr/>
        </p:nvSpPr>
        <p:spPr>
          <a:xfrm>
            <a:off x="448415" y="4278451"/>
            <a:ext cx="990600" cy="6696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Library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7183" y="5041771"/>
            <a:ext cx="844550" cy="1148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Tools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448415" y="5282982"/>
            <a:ext cx="990600" cy="6696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Configuration</a:t>
            </a:r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1439015" y="4613295"/>
            <a:ext cx="992442" cy="686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8" idx="1"/>
          </p:cNvCxnSpPr>
          <p:nvPr/>
        </p:nvCxnSpPr>
        <p:spPr>
          <a:xfrm flipV="1">
            <a:off x="1439015" y="5615939"/>
            <a:ext cx="1028168" cy="1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7459" y="5261939"/>
            <a:ext cx="854701" cy="9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02961" y="3725207"/>
            <a:ext cx="675668" cy="485489"/>
            <a:chOff x="5681030" y="3884303"/>
            <a:chExt cx="804940" cy="540369"/>
          </a:xfrm>
        </p:grpSpPr>
        <p:sp>
          <p:nvSpPr>
            <p:cNvPr id="22" name="Folded Corner 21"/>
            <p:cNvSpPr/>
            <p:nvPr/>
          </p:nvSpPr>
          <p:spPr>
            <a:xfrm>
              <a:off x="5800170" y="3983585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5738242" y="3939183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5681030" y="3884303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1548138" y="3939730"/>
            <a:ext cx="2350865" cy="393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259372" y="4848088"/>
            <a:ext cx="1093495" cy="972773"/>
            <a:chOff x="4253224" y="5210586"/>
            <a:chExt cx="1304339" cy="1212504"/>
          </a:xfrm>
        </p:grpSpPr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4414563" y="5342004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4333893" y="5276295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  <p:sp>
          <p:nvSpPr>
            <p:cNvPr id="5" name="Freeform 41"/>
            <p:cNvSpPr>
              <a:spLocks/>
            </p:cNvSpPr>
            <p:nvPr/>
          </p:nvSpPr>
          <p:spPr bwMode="auto">
            <a:xfrm>
              <a:off x="4253224" y="5210586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948" y="3138963"/>
            <a:ext cx="1379453" cy="1224826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5707954" y="3744328"/>
            <a:ext cx="1632127" cy="845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367646" y="3972658"/>
            <a:ext cx="1991302" cy="127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31766" y="6477941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13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92" y="5548478"/>
            <a:ext cx="1783133" cy="851815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16" idx="1"/>
          </p:cNvCxnSpPr>
          <p:nvPr/>
        </p:nvCxnSpPr>
        <p:spPr>
          <a:xfrm>
            <a:off x="3347459" y="5945672"/>
            <a:ext cx="2248133" cy="2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610" y="5299784"/>
            <a:ext cx="857037" cy="916279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>
            <a:off x="7192496" y="5757924"/>
            <a:ext cx="5491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ightning Bolt 47"/>
          <p:cNvSpPr/>
          <p:nvPr/>
        </p:nvSpPr>
        <p:spPr>
          <a:xfrm rot="1860000">
            <a:off x="7949259" y="4473355"/>
            <a:ext cx="353118" cy="69633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165247" y="5258636"/>
            <a:ext cx="123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 center</a:t>
            </a:r>
          </a:p>
        </p:txBody>
      </p:sp>
    </p:spTree>
    <p:extLst>
      <p:ext uri="{BB962C8B-B14F-4D97-AF65-F5344CB8AC3E}">
        <p14:creationId xmlns:p14="http://schemas.microsoft.com/office/powerpoint/2010/main" val="290825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10412"/>
            <a:ext cx="7384395" cy="688975"/>
          </a:xfrm>
        </p:spPr>
        <p:txBody>
          <a:bodyPr/>
          <a:lstStyle/>
          <a:p>
            <a:r>
              <a:rPr lang="en-US" sz="2800" dirty="0" smtClean="0"/>
              <a:t>Run-time use of an EDS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98008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31766" y="6477941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13</a:t>
            </a:r>
          </a:p>
        </p:txBody>
      </p:sp>
      <p:pic>
        <p:nvPicPr>
          <p:cNvPr id="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669" y="3985661"/>
            <a:ext cx="3470923" cy="227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55600" y="920977"/>
            <a:ext cx="8229600" cy="555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Assume a common and generic portable crew command and display console with a network interface</a:t>
            </a:r>
          </a:p>
          <a:p>
            <a:r>
              <a:rPr lang="en-US" sz="2400" dirty="0" smtClean="0"/>
              <a:t>Connect the console to a system or subsystem port, perform a a system query and retrieve the command and telemetry EDSs for the system</a:t>
            </a:r>
          </a:p>
          <a:p>
            <a:pPr lvl="1"/>
            <a:r>
              <a:rPr lang="en-US" sz="2200" dirty="0" smtClean="0"/>
              <a:t>Use proper security, no R2D2 shenanigans </a:t>
            </a:r>
          </a:p>
          <a:p>
            <a:r>
              <a:rPr lang="en-US" sz="2400" dirty="0" smtClean="0"/>
              <a:t>User can now:</a:t>
            </a:r>
          </a:p>
          <a:p>
            <a:pPr lvl="1"/>
            <a:r>
              <a:rPr lang="en-US" sz="2200" dirty="0" smtClean="0"/>
              <a:t>Send commands</a:t>
            </a:r>
          </a:p>
          <a:p>
            <a:pPr lvl="1"/>
            <a:r>
              <a:rPr lang="en-US" sz="2200" dirty="0" smtClean="0"/>
              <a:t>Receive and view telemetry</a:t>
            </a:r>
          </a:p>
          <a:p>
            <a:pPr lvl="1"/>
            <a:r>
              <a:rPr lang="en-US" sz="2200" dirty="0" smtClean="0"/>
              <a:t>Run </a:t>
            </a:r>
            <a:r>
              <a:rPr lang="en-US" sz="2200" dirty="0"/>
              <a:t>e</a:t>
            </a:r>
            <a:r>
              <a:rPr lang="en-US" sz="2200" dirty="0" smtClean="0"/>
              <a:t>lectronic </a:t>
            </a:r>
            <a:r>
              <a:rPr lang="en-US" sz="2200" dirty="0"/>
              <a:t>p</a:t>
            </a:r>
            <a:r>
              <a:rPr lang="en-US" sz="2200" dirty="0" smtClean="0"/>
              <a:t>rocedures</a:t>
            </a:r>
          </a:p>
          <a:p>
            <a:r>
              <a:rPr lang="en-US" sz="2400" dirty="0" smtClean="0"/>
              <a:t>Console interface </a:t>
            </a:r>
            <a:r>
              <a:rPr lang="en-US" sz="2400" dirty="0"/>
              <a:t>can be common to</a:t>
            </a:r>
          </a:p>
          <a:p>
            <a:pPr lvl="1"/>
            <a:r>
              <a:rPr lang="en-US" sz="2200" dirty="0"/>
              <a:t>habitats, landers </a:t>
            </a:r>
            <a:br>
              <a:rPr lang="en-US" sz="2200" dirty="0"/>
            </a:br>
            <a:r>
              <a:rPr lang="en-US" sz="2200" dirty="0"/>
              <a:t>surface </a:t>
            </a:r>
            <a:r>
              <a:rPr lang="en-US" sz="2200" dirty="0"/>
              <a:t>s</a:t>
            </a:r>
            <a:r>
              <a:rPr lang="en-US" sz="2200" dirty="0"/>
              <a:t>ystems, </a:t>
            </a:r>
            <a:r>
              <a:rPr lang="en-US" sz="2200" dirty="0" smtClean="0"/>
              <a:t>rovers</a:t>
            </a:r>
          </a:p>
          <a:p>
            <a:pPr lvl="1"/>
            <a:r>
              <a:rPr lang="en-US" sz="2200" dirty="0" smtClean="0"/>
              <a:t>Any other subsystems</a:t>
            </a:r>
            <a:endParaRPr lang="en-US" sz="22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08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510"/>
            <a:ext cx="7772400" cy="639762"/>
          </a:xfrm>
        </p:spPr>
        <p:txBody>
          <a:bodyPr>
            <a:noAutofit/>
          </a:bodyPr>
          <a:lstStyle/>
          <a:p>
            <a:r>
              <a:rPr lang="en-US" sz="1800" dirty="0"/>
              <a:t>CCSDS SOIS EDS provides a standard mechanism to exchange interface &amp; data definitions and automate many aspects of system development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583038" cy="54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8938" y="6407344"/>
            <a:ext cx="590436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16478" y="6356350"/>
            <a:ext cx="57032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377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22847"/>
          </a:xfrm>
        </p:spPr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494"/>
          </a:xfrm>
        </p:spPr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07" y="1043680"/>
            <a:ext cx="4374091" cy="51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3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738"/>
          </a:xfrm>
        </p:spPr>
        <p:txBody>
          <a:bodyPr/>
          <a:lstStyle/>
          <a:p>
            <a:r>
              <a:rPr lang="en-US" sz="4000" dirty="0"/>
              <a:t>CCSDS Electronic Data Sheet Definition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3389" y="6348476"/>
            <a:ext cx="66275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80323"/>
            <a:ext cx="8229600" cy="5176027"/>
          </a:xfrm>
        </p:spPr>
        <p:txBody>
          <a:bodyPr>
            <a:noAutofit/>
          </a:bodyPr>
          <a:lstStyle/>
          <a:p>
            <a:r>
              <a:rPr lang="en-US" sz="1800" dirty="0"/>
              <a:t>An Electronic Data Sheet (EDS) is a formal specification of a device, system, or software interface in a machine readable format</a:t>
            </a:r>
          </a:p>
          <a:p>
            <a:pPr lvl="1"/>
            <a:r>
              <a:rPr lang="en-US" sz="1600" dirty="0"/>
              <a:t>Unambiguous and machine verifiable specification</a:t>
            </a:r>
          </a:p>
          <a:p>
            <a:pPr lvl="1"/>
            <a:r>
              <a:rPr lang="en-US" sz="1600" dirty="0"/>
              <a:t>Delivered with the device, system, or software </a:t>
            </a:r>
          </a:p>
          <a:p>
            <a:pPr lvl="1"/>
            <a:r>
              <a:rPr lang="en-US" sz="1600" dirty="0"/>
              <a:t>It is not an Interface Control Document (ICD) in that it does not specify how a system or mission will use the device or software</a:t>
            </a:r>
          </a:p>
          <a:p>
            <a:r>
              <a:rPr lang="en-US" sz="1800" dirty="0"/>
              <a:t>EDS specifies black box view of interfaces </a:t>
            </a:r>
          </a:p>
          <a:p>
            <a:pPr lvl="1"/>
            <a:r>
              <a:rPr lang="en-US" sz="1600" dirty="0"/>
              <a:t>Data formats, conversions, limits, exchange protocols, and state machines, …</a:t>
            </a:r>
          </a:p>
          <a:p>
            <a:r>
              <a:rPr lang="en-US" sz="1800" dirty="0"/>
              <a:t>A CCSDS Spacecraft Onboard Interface Services (SOIS) EDS (SEDS) is an EDS defined using the SOIS Dictionary of Terms and the SOIS EDS XML schema</a:t>
            </a:r>
          </a:p>
          <a:p>
            <a:pPr lvl="1"/>
            <a:r>
              <a:rPr lang="en-US" sz="1600" dirty="0"/>
              <a:t>Electronic Data Sheets and Common Dictionary of Terms - Overview and Rationale (Green 870.1)</a:t>
            </a:r>
          </a:p>
          <a:p>
            <a:pPr lvl="1"/>
            <a:r>
              <a:rPr lang="en-US" sz="1600" dirty="0"/>
              <a:t>XML Specification for Electronic Data Sheets for Onboard Devices and Software Components  (Magenta 876.0)</a:t>
            </a:r>
          </a:p>
          <a:p>
            <a:pPr lvl="1"/>
            <a:r>
              <a:rPr lang="en-US" sz="1600" dirty="0"/>
              <a:t>Specification for Dictionary of Terms for Electronic Data Sheets for Onboard Components (Blue 876.1)</a:t>
            </a:r>
          </a:p>
          <a:p>
            <a:pPr lvl="1"/>
            <a:r>
              <a:rPr lang="en-US" sz="1600" dirty="0"/>
              <a:t>SEDS schema and dictionary of terms are keep in SPACE ASSIGNED NUMBER AUTHORITY(SANA) REGISTRY http://sanaregistry.org/r/sois/sois.html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38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993"/>
          </a:xfrm>
        </p:spPr>
        <p:txBody>
          <a:bodyPr/>
          <a:lstStyle/>
          <a:p>
            <a:r>
              <a:rPr lang="en-US" sz="4000" dirty="0"/>
              <a:t>Device and Software Component 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6522" y="6413867"/>
            <a:ext cx="595448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8" y="1229582"/>
            <a:ext cx="1285875" cy="111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38" y="1229582"/>
            <a:ext cx="914400" cy="1126928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3943453" y="2584319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1100874" y="2584320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2667737" y="2598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975" y="230158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 trackers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8703" y="231623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Thrusters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38" y="1229582"/>
            <a:ext cx="1179830" cy="11269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12622" y="2307302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Sun sensors</a:t>
            </a:r>
          </a:p>
        </p:txBody>
      </p:sp>
      <p:sp>
        <p:nvSpPr>
          <p:cNvPr id="15" name="Freeform 41"/>
          <p:cNvSpPr>
            <a:spLocks/>
          </p:cNvSpPr>
          <p:nvPr/>
        </p:nvSpPr>
        <p:spPr bwMode="auto">
          <a:xfrm>
            <a:off x="6546581" y="1209657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>
            <a:off x="7835362" y="1220502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7" name="Freeform 41"/>
          <p:cNvSpPr>
            <a:spLocks/>
          </p:cNvSpPr>
          <p:nvPr/>
        </p:nvSpPr>
        <p:spPr bwMode="auto">
          <a:xfrm>
            <a:off x="5257800" y="1219200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8145649" y="2557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6897436" y="2568365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534566" y="2557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54" y="4171890"/>
            <a:ext cx="2097159" cy="18620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22700" y="3271663"/>
            <a:ext cx="1447800" cy="883401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Software tools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51806" y="3039217"/>
            <a:ext cx="215172" cy="2597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18977" y="3093238"/>
            <a:ext cx="1065008" cy="434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7222" y="3086767"/>
            <a:ext cx="2453026" cy="65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70752" y="3086767"/>
            <a:ext cx="1680348" cy="520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70500" y="3007748"/>
            <a:ext cx="3023475" cy="839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</p:cNvCxnSpPr>
          <p:nvPr/>
        </p:nvCxnSpPr>
        <p:spPr>
          <a:xfrm flipH="1">
            <a:off x="5267273" y="2998135"/>
            <a:ext cx="610193" cy="429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89222" y="4171890"/>
            <a:ext cx="879732" cy="762886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10337" y="4171890"/>
            <a:ext cx="824005" cy="696625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39" y="4225677"/>
            <a:ext cx="3229098" cy="18082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41363" y="6047786"/>
            <a:ext cx="71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Vision: device manufactures provide an EDS with each component </a:t>
            </a:r>
          </a:p>
        </p:txBody>
      </p:sp>
    </p:spTree>
    <p:extLst>
      <p:ext uri="{BB962C8B-B14F-4D97-AF65-F5344CB8AC3E}">
        <p14:creationId xmlns:p14="http://schemas.microsoft.com/office/powerpoint/2010/main" val="386869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922" y="82591"/>
            <a:ext cx="6596963" cy="792162"/>
          </a:xfrm>
        </p:spPr>
        <p:txBody>
          <a:bodyPr>
            <a:noAutofit/>
          </a:bodyPr>
          <a:lstStyle/>
          <a:p>
            <a:r>
              <a:rPr lang="en-US" dirty="0"/>
              <a:t>Use in Early Mission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5257799"/>
          </a:xfrm>
        </p:spPr>
        <p:txBody>
          <a:bodyPr>
            <a:normAutofit/>
          </a:bodyPr>
          <a:lstStyle/>
          <a:p>
            <a:r>
              <a:rPr lang="en-US" sz="2400" dirty="0"/>
              <a:t>Automated tools used for device selection  based on mission parameters</a:t>
            </a:r>
          </a:p>
          <a:p>
            <a:pPr lvl="1"/>
            <a:r>
              <a:rPr lang="en-US" sz="2000" dirty="0"/>
              <a:t>Orbit, lifetime, performance…</a:t>
            </a:r>
          </a:p>
          <a:p>
            <a:r>
              <a:rPr lang="en-US" sz="2400" dirty="0"/>
              <a:t>Automated tools can generate system specs and cost estimates</a:t>
            </a:r>
          </a:p>
          <a:p>
            <a:r>
              <a:rPr lang="en-US" sz="2400" dirty="0"/>
              <a:t>Mission designers review specs and cost estimates and adjusts mission parameters   </a:t>
            </a:r>
          </a:p>
          <a:p>
            <a:r>
              <a:rPr lang="en-US" sz="2400" dirty="0"/>
              <a:t>US Air Force Research Lab (AFRL) created prototype tools for this use case, Spacecraft Plug and Play (SPA)</a:t>
            </a:r>
          </a:p>
          <a:p>
            <a:pPr marL="446087" lvl="1" indent="0">
              <a:buNone/>
            </a:pPr>
            <a:endParaRPr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6324600" y="3810000"/>
            <a:ext cx="1447800" cy="990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Designer and/or tools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7543800" y="2895600"/>
            <a:ext cx="1154327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EDS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>
          <a:xfrm rot="5400000">
            <a:off x="7471977" y="3161013"/>
            <a:ext cx="225510" cy="1072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4"/>
            <a:endCxn id="60" idx="0"/>
          </p:cNvCxnSpPr>
          <p:nvPr/>
        </p:nvCxnSpPr>
        <p:spPr>
          <a:xfrm rot="5400000">
            <a:off x="6381750" y="4743450"/>
            <a:ext cx="609600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4"/>
            <a:endCxn id="62" idx="0"/>
          </p:cNvCxnSpPr>
          <p:nvPr/>
        </p:nvCxnSpPr>
        <p:spPr>
          <a:xfrm rot="16200000" flipH="1">
            <a:off x="7239000" y="4610100"/>
            <a:ext cx="609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lded Corner 54"/>
          <p:cNvSpPr/>
          <p:nvPr/>
        </p:nvSpPr>
        <p:spPr>
          <a:xfrm>
            <a:off x="5562600" y="2362200"/>
            <a:ext cx="1524000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parameters</a:t>
            </a:r>
          </a:p>
        </p:txBody>
      </p:sp>
      <p:cxnSp>
        <p:nvCxnSpPr>
          <p:cNvPr id="57" name="Straight Arrow Connector 56"/>
          <p:cNvCxnSpPr>
            <a:stCxn id="55" idx="2"/>
            <a:endCxn id="25" idx="0"/>
          </p:cNvCxnSpPr>
          <p:nvPr/>
        </p:nvCxnSpPr>
        <p:spPr>
          <a:xfrm rot="16200000" flipH="1">
            <a:off x="6307095" y="3068595"/>
            <a:ext cx="758910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lded Corner 59"/>
          <p:cNvSpPr/>
          <p:nvPr/>
        </p:nvSpPr>
        <p:spPr>
          <a:xfrm>
            <a:off x="5562600" y="5410200"/>
            <a:ext cx="1524000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specifications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7391400" y="5410200"/>
            <a:ext cx="1295400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Cost estimates</a:t>
            </a:r>
          </a:p>
        </p:txBody>
      </p:sp>
      <p:cxnSp>
        <p:nvCxnSpPr>
          <p:cNvPr id="73" name="Elbow Connector 72"/>
          <p:cNvCxnSpPr>
            <a:stCxn id="25" idx="2"/>
            <a:endCxn id="55" idx="1"/>
          </p:cNvCxnSpPr>
          <p:nvPr/>
        </p:nvCxnSpPr>
        <p:spPr>
          <a:xfrm rot="10800000">
            <a:off x="5562600" y="2706646"/>
            <a:ext cx="762000" cy="1598655"/>
          </a:xfrm>
          <a:prstGeom prst="bentConnector3">
            <a:avLst>
              <a:gd name="adj1" fmla="val 13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olded Corner 79"/>
          <p:cNvSpPr/>
          <p:nvPr/>
        </p:nvSpPr>
        <p:spPr>
          <a:xfrm>
            <a:off x="8046259" y="1525981"/>
            <a:ext cx="708454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1" name="Folded Corner 80"/>
          <p:cNvSpPr/>
          <p:nvPr/>
        </p:nvSpPr>
        <p:spPr>
          <a:xfrm>
            <a:off x="7899106" y="1602484"/>
            <a:ext cx="708454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2" name="Folded Corner 81"/>
          <p:cNvSpPr/>
          <p:nvPr/>
        </p:nvSpPr>
        <p:spPr>
          <a:xfrm>
            <a:off x="7772400" y="1676400"/>
            <a:ext cx="708454" cy="68889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EDS</a:t>
            </a:r>
          </a:p>
        </p:txBody>
      </p:sp>
      <p:cxnSp>
        <p:nvCxnSpPr>
          <p:cNvPr id="83" name="Straight Arrow Connector 82"/>
          <p:cNvCxnSpPr>
            <a:stCxn id="82" idx="2"/>
            <a:endCxn id="26" idx="0"/>
          </p:cNvCxnSpPr>
          <p:nvPr/>
        </p:nvCxnSpPr>
        <p:spPr>
          <a:xfrm rot="5400000">
            <a:off x="7858641" y="2627614"/>
            <a:ext cx="530310" cy="5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60" idx="1"/>
            <a:endCxn id="25" idx="3"/>
          </p:cNvCxnSpPr>
          <p:nvPr/>
        </p:nvCxnSpPr>
        <p:spPr>
          <a:xfrm rot="10800000" flipH="1">
            <a:off x="5562600" y="4655531"/>
            <a:ext cx="974026" cy="1099115"/>
          </a:xfrm>
          <a:prstGeom prst="bentConnector4">
            <a:avLst>
              <a:gd name="adj1" fmla="val -23470"/>
              <a:gd name="adj2" fmla="val 962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62" idx="3"/>
            <a:endCxn id="25" idx="6"/>
          </p:cNvCxnSpPr>
          <p:nvPr/>
        </p:nvCxnSpPr>
        <p:spPr>
          <a:xfrm flipH="1" flipV="1">
            <a:off x="7772400" y="4305300"/>
            <a:ext cx="914400" cy="1449345"/>
          </a:xfrm>
          <a:prstGeom prst="bentConnector3">
            <a:avLst>
              <a:gd name="adj1" fmla="val -2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091" y="6359523"/>
            <a:ext cx="319746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6473960" y="6359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273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 and Operations Use Cases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000725"/>
            <a:ext cx="8312150" cy="4370606"/>
          </a:xfrm>
          <a:prstGeom prst="rect">
            <a:avLst/>
          </a:prstGeom>
          <a:noFill/>
        </p:spPr>
      </p:pic>
      <p:sp>
        <p:nvSpPr>
          <p:cNvPr id="13" name="Folded Corner 12"/>
          <p:cNvSpPr/>
          <p:nvPr/>
        </p:nvSpPr>
        <p:spPr>
          <a:xfrm>
            <a:off x="675041" y="1207251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614989" y="1271819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554937" y="1360035"/>
            <a:ext cx="1066800" cy="53340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Models</a:t>
            </a:r>
          </a:p>
        </p:txBody>
      </p:sp>
      <p:cxnSp>
        <p:nvCxnSpPr>
          <p:cNvPr id="19" name="Straight Arrow Connector 18"/>
          <p:cNvCxnSpPr>
            <a:stCxn id="4" idx="0"/>
            <a:endCxn id="15" idx="3"/>
          </p:cNvCxnSpPr>
          <p:nvPr/>
        </p:nvCxnSpPr>
        <p:spPr>
          <a:xfrm flipH="1" flipV="1">
            <a:off x="1621737" y="1626735"/>
            <a:ext cx="2829613" cy="373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48389" y="1893435"/>
            <a:ext cx="892863" cy="3208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5618" y="6467022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7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Upcoming/proposed Tools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359636" y="3687139"/>
            <a:ext cx="1132135" cy="628874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EDS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047897" y="1199181"/>
            <a:ext cx="1056758" cy="47024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 headers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3047897" y="4896906"/>
            <a:ext cx="975857" cy="376237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</a:rPr>
              <a:t>XTCE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047897" y="3300590"/>
            <a:ext cx="990600" cy="533285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COSMOS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047897" y="5998328"/>
            <a:ext cx="1361558" cy="47170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Simulink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 interfaces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3047897" y="1824666"/>
            <a:ext cx="1056758" cy="530556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ESA TASTE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3047897" y="5421005"/>
            <a:ext cx="1056758" cy="44420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</a:rPr>
              <a:t>JSON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6199692" y="3746619"/>
            <a:ext cx="1088731" cy="520238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Component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tests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248150" y="6021075"/>
            <a:ext cx="1416695" cy="506495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Onboard Control Procedures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6177424" y="2309657"/>
            <a:ext cx="991956" cy="413797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LUA Scripts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6222436" y="4512695"/>
            <a:ext cx="975857" cy="531812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ITOS Page Displays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6149354" y="1669422"/>
            <a:ext cx="990600" cy="512284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ITOS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3040525" y="4235667"/>
            <a:ext cx="990600" cy="466740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ASIST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3047897" y="2602730"/>
            <a:ext cx="1056758" cy="499925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Device Drivers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9271" y="1221406"/>
            <a:ext cx="0" cy="519464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66775" y="5607333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1"/>
          </p:cNvCxnSpPr>
          <p:nvPr/>
        </p:nvCxnSpPr>
        <p:spPr>
          <a:xfrm>
            <a:off x="2166775" y="6234179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166775" y="1447800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olded Corner 58"/>
          <p:cNvSpPr/>
          <p:nvPr/>
        </p:nvSpPr>
        <p:spPr>
          <a:xfrm>
            <a:off x="6196763" y="2917622"/>
            <a:ext cx="1235253" cy="58315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JSC </a:t>
            </a:r>
            <a:r>
              <a:rPr lang="en-US" sz="1400" dirty="0" err="1">
                <a:solidFill>
                  <a:srgbClr val="000000"/>
                </a:solidFill>
              </a:rPr>
              <a:t>Cmd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Tlm</a:t>
            </a:r>
            <a:r>
              <a:rPr lang="en-US" sz="1400" dirty="0">
                <a:solidFill>
                  <a:srgbClr val="000000"/>
                </a:solidFill>
              </a:rPr>
              <a:t> CCDDT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094571" y="1221406"/>
            <a:ext cx="0" cy="5222845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146301" y="5061704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156538" y="4469037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124981" y="3567232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140254" y="284403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129416" y="2078853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24028" y="251655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217943" y="3188937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50308" y="4779488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15641" y="631999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190685" y="4001576"/>
            <a:ext cx="2903886" cy="1247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509392" y="3968789"/>
            <a:ext cx="549879" cy="3554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268232" y="4014046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Folded Corner 87"/>
          <p:cNvSpPr/>
          <p:nvPr/>
        </p:nvSpPr>
        <p:spPr>
          <a:xfrm>
            <a:off x="6222436" y="5225752"/>
            <a:ext cx="1519903" cy="66367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Models Based Systems Engineering tools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217943" y="5536500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olded Corner 89"/>
          <p:cNvSpPr/>
          <p:nvPr/>
        </p:nvSpPr>
        <p:spPr>
          <a:xfrm>
            <a:off x="359636" y="5219286"/>
            <a:ext cx="600745" cy="33598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1" name="Folded Corner 90"/>
          <p:cNvSpPr/>
          <p:nvPr/>
        </p:nvSpPr>
        <p:spPr>
          <a:xfrm>
            <a:off x="403744" y="5969035"/>
            <a:ext cx="600745" cy="335981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030" y="5565367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demonstrated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3579" y="6339226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Proposed</a:t>
            </a:r>
          </a:p>
        </p:txBody>
      </p:sp>
      <p:sp>
        <p:nvSpPr>
          <p:cNvPr id="42" name="Folded Corner 41"/>
          <p:cNvSpPr/>
          <p:nvPr/>
        </p:nvSpPr>
        <p:spPr>
          <a:xfrm>
            <a:off x="6112028" y="1091776"/>
            <a:ext cx="1056758" cy="47024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Flight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Software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217943" y="1921626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17943" y="1328718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3"/>
          <p:cNvSpPr txBox="1">
            <a:spLocks/>
          </p:cNvSpPr>
          <p:nvPr/>
        </p:nvSpPr>
        <p:spPr>
          <a:xfrm>
            <a:off x="925703" y="6576726"/>
            <a:ext cx="7506867" cy="245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/>
              <a:t>This is a non-ITAR presentation, for public release and reproduction from FSW website. </a:t>
            </a:r>
            <a:endParaRPr lang="en-US" sz="1400" dirty="0"/>
          </a:p>
        </p:txBody>
      </p:sp>
      <p:sp>
        <p:nvSpPr>
          <p:cNvPr id="51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757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438400"/>
            <a:ext cx="5410200" cy="1828800"/>
          </a:xfrm>
        </p:spPr>
        <p:txBody>
          <a:bodyPr/>
          <a:lstStyle/>
          <a:p>
            <a:pPr algn="ctr"/>
            <a:r>
              <a:rPr lang="en-US" sz="3600" dirty="0"/>
              <a:t>EDS Use in NASA’s </a:t>
            </a:r>
            <a:br>
              <a:rPr lang="en-US" sz="3600" dirty="0"/>
            </a:br>
            <a:r>
              <a:rPr lang="en-US" sz="3600" dirty="0"/>
              <a:t>core Flight System (cFS)</a:t>
            </a:r>
            <a:br>
              <a:rPr lang="en-US" sz="3600" dirty="0"/>
            </a:br>
            <a:r>
              <a:rPr lang="en-US" sz="3600" dirty="0"/>
              <a:t>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656" y="4935893"/>
            <a:ext cx="500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Free, open source, reliable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 flight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98008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22331" y="6356350"/>
            <a:ext cx="319746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1625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cFS</a:t>
            </a:r>
            <a:r>
              <a:rPr lang="en-US" dirty="0"/>
              <a:t> Overview </a:t>
            </a:r>
          </a:p>
        </p:txBody>
      </p:sp>
      <p:sp>
        <p:nvSpPr>
          <p:cNvPr id="17450" name="Rectangle 3"/>
          <p:cNvSpPr txBox="1">
            <a:spLocks noChangeArrowheads="1"/>
          </p:cNvSpPr>
          <p:nvPr/>
        </p:nvSpPr>
        <p:spPr bwMode="auto">
          <a:xfrm>
            <a:off x="170012" y="1515789"/>
            <a:ext cx="3077955" cy="3505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Layered Architecture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Pub/Sub Messaging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Common Services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Executive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Time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Message Bus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Events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Tables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Files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Distributed systems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n-US" sz="1800" b="1" dirty="0"/>
              <a:t>Time/Space Partitions</a:t>
            </a:r>
          </a:p>
          <a:p>
            <a:pPr eaLnBrk="0" hangingPunct="0">
              <a:lnSpc>
                <a:spcPct val="80000"/>
              </a:lnSpc>
              <a:spcBef>
                <a:spcPct val="35000"/>
              </a:spcBef>
            </a:pPr>
            <a:endParaRPr lang="en-US" sz="1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98008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41" y="1295400"/>
            <a:ext cx="5978651" cy="4010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012" y="5405549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Applications and libraries can be stopped, restarted, removed, and reloaded dynamically at run-time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6113435"/>
            <a:ext cx="384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 get it at   https://cfs.gsfc.nasa.gov/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998" y="6518249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83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586"/>
            <a:ext cx="8229600" cy="1143000"/>
          </a:xfrm>
        </p:spPr>
        <p:txBody>
          <a:bodyPr/>
          <a:lstStyle/>
          <a:p>
            <a:r>
              <a:rPr lang="en-US" dirty="0"/>
              <a:t>cFS Software Component</a:t>
            </a:r>
          </a:p>
        </p:txBody>
      </p:sp>
      <p:sp>
        <p:nvSpPr>
          <p:cNvPr id="4" name="Freeform 41"/>
          <p:cNvSpPr>
            <a:spLocks/>
          </p:cNvSpPr>
          <p:nvPr/>
        </p:nvSpPr>
        <p:spPr bwMode="auto">
          <a:xfrm>
            <a:off x="3657600" y="5238512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314700" y="5162310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3276599"/>
          </a:xfrm>
        </p:spPr>
        <p:txBody>
          <a:bodyPr/>
          <a:lstStyle/>
          <a:p>
            <a:r>
              <a:rPr lang="en-US" sz="2400" dirty="0"/>
              <a:t>Each cFS component will have an associated SEDS</a:t>
            </a:r>
          </a:p>
          <a:p>
            <a:pPr lvl="1"/>
            <a:r>
              <a:rPr lang="en-US" sz="2000" dirty="0"/>
              <a:t>Included in next release(6.6) of </a:t>
            </a:r>
            <a:r>
              <a:rPr lang="en-US" sz="2000" dirty="0" err="1"/>
              <a:t>cFE</a:t>
            </a:r>
            <a:r>
              <a:rPr lang="en-US" sz="2000" dirty="0"/>
              <a:t> and selected applications</a:t>
            </a:r>
          </a:p>
          <a:p>
            <a:r>
              <a:rPr lang="en-US" sz="2400" dirty="0"/>
              <a:t>SEDS specifies the data formats, conversions, limits, commands, telemetry, and exchange protocols in terms of the cFS Software Bus</a:t>
            </a:r>
          </a:p>
          <a:p>
            <a:pPr lvl="1"/>
            <a:r>
              <a:rPr lang="en-US" sz="2000" dirty="0"/>
              <a:t>Protocols are in terms of command and response state machines</a:t>
            </a:r>
          </a:p>
          <a:p>
            <a:r>
              <a:rPr lang="en-US" sz="2400" dirty="0"/>
              <a:t>The SEDS will be included in the component directory structure and be Configuration Managed with the component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1869"/>
            <a:ext cx="1093442" cy="8021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7718" y="6507772"/>
            <a:ext cx="6085114" cy="241344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204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5290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DO retreat">
  <a:themeElements>
    <a:clrScheme name="SDO retre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O retrea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DO retre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O retre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O retre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1235</Words>
  <Application>Microsoft Office PowerPoint</Application>
  <PresentationFormat>On-screen Show (4:3)</PresentationFormat>
  <Paragraphs>323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 Theme</vt:lpstr>
      <vt:lpstr>SDO retreat</vt:lpstr>
      <vt:lpstr>Integrating CCSDS Electronic Data Sheets into Flight Software</vt:lpstr>
      <vt:lpstr>CCSDS Electronic Data Sheet Definition</vt:lpstr>
      <vt:lpstr>Device and Software Component EDS</vt:lpstr>
      <vt:lpstr>Use in Early Mission Design</vt:lpstr>
      <vt:lpstr>Development and Operations Use Cases</vt:lpstr>
      <vt:lpstr>Existing and Upcoming/proposed Tools</vt:lpstr>
      <vt:lpstr>EDS Use in NASA’s  core Flight System (cFS) software</vt:lpstr>
      <vt:lpstr>cFS Overview </vt:lpstr>
      <vt:lpstr>cFS Software Component</vt:lpstr>
      <vt:lpstr>EDS Is In Reference To What?</vt:lpstr>
      <vt:lpstr>Standardization along Communication Stack</vt:lpstr>
      <vt:lpstr>Current cFS View of SEDS   End to End</vt:lpstr>
      <vt:lpstr>Components and Build Time Parameters</vt:lpstr>
      <vt:lpstr>Run-time use of an EDS</vt:lpstr>
      <vt:lpstr>CCSDS SOIS EDS provides a standard mechanism to exchange interface &amp; data definitions and automate many aspects of system development</vt:lpstr>
      <vt:lpstr>Thank You.   Questions?</vt:lpstr>
      <vt:lpstr>Acronyms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Pid</cp:lastModifiedBy>
  <cp:revision>35</cp:revision>
  <dcterms:created xsi:type="dcterms:W3CDTF">2015-06-15T12:13:22Z</dcterms:created>
  <dcterms:modified xsi:type="dcterms:W3CDTF">2017-12-06T14:46:24Z</dcterms:modified>
</cp:coreProperties>
</file>