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bookmarkIdSeed="3">
  <p:sldMasterIdLst>
    <p:sldMasterId id="2147483831" r:id="rId4"/>
  </p:sldMasterIdLst>
  <p:notesMasterIdLst>
    <p:notesMasterId r:id="rId21"/>
  </p:notesMasterIdLst>
  <p:sldIdLst>
    <p:sldId id="348" r:id="rId5"/>
    <p:sldId id="312" r:id="rId6"/>
    <p:sldId id="313" r:id="rId7"/>
    <p:sldId id="315" r:id="rId8"/>
    <p:sldId id="327" r:id="rId9"/>
    <p:sldId id="336" r:id="rId10"/>
    <p:sldId id="341" r:id="rId11"/>
    <p:sldId id="343" r:id="rId12"/>
    <p:sldId id="345" r:id="rId13"/>
    <p:sldId id="346" r:id="rId14"/>
    <p:sldId id="322" r:id="rId15"/>
    <p:sldId id="316" r:id="rId16"/>
    <p:sldId id="333" r:id="rId17"/>
    <p:sldId id="338" r:id="rId18"/>
    <p:sldId id="347" r:id="rId19"/>
    <p:sldId id="344" r:id="rId20"/>
  </p:sldIdLst>
  <p:sldSz cx="12192000" cy="6858000"/>
  <p:notesSz cx="7053263" cy="9309100"/>
  <p:defaultTextStyle>
    <a:defPPr>
      <a:defRPr lang="en-US"/>
    </a:defPPr>
    <a:lvl1pPr algn="l" rtl="0" eaLnBrk="0" fontAlgn="base" hangingPunct="0">
      <a:spcBef>
        <a:spcPct val="0"/>
      </a:spcBef>
      <a:spcAft>
        <a:spcPct val="0"/>
      </a:spcAft>
      <a:defRPr sz="900" kern="1200">
        <a:solidFill>
          <a:schemeClr val="tx1"/>
        </a:solidFill>
        <a:latin typeface="Lucida Grande" pitchFamily="80" charset="0"/>
        <a:ea typeface="+mn-ea"/>
        <a:cs typeface="+mn-cs"/>
      </a:defRPr>
    </a:lvl1pPr>
    <a:lvl2pPr marL="457200" algn="l" rtl="0" eaLnBrk="0" fontAlgn="base" hangingPunct="0">
      <a:spcBef>
        <a:spcPct val="0"/>
      </a:spcBef>
      <a:spcAft>
        <a:spcPct val="0"/>
      </a:spcAft>
      <a:defRPr sz="900" kern="1200">
        <a:solidFill>
          <a:schemeClr val="tx1"/>
        </a:solidFill>
        <a:latin typeface="Lucida Grande" pitchFamily="80" charset="0"/>
        <a:ea typeface="+mn-ea"/>
        <a:cs typeface="+mn-cs"/>
      </a:defRPr>
    </a:lvl2pPr>
    <a:lvl3pPr marL="914400" algn="l" rtl="0" eaLnBrk="0" fontAlgn="base" hangingPunct="0">
      <a:spcBef>
        <a:spcPct val="0"/>
      </a:spcBef>
      <a:spcAft>
        <a:spcPct val="0"/>
      </a:spcAft>
      <a:defRPr sz="900" kern="1200">
        <a:solidFill>
          <a:schemeClr val="tx1"/>
        </a:solidFill>
        <a:latin typeface="Lucida Grande" pitchFamily="80" charset="0"/>
        <a:ea typeface="+mn-ea"/>
        <a:cs typeface="+mn-cs"/>
      </a:defRPr>
    </a:lvl3pPr>
    <a:lvl4pPr marL="1371600" algn="l" rtl="0" eaLnBrk="0" fontAlgn="base" hangingPunct="0">
      <a:spcBef>
        <a:spcPct val="0"/>
      </a:spcBef>
      <a:spcAft>
        <a:spcPct val="0"/>
      </a:spcAft>
      <a:defRPr sz="900" kern="1200">
        <a:solidFill>
          <a:schemeClr val="tx1"/>
        </a:solidFill>
        <a:latin typeface="Lucida Grande" pitchFamily="80" charset="0"/>
        <a:ea typeface="+mn-ea"/>
        <a:cs typeface="+mn-cs"/>
      </a:defRPr>
    </a:lvl4pPr>
    <a:lvl5pPr marL="1828800" algn="l" rtl="0" eaLnBrk="0" fontAlgn="base" hangingPunct="0">
      <a:spcBef>
        <a:spcPct val="0"/>
      </a:spcBef>
      <a:spcAft>
        <a:spcPct val="0"/>
      </a:spcAft>
      <a:defRPr sz="900" kern="1200">
        <a:solidFill>
          <a:schemeClr val="tx1"/>
        </a:solidFill>
        <a:latin typeface="Lucida Grande" pitchFamily="80" charset="0"/>
        <a:ea typeface="+mn-ea"/>
        <a:cs typeface="+mn-cs"/>
      </a:defRPr>
    </a:lvl5pPr>
    <a:lvl6pPr marL="2286000" algn="l" defTabSz="914400" rtl="0" eaLnBrk="1" latinLnBrk="0" hangingPunct="1">
      <a:defRPr sz="900" kern="1200">
        <a:solidFill>
          <a:schemeClr val="tx1"/>
        </a:solidFill>
        <a:latin typeface="Lucida Grande" pitchFamily="80" charset="0"/>
        <a:ea typeface="+mn-ea"/>
        <a:cs typeface="+mn-cs"/>
      </a:defRPr>
    </a:lvl6pPr>
    <a:lvl7pPr marL="2743200" algn="l" defTabSz="914400" rtl="0" eaLnBrk="1" latinLnBrk="0" hangingPunct="1">
      <a:defRPr sz="900" kern="1200">
        <a:solidFill>
          <a:schemeClr val="tx1"/>
        </a:solidFill>
        <a:latin typeface="Lucida Grande" pitchFamily="80" charset="0"/>
        <a:ea typeface="+mn-ea"/>
        <a:cs typeface="+mn-cs"/>
      </a:defRPr>
    </a:lvl7pPr>
    <a:lvl8pPr marL="3200400" algn="l" defTabSz="914400" rtl="0" eaLnBrk="1" latinLnBrk="0" hangingPunct="1">
      <a:defRPr sz="900" kern="1200">
        <a:solidFill>
          <a:schemeClr val="tx1"/>
        </a:solidFill>
        <a:latin typeface="Lucida Grande" pitchFamily="80" charset="0"/>
        <a:ea typeface="+mn-ea"/>
        <a:cs typeface="+mn-cs"/>
      </a:defRPr>
    </a:lvl8pPr>
    <a:lvl9pPr marL="3657600" algn="l" defTabSz="914400" rtl="0" eaLnBrk="1" latinLnBrk="0" hangingPunct="1">
      <a:defRPr sz="900" kern="1200">
        <a:solidFill>
          <a:schemeClr val="tx1"/>
        </a:solidFill>
        <a:latin typeface="Lucida Grande" pitchFamily="80" charset="0"/>
        <a:ea typeface="+mn-ea"/>
        <a:cs typeface="+mn-cs"/>
      </a:defRPr>
    </a:lvl9pPr>
  </p:defaultTextStyle>
  <p:extLst>
    <p:ext uri="{EFAFB233-063F-42B5-8137-9DF3F51BA10A}">
      <p15:sldGuideLst xmlns:p15="http://schemas.microsoft.com/office/powerpoint/2012/main">
        <p15:guide id="1" orient="horz" pos="3264">
          <p15:clr>
            <a:srgbClr val="A4A3A4"/>
          </p15:clr>
        </p15:guide>
        <p15:guide id="2" pos="3840">
          <p15:clr>
            <a:srgbClr val="A4A3A4"/>
          </p15:clr>
        </p15:guide>
      </p15:sldGuideLst>
    </p:ext>
    <p:ext uri="{2D200454-40CA-4A62-9FC3-DE9A4176ACB9}">
      <p15:notesGuideLst xmlns:p15="http://schemas.microsoft.com/office/powerpoint/2012/main">
        <p15:guide id="1" orient="horz" pos="2933" userDrawn="1">
          <p15:clr>
            <a:srgbClr val="A4A3A4"/>
          </p15:clr>
        </p15:guide>
        <p15:guide id="2" pos="222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757FF"/>
    <a:srgbClr val="0000FF"/>
    <a:srgbClr val="A9FEFC"/>
    <a:srgbClr val="3366FF"/>
    <a:srgbClr val="FF0000"/>
    <a:srgbClr val="3399FF"/>
    <a:srgbClr val="DAFDBC"/>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854" autoAdjust="0"/>
    <p:restoredTop sz="86411" autoAdjust="0"/>
  </p:normalViewPr>
  <p:slideViewPr>
    <p:cSldViewPr snapToGrid="0">
      <p:cViewPr varScale="1">
        <p:scale>
          <a:sx n="116" d="100"/>
          <a:sy n="116" d="100"/>
        </p:scale>
        <p:origin x="918" y="108"/>
      </p:cViewPr>
      <p:guideLst>
        <p:guide orient="horz" pos="3264"/>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4" d="100"/>
        <a:sy n="104" d="100"/>
      </p:scale>
      <p:origin x="0" y="0"/>
    </p:cViewPr>
  </p:sorterViewPr>
  <p:notesViewPr>
    <p:cSldViewPr snapToGrid="0">
      <p:cViewPr varScale="1">
        <p:scale>
          <a:sx n="82" d="100"/>
          <a:sy n="82" d="100"/>
        </p:scale>
        <p:origin x="-1974" y="-78"/>
      </p:cViewPr>
      <p:guideLst>
        <p:guide orient="horz" pos="2933"/>
        <p:guide pos="222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bwMode="auto">
          <a:xfrm>
            <a:off x="0" y="0"/>
            <a:ext cx="3057053" cy="465773"/>
          </a:xfrm>
          <a:prstGeom prst="rect">
            <a:avLst/>
          </a:prstGeom>
          <a:noFill/>
          <a:ln w="12700">
            <a:noFill/>
            <a:miter lim="800000"/>
            <a:headEnd/>
            <a:tailEnd/>
          </a:ln>
          <a:effectLst/>
        </p:spPr>
        <p:txBody>
          <a:bodyPr vert="horz" wrap="square" lIns="93472" tIns="46736" rIns="93472" bIns="46736" numCol="1" anchor="t" anchorCtr="0" compatLnSpc="1">
            <a:prstTxWarp prst="textNoShape">
              <a:avLst/>
            </a:prstTxWarp>
          </a:bodyPr>
          <a:lstStyle>
            <a:lvl1pPr defTabSz="934817" eaLnBrk="1" hangingPunct="1">
              <a:defRPr sz="1200">
                <a:latin typeface="Times New Roman" pitchFamily="18" charset="0"/>
              </a:defRPr>
            </a:lvl1pPr>
          </a:lstStyle>
          <a:p>
            <a:pPr>
              <a:defRPr/>
            </a:pPr>
            <a:endParaRPr lang="en-US" dirty="0"/>
          </a:p>
        </p:txBody>
      </p:sp>
      <p:sp>
        <p:nvSpPr>
          <p:cNvPr id="24579" name="Rectangle 3"/>
          <p:cNvSpPr>
            <a:spLocks noGrp="1" noChangeArrowheads="1"/>
          </p:cNvSpPr>
          <p:nvPr>
            <p:ph type="dt" idx="1"/>
          </p:nvPr>
        </p:nvSpPr>
        <p:spPr bwMode="auto">
          <a:xfrm>
            <a:off x="3996211" y="0"/>
            <a:ext cx="3057053" cy="465773"/>
          </a:xfrm>
          <a:prstGeom prst="rect">
            <a:avLst/>
          </a:prstGeom>
          <a:noFill/>
          <a:ln w="12700">
            <a:noFill/>
            <a:miter lim="800000"/>
            <a:headEnd/>
            <a:tailEnd/>
          </a:ln>
          <a:effectLst/>
        </p:spPr>
        <p:txBody>
          <a:bodyPr vert="horz" wrap="square" lIns="93472" tIns="46736" rIns="93472" bIns="46736" numCol="1" anchor="t" anchorCtr="0" compatLnSpc="1">
            <a:prstTxWarp prst="textNoShape">
              <a:avLst/>
            </a:prstTxWarp>
          </a:bodyPr>
          <a:lstStyle>
            <a:lvl1pPr algn="r" defTabSz="934817" eaLnBrk="1" hangingPunct="1">
              <a:defRPr sz="1200">
                <a:latin typeface="Times New Roman" pitchFamily="18" charset="0"/>
              </a:defRPr>
            </a:lvl1pPr>
          </a:lstStyle>
          <a:p>
            <a:pPr>
              <a:defRPr/>
            </a:pPr>
            <a:endParaRPr lang="en-US" dirty="0"/>
          </a:p>
        </p:txBody>
      </p:sp>
      <p:sp>
        <p:nvSpPr>
          <p:cNvPr id="2052" name="Rectangle 4"/>
          <p:cNvSpPr>
            <a:spLocks noGrp="1" noRot="1" noChangeAspect="1" noChangeArrowheads="1" noTextEdit="1"/>
          </p:cNvSpPr>
          <p:nvPr>
            <p:ph type="sldImg" idx="2"/>
          </p:nvPr>
        </p:nvSpPr>
        <p:spPr bwMode="auto">
          <a:xfrm>
            <a:off x="422275" y="698500"/>
            <a:ext cx="6208713" cy="34925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81" name="Rectangle 5"/>
          <p:cNvSpPr>
            <a:spLocks noGrp="1" noChangeArrowheads="1"/>
          </p:cNvSpPr>
          <p:nvPr>
            <p:ph type="body" sz="quarter" idx="3"/>
          </p:nvPr>
        </p:nvSpPr>
        <p:spPr bwMode="auto">
          <a:xfrm>
            <a:off x="940756" y="4422459"/>
            <a:ext cx="5171754" cy="4188778"/>
          </a:xfrm>
          <a:prstGeom prst="rect">
            <a:avLst/>
          </a:prstGeom>
          <a:noFill/>
          <a:ln w="12700">
            <a:noFill/>
            <a:miter lim="800000"/>
            <a:headEnd/>
            <a:tailEnd/>
          </a:ln>
          <a:effectLst/>
        </p:spPr>
        <p:txBody>
          <a:bodyPr vert="horz" wrap="square" lIns="93472" tIns="46736" rIns="93472" bIns="46736" numCol="1" anchor="t" anchorCtr="0" compatLnSpc="1">
            <a:prstTxWarp prst="textNoShape">
              <a:avLst/>
            </a:prstTxWarp>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24582" name="Rectangle 6"/>
          <p:cNvSpPr>
            <a:spLocks noGrp="1" noChangeArrowheads="1"/>
          </p:cNvSpPr>
          <p:nvPr>
            <p:ph type="ftr" sz="quarter" idx="4"/>
          </p:nvPr>
        </p:nvSpPr>
        <p:spPr bwMode="auto">
          <a:xfrm>
            <a:off x="0" y="8843328"/>
            <a:ext cx="3057053" cy="465772"/>
          </a:xfrm>
          <a:prstGeom prst="rect">
            <a:avLst/>
          </a:prstGeom>
          <a:noFill/>
          <a:ln w="12700">
            <a:noFill/>
            <a:miter lim="800000"/>
            <a:headEnd/>
            <a:tailEnd/>
          </a:ln>
          <a:effectLst/>
        </p:spPr>
        <p:txBody>
          <a:bodyPr vert="horz" wrap="square" lIns="93472" tIns="46736" rIns="93472" bIns="46736" numCol="1" anchor="b" anchorCtr="0" compatLnSpc="1">
            <a:prstTxWarp prst="textNoShape">
              <a:avLst/>
            </a:prstTxWarp>
          </a:bodyPr>
          <a:lstStyle>
            <a:lvl1pPr defTabSz="934817" eaLnBrk="1" hangingPunct="1">
              <a:defRPr sz="1200">
                <a:latin typeface="Times New Roman" pitchFamily="18" charset="0"/>
              </a:defRPr>
            </a:lvl1pPr>
          </a:lstStyle>
          <a:p>
            <a:pPr>
              <a:defRPr/>
            </a:pPr>
            <a:endParaRPr lang="en-US" dirty="0"/>
          </a:p>
        </p:txBody>
      </p:sp>
      <p:sp>
        <p:nvSpPr>
          <p:cNvPr id="24583" name="Rectangle 7"/>
          <p:cNvSpPr>
            <a:spLocks noGrp="1" noChangeArrowheads="1"/>
          </p:cNvSpPr>
          <p:nvPr>
            <p:ph type="sldNum" sz="quarter" idx="5"/>
          </p:nvPr>
        </p:nvSpPr>
        <p:spPr bwMode="auto">
          <a:xfrm>
            <a:off x="3996211" y="8843328"/>
            <a:ext cx="3057053" cy="465772"/>
          </a:xfrm>
          <a:prstGeom prst="rect">
            <a:avLst/>
          </a:prstGeom>
          <a:noFill/>
          <a:ln w="12700">
            <a:noFill/>
            <a:miter lim="800000"/>
            <a:headEnd/>
            <a:tailEnd/>
          </a:ln>
          <a:effectLst/>
        </p:spPr>
        <p:txBody>
          <a:bodyPr vert="horz" wrap="square" lIns="93472" tIns="46736" rIns="93472" bIns="46736" numCol="1" anchor="b" anchorCtr="0" compatLnSpc="1">
            <a:prstTxWarp prst="textNoShape">
              <a:avLst/>
            </a:prstTxWarp>
          </a:bodyPr>
          <a:lstStyle>
            <a:lvl1pPr algn="r" defTabSz="934817" eaLnBrk="1" hangingPunct="1">
              <a:defRPr sz="1200">
                <a:latin typeface="Times New Roman" pitchFamily="18" charset="0"/>
              </a:defRPr>
            </a:lvl1pPr>
          </a:lstStyle>
          <a:p>
            <a:pPr>
              <a:defRPr/>
            </a:pPr>
            <a:fld id="{E534D506-940C-4125-A94B-E682E7112FF8}" type="slidenum">
              <a:rPr lang="en-US"/>
              <a:pPr>
                <a:defRPr/>
              </a:pPr>
              <a:t>‹#›</a:t>
            </a:fld>
            <a:endParaRPr lang="en-US" dirty="0"/>
          </a:p>
        </p:txBody>
      </p:sp>
    </p:spTree>
    <p:extLst>
      <p:ext uri="{BB962C8B-B14F-4D97-AF65-F5344CB8AC3E}">
        <p14:creationId xmlns:p14="http://schemas.microsoft.com/office/powerpoint/2010/main" val="7532407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534D506-940C-4125-A94B-E682E7112FF8}" type="slidenum">
              <a:rPr lang="en-US" smtClean="0"/>
              <a:pPr>
                <a:defRPr/>
              </a:pPr>
              <a:t>0</a:t>
            </a:fld>
            <a:endParaRPr lang="en-US" dirty="0"/>
          </a:p>
        </p:txBody>
      </p:sp>
    </p:spTree>
    <p:extLst>
      <p:ext uri="{BB962C8B-B14F-4D97-AF65-F5344CB8AC3E}">
        <p14:creationId xmlns:p14="http://schemas.microsoft.com/office/powerpoint/2010/main" val="16483337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534D506-940C-4125-A94B-E682E7112FF8}" type="slidenum">
              <a:rPr lang="en-US" smtClean="0"/>
              <a:pPr>
                <a:defRPr/>
              </a:pPr>
              <a:t>1</a:t>
            </a:fld>
            <a:endParaRPr lang="en-US" dirty="0"/>
          </a:p>
        </p:txBody>
      </p:sp>
    </p:spTree>
    <p:extLst>
      <p:ext uri="{BB962C8B-B14F-4D97-AF65-F5344CB8AC3E}">
        <p14:creationId xmlns:p14="http://schemas.microsoft.com/office/powerpoint/2010/main" val="13876303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534D506-940C-4125-A94B-E682E7112FF8}" type="slidenum">
              <a:rPr lang="en-US" smtClean="0"/>
              <a:pPr>
                <a:defRPr/>
              </a:pPr>
              <a:t>7</a:t>
            </a:fld>
            <a:endParaRPr lang="en-US" dirty="0"/>
          </a:p>
        </p:txBody>
      </p:sp>
    </p:spTree>
    <p:extLst>
      <p:ext uri="{BB962C8B-B14F-4D97-AF65-F5344CB8AC3E}">
        <p14:creationId xmlns:p14="http://schemas.microsoft.com/office/powerpoint/2010/main" val="30804657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0682AEC-2A8D-4CC3-B49E-EC69A9D903B3}" type="datetimeFigureOut">
              <a:rPr lang="en-US" smtClean="0"/>
              <a:t>12/1/2017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3AEEA6-E49A-48A1-926F-B21898864889}" type="slidenum">
              <a:rPr lang="en-US" smtClean="0"/>
              <a:t>‹#›</a:t>
            </a:fld>
            <a:endParaRPr lang="en-US"/>
          </a:p>
        </p:txBody>
      </p:sp>
    </p:spTree>
    <p:extLst>
      <p:ext uri="{BB962C8B-B14F-4D97-AF65-F5344CB8AC3E}">
        <p14:creationId xmlns:p14="http://schemas.microsoft.com/office/powerpoint/2010/main" val="2019407160"/>
      </p:ext>
    </p:extLst>
  </p:cSld>
  <p:clrMapOvr>
    <a:masterClrMapping/>
  </p:clrMapOvr>
  <p:hf hd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0682AEC-2A8D-4CC3-B49E-EC69A9D903B3}" type="datetimeFigureOut">
              <a:rPr lang="en-US" smtClean="0"/>
              <a:t>12/1/2017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3AEEA6-E49A-48A1-926F-B21898864889}" type="slidenum">
              <a:rPr lang="en-US" smtClean="0"/>
              <a:t>‹#›</a:t>
            </a:fld>
            <a:endParaRPr lang="en-US"/>
          </a:p>
        </p:txBody>
      </p:sp>
    </p:spTree>
    <p:extLst>
      <p:ext uri="{BB962C8B-B14F-4D97-AF65-F5344CB8AC3E}">
        <p14:creationId xmlns:p14="http://schemas.microsoft.com/office/powerpoint/2010/main" val="3919048920"/>
      </p:ext>
    </p:extLst>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0682AEC-2A8D-4CC3-B49E-EC69A9D903B3}" type="datetimeFigureOut">
              <a:rPr lang="en-US" smtClean="0"/>
              <a:t>12/1/2017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3AEEA6-E49A-48A1-926F-B21898864889}"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798709082"/>
      </p:ext>
    </p:extLst>
  </p:cSld>
  <p:clrMapOvr>
    <a:masterClrMapping/>
  </p:clrMapOvr>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0682AEC-2A8D-4CC3-B49E-EC69A9D903B3}" type="datetimeFigureOut">
              <a:rPr lang="en-US" smtClean="0"/>
              <a:t>12/1/2017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3AEEA6-E49A-48A1-926F-B21898864889}" type="slidenum">
              <a:rPr lang="en-US" smtClean="0"/>
              <a:t>‹#›</a:t>
            </a:fld>
            <a:endParaRPr lang="en-US"/>
          </a:p>
        </p:txBody>
      </p:sp>
    </p:spTree>
    <p:extLst>
      <p:ext uri="{BB962C8B-B14F-4D97-AF65-F5344CB8AC3E}">
        <p14:creationId xmlns:p14="http://schemas.microsoft.com/office/powerpoint/2010/main" val="1228606503"/>
      </p:ext>
    </p:extLst>
  </p:cSld>
  <p:clrMapOvr>
    <a:masterClrMapping/>
  </p:clrMapOvr>
  <p:hf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0682AEC-2A8D-4CC3-B49E-EC69A9D903B3}" type="datetimeFigureOut">
              <a:rPr lang="en-US" smtClean="0"/>
              <a:t>12/1/2017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3AEEA6-E49A-48A1-926F-B21898864889}"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896520792"/>
      </p:ext>
    </p:extLst>
  </p:cSld>
  <p:clrMapOvr>
    <a:masterClrMapping/>
  </p:clrMapOvr>
  <p:hf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0682AEC-2A8D-4CC3-B49E-EC69A9D903B3}" type="datetimeFigureOut">
              <a:rPr lang="en-US" smtClean="0"/>
              <a:t>12/1/2017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3AEEA6-E49A-48A1-926F-B21898864889}" type="slidenum">
              <a:rPr lang="en-US" smtClean="0"/>
              <a:t>‹#›</a:t>
            </a:fld>
            <a:endParaRPr lang="en-US"/>
          </a:p>
        </p:txBody>
      </p:sp>
    </p:spTree>
    <p:extLst>
      <p:ext uri="{BB962C8B-B14F-4D97-AF65-F5344CB8AC3E}">
        <p14:creationId xmlns:p14="http://schemas.microsoft.com/office/powerpoint/2010/main" val="1073330459"/>
      </p:ext>
    </p:extLst>
  </p:cSld>
  <p:clrMapOvr>
    <a:masterClrMapping/>
  </p:clrMapOvr>
  <p:hf hd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0682AEC-2A8D-4CC3-B49E-EC69A9D903B3}" type="datetimeFigureOut">
              <a:rPr lang="en-US" smtClean="0"/>
              <a:t>12/1/2017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3AEEA6-E49A-48A1-926F-B21898864889}" type="slidenum">
              <a:rPr lang="en-US" smtClean="0"/>
              <a:t>‹#›</a:t>
            </a:fld>
            <a:endParaRPr lang="en-US"/>
          </a:p>
        </p:txBody>
      </p:sp>
    </p:spTree>
    <p:extLst>
      <p:ext uri="{BB962C8B-B14F-4D97-AF65-F5344CB8AC3E}">
        <p14:creationId xmlns:p14="http://schemas.microsoft.com/office/powerpoint/2010/main" val="3283865308"/>
      </p:ext>
    </p:extLst>
  </p:cSld>
  <p:clrMapOvr>
    <a:masterClrMapping/>
  </p:clrMapOvr>
  <p:hf hd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0682AEC-2A8D-4CC3-B49E-EC69A9D903B3}" type="datetimeFigureOut">
              <a:rPr lang="en-US" smtClean="0"/>
              <a:t>12/1/2017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3AEEA6-E49A-48A1-926F-B21898864889}" type="slidenum">
              <a:rPr lang="en-US" smtClean="0"/>
              <a:t>‹#›</a:t>
            </a:fld>
            <a:endParaRPr lang="en-US"/>
          </a:p>
        </p:txBody>
      </p:sp>
    </p:spTree>
    <p:extLst>
      <p:ext uri="{BB962C8B-B14F-4D97-AF65-F5344CB8AC3E}">
        <p14:creationId xmlns:p14="http://schemas.microsoft.com/office/powerpoint/2010/main" val="1527529294"/>
      </p:ext>
    </p:extLst>
  </p:cSld>
  <p:clrMapOvr>
    <a:masterClrMapping/>
  </p:clrMapOvr>
  <p:hf hdr="0" dt="0"/>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No Page Numb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5828163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With Page Number">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23066875"/>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91453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0682AEC-2A8D-4CC3-B49E-EC69A9D903B3}" type="datetimeFigureOut">
              <a:rPr lang="en-US" smtClean="0"/>
              <a:t>12/1/2017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3AEEA6-E49A-48A1-926F-B21898864889}" type="slidenum">
              <a:rPr lang="en-US" smtClean="0"/>
              <a:t>‹#›</a:t>
            </a:fld>
            <a:endParaRPr lang="en-US"/>
          </a:p>
        </p:txBody>
      </p:sp>
    </p:spTree>
    <p:extLst>
      <p:ext uri="{BB962C8B-B14F-4D97-AF65-F5344CB8AC3E}">
        <p14:creationId xmlns:p14="http://schemas.microsoft.com/office/powerpoint/2010/main" val="1990491844"/>
      </p:ext>
    </p:extLst>
  </p:cSld>
  <p:clrMapOvr>
    <a:masterClrMapping/>
  </p:clrMapOvr>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0682AEC-2A8D-4CC3-B49E-EC69A9D903B3}" type="datetimeFigureOut">
              <a:rPr lang="en-US" smtClean="0"/>
              <a:t>12/1/2017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3AEEA6-E49A-48A1-926F-B21898864889}" type="slidenum">
              <a:rPr lang="en-US" smtClean="0"/>
              <a:t>‹#›</a:t>
            </a:fld>
            <a:endParaRPr lang="en-US"/>
          </a:p>
        </p:txBody>
      </p:sp>
    </p:spTree>
    <p:extLst>
      <p:ext uri="{BB962C8B-B14F-4D97-AF65-F5344CB8AC3E}">
        <p14:creationId xmlns:p14="http://schemas.microsoft.com/office/powerpoint/2010/main" val="3596093868"/>
      </p:ext>
    </p:extLst>
  </p:cSld>
  <p:clrMapOvr>
    <a:masterClrMapping/>
  </p:clrMapOvr>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0682AEC-2A8D-4CC3-B49E-EC69A9D903B3}" type="datetimeFigureOut">
              <a:rPr lang="en-US" smtClean="0"/>
              <a:t>12/1/2017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3AEEA6-E49A-48A1-926F-B21898864889}" type="slidenum">
              <a:rPr lang="en-US" smtClean="0"/>
              <a:t>‹#›</a:t>
            </a:fld>
            <a:endParaRPr lang="en-US"/>
          </a:p>
        </p:txBody>
      </p:sp>
    </p:spTree>
    <p:extLst>
      <p:ext uri="{BB962C8B-B14F-4D97-AF65-F5344CB8AC3E}">
        <p14:creationId xmlns:p14="http://schemas.microsoft.com/office/powerpoint/2010/main" val="1920716749"/>
      </p:ext>
    </p:extLst>
  </p:cSld>
  <p:clrMapOvr>
    <a:masterClrMapping/>
  </p:clrMapOvr>
  <p:hf hdr="0" dt="0"/>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0682AEC-2A8D-4CC3-B49E-EC69A9D903B3}" type="datetimeFigureOut">
              <a:rPr lang="en-US" smtClean="0"/>
              <a:t>12/1/2017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D3AEEA6-E49A-48A1-926F-B21898864889}" type="slidenum">
              <a:rPr lang="en-US" smtClean="0"/>
              <a:t>‹#›</a:t>
            </a:fld>
            <a:endParaRPr lang="en-US"/>
          </a:p>
        </p:txBody>
      </p:sp>
    </p:spTree>
    <p:extLst>
      <p:ext uri="{BB962C8B-B14F-4D97-AF65-F5344CB8AC3E}">
        <p14:creationId xmlns:p14="http://schemas.microsoft.com/office/powerpoint/2010/main" val="2313156879"/>
      </p:ext>
    </p:extLst>
  </p:cSld>
  <p:clrMapOvr>
    <a:masterClrMapping/>
  </p:clrMapOvr>
  <p:hf hdr="0" dt="0"/>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0682AEC-2A8D-4CC3-B49E-EC69A9D903B3}" type="datetimeFigureOut">
              <a:rPr lang="en-US" smtClean="0"/>
              <a:t>12/1/2017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D3AEEA6-E49A-48A1-926F-B21898864889}" type="slidenum">
              <a:rPr lang="en-US" smtClean="0"/>
              <a:t>‹#›</a:t>
            </a:fld>
            <a:endParaRPr lang="en-US"/>
          </a:p>
        </p:txBody>
      </p:sp>
    </p:spTree>
    <p:extLst>
      <p:ext uri="{BB962C8B-B14F-4D97-AF65-F5344CB8AC3E}">
        <p14:creationId xmlns:p14="http://schemas.microsoft.com/office/powerpoint/2010/main" val="2968875595"/>
      </p:ext>
    </p:extLst>
  </p:cSld>
  <p:clrMapOvr>
    <a:masterClrMapping/>
  </p:clrMapOvr>
  <p:hf hd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682AEC-2A8D-4CC3-B49E-EC69A9D903B3}" type="datetimeFigureOut">
              <a:rPr lang="en-US" smtClean="0"/>
              <a:t>12/1/2017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D3AEEA6-E49A-48A1-926F-B21898864889}" type="slidenum">
              <a:rPr lang="en-US" smtClean="0"/>
              <a:t>‹#›</a:t>
            </a:fld>
            <a:endParaRPr lang="en-US"/>
          </a:p>
        </p:txBody>
      </p:sp>
    </p:spTree>
    <p:extLst>
      <p:ext uri="{BB962C8B-B14F-4D97-AF65-F5344CB8AC3E}">
        <p14:creationId xmlns:p14="http://schemas.microsoft.com/office/powerpoint/2010/main" val="9415805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0682AEC-2A8D-4CC3-B49E-EC69A9D903B3}" type="datetimeFigureOut">
              <a:rPr lang="en-US" smtClean="0"/>
              <a:t>12/1/2017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3AEEA6-E49A-48A1-926F-B21898864889}" type="slidenum">
              <a:rPr lang="en-US" smtClean="0"/>
              <a:t>‹#›</a:t>
            </a:fld>
            <a:endParaRPr lang="en-US"/>
          </a:p>
        </p:txBody>
      </p:sp>
    </p:spTree>
    <p:extLst>
      <p:ext uri="{BB962C8B-B14F-4D97-AF65-F5344CB8AC3E}">
        <p14:creationId xmlns:p14="http://schemas.microsoft.com/office/powerpoint/2010/main" val="904045729"/>
      </p:ext>
    </p:extLst>
  </p:cSld>
  <p:clrMapOvr>
    <a:masterClrMapping/>
  </p:clrMapOvr>
  <p:hf hdr="0" dt="0"/>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0682AEC-2A8D-4CC3-B49E-EC69A9D903B3}" type="datetimeFigureOut">
              <a:rPr lang="en-US" smtClean="0"/>
              <a:t>12/1/2017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3AEEA6-E49A-48A1-926F-B21898864889}" type="slidenum">
              <a:rPr lang="en-US" smtClean="0"/>
              <a:t>‹#›</a:t>
            </a:fld>
            <a:endParaRPr lang="en-US"/>
          </a:p>
        </p:txBody>
      </p:sp>
    </p:spTree>
    <p:extLst>
      <p:ext uri="{BB962C8B-B14F-4D97-AF65-F5344CB8AC3E}">
        <p14:creationId xmlns:p14="http://schemas.microsoft.com/office/powerpoint/2010/main" val="3204748874"/>
      </p:ext>
    </p:extLst>
  </p:cSld>
  <p:clrMapOvr>
    <a:masterClrMapping/>
  </p:clrMapOvr>
  <p:hf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0682AEC-2A8D-4CC3-B49E-EC69A9D903B3}" type="datetimeFigureOut">
              <a:rPr lang="en-US" smtClean="0"/>
              <a:t>12/1/2017</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3D3AEEA6-E49A-48A1-926F-B21898864889}" type="slidenum">
              <a:rPr lang="en-US" smtClean="0"/>
              <a:t>‹#›</a:t>
            </a:fld>
            <a:endParaRPr lang="en-US"/>
          </a:p>
        </p:txBody>
      </p:sp>
    </p:spTree>
    <p:extLst>
      <p:ext uri="{BB962C8B-B14F-4D97-AF65-F5344CB8AC3E}">
        <p14:creationId xmlns:p14="http://schemas.microsoft.com/office/powerpoint/2010/main" val="1493129017"/>
      </p:ext>
    </p:extLst>
  </p:cSld>
  <p:clrMap bg1="lt1" tx1="dk1" bg2="lt2" tx2="dk2" accent1="accent1" accent2="accent2" accent3="accent3" accent4="accent4" accent5="accent5" accent6="accent6" hlink="hlink" folHlink="folHlink"/>
  <p:sldLayoutIdLst>
    <p:sldLayoutId id="2147483832" r:id="rId1"/>
    <p:sldLayoutId id="2147483833" r:id="rId2"/>
    <p:sldLayoutId id="2147483834" r:id="rId3"/>
    <p:sldLayoutId id="2147483835" r:id="rId4"/>
    <p:sldLayoutId id="2147483836" r:id="rId5"/>
    <p:sldLayoutId id="2147483837" r:id="rId6"/>
    <p:sldLayoutId id="2147483838" r:id="rId7"/>
    <p:sldLayoutId id="2147483839" r:id="rId8"/>
    <p:sldLayoutId id="2147483840" r:id="rId9"/>
    <p:sldLayoutId id="2147483841" r:id="rId10"/>
    <p:sldLayoutId id="2147483842" r:id="rId11"/>
    <p:sldLayoutId id="2147483843" r:id="rId12"/>
    <p:sldLayoutId id="2147483844" r:id="rId13"/>
    <p:sldLayoutId id="2147483845" r:id="rId14"/>
    <p:sldLayoutId id="2147483846" r:id="rId15"/>
    <p:sldLayoutId id="2147483847" r:id="rId16"/>
    <p:sldLayoutId id="2147483848" r:id="rId17"/>
    <p:sldLayoutId id="2147483849" r:id="rId18"/>
    <p:sldLayoutId id="2147483716" r:id="rId19"/>
  </p:sldLayoutIdLst>
  <p:hf hd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8.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2653614" y="1399311"/>
            <a:ext cx="5715000" cy="1904061"/>
          </a:xfrm>
          <a:prstGeom prst="rect">
            <a:avLst/>
          </a:prstGeom>
        </p:spPr>
        <p:txBody>
          <a:bodyPr anchor="ctr">
            <a:normAutofit fontScale="97500"/>
          </a:bodyPr>
          <a:lstStyle/>
          <a:p>
            <a:pPr algn="ctr" eaLnBrk="1" fontAlgn="auto" hangingPunct="1">
              <a:spcAft>
                <a:spcPts val="0"/>
              </a:spcAft>
              <a:defRPr/>
            </a:pPr>
            <a:r>
              <a:rPr lang="en-US" sz="2500" b="1" dirty="0" smtClean="0">
                <a:solidFill>
                  <a:prstClr val="black"/>
                </a:solidFill>
                <a:latin typeface="Arial" pitchFamily="34" charset="0"/>
                <a:cs typeface="Arial" pitchFamily="34" charset="0"/>
              </a:rPr>
              <a:t>Flight Software </a:t>
            </a:r>
            <a:r>
              <a:rPr lang="en-US" sz="2500" b="1" dirty="0" smtClean="0">
                <a:solidFill>
                  <a:prstClr val="black"/>
                </a:solidFill>
                <a:latin typeface="Arial" pitchFamily="34" charset="0"/>
                <a:cs typeface="Arial" pitchFamily="34" charset="0"/>
              </a:rPr>
              <a:t>Metrics Assessments</a:t>
            </a:r>
            <a:endParaRPr lang="en-US" sz="2500" b="1" dirty="0" smtClean="0">
              <a:solidFill>
                <a:prstClr val="black"/>
              </a:solidFill>
              <a:latin typeface="Arial" pitchFamily="34" charset="0"/>
              <a:cs typeface="Arial" pitchFamily="34" charset="0"/>
            </a:endParaRPr>
          </a:p>
          <a:p>
            <a:pPr algn="ctr" eaLnBrk="1" fontAlgn="auto" hangingPunct="1">
              <a:spcAft>
                <a:spcPts val="0"/>
              </a:spcAft>
              <a:defRPr/>
            </a:pPr>
            <a:endParaRPr lang="en-US" sz="2500" b="1" dirty="0">
              <a:solidFill>
                <a:prstClr val="black"/>
              </a:solidFill>
              <a:latin typeface="Arial" pitchFamily="34" charset="0"/>
              <a:cs typeface="Arial" pitchFamily="34" charset="0"/>
            </a:endParaRPr>
          </a:p>
          <a:p>
            <a:pPr algn="ctr" eaLnBrk="1" fontAlgn="auto" hangingPunct="1">
              <a:spcAft>
                <a:spcPts val="0"/>
              </a:spcAft>
              <a:defRPr/>
            </a:pPr>
            <a:endParaRPr lang="en-US" sz="2500" dirty="0">
              <a:solidFill>
                <a:prstClr val="black"/>
              </a:solidFill>
              <a:latin typeface="Arial" pitchFamily="34" charset="0"/>
              <a:cs typeface="Arial" pitchFamily="34" charset="0"/>
            </a:endParaRPr>
          </a:p>
        </p:txBody>
      </p:sp>
      <p:pic>
        <p:nvPicPr>
          <p:cNvPr id="7" name="Picture 6"/>
          <p:cNvPicPr>
            <a:picLocks noChangeAspect="1"/>
          </p:cNvPicPr>
          <p:nvPr/>
        </p:nvPicPr>
        <p:blipFill>
          <a:blip r:embed="rId3"/>
          <a:stretch>
            <a:fillRect/>
          </a:stretch>
        </p:blipFill>
        <p:spPr>
          <a:xfrm>
            <a:off x="4485224" y="3303372"/>
            <a:ext cx="7933595" cy="2857500"/>
          </a:xfrm>
          <a:prstGeom prst="rect">
            <a:avLst/>
          </a:prstGeom>
        </p:spPr>
      </p:pic>
      <p:pic>
        <p:nvPicPr>
          <p:cNvPr id="4"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1549400"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20268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6"/>
          <p:cNvSpPr txBox="1">
            <a:spLocks noChangeArrowheads="1"/>
          </p:cNvSpPr>
          <p:nvPr/>
        </p:nvSpPr>
        <p:spPr>
          <a:xfrm>
            <a:off x="2108886" y="200623"/>
            <a:ext cx="8064844" cy="609600"/>
          </a:xfrm>
          <a:prstGeom prst="rect">
            <a:avLst/>
          </a:prstGeom>
        </p:spPr>
        <p:txBody>
          <a:bodyPr/>
          <a:lstStyle/>
          <a:p>
            <a:pPr algn="ctr" eaLnBrk="1" fontAlgn="auto" hangingPunct="1">
              <a:spcAft>
                <a:spcPts val="0"/>
              </a:spcAft>
              <a:defRPr/>
            </a:pPr>
            <a:r>
              <a:rPr lang="en-US" sz="2400" b="1" dirty="0">
                <a:solidFill>
                  <a:prstClr val="black"/>
                </a:solidFill>
                <a:latin typeface="Arial" pitchFamily="34" charset="0"/>
                <a:cs typeface="Arial" pitchFamily="34" charset="0"/>
              </a:rPr>
              <a:t>Mars Science </a:t>
            </a:r>
            <a:r>
              <a:rPr lang="en-US" sz="2400" b="1" dirty="0" smtClean="0">
                <a:solidFill>
                  <a:prstClr val="black"/>
                </a:solidFill>
                <a:latin typeface="Arial" pitchFamily="34" charset="0"/>
                <a:cs typeface="Arial" pitchFamily="34" charset="0"/>
              </a:rPr>
              <a:t>Laboratory (</a:t>
            </a:r>
            <a:r>
              <a:rPr lang="en-US" sz="2400" b="1" dirty="0">
                <a:solidFill>
                  <a:prstClr val="black"/>
                </a:solidFill>
                <a:latin typeface="Arial" pitchFamily="34" charset="0"/>
                <a:cs typeface="Arial" pitchFamily="34" charset="0"/>
              </a:rPr>
              <a:t>MSL) </a:t>
            </a:r>
            <a:r>
              <a:rPr lang="en-US" sz="2400" b="1" dirty="0" smtClean="0">
                <a:solidFill>
                  <a:prstClr val="black"/>
                </a:solidFill>
                <a:latin typeface="Arial" pitchFamily="34" charset="0"/>
                <a:cs typeface="Arial" pitchFamily="34" charset="0"/>
              </a:rPr>
              <a:t>SCRUB Tool Process</a:t>
            </a:r>
            <a:endParaRPr lang="en-US" sz="2400" dirty="0">
              <a:solidFill>
                <a:prstClr val="black"/>
              </a:solidFill>
              <a:latin typeface="Arial" pitchFamily="34" charset="0"/>
              <a:cs typeface="Arial" pitchFamily="34" charset="0"/>
            </a:endParaRPr>
          </a:p>
        </p:txBody>
      </p:sp>
      <p:sp>
        <p:nvSpPr>
          <p:cNvPr id="5" name="TextBox 4"/>
          <p:cNvSpPr txBox="1"/>
          <p:nvPr/>
        </p:nvSpPr>
        <p:spPr>
          <a:xfrm>
            <a:off x="496291" y="856357"/>
            <a:ext cx="3564963" cy="5693866"/>
          </a:xfrm>
          <a:prstGeom prst="rect">
            <a:avLst/>
          </a:prstGeom>
          <a:noFill/>
        </p:spPr>
        <p:txBody>
          <a:bodyPr wrap="square" rtlCol="0">
            <a:spAutoFit/>
          </a:bodyPr>
          <a:lstStyle/>
          <a:p>
            <a:r>
              <a:rPr lang="en-US" sz="1400" dirty="0"/>
              <a:t>Tool-based analysis reports are generated for each version of the code checked into the version management system, so no separate step to generate these reports is required: they are always available, and archived for every version of the code.</a:t>
            </a:r>
          </a:p>
          <a:p>
            <a:endParaRPr lang="en-US" sz="1400" dirty="0" smtClean="0"/>
          </a:p>
          <a:p>
            <a:r>
              <a:rPr lang="en-US" sz="1400" dirty="0" smtClean="0"/>
              <a:t>The </a:t>
            </a:r>
            <a:r>
              <a:rPr lang="en-US" sz="1400" dirty="0"/>
              <a:t>code review process supported by the SCRUB tool consists of three phases</a:t>
            </a:r>
            <a:r>
              <a:rPr lang="en-US" sz="1400" dirty="0" smtClean="0"/>
              <a:t>.</a:t>
            </a:r>
          </a:p>
          <a:p>
            <a:endParaRPr lang="en-US" sz="1400" dirty="0"/>
          </a:p>
          <a:p>
            <a:pPr marL="285750" indent="-285750">
              <a:buFont typeface="Arial" panose="020B0604020202020204" pitchFamily="34" charset="0"/>
              <a:buChar char="•"/>
            </a:pPr>
            <a:r>
              <a:rPr lang="en-US" sz="1400" dirty="0" smtClean="0"/>
              <a:t>Review</a:t>
            </a:r>
            <a:r>
              <a:rPr lang="en-US" sz="1400" dirty="0"/>
              <a:t>: peer reviewers study the code and enter their comments and observations into the SCRUB tool.</a:t>
            </a:r>
          </a:p>
          <a:p>
            <a:pPr marL="285750" indent="-285750">
              <a:buFont typeface="Arial" panose="020B0604020202020204" pitchFamily="34" charset="0"/>
              <a:buChar char="•"/>
            </a:pPr>
            <a:r>
              <a:rPr lang="en-US" sz="1400" dirty="0" smtClean="0"/>
              <a:t>Response</a:t>
            </a:r>
            <a:r>
              <a:rPr lang="en-US" sz="1400" dirty="0"/>
              <a:t>: the developer responds to all reports, indicating agreement, disagreement, or the need for more information.</a:t>
            </a:r>
          </a:p>
          <a:p>
            <a:pPr marL="285750" indent="-285750">
              <a:buFont typeface="Arial" panose="020B0604020202020204" pitchFamily="34" charset="0"/>
              <a:buChar char="•"/>
            </a:pPr>
            <a:r>
              <a:rPr lang="en-US" sz="1400" dirty="0" smtClean="0"/>
              <a:t>Resolution</a:t>
            </a:r>
            <a:r>
              <a:rPr lang="en-US" sz="1400" dirty="0"/>
              <a:t>: a resolution is reached on all pending issues, specifically on disagreements between the developer and the peer reviewers’ comments and tool reports</a:t>
            </a:r>
            <a:r>
              <a:rPr lang="en-US" sz="1400" dirty="0" smtClean="0"/>
              <a:t>.</a:t>
            </a:r>
          </a:p>
          <a:p>
            <a:pPr marL="285750" indent="-285750">
              <a:buFont typeface="Arial" panose="020B0604020202020204" pitchFamily="34" charset="0"/>
              <a:buChar char="•"/>
            </a:pPr>
            <a:endParaRPr lang="en-US" sz="1400" dirty="0"/>
          </a:p>
          <a:p>
            <a:r>
              <a:rPr lang="en-US" sz="1400" dirty="0"/>
              <a:t>Innovations in Systems and Software Engineering, 2010, Vol. 6, No. 4, pp. 311-318.</a:t>
            </a:r>
          </a:p>
        </p:txBody>
      </p:sp>
      <p:pic>
        <p:nvPicPr>
          <p:cNvPr id="2" name="Picture 1"/>
          <p:cNvPicPr>
            <a:picLocks noChangeAspect="1"/>
          </p:cNvPicPr>
          <p:nvPr/>
        </p:nvPicPr>
        <p:blipFill>
          <a:blip r:embed="rId2"/>
          <a:stretch>
            <a:fillRect/>
          </a:stretch>
        </p:blipFill>
        <p:spPr>
          <a:xfrm>
            <a:off x="4177599" y="810223"/>
            <a:ext cx="7529269" cy="5518836"/>
          </a:xfrm>
          <a:prstGeom prst="rect">
            <a:avLst/>
          </a:prstGeom>
        </p:spPr>
      </p:pic>
      <p:sp>
        <p:nvSpPr>
          <p:cNvPr id="6" name="Footer Placeholder 3"/>
          <p:cNvSpPr txBox="1">
            <a:spLocks/>
          </p:cNvSpPr>
          <p:nvPr/>
        </p:nvSpPr>
        <p:spPr>
          <a:xfrm>
            <a:off x="1549400" y="6356350"/>
            <a:ext cx="6070600" cy="365125"/>
          </a:xfrm>
          <a:prstGeom prst="rect">
            <a:avLst/>
          </a:prstGeom>
        </p:spPr>
        <p:txBody>
          <a:bodyPr/>
          <a:lstStyle>
            <a:defPPr>
              <a:defRPr lang="en-US"/>
            </a:defPPr>
            <a:lvl1pPr algn="l" rtl="0" eaLnBrk="0" fontAlgn="base" hangingPunct="0">
              <a:spcBef>
                <a:spcPct val="0"/>
              </a:spcBef>
              <a:spcAft>
                <a:spcPct val="0"/>
              </a:spcAft>
              <a:defRPr sz="900" kern="1200">
                <a:solidFill>
                  <a:schemeClr val="tx1"/>
                </a:solidFill>
                <a:latin typeface="Lucida Grande" pitchFamily="80" charset="0"/>
                <a:ea typeface="+mn-ea"/>
                <a:cs typeface="+mn-cs"/>
              </a:defRPr>
            </a:lvl1pPr>
            <a:lvl2pPr marL="457200" algn="l" rtl="0" eaLnBrk="0" fontAlgn="base" hangingPunct="0">
              <a:spcBef>
                <a:spcPct val="0"/>
              </a:spcBef>
              <a:spcAft>
                <a:spcPct val="0"/>
              </a:spcAft>
              <a:defRPr sz="900" kern="1200">
                <a:solidFill>
                  <a:schemeClr val="tx1"/>
                </a:solidFill>
                <a:latin typeface="Lucida Grande" pitchFamily="80" charset="0"/>
                <a:ea typeface="+mn-ea"/>
                <a:cs typeface="+mn-cs"/>
              </a:defRPr>
            </a:lvl2pPr>
            <a:lvl3pPr marL="914400" algn="l" rtl="0" eaLnBrk="0" fontAlgn="base" hangingPunct="0">
              <a:spcBef>
                <a:spcPct val="0"/>
              </a:spcBef>
              <a:spcAft>
                <a:spcPct val="0"/>
              </a:spcAft>
              <a:defRPr sz="900" kern="1200">
                <a:solidFill>
                  <a:schemeClr val="tx1"/>
                </a:solidFill>
                <a:latin typeface="Lucida Grande" pitchFamily="80" charset="0"/>
                <a:ea typeface="+mn-ea"/>
                <a:cs typeface="+mn-cs"/>
              </a:defRPr>
            </a:lvl3pPr>
            <a:lvl4pPr marL="1371600" algn="l" rtl="0" eaLnBrk="0" fontAlgn="base" hangingPunct="0">
              <a:spcBef>
                <a:spcPct val="0"/>
              </a:spcBef>
              <a:spcAft>
                <a:spcPct val="0"/>
              </a:spcAft>
              <a:defRPr sz="900" kern="1200">
                <a:solidFill>
                  <a:schemeClr val="tx1"/>
                </a:solidFill>
                <a:latin typeface="Lucida Grande" pitchFamily="80" charset="0"/>
                <a:ea typeface="+mn-ea"/>
                <a:cs typeface="+mn-cs"/>
              </a:defRPr>
            </a:lvl4pPr>
            <a:lvl5pPr marL="1828800" algn="l" rtl="0" eaLnBrk="0" fontAlgn="base" hangingPunct="0">
              <a:spcBef>
                <a:spcPct val="0"/>
              </a:spcBef>
              <a:spcAft>
                <a:spcPct val="0"/>
              </a:spcAft>
              <a:defRPr sz="900" kern="1200">
                <a:solidFill>
                  <a:schemeClr val="tx1"/>
                </a:solidFill>
                <a:latin typeface="Lucida Grande" pitchFamily="80" charset="0"/>
                <a:ea typeface="+mn-ea"/>
                <a:cs typeface="+mn-cs"/>
              </a:defRPr>
            </a:lvl5pPr>
            <a:lvl6pPr marL="2286000" algn="l" defTabSz="914400" rtl="0" eaLnBrk="1" latinLnBrk="0" hangingPunct="1">
              <a:defRPr sz="900" kern="1200">
                <a:solidFill>
                  <a:schemeClr val="tx1"/>
                </a:solidFill>
                <a:latin typeface="Lucida Grande" pitchFamily="80" charset="0"/>
                <a:ea typeface="+mn-ea"/>
                <a:cs typeface="+mn-cs"/>
              </a:defRPr>
            </a:lvl6pPr>
            <a:lvl7pPr marL="2743200" algn="l" defTabSz="914400" rtl="0" eaLnBrk="1" latinLnBrk="0" hangingPunct="1">
              <a:defRPr sz="900" kern="1200">
                <a:solidFill>
                  <a:schemeClr val="tx1"/>
                </a:solidFill>
                <a:latin typeface="Lucida Grande" pitchFamily="80" charset="0"/>
                <a:ea typeface="+mn-ea"/>
                <a:cs typeface="+mn-cs"/>
              </a:defRPr>
            </a:lvl7pPr>
            <a:lvl8pPr marL="3200400" algn="l" defTabSz="914400" rtl="0" eaLnBrk="1" latinLnBrk="0" hangingPunct="1">
              <a:defRPr sz="900" kern="1200">
                <a:solidFill>
                  <a:schemeClr val="tx1"/>
                </a:solidFill>
                <a:latin typeface="Lucida Grande" pitchFamily="80" charset="0"/>
                <a:ea typeface="+mn-ea"/>
                <a:cs typeface="+mn-cs"/>
              </a:defRPr>
            </a:lvl8pPr>
            <a:lvl9pPr marL="3657600" algn="l" defTabSz="914400" rtl="0" eaLnBrk="1" latinLnBrk="0" hangingPunct="1">
              <a:defRPr sz="900" kern="1200">
                <a:solidFill>
                  <a:schemeClr val="tx1"/>
                </a:solidFill>
                <a:latin typeface="Lucida Grande" pitchFamily="80" charset="0"/>
                <a:ea typeface="+mn-ea"/>
                <a:cs typeface="+mn-cs"/>
              </a:defRPr>
            </a:lvl9pPr>
          </a:lstStyle>
          <a:p>
            <a:pPr>
              <a:defRPr/>
            </a:pPr>
            <a:r>
              <a:rPr lang="en-US" smtClean="0"/>
              <a:t>This is a non-ITAR presentation, for public release and reproduction from FSW website. </a:t>
            </a:r>
            <a:endParaRPr lang="en-US" dirty="0"/>
          </a:p>
        </p:txBody>
      </p:sp>
    </p:spTree>
    <p:extLst>
      <p:ext uri="{BB962C8B-B14F-4D97-AF65-F5344CB8AC3E}">
        <p14:creationId xmlns:p14="http://schemas.microsoft.com/office/powerpoint/2010/main" val="394493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6"/>
          <p:cNvSpPr txBox="1">
            <a:spLocks noChangeArrowheads="1"/>
          </p:cNvSpPr>
          <p:nvPr/>
        </p:nvSpPr>
        <p:spPr>
          <a:xfrm>
            <a:off x="3321788" y="180445"/>
            <a:ext cx="5562600" cy="609600"/>
          </a:xfrm>
          <a:prstGeom prst="rect">
            <a:avLst/>
          </a:prstGeom>
        </p:spPr>
        <p:txBody>
          <a:bodyPr/>
          <a:lstStyle/>
          <a:p>
            <a:pPr algn="ctr" eaLnBrk="1" fontAlgn="auto" hangingPunct="1">
              <a:spcAft>
                <a:spcPts val="0"/>
              </a:spcAft>
              <a:defRPr/>
            </a:pPr>
            <a:r>
              <a:rPr lang="en-US" sz="2400" b="1" dirty="0" smtClean="0">
                <a:solidFill>
                  <a:prstClr val="black"/>
                </a:solidFill>
                <a:latin typeface="Arial" pitchFamily="34" charset="0"/>
                <a:cs typeface="Arial" pitchFamily="34" charset="0"/>
              </a:rPr>
              <a:t>Other </a:t>
            </a:r>
            <a:r>
              <a:rPr lang="en-US" sz="2400" b="1" dirty="0">
                <a:solidFill>
                  <a:prstClr val="black"/>
                </a:solidFill>
                <a:latin typeface="Arial" pitchFamily="34" charset="0"/>
                <a:cs typeface="Arial" pitchFamily="34" charset="0"/>
              </a:rPr>
              <a:t>Checks and </a:t>
            </a:r>
            <a:r>
              <a:rPr lang="en-US" sz="2400" b="1" dirty="0" smtClean="0">
                <a:solidFill>
                  <a:prstClr val="black"/>
                </a:solidFill>
                <a:latin typeface="Arial" pitchFamily="34" charset="0"/>
                <a:cs typeface="Arial" pitchFamily="34" charset="0"/>
              </a:rPr>
              <a:t>Metrics</a:t>
            </a:r>
            <a:endParaRPr lang="en-US" sz="2400" dirty="0">
              <a:solidFill>
                <a:prstClr val="black"/>
              </a:solidFill>
              <a:latin typeface="Arial" pitchFamily="34" charset="0"/>
              <a:cs typeface="Arial" pitchFamily="34" charset="0"/>
            </a:endParaRPr>
          </a:p>
        </p:txBody>
      </p:sp>
      <p:sp>
        <p:nvSpPr>
          <p:cNvPr id="9" name="Rectangle 3"/>
          <p:cNvSpPr txBox="1">
            <a:spLocks noChangeArrowheads="1"/>
          </p:cNvSpPr>
          <p:nvPr/>
        </p:nvSpPr>
        <p:spPr bwMode="auto">
          <a:xfrm>
            <a:off x="571466" y="1078520"/>
            <a:ext cx="2750322" cy="2113909"/>
          </a:xfrm>
          <a:prstGeom prst="rect">
            <a:avLst/>
          </a:prstGeom>
          <a:noFill/>
          <a:ln w="9525">
            <a:noFill/>
            <a:miter lim="800000"/>
            <a:headEnd/>
            <a:tailEnd/>
          </a:ln>
        </p:spPr>
        <p:txBody>
          <a:bodyPr/>
          <a:lstStyle/>
          <a:p>
            <a:pPr marL="285750" indent="-285750">
              <a:buFont typeface="Arial" panose="020B0604020202020204" pitchFamily="34" charset="0"/>
              <a:buChar char="•"/>
            </a:pPr>
            <a:r>
              <a:rPr lang="en-US" sz="1600" dirty="0" smtClean="0"/>
              <a:t>Percentage of comments per executable lines of code less than recommended for safety critical code.</a:t>
            </a:r>
          </a:p>
          <a:p>
            <a:pPr marL="285750" indent="-285750">
              <a:spcBef>
                <a:spcPts val="400"/>
              </a:spcBef>
              <a:buFont typeface="Arial" panose="020B0604020202020204" pitchFamily="34" charset="0"/>
              <a:buChar char="•"/>
            </a:pPr>
            <a:r>
              <a:rPr lang="en-US" sz="1600" dirty="0" smtClean="0"/>
              <a:t>Lines of code in each file exceeds recommended maximum.</a:t>
            </a:r>
          </a:p>
          <a:p>
            <a:pPr marL="285750" indent="-285750">
              <a:spcBef>
                <a:spcPts val="400"/>
              </a:spcBef>
              <a:buFont typeface="Arial" panose="020B0604020202020204" pitchFamily="34" charset="0"/>
              <a:buChar char="•"/>
            </a:pPr>
            <a:r>
              <a:rPr lang="en-US" sz="1600" dirty="0" smtClean="0"/>
              <a:t>Lines of code in each function exceeds recommended maximum.</a:t>
            </a:r>
          </a:p>
          <a:p>
            <a:pPr marL="285750" indent="-285750">
              <a:spcBef>
                <a:spcPts val="400"/>
              </a:spcBef>
              <a:buFont typeface="Arial" panose="020B0604020202020204" pitchFamily="34" charset="0"/>
              <a:buChar char="•"/>
            </a:pPr>
            <a:r>
              <a:rPr lang="en-US" sz="1600" dirty="0" smtClean="0"/>
              <a:t>Test assertions per lines of code less than recommended density.</a:t>
            </a:r>
          </a:p>
          <a:p>
            <a:pPr marL="285750" indent="-285750">
              <a:spcBef>
                <a:spcPts val="400"/>
              </a:spcBef>
              <a:buFont typeface="Arial" panose="020B0604020202020204" pitchFamily="34" charset="0"/>
              <a:buChar char="•"/>
            </a:pPr>
            <a:r>
              <a:rPr lang="en-US" sz="1600" dirty="0" smtClean="0"/>
              <a:t>Variable exceeds necessary scope.</a:t>
            </a:r>
          </a:p>
          <a:p>
            <a:pPr marL="285750" indent="-285750">
              <a:spcBef>
                <a:spcPts val="400"/>
              </a:spcBef>
              <a:buFont typeface="Arial" panose="020B0604020202020204" pitchFamily="34" charset="0"/>
              <a:buChar char="•"/>
            </a:pPr>
            <a:r>
              <a:rPr lang="en-US" sz="1600" dirty="0" smtClean="0">
                <a:latin typeface="+mn-lt"/>
              </a:rPr>
              <a:t>Function/Procedure is not documented with </a:t>
            </a:r>
            <a:r>
              <a:rPr lang="en-US" sz="1600" dirty="0" err="1" smtClean="0">
                <a:latin typeface="+mn-lt"/>
              </a:rPr>
              <a:t>Doxygen</a:t>
            </a:r>
            <a:r>
              <a:rPr lang="en-US" sz="1600" dirty="0" smtClean="0">
                <a:latin typeface="+mn-lt"/>
              </a:rPr>
              <a:t> template</a:t>
            </a:r>
          </a:p>
        </p:txBody>
      </p:sp>
      <p:pic>
        <p:nvPicPr>
          <p:cNvPr id="2" name="Picture 1"/>
          <p:cNvPicPr>
            <a:picLocks noChangeAspect="1"/>
          </p:cNvPicPr>
          <p:nvPr/>
        </p:nvPicPr>
        <p:blipFill>
          <a:blip r:embed="rId2"/>
          <a:stretch>
            <a:fillRect/>
          </a:stretch>
        </p:blipFill>
        <p:spPr>
          <a:xfrm>
            <a:off x="7510546" y="3368982"/>
            <a:ext cx="3968064" cy="2730962"/>
          </a:xfrm>
          <a:prstGeom prst="rect">
            <a:avLst/>
          </a:prstGeom>
        </p:spPr>
      </p:pic>
      <p:pic>
        <p:nvPicPr>
          <p:cNvPr id="4" name="Picture 3"/>
          <p:cNvPicPr>
            <a:picLocks noChangeAspect="1"/>
          </p:cNvPicPr>
          <p:nvPr/>
        </p:nvPicPr>
        <p:blipFill>
          <a:blip r:embed="rId3"/>
          <a:stretch>
            <a:fillRect/>
          </a:stretch>
        </p:blipFill>
        <p:spPr>
          <a:xfrm>
            <a:off x="3321788" y="1140959"/>
            <a:ext cx="8156822" cy="1684754"/>
          </a:xfrm>
          <a:prstGeom prst="rect">
            <a:avLst/>
          </a:prstGeom>
        </p:spPr>
      </p:pic>
      <p:pic>
        <p:nvPicPr>
          <p:cNvPr id="7" name="Picture 6"/>
          <p:cNvPicPr>
            <a:picLocks noChangeAspect="1"/>
          </p:cNvPicPr>
          <p:nvPr/>
        </p:nvPicPr>
        <p:blipFill>
          <a:blip r:embed="rId4"/>
          <a:stretch>
            <a:fillRect/>
          </a:stretch>
        </p:blipFill>
        <p:spPr>
          <a:xfrm>
            <a:off x="3321788" y="3114188"/>
            <a:ext cx="3965781" cy="2985756"/>
          </a:xfrm>
          <a:prstGeom prst="rect">
            <a:avLst/>
          </a:prstGeom>
        </p:spPr>
      </p:pic>
      <p:sp>
        <p:nvSpPr>
          <p:cNvPr id="10" name="Footer Placeholder 3"/>
          <p:cNvSpPr txBox="1">
            <a:spLocks/>
          </p:cNvSpPr>
          <p:nvPr/>
        </p:nvSpPr>
        <p:spPr>
          <a:xfrm>
            <a:off x="1549400" y="6356350"/>
            <a:ext cx="6070600" cy="365125"/>
          </a:xfrm>
          <a:prstGeom prst="rect">
            <a:avLst/>
          </a:prstGeom>
        </p:spPr>
        <p:txBody>
          <a:bodyPr/>
          <a:lstStyle>
            <a:defPPr>
              <a:defRPr lang="en-US"/>
            </a:defPPr>
            <a:lvl1pPr algn="l" rtl="0" eaLnBrk="0" fontAlgn="base" hangingPunct="0">
              <a:spcBef>
                <a:spcPct val="0"/>
              </a:spcBef>
              <a:spcAft>
                <a:spcPct val="0"/>
              </a:spcAft>
              <a:defRPr sz="900" kern="1200">
                <a:solidFill>
                  <a:schemeClr val="tx1"/>
                </a:solidFill>
                <a:latin typeface="Lucida Grande" pitchFamily="80" charset="0"/>
                <a:ea typeface="+mn-ea"/>
                <a:cs typeface="+mn-cs"/>
              </a:defRPr>
            </a:lvl1pPr>
            <a:lvl2pPr marL="457200" algn="l" rtl="0" eaLnBrk="0" fontAlgn="base" hangingPunct="0">
              <a:spcBef>
                <a:spcPct val="0"/>
              </a:spcBef>
              <a:spcAft>
                <a:spcPct val="0"/>
              </a:spcAft>
              <a:defRPr sz="900" kern="1200">
                <a:solidFill>
                  <a:schemeClr val="tx1"/>
                </a:solidFill>
                <a:latin typeface="Lucida Grande" pitchFamily="80" charset="0"/>
                <a:ea typeface="+mn-ea"/>
                <a:cs typeface="+mn-cs"/>
              </a:defRPr>
            </a:lvl2pPr>
            <a:lvl3pPr marL="914400" algn="l" rtl="0" eaLnBrk="0" fontAlgn="base" hangingPunct="0">
              <a:spcBef>
                <a:spcPct val="0"/>
              </a:spcBef>
              <a:spcAft>
                <a:spcPct val="0"/>
              </a:spcAft>
              <a:defRPr sz="900" kern="1200">
                <a:solidFill>
                  <a:schemeClr val="tx1"/>
                </a:solidFill>
                <a:latin typeface="Lucida Grande" pitchFamily="80" charset="0"/>
                <a:ea typeface="+mn-ea"/>
                <a:cs typeface="+mn-cs"/>
              </a:defRPr>
            </a:lvl3pPr>
            <a:lvl4pPr marL="1371600" algn="l" rtl="0" eaLnBrk="0" fontAlgn="base" hangingPunct="0">
              <a:spcBef>
                <a:spcPct val="0"/>
              </a:spcBef>
              <a:spcAft>
                <a:spcPct val="0"/>
              </a:spcAft>
              <a:defRPr sz="900" kern="1200">
                <a:solidFill>
                  <a:schemeClr val="tx1"/>
                </a:solidFill>
                <a:latin typeface="Lucida Grande" pitchFamily="80" charset="0"/>
                <a:ea typeface="+mn-ea"/>
                <a:cs typeface="+mn-cs"/>
              </a:defRPr>
            </a:lvl4pPr>
            <a:lvl5pPr marL="1828800" algn="l" rtl="0" eaLnBrk="0" fontAlgn="base" hangingPunct="0">
              <a:spcBef>
                <a:spcPct val="0"/>
              </a:spcBef>
              <a:spcAft>
                <a:spcPct val="0"/>
              </a:spcAft>
              <a:defRPr sz="900" kern="1200">
                <a:solidFill>
                  <a:schemeClr val="tx1"/>
                </a:solidFill>
                <a:latin typeface="Lucida Grande" pitchFamily="80" charset="0"/>
                <a:ea typeface="+mn-ea"/>
                <a:cs typeface="+mn-cs"/>
              </a:defRPr>
            </a:lvl5pPr>
            <a:lvl6pPr marL="2286000" algn="l" defTabSz="914400" rtl="0" eaLnBrk="1" latinLnBrk="0" hangingPunct="1">
              <a:defRPr sz="900" kern="1200">
                <a:solidFill>
                  <a:schemeClr val="tx1"/>
                </a:solidFill>
                <a:latin typeface="Lucida Grande" pitchFamily="80" charset="0"/>
                <a:ea typeface="+mn-ea"/>
                <a:cs typeface="+mn-cs"/>
              </a:defRPr>
            </a:lvl6pPr>
            <a:lvl7pPr marL="2743200" algn="l" defTabSz="914400" rtl="0" eaLnBrk="1" latinLnBrk="0" hangingPunct="1">
              <a:defRPr sz="900" kern="1200">
                <a:solidFill>
                  <a:schemeClr val="tx1"/>
                </a:solidFill>
                <a:latin typeface="Lucida Grande" pitchFamily="80" charset="0"/>
                <a:ea typeface="+mn-ea"/>
                <a:cs typeface="+mn-cs"/>
              </a:defRPr>
            </a:lvl7pPr>
            <a:lvl8pPr marL="3200400" algn="l" defTabSz="914400" rtl="0" eaLnBrk="1" latinLnBrk="0" hangingPunct="1">
              <a:defRPr sz="900" kern="1200">
                <a:solidFill>
                  <a:schemeClr val="tx1"/>
                </a:solidFill>
                <a:latin typeface="Lucida Grande" pitchFamily="80" charset="0"/>
                <a:ea typeface="+mn-ea"/>
                <a:cs typeface="+mn-cs"/>
              </a:defRPr>
            </a:lvl8pPr>
            <a:lvl9pPr marL="3657600" algn="l" defTabSz="914400" rtl="0" eaLnBrk="1" latinLnBrk="0" hangingPunct="1">
              <a:defRPr sz="900" kern="1200">
                <a:solidFill>
                  <a:schemeClr val="tx1"/>
                </a:solidFill>
                <a:latin typeface="Lucida Grande" pitchFamily="80" charset="0"/>
                <a:ea typeface="+mn-ea"/>
                <a:cs typeface="+mn-cs"/>
              </a:defRPr>
            </a:lvl9pPr>
          </a:lstStyle>
          <a:p>
            <a:pPr>
              <a:defRPr/>
            </a:pPr>
            <a:r>
              <a:rPr lang="en-US" smtClean="0"/>
              <a:t>This is a non-ITAR presentation, for public release and reproduction from FSW website. </a:t>
            </a:r>
            <a:endParaRPr lang="en-US" dirty="0"/>
          </a:p>
        </p:txBody>
      </p:sp>
    </p:spTree>
    <p:extLst>
      <p:ext uri="{BB962C8B-B14F-4D97-AF65-F5344CB8AC3E}">
        <p14:creationId xmlns:p14="http://schemas.microsoft.com/office/powerpoint/2010/main" val="64519190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6"/>
          <p:cNvSpPr txBox="1">
            <a:spLocks noChangeArrowheads="1"/>
          </p:cNvSpPr>
          <p:nvPr/>
        </p:nvSpPr>
        <p:spPr>
          <a:xfrm>
            <a:off x="3314700" y="230652"/>
            <a:ext cx="5562600" cy="609600"/>
          </a:xfrm>
          <a:prstGeom prst="rect">
            <a:avLst/>
          </a:prstGeom>
        </p:spPr>
        <p:txBody>
          <a:bodyPr/>
          <a:lstStyle/>
          <a:p>
            <a:pPr algn="ctr" eaLnBrk="1" fontAlgn="auto" hangingPunct="1">
              <a:spcAft>
                <a:spcPts val="0"/>
              </a:spcAft>
              <a:defRPr/>
            </a:pPr>
            <a:r>
              <a:rPr lang="en-US" sz="2400" b="1" dirty="0" smtClean="0">
                <a:solidFill>
                  <a:prstClr val="black"/>
                </a:solidFill>
                <a:latin typeface="Arial" pitchFamily="34" charset="0"/>
                <a:cs typeface="Arial" pitchFamily="34" charset="0"/>
              </a:rPr>
              <a:t>Randomized Testing</a:t>
            </a:r>
            <a:endParaRPr lang="en-US" sz="2400" dirty="0">
              <a:solidFill>
                <a:prstClr val="black"/>
              </a:solidFill>
              <a:latin typeface="Arial" pitchFamily="34" charset="0"/>
              <a:cs typeface="Arial" pitchFamily="34" charset="0"/>
            </a:endParaRPr>
          </a:p>
        </p:txBody>
      </p:sp>
      <p:sp>
        <p:nvSpPr>
          <p:cNvPr id="9" name="Rectangle 3"/>
          <p:cNvSpPr txBox="1">
            <a:spLocks noChangeArrowheads="1"/>
          </p:cNvSpPr>
          <p:nvPr/>
        </p:nvSpPr>
        <p:spPr bwMode="auto">
          <a:xfrm>
            <a:off x="702547" y="1177435"/>
            <a:ext cx="10618573" cy="4525963"/>
          </a:xfrm>
          <a:prstGeom prst="rect">
            <a:avLst/>
          </a:prstGeom>
          <a:noFill/>
          <a:ln w="9525">
            <a:noFill/>
            <a:miter lim="800000"/>
            <a:headEnd/>
            <a:tailEnd/>
          </a:ln>
        </p:spPr>
        <p:txBody>
          <a:bodyPr/>
          <a:lstStyle/>
          <a:p>
            <a:r>
              <a:rPr lang="en-US" sz="1600" dirty="0" smtClean="0"/>
              <a:t>Example:</a:t>
            </a:r>
          </a:p>
          <a:p>
            <a:r>
              <a:rPr lang="en-US" sz="1600" dirty="0" smtClean="0"/>
              <a:t>The data.txt </a:t>
            </a:r>
            <a:r>
              <a:rPr lang="en-US" sz="1600" dirty="0"/>
              <a:t>file from </a:t>
            </a:r>
            <a:r>
              <a:rPr lang="en-US" sz="1600" dirty="0" smtClean="0"/>
              <a:t>the </a:t>
            </a:r>
            <a:r>
              <a:rPr lang="en-US" sz="1600" dirty="0"/>
              <a:t>demo directory included an input data example.  As an input demonstration, this file cannot necessarily be used to assess the </a:t>
            </a:r>
            <a:r>
              <a:rPr lang="en-US" sz="1600" dirty="0" smtClean="0"/>
              <a:t>FSW behavior </a:t>
            </a:r>
            <a:r>
              <a:rPr lang="en-US" sz="1600" dirty="0"/>
              <a:t>during flight </a:t>
            </a:r>
            <a:r>
              <a:rPr lang="en-US" sz="1600" dirty="0" smtClean="0"/>
              <a:t>inputs, but </a:t>
            </a:r>
            <a:r>
              <a:rPr lang="en-US" sz="1600" dirty="0"/>
              <a:t>it was used to stimulate the software under stress conditions.</a:t>
            </a:r>
          </a:p>
          <a:p>
            <a:pPr>
              <a:spcBef>
                <a:spcPts val="1200"/>
              </a:spcBef>
            </a:pPr>
            <a:r>
              <a:rPr lang="en-US" sz="1600" dirty="0"/>
              <a:t>Randomized tests were defined by modifying the example position or velocity data, and checking whether the </a:t>
            </a:r>
            <a:r>
              <a:rPr lang="en-US" sz="1600" dirty="0" smtClean="0"/>
              <a:t>FSW </a:t>
            </a:r>
            <a:r>
              <a:rPr lang="en-US" sz="1600" dirty="0"/>
              <a:t>handled the modified values appropriately.  The modified file was created using a script that randomly </a:t>
            </a:r>
            <a:r>
              <a:rPr lang="en-US" sz="1600" dirty="0" smtClean="0"/>
              <a:t>selected </a:t>
            </a:r>
            <a:r>
              <a:rPr lang="en-US" sz="1600" dirty="0"/>
              <a:t>data columns </a:t>
            </a:r>
            <a:r>
              <a:rPr lang="en-US" sz="1600" dirty="0" smtClean="0"/>
              <a:t>of positions </a:t>
            </a:r>
            <a:r>
              <a:rPr lang="en-US" sz="1600" dirty="0"/>
              <a:t>or </a:t>
            </a:r>
            <a:r>
              <a:rPr lang="en-US" sz="1600" dirty="0" smtClean="0"/>
              <a:t>velocities, </a:t>
            </a:r>
            <a:r>
              <a:rPr lang="en-US" sz="1600" dirty="0"/>
              <a:t>and replaces values between </a:t>
            </a:r>
            <a:r>
              <a:rPr lang="en-US" sz="1600" dirty="0" smtClean="0"/>
              <a:t>liftoff and end </a:t>
            </a:r>
            <a:r>
              <a:rPr lang="en-US" sz="1600" dirty="0"/>
              <a:t>of </a:t>
            </a:r>
            <a:r>
              <a:rPr lang="en-US" sz="1600" dirty="0" smtClean="0"/>
              <a:t>mission </a:t>
            </a:r>
            <a:r>
              <a:rPr lang="en-US" sz="1600" dirty="0"/>
              <a:t>with different linearly interpolated nominal or randomly chosen off-nominal values.  This was in essence a Monte Carlo technique to stress the </a:t>
            </a:r>
            <a:r>
              <a:rPr lang="en-US" sz="1600" dirty="0" smtClean="0"/>
              <a:t>FSW.</a:t>
            </a:r>
            <a:endParaRPr lang="en-US" sz="1600" dirty="0"/>
          </a:p>
          <a:p>
            <a:pPr>
              <a:spcBef>
                <a:spcPts val="1200"/>
              </a:spcBef>
            </a:pPr>
            <a:r>
              <a:rPr lang="en-US" sz="1600" dirty="0" smtClean="0"/>
              <a:t>In </a:t>
            </a:r>
            <a:r>
              <a:rPr lang="en-US" sz="1600" dirty="0"/>
              <a:t>this manner, 17,744 random tests, simulating nominal and off-nominal flight conditions, were input to the </a:t>
            </a:r>
            <a:r>
              <a:rPr lang="en-US" sz="1600" dirty="0" smtClean="0"/>
              <a:t>FSW. </a:t>
            </a:r>
            <a:r>
              <a:rPr lang="en-US" sz="1600" dirty="0"/>
              <a:t>The </a:t>
            </a:r>
            <a:r>
              <a:rPr lang="en-US" sz="1600" dirty="0" smtClean="0"/>
              <a:t>FSW behavior </a:t>
            </a:r>
            <a:r>
              <a:rPr lang="en-US" sz="1600" dirty="0"/>
              <a:t>was verified </a:t>
            </a:r>
            <a:r>
              <a:rPr lang="en-US" sz="1600" dirty="0" smtClean="0"/>
              <a:t>against five </a:t>
            </a:r>
            <a:r>
              <a:rPr lang="en-US" sz="1600" dirty="0"/>
              <a:t>invariant conditions </a:t>
            </a:r>
            <a:r>
              <a:rPr lang="en-US" sz="1600" dirty="0" smtClean="0"/>
              <a:t>for </a:t>
            </a:r>
            <a:r>
              <a:rPr lang="en-US" sz="1600" dirty="0"/>
              <a:t>each </a:t>
            </a:r>
            <a:r>
              <a:rPr lang="en-US" sz="1600" dirty="0" smtClean="0"/>
              <a:t>run.</a:t>
            </a:r>
          </a:p>
          <a:p>
            <a:pPr>
              <a:spcBef>
                <a:spcPts val="1200"/>
              </a:spcBef>
            </a:pPr>
            <a:r>
              <a:rPr lang="en-US" sz="1600" dirty="0"/>
              <a:t>One discrepancy was an apparent violation of an invariant condition.  The check failed in 37 of the 17,744 runs.  According to the FSW documentation, When in the DISABLED state, no state transitions should occur.  A log of the sequence of internally commanded transitions from the state machine listed a transitioned from ARM ON, set earlier in the sequence, to ARM OFF, while in the DISABLED state.</a:t>
            </a:r>
          </a:p>
          <a:p>
            <a:pPr>
              <a:spcBef>
                <a:spcPts val="1200"/>
              </a:spcBef>
            </a:pPr>
            <a:endParaRPr lang="en-US" sz="1600" dirty="0" smtClean="0"/>
          </a:p>
        </p:txBody>
      </p:sp>
      <p:sp>
        <p:nvSpPr>
          <p:cNvPr id="4" name="Footer Placeholder 3"/>
          <p:cNvSpPr txBox="1">
            <a:spLocks/>
          </p:cNvSpPr>
          <p:nvPr/>
        </p:nvSpPr>
        <p:spPr>
          <a:xfrm>
            <a:off x="1549400" y="6356350"/>
            <a:ext cx="6070600" cy="365125"/>
          </a:xfrm>
          <a:prstGeom prst="rect">
            <a:avLst/>
          </a:prstGeom>
        </p:spPr>
        <p:txBody>
          <a:bodyPr/>
          <a:lstStyle>
            <a:defPPr>
              <a:defRPr lang="en-US"/>
            </a:defPPr>
            <a:lvl1pPr algn="l" rtl="0" eaLnBrk="0" fontAlgn="base" hangingPunct="0">
              <a:spcBef>
                <a:spcPct val="0"/>
              </a:spcBef>
              <a:spcAft>
                <a:spcPct val="0"/>
              </a:spcAft>
              <a:defRPr sz="900" kern="1200">
                <a:solidFill>
                  <a:schemeClr val="tx1"/>
                </a:solidFill>
                <a:latin typeface="Lucida Grande" pitchFamily="80" charset="0"/>
                <a:ea typeface="+mn-ea"/>
                <a:cs typeface="+mn-cs"/>
              </a:defRPr>
            </a:lvl1pPr>
            <a:lvl2pPr marL="457200" algn="l" rtl="0" eaLnBrk="0" fontAlgn="base" hangingPunct="0">
              <a:spcBef>
                <a:spcPct val="0"/>
              </a:spcBef>
              <a:spcAft>
                <a:spcPct val="0"/>
              </a:spcAft>
              <a:defRPr sz="900" kern="1200">
                <a:solidFill>
                  <a:schemeClr val="tx1"/>
                </a:solidFill>
                <a:latin typeface="Lucida Grande" pitchFamily="80" charset="0"/>
                <a:ea typeface="+mn-ea"/>
                <a:cs typeface="+mn-cs"/>
              </a:defRPr>
            </a:lvl2pPr>
            <a:lvl3pPr marL="914400" algn="l" rtl="0" eaLnBrk="0" fontAlgn="base" hangingPunct="0">
              <a:spcBef>
                <a:spcPct val="0"/>
              </a:spcBef>
              <a:spcAft>
                <a:spcPct val="0"/>
              </a:spcAft>
              <a:defRPr sz="900" kern="1200">
                <a:solidFill>
                  <a:schemeClr val="tx1"/>
                </a:solidFill>
                <a:latin typeface="Lucida Grande" pitchFamily="80" charset="0"/>
                <a:ea typeface="+mn-ea"/>
                <a:cs typeface="+mn-cs"/>
              </a:defRPr>
            </a:lvl3pPr>
            <a:lvl4pPr marL="1371600" algn="l" rtl="0" eaLnBrk="0" fontAlgn="base" hangingPunct="0">
              <a:spcBef>
                <a:spcPct val="0"/>
              </a:spcBef>
              <a:spcAft>
                <a:spcPct val="0"/>
              </a:spcAft>
              <a:defRPr sz="900" kern="1200">
                <a:solidFill>
                  <a:schemeClr val="tx1"/>
                </a:solidFill>
                <a:latin typeface="Lucida Grande" pitchFamily="80" charset="0"/>
                <a:ea typeface="+mn-ea"/>
                <a:cs typeface="+mn-cs"/>
              </a:defRPr>
            </a:lvl4pPr>
            <a:lvl5pPr marL="1828800" algn="l" rtl="0" eaLnBrk="0" fontAlgn="base" hangingPunct="0">
              <a:spcBef>
                <a:spcPct val="0"/>
              </a:spcBef>
              <a:spcAft>
                <a:spcPct val="0"/>
              </a:spcAft>
              <a:defRPr sz="900" kern="1200">
                <a:solidFill>
                  <a:schemeClr val="tx1"/>
                </a:solidFill>
                <a:latin typeface="Lucida Grande" pitchFamily="80" charset="0"/>
                <a:ea typeface="+mn-ea"/>
                <a:cs typeface="+mn-cs"/>
              </a:defRPr>
            </a:lvl5pPr>
            <a:lvl6pPr marL="2286000" algn="l" defTabSz="914400" rtl="0" eaLnBrk="1" latinLnBrk="0" hangingPunct="1">
              <a:defRPr sz="900" kern="1200">
                <a:solidFill>
                  <a:schemeClr val="tx1"/>
                </a:solidFill>
                <a:latin typeface="Lucida Grande" pitchFamily="80" charset="0"/>
                <a:ea typeface="+mn-ea"/>
                <a:cs typeface="+mn-cs"/>
              </a:defRPr>
            </a:lvl6pPr>
            <a:lvl7pPr marL="2743200" algn="l" defTabSz="914400" rtl="0" eaLnBrk="1" latinLnBrk="0" hangingPunct="1">
              <a:defRPr sz="900" kern="1200">
                <a:solidFill>
                  <a:schemeClr val="tx1"/>
                </a:solidFill>
                <a:latin typeface="Lucida Grande" pitchFamily="80" charset="0"/>
                <a:ea typeface="+mn-ea"/>
                <a:cs typeface="+mn-cs"/>
              </a:defRPr>
            </a:lvl7pPr>
            <a:lvl8pPr marL="3200400" algn="l" defTabSz="914400" rtl="0" eaLnBrk="1" latinLnBrk="0" hangingPunct="1">
              <a:defRPr sz="900" kern="1200">
                <a:solidFill>
                  <a:schemeClr val="tx1"/>
                </a:solidFill>
                <a:latin typeface="Lucida Grande" pitchFamily="80" charset="0"/>
                <a:ea typeface="+mn-ea"/>
                <a:cs typeface="+mn-cs"/>
              </a:defRPr>
            </a:lvl8pPr>
            <a:lvl9pPr marL="3657600" algn="l" defTabSz="914400" rtl="0" eaLnBrk="1" latinLnBrk="0" hangingPunct="1">
              <a:defRPr sz="900" kern="1200">
                <a:solidFill>
                  <a:schemeClr val="tx1"/>
                </a:solidFill>
                <a:latin typeface="Lucida Grande" pitchFamily="80" charset="0"/>
                <a:ea typeface="+mn-ea"/>
                <a:cs typeface="+mn-cs"/>
              </a:defRPr>
            </a:lvl9pPr>
          </a:lstStyle>
          <a:p>
            <a:pPr>
              <a:defRPr/>
            </a:pPr>
            <a:r>
              <a:rPr lang="en-US" smtClean="0"/>
              <a:t>This is a non-ITAR presentation, for public release and reproduction from FSW website. </a:t>
            </a:r>
            <a:endParaRPr lang="en-US" dirty="0"/>
          </a:p>
        </p:txBody>
      </p:sp>
    </p:spTree>
    <p:extLst>
      <p:ext uri="{BB962C8B-B14F-4D97-AF65-F5344CB8AC3E}">
        <p14:creationId xmlns:p14="http://schemas.microsoft.com/office/powerpoint/2010/main" val="424588172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6"/>
          <p:cNvSpPr txBox="1">
            <a:spLocks noChangeArrowheads="1"/>
          </p:cNvSpPr>
          <p:nvPr/>
        </p:nvSpPr>
        <p:spPr>
          <a:xfrm>
            <a:off x="3277629" y="237218"/>
            <a:ext cx="5562600" cy="609600"/>
          </a:xfrm>
          <a:prstGeom prst="rect">
            <a:avLst/>
          </a:prstGeom>
        </p:spPr>
        <p:txBody>
          <a:bodyPr/>
          <a:lstStyle/>
          <a:p>
            <a:pPr algn="ctr" eaLnBrk="1" fontAlgn="auto" hangingPunct="1">
              <a:spcAft>
                <a:spcPts val="0"/>
              </a:spcAft>
              <a:defRPr/>
            </a:pPr>
            <a:r>
              <a:rPr lang="en-US" sz="2400" b="1" dirty="0" smtClean="0">
                <a:solidFill>
                  <a:prstClr val="black"/>
                </a:solidFill>
                <a:latin typeface="Arial" pitchFamily="34" charset="0"/>
                <a:cs typeface="Arial" pitchFamily="34" charset="0"/>
              </a:rPr>
              <a:t>Formal Model Analysis by SPIN</a:t>
            </a:r>
            <a:endParaRPr lang="en-US" sz="2400" dirty="0">
              <a:solidFill>
                <a:prstClr val="black"/>
              </a:solidFill>
              <a:latin typeface="Arial" pitchFamily="34" charset="0"/>
              <a:cs typeface="Arial" pitchFamily="34" charset="0"/>
            </a:endParaRPr>
          </a:p>
        </p:txBody>
      </p:sp>
      <p:sp>
        <p:nvSpPr>
          <p:cNvPr id="9" name="Rectangle 3"/>
          <p:cNvSpPr txBox="1">
            <a:spLocks noChangeArrowheads="1"/>
          </p:cNvSpPr>
          <p:nvPr/>
        </p:nvSpPr>
        <p:spPr bwMode="auto">
          <a:xfrm>
            <a:off x="650788" y="987654"/>
            <a:ext cx="10761959" cy="5029923"/>
          </a:xfrm>
          <a:prstGeom prst="rect">
            <a:avLst/>
          </a:prstGeom>
          <a:noFill/>
          <a:ln w="9525">
            <a:noFill/>
            <a:miter lim="800000"/>
            <a:headEnd/>
            <a:tailEnd/>
          </a:ln>
        </p:spPr>
        <p:txBody>
          <a:bodyPr/>
          <a:lstStyle/>
          <a:p>
            <a:r>
              <a:rPr lang="en-US" sz="1400" dirty="0" smtClean="0"/>
              <a:t>SPIN </a:t>
            </a:r>
            <a:r>
              <a:rPr lang="en-US" sz="1400" dirty="0"/>
              <a:t>is a generic verification system that supports the design and verification of asynchronous process </a:t>
            </a:r>
            <a:r>
              <a:rPr lang="en-US" sz="1400" dirty="0" smtClean="0"/>
              <a:t>systems. </a:t>
            </a:r>
            <a:r>
              <a:rPr lang="en-US" sz="1400" dirty="0"/>
              <a:t>SPIN verification models are focused on proving the correctness of process </a:t>
            </a:r>
            <a:r>
              <a:rPr lang="en-US" sz="1400" dirty="0" smtClean="0"/>
              <a:t>interactions.</a:t>
            </a:r>
          </a:p>
          <a:p>
            <a:endParaRPr lang="en-US" sz="1400" dirty="0"/>
          </a:p>
          <a:p>
            <a:r>
              <a:rPr lang="en-US" sz="1400" dirty="0" smtClean="0"/>
              <a:t>As </a:t>
            </a:r>
            <a:r>
              <a:rPr lang="en-US" sz="1400" dirty="0"/>
              <a:t>a formal methods tool, SPIN aims to provide: </a:t>
            </a:r>
          </a:p>
          <a:p>
            <a:pPr marL="342900" indent="-342900">
              <a:buFont typeface="+mj-lt"/>
              <a:buAutoNum type="arabicPeriod"/>
            </a:pPr>
            <a:r>
              <a:rPr lang="en-US" sz="1400" dirty="0" smtClean="0"/>
              <a:t>An </a:t>
            </a:r>
            <a:r>
              <a:rPr lang="en-US" sz="1400" dirty="0"/>
              <a:t>intuitive, program-like notation for specifying design choices unambiguously, without implementation </a:t>
            </a:r>
            <a:r>
              <a:rPr lang="en-US" sz="1400" dirty="0" smtClean="0"/>
              <a:t>detail.</a:t>
            </a:r>
          </a:p>
          <a:p>
            <a:pPr marL="342900" indent="-342900">
              <a:buFont typeface="+mj-lt"/>
              <a:buAutoNum type="arabicPeriod"/>
            </a:pPr>
            <a:r>
              <a:rPr lang="en-US" sz="1400" dirty="0" smtClean="0"/>
              <a:t>A </a:t>
            </a:r>
            <a:r>
              <a:rPr lang="en-US" sz="1400" dirty="0"/>
              <a:t>powerful, concise notation for expressing general correctness </a:t>
            </a:r>
            <a:r>
              <a:rPr lang="en-US" sz="1400" dirty="0" smtClean="0"/>
              <a:t>requirements.</a:t>
            </a:r>
          </a:p>
          <a:p>
            <a:pPr marL="342900" indent="-342900">
              <a:buFont typeface="+mj-lt"/>
              <a:buAutoNum type="arabicPeriod"/>
            </a:pPr>
            <a:r>
              <a:rPr lang="en-US" sz="1400" dirty="0" smtClean="0"/>
              <a:t>A </a:t>
            </a:r>
            <a:r>
              <a:rPr lang="en-US" sz="1400" dirty="0"/>
              <a:t>methodology for establishing the logical consistency of the design choices from 1) and the matching correctness requirements from </a:t>
            </a:r>
            <a:r>
              <a:rPr lang="en-US" sz="1400" dirty="0" smtClean="0"/>
              <a:t>2).</a:t>
            </a:r>
          </a:p>
          <a:p>
            <a:pPr marL="342900" indent="-342900">
              <a:buFont typeface="+mj-lt"/>
              <a:buAutoNum type="arabicPeriod"/>
            </a:pPr>
            <a:endParaRPr lang="en-US" sz="1400" dirty="0"/>
          </a:p>
          <a:p>
            <a:r>
              <a:rPr lang="en-US" sz="1400" dirty="0"/>
              <a:t>The following describes the process of building a formal model of the sensors variables and rules.  The termination rules, as defined in the .xml file, were rewritten as a formal </a:t>
            </a:r>
            <a:r>
              <a:rPr lang="en-US" sz="1400" dirty="0" smtClean="0"/>
              <a:t>SPIN </a:t>
            </a:r>
            <a:r>
              <a:rPr lang="en-US" sz="1400" dirty="0"/>
              <a:t>verification </a:t>
            </a:r>
            <a:r>
              <a:rPr lang="en-US" sz="1400" dirty="0" smtClean="0"/>
              <a:t>model.  </a:t>
            </a:r>
            <a:r>
              <a:rPr lang="en-US" sz="1400" dirty="0"/>
              <a:t>To do so, all relevant variables (i.e., sensor outputs/states) on which the rules depend were modeled in a non-deterministic environment model.</a:t>
            </a:r>
          </a:p>
          <a:p>
            <a:endParaRPr lang="en-US" sz="1400" dirty="0" smtClean="0"/>
          </a:p>
          <a:p>
            <a:r>
              <a:rPr lang="en-US" sz="1400" dirty="0"/>
              <a:t>The model non-deterministically assigns valid values in the smallest possible number of relevant ranges to fully exercise the conditionals defined in the rules.  This is similar to Monte Carlo analysis used in verifying physical </a:t>
            </a:r>
            <a:r>
              <a:rPr lang="en-US" sz="1400" dirty="0" smtClean="0"/>
              <a:t>models. Independent Boolean </a:t>
            </a:r>
            <a:r>
              <a:rPr lang="en-US" sz="1400" dirty="0"/>
              <a:t>values that were not explicitly set in the rules were non-deterministically given true or false</a:t>
            </a:r>
            <a:r>
              <a:rPr lang="en-US" sz="1400" dirty="0" smtClean="0"/>
              <a:t>.</a:t>
            </a:r>
          </a:p>
          <a:p>
            <a:endParaRPr lang="en-US" sz="1400" dirty="0"/>
          </a:p>
          <a:p>
            <a:r>
              <a:rPr lang="en-US" sz="1400" dirty="0" smtClean="0"/>
              <a:t>In </a:t>
            </a:r>
            <a:r>
              <a:rPr lang="en-US" sz="1400" dirty="0"/>
              <a:t>this manner, </a:t>
            </a:r>
            <a:r>
              <a:rPr lang="en-US" sz="1400" u="sng" dirty="0"/>
              <a:t>all possible modeled states for the system inputs were exercised</a:t>
            </a:r>
            <a:r>
              <a:rPr lang="en-US" sz="1400" dirty="0"/>
              <a:t>.  The integer values, selected from within their boundary ranges, and the Boolean variables, set true or false, covered all possible value combinations</a:t>
            </a:r>
            <a:r>
              <a:rPr lang="en-US" sz="1400" dirty="0" smtClean="0"/>
              <a:t>.</a:t>
            </a:r>
          </a:p>
          <a:p>
            <a:endParaRPr lang="en-US" sz="1400" dirty="0"/>
          </a:p>
          <a:p>
            <a:r>
              <a:rPr lang="en-US" sz="1400" dirty="0" smtClean="0"/>
              <a:t>If </a:t>
            </a:r>
            <a:r>
              <a:rPr lang="en-US" sz="1400" dirty="0"/>
              <a:t>specific invariants were documented about invalid or incorrect rule states, then any set of safety rules could be verified by the model checker.  </a:t>
            </a:r>
            <a:r>
              <a:rPr lang="en-US" sz="1400" dirty="0" smtClean="0"/>
              <a:t>These invariants were not available for this assessment.  The </a:t>
            </a:r>
            <a:r>
              <a:rPr lang="en-US" sz="1400" dirty="0"/>
              <a:t>model checker could answer general queries of the type, </a:t>
            </a:r>
            <a:r>
              <a:rPr lang="en-US" sz="1400" i="1" dirty="0"/>
              <a:t>"Is it possible to reach a state where X is true?"</a:t>
            </a:r>
            <a:r>
              <a:rPr lang="en-US" sz="1400" dirty="0"/>
              <a:t> or </a:t>
            </a:r>
            <a:r>
              <a:rPr lang="en-US" sz="1400" i="1" dirty="0"/>
              <a:t>"Is there a scenario where X is always false and Y eventually becomes true?"</a:t>
            </a:r>
            <a:endParaRPr lang="en-US" sz="1400" dirty="0"/>
          </a:p>
          <a:p>
            <a:endParaRPr lang="en-US" sz="1400" dirty="0"/>
          </a:p>
          <a:p>
            <a:endParaRPr lang="en-US" sz="1400" dirty="0"/>
          </a:p>
        </p:txBody>
      </p:sp>
      <p:sp>
        <p:nvSpPr>
          <p:cNvPr id="4" name="Footer Placeholder 3"/>
          <p:cNvSpPr txBox="1">
            <a:spLocks/>
          </p:cNvSpPr>
          <p:nvPr/>
        </p:nvSpPr>
        <p:spPr>
          <a:xfrm>
            <a:off x="1549400" y="6356350"/>
            <a:ext cx="6070600" cy="365125"/>
          </a:xfrm>
          <a:prstGeom prst="rect">
            <a:avLst/>
          </a:prstGeom>
        </p:spPr>
        <p:txBody>
          <a:bodyPr/>
          <a:lstStyle>
            <a:defPPr>
              <a:defRPr lang="en-US"/>
            </a:defPPr>
            <a:lvl1pPr algn="l" rtl="0" eaLnBrk="0" fontAlgn="base" hangingPunct="0">
              <a:spcBef>
                <a:spcPct val="0"/>
              </a:spcBef>
              <a:spcAft>
                <a:spcPct val="0"/>
              </a:spcAft>
              <a:defRPr sz="900" kern="1200">
                <a:solidFill>
                  <a:schemeClr val="tx1"/>
                </a:solidFill>
                <a:latin typeface="Lucida Grande" pitchFamily="80" charset="0"/>
                <a:ea typeface="+mn-ea"/>
                <a:cs typeface="+mn-cs"/>
              </a:defRPr>
            </a:lvl1pPr>
            <a:lvl2pPr marL="457200" algn="l" rtl="0" eaLnBrk="0" fontAlgn="base" hangingPunct="0">
              <a:spcBef>
                <a:spcPct val="0"/>
              </a:spcBef>
              <a:spcAft>
                <a:spcPct val="0"/>
              </a:spcAft>
              <a:defRPr sz="900" kern="1200">
                <a:solidFill>
                  <a:schemeClr val="tx1"/>
                </a:solidFill>
                <a:latin typeface="Lucida Grande" pitchFamily="80" charset="0"/>
                <a:ea typeface="+mn-ea"/>
                <a:cs typeface="+mn-cs"/>
              </a:defRPr>
            </a:lvl2pPr>
            <a:lvl3pPr marL="914400" algn="l" rtl="0" eaLnBrk="0" fontAlgn="base" hangingPunct="0">
              <a:spcBef>
                <a:spcPct val="0"/>
              </a:spcBef>
              <a:spcAft>
                <a:spcPct val="0"/>
              </a:spcAft>
              <a:defRPr sz="900" kern="1200">
                <a:solidFill>
                  <a:schemeClr val="tx1"/>
                </a:solidFill>
                <a:latin typeface="Lucida Grande" pitchFamily="80" charset="0"/>
                <a:ea typeface="+mn-ea"/>
                <a:cs typeface="+mn-cs"/>
              </a:defRPr>
            </a:lvl3pPr>
            <a:lvl4pPr marL="1371600" algn="l" rtl="0" eaLnBrk="0" fontAlgn="base" hangingPunct="0">
              <a:spcBef>
                <a:spcPct val="0"/>
              </a:spcBef>
              <a:spcAft>
                <a:spcPct val="0"/>
              </a:spcAft>
              <a:defRPr sz="900" kern="1200">
                <a:solidFill>
                  <a:schemeClr val="tx1"/>
                </a:solidFill>
                <a:latin typeface="Lucida Grande" pitchFamily="80" charset="0"/>
                <a:ea typeface="+mn-ea"/>
                <a:cs typeface="+mn-cs"/>
              </a:defRPr>
            </a:lvl4pPr>
            <a:lvl5pPr marL="1828800" algn="l" rtl="0" eaLnBrk="0" fontAlgn="base" hangingPunct="0">
              <a:spcBef>
                <a:spcPct val="0"/>
              </a:spcBef>
              <a:spcAft>
                <a:spcPct val="0"/>
              </a:spcAft>
              <a:defRPr sz="900" kern="1200">
                <a:solidFill>
                  <a:schemeClr val="tx1"/>
                </a:solidFill>
                <a:latin typeface="Lucida Grande" pitchFamily="80" charset="0"/>
                <a:ea typeface="+mn-ea"/>
                <a:cs typeface="+mn-cs"/>
              </a:defRPr>
            </a:lvl5pPr>
            <a:lvl6pPr marL="2286000" algn="l" defTabSz="914400" rtl="0" eaLnBrk="1" latinLnBrk="0" hangingPunct="1">
              <a:defRPr sz="900" kern="1200">
                <a:solidFill>
                  <a:schemeClr val="tx1"/>
                </a:solidFill>
                <a:latin typeface="Lucida Grande" pitchFamily="80" charset="0"/>
                <a:ea typeface="+mn-ea"/>
                <a:cs typeface="+mn-cs"/>
              </a:defRPr>
            </a:lvl6pPr>
            <a:lvl7pPr marL="2743200" algn="l" defTabSz="914400" rtl="0" eaLnBrk="1" latinLnBrk="0" hangingPunct="1">
              <a:defRPr sz="900" kern="1200">
                <a:solidFill>
                  <a:schemeClr val="tx1"/>
                </a:solidFill>
                <a:latin typeface="Lucida Grande" pitchFamily="80" charset="0"/>
                <a:ea typeface="+mn-ea"/>
                <a:cs typeface="+mn-cs"/>
              </a:defRPr>
            </a:lvl7pPr>
            <a:lvl8pPr marL="3200400" algn="l" defTabSz="914400" rtl="0" eaLnBrk="1" latinLnBrk="0" hangingPunct="1">
              <a:defRPr sz="900" kern="1200">
                <a:solidFill>
                  <a:schemeClr val="tx1"/>
                </a:solidFill>
                <a:latin typeface="Lucida Grande" pitchFamily="80" charset="0"/>
                <a:ea typeface="+mn-ea"/>
                <a:cs typeface="+mn-cs"/>
              </a:defRPr>
            </a:lvl8pPr>
            <a:lvl9pPr marL="3657600" algn="l" defTabSz="914400" rtl="0" eaLnBrk="1" latinLnBrk="0" hangingPunct="1">
              <a:defRPr sz="900" kern="1200">
                <a:solidFill>
                  <a:schemeClr val="tx1"/>
                </a:solidFill>
                <a:latin typeface="Lucida Grande" pitchFamily="80" charset="0"/>
                <a:ea typeface="+mn-ea"/>
                <a:cs typeface="+mn-cs"/>
              </a:defRPr>
            </a:lvl9pPr>
          </a:lstStyle>
          <a:p>
            <a:pPr>
              <a:defRPr/>
            </a:pPr>
            <a:r>
              <a:rPr lang="en-US" smtClean="0"/>
              <a:t>This is a non-ITAR presentation, for public release and reproduction from FSW website. </a:t>
            </a:r>
            <a:endParaRPr lang="en-US" dirty="0"/>
          </a:p>
        </p:txBody>
      </p:sp>
    </p:spTree>
    <p:extLst>
      <p:ext uri="{BB962C8B-B14F-4D97-AF65-F5344CB8AC3E}">
        <p14:creationId xmlns:p14="http://schemas.microsoft.com/office/powerpoint/2010/main" val="259482632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48497" y="918495"/>
            <a:ext cx="10354962" cy="5401479"/>
          </a:xfrm>
          <a:prstGeom prst="rect">
            <a:avLst/>
          </a:prstGeom>
          <a:noFill/>
        </p:spPr>
        <p:txBody>
          <a:bodyPr wrap="square" rtlCol="0">
            <a:spAutoFit/>
          </a:bodyPr>
          <a:lstStyle/>
          <a:p>
            <a:r>
              <a:rPr lang="en-US" sz="1600" b="1" dirty="0">
                <a:latin typeface="+mn-lt"/>
              </a:rPr>
              <a:t>4 key benefits of structural coverage </a:t>
            </a:r>
            <a:r>
              <a:rPr lang="en-US" sz="1600" b="1" dirty="0" smtClean="0">
                <a:latin typeface="+mn-lt"/>
              </a:rPr>
              <a:t>(</a:t>
            </a:r>
            <a:r>
              <a:rPr lang="en-US" sz="1600" b="1" dirty="0"/>
              <a:t>statement coverage, decision </a:t>
            </a:r>
            <a:r>
              <a:rPr lang="en-US" sz="1600" b="1" dirty="0" smtClean="0"/>
              <a:t>coverage) f</a:t>
            </a:r>
            <a:r>
              <a:rPr lang="en-US" sz="1600" b="1" dirty="0" smtClean="0">
                <a:latin typeface="+mn-lt"/>
              </a:rPr>
              <a:t>or </a:t>
            </a:r>
            <a:r>
              <a:rPr lang="en-US" sz="1600" b="1" dirty="0">
                <a:latin typeface="+mn-lt"/>
              </a:rPr>
              <a:t>DO-178B systems</a:t>
            </a:r>
          </a:p>
          <a:p>
            <a:endParaRPr lang="en-US" sz="1400" dirty="0">
              <a:latin typeface="+mn-lt"/>
            </a:endParaRPr>
          </a:p>
          <a:p>
            <a:r>
              <a:rPr lang="en-US" sz="1400" dirty="0">
                <a:latin typeface="+mn-lt"/>
              </a:rPr>
              <a:t>Each requirement has one or more tests to prove that it has been implemented correctly. Structural coverage (according to DO-178B this will be statement coverage, decision </a:t>
            </a:r>
            <a:r>
              <a:rPr lang="en-US" sz="1400" dirty="0" smtClean="0">
                <a:latin typeface="+mn-lt"/>
              </a:rPr>
              <a:t>coverage) </a:t>
            </a:r>
            <a:r>
              <a:rPr lang="en-US" sz="1400" dirty="0">
                <a:latin typeface="+mn-lt"/>
              </a:rPr>
              <a:t>is used to prove that these tests exercise all of the </a:t>
            </a:r>
            <a:r>
              <a:rPr lang="en-US" sz="1400" dirty="0" smtClean="0">
                <a:latin typeface="+mn-lt"/>
              </a:rPr>
              <a:t>code</a:t>
            </a:r>
          </a:p>
          <a:p>
            <a:endParaRPr lang="en-US" sz="1200" dirty="0">
              <a:latin typeface="+mn-lt"/>
            </a:endParaRPr>
          </a:p>
          <a:p>
            <a:r>
              <a:rPr lang="en-US" sz="1200" dirty="0" smtClean="0">
                <a:latin typeface="+mn-lt"/>
              </a:rPr>
              <a:t>If </a:t>
            </a:r>
            <a:r>
              <a:rPr lang="en-US" sz="1200" dirty="0">
                <a:latin typeface="+mn-lt"/>
              </a:rPr>
              <a:t>you don’t get 100% </a:t>
            </a:r>
            <a:r>
              <a:rPr lang="en-US" sz="1200" dirty="0" smtClean="0">
                <a:latin typeface="+mn-lt"/>
              </a:rPr>
              <a:t>coverage:</a:t>
            </a:r>
            <a:endParaRPr lang="en-US" sz="1200" dirty="0">
              <a:latin typeface="+mn-lt"/>
            </a:endParaRPr>
          </a:p>
          <a:p>
            <a:endParaRPr lang="en-US" sz="1200" dirty="0">
              <a:latin typeface="+mn-lt"/>
            </a:endParaRPr>
          </a:p>
          <a:p>
            <a:pPr marL="171450" indent="-171450">
              <a:buFont typeface="Arial" panose="020B0604020202020204" pitchFamily="34" charset="0"/>
              <a:buChar char="•"/>
            </a:pPr>
            <a:r>
              <a:rPr lang="en-US" sz="1200" dirty="0">
                <a:latin typeface="+mn-lt"/>
              </a:rPr>
              <a:t>There’s a requirement missing. The code that hasn’t been covered is performing an essential activity, but no requirement indicates that this should be done.</a:t>
            </a:r>
          </a:p>
          <a:p>
            <a:pPr lvl="1"/>
            <a:r>
              <a:rPr lang="en-US" sz="1200" dirty="0">
                <a:latin typeface="+mn-lt"/>
              </a:rPr>
              <a:t>Action: need to add a new requirement (and associated tests</a:t>
            </a:r>
            <a:r>
              <a:rPr lang="en-US" sz="1200" dirty="0" smtClean="0">
                <a:latin typeface="+mn-lt"/>
              </a:rPr>
              <a:t>).</a:t>
            </a:r>
          </a:p>
          <a:p>
            <a:pPr lvl="1"/>
            <a:endParaRPr lang="en-US" sz="200" dirty="0">
              <a:latin typeface="+mn-lt"/>
            </a:endParaRPr>
          </a:p>
          <a:p>
            <a:pPr marL="171450" indent="-171450">
              <a:buFont typeface="Arial" panose="020B0604020202020204" pitchFamily="34" charset="0"/>
              <a:buChar char="•"/>
            </a:pPr>
            <a:r>
              <a:rPr lang="en-US" sz="1200" dirty="0" smtClean="0">
                <a:latin typeface="+mn-lt"/>
              </a:rPr>
              <a:t>There’s </a:t>
            </a:r>
            <a:r>
              <a:rPr lang="en-US" sz="1200" dirty="0">
                <a:latin typeface="+mn-lt"/>
              </a:rPr>
              <a:t>a test missing. The code that hasn’t been covered relates to an existing requirement, but no test was implemented for it.</a:t>
            </a:r>
          </a:p>
          <a:p>
            <a:pPr lvl="1"/>
            <a:r>
              <a:rPr lang="en-US" sz="1200" dirty="0">
                <a:latin typeface="+mn-lt"/>
              </a:rPr>
              <a:t>Action: add a new test</a:t>
            </a:r>
            <a:r>
              <a:rPr lang="en-US" sz="1200" dirty="0" smtClean="0">
                <a:latin typeface="+mn-lt"/>
              </a:rPr>
              <a:t>.</a:t>
            </a:r>
          </a:p>
          <a:p>
            <a:pPr lvl="1"/>
            <a:endParaRPr lang="en-US" sz="300" dirty="0">
              <a:latin typeface="+mn-lt"/>
            </a:endParaRPr>
          </a:p>
          <a:p>
            <a:pPr marL="171450" indent="-171450">
              <a:buFont typeface="Arial" panose="020B0604020202020204" pitchFamily="34" charset="0"/>
              <a:buChar char="•"/>
            </a:pPr>
            <a:r>
              <a:rPr lang="en-US" sz="1200" dirty="0" smtClean="0">
                <a:latin typeface="+mn-lt"/>
              </a:rPr>
              <a:t>Extraneous/dead </a:t>
            </a:r>
            <a:r>
              <a:rPr lang="en-US" sz="1200" dirty="0">
                <a:latin typeface="+mn-lt"/>
              </a:rPr>
              <a:t>code. The code that hasn’t been covered is not traceable to any requirement and isn’t needed by the application.</a:t>
            </a:r>
          </a:p>
          <a:p>
            <a:pPr lvl="1"/>
            <a:r>
              <a:rPr lang="en-US" sz="1200" dirty="0">
                <a:latin typeface="+mn-lt"/>
              </a:rPr>
              <a:t>Action: remove the code</a:t>
            </a:r>
            <a:r>
              <a:rPr lang="en-US" sz="1200" dirty="0" smtClean="0">
                <a:latin typeface="+mn-lt"/>
              </a:rPr>
              <a:t>.</a:t>
            </a:r>
          </a:p>
          <a:p>
            <a:pPr lvl="1"/>
            <a:endParaRPr lang="en-US" sz="300" dirty="0">
              <a:latin typeface="+mn-lt"/>
            </a:endParaRPr>
          </a:p>
          <a:p>
            <a:pPr marL="171450" indent="-171450">
              <a:buFont typeface="Arial" panose="020B0604020202020204" pitchFamily="34" charset="0"/>
              <a:buChar char="•"/>
            </a:pPr>
            <a:r>
              <a:rPr lang="en-US" sz="1200" dirty="0" smtClean="0">
                <a:latin typeface="+mn-lt"/>
              </a:rPr>
              <a:t>Deactivated </a:t>
            </a:r>
            <a:r>
              <a:rPr lang="en-US" sz="1200" dirty="0">
                <a:latin typeface="+mn-lt"/>
              </a:rPr>
              <a:t>code. The code that hasn’t been covered isn’t traceable to any requirements for the current system, but is intended to be executed in certain configurations.</a:t>
            </a:r>
          </a:p>
          <a:p>
            <a:pPr lvl="1"/>
            <a:r>
              <a:rPr lang="en-US" sz="1200" dirty="0">
                <a:latin typeface="+mn-lt"/>
              </a:rPr>
              <a:t>Action: show that a configuration exists in which the code will </a:t>
            </a:r>
            <a:r>
              <a:rPr lang="en-US" sz="1200" dirty="0" smtClean="0">
                <a:latin typeface="+mn-lt"/>
              </a:rPr>
              <a:t>execute.</a:t>
            </a:r>
          </a:p>
          <a:p>
            <a:pPr marL="628650" lvl="1" indent="-171450">
              <a:buFont typeface="Arial" panose="020B0604020202020204" pitchFamily="34" charset="0"/>
              <a:buChar char="•"/>
            </a:pPr>
            <a:endParaRPr lang="en-US" sz="1200" dirty="0">
              <a:latin typeface="+mn-lt"/>
            </a:endParaRPr>
          </a:p>
          <a:p>
            <a:r>
              <a:rPr lang="en-US" sz="1400" dirty="0" smtClean="0">
                <a:latin typeface="+mn-lt"/>
              </a:rPr>
              <a:t>This </a:t>
            </a:r>
            <a:r>
              <a:rPr lang="en-US" sz="1400" dirty="0">
                <a:latin typeface="+mn-lt"/>
              </a:rPr>
              <a:t>means that in the context of requirements-based testing (like DO-178B requires), performing structural coverage has four key benefits:</a:t>
            </a:r>
          </a:p>
          <a:p>
            <a:pPr marL="171450" indent="-171450">
              <a:buFont typeface="Arial" panose="020B0604020202020204" pitchFamily="34" charset="0"/>
              <a:buChar char="•"/>
            </a:pPr>
            <a:endParaRPr lang="en-US" sz="1400" dirty="0">
              <a:latin typeface="+mn-lt"/>
            </a:endParaRPr>
          </a:p>
          <a:p>
            <a:pPr marL="628650" lvl="1" indent="-171450">
              <a:buFont typeface="Arial" panose="020B0604020202020204" pitchFamily="34" charset="0"/>
              <a:buChar char="•"/>
            </a:pPr>
            <a:r>
              <a:rPr lang="en-US" sz="1400" dirty="0">
                <a:latin typeface="+mn-lt"/>
              </a:rPr>
              <a:t>requirements are complete (with respect to the code);</a:t>
            </a:r>
          </a:p>
          <a:p>
            <a:pPr marL="628650" lvl="1" indent="-171450">
              <a:buFont typeface="Arial" panose="020B0604020202020204" pitchFamily="34" charset="0"/>
              <a:buChar char="•"/>
            </a:pPr>
            <a:r>
              <a:rPr lang="en-US" sz="1400" dirty="0">
                <a:latin typeface="+mn-lt"/>
              </a:rPr>
              <a:t>tests are complete;</a:t>
            </a:r>
          </a:p>
          <a:p>
            <a:pPr marL="628650" lvl="1" indent="-171450">
              <a:buFont typeface="Arial" panose="020B0604020202020204" pitchFamily="34" charset="0"/>
              <a:buChar char="•"/>
            </a:pPr>
            <a:r>
              <a:rPr lang="en-US" sz="1400" dirty="0">
                <a:latin typeface="+mn-lt"/>
              </a:rPr>
              <a:t>no code is deployed that shouldn’t be there;</a:t>
            </a:r>
          </a:p>
          <a:p>
            <a:pPr marL="628650" lvl="1" indent="-171450">
              <a:buFont typeface="Arial" panose="020B0604020202020204" pitchFamily="34" charset="0"/>
              <a:buChar char="•"/>
            </a:pPr>
            <a:r>
              <a:rPr lang="en-US" sz="1400" dirty="0">
                <a:latin typeface="+mn-lt"/>
              </a:rPr>
              <a:t>code for use in other configurations is clearly identified.</a:t>
            </a:r>
          </a:p>
        </p:txBody>
      </p:sp>
      <p:sp>
        <p:nvSpPr>
          <p:cNvPr id="6" name="Rectangle 4"/>
          <p:cNvSpPr txBox="1">
            <a:spLocks noChangeArrowheads="1"/>
          </p:cNvSpPr>
          <p:nvPr/>
        </p:nvSpPr>
        <p:spPr>
          <a:xfrm>
            <a:off x="915727" y="232695"/>
            <a:ext cx="10354962" cy="685800"/>
          </a:xfrm>
          <a:prstGeom prst="rect">
            <a:avLst/>
          </a:prstGeom>
        </p:spPr>
        <p:txBody>
          <a:bodyPr/>
          <a:lstStyle/>
          <a:p>
            <a:pPr algn="ctr" eaLnBrk="1" fontAlgn="auto" hangingPunct="1">
              <a:spcAft>
                <a:spcPts val="0"/>
              </a:spcAft>
              <a:defRPr/>
            </a:pPr>
            <a:r>
              <a:rPr lang="en-US" sz="2400" b="1" dirty="0">
                <a:solidFill>
                  <a:prstClr val="black"/>
                </a:solidFill>
                <a:latin typeface="Arial" pitchFamily="34" charset="0"/>
                <a:cs typeface="Arial" pitchFamily="34" charset="0"/>
              </a:rPr>
              <a:t>S</a:t>
            </a:r>
            <a:r>
              <a:rPr lang="en-US" sz="2400" b="1" dirty="0" smtClean="0">
                <a:solidFill>
                  <a:prstClr val="black"/>
                </a:solidFill>
                <a:latin typeface="Arial" pitchFamily="34" charset="0"/>
                <a:cs typeface="Arial" pitchFamily="34" charset="0"/>
              </a:rPr>
              <a:t>tatement Coverage</a:t>
            </a:r>
            <a:r>
              <a:rPr lang="en-US" sz="2400" b="1" dirty="0">
                <a:solidFill>
                  <a:prstClr val="black"/>
                </a:solidFill>
                <a:latin typeface="Arial" pitchFamily="34" charset="0"/>
                <a:cs typeface="Arial" pitchFamily="34" charset="0"/>
              </a:rPr>
              <a:t>, </a:t>
            </a:r>
            <a:r>
              <a:rPr lang="en-US" sz="2400" b="1" dirty="0" smtClean="0">
                <a:solidFill>
                  <a:prstClr val="black"/>
                </a:solidFill>
                <a:latin typeface="Arial" pitchFamily="34" charset="0"/>
                <a:cs typeface="Arial" pitchFamily="34" charset="0"/>
              </a:rPr>
              <a:t>Decision Coverage</a:t>
            </a:r>
            <a:endParaRPr lang="en-US" sz="2400" dirty="0">
              <a:solidFill>
                <a:prstClr val="black"/>
              </a:solidFill>
              <a:latin typeface="Arial" pitchFamily="34" charset="0"/>
              <a:cs typeface="Arial" pitchFamily="34" charset="0"/>
            </a:endParaRPr>
          </a:p>
        </p:txBody>
      </p:sp>
      <p:sp>
        <p:nvSpPr>
          <p:cNvPr id="4" name="Footer Placeholder 3"/>
          <p:cNvSpPr txBox="1">
            <a:spLocks/>
          </p:cNvSpPr>
          <p:nvPr/>
        </p:nvSpPr>
        <p:spPr>
          <a:xfrm>
            <a:off x="1549400" y="6356350"/>
            <a:ext cx="6070600" cy="365125"/>
          </a:xfrm>
          <a:prstGeom prst="rect">
            <a:avLst/>
          </a:prstGeom>
        </p:spPr>
        <p:txBody>
          <a:bodyPr/>
          <a:lstStyle>
            <a:defPPr>
              <a:defRPr lang="en-US"/>
            </a:defPPr>
            <a:lvl1pPr algn="l" rtl="0" eaLnBrk="0" fontAlgn="base" hangingPunct="0">
              <a:spcBef>
                <a:spcPct val="0"/>
              </a:spcBef>
              <a:spcAft>
                <a:spcPct val="0"/>
              </a:spcAft>
              <a:defRPr sz="900" kern="1200">
                <a:solidFill>
                  <a:schemeClr val="tx1"/>
                </a:solidFill>
                <a:latin typeface="Lucida Grande" pitchFamily="80" charset="0"/>
                <a:ea typeface="+mn-ea"/>
                <a:cs typeface="+mn-cs"/>
              </a:defRPr>
            </a:lvl1pPr>
            <a:lvl2pPr marL="457200" algn="l" rtl="0" eaLnBrk="0" fontAlgn="base" hangingPunct="0">
              <a:spcBef>
                <a:spcPct val="0"/>
              </a:spcBef>
              <a:spcAft>
                <a:spcPct val="0"/>
              </a:spcAft>
              <a:defRPr sz="900" kern="1200">
                <a:solidFill>
                  <a:schemeClr val="tx1"/>
                </a:solidFill>
                <a:latin typeface="Lucida Grande" pitchFamily="80" charset="0"/>
                <a:ea typeface="+mn-ea"/>
                <a:cs typeface="+mn-cs"/>
              </a:defRPr>
            </a:lvl2pPr>
            <a:lvl3pPr marL="914400" algn="l" rtl="0" eaLnBrk="0" fontAlgn="base" hangingPunct="0">
              <a:spcBef>
                <a:spcPct val="0"/>
              </a:spcBef>
              <a:spcAft>
                <a:spcPct val="0"/>
              </a:spcAft>
              <a:defRPr sz="900" kern="1200">
                <a:solidFill>
                  <a:schemeClr val="tx1"/>
                </a:solidFill>
                <a:latin typeface="Lucida Grande" pitchFamily="80" charset="0"/>
                <a:ea typeface="+mn-ea"/>
                <a:cs typeface="+mn-cs"/>
              </a:defRPr>
            </a:lvl3pPr>
            <a:lvl4pPr marL="1371600" algn="l" rtl="0" eaLnBrk="0" fontAlgn="base" hangingPunct="0">
              <a:spcBef>
                <a:spcPct val="0"/>
              </a:spcBef>
              <a:spcAft>
                <a:spcPct val="0"/>
              </a:spcAft>
              <a:defRPr sz="900" kern="1200">
                <a:solidFill>
                  <a:schemeClr val="tx1"/>
                </a:solidFill>
                <a:latin typeface="Lucida Grande" pitchFamily="80" charset="0"/>
                <a:ea typeface="+mn-ea"/>
                <a:cs typeface="+mn-cs"/>
              </a:defRPr>
            </a:lvl4pPr>
            <a:lvl5pPr marL="1828800" algn="l" rtl="0" eaLnBrk="0" fontAlgn="base" hangingPunct="0">
              <a:spcBef>
                <a:spcPct val="0"/>
              </a:spcBef>
              <a:spcAft>
                <a:spcPct val="0"/>
              </a:spcAft>
              <a:defRPr sz="900" kern="1200">
                <a:solidFill>
                  <a:schemeClr val="tx1"/>
                </a:solidFill>
                <a:latin typeface="Lucida Grande" pitchFamily="80" charset="0"/>
                <a:ea typeface="+mn-ea"/>
                <a:cs typeface="+mn-cs"/>
              </a:defRPr>
            </a:lvl5pPr>
            <a:lvl6pPr marL="2286000" algn="l" defTabSz="914400" rtl="0" eaLnBrk="1" latinLnBrk="0" hangingPunct="1">
              <a:defRPr sz="900" kern="1200">
                <a:solidFill>
                  <a:schemeClr val="tx1"/>
                </a:solidFill>
                <a:latin typeface="Lucida Grande" pitchFamily="80" charset="0"/>
                <a:ea typeface="+mn-ea"/>
                <a:cs typeface="+mn-cs"/>
              </a:defRPr>
            </a:lvl6pPr>
            <a:lvl7pPr marL="2743200" algn="l" defTabSz="914400" rtl="0" eaLnBrk="1" latinLnBrk="0" hangingPunct="1">
              <a:defRPr sz="900" kern="1200">
                <a:solidFill>
                  <a:schemeClr val="tx1"/>
                </a:solidFill>
                <a:latin typeface="Lucida Grande" pitchFamily="80" charset="0"/>
                <a:ea typeface="+mn-ea"/>
                <a:cs typeface="+mn-cs"/>
              </a:defRPr>
            </a:lvl7pPr>
            <a:lvl8pPr marL="3200400" algn="l" defTabSz="914400" rtl="0" eaLnBrk="1" latinLnBrk="0" hangingPunct="1">
              <a:defRPr sz="900" kern="1200">
                <a:solidFill>
                  <a:schemeClr val="tx1"/>
                </a:solidFill>
                <a:latin typeface="Lucida Grande" pitchFamily="80" charset="0"/>
                <a:ea typeface="+mn-ea"/>
                <a:cs typeface="+mn-cs"/>
              </a:defRPr>
            </a:lvl8pPr>
            <a:lvl9pPr marL="3657600" algn="l" defTabSz="914400" rtl="0" eaLnBrk="1" latinLnBrk="0" hangingPunct="1">
              <a:defRPr sz="900" kern="1200">
                <a:solidFill>
                  <a:schemeClr val="tx1"/>
                </a:solidFill>
                <a:latin typeface="Lucida Grande" pitchFamily="80" charset="0"/>
                <a:ea typeface="+mn-ea"/>
                <a:cs typeface="+mn-cs"/>
              </a:defRPr>
            </a:lvl9pPr>
          </a:lstStyle>
          <a:p>
            <a:pPr>
              <a:defRPr/>
            </a:pPr>
            <a:r>
              <a:rPr lang="en-US" smtClean="0"/>
              <a:t>This is a non-ITAR presentation, for public release and reproduction from FSW website. </a:t>
            </a:r>
            <a:endParaRPr lang="en-US" dirty="0"/>
          </a:p>
        </p:txBody>
      </p:sp>
    </p:spTree>
    <p:extLst>
      <p:ext uri="{BB962C8B-B14F-4D97-AF65-F5344CB8AC3E}">
        <p14:creationId xmlns:p14="http://schemas.microsoft.com/office/powerpoint/2010/main" val="65177080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3"/>
          <p:cNvSpPr txBox="1">
            <a:spLocks noChangeArrowheads="1"/>
          </p:cNvSpPr>
          <p:nvPr/>
        </p:nvSpPr>
        <p:spPr bwMode="auto">
          <a:xfrm>
            <a:off x="844379" y="970214"/>
            <a:ext cx="10503242" cy="4525963"/>
          </a:xfrm>
          <a:prstGeom prst="rect">
            <a:avLst/>
          </a:prstGeom>
          <a:noFill/>
          <a:ln w="9525">
            <a:noFill/>
            <a:miter lim="800000"/>
            <a:headEnd/>
            <a:tailEnd/>
          </a:ln>
        </p:spPr>
        <p:txBody>
          <a:bodyPr/>
          <a:lstStyle/>
          <a:p>
            <a:pPr marR="0">
              <a:spcBef>
                <a:spcPts val="0"/>
              </a:spcBef>
              <a:spcAft>
                <a:spcPts val="0"/>
              </a:spcAft>
            </a:pPr>
            <a:r>
              <a:rPr lang="en-US" sz="1200" b="1" dirty="0" smtClean="0">
                <a:latin typeface="Lucida Grande"/>
                <a:ea typeface="Times New Roman" panose="02020603050405020304" pitchFamily="18" charset="0"/>
              </a:rPr>
              <a:t>Security</a:t>
            </a:r>
          </a:p>
          <a:p>
            <a:pPr marL="0" lvl="1">
              <a:spcBef>
                <a:spcPts val="0"/>
              </a:spcBef>
              <a:spcAft>
                <a:spcPts val="0"/>
              </a:spcAft>
            </a:pPr>
            <a:r>
              <a:rPr lang="en-US" sz="1200" dirty="0" smtClean="0">
                <a:latin typeface="Lucida Grande"/>
                <a:ea typeface="Times New Roman" panose="02020603050405020304" pitchFamily="18" charset="0"/>
              </a:rPr>
              <a:t>Static analysis tool to verify security of flight and ground code.  Secure marking for code that exposes security operations.  Security of code itself.  Security of uploads from development through deployment.</a:t>
            </a:r>
          </a:p>
          <a:p>
            <a:pPr marL="0" lvl="1">
              <a:spcBef>
                <a:spcPts val="0"/>
              </a:spcBef>
              <a:spcAft>
                <a:spcPts val="0"/>
              </a:spcAft>
            </a:pPr>
            <a:r>
              <a:rPr lang="en-US" sz="1200" dirty="0" smtClean="0">
                <a:latin typeface="Lucida Grande"/>
                <a:ea typeface="Times New Roman" panose="02020603050405020304" pitchFamily="18" charset="0"/>
              </a:rPr>
              <a:t>Metrics: Pass/Fail</a:t>
            </a:r>
            <a:endParaRPr lang="en-US" sz="1200" dirty="0">
              <a:latin typeface="Lucida Grande"/>
              <a:ea typeface="Times New Roman" panose="02020603050405020304" pitchFamily="18" charset="0"/>
            </a:endParaRPr>
          </a:p>
          <a:p>
            <a:pPr marR="0">
              <a:spcBef>
                <a:spcPts val="0"/>
              </a:spcBef>
              <a:spcAft>
                <a:spcPts val="0"/>
              </a:spcAft>
            </a:pPr>
            <a:endParaRPr lang="en-US" sz="1200" b="1" dirty="0" smtClean="0">
              <a:latin typeface="Lucida Grande"/>
              <a:ea typeface="Times New Roman" panose="02020603050405020304" pitchFamily="18" charset="0"/>
            </a:endParaRPr>
          </a:p>
          <a:p>
            <a:pPr marR="0">
              <a:spcBef>
                <a:spcPts val="0"/>
              </a:spcBef>
              <a:spcAft>
                <a:spcPts val="0"/>
              </a:spcAft>
            </a:pPr>
            <a:r>
              <a:rPr lang="en-US" sz="1200" b="1" dirty="0" smtClean="0">
                <a:latin typeface="Lucida Grande"/>
                <a:ea typeface="Times New Roman" panose="02020603050405020304" pitchFamily="18" charset="0"/>
              </a:rPr>
              <a:t>Coding </a:t>
            </a:r>
            <a:r>
              <a:rPr lang="en-US" sz="1200" b="1" dirty="0">
                <a:latin typeface="Lucida Grande"/>
                <a:ea typeface="Times New Roman" panose="02020603050405020304" pitchFamily="18" charset="0"/>
              </a:rPr>
              <a:t>Standard</a:t>
            </a:r>
          </a:p>
          <a:p>
            <a:pPr marL="0" lvl="1">
              <a:spcBef>
                <a:spcPts val="0"/>
              </a:spcBef>
              <a:spcAft>
                <a:spcPts val="0"/>
              </a:spcAft>
            </a:pPr>
            <a:r>
              <a:rPr lang="en-US" sz="1200" dirty="0">
                <a:latin typeface="Lucida Grande"/>
                <a:ea typeface="Times New Roman" panose="02020603050405020304" pitchFamily="18" charset="0"/>
              </a:rPr>
              <a:t>W</a:t>
            </a:r>
            <a:r>
              <a:rPr lang="en-US" sz="1200" dirty="0" smtClean="0">
                <a:latin typeface="Lucida Grande"/>
                <a:ea typeface="Times New Roman" panose="02020603050405020304" pitchFamily="18" charset="0"/>
              </a:rPr>
              <a:t>ell defined rules or guidelines selected from industry accepted coding standards.</a:t>
            </a:r>
          </a:p>
          <a:p>
            <a:pPr marL="0" lvl="1">
              <a:spcBef>
                <a:spcPts val="0"/>
              </a:spcBef>
              <a:spcAft>
                <a:spcPts val="0"/>
              </a:spcAft>
            </a:pPr>
            <a:r>
              <a:rPr lang="en-US" sz="1200" dirty="0" smtClean="0">
                <a:latin typeface="Lucida Grande"/>
                <a:ea typeface="Times New Roman" panose="02020603050405020304" pitchFamily="18" charset="0"/>
              </a:rPr>
              <a:t>Manual Review Metrics: Compliance</a:t>
            </a:r>
            <a:r>
              <a:rPr lang="en-US" sz="1200" dirty="0">
                <a:latin typeface="Lucida Grande"/>
                <a:ea typeface="Times New Roman" panose="02020603050405020304" pitchFamily="18" charset="0"/>
              </a:rPr>
              <a:t>, deviations, actionable issues, missed issues (can be added to the existing rules and guidelines</a:t>
            </a:r>
            <a:r>
              <a:rPr lang="en-US" sz="1200" dirty="0" smtClean="0">
                <a:latin typeface="Lucida Grande"/>
                <a:ea typeface="Times New Roman" panose="02020603050405020304" pitchFamily="18" charset="0"/>
              </a:rPr>
              <a:t>)</a:t>
            </a:r>
            <a:endParaRPr lang="en-US" sz="1200" dirty="0">
              <a:latin typeface="Lucida Grande"/>
              <a:ea typeface="Times New Roman" panose="02020603050405020304" pitchFamily="18" charset="0"/>
            </a:endParaRPr>
          </a:p>
          <a:p>
            <a:pPr marR="0">
              <a:spcBef>
                <a:spcPts val="0"/>
              </a:spcBef>
              <a:spcAft>
                <a:spcPts val="0"/>
              </a:spcAft>
            </a:pPr>
            <a:endParaRPr lang="en-US" sz="1200" b="1" dirty="0" smtClean="0">
              <a:latin typeface="Lucida Grande"/>
              <a:ea typeface="Times New Roman" panose="02020603050405020304" pitchFamily="18" charset="0"/>
            </a:endParaRPr>
          </a:p>
          <a:p>
            <a:pPr marR="0">
              <a:spcBef>
                <a:spcPts val="0"/>
              </a:spcBef>
              <a:spcAft>
                <a:spcPts val="0"/>
              </a:spcAft>
            </a:pPr>
            <a:r>
              <a:rPr lang="en-US" sz="1200" b="1" dirty="0" smtClean="0">
                <a:latin typeface="Lucida Grande"/>
                <a:ea typeface="Times New Roman" panose="02020603050405020304" pitchFamily="18" charset="0"/>
              </a:rPr>
              <a:t>Maintenance</a:t>
            </a:r>
            <a:endParaRPr lang="en-US" sz="1200" b="1" dirty="0">
              <a:latin typeface="Lucida Grande"/>
              <a:ea typeface="Times New Roman" panose="02020603050405020304" pitchFamily="18" charset="0"/>
            </a:endParaRPr>
          </a:p>
          <a:p>
            <a:pPr marL="0" lvl="1">
              <a:spcBef>
                <a:spcPts val="0"/>
              </a:spcBef>
              <a:spcAft>
                <a:spcPts val="0"/>
              </a:spcAft>
            </a:pPr>
            <a:r>
              <a:rPr lang="en-US" sz="1200" dirty="0">
                <a:latin typeface="Lucida Grande"/>
                <a:ea typeface="Times New Roman" panose="02020603050405020304" pitchFamily="18" charset="0"/>
              </a:rPr>
              <a:t>Well defined rules or guidelines viewed as valuable to the mission.  Maintenance, clarity, unit testing, </a:t>
            </a:r>
            <a:r>
              <a:rPr lang="en-US" sz="1200" dirty="0" smtClean="0">
                <a:latin typeface="Lucida Grande"/>
                <a:ea typeface="Times New Roman" panose="02020603050405020304" pitchFamily="18" charset="0"/>
              </a:rPr>
              <a:t>documentation, constraints, </a:t>
            </a:r>
            <a:r>
              <a:rPr lang="en-US" sz="1200" dirty="0">
                <a:latin typeface="Lucida Grande"/>
                <a:ea typeface="Times New Roman" panose="02020603050405020304" pitchFamily="18" charset="0"/>
              </a:rPr>
              <a:t>can also be defined.</a:t>
            </a:r>
          </a:p>
          <a:p>
            <a:pPr marL="0" lvl="1">
              <a:spcBef>
                <a:spcPts val="0"/>
              </a:spcBef>
              <a:spcAft>
                <a:spcPts val="0"/>
              </a:spcAft>
            </a:pPr>
            <a:r>
              <a:rPr lang="en-US" sz="1200" dirty="0">
                <a:latin typeface="Lucida Grande"/>
                <a:ea typeface="Times New Roman" panose="02020603050405020304" pitchFamily="18" charset="0"/>
              </a:rPr>
              <a:t>Metrics: Comment percentage, assert percentage, file size, function/procedure size, missing </a:t>
            </a:r>
            <a:r>
              <a:rPr lang="en-US" sz="1200" dirty="0" err="1">
                <a:latin typeface="Lucida Grande"/>
                <a:ea typeface="Times New Roman" panose="02020603050405020304" pitchFamily="18" charset="0"/>
              </a:rPr>
              <a:t>Doxygen</a:t>
            </a:r>
            <a:r>
              <a:rPr lang="en-US" sz="1200" dirty="0">
                <a:latin typeface="Lucida Grande"/>
                <a:ea typeface="Times New Roman" panose="02020603050405020304" pitchFamily="18" charset="0"/>
              </a:rPr>
              <a:t> template, </a:t>
            </a:r>
            <a:r>
              <a:rPr lang="en-US" sz="1200" dirty="0" smtClean="0">
                <a:latin typeface="Lucida Grande"/>
                <a:ea typeface="Times New Roman" panose="02020603050405020304" pitchFamily="18" charset="0"/>
              </a:rPr>
              <a:t>memory allocation, exception processing, defects </a:t>
            </a:r>
            <a:r>
              <a:rPr lang="en-US" sz="1200" dirty="0">
                <a:latin typeface="Lucida Grande"/>
                <a:ea typeface="Times New Roman" panose="02020603050405020304" pitchFamily="18" charset="0"/>
              </a:rPr>
              <a:t>per function/procedure,...  </a:t>
            </a:r>
          </a:p>
          <a:p>
            <a:pPr marR="0">
              <a:spcBef>
                <a:spcPts val="0"/>
              </a:spcBef>
              <a:spcAft>
                <a:spcPts val="0"/>
              </a:spcAft>
            </a:pPr>
            <a:endParaRPr lang="en-US" sz="1200" b="1" dirty="0" smtClean="0">
              <a:latin typeface="Lucida Grande"/>
              <a:ea typeface="Times New Roman" panose="02020603050405020304" pitchFamily="18" charset="0"/>
            </a:endParaRPr>
          </a:p>
          <a:p>
            <a:pPr marR="0">
              <a:spcBef>
                <a:spcPts val="0"/>
              </a:spcBef>
              <a:spcAft>
                <a:spcPts val="0"/>
              </a:spcAft>
            </a:pPr>
            <a:r>
              <a:rPr lang="en-US" sz="1200" b="1" dirty="0">
                <a:latin typeface="Lucida Grande"/>
                <a:ea typeface="Times New Roman" panose="02020603050405020304" pitchFamily="18" charset="0"/>
              </a:rPr>
              <a:t>Static Code Analysis</a:t>
            </a:r>
          </a:p>
          <a:p>
            <a:pPr marL="0" lvl="1">
              <a:spcBef>
                <a:spcPts val="0"/>
              </a:spcBef>
              <a:spcAft>
                <a:spcPts val="0"/>
              </a:spcAft>
            </a:pPr>
            <a:r>
              <a:rPr lang="en-US" sz="1200" dirty="0">
                <a:latin typeface="Lucida Grande"/>
                <a:ea typeface="Times New Roman" panose="02020603050405020304" pitchFamily="18" charset="0"/>
              </a:rPr>
              <a:t>Specific rules or guidelines selected from one or several coding standards.  Verification through commercial or in-house analysis tools.</a:t>
            </a:r>
          </a:p>
          <a:p>
            <a:pPr marL="0" lvl="1">
              <a:spcBef>
                <a:spcPts val="0"/>
              </a:spcBef>
              <a:spcAft>
                <a:spcPts val="0"/>
              </a:spcAft>
            </a:pPr>
            <a:r>
              <a:rPr lang="en-US" sz="1200" dirty="0" smtClean="0">
                <a:latin typeface="Lucida Grande"/>
                <a:ea typeface="Times New Roman" panose="02020603050405020304" pitchFamily="18" charset="0"/>
              </a:rPr>
              <a:t>Tool Metrics</a:t>
            </a:r>
            <a:r>
              <a:rPr lang="en-US" sz="1200" dirty="0">
                <a:latin typeface="Lucida Grande"/>
                <a:ea typeface="Times New Roman" panose="02020603050405020304" pitchFamily="18" charset="0"/>
              </a:rPr>
              <a:t>:  Tool reported issues, actionable issues, missed issues (can be added to the existing rules and guidelines)</a:t>
            </a:r>
          </a:p>
          <a:p>
            <a:pPr marR="0">
              <a:spcBef>
                <a:spcPts val="0"/>
              </a:spcBef>
              <a:spcAft>
                <a:spcPts val="0"/>
              </a:spcAft>
            </a:pPr>
            <a:endParaRPr lang="en-US" sz="1200" b="1" dirty="0" smtClean="0">
              <a:latin typeface="Lucida Grande"/>
              <a:ea typeface="Times New Roman" panose="02020603050405020304" pitchFamily="18" charset="0"/>
            </a:endParaRPr>
          </a:p>
          <a:p>
            <a:pPr marR="0">
              <a:spcBef>
                <a:spcPts val="0"/>
              </a:spcBef>
              <a:spcAft>
                <a:spcPts val="0"/>
              </a:spcAft>
            </a:pPr>
            <a:r>
              <a:rPr lang="en-US" sz="1200" b="1" dirty="0" smtClean="0">
                <a:latin typeface="Lucida Grande"/>
                <a:ea typeface="Times New Roman" panose="02020603050405020304" pitchFamily="18" charset="0"/>
              </a:rPr>
              <a:t>Randomized </a:t>
            </a:r>
            <a:r>
              <a:rPr lang="en-US" sz="1200" b="1" dirty="0">
                <a:latin typeface="Lucida Grande"/>
                <a:ea typeface="Times New Roman" panose="02020603050405020304" pitchFamily="18" charset="0"/>
              </a:rPr>
              <a:t>Testing</a:t>
            </a:r>
          </a:p>
          <a:p>
            <a:pPr marL="0" lvl="1">
              <a:spcBef>
                <a:spcPts val="0"/>
              </a:spcBef>
              <a:spcAft>
                <a:spcPts val="0"/>
              </a:spcAft>
            </a:pPr>
            <a:r>
              <a:rPr lang="en-US" sz="1200" dirty="0" smtClean="0">
                <a:latin typeface="Lucida Grande"/>
                <a:ea typeface="Times New Roman" panose="02020603050405020304" pitchFamily="18" charset="0"/>
              </a:rPr>
              <a:t>Non-</a:t>
            </a:r>
            <a:r>
              <a:rPr lang="en-US" sz="1200" dirty="0" err="1">
                <a:latin typeface="Lucida Grande"/>
                <a:ea typeface="Times New Roman" panose="02020603050405020304" pitchFamily="18" charset="0"/>
              </a:rPr>
              <a:t>R</a:t>
            </a:r>
            <a:r>
              <a:rPr lang="en-US" sz="1200" dirty="0" err="1" smtClean="0">
                <a:latin typeface="Lucida Grande"/>
                <a:ea typeface="Times New Roman" panose="02020603050405020304" pitchFamily="18" charset="0"/>
              </a:rPr>
              <a:t>ealtime</a:t>
            </a:r>
            <a:r>
              <a:rPr lang="en-US" sz="1200" dirty="0" smtClean="0">
                <a:latin typeface="Lucida Grande"/>
                <a:ea typeface="Times New Roman" panose="02020603050405020304" pitchFamily="18" charset="0"/>
              </a:rPr>
              <a:t> “Monte Carlo” analysis of critical code.  Stress testing of critical code.  </a:t>
            </a:r>
          </a:p>
          <a:p>
            <a:pPr marL="0" lvl="1">
              <a:spcBef>
                <a:spcPts val="0"/>
              </a:spcBef>
              <a:spcAft>
                <a:spcPts val="0"/>
              </a:spcAft>
            </a:pPr>
            <a:r>
              <a:rPr lang="en-US" sz="1200" dirty="0" smtClean="0">
                <a:latin typeface="Lucida Grande"/>
                <a:ea typeface="Times New Roman" panose="02020603050405020304" pitchFamily="18" charset="0"/>
              </a:rPr>
              <a:t>Metrics: “Monte Carlo” runs, pass/fail, failure recreation, ...</a:t>
            </a:r>
          </a:p>
          <a:p>
            <a:pPr marR="0">
              <a:spcBef>
                <a:spcPts val="0"/>
              </a:spcBef>
              <a:spcAft>
                <a:spcPts val="0"/>
              </a:spcAft>
            </a:pPr>
            <a:endParaRPr lang="en-US" sz="1200" b="1" dirty="0" smtClean="0">
              <a:latin typeface="Lucida Grande"/>
              <a:ea typeface="Times New Roman" panose="02020603050405020304" pitchFamily="18" charset="0"/>
            </a:endParaRPr>
          </a:p>
          <a:p>
            <a:pPr marR="0">
              <a:spcBef>
                <a:spcPts val="0"/>
              </a:spcBef>
              <a:spcAft>
                <a:spcPts val="0"/>
              </a:spcAft>
            </a:pPr>
            <a:r>
              <a:rPr lang="en-US" sz="1200" b="1" dirty="0" smtClean="0">
                <a:latin typeface="Lucida Grande"/>
                <a:ea typeface="Times New Roman" panose="02020603050405020304" pitchFamily="18" charset="0"/>
              </a:rPr>
              <a:t>Formal </a:t>
            </a:r>
            <a:r>
              <a:rPr lang="en-US" sz="1200" b="1" dirty="0">
                <a:latin typeface="Lucida Grande"/>
                <a:ea typeface="Times New Roman" panose="02020603050405020304" pitchFamily="18" charset="0"/>
              </a:rPr>
              <a:t>Model (SPIN)</a:t>
            </a:r>
          </a:p>
          <a:p>
            <a:pPr marL="0" lvl="1">
              <a:spcBef>
                <a:spcPts val="0"/>
              </a:spcBef>
              <a:spcAft>
                <a:spcPts val="0"/>
              </a:spcAft>
            </a:pPr>
            <a:r>
              <a:rPr lang="en-US" sz="1200" dirty="0">
                <a:latin typeface="Lucida Grande"/>
                <a:ea typeface="Times New Roman" panose="02020603050405020304" pitchFamily="18" charset="0"/>
              </a:rPr>
              <a:t>A formal logic model </a:t>
            </a:r>
            <a:r>
              <a:rPr lang="en-US" sz="1200" dirty="0" smtClean="0">
                <a:latin typeface="Lucida Grande"/>
                <a:ea typeface="Times New Roman" panose="02020603050405020304" pitchFamily="18" charset="0"/>
              </a:rPr>
              <a:t>analysis of critical code to test assertions of the design, such as “Armed </a:t>
            </a:r>
            <a:r>
              <a:rPr lang="en-US" sz="1200" dirty="0">
                <a:latin typeface="Lucida Grande"/>
                <a:ea typeface="Times New Roman" panose="02020603050405020304" pitchFamily="18" charset="0"/>
              </a:rPr>
              <a:t>and </a:t>
            </a:r>
            <a:r>
              <a:rPr lang="en-US" sz="1200" dirty="0" smtClean="0">
                <a:latin typeface="Lucida Grande"/>
                <a:ea typeface="Times New Roman" panose="02020603050405020304" pitchFamily="18" charset="0"/>
              </a:rPr>
              <a:t>Safed </a:t>
            </a:r>
            <a:r>
              <a:rPr lang="en-US" sz="1200" dirty="0">
                <a:latin typeface="Lucida Grande"/>
                <a:ea typeface="Times New Roman" panose="02020603050405020304" pitchFamily="18" charset="0"/>
              </a:rPr>
              <a:t>can never be asserted in the same </a:t>
            </a:r>
            <a:r>
              <a:rPr lang="en-US" sz="1200" dirty="0" smtClean="0">
                <a:latin typeface="Lucida Grande"/>
                <a:ea typeface="Times New Roman" panose="02020603050405020304" pitchFamily="18" charset="0"/>
              </a:rPr>
              <a:t>state”.</a:t>
            </a:r>
          </a:p>
          <a:p>
            <a:pPr marL="0" lvl="1">
              <a:spcBef>
                <a:spcPts val="0"/>
              </a:spcBef>
              <a:spcAft>
                <a:spcPts val="0"/>
              </a:spcAft>
            </a:pPr>
            <a:r>
              <a:rPr lang="en-US" sz="1200" dirty="0" smtClean="0">
                <a:latin typeface="Lucida Grande"/>
                <a:ea typeface="Times New Roman" panose="02020603050405020304" pitchFamily="18" charset="0"/>
              </a:rPr>
              <a:t>Metrics: Paths analyzed, pass/fail, assertions tested, failed assertion recreation, ...</a:t>
            </a:r>
            <a:endParaRPr lang="en-US" sz="1200" dirty="0">
              <a:latin typeface="Lucida Grande"/>
              <a:ea typeface="Times New Roman" panose="02020603050405020304" pitchFamily="18" charset="0"/>
            </a:endParaRPr>
          </a:p>
          <a:p>
            <a:pPr marR="0">
              <a:spcBef>
                <a:spcPts val="0"/>
              </a:spcBef>
              <a:spcAft>
                <a:spcPts val="0"/>
              </a:spcAft>
            </a:pPr>
            <a:endParaRPr lang="en-US" sz="1200" b="1" dirty="0" smtClean="0">
              <a:latin typeface="Lucida Grande"/>
              <a:ea typeface="Times New Roman" panose="02020603050405020304" pitchFamily="18" charset="0"/>
            </a:endParaRPr>
          </a:p>
          <a:p>
            <a:pPr marR="0">
              <a:spcBef>
                <a:spcPts val="0"/>
              </a:spcBef>
              <a:spcAft>
                <a:spcPts val="0"/>
              </a:spcAft>
            </a:pPr>
            <a:r>
              <a:rPr lang="en-US" sz="1200" b="1" dirty="0" smtClean="0">
                <a:latin typeface="Lucida Grande"/>
                <a:ea typeface="Times New Roman" panose="02020603050405020304" pitchFamily="18" charset="0"/>
              </a:rPr>
              <a:t>Verification Coverage</a:t>
            </a:r>
            <a:endParaRPr lang="en-US" sz="1200" b="1" dirty="0">
              <a:latin typeface="Lucida Grande"/>
              <a:ea typeface="Times New Roman" panose="02020603050405020304" pitchFamily="18" charset="0"/>
            </a:endParaRPr>
          </a:p>
          <a:p>
            <a:pPr marL="0" lvl="1">
              <a:spcBef>
                <a:spcPts val="0"/>
              </a:spcBef>
              <a:spcAft>
                <a:spcPts val="0"/>
              </a:spcAft>
            </a:pPr>
            <a:r>
              <a:rPr lang="en-US" sz="1200" dirty="0" smtClean="0">
                <a:latin typeface="Lucida Grande"/>
                <a:ea typeface="Times New Roman" panose="02020603050405020304" pitchFamily="18" charset="0"/>
              </a:rPr>
              <a:t>Path Coverage, Decision Coverage, Unit test coverage, Component test coverage, Software system coverage.</a:t>
            </a:r>
          </a:p>
          <a:p>
            <a:pPr marL="0" lvl="1">
              <a:spcBef>
                <a:spcPts val="0"/>
              </a:spcBef>
              <a:spcAft>
                <a:spcPts val="0"/>
              </a:spcAft>
            </a:pPr>
            <a:r>
              <a:rPr lang="en-US" sz="1200" dirty="0" smtClean="0">
                <a:latin typeface="Lucida Grande"/>
                <a:ea typeface="Times New Roman" panose="02020603050405020304" pitchFamily="18" charset="0"/>
              </a:rPr>
              <a:t>Metrics: Coverage percentage, dead code, missing requirement, missing verification, configuration specific code.</a:t>
            </a:r>
            <a:endParaRPr lang="en-US" sz="1200" dirty="0">
              <a:latin typeface="Lucida Grande"/>
              <a:ea typeface="Times New Roman" panose="02020603050405020304" pitchFamily="18" charset="0"/>
            </a:endParaRPr>
          </a:p>
        </p:txBody>
      </p:sp>
      <p:sp>
        <p:nvSpPr>
          <p:cNvPr id="5" name="Title 1"/>
          <p:cNvSpPr txBox="1">
            <a:spLocks/>
          </p:cNvSpPr>
          <p:nvPr/>
        </p:nvSpPr>
        <p:spPr>
          <a:xfrm>
            <a:off x="3238500" y="254252"/>
            <a:ext cx="5715000" cy="715962"/>
          </a:xfrm>
          <a:prstGeom prst="rect">
            <a:avLst/>
          </a:prstGeom>
        </p:spPr>
        <p:txBody>
          <a:bodyPr anchor="ctr">
            <a:normAutofit fontScale="90000" lnSpcReduction="20000"/>
          </a:bodyPr>
          <a:lstStyle/>
          <a:p>
            <a:pPr algn="ctr" eaLnBrk="1" fontAlgn="auto" hangingPunct="1">
              <a:spcAft>
                <a:spcPts val="0"/>
              </a:spcAft>
              <a:defRPr/>
            </a:pPr>
            <a:r>
              <a:rPr lang="en-US" sz="2500" b="1" dirty="0">
                <a:solidFill>
                  <a:prstClr val="black"/>
                </a:solidFill>
                <a:latin typeface="Arial" pitchFamily="34" charset="0"/>
                <a:cs typeface="Arial" pitchFamily="34" charset="0"/>
              </a:rPr>
              <a:t>Static Analysis Documentation/Metrics  Summary</a:t>
            </a:r>
            <a:endParaRPr lang="en-US" sz="2500" dirty="0">
              <a:solidFill>
                <a:prstClr val="black"/>
              </a:solidFill>
              <a:latin typeface="Arial" pitchFamily="34" charset="0"/>
              <a:cs typeface="Arial" pitchFamily="34" charset="0"/>
            </a:endParaRPr>
          </a:p>
        </p:txBody>
      </p:sp>
      <p:sp>
        <p:nvSpPr>
          <p:cNvPr id="4" name="Footer Placeholder 3"/>
          <p:cNvSpPr txBox="1">
            <a:spLocks/>
          </p:cNvSpPr>
          <p:nvPr/>
        </p:nvSpPr>
        <p:spPr>
          <a:xfrm>
            <a:off x="1549400" y="6356350"/>
            <a:ext cx="6070600" cy="365125"/>
          </a:xfrm>
          <a:prstGeom prst="rect">
            <a:avLst/>
          </a:prstGeom>
        </p:spPr>
        <p:txBody>
          <a:bodyPr/>
          <a:lstStyle>
            <a:defPPr>
              <a:defRPr lang="en-US"/>
            </a:defPPr>
            <a:lvl1pPr algn="l" rtl="0" eaLnBrk="0" fontAlgn="base" hangingPunct="0">
              <a:spcBef>
                <a:spcPct val="0"/>
              </a:spcBef>
              <a:spcAft>
                <a:spcPct val="0"/>
              </a:spcAft>
              <a:defRPr sz="900" kern="1200">
                <a:solidFill>
                  <a:schemeClr val="tx1"/>
                </a:solidFill>
                <a:latin typeface="Lucida Grande" pitchFamily="80" charset="0"/>
                <a:ea typeface="+mn-ea"/>
                <a:cs typeface="+mn-cs"/>
              </a:defRPr>
            </a:lvl1pPr>
            <a:lvl2pPr marL="457200" algn="l" rtl="0" eaLnBrk="0" fontAlgn="base" hangingPunct="0">
              <a:spcBef>
                <a:spcPct val="0"/>
              </a:spcBef>
              <a:spcAft>
                <a:spcPct val="0"/>
              </a:spcAft>
              <a:defRPr sz="900" kern="1200">
                <a:solidFill>
                  <a:schemeClr val="tx1"/>
                </a:solidFill>
                <a:latin typeface="Lucida Grande" pitchFamily="80" charset="0"/>
                <a:ea typeface="+mn-ea"/>
                <a:cs typeface="+mn-cs"/>
              </a:defRPr>
            </a:lvl2pPr>
            <a:lvl3pPr marL="914400" algn="l" rtl="0" eaLnBrk="0" fontAlgn="base" hangingPunct="0">
              <a:spcBef>
                <a:spcPct val="0"/>
              </a:spcBef>
              <a:spcAft>
                <a:spcPct val="0"/>
              </a:spcAft>
              <a:defRPr sz="900" kern="1200">
                <a:solidFill>
                  <a:schemeClr val="tx1"/>
                </a:solidFill>
                <a:latin typeface="Lucida Grande" pitchFamily="80" charset="0"/>
                <a:ea typeface="+mn-ea"/>
                <a:cs typeface="+mn-cs"/>
              </a:defRPr>
            </a:lvl3pPr>
            <a:lvl4pPr marL="1371600" algn="l" rtl="0" eaLnBrk="0" fontAlgn="base" hangingPunct="0">
              <a:spcBef>
                <a:spcPct val="0"/>
              </a:spcBef>
              <a:spcAft>
                <a:spcPct val="0"/>
              </a:spcAft>
              <a:defRPr sz="900" kern="1200">
                <a:solidFill>
                  <a:schemeClr val="tx1"/>
                </a:solidFill>
                <a:latin typeface="Lucida Grande" pitchFamily="80" charset="0"/>
                <a:ea typeface="+mn-ea"/>
                <a:cs typeface="+mn-cs"/>
              </a:defRPr>
            </a:lvl4pPr>
            <a:lvl5pPr marL="1828800" algn="l" rtl="0" eaLnBrk="0" fontAlgn="base" hangingPunct="0">
              <a:spcBef>
                <a:spcPct val="0"/>
              </a:spcBef>
              <a:spcAft>
                <a:spcPct val="0"/>
              </a:spcAft>
              <a:defRPr sz="900" kern="1200">
                <a:solidFill>
                  <a:schemeClr val="tx1"/>
                </a:solidFill>
                <a:latin typeface="Lucida Grande" pitchFamily="80" charset="0"/>
                <a:ea typeface="+mn-ea"/>
                <a:cs typeface="+mn-cs"/>
              </a:defRPr>
            </a:lvl5pPr>
            <a:lvl6pPr marL="2286000" algn="l" defTabSz="914400" rtl="0" eaLnBrk="1" latinLnBrk="0" hangingPunct="1">
              <a:defRPr sz="900" kern="1200">
                <a:solidFill>
                  <a:schemeClr val="tx1"/>
                </a:solidFill>
                <a:latin typeface="Lucida Grande" pitchFamily="80" charset="0"/>
                <a:ea typeface="+mn-ea"/>
                <a:cs typeface="+mn-cs"/>
              </a:defRPr>
            </a:lvl6pPr>
            <a:lvl7pPr marL="2743200" algn="l" defTabSz="914400" rtl="0" eaLnBrk="1" latinLnBrk="0" hangingPunct="1">
              <a:defRPr sz="900" kern="1200">
                <a:solidFill>
                  <a:schemeClr val="tx1"/>
                </a:solidFill>
                <a:latin typeface="Lucida Grande" pitchFamily="80" charset="0"/>
                <a:ea typeface="+mn-ea"/>
                <a:cs typeface="+mn-cs"/>
              </a:defRPr>
            </a:lvl7pPr>
            <a:lvl8pPr marL="3200400" algn="l" defTabSz="914400" rtl="0" eaLnBrk="1" latinLnBrk="0" hangingPunct="1">
              <a:defRPr sz="900" kern="1200">
                <a:solidFill>
                  <a:schemeClr val="tx1"/>
                </a:solidFill>
                <a:latin typeface="Lucida Grande" pitchFamily="80" charset="0"/>
                <a:ea typeface="+mn-ea"/>
                <a:cs typeface="+mn-cs"/>
              </a:defRPr>
            </a:lvl8pPr>
            <a:lvl9pPr marL="3657600" algn="l" defTabSz="914400" rtl="0" eaLnBrk="1" latinLnBrk="0" hangingPunct="1">
              <a:defRPr sz="900" kern="1200">
                <a:solidFill>
                  <a:schemeClr val="tx1"/>
                </a:solidFill>
                <a:latin typeface="Lucida Grande" pitchFamily="80" charset="0"/>
                <a:ea typeface="+mn-ea"/>
                <a:cs typeface="+mn-cs"/>
              </a:defRPr>
            </a:lvl9pPr>
          </a:lstStyle>
          <a:p>
            <a:pPr>
              <a:defRPr/>
            </a:pPr>
            <a:r>
              <a:rPr lang="en-US" smtClean="0"/>
              <a:t>This is a non-ITAR presentation, for public release and reproduction from FSW website. </a:t>
            </a:r>
            <a:endParaRPr lang="en-US" dirty="0"/>
          </a:p>
        </p:txBody>
      </p:sp>
    </p:spTree>
    <p:extLst>
      <p:ext uri="{BB962C8B-B14F-4D97-AF65-F5344CB8AC3E}">
        <p14:creationId xmlns:p14="http://schemas.microsoft.com/office/powerpoint/2010/main" val="320844259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3"/>
          <p:cNvSpPr txBox="1">
            <a:spLocks noChangeArrowheads="1"/>
          </p:cNvSpPr>
          <p:nvPr/>
        </p:nvSpPr>
        <p:spPr bwMode="auto">
          <a:xfrm>
            <a:off x="832023" y="1138528"/>
            <a:ext cx="10503242" cy="4525963"/>
          </a:xfrm>
          <a:prstGeom prst="rect">
            <a:avLst/>
          </a:prstGeom>
          <a:noFill/>
          <a:ln w="9525">
            <a:noFill/>
            <a:miter lim="800000"/>
            <a:headEnd/>
            <a:tailEnd/>
          </a:ln>
        </p:spPr>
        <p:txBody>
          <a:bodyPr/>
          <a:lstStyle/>
          <a:p>
            <a:pPr marL="342900" marR="0" indent="-342900">
              <a:spcBef>
                <a:spcPts val="0"/>
              </a:spcBef>
              <a:spcAft>
                <a:spcPts val="0"/>
              </a:spcAft>
              <a:buFont typeface="Arial" panose="020B0604020202020204" pitchFamily="34" charset="0"/>
              <a:buChar char="•"/>
            </a:pPr>
            <a:r>
              <a:rPr lang="en-US" sz="2400" dirty="0" smtClean="0">
                <a:latin typeface="Lucida Grande"/>
                <a:ea typeface="Times New Roman" panose="02020603050405020304" pitchFamily="18" charset="0"/>
              </a:rPr>
              <a:t>Access to Static Analysis Tools</a:t>
            </a:r>
          </a:p>
          <a:p>
            <a:pPr marL="800100" lvl="1" indent="-342900">
              <a:spcBef>
                <a:spcPts val="0"/>
              </a:spcBef>
              <a:spcAft>
                <a:spcPts val="0"/>
              </a:spcAft>
              <a:buFont typeface="Arial" panose="020B0604020202020204" pitchFamily="34" charset="0"/>
              <a:buChar char="•"/>
            </a:pPr>
            <a:r>
              <a:rPr lang="en-US" sz="2000" dirty="0" smtClean="0">
                <a:latin typeface="Lucida Grande"/>
                <a:ea typeface="Times New Roman" panose="02020603050405020304" pitchFamily="18" charset="0"/>
              </a:rPr>
              <a:t>SWAMP Portal behind NASA Firewall</a:t>
            </a:r>
          </a:p>
          <a:p>
            <a:pPr marL="1257300" lvl="2" indent="-342900">
              <a:spcBef>
                <a:spcPts val="0"/>
              </a:spcBef>
              <a:spcAft>
                <a:spcPts val="0"/>
              </a:spcAft>
              <a:buFont typeface="Arial" panose="020B0604020202020204" pitchFamily="34" charset="0"/>
              <a:buChar char="•"/>
            </a:pPr>
            <a:r>
              <a:rPr lang="en-US" sz="1800" dirty="0" smtClean="0">
                <a:latin typeface="Lucida Grande"/>
                <a:ea typeface="Times New Roman" panose="02020603050405020304" pitchFamily="18" charset="0"/>
              </a:rPr>
              <a:t>ARC, GFSC, IV&amp;V installations are up.</a:t>
            </a:r>
          </a:p>
          <a:p>
            <a:pPr marL="1257300" lvl="2" indent="-342900">
              <a:spcBef>
                <a:spcPts val="0"/>
              </a:spcBef>
              <a:spcAft>
                <a:spcPts val="0"/>
              </a:spcAft>
              <a:buFont typeface="Arial" panose="020B0604020202020204" pitchFamily="34" charset="0"/>
              <a:buChar char="•"/>
            </a:pPr>
            <a:r>
              <a:rPr lang="en-US" sz="1200" dirty="0">
                <a:latin typeface="Lucida Grande"/>
                <a:ea typeface="Times New Roman" panose="02020603050405020304" pitchFamily="18" charset="0"/>
              </a:rPr>
              <a:t>https://continuousassurance.org/</a:t>
            </a:r>
            <a:endParaRPr lang="en-US" sz="1200" dirty="0" smtClean="0">
              <a:latin typeface="Lucida Grande"/>
              <a:ea typeface="Times New Roman" panose="02020603050405020304" pitchFamily="18" charset="0"/>
            </a:endParaRPr>
          </a:p>
          <a:p>
            <a:pPr marL="800100" lvl="1" indent="-342900">
              <a:spcBef>
                <a:spcPts val="0"/>
              </a:spcBef>
              <a:spcAft>
                <a:spcPts val="0"/>
              </a:spcAft>
              <a:buFont typeface="Arial" panose="020B0604020202020204" pitchFamily="34" charset="0"/>
              <a:buChar char="•"/>
            </a:pPr>
            <a:r>
              <a:rPr lang="en-US" sz="2000" dirty="0" smtClean="0">
                <a:latin typeface="Lucida Grande"/>
                <a:ea typeface="Times New Roman" panose="02020603050405020304" pitchFamily="18" charset="0"/>
              </a:rPr>
              <a:t>Fortify Static Analysis Tool Licenses are available</a:t>
            </a:r>
          </a:p>
          <a:p>
            <a:pPr marL="1257300" lvl="2" indent="-342900">
              <a:spcBef>
                <a:spcPts val="0"/>
              </a:spcBef>
              <a:spcAft>
                <a:spcPts val="0"/>
              </a:spcAft>
              <a:buFont typeface="Arial" panose="020B0604020202020204" pitchFamily="34" charset="0"/>
              <a:buChar char="•"/>
            </a:pPr>
            <a:r>
              <a:rPr lang="en-US" sz="1200" dirty="0"/>
              <a:t>https://</a:t>
            </a:r>
            <a:r>
              <a:rPr lang="en-US" sz="1200" dirty="0" smtClean="0"/>
              <a:t>nen.nasa.gov/documents/1532799/2021073/ToolNotes_Fortify_v0_1.pdf/498afdbd-4836-4ad0-ad59-c24552ba14b8</a:t>
            </a:r>
            <a:endParaRPr lang="en-US" sz="1200" dirty="0" smtClean="0">
              <a:latin typeface="Lucida Grande"/>
              <a:ea typeface="Times New Roman" panose="02020603050405020304" pitchFamily="18" charset="0"/>
            </a:endParaRPr>
          </a:p>
          <a:p>
            <a:pPr marL="800100" lvl="1" indent="-342900">
              <a:spcBef>
                <a:spcPts val="0"/>
              </a:spcBef>
              <a:spcAft>
                <a:spcPts val="0"/>
              </a:spcAft>
              <a:buFont typeface="Arial" panose="020B0604020202020204" pitchFamily="34" charset="0"/>
              <a:buChar char="•"/>
            </a:pPr>
            <a:r>
              <a:rPr lang="en-US" sz="2000" dirty="0" smtClean="0">
                <a:latin typeface="Lucida Grande"/>
                <a:ea typeface="Times New Roman" panose="02020603050405020304" pitchFamily="18" charset="0"/>
              </a:rPr>
              <a:t>SCRUB Tool source code in the works</a:t>
            </a:r>
          </a:p>
          <a:p>
            <a:pPr marL="800100" lvl="1" indent="-342900">
              <a:spcBef>
                <a:spcPts val="0"/>
              </a:spcBef>
              <a:spcAft>
                <a:spcPts val="0"/>
              </a:spcAft>
              <a:buFont typeface="Arial" panose="020B0604020202020204" pitchFamily="34" charset="0"/>
              <a:buChar char="•"/>
            </a:pPr>
            <a:r>
              <a:rPr lang="en-US" sz="2000" dirty="0" smtClean="0">
                <a:latin typeface="Lucida Grande"/>
                <a:ea typeface="Times New Roman" panose="02020603050405020304" pitchFamily="18" charset="0"/>
              </a:rPr>
              <a:t>Static Analysis Expertise at IV&amp;V</a:t>
            </a:r>
          </a:p>
          <a:p>
            <a:pPr marL="342900" marR="0" indent="-342900">
              <a:spcBef>
                <a:spcPts val="0"/>
              </a:spcBef>
              <a:spcAft>
                <a:spcPts val="0"/>
              </a:spcAft>
              <a:buFont typeface="Arial" panose="020B0604020202020204" pitchFamily="34" charset="0"/>
              <a:buChar char="•"/>
            </a:pPr>
            <a:endParaRPr lang="en-US" sz="2400" dirty="0">
              <a:latin typeface="Lucida Grande"/>
              <a:ea typeface="Times New Roman" panose="02020603050405020304" pitchFamily="18" charset="0"/>
            </a:endParaRPr>
          </a:p>
          <a:p>
            <a:pPr marL="342900" marR="0" indent="-342900">
              <a:spcBef>
                <a:spcPts val="0"/>
              </a:spcBef>
              <a:spcAft>
                <a:spcPts val="0"/>
              </a:spcAft>
              <a:buFont typeface="Arial" panose="020B0604020202020204" pitchFamily="34" charset="0"/>
              <a:buChar char="•"/>
            </a:pPr>
            <a:r>
              <a:rPr lang="en-US" sz="2400" dirty="0" smtClean="0">
                <a:latin typeface="Lucida Grande"/>
                <a:ea typeface="Times New Roman" panose="02020603050405020304" pitchFamily="18" charset="0"/>
              </a:rPr>
              <a:t>Access to Code Coverage Tools</a:t>
            </a:r>
            <a:endParaRPr lang="en-US" sz="2400" dirty="0">
              <a:latin typeface="Lucida Grande"/>
              <a:ea typeface="Times New Roman" panose="02020603050405020304" pitchFamily="18" charset="0"/>
            </a:endParaRPr>
          </a:p>
          <a:p>
            <a:pPr marL="800100" lvl="1" indent="-342900">
              <a:spcBef>
                <a:spcPts val="0"/>
              </a:spcBef>
              <a:spcAft>
                <a:spcPts val="0"/>
              </a:spcAft>
              <a:buFont typeface="Arial" panose="020B0604020202020204" pitchFamily="34" charset="0"/>
              <a:buChar char="•"/>
            </a:pPr>
            <a:r>
              <a:rPr lang="en-US" sz="2000" dirty="0" smtClean="0">
                <a:latin typeface="Lucida Grande"/>
                <a:ea typeface="Times New Roman" panose="02020603050405020304" pitchFamily="18" charset="0"/>
              </a:rPr>
              <a:t>Code Coverage Tool Expertise</a:t>
            </a:r>
          </a:p>
          <a:p>
            <a:pPr marL="800100" lvl="1" indent="-342900">
              <a:spcBef>
                <a:spcPts val="0"/>
              </a:spcBef>
              <a:spcAft>
                <a:spcPts val="0"/>
              </a:spcAft>
              <a:buFont typeface="Arial" panose="020B0604020202020204" pitchFamily="34" charset="0"/>
              <a:buChar char="•"/>
            </a:pPr>
            <a:r>
              <a:rPr lang="en-US" sz="2000" dirty="0" smtClean="0">
                <a:latin typeface="Lucida Grande"/>
                <a:ea typeface="Times New Roman" panose="02020603050405020304" pitchFamily="18" charset="0"/>
              </a:rPr>
              <a:t>Allow Instrumented Code!</a:t>
            </a:r>
          </a:p>
          <a:p>
            <a:pPr marL="342900" marR="0" indent="-342900">
              <a:spcBef>
                <a:spcPts val="0"/>
              </a:spcBef>
              <a:spcAft>
                <a:spcPts val="0"/>
              </a:spcAft>
              <a:buFont typeface="Arial" panose="020B0604020202020204" pitchFamily="34" charset="0"/>
              <a:buChar char="•"/>
            </a:pPr>
            <a:endParaRPr lang="en-US" sz="2400" dirty="0">
              <a:latin typeface="Lucida Grande"/>
              <a:ea typeface="Times New Roman" panose="02020603050405020304" pitchFamily="18" charset="0"/>
            </a:endParaRPr>
          </a:p>
          <a:p>
            <a:pPr marL="342900" marR="0" indent="-342900">
              <a:spcBef>
                <a:spcPts val="0"/>
              </a:spcBef>
              <a:spcAft>
                <a:spcPts val="0"/>
              </a:spcAft>
              <a:buFont typeface="Arial" panose="020B0604020202020204" pitchFamily="34" charset="0"/>
              <a:buChar char="•"/>
            </a:pPr>
            <a:r>
              <a:rPr lang="en-US" sz="2400" dirty="0" smtClean="0">
                <a:latin typeface="Lucida Grande"/>
                <a:ea typeface="Times New Roman" panose="02020603050405020304" pitchFamily="18" charset="0"/>
              </a:rPr>
              <a:t>Documentation from Source Code (</a:t>
            </a:r>
            <a:r>
              <a:rPr lang="en-US" sz="2400" dirty="0" err="1" smtClean="0">
                <a:latin typeface="Lucida Grande"/>
                <a:ea typeface="Times New Roman" panose="02020603050405020304" pitchFamily="18" charset="0"/>
              </a:rPr>
              <a:t>Doxygen</a:t>
            </a:r>
            <a:r>
              <a:rPr lang="en-US" sz="2400" dirty="0" smtClean="0">
                <a:latin typeface="Lucida Grande"/>
                <a:ea typeface="Times New Roman" panose="02020603050405020304" pitchFamily="18" charset="0"/>
              </a:rPr>
              <a:t>)</a:t>
            </a:r>
            <a:endParaRPr lang="en-US" sz="2400" dirty="0">
              <a:latin typeface="Lucida Grande"/>
              <a:ea typeface="Times New Roman" panose="02020603050405020304" pitchFamily="18" charset="0"/>
            </a:endParaRPr>
          </a:p>
          <a:p>
            <a:pPr marL="800100" lvl="1" indent="-342900">
              <a:spcBef>
                <a:spcPts val="0"/>
              </a:spcBef>
              <a:spcAft>
                <a:spcPts val="0"/>
              </a:spcAft>
              <a:buFont typeface="Arial" panose="020B0604020202020204" pitchFamily="34" charset="0"/>
              <a:buChar char="•"/>
            </a:pPr>
            <a:r>
              <a:rPr lang="en-US" sz="2000" dirty="0" err="1" smtClean="0">
                <a:latin typeface="Lucida Grande"/>
                <a:ea typeface="Times New Roman" panose="02020603050405020304" pitchFamily="18" charset="0"/>
              </a:rPr>
              <a:t>Doxygen</a:t>
            </a:r>
            <a:r>
              <a:rPr lang="en-US" sz="2000" dirty="0" smtClean="0">
                <a:latin typeface="Lucida Grande"/>
                <a:ea typeface="Times New Roman" panose="02020603050405020304" pitchFamily="18" charset="0"/>
              </a:rPr>
              <a:t> Expertise</a:t>
            </a:r>
            <a:endParaRPr lang="en-US" sz="2000" dirty="0">
              <a:latin typeface="Lucida Grande"/>
              <a:ea typeface="Times New Roman" panose="02020603050405020304" pitchFamily="18" charset="0"/>
            </a:endParaRPr>
          </a:p>
        </p:txBody>
      </p:sp>
      <p:sp>
        <p:nvSpPr>
          <p:cNvPr id="5" name="Title 1"/>
          <p:cNvSpPr txBox="1">
            <a:spLocks/>
          </p:cNvSpPr>
          <p:nvPr/>
        </p:nvSpPr>
        <p:spPr>
          <a:xfrm>
            <a:off x="3238500" y="254252"/>
            <a:ext cx="5715000" cy="715962"/>
          </a:xfrm>
          <a:prstGeom prst="rect">
            <a:avLst/>
          </a:prstGeom>
        </p:spPr>
        <p:txBody>
          <a:bodyPr anchor="ctr">
            <a:normAutofit fontScale="97500"/>
          </a:bodyPr>
          <a:lstStyle/>
          <a:p>
            <a:pPr algn="ctr" eaLnBrk="1" fontAlgn="auto" hangingPunct="1">
              <a:spcAft>
                <a:spcPts val="0"/>
              </a:spcAft>
              <a:defRPr/>
            </a:pPr>
            <a:r>
              <a:rPr lang="en-US" sz="2500" b="1" dirty="0" smtClean="0">
                <a:solidFill>
                  <a:prstClr val="black"/>
                </a:solidFill>
                <a:latin typeface="Arial" pitchFamily="34" charset="0"/>
                <a:cs typeface="Arial" pitchFamily="34" charset="0"/>
              </a:rPr>
              <a:t>NESC Forward Work</a:t>
            </a:r>
            <a:endParaRPr lang="en-US" sz="2500" dirty="0">
              <a:solidFill>
                <a:prstClr val="black"/>
              </a:solidFill>
              <a:latin typeface="Arial" pitchFamily="34" charset="0"/>
              <a:cs typeface="Arial" pitchFamily="34" charset="0"/>
            </a:endParaRPr>
          </a:p>
        </p:txBody>
      </p:sp>
      <p:sp>
        <p:nvSpPr>
          <p:cNvPr id="4" name="Footer Placeholder 3"/>
          <p:cNvSpPr txBox="1">
            <a:spLocks/>
          </p:cNvSpPr>
          <p:nvPr/>
        </p:nvSpPr>
        <p:spPr>
          <a:xfrm>
            <a:off x="1549400" y="6356350"/>
            <a:ext cx="6070600" cy="365125"/>
          </a:xfrm>
          <a:prstGeom prst="rect">
            <a:avLst/>
          </a:prstGeom>
        </p:spPr>
        <p:txBody>
          <a:bodyPr/>
          <a:lstStyle>
            <a:defPPr>
              <a:defRPr lang="en-US"/>
            </a:defPPr>
            <a:lvl1pPr algn="l" rtl="0" eaLnBrk="0" fontAlgn="base" hangingPunct="0">
              <a:spcBef>
                <a:spcPct val="0"/>
              </a:spcBef>
              <a:spcAft>
                <a:spcPct val="0"/>
              </a:spcAft>
              <a:defRPr sz="900" kern="1200">
                <a:solidFill>
                  <a:schemeClr val="tx1"/>
                </a:solidFill>
                <a:latin typeface="Lucida Grande" pitchFamily="80" charset="0"/>
                <a:ea typeface="+mn-ea"/>
                <a:cs typeface="+mn-cs"/>
              </a:defRPr>
            </a:lvl1pPr>
            <a:lvl2pPr marL="457200" algn="l" rtl="0" eaLnBrk="0" fontAlgn="base" hangingPunct="0">
              <a:spcBef>
                <a:spcPct val="0"/>
              </a:spcBef>
              <a:spcAft>
                <a:spcPct val="0"/>
              </a:spcAft>
              <a:defRPr sz="900" kern="1200">
                <a:solidFill>
                  <a:schemeClr val="tx1"/>
                </a:solidFill>
                <a:latin typeface="Lucida Grande" pitchFamily="80" charset="0"/>
                <a:ea typeface="+mn-ea"/>
                <a:cs typeface="+mn-cs"/>
              </a:defRPr>
            </a:lvl2pPr>
            <a:lvl3pPr marL="914400" algn="l" rtl="0" eaLnBrk="0" fontAlgn="base" hangingPunct="0">
              <a:spcBef>
                <a:spcPct val="0"/>
              </a:spcBef>
              <a:spcAft>
                <a:spcPct val="0"/>
              </a:spcAft>
              <a:defRPr sz="900" kern="1200">
                <a:solidFill>
                  <a:schemeClr val="tx1"/>
                </a:solidFill>
                <a:latin typeface="Lucida Grande" pitchFamily="80" charset="0"/>
                <a:ea typeface="+mn-ea"/>
                <a:cs typeface="+mn-cs"/>
              </a:defRPr>
            </a:lvl3pPr>
            <a:lvl4pPr marL="1371600" algn="l" rtl="0" eaLnBrk="0" fontAlgn="base" hangingPunct="0">
              <a:spcBef>
                <a:spcPct val="0"/>
              </a:spcBef>
              <a:spcAft>
                <a:spcPct val="0"/>
              </a:spcAft>
              <a:defRPr sz="900" kern="1200">
                <a:solidFill>
                  <a:schemeClr val="tx1"/>
                </a:solidFill>
                <a:latin typeface="Lucida Grande" pitchFamily="80" charset="0"/>
                <a:ea typeface="+mn-ea"/>
                <a:cs typeface="+mn-cs"/>
              </a:defRPr>
            </a:lvl4pPr>
            <a:lvl5pPr marL="1828800" algn="l" rtl="0" eaLnBrk="0" fontAlgn="base" hangingPunct="0">
              <a:spcBef>
                <a:spcPct val="0"/>
              </a:spcBef>
              <a:spcAft>
                <a:spcPct val="0"/>
              </a:spcAft>
              <a:defRPr sz="900" kern="1200">
                <a:solidFill>
                  <a:schemeClr val="tx1"/>
                </a:solidFill>
                <a:latin typeface="Lucida Grande" pitchFamily="80" charset="0"/>
                <a:ea typeface="+mn-ea"/>
                <a:cs typeface="+mn-cs"/>
              </a:defRPr>
            </a:lvl5pPr>
            <a:lvl6pPr marL="2286000" algn="l" defTabSz="914400" rtl="0" eaLnBrk="1" latinLnBrk="0" hangingPunct="1">
              <a:defRPr sz="900" kern="1200">
                <a:solidFill>
                  <a:schemeClr val="tx1"/>
                </a:solidFill>
                <a:latin typeface="Lucida Grande" pitchFamily="80" charset="0"/>
                <a:ea typeface="+mn-ea"/>
                <a:cs typeface="+mn-cs"/>
              </a:defRPr>
            </a:lvl6pPr>
            <a:lvl7pPr marL="2743200" algn="l" defTabSz="914400" rtl="0" eaLnBrk="1" latinLnBrk="0" hangingPunct="1">
              <a:defRPr sz="900" kern="1200">
                <a:solidFill>
                  <a:schemeClr val="tx1"/>
                </a:solidFill>
                <a:latin typeface="Lucida Grande" pitchFamily="80" charset="0"/>
                <a:ea typeface="+mn-ea"/>
                <a:cs typeface="+mn-cs"/>
              </a:defRPr>
            </a:lvl7pPr>
            <a:lvl8pPr marL="3200400" algn="l" defTabSz="914400" rtl="0" eaLnBrk="1" latinLnBrk="0" hangingPunct="1">
              <a:defRPr sz="900" kern="1200">
                <a:solidFill>
                  <a:schemeClr val="tx1"/>
                </a:solidFill>
                <a:latin typeface="Lucida Grande" pitchFamily="80" charset="0"/>
                <a:ea typeface="+mn-ea"/>
                <a:cs typeface="+mn-cs"/>
              </a:defRPr>
            </a:lvl8pPr>
            <a:lvl9pPr marL="3657600" algn="l" defTabSz="914400" rtl="0" eaLnBrk="1" latinLnBrk="0" hangingPunct="1">
              <a:defRPr sz="900" kern="1200">
                <a:solidFill>
                  <a:schemeClr val="tx1"/>
                </a:solidFill>
                <a:latin typeface="Lucida Grande" pitchFamily="80" charset="0"/>
                <a:ea typeface="+mn-ea"/>
                <a:cs typeface="+mn-cs"/>
              </a:defRPr>
            </a:lvl9pPr>
          </a:lstStyle>
          <a:p>
            <a:pPr>
              <a:defRPr/>
            </a:pPr>
            <a:r>
              <a:rPr lang="en-US" smtClean="0"/>
              <a:t>This is a non-ITAR presentation, for public release and reproduction from FSW website. </a:t>
            </a:r>
            <a:endParaRPr lang="en-US" dirty="0"/>
          </a:p>
        </p:txBody>
      </p:sp>
    </p:spTree>
    <p:extLst>
      <p:ext uri="{BB962C8B-B14F-4D97-AF65-F5344CB8AC3E}">
        <p14:creationId xmlns:p14="http://schemas.microsoft.com/office/powerpoint/2010/main" val="1120111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3"/>
          <p:cNvSpPr txBox="1">
            <a:spLocks noChangeArrowheads="1"/>
          </p:cNvSpPr>
          <p:nvPr/>
        </p:nvSpPr>
        <p:spPr bwMode="auto">
          <a:xfrm>
            <a:off x="832023" y="1138528"/>
            <a:ext cx="10503242" cy="4525963"/>
          </a:xfrm>
          <a:prstGeom prst="rect">
            <a:avLst/>
          </a:prstGeom>
          <a:noFill/>
          <a:ln w="9525">
            <a:noFill/>
            <a:miter lim="800000"/>
            <a:headEnd/>
            <a:tailEnd/>
          </a:ln>
        </p:spPr>
        <p:txBody>
          <a:bodyPr/>
          <a:lstStyle/>
          <a:p>
            <a:pPr marL="0" marR="0">
              <a:spcBef>
                <a:spcPts val="600"/>
              </a:spcBef>
              <a:spcAft>
                <a:spcPts val="0"/>
              </a:spcAft>
            </a:pPr>
            <a:r>
              <a:rPr lang="en-US" sz="1400" b="1" dirty="0" smtClean="0">
                <a:latin typeface="Lucida Grande"/>
                <a:ea typeface="Times New Roman" panose="02020603050405020304" pitchFamily="18" charset="0"/>
              </a:rPr>
              <a:t>Security</a:t>
            </a:r>
          </a:p>
          <a:p>
            <a:pPr lvl="1">
              <a:spcBef>
                <a:spcPts val="600"/>
              </a:spcBef>
              <a:spcAft>
                <a:spcPts val="0"/>
              </a:spcAft>
            </a:pPr>
            <a:r>
              <a:rPr lang="en-US" sz="1400" dirty="0">
                <a:latin typeface="Lucida Grande"/>
                <a:ea typeface="Times New Roman" panose="02020603050405020304" pitchFamily="18" charset="0"/>
              </a:rPr>
              <a:t>E</a:t>
            </a:r>
            <a:r>
              <a:rPr lang="en-US" sz="1400" dirty="0" smtClean="0">
                <a:latin typeface="Lucida Grande"/>
                <a:ea typeface="Times New Roman" panose="02020603050405020304" pitchFamily="18" charset="0"/>
              </a:rPr>
              <a:t>xample </a:t>
            </a:r>
            <a:r>
              <a:rPr lang="en-US" sz="1400" dirty="0">
                <a:latin typeface="Lucida Grande"/>
                <a:ea typeface="Times New Roman" panose="02020603050405020304" pitchFamily="18" charset="0"/>
              </a:rPr>
              <a:t>rules, test scenarios, file format, and documentation </a:t>
            </a:r>
            <a:r>
              <a:rPr lang="en-US" sz="1400" dirty="0" smtClean="0">
                <a:latin typeface="Lucida Grande"/>
                <a:ea typeface="Times New Roman" panose="02020603050405020304" pitchFamily="18" charset="0"/>
              </a:rPr>
              <a:t>are normally unmarked </a:t>
            </a:r>
            <a:r>
              <a:rPr lang="en-US" sz="1400" dirty="0">
                <a:latin typeface="Lucida Grande"/>
                <a:ea typeface="Times New Roman" panose="02020603050405020304" pitchFamily="18" charset="0"/>
              </a:rPr>
              <a:t>and openly </a:t>
            </a:r>
            <a:r>
              <a:rPr lang="en-US" sz="1400" dirty="0" smtClean="0">
                <a:latin typeface="Lucida Grande"/>
                <a:ea typeface="Times New Roman" panose="02020603050405020304" pitchFamily="18" charset="0"/>
              </a:rPr>
              <a:t>accessible.  Verification the development and deliverables meet security requirements is currently undefined.</a:t>
            </a:r>
          </a:p>
          <a:p>
            <a:pPr>
              <a:spcBef>
                <a:spcPts val="600"/>
              </a:spcBef>
              <a:spcAft>
                <a:spcPts val="0"/>
              </a:spcAft>
            </a:pPr>
            <a:r>
              <a:rPr lang="en-US" sz="1400" b="1" dirty="0" smtClean="0">
                <a:latin typeface="Lucida Grande"/>
                <a:ea typeface="Times New Roman" panose="02020603050405020304" pitchFamily="18" charset="0"/>
              </a:rPr>
              <a:t>Coding </a:t>
            </a:r>
            <a:r>
              <a:rPr lang="en-US" sz="1400" b="1" dirty="0">
                <a:latin typeface="Lucida Grande"/>
                <a:ea typeface="Times New Roman" panose="02020603050405020304" pitchFamily="18" charset="0"/>
              </a:rPr>
              <a:t>Standard</a:t>
            </a:r>
          </a:p>
          <a:p>
            <a:pPr lvl="1">
              <a:spcBef>
                <a:spcPts val="600"/>
              </a:spcBef>
              <a:spcAft>
                <a:spcPts val="0"/>
              </a:spcAft>
            </a:pPr>
            <a:r>
              <a:rPr lang="en-US" sz="1400" dirty="0">
                <a:latin typeface="Lucida Grande"/>
                <a:ea typeface="Times New Roman" panose="02020603050405020304" pitchFamily="18" charset="0"/>
              </a:rPr>
              <a:t>“Utilization of static code analysis tools to verify compliance with coding standard.”</a:t>
            </a:r>
          </a:p>
          <a:p>
            <a:pPr marL="0" marR="0">
              <a:spcBef>
                <a:spcPts val="1200"/>
              </a:spcBef>
              <a:spcAft>
                <a:spcPts val="0"/>
              </a:spcAft>
            </a:pPr>
            <a:r>
              <a:rPr lang="en-US" sz="1400" b="1" dirty="0" smtClean="0">
                <a:latin typeface="Lucida Grande"/>
                <a:ea typeface="Times New Roman" panose="02020603050405020304" pitchFamily="18" charset="0"/>
              </a:rPr>
              <a:t>Maintenance </a:t>
            </a:r>
            <a:r>
              <a:rPr lang="en-US" sz="1400" b="1" dirty="0">
                <a:latin typeface="Lucida Grande"/>
                <a:ea typeface="Times New Roman" panose="02020603050405020304" pitchFamily="18" charset="0"/>
              </a:rPr>
              <a:t>and Documentation</a:t>
            </a:r>
          </a:p>
          <a:p>
            <a:pPr lvl="1">
              <a:spcBef>
                <a:spcPts val="600"/>
              </a:spcBef>
              <a:spcAft>
                <a:spcPts val="0"/>
              </a:spcAft>
            </a:pPr>
            <a:r>
              <a:rPr lang="en-US" sz="1400" dirty="0" smtClean="0">
                <a:latin typeface="Lucida Grande"/>
                <a:ea typeface="Times New Roman" panose="02020603050405020304" pitchFamily="18" charset="0"/>
              </a:rPr>
              <a:t>In addition to coding standard, what coding practices can be required and verified by analysis tools?</a:t>
            </a:r>
            <a:endParaRPr lang="en-US" sz="1400" dirty="0">
              <a:latin typeface="Lucida Grande"/>
              <a:ea typeface="Times New Roman" panose="02020603050405020304" pitchFamily="18" charset="0"/>
            </a:endParaRPr>
          </a:p>
          <a:p>
            <a:pPr marL="0" marR="0">
              <a:spcBef>
                <a:spcPts val="1200"/>
              </a:spcBef>
              <a:spcAft>
                <a:spcPts val="0"/>
              </a:spcAft>
            </a:pPr>
            <a:r>
              <a:rPr lang="en-US" sz="1400" b="1" dirty="0" smtClean="0">
                <a:latin typeface="Lucida Grande"/>
                <a:ea typeface="Times New Roman" panose="02020603050405020304" pitchFamily="18" charset="0"/>
              </a:rPr>
              <a:t>Static </a:t>
            </a:r>
            <a:r>
              <a:rPr lang="en-US" sz="1400" b="1" dirty="0">
                <a:latin typeface="Lucida Grande"/>
                <a:ea typeface="Times New Roman" panose="02020603050405020304" pitchFamily="18" charset="0"/>
              </a:rPr>
              <a:t>Code Analysis</a:t>
            </a:r>
          </a:p>
          <a:p>
            <a:pPr lvl="1">
              <a:spcBef>
                <a:spcPts val="600"/>
              </a:spcBef>
              <a:spcAft>
                <a:spcPts val="0"/>
              </a:spcAft>
            </a:pPr>
            <a:r>
              <a:rPr lang="en-US" sz="1400" dirty="0" smtClean="0">
                <a:latin typeface="Lucida Grande"/>
                <a:ea typeface="Times New Roman" panose="02020603050405020304" pitchFamily="18" charset="0"/>
              </a:rPr>
              <a:t>All of the above can be verified manually, however, tools and automation increase the quality and efficiency of verification.</a:t>
            </a:r>
          </a:p>
          <a:p>
            <a:pPr marL="0" marR="0">
              <a:spcBef>
                <a:spcPts val="1200"/>
              </a:spcBef>
              <a:spcAft>
                <a:spcPts val="0"/>
              </a:spcAft>
            </a:pPr>
            <a:r>
              <a:rPr lang="en-US" sz="1400" b="1" dirty="0" smtClean="0">
                <a:latin typeface="Lucida Grande"/>
                <a:ea typeface="Times New Roman" panose="02020603050405020304" pitchFamily="18" charset="0"/>
              </a:rPr>
              <a:t>Randomized </a:t>
            </a:r>
            <a:r>
              <a:rPr lang="en-US" sz="1400" b="1" dirty="0">
                <a:latin typeface="Lucida Grande"/>
                <a:ea typeface="Times New Roman" panose="02020603050405020304" pitchFamily="18" charset="0"/>
              </a:rPr>
              <a:t>Testing</a:t>
            </a:r>
          </a:p>
          <a:p>
            <a:pPr lvl="1">
              <a:spcBef>
                <a:spcPts val="600"/>
              </a:spcBef>
              <a:spcAft>
                <a:spcPts val="0"/>
              </a:spcAft>
            </a:pPr>
            <a:r>
              <a:rPr lang="en-US" sz="1400" dirty="0" smtClean="0">
                <a:latin typeface="Lucida Grande"/>
                <a:ea typeface="Times New Roman" panose="02020603050405020304" pitchFamily="18" charset="0"/>
              </a:rPr>
              <a:t>“Monte Carlo” stress testing of critical components. </a:t>
            </a:r>
          </a:p>
          <a:p>
            <a:pPr>
              <a:spcBef>
                <a:spcPts val="600"/>
              </a:spcBef>
              <a:spcAft>
                <a:spcPts val="0"/>
              </a:spcAft>
            </a:pPr>
            <a:r>
              <a:rPr lang="en-US" sz="1400" b="1" dirty="0" smtClean="0">
                <a:latin typeface="Lucida Grande"/>
                <a:ea typeface="Times New Roman" panose="02020603050405020304" pitchFamily="18" charset="0"/>
              </a:rPr>
              <a:t>Formal Model (SPIN)</a:t>
            </a:r>
          </a:p>
          <a:p>
            <a:pPr lvl="1">
              <a:spcBef>
                <a:spcPts val="600"/>
              </a:spcBef>
              <a:spcAft>
                <a:spcPts val="0"/>
              </a:spcAft>
            </a:pPr>
            <a:r>
              <a:rPr lang="en-US" sz="1400" dirty="0" smtClean="0">
                <a:latin typeface="Lucida Grande"/>
                <a:ea typeface="Times New Roman" panose="02020603050405020304" pitchFamily="18" charset="0"/>
              </a:rPr>
              <a:t>A </a:t>
            </a:r>
            <a:r>
              <a:rPr lang="en-US" sz="1400" dirty="0">
                <a:latin typeface="Lucida Grande"/>
                <a:ea typeface="Times New Roman" panose="02020603050405020304" pitchFamily="18" charset="0"/>
              </a:rPr>
              <a:t>formal logic </a:t>
            </a:r>
            <a:r>
              <a:rPr lang="en-US" sz="1400" dirty="0" smtClean="0">
                <a:latin typeface="Lucida Grande"/>
                <a:ea typeface="Times New Roman" panose="02020603050405020304" pitchFamily="18" charset="0"/>
              </a:rPr>
              <a:t>modeling to verify critical logic.</a:t>
            </a:r>
          </a:p>
          <a:p>
            <a:pPr>
              <a:spcBef>
                <a:spcPts val="600"/>
              </a:spcBef>
              <a:spcAft>
                <a:spcPts val="0"/>
              </a:spcAft>
            </a:pPr>
            <a:r>
              <a:rPr lang="en-US" sz="1400" b="1" dirty="0" smtClean="0">
                <a:latin typeface="Lucida Grande"/>
                <a:ea typeface="Times New Roman" panose="02020603050405020304" pitchFamily="18" charset="0"/>
              </a:rPr>
              <a:t>Verification Coverage</a:t>
            </a:r>
            <a:endParaRPr lang="en-US" sz="1400" b="1" dirty="0">
              <a:latin typeface="Lucida Grande"/>
              <a:ea typeface="Times New Roman" panose="02020603050405020304" pitchFamily="18" charset="0"/>
            </a:endParaRPr>
          </a:p>
          <a:p>
            <a:pPr lvl="1">
              <a:spcBef>
                <a:spcPts val="600"/>
              </a:spcBef>
              <a:spcAft>
                <a:spcPts val="0"/>
              </a:spcAft>
            </a:pPr>
            <a:r>
              <a:rPr lang="en-US" sz="1400" dirty="0" smtClean="0">
                <a:latin typeface="Lucida Grande"/>
                <a:ea typeface="Times New Roman" panose="02020603050405020304" pitchFamily="18" charset="0"/>
              </a:rPr>
              <a:t>Instrumented code to determine quality of verification of software through software system test.</a:t>
            </a:r>
            <a:endParaRPr lang="en-US" sz="1400" dirty="0">
              <a:latin typeface="Lucida Grande"/>
              <a:ea typeface="Times New Roman" panose="02020603050405020304" pitchFamily="18" charset="0"/>
            </a:endParaRPr>
          </a:p>
        </p:txBody>
      </p:sp>
      <p:sp>
        <p:nvSpPr>
          <p:cNvPr id="5" name="Title 1"/>
          <p:cNvSpPr txBox="1">
            <a:spLocks/>
          </p:cNvSpPr>
          <p:nvPr/>
        </p:nvSpPr>
        <p:spPr>
          <a:xfrm>
            <a:off x="3238500" y="254252"/>
            <a:ext cx="5715000" cy="715962"/>
          </a:xfrm>
          <a:prstGeom prst="rect">
            <a:avLst/>
          </a:prstGeom>
        </p:spPr>
        <p:txBody>
          <a:bodyPr anchor="ctr">
            <a:normAutofit fontScale="97500"/>
          </a:bodyPr>
          <a:lstStyle/>
          <a:p>
            <a:pPr algn="ctr" eaLnBrk="1" fontAlgn="auto" hangingPunct="1">
              <a:spcAft>
                <a:spcPts val="0"/>
              </a:spcAft>
              <a:defRPr/>
            </a:pPr>
            <a:r>
              <a:rPr lang="en-US" sz="2500" b="1" dirty="0" smtClean="0">
                <a:solidFill>
                  <a:prstClr val="black"/>
                </a:solidFill>
                <a:latin typeface="Arial" pitchFamily="34" charset="0"/>
                <a:cs typeface="Arial" pitchFamily="34" charset="0"/>
              </a:rPr>
              <a:t>Flight Software Verification Metrics</a:t>
            </a:r>
            <a:endParaRPr lang="en-US" sz="2500" dirty="0">
              <a:solidFill>
                <a:prstClr val="black"/>
              </a:solidFill>
              <a:latin typeface="Arial" pitchFamily="34" charset="0"/>
              <a:cs typeface="Arial" pitchFamily="34" charset="0"/>
            </a:endParaRPr>
          </a:p>
        </p:txBody>
      </p:sp>
      <p:sp>
        <p:nvSpPr>
          <p:cNvPr id="4" name="Footer Placeholder 3"/>
          <p:cNvSpPr txBox="1">
            <a:spLocks/>
          </p:cNvSpPr>
          <p:nvPr/>
        </p:nvSpPr>
        <p:spPr>
          <a:xfrm>
            <a:off x="1549400" y="6356350"/>
            <a:ext cx="6070600" cy="365125"/>
          </a:xfrm>
          <a:prstGeom prst="rect">
            <a:avLst/>
          </a:prstGeom>
        </p:spPr>
        <p:txBody>
          <a:bodyPr/>
          <a:lstStyle>
            <a:defPPr>
              <a:defRPr lang="en-US"/>
            </a:defPPr>
            <a:lvl1pPr algn="l" rtl="0" eaLnBrk="0" fontAlgn="base" hangingPunct="0">
              <a:spcBef>
                <a:spcPct val="0"/>
              </a:spcBef>
              <a:spcAft>
                <a:spcPct val="0"/>
              </a:spcAft>
              <a:defRPr sz="900" kern="1200">
                <a:solidFill>
                  <a:schemeClr val="tx1"/>
                </a:solidFill>
                <a:latin typeface="Lucida Grande" pitchFamily="80" charset="0"/>
                <a:ea typeface="+mn-ea"/>
                <a:cs typeface="+mn-cs"/>
              </a:defRPr>
            </a:lvl1pPr>
            <a:lvl2pPr marL="457200" algn="l" rtl="0" eaLnBrk="0" fontAlgn="base" hangingPunct="0">
              <a:spcBef>
                <a:spcPct val="0"/>
              </a:spcBef>
              <a:spcAft>
                <a:spcPct val="0"/>
              </a:spcAft>
              <a:defRPr sz="900" kern="1200">
                <a:solidFill>
                  <a:schemeClr val="tx1"/>
                </a:solidFill>
                <a:latin typeface="Lucida Grande" pitchFamily="80" charset="0"/>
                <a:ea typeface="+mn-ea"/>
                <a:cs typeface="+mn-cs"/>
              </a:defRPr>
            </a:lvl2pPr>
            <a:lvl3pPr marL="914400" algn="l" rtl="0" eaLnBrk="0" fontAlgn="base" hangingPunct="0">
              <a:spcBef>
                <a:spcPct val="0"/>
              </a:spcBef>
              <a:spcAft>
                <a:spcPct val="0"/>
              </a:spcAft>
              <a:defRPr sz="900" kern="1200">
                <a:solidFill>
                  <a:schemeClr val="tx1"/>
                </a:solidFill>
                <a:latin typeface="Lucida Grande" pitchFamily="80" charset="0"/>
                <a:ea typeface="+mn-ea"/>
                <a:cs typeface="+mn-cs"/>
              </a:defRPr>
            </a:lvl3pPr>
            <a:lvl4pPr marL="1371600" algn="l" rtl="0" eaLnBrk="0" fontAlgn="base" hangingPunct="0">
              <a:spcBef>
                <a:spcPct val="0"/>
              </a:spcBef>
              <a:spcAft>
                <a:spcPct val="0"/>
              </a:spcAft>
              <a:defRPr sz="900" kern="1200">
                <a:solidFill>
                  <a:schemeClr val="tx1"/>
                </a:solidFill>
                <a:latin typeface="Lucida Grande" pitchFamily="80" charset="0"/>
                <a:ea typeface="+mn-ea"/>
                <a:cs typeface="+mn-cs"/>
              </a:defRPr>
            </a:lvl4pPr>
            <a:lvl5pPr marL="1828800" algn="l" rtl="0" eaLnBrk="0" fontAlgn="base" hangingPunct="0">
              <a:spcBef>
                <a:spcPct val="0"/>
              </a:spcBef>
              <a:spcAft>
                <a:spcPct val="0"/>
              </a:spcAft>
              <a:defRPr sz="900" kern="1200">
                <a:solidFill>
                  <a:schemeClr val="tx1"/>
                </a:solidFill>
                <a:latin typeface="Lucida Grande" pitchFamily="80" charset="0"/>
                <a:ea typeface="+mn-ea"/>
                <a:cs typeface="+mn-cs"/>
              </a:defRPr>
            </a:lvl5pPr>
            <a:lvl6pPr marL="2286000" algn="l" defTabSz="914400" rtl="0" eaLnBrk="1" latinLnBrk="0" hangingPunct="1">
              <a:defRPr sz="900" kern="1200">
                <a:solidFill>
                  <a:schemeClr val="tx1"/>
                </a:solidFill>
                <a:latin typeface="Lucida Grande" pitchFamily="80" charset="0"/>
                <a:ea typeface="+mn-ea"/>
                <a:cs typeface="+mn-cs"/>
              </a:defRPr>
            </a:lvl6pPr>
            <a:lvl7pPr marL="2743200" algn="l" defTabSz="914400" rtl="0" eaLnBrk="1" latinLnBrk="0" hangingPunct="1">
              <a:defRPr sz="900" kern="1200">
                <a:solidFill>
                  <a:schemeClr val="tx1"/>
                </a:solidFill>
                <a:latin typeface="Lucida Grande" pitchFamily="80" charset="0"/>
                <a:ea typeface="+mn-ea"/>
                <a:cs typeface="+mn-cs"/>
              </a:defRPr>
            </a:lvl7pPr>
            <a:lvl8pPr marL="3200400" algn="l" defTabSz="914400" rtl="0" eaLnBrk="1" latinLnBrk="0" hangingPunct="1">
              <a:defRPr sz="900" kern="1200">
                <a:solidFill>
                  <a:schemeClr val="tx1"/>
                </a:solidFill>
                <a:latin typeface="Lucida Grande" pitchFamily="80" charset="0"/>
                <a:ea typeface="+mn-ea"/>
                <a:cs typeface="+mn-cs"/>
              </a:defRPr>
            </a:lvl8pPr>
            <a:lvl9pPr marL="3657600" algn="l" defTabSz="914400" rtl="0" eaLnBrk="1" latinLnBrk="0" hangingPunct="1">
              <a:defRPr sz="900" kern="1200">
                <a:solidFill>
                  <a:schemeClr val="tx1"/>
                </a:solidFill>
                <a:latin typeface="Lucida Grande" pitchFamily="80" charset="0"/>
                <a:ea typeface="+mn-ea"/>
                <a:cs typeface="+mn-cs"/>
              </a:defRPr>
            </a:lvl9pPr>
          </a:lstStyle>
          <a:p>
            <a:pPr>
              <a:defRPr/>
            </a:pPr>
            <a:r>
              <a:rPr lang="en-US" smtClean="0"/>
              <a:t>This is a non-ITAR presentation, for public release and reproduction from FSW website. </a:t>
            </a:r>
            <a:endParaRPr lang="en-US" dirty="0"/>
          </a:p>
        </p:txBody>
      </p:sp>
    </p:spTree>
    <p:extLst>
      <p:ext uri="{BB962C8B-B14F-4D97-AF65-F5344CB8AC3E}">
        <p14:creationId xmlns:p14="http://schemas.microsoft.com/office/powerpoint/2010/main" val="24648537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3"/>
          <p:cNvSpPr txBox="1">
            <a:spLocks noChangeArrowheads="1"/>
          </p:cNvSpPr>
          <p:nvPr/>
        </p:nvSpPr>
        <p:spPr bwMode="auto">
          <a:xfrm>
            <a:off x="1208418" y="1093708"/>
            <a:ext cx="9775164" cy="4525963"/>
          </a:xfrm>
          <a:prstGeom prst="rect">
            <a:avLst/>
          </a:prstGeom>
          <a:noFill/>
          <a:ln w="9525">
            <a:noFill/>
            <a:miter lim="800000"/>
            <a:headEnd/>
            <a:tailEnd/>
          </a:ln>
        </p:spPr>
        <p:txBody>
          <a:bodyPr/>
          <a:lstStyle/>
          <a:p>
            <a:pPr>
              <a:spcBef>
                <a:spcPts val="1200"/>
              </a:spcBef>
            </a:pPr>
            <a:r>
              <a:rPr lang="en-US" sz="2400" dirty="0" smtClean="0"/>
              <a:t>What security is necessary for…</a:t>
            </a:r>
          </a:p>
          <a:p>
            <a:pPr marL="285750" indent="-285750">
              <a:spcBef>
                <a:spcPts val="300"/>
              </a:spcBef>
              <a:buFont typeface="Arial" panose="020B0604020202020204" pitchFamily="34" charset="0"/>
              <a:buChar char="•"/>
            </a:pPr>
            <a:r>
              <a:rPr lang="en-US" sz="2400" dirty="0" smtClean="0"/>
              <a:t>the data format and rule protocol documentation?</a:t>
            </a:r>
          </a:p>
          <a:p>
            <a:pPr marL="285750" indent="-285750">
              <a:spcBef>
                <a:spcPts val="300"/>
              </a:spcBef>
              <a:buFont typeface="Arial" panose="020B0604020202020204" pitchFamily="34" charset="0"/>
              <a:buChar char="•"/>
            </a:pPr>
            <a:r>
              <a:rPr lang="en-US" sz="2400" dirty="0" smtClean="0"/>
              <a:t>the tools used to generate, validate, and verify the rules?</a:t>
            </a:r>
          </a:p>
          <a:p>
            <a:pPr marL="285750" indent="-285750">
              <a:spcBef>
                <a:spcPts val="300"/>
              </a:spcBef>
              <a:buFont typeface="Arial" panose="020B0604020202020204" pitchFamily="34" charset="0"/>
              <a:buChar char="•"/>
            </a:pPr>
            <a:r>
              <a:rPr lang="en-US" sz="2400" dirty="0" smtClean="0"/>
              <a:t>the rule file itself?</a:t>
            </a:r>
          </a:p>
          <a:p>
            <a:pPr marL="285750" indent="-285750">
              <a:spcBef>
                <a:spcPts val="300"/>
              </a:spcBef>
              <a:buFont typeface="Arial" panose="020B0604020202020204" pitchFamily="34" charset="0"/>
              <a:buChar char="•"/>
            </a:pPr>
            <a:r>
              <a:rPr lang="en-US" sz="2400" dirty="0" smtClean="0"/>
              <a:t>the transmission/deployment of the rule file to the flight system?</a:t>
            </a:r>
          </a:p>
          <a:p>
            <a:pPr>
              <a:spcBef>
                <a:spcPts val="1200"/>
              </a:spcBef>
            </a:pPr>
            <a:r>
              <a:rPr lang="en-US" sz="2400" dirty="0" smtClean="0"/>
              <a:t>The response received from the developers indicated this security was outside the scope of the software; security issues were the responsibility of hardware and software external to the software.</a:t>
            </a:r>
          </a:p>
          <a:p>
            <a:pPr>
              <a:spcBef>
                <a:spcPts val="1200"/>
              </a:spcBef>
            </a:pPr>
            <a:r>
              <a:rPr lang="en-US" sz="2400" dirty="0" smtClean="0"/>
              <a:t>However, example rules, test scenarios, file format, and documentation was unmarked and openly accessible.</a:t>
            </a:r>
          </a:p>
          <a:p>
            <a:pPr>
              <a:spcBef>
                <a:spcPts val="1200"/>
              </a:spcBef>
            </a:pPr>
            <a:r>
              <a:rPr lang="en-US" sz="2400" dirty="0" smtClean="0"/>
              <a:t>Verification Metrics?</a:t>
            </a:r>
          </a:p>
          <a:p>
            <a:endParaRPr lang="en-US" sz="2400" dirty="0"/>
          </a:p>
        </p:txBody>
      </p:sp>
      <p:sp>
        <p:nvSpPr>
          <p:cNvPr id="5" name="Title 1"/>
          <p:cNvSpPr txBox="1">
            <a:spLocks/>
          </p:cNvSpPr>
          <p:nvPr/>
        </p:nvSpPr>
        <p:spPr>
          <a:xfrm>
            <a:off x="3238500" y="254252"/>
            <a:ext cx="5715000" cy="715962"/>
          </a:xfrm>
          <a:prstGeom prst="rect">
            <a:avLst/>
          </a:prstGeom>
        </p:spPr>
        <p:txBody>
          <a:bodyPr anchor="ctr">
            <a:normAutofit fontScale="97500"/>
          </a:bodyPr>
          <a:lstStyle/>
          <a:p>
            <a:pPr algn="ctr" eaLnBrk="1" fontAlgn="auto" hangingPunct="1">
              <a:spcAft>
                <a:spcPts val="0"/>
              </a:spcAft>
              <a:defRPr/>
            </a:pPr>
            <a:r>
              <a:rPr lang="en-US" sz="2500" b="1" dirty="0" smtClean="0">
                <a:solidFill>
                  <a:prstClr val="black"/>
                </a:solidFill>
                <a:latin typeface="Arial" pitchFamily="34" charset="0"/>
                <a:cs typeface="Arial" pitchFamily="34" charset="0"/>
              </a:rPr>
              <a:t>Security Issue</a:t>
            </a:r>
            <a:endParaRPr lang="en-US" sz="2500" dirty="0">
              <a:solidFill>
                <a:prstClr val="black"/>
              </a:solidFill>
              <a:latin typeface="Arial" pitchFamily="34" charset="0"/>
              <a:cs typeface="Arial" pitchFamily="34" charset="0"/>
            </a:endParaRPr>
          </a:p>
        </p:txBody>
      </p:sp>
      <p:sp>
        <p:nvSpPr>
          <p:cNvPr id="4" name="Footer Placeholder 3"/>
          <p:cNvSpPr txBox="1">
            <a:spLocks/>
          </p:cNvSpPr>
          <p:nvPr/>
        </p:nvSpPr>
        <p:spPr>
          <a:xfrm>
            <a:off x="1549400" y="6356350"/>
            <a:ext cx="6070600" cy="365125"/>
          </a:xfrm>
          <a:prstGeom prst="rect">
            <a:avLst/>
          </a:prstGeom>
        </p:spPr>
        <p:txBody>
          <a:bodyPr/>
          <a:lstStyle>
            <a:defPPr>
              <a:defRPr lang="en-US"/>
            </a:defPPr>
            <a:lvl1pPr algn="l" rtl="0" eaLnBrk="0" fontAlgn="base" hangingPunct="0">
              <a:spcBef>
                <a:spcPct val="0"/>
              </a:spcBef>
              <a:spcAft>
                <a:spcPct val="0"/>
              </a:spcAft>
              <a:defRPr sz="900" kern="1200">
                <a:solidFill>
                  <a:schemeClr val="tx1"/>
                </a:solidFill>
                <a:latin typeface="Lucida Grande" pitchFamily="80" charset="0"/>
                <a:ea typeface="+mn-ea"/>
                <a:cs typeface="+mn-cs"/>
              </a:defRPr>
            </a:lvl1pPr>
            <a:lvl2pPr marL="457200" algn="l" rtl="0" eaLnBrk="0" fontAlgn="base" hangingPunct="0">
              <a:spcBef>
                <a:spcPct val="0"/>
              </a:spcBef>
              <a:spcAft>
                <a:spcPct val="0"/>
              </a:spcAft>
              <a:defRPr sz="900" kern="1200">
                <a:solidFill>
                  <a:schemeClr val="tx1"/>
                </a:solidFill>
                <a:latin typeface="Lucida Grande" pitchFamily="80" charset="0"/>
                <a:ea typeface="+mn-ea"/>
                <a:cs typeface="+mn-cs"/>
              </a:defRPr>
            </a:lvl2pPr>
            <a:lvl3pPr marL="914400" algn="l" rtl="0" eaLnBrk="0" fontAlgn="base" hangingPunct="0">
              <a:spcBef>
                <a:spcPct val="0"/>
              </a:spcBef>
              <a:spcAft>
                <a:spcPct val="0"/>
              </a:spcAft>
              <a:defRPr sz="900" kern="1200">
                <a:solidFill>
                  <a:schemeClr val="tx1"/>
                </a:solidFill>
                <a:latin typeface="Lucida Grande" pitchFamily="80" charset="0"/>
                <a:ea typeface="+mn-ea"/>
                <a:cs typeface="+mn-cs"/>
              </a:defRPr>
            </a:lvl3pPr>
            <a:lvl4pPr marL="1371600" algn="l" rtl="0" eaLnBrk="0" fontAlgn="base" hangingPunct="0">
              <a:spcBef>
                <a:spcPct val="0"/>
              </a:spcBef>
              <a:spcAft>
                <a:spcPct val="0"/>
              </a:spcAft>
              <a:defRPr sz="900" kern="1200">
                <a:solidFill>
                  <a:schemeClr val="tx1"/>
                </a:solidFill>
                <a:latin typeface="Lucida Grande" pitchFamily="80" charset="0"/>
                <a:ea typeface="+mn-ea"/>
                <a:cs typeface="+mn-cs"/>
              </a:defRPr>
            </a:lvl4pPr>
            <a:lvl5pPr marL="1828800" algn="l" rtl="0" eaLnBrk="0" fontAlgn="base" hangingPunct="0">
              <a:spcBef>
                <a:spcPct val="0"/>
              </a:spcBef>
              <a:spcAft>
                <a:spcPct val="0"/>
              </a:spcAft>
              <a:defRPr sz="900" kern="1200">
                <a:solidFill>
                  <a:schemeClr val="tx1"/>
                </a:solidFill>
                <a:latin typeface="Lucida Grande" pitchFamily="80" charset="0"/>
                <a:ea typeface="+mn-ea"/>
                <a:cs typeface="+mn-cs"/>
              </a:defRPr>
            </a:lvl5pPr>
            <a:lvl6pPr marL="2286000" algn="l" defTabSz="914400" rtl="0" eaLnBrk="1" latinLnBrk="0" hangingPunct="1">
              <a:defRPr sz="900" kern="1200">
                <a:solidFill>
                  <a:schemeClr val="tx1"/>
                </a:solidFill>
                <a:latin typeface="Lucida Grande" pitchFamily="80" charset="0"/>
                <a:ea typeface="+mn-ea"/>
                <a:cs typeface="+mn-cs"/>
              </a:defRPr>
            </a:lvl6pPr>
            <a:lvl7pPr marL="2743200" algn="l" defTabSz="914400" rtl="0" eaLnBrk="1" latinLnBrk="0" hangingPunct="1">
              <a:defRPr sz="900" kern="1200">
                <a:solidFill>
                  <a:schemeClr val="tx1"/>
                </a:solidFill>
                <a:latin typeface="Lucida Grande" pitchFamily="80" charset="0"/>
                <a:ea typeface="+mn-ea"/>
                <a:cs typeface="+mn-cs"/>
              </a:defRPr>
            </a:lvl7pPr>
            <a:lvl8pPr marL="3200400" algn="l" defTabSz="914400" rtl="0" eaLnBrk="1" latinLnBrk="0" hangingPunct="1">
              <a:defRPr sz="900" kern="1200">
                <a:solidFill>
                  <a:schemeClr val="tx1"/>
                </a:solidFill>
                <a:latin typeface="Lucida Grande" pitchFamily="80" charset="0"/>
                <a:ea typeface="+mn-ea"/>
                <a:cs typeface="+mn-cs"/>
              </a:defRPr>
            </a:lvl8pPr>
            <a:lvl9pPr marL="3657600" algn="l" defTabSz="914400" rtl="0" eaLnBrk="1" latinLnBrk="0" hangingPunct="1">
              <a:defRPr sz="900" kern="1200">
                <a:solidFill>
                  <a:schemeClr val="tx1"/>
                </a:solidFill>
                <a:latin typeface="Lucida Grande" pitchFamily="80" charset="0"/>
                <a:ea typeface="+mn-ea"/>
                <a:cs typeface="+mn-cs"/>
              </a:defRPr>
            </a:lvl9pPr>
          </a:lstStyle>
          <a:p>
            <a:pPr>
              <a:defRPr/>
            </a:pPr>
            <a:r>
              <a:rPr lang="en-US" smtClean="0"/>
              <a:t>This is a non-ITAR presentation, for public release and reproduction from FSW website. </a:t>
            </a:r>
            <a:endParaRPr lang="en-US" dirty="0"/>
          </a:p>
        </p:txBody>
      </p:sp>
    </p:spTree>
    <p:extLst>
      <p:ext uri="{BB962C8B-B14F-4D97-AF65-F5344CB8AC3E}">
        <p14:creationId xmlns:p14="http://schemas.microsoft.com/office/powerpoint/2010/main" val="42900665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6"/>
          <p:cNvSpPr txBox="1">
            <a:spLocks noChangeArrowheads="1"/>
          </p:cNvSpPr>
          <p:nvPr/>
        </p:nvSpPr>
        <p:spPr>
          <a:xfrm>
            <a:off x="2281881" y="291883"/>
            <a:ext cx="7628238" cy="609600"/>
          </a:xfrm>
          <a:prstGeom prst="rect">
            <a:avLst/>
          </a:prstGeom>
        </p:spPr>
        <p:txBody>
          <a:bodyPr/>
          <a:lstStyle/>
          <a:p>
            <a:pPr algn="ctr" eaLnBrk="1" fontAlgn="auto" hangingPunct="1">
              <a:spcAft>
                <a:spcPts val="0"/>
              </a:spcAft>
              <a:defRPr/>
            </a:pPr>
            <a:r>
              <a:rPr lang="en-US" sz="2400" b="1" dirty="0" smtClean="0">
                <a:solidFill>
                  <a:prstClr val="black"/>
                </a:solidFill>
                <a:latin typeface="Arial" pitchFamily="34" charset="0"/>
                <a:cs typeface="Arial" pitchFamily="34" charset="0"/>
              </a:rPr>
              <a:t>Lack of Critical Software Coding Standard</a:t>
            </a:r>
            <a:endParaRPr lang="en-US" sz="2400" dirty="0">
              <a:solidFill>
                <a:prstClr val="black"/>
              </a:solidFill>
              <a:latin typeface="Arial" pitchFamily="34" charset="0"/>
              <a:cs typeface="Arial" pitchFamily="34" charset="0"/>
            </a:endParaRPr>
          </a:p>
        </p:txBody>
      </p:sp>
      <p:sp>
        <p:nvSpPr>
          <p:cNvPr id="9" name="Rectangle 3"/>
          <p:cNvSpPr txBox="1">
            <a:spLocks noChangeArrowheads="1"/>
          </p:cNvSpPr>
          <p:nvPr/>
        </p:nvSpPr>
        <p:spPr bwMode="auto">
          <a:xfrm>
            <a:off x="793801" y="983224"/>
            <a:ext cx="10618573" cy="4525963"/>
          </a:xfrm>
          <a:prstGeom prst="rect">
            <a:avLst/>
          </a:prstGeom>
          <a:noFill/>
          <a:ln w="9525">
            <a:noFill/>
            <a:miter lim="800000"/>
            <a:headEnd/>
            <a:tailEnd/>
          </a:ln>
        </p:spPr>
        <p:txBody>
          <a:bodyPr/>
          <a:lstStyle/>
          <a:p>
            <a:pPr lvl="0"/>
            <a:r>
              <a:rPr lang="en-US" sz="1400" dirty="0" smtClean="0"/>
              <a:t>Recent recommendations from CCP and the NESC:</a:t>
            </a:r>
          </a:p>
          <a:p>
            <a:pPr marL="742950" lvl="1" indent="-285750">
              <a:spcBef>
                <a:spcPts val="600"/>
              </a:spcBef>
              <a:buFont typeface="Arial" panose="020B0604020202020204" pitchFamily="34" charset="0"/>
              <a:buChar char="•"/>
            </a:pPr>
            <a:r>
              <a:rPr lang="en-US" sz="1400" dirty="0" smtClean="0"/>
              <a:t>The </a:t>
            </a:r>
            <a:r>
              <a:rPr lang="en-US" sz="1400" dirty="0"/>
              <a:t>Commercial Crew Program (CCP) software failure tolerance interpretation letter: </a:t>
            </a:r>
            <a:r>
              <a:rPr lang="en-US" sz="1400" i="1" dirty="0"/>
              <a:t>“Utilization of static code analysis tools to verify compliance with coding standard</a:t>
            </a:r>
            <a:r>
              <a:rPr lang="en-US" sz="1400" i="1" dirty="0" smtClean="0"/>
              <a:t>.”</a:t>
            </a:r>
          </a:p>
          <a:p>
            <a:pPr marL="742950" lvl="1" indent="-285750">
              <a:buFont typeface="Arial" panose="020B0604020202020204" pitchFamily="34" charset="0"/>
              <a:buChar char="•"/>
            </a:pPr>
            <a:endParaRPr lang="en-US" sz="1400" dirty="0"/>
          </a:p>
          <a:p>
            <a:pPr marL="742950" lvl="1" indent="-285750">
              <a:buFont typeface="Arial" panose="020B0604020202020204" pitchFamily="34" charset="0"/>
              <a:buChar char="•"/>
            </a:pPr>
            <a:r>
              <a:rPr lang="en-US" sz="1400" dirty="0"/>
              <a:t>NESC alternative software development: </a:t>
            </a:r>
            <a:r>
              <a:rPr lang="en-US" sz="1400" i="1" dirty="0"/>
              <a:t>“For human-rated software certification, an industry-recognized safety coding standard should be applied that can be independently verified by automated analysis tools to reduce the risk to LOC/LOM [loss of crew/loss of mission] that unsafe coding sequences exist within the code.” </a:t>
            </a:r>
          </a:p>
          <a:p>
            <a:endParaRPr lang="en-US" sz="1400" dirty="0"/>
          </a:p>
          <a:p>
            <a:r>
              <a:rPr lang="en-US" sz="1400" dirty="0" smtClean="0"/>
              <a:t>The Software </a:t>
            </a:r>
            <a:r>
              <a:rPr lang="en-US" sz="1400" dirty="0"/>
              <a:t>Design </a:t>
            </a:r>
            <a:r>
              <a:rPr lang="en-US" sz="1400" dirty="0" smtClean="0"/>
              <a:t>Document: </a:t>
            </a:r>
            <a:endParaRPr lang="en-US" sz="1400" dirty="0"/>
          </a:p>
          <a:p>
            <a:pPr lvl="1">
              <a:spcBef>
                <a:spcPts val="600"/>
              </a:spcBef>
            </a:pPr>
            <a:r>
              <a:rPr lang="en-US" sz="1400" i="1" dirty="0"/>
              <a:t>"Though C++ is a suboptimal language for use in safety critical systems, deficiencies in the language are mitigated to an acceptable level by adherence to the MISRA C++:2008 coding standard, </a:t>
            </a:r>
            <a:r>
              <a:rPr lang="en-US" sz="1400" i="1" dirty="0" smtClean="0"/>
              <a:t>testing</a:t>
            </a:r>
            <a:r>
              <a:rPr lang="en-US" sz="1400" i="1" dirty="0"/>
              <a:t>, and IV&amp;V of the software."</a:t>
            </a:r>
            <a:endParaRPr lang="en-US" sz="1400" dirty="0"/>
          </a:p>
          <a:p>
            <a:endParaRPr lang="en-US" sz="1400" dirty="0" smtClean="0"/>
          </a:p>
          <a:p>
            <a:r>
              <a:rPr lang="en-US" sz="1400" dirty="0" smtClean="0"/>
              <a:t>What is “acceptable level”?</a:t>
            </a:r>
          </a:p>
          <a:p>
            <a:endParaRPr lang="en-US" sz="1400" dirty="0"/>
          </a:p>
          <a:p>
            <a:r>
              <a:rPr lang="en-US" sz="1400" dirty="0" smtClean="0"/>
              <a:t>MISRA </a:t>
            </a:r>
            <a:r>
              <a:rPr lang="en-US" sz="1400" dirty="0"/>
              <a:t>C++ language compliance and </a:t>
            </a:r>
            <a:r>
              <a:rPr lang="en-US" sz="1400" dirty="0" smtClean="0"/>
              <a:t>independent verification and validation (IV&amp;V) </a:t>
            </a:r>
            <a:r>
              <a:rPr lang="en-US" sz="1400" dirty="0"/>
              <a:t>techniques can remedy the weakness to some extent, but when C++ is used for safety critical code one often sees much stronger types of restrictions imposed to reduce risk and improve test-thoroughness. For example, one often disallows the use of C++ exception handling, the use of multiple/virtual inheritance, the use of runtime type information (RTTI), and one restricts the use of the Standard Template Library (STL) instantiations and template elements. It does not appear that similar restrictions were imposed on the C++ code for CASS, which makes the code harder to analyze than would have been possible.</a:t>
            </a:r>
          </a:p>
        </p:txBody>
      </p:sp>
      <p:sp>
        <p:nvSpPr>
          <p:cNvPr id="4" name="Footer Placeholder 3"/>
          <p:cNvSpPr txBox="1">
            <a:spLocks/>
          </p:cNvSpPr>
          <p:nvPr/>
        </p:nvSpPr>
        <p:spPr>
          <a:xfrm>
            <a:off x="1549400" y="6356350"/>
            <a:ext cx="6070600" cy="365125"/>
          </a:xfrm>
          <a:prstGeom prst="rect">
            <a:avLst/>
          </a:prstGeom>
        </p:spPr>
        <p:txBody>
          <a:bodyPr/>
          <a:lstStyle>
            <a:defPPr>
              <a:defRPr lang="en-US"/>
            </a:defPPr>
            <a:lvl1pPr algn="l" rtl="0" eaLnBrk="0" fontAlgn="base" hangingPunct="0">
              <a:spcBef>
                <a:spcPct val="0"/>
              </a:spcBef>
              <a:spcAft>
                <a:spcPct val="0"/>
              </a:spcAft>
              <a:defRPr sz="900" kern="1200">
                <a:solidFill>
                  <a:schemeClr val="tx1"/>
                </a:solidFill>
                <a:latin typeface="Lucida Grande" pitchFamily="80" charset="0"/>
                <a:ea typeface="+mn-ea"/>
                <a:cs typeface="+mn-cs"/>
              </a:defRPr>
            </a:lvl1pPr>
            <a:lvl2pPr marL="457200" algn="l" rtl="0" eaLnBrk="0" fontAlgn="base" hangingPunct="0">
              <a:spcBef>
                <a:spcPct val="0"/>
              </a:spcBef>
              <a:spcAft>
                <a:spcPct val="0"/>
              </a:spcAft>
              <a:defRPr sz="900" kern="1200">
                <a:solidFill>
                  <a:schemeClr val="tx1"/>
                </a:solidFill>
                <a:latin typeface="Lucida Grande" pitchFamily="80" charset="0"/>
                <a:ea typeface="+mn-ea"/>
                <a:cs typeface="+mn-cs"/>
              </a:defRPr>
            </a:lvl2pPr>
            <a:lvl3pPr marL="914400" algn="l" rtl="0" eaLnBrk="0" fontAlgn="base" hangingPunct="0">
              <a:spcBef>
                <a:spcPct val="0"/>
              </a:spcBef>
              <a:spcAft>
                <a:spcPct val="0"/>
              </a:spcAft>
              <a:defRPr sz="900" kern="1200">
                <a:solidFill>
                  <a:schemeClr val="tx1"/>
                </a:solidFill>
                <a:latin typeface="Lucida Grande" pitchFamily="80" charset="0"/>
                <a:ea typeface="+mn-ea"/>
                <a:cs typeface="+mn-cs"/>
              </a:defRPr>
            </a:lvl3pPr>
            <a:lvl4pPr marL="1371600" algn="l" rtl="0" eaLnBrk="0" fontAlgn="base" hangingPunct="0">
              <a:spcBef>
                <a:spcPct val="0"/>
              </a:spcBef>
              <a:spcAft>
                <a:spcPct val="0"/>
              </a:spcAft>
              <a:defRPr sz="900" kern="1200">
                <a:solidFill>
                  <a:schemeClr val="tx1"/>
                </a:solidFill>
                <a:latin typeface="Lucida Grande" pitchFamily="80" charset="0"/>
                <a:ea typeface="+mn-ea"/>
                <a:cs typeface="+mn-cs"/>
              </a:defRPr>
            </a:lvl4pPr>
            <a:lvl5pPr marL="1828800" algn="l" rtl="0" eaLnBrk="0" fontAlgn="base" hangingPunct="0">
              <a:spcBef>
                <a:spcPct val="0"/>
              </a:spcBef>
              <a:spcAft>
                <a:spcPct val="0"/>
              </a:spcAft>
              <a:defRPr sz="900" kern="1200">
                <a:solidFill>
                  <a:schemeClr val="tx1"/>
                </a:solidFill>
                <a:latin typeface="Lucida Grande" pitchFamily="80" charset="0"/>
                <a:ea typeface="+mn-ea"/>
                <a:cs typeface="+mn-cs"/>
              </a:defRPr>
            </a:lvl5pPr>
            <a:lvl6pPr marL="2286000" algn="l" defTabSz="914400" rtl="0" eaLnBrk="1" latinLnBrk="0" hangingPunct="1">
              <a:defRPr sz="900" kern="1200">
                <a:solidFill>
                  <a:schemeClr val="tx1"/>
                </a:solidFill>
                <a:latin typeface="Lucida Grande" pitchFamily="80" charset="0"/>
                <a:ea typeface="+mn-ea"/>
                <a:cs typeface="+mn-cs"/>
              </a:defRPr>
            </a:lvl6pPr>
            <a:lvl7pPr marL="2743200" algn="l" defTabSz="914400" rtl="0" eaLnBrk="1" latinLnBrk="0" hangingPunct="1">
              <a:defRPr sz="900" kern="1200">
                <a:solidFill>
                  <a:schemeClr val="tx1"/>
                </a:solidFill>
                <a:latin typeface="Lucida Grande" pitchFamily="80" charset="0"/>
                <a:ea typeface="+mn-ea"/>
                <a:cs typeface="+mn-cs"/>
              </a:defRPr>
            </a:lvl7pPr>
            <a:lvl8pPr marL="3200400" algn="l" defTabSz="914400" rtl="0" eaLnBrk="1" latinLnBrk="0" hangingPunct="1">
              <a:defRPr sz="900" kern="1200">
                <a:solidFill>
                  <a:schemeClr val="tx1"/>
                </a:solidFill>
                <a:latin typeface="Lucida Grande" pitchFamily="80" charset="0"/>
                <a:ea typeface="+mn-ea"/>
                <a:cs typeface="+mn-cs"/>
              </a:defRPr>
            </a:lvl8pPr>
            <a:lvl9pPr marL="3657600" algn="l" defTabSz="914400" rtl="0" eaLnBrk="1" latinLnBrk="0" hangingPunct="1">
              <a:defRPr sz="900" kern="1200">
                <a:solidFill>
                  <a:schemeClr val="tx1"/>
                </a:solidFill>
                <a:latin typeface="Lucida Grande" pitchFamily="80" charset="0"/>
                <a:ea typeface="+mn-ea"/>
                <a:cs typeface="+mn-cs"/>
              </a:defRPr>
            </a:lvl9pPr>
          </a:lstStyle>
          <a:p>
            <a:pPr>
              <a:defRPr/>
            </a:pPr>
            <a:r>
              <a:rPr lang="en-US" smtClean="0"/>
              <a:t>This is a non-ITAR presentation, for public release and reproduction from FSW website. </a:t>
            </a:r>
            <a:endParaRPr lang="en-US" dirty="0"/>
          </a:p>
        </p:txBody>
      </p:sp>
    </p:spTree>
    <p:extLst>
      <p:ext uri="{BB962C8B-B14F-4D97-AF65-F5344CB8AC3E}">
        <p14:creationId xmlns:p14="http://schemas.microsoft.com/office/powerpoint/2010/main" val="1116067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219200" y="986901"/>
            <a:ext cx="9795641" cy="5262979"/>
          </a:xfrm>
          <a:prstGeom prst="rect">
            <a:avLst/>
          </a:prstGeom>
        </p:spPr>
        <p:txBody>
          <a:bodyPr wrap="square">
            <a:spAutoFit/>
          </a:bodyPr>
          <a:lstStyle/>
          <a:p>
            <a:pPr marL="171450" indent="-171450">
              <a:buFont typeface="Arial" panose="020B0604020202020204" pitchFamily="34" charset="0"/>
              <a:buChar char="•"/>
            </a:pPr>
            <a:r>
              <a:rPr lang="en-US" sz="1400" dirty="0" smtClean="0"/>
              <a:t>DO-178B </a:t>
            </a:r>
            <a:r>
              <a:rPr lang="en-US" sz="1400" dirty="0"/>
              <a:t>and </a:t>
            </a:r>
            <a:r>
              <a:rPr lang="en-US" sz="1400" dirty="0" smtClean="0"/>
              <a:t>C  Software </a:t>
            </a:r>
            <a:r>
              <a:rPr lang="en-US" sz="1400" dirty="0"/>
              <a:t>Considerations in Airborne Systems and Equipment </a:t>
            </a:r>
            <a:r>
              <a:rPr lang="en-US" sz="1400" dirty="0" smtClean="0"/>
              <a:t>Certification, a </a:t>
            </a:r>
            <a:r>
              <a:rPr lang="en-US" sz="1400" dirty="0"/>
              <a:t>guideline dealing with the safety-critical software used in certain airborne systems. Although technically a guideline, it is considered a standard for developing avionics software </a:t>
            </a:r>
            <a:r>
              <a:rPr lang="en-US" sz="1400" dirty="0" smtClean="0"/>
              <a:t>systems: 216 Objectives</a:t>
            </a:r>
          </a:p>
          <a:p>
            <a:pPr marL="171450" indent="-171450">
              <a:buFont typeface="Arial" panose="020B0604020202020204" pitchFamily="34" charset="0"/>
              <a:buChar char="•"/>
            </a:pPr>
            <a:endParaRPr lang="en-US" sz="1400" dirty="0"/>
          </a:p>
          <a:p>
            <a:pPr marL="171450" indent="-171450">
              <a:buFont typeface="Arial" panose="020B0604020202020204" pitchFamily="34" charset="0"/>
              <a:buChar char="•"/>
            </a:pPr>
            <a:r>
              <a:rPr lang="en-US" sz="1400" dirty="0"/>
              <a:t>JSF C</a:t>
            </a:r>
            <a:r>
              <a:rPr lang="en-US" sz="1400" dirty="0" smtClean="0"/>
              <a:t>++  Joint </a:t>
            </a:r>
            <a:r>
              <a:rPr lang="en-US" sz="1400" dirty="0"/>
              <a:t>Strike Fighter </a:t>
            </a:r>
            <a:r>
              <a:rPr lang="en-US" sz="1400" dirty="0" smtClean="0"/>
              <a:t>Aircraft: 154 Rules</a:t>
            </a:r>
          </a:p>
          <a:p>
            <a:r>
              <a:rPr lang="en-US" sz="1400" dirty="0"/>
              <a:t>	</a:t>
            </a:r>
          </a:p>
          <a:p>
            <a:pPr marL="171450" indent="-171450">
              <a:buFont typeface="Arial" panose="020B0604020202020204" pitchFamily="34" charset="0"/>
              <a:buChar char="•"/>
            </a:pPr>
            <a:r>
              <a:rPr lang="en-US" sz="1400" dirty="0"/>
              <a:t>MISRA C / MISRA C</a:t>
            </a:r>
            <a:r>
              <a:rPr lang="en-US" sz="1400" dirty="0" smtClean="0"/>
              <a:t>++  MISRA coding </a:t>
            </a:r>
            <a:r>
              <a:rPr lang="en-US" sz="1400" dirty="0"/>
              <a:t>guideline was originally defined for the development of embedded code in automobiles, but is today used broadly for safety critical </a:t>
            </a:r>
            <a:r>
              <a:rPr lang="en-US" sz="1400" dirty="0" smtClean="0"/>
              <a:t>applications: 143 / 229 Rules</a:t>
            </a:r>
          </a:p>
          <a:p>
            <a:pPr marL="171450" indent="-171450">
              <a:buFont typeface="Arial" panose="020B0604020202020204" pitchFamily="34" charset="0"/>
              <a:buChar char="•"/>
            </a:pPr>
            <a:endParaRPr lang="en-US" sz="1400" dirty="0"/>
          </a:p>
          <a:p>
            <a:pPr marL="171450" indent="-171450">
              <a:buFont typeface="Arial" panose="020B0604020202020204" pitchFamily="34" charset="0"/>
              <a:buChar char="•"/>
            </a:pPr>
            <a:r>
              <a:rPr lang="en-US" sz="1400" dirty="0"/>
              <a:t>SEI Cert-C / </a:t>
            </a:r>
            <a:r>
              <a:rPr lang="en-US" sz="1400" dirty="0" smtClean="0"/>
              <a:t>Cert-Cpp, provides </a:t>
            </a:r>
            <a:r>
              <a:rPr lang="en-US" sz="1400" dirty="0"/>
              <a:t>rules for secure coding in the C/Cpp programming language. The goal of these rules and recommendations is to develop safe, reliable, and secure systems, for example by eliminating undefined behaviors that can lead to undefined program behaviors and exploitable </a:t>
            </a:r>
            <a:r>
              <a:rPr lang="en-US" sz="1400" dirty="0" smtClean="0"/>
              <a:t>vulnerabilities: 99 </a:t>
            </a:r>
            <a:r>
              <a:rPr lang="en-US" sz="1400" dirty="0"/>
              <a:t>/ 82 </a:t>
            </a:r>
            <a:r>
              <a:rPr lang="en-US" sz="1400" dirty="0" smtClean="0"/>
              <a:t>Rules</a:t>
            </a:r>
          </a:p>
          <a:p>
            <a:pPr marL="171450" indent="-171450">
              <a:buFont typeface="Arial" panose="020B0604020202020204" pitchFamily="34" charset="0"/>
              <a:buChar char="•"/>
            </a:pPr>
            <a:endParaRPr lang="en-US" sz="1400" dirty="0"/>
          </a:p>
          <a:p>
            <a:pPr marL="171450" indent="-171450">
              <a:buFont typeface="Arial" panose="020B0604020202020204" pitchFamily="34" charset="0"/>
              <a:buChar char="•"/>
            </a:pPr>
            <a:r>
              <a:rPr lang="en-US" sz="1400" dirty="0"/>
              <a:t>JPL Institutional Coding Standard for the C Programming </a:t>
            </a:r>
            <a:r>
              <a:rPr lang="en-US" sz="1400" dirty="0" smtClean="0"/>
              <a:t>Language, coding </a:t>
            </a:r>
            <a:r>
              <a:rPr lang="en-US" sz="1400" dirty="0"/>
              <a:t>rules </a:t>
            </a:r>
            <a:r>
              <a:rPr lang="en-US" sz="1400" dirty="0" smtClean="0"/>
              <a:t>that primarily </a:t>
            </a:r>
            <a:r>
              <a:rPr lang="en-US" sz="1400" dirty="0"/>
              <a:t>target the development of mission critical flight software written in the C programming language</a:t>
            </a:r>
            <a:r>
              <a:rPr lang="en-US" sz="1400" dirty="0" smtClean="0"/>
              <a:t>.  </a:t>
            </a:r>
            <a:r>
              <a:rPr lang="en-US" sz="1400" dirty="0"/>
              <a:t>This means that the rules are focused on embedded software applications, which generally operate under stricter resource constraints than, e.g., ground </a:t>
            </a:r>
            <a:r>
              <a:rPr lang="en-US" sz="1400" dirty="0" smtClean="0"/>
              <a:t>software: 120 Rules</a:t>
            </a:r>
          </a:p>
          <a:p>
            <a:endParaRPr lang="en-US" sz="1400" dirty="0" smtClean="0"/>
          </a:p>
          <a:p>
            <a:pPr marL="171450" indent="-171450">
              <a:buFont typeface="Arial" panose="020B0604020202020204" pitchFamily="34" charset="0"/>
              <a:buChar char="•"/>
            </a:pPr>
            <a:r>
              <a:rPr lang="en-US" sz="1400" dirty="0" smtClean="0"/>
              <a:t>Power </a:t>
            </a:r>
            <a:r>
              <a:rPr lang="en-US" sz="1400" dirty="0"/>
              <a:t>of </a:t>
            </a:r>
            <a:r>
              <a:rPr lang="en-US" sz="1400" dirty="0" smtClean="0"/>
              <a:t>Ten, these </a:t>
            </a:r>
            <a:r>
              <a:rPr lang="en-US" sz="1400" dirty="0"/>
              <a:t>guidelines state how software should be structured and which language features should and should not be </a:t>
            </a:r>
            <a:r>
              <a:rPr lang="en-US" sz="1400" dirty="0" smtClean="0"/>
              <a:t>used: 10 Rules</a:t>
            </a:r>
          </a:p>
          <a:p>
            <a:endParaRPr lang="en-US" sz="1400" dirty="0"/>
          </a:p>
          <a:p>
            <a:pPr marL="171450" indent="-171450">
              <a:buFont typeface="Arial" panose="020B0604020202020204" pitchFamily="34" charset="0"/>
              <a:buChar char="•"/>
            </a:pPr>
            <a:r>
              <a:rPr lang="en-US" sz="1400" dirty="0"/>
              <a:t>Goddard Flight Software Branch coding </a:t>
            </a:r>
            <a:r>
              <a:rPr lang="en-US" sz="1400" dirty="0" smtClean="0"/>
              <a:t>standard, Coding </a:t>
            </a:r>
            <a:r>
              <a:rPr lang="en-US" sz="1400" dirty="0"/>
              <a:t>standard for the GSFC Code 580 Software </a:t>
            </a:r>
            <a:r>
              <a:rPr lang="en-US" sz="1400" dirty="0" smtClean="0"/>
              <a:t>Branch: 200 Rules</a:t>
            </a:r>
          </a:p>
          <a:p>
            <a:pPr marL="171450" indent="-171450">
              <a:buFont typeface="Arial" panose="020B0604020202020204" pitchFamily="34" charset="0"/>
              <a:buChar char="•"/>
            </a:pPr>
            <a:endParaRPr lang="en-US" sz="1400" dirty="0"/>
          </a:p>
          <a:p>
            <a:pPr marL="171450" indent="-171450">
              <a:buFont typeface="Arial" panose="020B0604020202020204" pitchFamily="34" charset="0"/>
              <a:buChar char="•"/>
            </a:pPr>
            <a:r>
              <a:rPr lang="en-US" sz="1400" dirty="0"/>
              <a:t>Common Weakness Enumeration (CWE™) is a list of software weaknesses </a:t>
            </a:r>
            <a:r>
              <a:rPr lang="en-US" sz="1400" dirty="0" smtClean="0"/>
              <a:t>types - https</a:t>
            </a:r>
            <a:r>
              <a:rPr lang="en-US" sz="1400" dirty="0"/>
              <a:t>://cwe.mitre.org/data/index.html</a:t>
            </a:r>
          </a:p>
        </p:txBody>
      </p:sp>
      <p:sp>
        <p:nvSpPr>
          <p:cNvPr id="7" name="Rectangle 6"/>
          <p:cNvSpPr txBox="1">
            <a:spLocks noChangeArrowheads="1"/>
          </p:cNvSpPr>
          <p:nvPr/>
        </p:nvSpPr>
        <p:spPr>
          <a:xfrm>
            <a:off x="2281881" y="256531"/>
            <a:ext cx="7628238" cy="609600"/>
          </a:xfrm>
          <a:prstGeom prst="rect">
            <a:avLst/>
          </a:prstGeom>
        </p:spPr>
        <p:txBody>
          <a:bodyPr/>
          <a:lstStyle/>
          <a:p>
            <a:pPr algn="ctr" eaLnBrk="1" fontAlgn="auto" hangingPunct="1">
              <a:spcAft>
                <a:spcPts val="0"/>
              </a:spcAft>
              <a:defRPr/>
            </a:pPr>
            <a:r>
              <a:rPr lang="en-US" sz="2400" b="1" dirty="0" smtClean="0">
                <a:solidFill>
                  <a:prstClr val="black"/>
                </a:solidFill>
                <a:latin typeface="Arial" pitchFamily="34" charset="0"/>
                <a:cs typeface="Arial" pitchFamily="34" charset="0"/>
              </a:rPr>
              <a:t>Critical Software Coding Standards</a:t>
            </a:r>
            <a:endParaRPr lang="en-US" sz="2400" dirty="0">
              <a:solidFill>
                <a:prstClr val="black"/>
              </a:solidFill>
              <a:latin typeface="Arial" pitchFamily="34" charset="0"/>
              <a:cs typeface="Arial" pitchFamily="34" charset="0"/>
            </a:endParaRPr>
          </a:p>
        </p:txBody>
      </p:sp>
      <p:sp>
        <p:nvSpPr>
          <p:cNvPr id="4" name="Footer Placeholder 3"/>
          <p:cNvSpPr txBox="1">
            <a:spLocks/>
          </p:cNvSpPr>
          <p:nvPr/>
        </p:nvSpPr>
        <p:spPr>
          <a:xfrm>
            <a:off x="1549400" y="6356350"/>
            <a:ext cx="6070600" cy="365125"/>
          </a:xfrm>
          <a:prstGeom prst="rect">
            <a:avLst/>
          </a:prstGeom>
        </p:spPr>
        <p:txBody>
          <a:bodyPr/>
          <a:lstStyle>
            <a:defPPr>
              <a:defRPr lang="en-US"/>
            </a:defPPr>
            <a:lvl1pPr algn="l" rtl="0" eaLnBrk="0" fontAlgn="base" hangingPunct="0">
              <a:spcBef>
                <a:spcPct val="0"/>
              </a:spcBef>
              <a:spcAft>
                <a:spcPct val="0"/>
              </a:spcAft>
              <a:defRPr sz="900" kern="1200">
                <a:solidFill>
                  <a:schemeClr val="tx1"/>
                </a:solidFill>
                <a:latin typeface="Lucida Grande" pitchFamily="80" charset="0"/>
                <a:ea typeface="+mn-ea"/>
                <a:cs typeface="+mn-cs"/>
              </a:defRPr>
            </a:lvl1pPr>
            <a:lvl2pPr marL="457200" algn="l" rtl="0" eaLnBrk="0" fontAlgn="base" hangingPunct="0">
              <a:spcBef>
                <a:spcPct val="0"/>
              </a:spcBef>
              <a:spcAft>
                <a:spcPct val="0"/>
              </a:spcAft>
              <a:defRPr sz="900" kern="1200">
                <a:solidFill>
                  <a:schemeClr val="tx1"/>
                </a:solidFill>
                <a:latin typeface="Lucida Grande" pitchFamily="80" charset="0"/>
                <a:ea typeface="+mn-ea"/>
                <a:cs typeface="+mn-cs"/>
              </a:defRPr>
            </a:lvl2pPr>
            <a:lvl3pPr marL="914400" algn="l" rtl="0" eaLnBrk="0" fontAlgn="base" hangingPunct="0">
              <a:spcBef>
                <a:spcPct val="0"/>
              </a:spcBef>
              <a:spcAft>
                <a:spcPct val="0"/>
              </a:spcAft>
              <a:defRPr sz="900" kern="1200">
                <a:solidFill>
                  <a:schemeClr val="tx1"/>
                </a:solidFill>
                <a:latin typeface="Lucida Grande" pitchFamily="80" charset="0"/>
                <a:ea typeface="+mn-ea"/>
                <a:cs typeface="+mn-cs"/>
              </a:defRPr>
            </a:lvl3pPr>
            <a:lvl4pPr marL="1371600" algn="l" rtl="0" eaLnBrk="0" fontAlgn="base" hangingPunct="0">
              <a:spcBef>
                <a:spcPct val="0"/>
              </a:spcBef>
              <a:spcAft>
                <a:spcPct val="0"/>
              </a:spcAft>
              <a:defRPr sz="900" kern="1200">
                <a:solidFill>
                  <a:schemeClr val="tx1"/>
                </a:solidFill>
                <a:latin typeface="Lucida Grande" pitchFamily="80" charset="0"/>
                <a:ea typeface="+mn-ea"/>
                <a:cs typeface="+mn-cs"/>
              </a:defRPr>
            </a:lvl4pPr>
            <a:lvl5pPr marL="1828800" algn="l" rtl="0" eaLnBrk="0" fontAlgn="base" hangingPunct="0">
              <a:spcBef>
                <a:spcPct val="0"/>
              </a:spcBef>
              <a:spcAft>
                <a:spcPct val="0"/>
              </a:spcAft>
              <a:defRPr sz="900" kern="1200">
                <a:solidFill>
                  <a:schemeClr val="tx1"/>
                </a:solidFill>
                <a:latin typeface="Lucida Grande" pitchFamily="80" charset="0"/>
                <a:ea typeface="+mn-ea"/>
                <a:cs typeface="+mn-cs"/>
              </a:defRPr>
            </a:lvl5pPr>
            <a:lvl6pPr marL="2286000" algn="l" defTabSz="914400" rtl="0" eaLnBrk="1" latinLnBrk="0" hangingPunct="1">
              <a:defRPr sz="900" kern="1200">
                <a:solidFill>
                  <a:schemeClr val="tx1"/>
                </a:solidFill>
                <a:latin typeface="Lucida Grande" pitchFamily="80" charset="0"/>
                <a:ea typeface="+mn-ea"/>
                <a:cs typeface="+mn-cs"/>
              </a:defRPr>
            </a:lvl6pPr>
            <a:lvl7pPr marL="2743200" algn="l" defTabSz="914400" rtl="0" eaLnBrk="1" latinLnBrk="0" hangingPunct="1">
              <a:defRPr sz="900" kern="1200">
                <a:solidFill>
                  <a:schemeClr val="tx1"/>
                </a:solidFill>
                <a:latin typeface="Lucida Grande" pitchFamily="80" charset="0"/>
                <a:ea typeface="+mn-ea"/>
                <a:cs typeface="+mn-cs"/>
              </a:defRPr>
            </a:lvl7pPr>
            <a:lvl8pPr marL="3200400" algn="l" defTabSz="914400" rtl="0" eaLnBrk="1" latinLnBrk="0" hangingPunct="1">
              <a:defRPr sz="900" kern="1200">
                <a:solidFill>
                  <a:schemeClr val="tx1"/>
                </a:solidFill>
                <a:latin typeface="Lucida Grande" pitchFamily="80" charset="0"/>
                <a:ea typeface="+mn-ea"/>
                <a:cs typeface="+mn-cs"/>
              </a:defRPr>
            </a:lvl8pPr>
            <a:lvl9pPr marL="3657600" algn="l" defTabSz="914400" rtl="0" eaLnBrk="1" latinLnBrk="0" hangingPunct="1">
              <a:defRPr sz="900" kern="1200">
                <a:solidFill>
                  <a:schemeClr val="tx1"/>
                </a:solidFill>
                <a:latin typeface="Lucida Grande" pitchFamily="80" charset="0"/>
                <a:ea typeface="+mn-ea"/>
                <a:cs typeface="+mn-cs"/>
              </a:defRPr>
            </a:lvl9pPr>
          </a:lstStyle>
          <a:p>
            <a:pPr>
              <a:defRPr/>
            </a:pPr>
            <a:r>
              <a:rPr lang="en-US" smtClean="0"/>
              <a:t>This is a non-ITAR presentation, for public release and reproduction from FSW website. </a:t>
            </a:r>
            <a:endParaRPr lang="en-US" dirty="0"/>
          </a:p>
        </p:txBody>
      </p:sp>
    </p:spTree>
    <p:extLst>
      <p:ext uri="{BB962C8B-B14F-4D97-AF65-F5344CB8AC3E}">
        <p14:creationId xmlns:p14="http://schemas.microsoft.com/office/powerpoint/2010/main" val="25052982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219199" y="1038660"/>
            <a:ext cx="9795641" cy="4278094"/>
          </a:xfrm>
          <a:prstGeom prst="rect">
            <a:avLst/>
          </a:prstGeom>
        </p:spPr>
        <p:txBody>
          <a:bodyPr wrap="square">
            <a:spAutoFit/>
          </a:bodyPr>
          <a:lstStyle/>
          <a:p>
            <a:r>
              <a:rPr lang="en-US" sz="1600" dirty="0"/>
              <a:t>The following quote from the author of the second edition of the CERT C Coding Standard for software security issues </a:t>
            </a:r>
            <a:r>
              <a:rPr lang="en-US" sz="1600" dirty="0" smtClean="0"/>
              <a:t>describes </a:t>
            </a:r>
            <a:r>
              <a:rPr lang="en-US" sz="1600" dirty="0"/>
              <a:t>what static analysis for conformance can imply</a:t>
            </a:r>
            <a:r>
              <a:rPr lang="en-US" sz="1600" dirty="0" smtClean="0"/>
              <a:t>:</a:t>
            </a:r>
          </a:p>
          <a:p>
            <a:endParaRPr lang="en-US" sz="1600" dirty="0"/>
          </a:p>
          <a:p>
            <a:pPr marL="344488"/>
            <a:r>
              <a:rPr lang="en-US" sz="1600" i="1" dirty="0" smtClean="0"/>
              <a:t>“While </a:t>
            </a:r>
            <a:r>
              <a:rPr lang="en-US" sz="1600" i="1" dirty="0"/>
              <a:t>the application of these rules and recommendations does not guarantee the security of a software system, it does tell you a great deal about the quality and security of the code.  It tells </a:t>
            </a:r>
            <a:r>
              <a:rPr lang="en-US" sz="1600" i="1" dirty="0" smtClean="0"/>
              <a:t/>
            </a:r>
            <a:br>
              <a:rPr lang="en-US" sz="1600" i="1" dirty="0" smtClean="0"/>
            </a:br>
            <a:r>
              <a:rPr lang="en-US" sz="1600" i="1" dirty="0" smtClean="0"/>
              <a:t>you </a:t>
            </a:r>
            <a:r>
              <a:rPr lang="en-US" sz="1600" i="1" dirty="0"/>
              <a:t>that the software was developed to a set of industry standard rules and recommendations that were developed by the leading experts in the field.  It tells you that a tremendous amount of time </a:t>
            </a:r>
            <a:r>
              <a:rPr lang="en-US" sz="1600" i="1" dirty="0" smtClean="0"/>
              <a:t/>
            </a:r>
            <a:br>
              <a:rPr lang="en-US" sz="1600" i="1" dirty="0" smtClean="0"/>
            </a:br>
            <a:r>
              <a:rPr lang="en-US" sz="1600" i="1" dirty="0" smtClean="0"/>
              <a:t>and </a:t>
            </a:r>
            <a:r>
              <a:rPr lang="en-US" sz="1600" i="1" dirty="0"/>
              <a:t>effort went into producing code that is free from the common coding errors that have resulted </a:t>
            </a:r>
            <a:r>
              <a:rPr lang="en-US" sz="1600" i="1" dirty="0" smtClean="0"/>
              <a:t/>
            </a:r>
            <a:br>
              <a:rPr lang="en-US" sz="1600" i="1" dirty="0" smtClean="0"/>
            </a:br>
            <a:r>
              <a:rPr lang="en-US" sz="1600" i="1" dirty="0" smtClean="0"/>
              <a:t>in </a:t>
            </a:r>
            <a:r>
              <a:rPr lang="en-US" sz="1600" i="1" dirty="0"/>
              <a:t>numerous vulnerabilities that have been reported to and published by the CERT Coordination </a:t>
            </a:r>
            <a:r>
              <a:rPr lang="en-US" sz="1600" i="1" dirty="0" smtClean="0"/>
              <a:t/>
            </a:r>
            <a:br>
              <a:rPr lang="en-US" sz="1600" i="1" dirty="0" smtClean="0"/>
            </a:br>
            <a:r>
              <a:rPr lang="en-US" sz="1600" i="1" dirty="0" smtClean="0"/>
              <a:t>Center </a:t>
            </a:r>
            <a:r>
              <a:rPr lang="en-US" sz="1600" i="1" dirty="0"/>
              <a:t>over the past two decades.  It tells you that the software developers who produced the </a:t>
            </a:r>
            <a:r>
              <a:rPr lang="en-US" sz="1600" i="1" dirty="0" smtClean="0"/>
              <a:t/>
            </a:r>
            <a:br>
              <a:rPr lang="en-US" sz="1600" i="1" dirty="0" smtClean="0"/>
            </a:br>
            <a:r>
              <a:rPr lang="en-US" sz="1600" i="1" dirty="0" smtClean="0"/>
              <a:t>code </a:t>
            </a:r>
            <a:r>
              <a:rPr lang="en-US" sz="1600" i="1" dirty="0"/>
              <a:t>have done so with a real knowledge of the types of vulnerabilities that can exist and the </a:t>
            </a:r>
            <a:r>
              <a:rPr lang="en-US" sz="1600" i="1" dirty="0" smtClean="0"/>
              <a:t/>
            </a:r>
            <a:br>
              <a:rPr lang="en-US" sz="1600" i="1" dirty="0" smtClean="0"/>
            </a:br>
            <a:r>
              <a:rPr lang="en-US" sz="1600" i="1" dirty="0" smtClean="0"/>
              <a:t>exploits </a:t>
            </a:r>
            <a:r>
              <a:rPr lang="en-US" sz="1600" i="1" dirty="0"/>
              <a:t>that can be used against them, and consequently have developed the software with </a:t>
            </a:r>
            <a:r>
              <a:rPr lang="en-US" sz="1600" i="1" dirty="0" smtClean="0"/>
              <a:t/>
            </a:r>
            <a:br>
              <a:rPr lang="en-US" sz="1600" i="1" dirty="0" smtClean="0"/>
            </a:br>
            <a:r>
              <a:rPr lang="en-US" sz="1600" i="1" dirty="0" smtClean="0"/>
              <a:t>a </a:t>
            </a:r>
            <a:r>
              <a:rPr lang="en-US" sz="1600" i="1" dirty="0"/>
              <a:t>real security mindset</a:t>
            </a:r>
            <a:r>
              <a:rPr lang="en-US" sz="1600" i="1" dirty="0" smtClean="0"/>
              <a:t>.”</a:t>
            </a:r>
          </a:p>
          <a:p>
            <a:endParaRPr lang="en-US" sz="1600" dirty="0"/>
          </a:p>
          <a:p>
            <a:r>
              <a:rPr lang="en-US" sz="1600" dirty="0" smtClean="0"/>
              <a:t>The CERT C Coding Standard for software security copies numerous rules from the MISRA C Guidelines, and adds specific security rules.  The implications stated above could apply, just as well, to code quality</a:t>
            </a:r>
            <a:r>
              <a:rPr lang="en-US" sz="1600" dirty="0"/>
              <a:t> </a:t>
            </a:r>
            <a:r>
              <a:rPr lang="en-US" sz="1600" dirty="0" smtClean="0"/>
              <a:t>and code safety.</a:t>
            </a:r>
            <a:endParaRPr lang="en-US" sz="1600" dirty="0"/>
          </a:p>
        </p:txBody>
      </p:sp>
      <p:sp>
        <p:nvSpPr>
          <p:cNvPr id="7" name="Rectangle 6"/>
          <p:cNvSpPr txBox="1">
            <a:spLocks noChangeArrowheads="1"/>
          </p:cNvSpPr>
          <p:nvPr/>
        </p:nvSpPr>
        <p:spPr>
          <a:xfrm>
            <a:off x="1219199" y="230145"/>
            <a:ext cx="9795641" cy="609600"/>
          </a:xfrm>
          <a:prstGeom prst="rect">
            <a:avLst/>
          </a:prstGeom>
        </p:spPr>
        <p:txBody>
          <a:bodyPr/>
          <a:lstStyle/>
          <a:p>
            <a:pPr algn="ctr" eaLnBrk="1" fontAlgn="auto" hangingPunct="1">
              <a:spcAft>
                <a:spcPts val="0"/>
              </a:spcAft>
              <a:defRPr/>
            </a:pPr>
            <a:r>
              <a:rPr lang="en-US" sz="2400" b="1" dirty="0" smtClean="0">
                <a:solidFill>
                  <a:prstClr val="black"/>
                </a:solidFill>
                <a:latin typeface="Arial" pitchFamily="34" charset="0"/>
                <a:cs typeface="Arial" pitchFamily="34" charset="0"/>
              </a:rPr>
              <a:t>Conformance to Critical Software Coding Standards </a:t>
            </a:r>
            <a:endParaRPr lang="en-US" sz="2400" dirty="0">
              <a:solidFill>
                <a:prstClr val="black"/>
              </a:solidFill>
              <a:latin typeface="Arial" pitchFamily="34" charset="0"/>
              <a:cs typeface="Arial" pitchFamily="34" charset="0"/>
            </a:endParaRPr>
          </a:p>
        </p:txBody>
      </p:sp>
      <p:sp>
        <p:nvSpPr>
          <p:cNvPr id="4" name="Footer Placeholder 3"/>
          <p:cNvSpPr txBox="1">
            <a:spLocks/>
          </p:cNvSpPr>
          <p:nvPr/>
        </p:nvSpPr>
        <p:spPr>
          <a:xfrm>
            <a:off x="1549400" y="6356350"/>
            <a:ext cx="6070600" cy="365125"/>
          </a:xfrm>
          <a:prstGeom prst="rect">
            <a:avLst/>
          </a:prstGeom>
        </p:spPr>
        <p:txBody>
          <a:bodyPr/>
          <a:lstStyle>
            <a:defPPr>
              <a:defRPr lang="en-US"/>
            </a:defPPr>
            <a:lvl1pPr algn="l" rtl="0" eaLnBrk="0" fontAlgn="base" hangingPunct="0">
              <a:spcBef>
                <a:spcPct val="0"/>
              </a:spcBef>
              <a:spcAft>
                <a:spcPct val="0"/>
              </a:spcAft>
              <a:defRPr sz="900" kern="1200">
                <a:solidFill>
                  <a:schemeClr val="tx1"/>
                </a:solidFill>
                <a:latin typeface="Lucida Grande" pitchFamily="80" charset="0"/>
                <a:ea typeface="+mn-ea"/>
                <a:cs typeface="+mn-cs"/>
              </a:defRPr>
            </a:lvl1pPr>
            <a:lvl2pPr marL="457200" algn="l" rtl="0" eaLnBrk="0" fontAlgn="base" hangingPunct="0">
              <a:spcBef>
                <a:spcPct val="0"/>
              </a:spcBef>
              <a:spcAft>
                <a:spcPct val="0"/>
              </a:spcAft>
              <a:defRPr sz="900" kern="1200">
                <a:solidFill>
                  <a:schemeClr val="tx1"/>
                </a:solidFill>
                <a:latin typeface="Lucida Grande" pitchFamily="80" charset="0"/>
                <a:ea typeface="+mn-ea"/>
                <a:cs typeface="+mn-cs"/>
              </a:defRPr>
            </a:lvl2pPr>
            <a:lvl3pPr marL="914400" algn="l" rtl="0" eaLnBrk="0" fontAlgn="base" hangingPunct="0">
              <a:spcBef>
                <a:spcPct val="0"/>
              </a:spcBef>
              <a:spcAft>
                <a:spcPct val="0"/>
              </a:spcAft>
              <a:defRPr sz="900" kern="1200">
                <a:solidFill>
                  <a:schemeClr val="tx1"/>
                </a:solidFill>
                <a:latin typeface="Lucida Grande" pitchFamily="80" charset="0"/>
                <a:ea typeface="+mn-ea"/>
                <a:cs typeface="+mn-cs"/>
              </a:defRPr>
            </a:lvl3pPr>
            <a:lvl4pPr marL="1371600" algn="l" rtl="0" eaLnBrk="0" fontAlgn="base" hangingPunct="0">
              <a:spcBef>
                <a:spcPct val="0"/>
              </a:spcBef>
              <a:spcAft>
                <a:spcPct val="0"/>
              </a:spcAft>
              <a:defRPr sz="900" kern="1200">
                <a:solidFill>
                  <a:schemeClr val="tx1"/>
                </a:solidFill>
                <a:latin typeface="Lucida Grande" pitchFamily="80" charset="0"/>
                <a:ea typeface="+mn-ea"/>
                <a:cs typeface="+mn-cs"/>
              </a:defRPr>
            </a:lvl4pPr>
            <a:lvl5pPr marL="1828800" algn="l" rtl="0" eaLnBrk="0" fontAlgn="base" hangingPunct="0">
              <a:spcBef>
                <a:spcPct val="0"/>
              </a:spcBef>
              <a:spcAft>
                <a:spcPct val="0"/>
              </a:spcAft>
              <a:defRPr sz="900" kern="1200">
                <a:solidFill>
                  <a:schemeClr val="tx1"/>
                </a:solidFill>
                <a:latin typeface="Lucida Grande" pitchFamily="80" charset="0"/>
                <a:ea typeface="+mn-ea"/>
                <a:cs typeface="+mn-cs"/>
              </a:defRPr>
            </a:lvl5pPr>
            <a:lvl6pPr marL="2286000" algn="l" defTabSz="914400" rtl="0" eaLnBrk="1" latinLnBrk="0" hangingPunct="1">
              <a:defRPr sz="900" kern="1200">
                <a:solidFill>
                  <a:schemeClr val="tx1"/>
                </a:solidFill>
                <a:latin typeface="Lucida Grande" pitchFamily="80" charset="0"/>
                <a:ea typeface="+mn-ea"/>
                <a:cs typeface="+mn-cs"/>
              </a:defRPr>
            </a:lvl6pPr>
            <a:lvl7pPr marL="2743200" algn="l" defTabSz="914400" rtl="0" eaLnBrk="1" latinLnBrk="0" hangingPunct="1">
              <a:defRPr sz="900" kern="1200">
                <a:solidFill>
                  <a:schemeClr val="tx1"/>
                </a:solidFill>
                <a:latin typeface="Lucida Grande" pitchFamily="80" charset="0"/>
                <a:ea typeface="+mn-ea"/>
                <a:cs typeface="+mn-cs"/>
              </a:defRPr>
            </a:lvl7pPr>
            <a:lvl8pPr marL="3200400" algn="l" defTabSz="914400" rtl="0" eaLnBrk="1" latinLnBrk="0" hangingPunct="1">
              <a:defRPr sz="900" kern="1200">
                <a:solidFill>
                  <a:schemeClr val="tx1"/>
                </a:solidFill>
                <a:latin typeface="Lucida Grande" pitchFamily="80" charset="0"/>
                <a:ea typeface="+mn-ea"/>
                <a:cs typeface="+mn-cs"/>
              </a:defRPr>
            </a:lvl8pPr>
            <a:lvl9pPr marL="3657600" algn="l" defTabSz="914400" rtl="0" eaLnBrk="1" latinLnBrk="0" hangingPunct="1">
              <a:defRPr sz="900" kern="1200">
                <a:solidFill>
                  <a:schemeClr val="tx1"/>
                </a:solidFill>
                <a:latin typeface="Lucida Grande" pitchFamily="80" charset="0"/>
                <a:ea typeface="+mn-ea"/>
                <a:cs typeface="+mn-cs"/>
              </a:defRPr>
            </a:lvl9pPr>
          </a:lstStyle>
          <a:p>
            <a:pPr>
              <a:defRPr/>
            </a:pPr>
            <a:r>
              <a:rPr lang="en-US" smtClean="0"/>
              <a:t>This is a non-ITAR presentation, for public release and reproduction from FSW website. </a:t>
            </a:r>
            <a:endParaRPr lang="en-US" dirty="0"/>
          </a:p>
        </p:txBody>
      </p:sp>
    </p:spTree>
    <p:extLst>
      <p:ext uri="{BB962C8B-B14F-4D97-AF65-F5344CB8AC3E}">
        <p14:creationId xmlns:p14="http://schemas.microsoft.com/office/powerpoint/2010/main" val="7589103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txBox="1">
            <a:spLocks noChangeArrowheads="1"/>
          </p:cNvSpPr>
          <p:nvPr/>
        </p:nvSpPr>
        <p:spPr>
          <a:xfrm>
            <a:off x="3260565" y="195373"/>
            <a:ext cx="5486400" cy="685800"/>
          </a:xfrm>
          <a:prstGeom prst="rect">
            <a:avLst/>
          </a:prstGeom>
        </p:spPr>
        <p:txBody>
          <a:bodyPr/>
          <a:lstStyle/>
          <a:p>
            <a:pPr algn="ctr" eaLnBrk="1" fontAlgn="auto" hangingPunct="1">
              <a:spcAft>
                <a:spcPts val="0"/>
              </a:spcAft>
              <a:defRPr/>
            </a:pPr>
            <a:r>
              <a:rPr lang="en-US" sz="2400" b="1" dirty="0" smtClean="0">
                <a:solidFill>
                  <a:prstClr val="black"/>
                </a:solidFill>
                <a:latin typeface="Arial" pitchFamily="34" charset="0"/>
                <a:cs typeface="Arial" pitchFamily="34" charset="0"/>
              </a:rPr>
              <a:t>Static Program Analysis</a:t>
            </a:r>
            <a:endParaRPr lang="en-US" sz="2400" dirty="0">
              <a:solidFill>
                <a:prstClr val="black"/>
              </a:solidFill>
              <a:latin typeface="Arial" pitchFamily="34" charset="0"/>
              <a:cs typeface="Arial" pitchFamily="34" charset="0"/>
            </a:endParaRPr>
          </a:p>
        </p:txBody>
      </p:sp>
      <p:sp>
        <p:nvSpPr>
          <p:cNvPr id="6" name="Rectangle 5"/>
          <p:cNvSpPr/>
          <p:nvPr/>
        </p:nvSpPr>
        <p:spPr>
          <a:xfrm>
            <a:off x="1108916" y="803470"/>
            <a:ext cx="9974168" cy="4770537"/>
          </a:xfrm>
          <a:prstGeom prst="rect">
            <a:avLst/>
          </a:prstGeom>
        </p:spPr>
        <p:txBody>
          <a:bodyPr wrap="square">
            <a:spAutoFit/>
          </a:bodyPr>
          <a:lstStyle/>
          <a:p>
            <a:r>
              <a:rPr lang="en-US" sz="1600" dirty="0"/>
              <a:t>Static program analysis is the analysis of computer software that is performed without actually executing programs (analysis performed on executing programs is known as dynamic analysis). In most cases the analysis is performed on some version of the source code, and in the other cases, some form of the object code.</a:t>
            </a:r>
          </a:p>
          <a:p>
            <a:endParaRPr lang="en-US" sz="1600" dirty="0" smtClean="0"/>
          </a:p>
          <a:p>
            <a:r>
              <a:rPr lang="en-US" sz="1600" dirty="0" smtClean="0"/>
              <a:t>It </a:t>
            </a:r>
            <a:r>
              <a:rPr lang="en-US" sz="1600" dirty="0"/>
              <a:t>has been found effective manual code inspections were limited to about 300 lines of code per inspector per day.  Any more than this line count rate resulted in ineffectual reviews that resulted in an increase of missed defects.  As project code size increased (2,300,000 LOC in Orion, 24,000,000 LOC in the JSF F-35) manual inspections were limited in effectiveness.</a:t>
            </a:r>
          </a:p>
          <a:p>
            <a:endParaRPr lang="en-US" sz="1600" dirty="0" smtClean="0"/>
          </a:p>
          <a:p>
            <a:r>
              <a:rPr lang="en-US" sz="1600" dirty="0" smtClean="0"/>
              <a:t>The </a:t>
            </a:r>
            <a:r>
              <a:rPr lang="en-US" sz="1600" dirty="0"/>
              <a:t>software discipline has now progressed to automated code inspections where an analysis program can be used to look for coding defects that were previously detected by manual inspection.  Applying these tools, defects can be identified early in development, including defects that are commonly missed in the verification of the software during simulation and testing</a:t>
            </a:r>
            <a:r>
              <a:rPr lang="en-US" sz="1600" dirty="0" smtClean="0"/>
              <a:t>.</a:t>
            </a:r>
          </a:p>
          <a:p>
            <a:endParaRPr lang="en-US" sz="1600" dirty="0"/>
          </a:p>
          <a:p>
            <a:r>
              <a:rPr lang="en-US" sz="1600" dirty="0" smtClean="0"/>
              <a:t>Commonly, these tools report issues that reduce the manual inspection effort.  </a:t>
            </a:r>
            <a:r>
              <a:rPr lang="en-US" sz="1600" dirty="0"/>
              <a:t>F</a:t>
            </a:r>
            <a:r>
              <a:rPr lang="en-US" sz="1600" dirty="0" smtClean="0"/>
              <a:t>or example, a program consisting of 25,000 lines of code might be analyzed by these tools in a matter of hours.  The tool report might specify 500 issues.  These 500 issues would then be reviewed and analyzed by the development team to determine if any action is required for each issue. </a:t>
            </a:r>
            <a:endParaRPr lang="en-US" sz="1600" dirty="0"/>
          </a:p>
        </p:txBody>
      </p:sp>
      <p:sp>
        <p:nvSpPr>
          <p:cNvPr id="4" name="Footer Placeholder 3"/>
          <p:cNvSpPr txBox="1">
            <a:spLocks/>
          </p:cNvSpPr>
          <p:nvPr/>
        </p:nvSpPr>
        <p:spPr>
          <a:xfrm>
            <a:off x="1549400" y="6356350"/>
            <a:ext cx="6070600" cy="365125"/>
          </a:xfrm>
          <a:prstGeom prst="rect">
            <a:avLst/>
          </a:prstGeom>
        </p:spPr>
        <p:txBody>
          <a:bodyPr/>
          <a:lstStyle>
            <a:defPPr>
              <a:defRPr lang="en-US"/>
            </a:defPPr>
            <a:lvl1pPr algn="l" rtl="0" eaLnBrk="0" fontAlgn="base" hangingPunct="0">
              <a:spcBef>
                <a:spcPct val="0"/>
              </a:spcBef>
              <a:spcAft>
                <a:spcPct val="0"/>
              </a:spcAft>
              <a:defRPr sz="900" kern="1200">
                <a:solidFill>
                  <a:schemeClr val="tx1"/>
                </a:solidFill>
                <a:latin typeface="Lucida Grande" pitchFamily="80" charset="0"/>
                <a:ea typeface="+mn-ea"/>
                <a:cs typeface="+mn-cs"/>
              </a:defRPr>
            </a:lvl1pPr>
            <a:lvl2pPr marL="457200" algn="l" rtl="0" eaLnBrk="0" fontAlgn="base" hangingPunct="0">
              <a:spcBef>
                <a:spcPct val="0"/>
              </a:spcBef>
              <a:spcAft>
                <a:spcPct val="0"/>
              </a:spcAft>
              <a:defRPr sz="900" kern="1200">
                <a:solidFill>
                  <a:schemeClr val="tx1"/>
                </a:solidFill>
                <a:latin typeface="Lucida Grande" pitchFamily="80" charset="0"/>
                <a:ea typeface="+mn-ea"/>
                <a:cs typeface="+mn-cs"/>
              </a:defRPr>
            </a:lvl2pPr>
            <a:lvl3pPr marL="914400" algn="l" rtl="0" eaLnBrk="0" fontAlgn="base" hangingPunct="0">
              <a:spcBef>
                <a:spcPct val="0"/>
              </a:spcBef>
              <a:spcAft>
                <a:spcPct val="0"/>
              </a:spcAft>
              <a:defRPr sz="900" kern="1200">
                <a:solidFill>
                  <a:schemeClr val="tx1"/>
                </a:solidFill>
                <a:latin typeface="Lucida Grande" pitchFamily="80" charset="0"/>
                <a:ea typeface="+mn-ea"/>
                <a:cs typeface="+mn-cs"/>
              </a:defRPr>
            </a:lvl3pPr>
            <a:lvl4pPr marL="1371600" algn="l" rtl="0" eaLnBrk="0" fontAlgn="base" hangingPunct="0">
              <a:spcBef>
                <a:spcPct val="0"/>
              </a:spcBef>
              <a:spcAft>
                <a:spcPct val="0"/>
              </a:spcAft>
              <a:defRPr sz="900" kern="1200">
                <a:solidFill>
                  <a:schemeClr val="tx1"/>
                </a:solidFill>
                <a:latin typeface="Lucida Grande" pitchFamily="80" charset="0"/>
                <a:ea typeface="+mn-ea"/>
                <a:cs typeface="+mn-cs"/>
              </a:defRPr>
            </a:lvl4pPr>
            <a:lvl5pPr marL="1828800" algn="l" rtl="0" eaLnBrk="0" fontAlgn="base" hangingPunct="0">
              <a:spcBef>
                <a:spcPct val="0"/>
              </a:spcBef>
              <a:spcAft>
                <a:spcPct val="0"/>
              </a:spcAft>
              <a:defRPr sz="900" kern="1200">
                <a:solidFill>
                  <a:schemeClr val="tx1"/>
                </a:solidFill>
                <a:latin typeface="Lucida Grande" pitchFamily="80" charset="0"/>
                <a:ea typeface="+mn-ea"/>
                <a:cs typeface="+mn-cs"/>
              </a:defRPr>
            </a:lvl5pPr>
            <a:lvl6pPr marL="2286000" algn="l" defTabSz="914400" rtl="0" eaLnBrk="1" latinLnBrk="0" hangingPunct="1">
              <a:defRPr sz="900" kern="1200">
                <a:solidFill>
                  <a:schemeClr val="tx1"/>
                </a:solidFill>
                <a:latin typeface="Lucida Grande" pitchFamily="80" charset="0"/>
                <a:ea typeface="+mn-ea"/>
                <a:cs typeface="+mn-cs"/>
              </a:defRPr>
            </a:lvl6pPr>
            <a:lvl7pPr marL="2743200" algn="l" defTabSz="914400" rtl="0" eaLnBrk="1" latinLnBrk="0" hangingPunct="1">
              <a:defRPr sz="900" kern="1200">
                <a:solidFill>
                  <a:schemeClr val="tx1"/>
                </a:solidFill>
                <a:latin typeface="Lucida Grande" pitchFamily="80" charset="0"/>
                <a:ea typeface="+mn-ea"/>
                <a:cs typeface="+mn-cs"/>
              </a:defRPr>
            </a:lvl7pPr>
            <a:lvl8pPr marL="3200400" algn="l" defTabSz="914400" rtl="0" eaLnBrk="1" latinLnBrk="0" hangingPunct="1">
              <a:defRPr sz="900" kern="1200">
                <a:solidFill>
                  <a:schemeClr val="tx1"/>
                </a:solidFill>
                <a:latin typeface="Lucida Grande" pitchFamily="80" charset="0"/>
                <a:ea typeface="+mn-ea"/>
                <a:cs typeface="+mn-cs"/>
              </a:defRPr>
            </a:lvl8pPr>
            <a:lvl9pPr marL="3657600" algn="l" defTabSz="914400" rtl="0" eaLnBrk="1" latinLnBrk="0" hangingPunct="1">
              <a:defRPr sz="900" kern="1200">
                <a:solidFill>
                  <a:schemeClr val="tx1"/>
                </a:solidFill>
                <a:latin typeface="Lucida Grande" pitchFamily="80" charset="0"/>
                <a:ea typeface="+mn-ea"/>
                <a:cs typeface="+mn-cs"/>
              </a:defRPr>
            </a:lvl9pPr>
          </a:lstStyle>
          <a:p>
            <a:pPr>
              <a:defRPr/>
            </a:pPr>
            <a:r>
              <a:rPr lang="en-US" smtClean="0"/>
              <a:t>This is a non-ITAR presentation, for public release and reproduction from FSW website. </a:t>
            </a:r>
            <a:endParaRPr lang="en-US" dirty="0"/>
          </a:p>
        </p:txBody>
      </p:sp>
    </p:spTree>
    <p:extLst>
      <p:ext uri="{BB962C8B-B14F-4D97-AF65-F5344CB8AC3E}">
        <p14:creationId xmlns:p14="http://schemas.microsoft.com/office/powerpoint/2010/main" val="35881943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6"/>
          <p:cNvSpPr txBox="1">
            <a:spLocks noChangeArrowheads="1"/>
          </p:cNvSpPr>
          <p:nvPr/>
        </p:nvSpPr>
        <p:spPr>
          <a:xfrm>
            <a:off x="2108886" y="200623"/>
            <a:ext cx="8064844" cy="609600"/>
          </a:xfrm>
          <a:prstGeom prst="rect">
            <a:avLst/>
          </a:prstGeom>
        </p:spPr>
        <p:txBody>
          <a:bodyPr/>
          <a:lstStyle/>
          <a:p>
            <a:pPr algn="ctr" eaLnBrk="1" fontAlgn="auto" hangingPunct="1">
              <a:spcAft>
                <a:spcPts val="0"/>
              </a:spcAft>
              <a:defRPr/>
            </a:pPr>
            <a:r>
              <a:rPr lang="en-US" sz="2400" b="1" dirty="0" smtClean="0">
                <a:solidFill>
                  <a:prstClr val="black"/>
                </a:solidFill>
                <a:latin typeface="Arial" pitchFamily="34" charset="0"/>
                <a:cs typeface="Arial" pitchFamily="34" charset="0"/>
              </a:rPr>
              <a:t>MSL Peer Reviews and Tool Reports Metrics</a:t>
            </a:r>
            <a:endParaRPr lang="en-US" sz="2400" dirty="0">
              <a:solidFill>
                <a:prstClr val="black"/>
              </a:solidFill>
              <a:latin typeface="Arial" pitchFamily="34" charset="0"/>
              <a:cs typeface="Arial" pitchFamily="34" charset="0"/>
            </a:endParaRPr>
          </a:p>
        </p:txBody>
      </p:sp>
      <p:sp>
        <p:nvSpPr>
          <p:cNvPr id="5" name="TextBox 4"/>
          <p:cNvSpPr txBox="1"/>
          <p:nvPr/>
        </p:nvSpPr>
        <p:spPr>
          <a:xfrm>
            <a:off x="521005" y="675540"/>
            <a:ext cx="5995125" cy="5755422"/>
          </a:xfrm>
          <a:prstGeom prst="rect">
            <a:avLst/>
          </a:prstGeom>
          <a:noFill/>
        </p:spPr>
        <p:txBody>
          <a:bodyPr wrap="square" rtlCol="0">
            <a:spAutoFit/>
          </a:bodyPr>
          <a:lstStyle/>
          <a:p>
            <a:r>
              <a:rPr lang="en-US" sz="1600" dirty="0" smtClean="0"/>
              <a:t>In </a:t>
            </a:r>
            <a:r>
              <a:rPr lang="en-US" sz="1600" dirty="0"/>
              <a:t>145 code reviews held </a:t>
            </a:r>
            <a:r>
              <a:rPr lang="en-US" sz="1600" dirty="0" smtClean="0"/>
              <a:t>between 2008 </a:t>
            </a:r>
            <a:r>
              <a:rPr lang="en-US" sz="1600" dirty="0"/>
              <a:t>and 2012 for MSL flight software</a:t>
            </a:r>
            <a:r>
              <a:rPr lang="en-US" sz="1600" dirty="0" smtClean="0"/>
              <a:t>, approximately </a:t>
            </a:r>
            <a:r>
              <a:rPr lang="en-US" sz="1600" dirty="0"/>
              <a:t>10,000 peer </a:t>
            </a:r>
            <a:r>
              <a:rPr lang="en-US" sz="1600" dirty="0" smtClean="0"/>
              <a:t>comments and </a:t>
            </a:r>
            <a:r>
              <a:rPr lang="en-US" sz="1600" dirty="0"/>
              <a:t>30,000 tool-generated </a:t>
            </a:r>
            <a:r>
              <a:rPr lang="en-US" sz="1600" dirty="0" smtClean="0"/>
              <a:t>reports were discussed. </a:t>
            </a:r>
            <a:r>
              <a:rPr lang="en-US" sz="1600" dirty="0"/>
              <a:t>Approximately 84</a:t>
            </a:r>
            <a:r>
              <a:rPr lang="en-US" sz="1600" dirty="0" smtClean="0"/>
              <a:t>% of </a:t>
            </a:r>
            <a:r>
              <a:rPr lang="en-US" sz="1600" dirty="0"/>
              <a:t>all comments and tool reports led </a:t>
            </a:r>
            <a:r>
              <a:rPr lang="en-US" sz="1600" dirty="0" smtClean="0"/>
              <a:t>to changes </a:t>
            </a:r>
            <a:r>
              <a:rPr lang="en-US" sz="1600" dirty="0"/>
              <a:t>in the code to address the </a:t>
            </a:r>
            <a:r>
              <a:rPr lang="en-US" sz="1600" dirty="0" smtClean="0"/>
              <a:t>underlying concerns</a:t>
            </a:r>
            <a:r>
              <a:rPr lang="en-US" sz="1600" dirty="0"/>
              <a:t>. There was less </a:t>
            </a:r>
            <a:r>
              <a:rPr lang="en-US" sz="1600" dirty="0" smtClean="0"/>
              <a:t>than 2</a:t>
            </a:r>
            <a:r>
              <a:rPr lang="en-US" sz="1600" dirty="0"/>
              <a:t>% difference in this rate between </a:t>
            </a:r>
            <a:r>
              <a:rPr lang="en-US" sz="1600" dirty="0" smtClean="0"/>
              <a:t>the peer-generated </a:t>
            </a:r>
            <a:r>
              <a:rPr lang="en-US" sz="1600" dirty="0"/>
              <a:t>and the </a:t>
            </a:r>
            <a:r>
              <a:rPr lang="en-US" sz="1600" dirty="0" smtClean="0"/>
              <a:t>tool-generated reports</a:t>
            </a:r>
            <a:r>
              <a:rPr lang="en-US" sz="1600" dirty="0"/>
              <a:t>. Explicit disagree </a:t>
            </a:r>
            <a:r>
              <a:rPr lang="en-US" sz="1600" dirty="0" smtClean="0"/>
              <a:t>responses from </a:t>
            </a:r>
            <a:r>
              <a:rPr lang="en-US" sz="1600" dirty="0"/>
              <a:t>the module owner occurred </a:t>
            </a:r>
            <a:r>
              <a:rPr lang="en-US" sz="1600" dirty="0" smtClean="0"/>
              <a:t>in just </a:t>
            </a:r>
            <a:r>
              <a:rPr lang="en-US" sz="1600" dirty="0"/>
              <a:t>12.3% of the cases. The responses</a:t>
            </a:r>
          </a:p>
          <a:p>
            <a:r>
              <a:rPr lang="en-US" sz="1600" dirty="0"/>
              <a:t>were overruled in the final code </a:t>
            </a:r>
            <a:r>
              <a:rPr lang="en-US" sz="1600" dirty="0" smtClean="0"/>
              <a:t>review session </a:t>
            </a:r>
            <a:r>
              <a:rPr lang="en-US" sz="1600" dirty="0"/>
              <a:t>in 33% of those cases, </a:t>
            </a:r>
            <a:r>
              <a:rPr lang="en-US" sz="1600" dirty="0" smtClean="0"/>
              <a:t>leading to </a:t>
            </a:r>
            <a:r>
              <a:rPr lang="en-US" sz="1600" dirty="0"/>
              <a:t>a required fix anyway. </a:t>
            </a:r>
            <a:r>
              <a:rPr lang="en-US" sz="1600" dirty="0" smtClean="0"/>
              <a:t>A discuss response was given for just 6.4% of all comments and reports, leading to a change in the code in approximately 60% of those cases. </a:t>
            </a:r>
          </a:p>
          <a:p>
            <a:endParaRPr lang="en-US" sz="1600" dirty="0"/>
          </a:p>
          <a:p>
            <a:r>
              <a:rPr lang="en-US" sz="1600" dirty="0" smtClean="0"/>
              <a:t>These statistics from the MSL code review process </a:t>
            </a:r>
            <a:r>
              <a:rPr lang="en-US" sz="1600" dirty="0"/>
              <a:t>illustrate that the </a:t>
            </a:r>
            <a:r>
              <a:rPr lang="en-US" sz="1600" dirty="0" smtClean="0"/>
              <a:t>large majority </a:t>
            </a:r>
            <a:r>
              <a:rPr lang="en-US" sz="1600" dirty="0"/>
              <a:t>of comments and tool </a:t>
            </a:r>
            <a:r>
              <a:rPr lang="en-US" sz="1600" dirty="0" smtClean="0"/>
              <a:t>reports led </a:t>
            </a:r>
            <a:r>
              <a:rPr lang="en-US" sz="1600" dirty="0"/>
              <a:t>to immediately </a:t>
            </a:r>
            <a:r>
              <a:rPr lang="en-US" sz="1600" dirty="0" smtClean="0"/>
              <a:t>agreed-upon changes </a:t>
            </a:r>
            <a:r>
              <a:rPr lang="en-US" sz="1600" dirty="0"/>
              <a:t>to the code and did not </a:t>
            </a:r>
            <a:r>
              <a:rPr lang="en-US" sz="1600" dirty="0" smtClean="0"/>
              <a:t>require discussion </a:t>
            </a:r>
            <a:r>
              <a:rPr lang="en-US" sz="1600" dirty="0"/>
              <a:t>in the code review </a:t>
            </a:r>
            <a:r>
              <a:rPr lang="en-US" sz="1600" dirty="0" smtClean="0"/>
              <a:t>close-out meetings</a:t>
            </a:r>
            <a:r>
              <a:rPr lang="en-US" sz="1600" dirty="0"/>
              <a:t>. The time saved </a:t>
            </a:r>
            <a:r>
              <a:rPr lang="en-US" sz="1600" dirty="0" smtClean="0"/>
              <a:t> allowed </a:t>
            </a:r>
            <a:r>
              <a:rPr lang="en-US" sz="1600" dirty="0"/>
              <a:t>us </a:t>
            </a:r>
            <a:r>
              <a:rPr lang="en-US" sz="1600" dirty="0" smtClean="0"/>
              <a:t>to push </a:t>
            </a:r>
            <a:r>
              <a:rPr lang="en-US" sz="1600" dirty="0"/>
              <a:t>the code-review process </a:t>
            </a:r>
            <a:r>
              <a:rPr lang="en-US" sz="1600" dirty="0" smtClean="0"/>
              <a:t>further than </a:t>
            </a:r>
            <a:r>
              <a:rPr lang="en-US" sz="1600" dirty="0"/>
              <a:t>would have been possible otherwise</a:t>
            </a:r>
            <a:r>
              <a:rPr lang="en-US" sz="1600" dirty="0" smtClean="0"/>
              <a:t>. Critical </a:t>
            </a:r>
            <a:r>
              <a:rPr lang="en-US" sz="1600" dirty="0"/>
              <a:t>modules, for instance</a:t>
            </a:r>
            <a:r>
              <a:rPr lang="en-US" sz="1600" dirty="0" smtClean="0"/>
              <a:t>, could </a:t>
            </a:r>
            <a:r>
              <a:rPr lang="en-US" sz="1600" dirty="0"/>
              <a:t>now be reviewed multiple </a:t>
            </a:r>
            <a:r>
              <a:rPr lang="en-US" sz="1600" dirty="0" smtClean="0"/>
              <a:t>times before </a:t>
            </a:r>
            <a:r>
              <a:rPr lang="en-US" sz="1600" dirty="0"/>
              <a:t>the code was finalized for launch</a:t>
            </a:r>
            <a:r>
              <a:rPr lang="en-US" sz="1600" dirty="0" smtClean="0"/>
              <a:t>.</a:t>
            </a:r>
          </a:p>
          <a:p>
            <a:endParaRPr lang="en-US" sz="1600" dirty="0"/>
          </a:p>
          <a:p>
            <a:r>
              <a:rPr lang="en-US" sz="1600" dirty="0"/>
              <a:t>http://spinroot.com/gerard/pdf/cacm_2014.pdf</a:t>
            </a:r>
            <a:endParaRPr lang="en-US" sz="1600" dirty="0" smtClean="0"/>
          </a:p>
        </p:txBody>
      </p:sp>
      <p:pic>
        <p:nvPicPr>
          <p:cNvPr id="7" name="Picture 6"/>
          <p:cNvPicPr>
            <a:picLocks noChangeAspect="1"/>
          </p:cNvPicPr>
          <p:nvPr/>
        </p:nvPicPr>
        <p:blipFill>
          <a:blip r:embed="rId3"/>
          <a:stretch>
            <a:fillRect/>
          </a:stretch>
        </p:blipFill>
        <p:spPr>
          <a:xfrm>
            <a:off x="6757346" y="810223"/>
            <a:ext cx="3905505" cy="5284830"/>
          </a:xfrm>
          <a:prstGeom prst="rect">
            <a:avLst/>
          </a:prstGeom>
        </p:spPr>
      </p:pic>
      <p:sp>
        <p:nvSpPr>
          <p:cNvPr id="6" name="Footer Placeholder 3"/>
          <p:cNvSpPr txBox="1">
            <a:spLocks/>
          </p:cNvSpPr>
          <p:nvPr/>
        </p:nvSpPr>
        <p:spPr>
          <a:xfrm>
            <a:off x="1549400" y="6356350"/>
            <a:ext cx="6070600" cy="365125"/>
          </a:xfrm>
          <a:prstGeom prst="rect">
            <a:avLst/>
          </a:prstGeom>
        </p:spPr>
        <p:txBody>
          <a:bodyPr/>
          <a:lstStyle>
            <a:defPPr>
              <a:defRPr lang="en-US"/>
            </a:defPPr>
            <a:lvl1pPr algn="l" rtl="0" eaLnBrk="0" fontAlgn="base" hangingPunct="0">
              <a:spcBef>
                <a:spcPct val="0"/>
              </a:spcBef>
              <a:spcAft>
                <a:spcPct val="0"/>
              </a:spcAft>
              <a:defRPr sz="900" kern="1200">
                <a:solidFill>
                  <a:schemeClr val="tx1"/>
                </a:solidFill>
                <a:latin typeface="Lucida Grande" pitchFamily="80" charset="0"/>
                <a:ea typeface="+mn-ea"/>
                <a:cs typeface="+mn-cs"/>
              </a:defRPr>
            </a:lvl1pPr>
            <a:lvl2pPr marL="457200" algn="l" rtl="0" eaLnBrk="0" fontAlgn="base" hangingPunct="0">
              <a:spcBef>
                <a:spcPct val="0"/>
              </a:spcBef>
              <a:spcAft>
                <a:spcPct val="0"/>
              </a:spcAft>
              <a:defRPr sz="900" kern="1200">
                <a:solidFill>
                  <a:schemeClr val="tx1"/>
                </a:solidFill>
                <a:latin typeface="Lucida Grande" pitchFamily="80" charset="0"/>
                <a:ea typeface="+mn-ea"/>
                <a:cs typeface="+mn-cs"/>
              </a:defRPr>
            </a:lvl2pPr>
            <a:lvl3pPr marL="914400" algn="l" rtl="0" eaLnBrk="0" fontAlgn="base" hangingPunct="0">
              <a:spcBef>
                <a:spcPct val="0"/>
              </a:spcBef>
              <a:spcAft>
                <a:spcPct val="0"/>
              </a:spcAft>
              <a:defRPr sz="900" kern="1200">
                <a:solidFill>
                  <a:schemeClr val="tx1"/>
                </a:solidFill>
                <a:latin typeface="Lucida Grande" pitchFamily="80" charset="0"/>
                <a:ea typeface="+mn-ea"/>
                <a:cs typeface="+mn-cs"/>
              </a:defRPr>
            </a:lvl3pPr>
            <a:lvl4pPr marL="1371600" algn="l" rtl="0" eaLnBrk="0" fontAlgn="base" hangingPunct="0">
              <a:spcBef>
                <a:spcPct val="0"/>
              </a:spcBef>
              <a:spcAft>
                <a:spcPct val="0"/>
              </a:spcAft>
              <a:defRPr sz="900" kern="1200">
                <a:solidFill>
                  <a:schemeClr val="tx1"/>
                </a:solidFill>
                <a:latin typeface="Lucida Grande" pitchFamily="80" charset="0"/>
                <a:ea typeface="+mn-ea"/>
                <a:cs typeface="+mn-cs"/>
              </a:defRPr>
            </a:lvl4pPr>
            <a:lvl5pPr marL="1828800" algn="l" rtl="0" eaLnBrk="0" fontAlgn="base" hangingPunct="0">
              <a:spcBef>
                <a:spcPct val="0"/>
              </a:spcBef>
              <a:spcAft>
                <a:spcPct val="0"/>
              </a:spcAft>
              <a:defRPr sz="900" kern="1200">
                <a:solidFill>
                  <a:schemeClr val="tx1"/>
                </a:solidFill>
                <a:latin typeface="Lucida Grande" pitchFamily="80" charset="0"/>
                <a:ea typeface="+mn-ea"/>
                <a:cs typeface="+mn-cs"/>
              </a:defRPr>
            </a:lvl5pPr>
            <a:lvl6pPr marL="2286000" algn="l" defTabSz="914400" rtl="0" eaLnBrk="1" latinLnBrk="0" hangingPunct="1">
              <a:defRPr sz="900" kern="1200">
                <a:solidFill>
                  <a:schemeClr val="tx1"/>
                </a:solidFill>
                <a:latin typeface="Lucida Grande" pitchFamily="80" charset="0"/>
                <a:ea typeface="+mn-ea"/>
                <a:cs typeface="+mn-cs"/>
              </a:defRPr>
            </a:lvl6pPr>
            <a:lvl7pPr marL="2743200" algn="l" defTabSz="914400" rtl="0" eaLnBrk="1" latinLnBrk="0" hangingPunct="1">
              <a:defRPr sz="900" kern="1200">
                <a:solidFill>
                  <a:schemeClr val="tx1"/>
                </a:solidFill>
                <a:latin typeface="Lucida Grande" pitchFamily="80" charset="0"/>
                <a:ea typeface="+mn-ea"/>
                <a:cs typeface="+mn-cs"/>
              </a:defRPr>
            </a:lvl7pPr>
            <a:lvl8pPr marL="3200400" algn="l" defTabSz="914400" rtl="0" eaLnBrk="1" latinLnBrk="0" hangingPunct="1">
              <a:defRPr sz="900" kern="1200">
                <a:solidFill>
                  <a:schemeClr val="tx1"/>
                </a:solidFill>
                <a:latin typeface="Lucida Grande" pitchFamily="80" charset="0"/>
                <a:ea typeface="+mn-ea"/>
                <a:cs typeface="+mn-cs"/>
              </a:defRPr>
            </a:lvl8pPr>
            <a:lvl9pPr marL="3657600" algn="l" defTabSz="914400" rtl="0" eaLnBrk="1" latinLnBrk="0" hangingPunct="1">
              <a:defRPr sz="900" kern="1200">
                <a:solidFill>
                  <a:schemeClr val="tx1"/>
                </a:solidFill>
                <a:latin typeface="Lucida Grande" pitchFamily="80" charset="0"/>
                <a:ea typeface="+mn-ea"/>
                <a:cs typeface="+mn-cs"/>
              </a:defRPr>
            </a:lvl9pPr>
          </a:lstStyle>
          <a:p>
            <a:pPr>
              <a:defRPr/>
            </a:pPr>
            <a:r>
              <a:rPr lang="en-US" smtClean="0"/>
              <a:t>This is a non-ITAR presentation, for public release and reproduction from FSW website. </a:t>
            </a:r>
            <a:endParaRPr lang="en-US" dirty="0"/>
          </a:p>
        </p:txBody>
      </p:sp>
    </p:spTree>
    <p:extLst>
      <p:ext uri="{BB962C8B-B14F-4D97-AF65-F5344CB8AC3E}">
        <p14:creationId xmlns:p14="http://schemas.microsoft.com/office/powerpoint/2010/main" val="35308241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6"/>
          <p:cNvSpPr txBox="1">
            <a:spLocks noChangeArrowheads="1"/>
          </p:cNvSpPr>
          <p:nvPr/>
        </p:nvSpPr>
        <p:spPr>
          <a:xfrm>
            <a:off x="2108886" y="200623"/>
            <a:ext cx="8064844" cy="609600"/>
          </a:xfrm>
          <a:prstGeom prst="rect">
            <a:avLst/>
          </a:prstGeom>
        </p:spPr>
        <p:txBody>
          <a:bodyPr/>
          <a:lstStyle/>
          <a:p>
            <a:pPr algn="ctr" eaLnBrk="1" fontAlgn="auto" hangingPunct="1">
              <a:spcAft>
                <a:spcPts val="0"/>
              </a:spcAft>
              <a:defRPr/>
            </a:pPr>
            <a:r>
              <a:rPr lang="fr-FR" sz="2400" b="1" dirty="0" smtClean="0">
                <a:solidFill>
                  <a:prstClr val="black"/>
                </a:solidFill>
                <a:latin typeface="Arial" pitchFamily="34" charset="0"/>
                <a:cs typeface="Arial" pitchFamily="34" charset="0"/>
              </a:rPr>
              <a:t>SCRUB </a:t>
            </a:r>
            <a:r>
              <a:rPr lang="fr-FR" sz="2400" b="1" dirty="0">
                <a:solidFill>
                  <a:prstClr val="black"/>
                </a:solidFill>
                <a:latin typeface="Arial" pitchFamily="34" charset="0"/>
                <a:cs typeface="Arial" pitchFamily="34" charset="0"/>
              </a:rPr>
              <a:t>(Source Code </a:t>
            </a:r>
            <a:r>
              <a:rPr lang="fr-FR" sz="2400" b="1" dirty="0" err="1">
                <a:solidFill>
                  <a:prstClr val="black"/>
                </a:solidFill>
                <a:latin typeface="Arial" pitchFamily="34" charset="0"/>
                <a:cs typeface="Arial" pitchFamily="34" charset="0"/>
              </a:rPr>
              <a:t>Review</a:t>
            </a:r>
            <a:r>
              <a:rPr lang="fr-FR" sz="2400" b="1" dirty="0">
                <a:solidFill>
                  <a:prstClr val="black"/>
                </a:solidFill>
                <a:latin typeface="Arial" pitchFamily="34" charset="0"/>
                <a:cs typeface="Arial" pitchFamily="34" charset="0"/>
              </a:rPr>
              <a:t> User Browser)</a:t>
            </a:r>
            <a:r>
              <a:rPr lang="en-US" sz="2400" b="1" dirty="0" smtClean="0">
                <a:solidFill>
                  <a:prstClr val="black"/>
                </a:solidFill>
                <a:latin typeface="Arial" pitchFamily="34" charset="0"/>
                <a:cs typeface="Arial" pitchFamily="34" charset="0"/>
              </a:rPr>
              <a:t> Tool</a:t>
            </a:r>
            <a:endParaRPr lang="en-US" sz="2400" dirty="0">
              <a:solidFill>
                <a:prstClr val="black"/>
              </a:solidFill>
              <a:latin typeface="Arial" pitchFamily="34" charset="0"/>
              <a:cs typeface="Arial" pitchFamily="34" charset="0"/>
            </a:endParaRPr>
          </a:p>
        </p:txBody>
      </p:sp>
      <p:pic>
        <p:nvPicPr>
          <p:cNvPr id="4" name="Picture 3"/>
          <p:cNvPicPr>
            <a:picLocks noChangeAspect="1"/>
          </p:cNvPicPr>
          <p:nvPr/>
        </p:nvPicPr>
        <p:blipFill>
          <a:blip r:embed="rId2"/>
          <a:stretch>
            <a:fillRect/>
          </a:stretch>
        </p:blipFill>
        <p:spPr>
          <a:xfrm>
            <a:off x="1868901" y="810223"/>
            <a:ext cx="8304829" cy="5958790"/>
          </a:xfrm>
          <a:prstGeom prst="rect">
            <a:avLst/>
          </a:prstGeom>
        </p:spPr>
      </p:pic>
      <p:sp>
        <p:nvSpPr>
          <p:cNvPr id="5" name="Footer Placeholder 3"/>
          <p:cNvSpPr txBox="1">
            <a:spLocks/>
          </p:cNvSpPr>
          <p:nvPr/>
        </p:nvSpPr>
        <p:spPr>
          <a:xfrm>
            <a:off x="2183714" y="6403888"/>
            <a:ext cx="6070600" cy="365125"/>
          </a:xfrm>
          <a:prstGeom prst="rect">
            <a:avLst/>
          </a:prstGeom>
        </p:spPr>
        <p:txBody>
          <a:bodyPr/>
          <a:lstStyle>
            <a:defPPr>
              <a:defRPr lang="en-US"/>
            </a:defPPr>
            <a:lvl1pPr algn="l" rtl="0" eaLnBrk="0" fontAlgn="base" hangingPunct="0">
              <a:spcBef>
                <a:spcPct val="0"/>
              </a:spcBef>
              <a:spcAft>
                <a:spcPct val="0"/>
              </a:spcAft>
              <a:defRPr sz="900" kern="1200">
                <a:solidFill>
                  <a:schemeClr val="tx1"/>
                </a:solidFill>
                <a:latin typeface="Lucida Grande" pitchFamily="80" charset="0"/>
                <a:ea typeface="+mn-ea"/>
                <a:cs typeface="+mn-cs"/>
              </a:defRPr>
            </a:lvl1pPr>
            <a:lvl2pPr marL="457200" algn="l" rtl="0" eaLnBrk="0" fontAlgn="base" hangingPunct="0">
              <a:spcBef>
                <a:spcPct val="0"/>
              </a:spcBef>
              <a:spcAft>
                <a:spcPct val="0"/>
              </a:spcAft>
              <a:defRPr sz="900" kern="1200">
                <a:solidFill>
                  <a:schemeClr val="tx1"/>
                </a:solidFill>
                <a:latin typeface="Lucida Grande" pitchFamily="80" charset="0"/>
                <a:ea typeface="+mn-ea"/>
                <a:cs typeface="+mn-cs"/>
              </a:defRPr>
            </a:lvl2pPr>
            <a:lvl3pPr marL="914400" algn="l" rtl="0" eaLnBrk="0" fontAlgn="base" hangingPunct="0">
              <a:spcBef>
                <a:spcPct val="0"/>
              </a:spcBef>
              <a:spcAft>
                <a:spcPct val="0"/>
              </a:spcAft>
              <a:defRPr sz="900" kern="1200">
                <a:solidFill>
                  <a:schemeClr val="tx1"/>
                </a:solidFill>
                <a:latin typeface="Lucida Grande" pitchFamily="80" charset="0"/>
                <a:ea typeface="+mn-ea"/>
                <a:cs typeface="+mn-cs"/>
              </a:defRPr>
            </a:lvl3pPr>
            <a:lvl4pPr marL="1371600" algn="l" rtl="0" eaLnBrk="0" fontAlgn="base" hangingPunct="0">
              <a:spcBef>
                <a:spcPct val="0"/>
              </a:spcBef>
              <a:spcAft>
                <a:spcPct val="0"/>
              </a:spcAft>
              <a:defRPr sz="900" kern="1200">
                <a:solidFill>
                  <a:schemeClr val="tx1"/>
                </a:solidFill>
                <a:latin typeface="Lucida Grande" pitchFamily="80" charset="0"/>
                <a:ea typeface="+mn-ea"/>
                <a:cs typeface="+mn-cs"/>
              </a:defRPr>
            </a:lvl4pPr>
            <a:lvl5pPr marL="1828800" algn="l" rtl="0" eaLnBrk="0" fontAlgn="base" hangingPunct="0">
              <a:spcBef>
                <a:spcPct val="0"/>
              </a:spcBef>
              <a:spcAft>
                <a:spcPct val="0"/>
              </a:spcAft>
              <a:defRPr sz="900" kern="1200">
                <a:solidFill>
                  <a:schemeClr val="tx1"/>
                </a:solidFill>
                <a:latin typeface="Lucida Grande" pitchFamily="80" charset="0"/>
                <a:ea typeface="+mn-ea"/>
                <a:cs typeface="+mn-cs"/>
              </a:defRPr>
            </a:lvl5pPr>
            <a:lvl6pPr marL="2286000" algn="l" defTabSz="914400" rtl="0" eaLnBrk="1" latinLnBrk="0" hangingPunct="1">
              <a:defRPr sz="900" kern="1200">
                <a:solidFill>
                  <a:schemeClr val="tx1"/>
                </a:solidFill>
                <a:latin typeface="Lucida Grande" pitchFamily="80" charset="0"/>
                <a:ea typeface="+mn-ea"/>
                <a:cs typeface="+mn-cs"/>
              </a:defRPr>
            </a:lvl6pPr>
            <a:lvl7pPr marL="2743200" algn="l" defTabSz="914400" rtl="0" eaLnBrk="1" latinLnBrk="0" hangingPunct="1">
              <a:defRPr sz="900" kern="1200">
                <a:solidFill>
                  <a:schemeClr val="tx1"/>
                </a:solidFill>
                <a:latin typeface="Lucida Grande" pitchFamily="80" charset="0"/>
                <a:ea typeface="+mn-ea"/>
                <a:cs typeface="+mn-cs"/>
              </a:defRPr>
            </a:lvl7pPr>
            <a:lvl8pPr marL="3200400" algn="l" defTabSz="914400" rtl="0" eaLnBrk="1" latinLnBrk="0" hangingPunct="1">
              <a:defRPr sz="900" kern="1200">
                <a:solidFill>
                  <a:schemeClr val="tx1"/>
                </a:solidFill>
                <a:latin typeface="Lucida Grande" pitchFamily="80" charset="0"/>
                <a:ea typeface="+mn-ea"/>
                <a:cs typeface="+mn-cs"/>
              </a:defRPr>
            </a:lvl8pPr>
            <a:lvl9pPr marL="3657600" algn="l" defTabSz="914400" rtl="0" eaLnBrk="1" latinLnBrk="0" hangingPunct="1">
              <a:defRPr sz="900" kern="1200">
                <a:solidFill>
                  <a:schemeClr val="tx1"/>
                </a:solidFill>
                <a:latin typeface="Lucida Grande" pitchFamily="80" charset="0"/>
                <a:ea typeface="+mn-ea"/>
                <a:cs typeface="+mn-cs"/>
              </a:defRPr>
            </a:lvl9pPr>
          </a:lstStyle>
          <a:p>
            <a:pPr>
              <a:defRPr/>
            </a:pPr>
            <a:r>
              <a:rPr lang="en-US" dirty="0" smtClean="0">
                <a:solidFill>
                  <a:schemeClr val="bg1"/>
                </a:solidFill>
              </a:rPr>
              <a:t>This is a non-ITAR presentation, for public release and reproduction from FSW website. </a:t>
            </a:r>
            <a:endParaRPr lang="en-US" dirty="0">
              <a:solidFill>
                <a:schemeClr val="bg1"/>
              </a:solidFill>
            </a:endParaRPr>
          </a:p>
        </p:txBody>
      </p:sp>
    </p:spTree>
    <p:extLst>
      <p:ext uri="{BB962C8B-B14F-4D97-AF65-F5344CB8AC3E}">
        <p14:creationId xmlns:p14="http://schemas.microsoft.com/office/powerpoint/2010/main" val="641962899"/>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738A35332B27E47915F8C2831FB4E6E" ma:contentTypeVersion="" ma:contentTypeDescription="Create a new document." ma:contentTypeScope="" ma:versionID="d83955487e3379edbde182643b369160">
  <xsd:schema xmlns:xsd="http://www.w3.org/2001/XMLSchema" xmlns:xs="http://www.w3.org/2001/XMLSchema" xmlns:p="http://schemas.microsoft.com/office/2006/metadata/properties" targetNamespace="http://schemas.microsoft.com/office/2006/metadata/properties" ma:root="true" ma:fieldsID="b2384c6cc0088fcedbaf6edaf557defa">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B0ED457-D172-4C18-8E09-0BE063021451}">
  <ds:schemaRefs>
    <ds:schemaRef ds:uri="http://schemas.microsoft.com/sharepoint/v3/contenttype/forms"/>
  </ds:schemaRefs>
</ds:datastoreItem>
</file>

<file path=customXml/itemProps2.xml><?xml version="1.0" encoding="utf-8"?>
<ds:datastoreItem xmlns:ds="http://schemas.openxmlformats.org/officeDocument/2006/customXml" ds:itemID="{A9E32373-8AF7-4D6B-BFBD-004E6639071E}">
  <ds:schemaRefs>
    <ds:schemaRef ds:uri="http://purl.org/dc/terms/"/>
    <ds:schemaRef ds:uri="http://purl.org/dc/elements/1.1/"/>
    <ds:schemaRef ds:uri="http://schemas.microsoft.com/office/infopath/2007/PartnerControls"/>
    <ds:schemaRef ds:uri="http://schemas.openxmlformats.org/package/2006/metadata/core-properties"/>
    <ds:schemaRef ds:uri="http://schemas.microsoft.com/office/2006/documentManagement/types"/>
    <ds:schemaRef ds:uri="http://schemas.microsoft.com/office/2006/metadata/properties"/>
    <ds:schemaRef ds:uri="http://purl.org/dc/dcmitype/"/>
    <ds:schemaRef ds:uri="http://www.w3.org/XML/1998/namespace"/>
  </ds:schemaRefs>
</ds:datastoreItem>
</file>

<file path=customXml/itemProps3.xml><?xml version="1.0" encoding="utf-8"?>
<ds:datastoreItem xmlns:ds="http://schemas.openxmlformats.org/officeDocument/2006/customXml" ds:itemID="{62B8227E-67C9-414A-99C5-C63EEE44BE8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6657</TotalTime>
  <Words>2601</Words>
  <Application>Microsoft Office PowerPoint</Application>
  <PresentationFormat>Widescreen</PresentationFormat>
  <Paragraphs>200</Paragraphs>
  <Slides>16</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Lucida Grande</vt:lpstr>
      <vt:lpstr>Times New Roman</vt:lpstr>
      <vt:lpstr>Trebuchet MS</vt:lpstr>
      <vt:lpstr>Wingdings 3</vt:lpstr>
      <vt:lpstr>Facet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NASA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NESC-NIO-FM-004 Stakeholder Briefing Template (9-29-16 NRB) FINAL</dc:title>
  <dc:creator>Michael Freeman</dc:creator>
  <cp:lastModifiedBy>Aguilar, Michael L. (GSFC-C104)</cp:lastModifiedBy>
  <cp:revision>442</cp:revision>
  <cp:lastPrinted>2016-09-09T13:50:53Z</cp:lastPrinted>
  <dcterms:created xsi:type="dcterms:W3CDTF">2004-02-03T21:55:03Z</dcterms:created>
  <dcterms:modified xsi:type="dcterms:W3CDTF">2017-12-01T16:05:11Z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ocument number">
    <vt:lpwstr>NESC-PR-008-TP-01</vt:lpwstr>
  </property>
  <property fmtid="{D5CDD505-2E9C-101B-9397-08002B2CF9AE}" pid="3" name="Version">
    <vt:lpwstr>1.0</vt:lpwstr>
  </property>
  <property fmtid="{D5CDD505-2E9C-101B-9397-08002B2CF9AE}" pid="4" name="Disposition">
    <vt:lpwstr>Baselined</vt:lpwstr>
  </property>
  <property fmtid="{D5CDD505-2E9C-101B-9397-08002B2CF9AE}" pid="5" name="ContentTypeId">
    <vt:lpwstr>0x0101007738A35332B27E47915F8C2831FB4E6E</vt:lpwstr>
  </property>
</Properties>
</file>