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7" r:id="rId1"/>
  </p:sldMasterIdLst>
  <p:notesMasterIdLst>
    <p:notesMasterId r:id="rId30"/>
  </p:notesMasterIdLst>
  <p:handoutMasterIdLst>
    <p:handoutMasterId r:id="rId31"/>
  </p:handoutMasterIdLst>
  <p:sldIdLst>
    <p:sldId id="1451" r:id="rId2"/>
    <p:sldId id="1453" r:id="rId3"/>
    <p:sldId id="1543" r:id="rId4"/>
    <p:sldId id="1458" r:id="rId5"/>
    <p:sldId id="1561" r:id="rId6"/>
    <p:sldId id="1545" r:id="rId7"/>
    <p:sldId id="1462" r:id="rId8"/>
    <p:sldId id="1463" r:id="rId9"/>
    <p:sldId id="1464" r:id="rId10"/>
    <p:sldId id="1500" r:id="rId11"/>
    <p:sldId id="1501" r:id="rId12"/>
    <p:sldId id="1502" r:id="rId13"/>
    <p:sldId id="1503" r:id="rId14"/>
    <p:sldId id="1504" r:id="rId15"/>
    <p:sldId id="1505" r:id="rId16"/>
    <p:sldId id="1560" r:id="rId17"/>
    <p:sldId id="1546" r:id="rId18"/>
    <p:sldId id="1548" r:id="rId19"/>
    <p:sldId id="1549" r:id="rId20"/>
    <p:sldId id="1550" r:id="rId21"/>
    <p:sldId id="1552" r:id="rId22"/>
    <p:sldId id="1553" r:id="rId23"/>
    <p:sldId id="1554" r:id="rId24"/>
    <p:sldId id="1556" r:id="rId25"/>
    <p:sldId id="1557" r:id="rId26"/>
    <p:sldId id="1558" r:id="rId27"/>
    <p:sldId id="1563" r:id="rId28"/>
    <p:sldId id="1562" r:id="rId2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, Quote, Agenda, Chapter" id="{768A4416-D030-49D7-BDAF-6530933F67F3}">
          <p14:sldIdLst>
            <p14:sldId id="1451"/>
            <p14:sldId id="1453"/>
            <p14:sldId id="1543"/>
            <p14:sldId id="1458"/>
            <p14:sldId id="1561"/>
            <p14:sldId id="1545"/>
            <p14:sldId id="1462"/>
            <p14:sldId id="1463"/>
            <p14:sldId id="1464"/>
            <p14:sldId id="1500"/>
            <p14:sldId id="1501"/>
            <p14:sldId id="1502"/>
            <p14:sldId id="1503"/>
            <p14:sldId id="1504"/>
            <p14:sldId id="1505"/>
            <p14:sldId id="1560"/>
            <p14:sldId id="1546"/>
            <p14:sldId id="1548"/>
            <p14:sldId id="1549"/>
            <p14:sldId id="1550"/>
            <p14:sldId id="1552"/>
            <p14:sldId id="1553"/>
            <p14:sldId id="1554"/>
            <p14:sldId id="1556"/>
            <p14:sldId id="1557"/>
            <p14:sldId id="1558"/>
            <p14:sldId id="1563"/>
            <p14:sldId id="1562"/>
          </p14:sldIdLst>
        </p14:section>
        <p14:section name="Standard Layouts" id="{F5DBD6D4-7627-44D1-9FA5-8FCE4A46A78B}">
          <p14:sldIdLst/>
        </p14:section>
        <p14:section name="Organisation" id="{486BBDF5-C742-4592-BA4E-DDBC5E4396C1}">
          <p14:sldIdLst/>
        </p14:section>
        <p14:section name="Charts" id="{AE98B40C-6DFD-45F8-8245-7B696189AE76}">
          <p14:sldIdLst/>
        </p14:section>
        <p14:section name="Process" id="{42C44D4A-FF72-4558-BDAE-F811EA094314}">
          <p14:sldIdLst/>
        </p14:section>
        <p14:section name="Icons" id="{4BBB4DC7-2B70-4B65-BCF9-017F2D69202C}">
          <p14:sldIdLst/>
        </p14:section>
        <p14:section name="Radiate" id="{9C71D5C0-BA39-48FF-B280-B0AA700F7AAE}">
          <p14:sldIdLst/>
        </p14:section>
        <p14:section name="Maps" id="{56F04C01-33E4-44EA-AD2E-286CFDB60CBC}">
          <p14:sldIdLst/>
        </p14:section>
        <p14:section name="Tables Text" id="{855A0964-8D6B-42F4-A505-710E96D9C7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164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640">
          <p15:clr>
            <a:srgbClr val="A4A3A4"/>
          </p15:clr>
        </p15:guide>
        <p15:guide id="9" orient="horz" pos="4160">
          <p15:clr>
            <a:srgbClr val="A4A3A4"/>
          </p15:clr>
        </p15:guide>
        <p15:guide id="10" orient="horz" pos="4005">
          <p15:clr>
            <a:srgbClr val="A4A3A4"/>
          </p15:clr>
        </p15:guide>
        <p15:guide id="11" orient="horz" pos="3845">
          <p15:clr>
            <a:srgbClr val="A4A3A4"/>
          </p15:clr>
        </p15:guide>
        <p15:guide id="12" orient="horz" pos="799">
          <p15:clr>
            <a:srgbClr val="A4A3A4"/>
          </p15:clr>
        </p15:guide>
        <p15:guide id="13" orient="horz" pos="958">
          <p15:clr>
            <a:srgbClr val="A4A3A4"/>
          </p15:clr>
        </p15:guide>
        <p15:guide id="14" orient="horz" pos="1117">
          <p15:clr>
            <a:srgbClr val="A4A3A4"/>
          </p15:clr>
        </p15:guide>
        <p15:guide id="15" orient="horz" pos="1283">
          <p15:clr>
            <a:srgbClr val="A4A3A4"/>
          </p15:clr>
        </p15:guide>
        <p15:guide id="16" pos="325">
          <p15:clr>
            <a:srgbClr val="A4A3A4"/>
          </p15:clr>
        </p15:guide>
        <p15:guide id="17" pos="166">
          <p15:clr>
            <a:srgbClr val="A4A3A4"/>
          </p15:clr>
        </p15:guide>
        <p15:guide id="18" pos="7514">
          <p15:clr>
            <a:srgbClr val="A4A3A4"/>
          </p15:clr>
        </p15:guide>
        <p15:guide id="19" pos="3840">
          <p15:clr>
            <a:srgbClr val="A4A3A4"/>
          </p15:clr>
        </p15:guide>
        <p15:guide id="20" pos="642">
          <p15:clr>
            <a:srgbClr val="A4A3A4"/>
          </p15:clr>
        </p15:guide>
        <p15:guide id="21" pos="7039">
          <p15:clr>
            <a:srgbClr val="A4A3A4"/>
          </p15:clr>
        </p15:guide>
        <p15:guide id="22" pos="7362">
          <p15:clr>
            <a:srgbClr val="A4A3A4"/>
          </p15:clr>
        </p15:guide>
        <p15:guide id="23" pos="5019">
          <p15:clr>
            <a:srgbClr val="A4A3A4"/>
          </p15:clr>
        </p15:guide>
        <p15:guide id="24" pos="1925">
          <p15:clr>
            <a:srgbClr val="A4A3A4"/>
          </p15:clr>
        </p15:guide>
        <p15:guide id="25" pos="26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D0"/>
    <a:srgbClr val="000000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491" autoAdjust="0"/>
  </p:normalViewPr>
  <p:slideViewPr>
    <p:cSldViewPr snapToObjects="1">
      <p:cViewPr varScale="1">
        <p:scale>
          <a:sx n="64" d="100"/>
          <a:sy n="64" d="100"/>
        </p:scale>
        <p:origin x="72" y="114"/>
      </p:cViewPr>
      <p:guideLst>
        <p:guide orient="horz" pos="1570"/>
        <p:guide pos="3984"/>
        <p:guide orient="horz" pos="1094"/>
        <p:guide pos="3320"/>
        <p:guide orient="horz" pos="323"/>
        <p:guide orient="horz" pos="164"/>
        <p:guide orient="horz" pos="482"/>
        <p:guide orient="horz" pos="640"/>
        <p:guide orient="horz" pos="4160"/>
        <p:guide orient="horz" pos="4005"/>
        <p:guide orient="horz" pos="3845"/>
        <p:guide orient="horz" pos="799"/>
        <p:guide orient="horz" pos="958"/>
        <p:guide orient="horz" pos="1117"/>
        <p:guide orient="horz" pos="1283"/>
        <p:guide pos="325"/>
        <p:guide pos="166"/>
        <p:guide pos="7514"/>
        <p:guide pos="3840"/>
        <p:guide pos="642"/>
        <p:guide pos="7039"/>
        <p:guide pos="7362"/>
        <p:guide pos="5019"/>
        <p:guide pos="1925"/>
        <p:guide pos="26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89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7A12B-DEEE-4FE3-8BF3-46C80FE341D7}" type="datetimeFigureOut">
              <a:rPr lang="de-DE" smtClean="0"/>
              <a:t>05.12.2017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A2CFB-2336-4F26-BF34-FE97EF2B62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5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Farbgebung? Bunt oder grau/blau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altbacken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Page </a:t>
            </a:r>
            <a:fld id="{BF3D35F0-7341-4983-82C5-543142F69D4A}" type="slidenum">
              <a:rPr lang="de-DE"/>
              <a:pPr/>
              <a:t>18</a:t>
            </a:fld>
            <a:endParaRPr 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7A10E336-AB30-4DB4-88B8-32ED6D7BB4F8}" type="slidenum">
              <a:rPr lang="de-AT" sz="1300" smtClean="0">
                <a:solidFill>
                  <a:schemeClr val="tx1"/>
                </a:solidFill>
              </a:rPr>
              <a:pPr eaLnBrk="1" hangingPunct="1"/>
              <a:t>19</a:t>
            </a:fld>
            <a:endParaRPr lang="de-AT" sz="130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6"/>
            <a:ext cx="5746750" cy="4608514"/>
          </a:xfrm>
          <a:noFill/>
        </p:spPr>
        <p:txBody>
          <a:bodyPr/>
          <a:lstStyle/>
          <a:p>
            <a:pPr eaLnBrk="1" hangingPunct="1"/>
            <a:r>
              <a:rPr lang="en-US"/>
              <a:t>…but sender and receiver still only do “I’ll transmit M at…” and “I’ll expect M at…” – the added complexity is in the network, not in the nodes</a:t>
            </a:r>
          </a:p>
        </p:txBody>
      </p:sp>
    </p:spTree>
    <p:extLst>
      <p:ext uri="{BB962C8B-B14F-4D97-AF65-F5344CB8AC3E}">
        <p14:creationId xmlns:p14="http://schemas.microsoft.com/office/powerpoint/2010/main" val="12749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0CD069-3E4E-42D2-8FEE-CD18C008A3E5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de-AT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1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A2767-B6AC-4C7A-8BDB-51624EEA8BDD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de-AT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502186-2E73-410D-A2A7-6C64906B2C76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23</a:t>
            </a:fld>
            <a:endParaRPr lang="de-AT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1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24</a:t>
            </a:fld>
            <a:endParaRPr lang="de-AT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0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25</a:t>
            </a:fld>
            <a:endParaRPr lang="de-AT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16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7DEA-7C0F-4E2D-80F1-3A93A0E04C89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26</a:t>
            </a:fld>
            <a:endParaRPr lang="de-AT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3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0" y="5577360"/>
            <a:ext cx="5591176" cy="515936"/>
          </a:xfrm>
        </p:spPr>
        <p:txBody>
          <a:bodyPr lIns="43200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FFA93CB4-951C-4492-BC67-AB35322B52AF}" type="datetime1">
              <a:rPr lang="en-US" smtClean="0"/>
              <a:t>12/5/2017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35960" y="5049180"/>
            <a:ext cx="5940102" cy="515936"/>
          </a:xfrm>
        </p:spPr>
        <p:txBody>
          <a:bodyPr lIns="43200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TTTech</a:t>
            </a:r>
            <a:r>
              <a:rPr lang="en-US" dirty="0"/>
              <a:t> Automotive Confidential and Proprietary Information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5999" y="1784351"/>
            <a:ext cx="5580063" cy="2040693"/>
          </a:xfrm>
        </p:spPr>
        <p:txBody>
          <a:bodyPr lIns="432000" tIns="0" anchor="b"/>
          <a:lstStyle>
            <a:lvl1pPr algn="r">
              <a:lnSpc>
                <a:spcPts val="48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3825044"/>
            <a:ext cx="5577346" cy="1224135"/>
          </a:xfrm>
        </p:spPr>
        <p:txBody>
          <a:bodyPr anchor="ctr"/>
          <a:lstStyle>
            <a:lvl1pPr algn="r">
              <a:defRPr sz="2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12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600" y="1268413"/>
            <a:ext cx="5580062" cy="4835524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6096001" y="1268413"/>
            <a:ext cx="5580062" cy="4835524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3BBD760-0517-44F6-A15E-6467C4B0806B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71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600" y="1268413"/>
            <a:ext cx="3725319" cy="4835524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241258" y="1268413"/>
            <a:ext cx="3714737" cy="4835524"/>
          </a:xfrm>
        </p:spPr>
        <p:txBody>
          <a:bodyPr lIns="72000" t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01673F8-C67C-4282-A395-2F164DB933F6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7967663" y="1268413"/>
            <a:ext cx="3719512" cy="4835524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7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, Pictur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22144-D792-44AE-8FA3-06D95AB9571F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6096000" y="1268413"/>
            <a:ext cx="5580062" cy="4835524"/>
          </a:xfrm>
        </p:spPr>
        <p:txBody>
          <a:bodyPr lIns="21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263" indent="-182563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268413"/>
            <a:ext cx="5588000" cy="48355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</p:spTree>
    <p:extLst>
      <p:ext uri="{BB962C8B-B14F-4D97-AF65-F5344CB8AC3E}">
        <p14:creationId xmlns:p14="http://schemas.microsoft.com/office/powerpoint/2010/main" val="51696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, One Column and fre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7E0A2-77FC-4CE0-9351-D3EAD92ACB6A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15939" y="1268413"/>
            <a:ext cx="5580061" cy="4835524"/>
          </a:xfrm>
        </p:spPr>
        <p:txBody>
          <a:bodyPr lIns="0" rIns="21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263" indent="-182563">
              <a:defRPr/>
            </a:lvl5pPr>
            <a:lvl8pPr>
              <a:buSzPct val="100000"/>
              <a:defRPr/>
            </a:lvl8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69821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25C8D8-9D48-4309-94CD-76E3BA42BDB3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22" hasCustomPrompt="1"/>
          </p:nvPr>
        </p:nvSpPr>
        <p:spPr>
          <a:xfrm>
            <a:off x="515938" y="1268413"/>
            <a:ext cx="11160123" cy="4835525"/>
          </a:xfrm>
        </p:spPr>
        <p:txBody>
          <a:bodyPr/>
          <a:lstStyle>
            <a:lvl1pPr marL="400050" indent="-400050">
              <a:buFont typeface="+mj-lt"/>
              <a:buAutoNum type="arabicPeriod"/>
              <a:defRPr sz="2200" b="0" i="0">
                <a:solidFill>
                  <a:schemeClr val="tx1"/>
                </a:solidFill>
              </a:defRPr>
            </a:lvl1pPr>
            <a:lvl2pPr marL="419100" indent="0">
              <a:defRPr/>
            </a:lvl2pPr>
            <a:lvl3pPr marL="609600" indent="-182563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939" y="260350"/>
            <a:ext cx="8893174" cy="50482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List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8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7C94293-C62E-4EEF-9485-CD7387441C8B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7935" y="765176"/>
            <a:ext cx="11168128" cy="503238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400" kern="800" spc="-13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72808F-0153-47E5-AAD4-59D0F25535F3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EA70F0A-090B-48A3-8B1B-04E3851E90ED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68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512CD-7453-4221-A589-F1B74102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6F4-8E39-4F5D-96CA-8F6ABD7D7A86}" type="datetime1">
              <a:rPr lang="en-US" smtClean="0"/>
              <a:t>12/5/2017</a:t>
            </a:fld>
            <a:endParaRPr lang="de-DE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D9F98267-94C8-4E5A-A419-DBAA02029DD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0725969"/>
              </p:ext>
            </p:extLst>
          </p:nvPr>
        </p:nvGraphicFramePr>
        <p:xfrm>
          <a:off x="507935" y="3792684"/>
          <a:ext cx="11160130" cy="25578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6">
                  <a:extLst>
                    <a:ext uri="{9D8B030D-6E8A-4147-A177-3AD203B41FA5}">
                      <a16:colId xmlns:a16="http://schemas.microsoft.com/office/drawing/2014/main" val="1550956374"/>
                    </a:ext>
                  </a:extLst>
                </a:gridCol>
                <a:gridCol w="223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r>
                        <a:rPr lang="en-US" sz="1200" dirty="0"/>
                        <a:t>Vienna, Austria (Headquarters)</a:t>
                      </a:r>
                    </a:p>
                  </a:txBody>
                  <a:tcPr marL="180000" marR="180000" marT="1800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Germany</a:t>
                      </a:r>
                    </a:p>
                  </a:txBody>
                  <a:tcPr marL="180000" marR="180000" marT="1800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USA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Japan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China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+43 1 585 65 38-5000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office@tttech-automotive.com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+49 841 88 56 47-0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office@tttech-automotive.com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+1 978 933 7979</a:t>
                      </a:r>
                    </a:p>
                    <a:p>
                      <a:r>
                        <a:rPr lang="en-US" sz="1200" dirty="0"/>
                        <a:t>usa@tttech.com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+81 52 485 5898</a:t>
                      </a:r>
                    </a:p>
                    <a:p>
                      <a:r>
                        <a:rPr lang="en-US" sz="1200" dirty="0"/>
                        <a:t>office@tttech.jp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+86 21 5015 2925-0</a:t>
                      </a:r>
                    </a:p>
                    <a:p>
                      <a:r>
                        <a:rPr lang="en-US" sz="1200" dirty="0"/>
                        <a:t>china@tttech.com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r>
                        <a:rPr lang="de-DE" sz="1200" dirty="0"/>
                        <a:t>www.tttech-automotive.com</a:t>
                      </a:r>
                      <a:endParaRPr lang="en-US" sz="1200" dirty="0"/>
                    </a:p>
                  </a:txBody>
                  <a:tcPr marL="180000" marR="180000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A137E890-E26A-4E5E-8BF3-5076A52C3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4113318" y="1916832"/>
            <a:ext cx="3949361" cy="108012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5654F59-B016-46FB-ACC8-781B1F6C29A3}"/>
              </a:ext>
            </a:extLst>
          </p:cNvPr>
          <p:cNvSpPr/>
          <p:nvPr userDrawn="1"/>
        </p:nvSpPr>
        <p:spPr>
          <a:xfrm>
            <a:off x="9912424" y="44624"/>
            <a:ext cx="194421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02BB0093-27EA-4D80-B46A-0BD66FB0F7F7}"/>
              </a:ext>
            </a:extLst>
          </p:cNvPr>
          <p:cNvSpPr txBox="1">
            <a:spLocks/>
          </p:cNvSpPr>
          <p:nvPr userDrawn="1"/>
        </p:nvSpPr>
        <p:spPr>
          <a:xfrm>
            <a:off x="7061373" y="6387977"/>
            <a:ext cx="4363864" cy="21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Copyright © </a:t>
            </a:r>
            <a:r>
              <a:rPr lang="en-US" altLang="de-DE" dirty="0" err="1">
                <a:solidFill>
                  <a:schemeClr val="bg1">
                    <a:lumMod val="50000"/>
                  </a:schemeClr>
                </a:solidFill>
              </a:rPr>
              <a:t>TTTech</a:t>
            </a: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 Automotive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98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JOBS\19_DMCGROUP\PP_AKTUELL_2014\RES\16zu9_Grid_PN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aim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0"/>
            <a:ext cx="12197160" cy="6872301"/>
          </a:xfrm>
        </p:spPr>
        <p:txBody>
          <a:bodyPr tIns="864000"/>
          <a:lstStyle>
            <a:lvl1pPr algn="ctr"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6526" y="3217378"/>
            <a:ext cx="7895758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2470" y="2497298"/>
            <a:ext cx="7895758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772816"/>
            <a:ext cx="7548729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1772816"/>
            <a:ext cx="8893174" cy="2308360"/>
          </a:xfrm>
        </p:spPr>
        <p:txBody>
          <a:bodyPr/>
          <a:lstStyle>
            <a:lvl1pPr>
              <a:lnSpc>
                <a:spcPts val="5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B015A94-F1BC-4D97-B1B6-B30309E4E235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2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_TTTech Main [no UR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14849" y="6425336"/>
            <a:ext cx="474916" cy="432664"/>
          </a:xfrm>
          <a:prstGeom prst="rect">
            <a:avLst/>
          </a:prstGeom>
        </p:spPr>
        <p:txBody>
          <a:bodyPr/>
          <a:lstStyle/>
          <a:p>
            <a:fld id="{960969DB-8E82-4D43-9BFE-4A6533691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1328"/>
            <a:ext cx="121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FF6100"/>
                </a:solidFill>
              </a:rPr>
              <a:t>TTTech Confidential and Proprietary Information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892799" y="1620001"/>
            <a:ext cx="10411200" cy="4248151"/>
          </a:xfrm>
          <a:prstGeom prst="rect">
            <a:avLst/>
          </a:prstGeom>
        </p:spPr>
        <p:txBody>
          <a:bodyPr lIns="0" tIns="0" rIns="0" bIns="0"/>
          <a:lstStyle>
            <a:lvl1pPr marL="457189" indent="-457189">
              <a:lnSpc>
                <a:spcPct val="100000"/>
              </a:lnSpc>
              <a:buFontTx/>
              <a:buBlip>
                <a:blip r:embed="rId2"/>
              </a:buBlip>
              <a:defRPr/>
            </a:lvl1pPr>
            <a:lvl2pPr marL="952476" indent="-469888">
              <a:lnSpc>
                <a:spcPct val="100000"/>
              </a:lnSpc>
              <a:buFontTx/>
              <a:buBlip>
                <a:blip r:embed="rId2"/>
              </a:buBlip>
              <a:defRPr/>
            </a:lvl2pPr>
            <a:lvl3pPr marL="1320767" indent="-368291">
              <a:buFontTx/>
              <a:buBlip>
                <a:blip r:embed="rId2"/>
              </a:buBlip>
              <a:defRPr/>
            </a:lvl3pPr>
            <a:lvl4pPr marL="1676358" indent="-355591">
              <a:buFontTx/>
              <a:buBlip>
                <a:blip r:embed="rId2"/>
              </a:buBlip>
              <a:defRPr/>
            </a:lvl4pPr>
            <a:lvl5pPr marL="1921885" indent="-243411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89695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397000"/>
            <a:ext cx="12192000" cy="37592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1600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6400" y="5562600"/>
            <a:ext cx="11379200" cy="7112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4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75400"/>
            <a:ext cx="5689600" cy="381000"/>
          </a:xfrm>
          <a:prstGeom prst="rect">
            <a:avLst/>
          </a:prstGeom>
        </p:spPr>
        <p:txBody>
          <a:bodyPr/>
          <a:lstStyle>
            <a:lvl1pPr>
              <a:defRPr sz="1200" b="0" i="1">
                <a:solidFill>
                  <a:schemeClr val="tx1">
                    <a:lumMod val="75000"/>
                  </a:schemeClr>
                </a:solidFill>
                <a:latin typeface="Samsung Sharp Sans" charset="0"/>
                <a:ea typeface="Samsung Sharp Sans" charset="0"/>
                <a:cs typeface="Samsung Sharp Sans" charset="0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87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Tech Main [no UR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14849" y="6425336"/>
            <a:ext cx="474916" cy="432664"/>
          </a:xfrm>
          <a:prstGeom prst="rect">
            <a:avLst/>
          </a:prstGeom>
        </p:spPr>
        <p:txBody>
          <a:bodyPr/>
          <a:lstStyle/>
          <a:p>
            <a:fld id="{960969DB-8E82-4D43-9BFE-4A6533691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892799" y="1620001"/>
            <a:ext cx="10411200" cy="4248151"/>
          </a:xfrm>
          <a:prstGeom prst="rect">
            <a:avLst/>
          </a:prstGeom>
        </p:spPr>
        <p:txBody>
          <a:bodyPr lIns="0" tIns="0" rIns="0" bIns="0"/>
          <a:lstStyle>
            <a:lvl1pPr marL="457189" indent="-457189">
              <a:lnSpc>
                <a:spcPct val="100000"/>
              </a:lnSpc>
              <a:buFontTx/>
              <a:buBlip>
                <a:blip r:embed="rId2"/>
              </a:buBlip>
              <a:defRPr/>
            </a:lvl1pPr>
            <a:lvl2pPr marL="952476" indent="-469888">
              <a:lnSpc>
                <a:spcPct val="100000"/>
              </a:lnSpc>
              <a:buFontTx/>
              <a:buBlip>
                <a:blip r:embed="rId2"/>
              </a:buBlip>
              <a:defRPr/>
            </a:lvl2pPr>
            <a:lvl3pPr marL="1320767" indent="-368291">
              <a:buFontTx/>
              <a:buBlip>
                <a:blip r:embed="rId2"/>
              </a:buBlip>
              <a:defRPr/>
            </a:lvl3pPr>
            <a:lvl4pPr marL="1676358" indent="-355591">
              <a:buFontTx/>
              <a:buBlip>
                <a:blip r:embed="rId2"/>
              </a:buBlip>
              <a:defRPr/>
            </a:lvl4pPr>
            <a:lvl5pPr marL="1921885" indent="-243411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17891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85726"/>
            <a:ext cx="7198784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8367" y="1619251"/>
            <a:ext cx="11228917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2294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8367" y="128588"/>
            <a:ext cx="7198784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367" y="1619250"/>
            <a:ext cx="5511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8" y="1619250"/>
            <a:ext cx="551391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367" y="3957641"/>
            <a:ext cx="5511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957641"/>
            <a:ext cx="551391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917" y="6477000"/>
            <a:ext cx="6237816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dt" sz="half" idx="11"/>
          </p:nvPr>
        </p:nvSpPr>
        <p:spPr>
          <a:xfrm>
            <a:off x="9116485" y="6477000"/>
            <a:ext cx="2878667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495EE6D-656C-42EC-8ECA-C1A78492197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28588"/>
            <a:ext cx="7198784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8367" y="1619251"/>
            <a:ext cx="5511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19251"/>
            <a:ext cx="55139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917" y="6477000"/>
            <a:ext cx="6237816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dt" sz="half" idx="11"/>
          </p:nvPr>
        </p:nvSpPr>
        <p:spPr>
          <a:xfrm>
            <a:off x="9116484" y="6477000"/>
            <a:ext cx="2878667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D6A8E66-D672-4978-8D52-FFCFD15084B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6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7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D3D7594-4D62-435A-841F-ECDA4A69ED3A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5939" y="260350"/>
            <a:ext cx="8893174" cy="50482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873A49F-5AE6-4E97-8669-6B215E5D3706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52470" y="5408181"/>
            <a:ext cx="10017158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63525" y="4683699"/>
            <a:ext cx="9576891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53136"/>
            <a:ext cx="8893174" cy="1512168"/>
          </a:xfrm>
        </p:spPr>
        <p:txBody>
          <a:bodyPr/>
          <a:lstStyle>
            <a:lvl1pPr>
              <a:lnSpc>
                <a:spcPts val="5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07935" y="3752515"/>
            <a:ext cx="1123569" cy="936625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 tIns="900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noProof="0" dirty="0"/>
              <a:t>Please Upload New Picture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72E6B5D-8E70-45FF-A2B0-6B71E1E91974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7935" y="3752515"/>
            <a:ext cx="1123569" cy="936625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52470" y="5408181"/>
            <a:ext cx="10017158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4683699"/>
            <a:ext cx="9576891" cy="67967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noProof="0" dirty="0" err="1"/>
              <a:t>Backgroundxxxxxxxxxxxxxxxxxxxxxx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53136"/>
            <a:ext cx="8893174" cy="1512168"/>
          </a:xfrm>
        </p:spPr>
        <p:txBody>
          <a:bodyPr/>
          <a:lstStyle>
            <a:lvl1pPr>
              <a:lnSpc>
                <a:spcPts val="5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6" y="1268413"/>
            <a:ext cx="11160127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400" kern="800" spc="-13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86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F1B604-8E17-4DBE-A166-97CC04962D25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08000" y="2036762"/>
            <a:ext cx="11168062" cy="4067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263" indent="-182563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2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600" y="2036762"/>
            <a:ext cx="5580062" cy="4067175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6096001" y="2036762"/>
            <a:ext cx="5580062" cy="4067175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6" y="1268413"/>
            <a:ext cx="11160127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400" kern="800" spc="-13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542CFD0-1CA0-4C64-A015-E8C767A4BDF5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8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507600" y="2036762"/>
            <a:ext cx="3725319" cy="4067175"/>
          </a:xfrm>
        </p:spPr>
        <p:txBody>
          <a:bodyPr r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241258" y="2036762"/>
            <a:ext cx="3714737" cy="4067175"/>
          </a:xfrm>
        </p:spPr>
        <p:txBody>
          <a:bodyPr lIns="72000" t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6" y="1268413"/>
            <a:ext cx="11160127" cy="515937"/>
          </a:xfrm>
        </p:spPr>
        <p:txBody>
          <a:bodyPr l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lang="en-US" sz="2400" kern="800" spc="-13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noProof="0" dirty="0"/>
              <a:t>Click here to edit subtitle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745055C-F546-4BFE-8590-C5EED2C36961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2" hasCustomPrompt="1"/>
          </p:nvPr>
        </p:nvSpPr>
        <p:spPr>
          <a:xfrm>
            <a:off x="7967663" y="2036762"/>
            <a:ext cx="3719512" cy="4067175"/>
          </a:xfrm>
        </p:spPr>
        <p:txBody>
          <a:bodyPr lIns="108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27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atumsplatzhalter 15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A9E4D4-7244-40C1-BDCF-3B79639D5AC2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157" name="Fußzeilenplatzhalter 15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 err="1"/>
              <a:t>TTTech</a:t>
            </a:r>
            <a:r>
              <a:rPr lang="en-US" noProof="0" dirty="0"/>
              <a:t> Automotive Confidential and Proprietary Information</a:t>
            </a:r>
          </a:p>
        </p:txBody>
      </p:sp>
      <p:sp>
        <p:nvSpPr>
          <p:cNvPr id="158" name="Foliennummernplatzhalter 15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9" hasCustomPrompt="1"/>
          </p:nvPr>
        </p:nvSpPr>
        <p:spPr>
          <a:xfrm>
            <a:off x="508000" y="1268413"/>
            <a:ext cx="11168062" cy="4835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49263" indent="-182563">
              <a:defRPr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90035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5" y="1784350"/>
            <a:ext cx="11168128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 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4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2825BC-4848-4250-BB2A-C67355002838}" type="datetime1">
              <a:rPr lang="en-US" smtClean="0"/>
              <a:t>12/5/2017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271464" y="6356351"/>
            <a:ext cx="8137649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TTTech</a:t>
            </a:r>
            <a:r>
              <a:rPr lang="en-US" dirty="0"/>
              <a:t> Automotive Confidential and Proprietary Information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6BA1D-85D8-4A66-B78C-46ED6382B9B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444" y="260350"/>
            <a:ext cx="1578856" cy="38493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444" y="260350"/>
            <a:ext cx="1578856" cy="3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6" r:id="rId18"/>
    <p:sldLayoutId id="2147483745" r:id="rId19"/>
    <p:sldLayoutId id="2147483747" r:id="rId20"/>
    <p:sldLayoutId id="2147483748" r:id="rId21"/>
    <p:sldLayoutId id="2147483750" r:id="rId22"/>
    <p:sldLayoutId id="2147483751" r:id="rId23"/>
    <p:sldLayoutId id="2147483752" r:id="rId24"/>
    <p:sldLayoutId id="2147483753" r:id="rId25"/>
    <p:sldLayoutId id="2147483754" r:id="rId26"/>
  </p:sldLayoutIdLst>
  <p:hf hdr="0" ftr="0"/>
  <p:txStyles>
    <p:titleStyle>
      <a:lvl1pPr algn="l" defTabSz="1219170" rtl="0" eaLnBrk="1" latinLnBrk="0" hangingPunct="1">
        <a:lnSpc>
          <a:spcPts val="3200"/>
        </a:lnSpc>
        <a:spcBef>
          <a:spcPct val="0"/>
        </a:spcBef>
        <a:buNone/>
        <a:defRPr sz="2400" kern="800" spc="-53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kern="800" spc="-13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6700" indent="-266700" algn="l" defTabSz="121917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266700" algn="l" defTabSz="121917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defRPr sz="1600" kern="8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49263" indent="-271463" algn="l" defTabSz="121917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400" kern="8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49263" indent="0" algn="l" defTabSz="121917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" indent="-266700" algn="l" defTabSz="121917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00000"/>
        <a:buFontTx/>
        <a:buBlip>
          <a:blip r:embed="rId2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6700" indent="-266700" algn="l" defTabSz="121917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66.e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69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8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1.png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microsoft.com/office/2007/relationships/hdphoto" Target="../media/hdphoto7.wdp"/><Relationship Id="rId10" Type="http://schemas.microsoft.com/office/2007/relationships/hdphoto" Target="../media/hdphoto6.wdp"/><Relationship Id="rId19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11" Type="http://schemas.openxmlformats.org/officeDocument/2006/relationships/image" Target="../media/image53.jpeg"/><Relationship Id="rId5" Type="http://schemas.openxmlformats.org/officeDocument/2006/relationships/image" Target="../media/image48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712" y="1784351"/>
            <a:ext cx="11988775" cy="2040693"/>
          </a:xfrm>
        </p:spPr>
        <p:txBody>
          <a:bodyPr/>
          <a:lstStyle/>
          <a:p>
            <a:r>
              <a:rPr lang="en-US" altLang="de-DE" sz="5400" dirty="0"/>
              <a:t>Autonomous Vehicles </a:t>
            </a:r>
            <a:br>
              <a:rPr lang="en-US" altLang="de-DE" dirty="0"/>
            </a:br>
            <a:r>
              <a:rPr lang="en-US" altLang="de-DE" sz="4000" dirty="0">
                <a:solidFill>
                  <a:schemeClr val="bg1">
                    <a:lumMod val="50000"/>
                  </a:schemeClr>
                </a:solidFill>
              </a:rPr>
              <a:t>Commonalities in state of the art Cars and Spacecrafts</a:t>
            </a:r>
            <a:br>
              <a:rPr lang="en-US" altLang="de-DE" sz="4000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DC0C90-5077-428D-9ED8-10BE99979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43672" y="3825044"/>
            <a:ext cx="8529675" cy="1224135"/>
          </a:xfrm>
        </p:spPr>
        <p:txBody>
          <a:bodyPr/>
          <a:lstStyle/>
          <a:p>
            <a:r>
              <a:rPr lang="en-US" altLang="de-DE" dirty="0"/>
              <a:t>Christian </a:t>
            </a:r>
            <a:r>
              <a:rPr lang="en-US" altLang="de-DE" dirty="0" err="1"/>
              <a:t>Fidi</a:t>
            </a:r>
            <a:br>
              <a:rPr lang="en-US" altLang="de-DE" dirty="0"/>
            </a:br>
            <a:r>
              <a:rPr lang="en-US" altLang="de-DE" dirty="0"/>
              <a:t>Product Manager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BF546B0-93D6-48B4-96F0-1D2BF54E3084}"/>
              </a:ext>
            </a:extLst>
          </p:cNvPr>
          <p:cNvSpPr txBox="1">
            <a:spLocks/>
          </p:cNvSpPr>
          <p:nvPr/>
        </p:nvSpPr>
        <p:spPr>
          <a:xfrm>
            <a:off x="839416" y="5201579"/>
            <a:ext cx="10849713" cy="12241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r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271463" algn="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2400" spc="-53" dirty="0">
                <a:solidFill>
                  <a:schemeClr val="bg1">
                    <a:lumMod val="50000"/>
                  </a:schemeClr>
                </a:solidFill>
                <a:ea typeface="+mj-ea"/>
              </a:rPr>
              <a:t>2017/05/12</a:t>
            </a:r>
          </a:p>
          <a:p>
            <a:pPr algn="l"/>
            <a:r>
              <a:rPr lang="en-US" altLang="de-DE" sz="2400" spc="-53" dirty="0">
                <a:solidFill>
                  <a:schemeClr val="bg1">
                    <a:lumMod val="50000"/>
                  </a:schemeClr>
                </a:solidFill>
                <a:ea typeface="+mj-ea"/>
              </a:rPr>
              <a:t>Flight Software Workshop 2017</a:t>
            </a:r>
          </a:p>
        </p:txBody>
      </p:sp>
    </p:spTree>
    <p:extLst>
      <p:ext uri="{BB962C8B-B14F-4D97-AF65-F5344CB8AC3E}">
        <p14:creationId xmlns:p14="http://schemas.microsoft.com/office/powerpoint/2010/main" val="12664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Classification by VDA</a:t>
            </a:r>
          </a:p>
        </p:txBody>
      </p:sp>
      <p:pic>
        <p:nvPicPr>
          <p:cNvPr id="13314" name="Picture 2" descr="https://www.vda.de/.imaging/stk/vda/lightboxImage/dam/vda/Medien/EN/Themen/Innovation-und-Technik/Automatisiertes-Fahren/Chapter_12_Levels_Of_Automated_Driving/jcr:content/Chapter_12_Levels_Of_Automated_Driving.2015-04-27-18-51-10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2978" r="2330" b="12207"/>
          <a:stretch/>
        </p:blipFill>
        <p:spPr bwMode="auto">
          <a:xfrm>
            <a:off x="1383568" y="2034093"/>
            <a:ext cx="9464960" cy="44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479579" y="1938083"/>
            <a:ext cx="4636469" cy="0"/>
          </a:xfrm>
          <a:prstGeom prst="straightConnector1">
            <a:avLst/>
          </a:prstGeom>
          <a:noFill/>
          <a:ln w="28575" algn="ctr">
            <a:solidFill>
              <a:srgbClr val="0093D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247665" y="1554041"/>
            <a:ext cx="2475037" cy="3282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 the market today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184102" y="1938083"/>
            <a:ext cx="1536171" cy="0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92916" y="1185481"/>
            <a:ext cx="1459054" cy="6564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SOP 2017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e.g. Audi A8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824215" y="1938083"/>
            <a:ext cx="1440160" cy="0"/>
          </a:xfrm>
          <a:prstGeom prst="straightConnector1">
            <a:avLst/>
          </a:prstGeom>
          <a:noFill/>
          <a:ln w="28575" algn="ctr">
            <a:solidFill>
              <a:srgbClr val="F294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786361" y="1185481"/>
            <a:ext cx="1474763" cy="6564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Planned for </a:t>
            </a:r>
            <a:b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2020+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9696400" y="1073987"/>
            <a:ext cx="2304256" cy="960107"/>
          </a:xfrm>
          <a:prstGeom prst="wedgeRoundRectCallout">
            <a:avLst>
              <a:gd name="adj1" fmla="val -68448"/>
              <a:gd name="adj2" fmla="val -1109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294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Delegation of responsibility from driver to the car</a:t>
            </a: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29C098C6-2B08-48E4-802C-3914AE4B2808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32B11CA3-D20E-4CC9-A313-D26A441863D5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27014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27381" y="5637245"/>
            <a:ext cx="288032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5733" b="0" i="0" u="none" strike="noStrike" kern="1200" cap="none" spc="0" normalizeH="0" baseline="0" noProof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0" y="2761208"/>
            <a:ext cx="5088567" cy="21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2756926"/>
            <a:ext cx="5088565" cy="21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2735627" y="3675817"/>
            <a:ext cx="672075" cy="384043"/>
          </a:xfrm>
          <a:prstGeom prst="ellipse">
            <a:avLst/>
          </a:prstGeom>
          <a:noFill/>
          <a:ln w="28575" cap="flat" cmpd="sng" algn="ctr">
            <a:solidFill>
              <a:srgbClr val="FF6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733" b="0" i="0" u="none" strike="noStrike" kern="1200" cap="none" spc="0" normalizeH="0" baseline="0" noProof="0" dirty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" name="Curved Connector 5"/>
          <p:cNvCxnSpPr>
            <a:stCxn id="3" idx="7"/>
          </p:cNvCxnSpPr>
          <p:nvPr/>
        </p:nvCxnSpPr>
        <p:spPr bwMode="auto">
          <a:xfrm rot="5400000" flipH="1" flipV="1">
            <a:off x="3446989" y="3291294"/>
            <a:ext cx="303057" cy="578476"/>
          </a:xfrm>
          <a:prstGeom prst="curvedConnector2">
            <a:avLst/>
          </a:prstGeom>
          <a:noFill/>
          <a:ln w="28575" algn="ctr">
            <a:solidFill>
              <a:srgbClr val="FF61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 rot="20576230">
            <a:off x="7871103" y="3595514"/>
            <a:ext cx="963904" cy="464345"/>
          </a:xfrm>
          <a:prstGeom prst="ellipse">
            <a:avLst/>
          </a:prstGeom>
          <a:noFill/>
          <a:ln w="28575" cap="flat" cmpd="sng" algn="ctr">
            <a:solidFill>
              <a:srgbClr val="FF6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733" b="0" i="0" u="none" strike="noStrike" kern="1200" cap="none" spc="0" normalizeH="0" baseline="0" noProof="0" dirty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6096001" y="5022300"/>
            <a:ext cx="5203201" cy="20515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5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714375" indent="-352425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300">
                <a:solidFill>
                  <a:srgbClr val="414141"/>
                </a:solidFill>
                <a:latin typeface="+mn-lt"/>
              </a:defRPr>
            </a:lvl2pPr>
            <a:lvl3pPr marL="990600" indent="-27622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>
                <a:solidFill>
                  <a:srgbClr val="414141"/>
                </a:solidFill>
                <a:latin typeface="+mn-lt"/>
              </a:defRPr>
            </a:lvl3pPr>
            <a:lvl4pPr marL="1257300" indent="-2667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700">
                <a:solidFill>
                  <a:srgbClr val="414141"/>
                </a:solidFill>
                <a:latin typeface="+mn-lt"/>
              </a:defRPr>
            </a:lvl4pPr>
            <a:lvl5pPr marL="1441450" indent="-1825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500">
                <a:solidFill>
                  <a:srgbClr val="414141"/>
                </a:solidFill>
                <a:latin typeface="+mn-lt"/>
              </a:defRPr>
            </a:lvl5pPr>
            <a:lvl6pPr marL="18986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6pPr>
            <a:lvl7pPr marL="23558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7pPr>
            <a:lvl8pPr marL="28130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8pPr>
            <a:lvl9pPr marL="32702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9pPr>
          </a:lstStyle>
          <a:p>
            <a:pPr marL="457189" marR="0" lvl="0" indent="-457189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 the car </a:t>
            </a:r>
            <a:b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(avoiding obstacles)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5414" y="2761207"/>
            <a:ext cx="5088565" cy="345210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733" b="0" i="0" u="none" strike="noStrike" kern="1200" cap="none" spc="0" normalizeH="0" baseline="0" noProof="0" dirty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999990" y="2756927"/>
            <a:ext cx="5088565" cy="345210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733" b="0" i="0" u="none" strike="noStrike" kern="1200" cap="none" spc="0" normalizeH="0" baseline="0" noProof="0" dirty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Fail-Operational Requirement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539881" y="8567115"/>
            <a:ext cx="393056" cy="380989"/>
          </a:xfrm>
        </p:spPr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69DB-8E82-4D43-9BFE-4A6533691751}" type="slidenum"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41414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14141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667" dirty="0"/>
              <a:t>Lane change to the side </a:t>
            </a:r>
            <a:br>
              <a:rPr lang="en-US" sz="2667" dirty="0"/>
            </a:br>
            <a:r>
              <a:rPr lang="en-US" sz="2667" dirty="0"/>
              <a:t>and stopping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47354" y="1508787"/>
            <a:ext cx="10241201" cy="96010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93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1077357" marR="0" lvl="0" indent="-1077357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Level 4: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“System can handle all situations automatically in the specific application case” [VDA]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294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 Even in the case of component failures!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F294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92800" y="5025878"/>
            <a:ext cx="5203201" cy="20515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5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714375" indent="-352425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300">
                <a:solidFill>
                  <a:srgbClr val="414141"/>
                </a:solidFill>
                <a:latin typeface="+mn-lt"/>
              </a:defRPr>
            </a:lvl2pPr>
            <a:lvl3pPr marL="990600" indent="-27622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>
                <a:solidFill>
                  <a:srgbClr val="414141"/>
                </a:solidFill>
                <a:latin typeface="+mn-lt"/>
              </a:defRPr>
            </a:lvl3pPr>
            <a:lvl4pPr marL="1257300" indent="-2667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700">
                <a:solidFill>
                  <a:srgbClr val="414141"/>
                </a:solidFill>
                <a:latin typeface="+mn-lt"/>
              </a:defRPr>
            </a:lvl4pPr>
            <a:lvl5pPr marL="1441450" indent="-1825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500">
                <a:solidFill>
                  <a:srgbClr val="414141"/>
                </a:solidFill>
                <a:latin typeface="+mn-lt"/>
              </a:defRPr>
            </a:lvl5pPr>
            <a:lvl6pPr marL="18986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6pPr>
            <a:lvl7pPr marL="23558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7pPr>
            <a:lvl8pPr marL="28130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8pPr>
            <a:lvl9pPr marL="32702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9pPr>
          </a:lstStyle>
          <a:p>
            <a:pPr marL="457189" marR="0" lvl="0" indent="-457189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Lane change to the side </a:t>
            </a:r>
            <a:b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stopping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DA58D925-E06D-46CB-9634-B51676C71705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2792844B-A16A-41F2-B9F2-FE8686293013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81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733" dirty="0"/>
              <a:t>Safety assumptions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40804" y="1125065"/>
            <a:ext cx="6739372" cy="4248151"/>
          </a:xfrm>
        </p:spPr>
        <p:txBody>
          <a:bodyPr/>
          <a:lstStyle/>
          <a:p>
            <a:pPr marL="342891" indent="-342891">
              <a:buFont typeface="+mj-lt"/>
              <a:buAutoNum type="arabicPeriod"/>
            </a:pPr>
            <a:r>
              <a:rPr lang="en-GB" sz="1600" dirty="0"/>
              <a:t>A fault can occur in an arbitrarily complex situation</a:t>
            </a:r>
          </a:p>
          <a:p>
            <a:pPr marL="342891" indent="-342891">
              <a:buFont typeface="+mj-lt"/>
              <a:buAutoNum type="arabicPeriod"/>
            </a:pPr>
            <a:r>
              <a:rPr lang="en-GB" sz="1600" b="1" dirty="0"/>
              <a:t>Today’s Level 2/3 systems</a:t>
            </a:r>
          </a:p>
          <a:p>
            <a:pPr marL="642923" lvl="1" indent="-285744"/>
            <a:r>
              <a:rPr lang="en-GB" sz="1600" dirty="0"/>
              <a:t>Driver shall take over within 10s error reaction time</a:t>
            </a:r>
          </a:p>
          <a:p>
            <a:pPr marL="642923" lvl="1" indent="-285744"/>
            <a:r>
              <a:rPr lang="en-GB" sz="1600" dirty="0"/>
              <a:t>Reduced speed and limited complexity of driving situation (e.g. traffic jam pilot) allow  fail-silent approach based on pre-calculated safety trajectory if driver fails to take over.</a:t>
            </a:r>
          </a:p>
          <a:p>
            <a:pPr marL="642923" lvl="1" indent="-285744"/>
            <a:r>
              <a:rPr lang="en-GB" sz="1600" dirty="0"/>
              <a:t>Assumed safety requirement for ADAS ECU: no commands shall be sent on the car network in case of an error</a:t>
            </a:r>
          </a:p>
          <a:p>
            <a:pPr marL="342891" indent="-342891">
              <a:buFont typeface="+mj-lt"/>
              <a:buAutoNum type="arabicPeriod"/>
            </a:pPr>
            <a:r>
              <a:rPr lang="en-GB" sz="1600" b="1" dirty="0"/>
              <a:t>Level 4 systems</a:t>
            </a:r>
          </a:p>
          <a:p>
            <a:pPr marL="642923" lvl="1" indent="-285744"/>
            <a:r>
              <a:rPr lang="en-GB" sz="1600" dirty="0"/>
              <a:t>Highway speed 130 km/h (= 361 meters in 10 seconds)</a:t>
            </a:r>
          </a:p>
          <a:p>
            <a:pPr marL="642923" lvl="1" indent="-285744"/>
            <a:r>
              <a:rPr lang="en-GB" sz="1600" dirty="0"/>
              <a:t>Other vehicles changing lanes, braking, …</a:t>
            </a:r>
          </a:p>
          <a:p>
            <a:pPr marL="642923" lvl="1" indent="-285744"/>
            <a:r>
              <a:rPr lang="en-GB" sz="1600" dirty="0"/>
              <a:t>If driver fails to take over need to reach a safe place to stop </a:t>
            </a:r>
            <a:br>
              <a:rPr lang="en-GB" sz="1600" dirty="0"/>
            </a:br>
            <a:r>
              <a:rPr lang="en-GB" sz="1600" dirty="0"/>
              <a:t>(breakdown lane) (a few minutes)</a:t>
            </a:r>
          </a:p>
          <a:p>
            <a:pPr marL="642923" lvl="1" indent="-285744"/>
            <a:r>
              <a:rPr lang="en-GB" sz="1600" dirty="0"/>
              <a:t>Therefore appropriate computational power and situational </a:t>
            </a:r>
            <a:br>
              <a:rPr lang="en-GB" sz="1600" dirty="0"/>
            </a:br>
            <a:r>
              <a:rPr lang="en-GB" sz="1600" dirty="0"/>
              <a:t>awareness is needed also in the fault scenario to continue </a:t>
            </a:r>
            <a:br>
              <a:rPr lang="en-GB" sz="1600" dirty="0"/>
            </a:br>
            <a:r>
              <a:rPr lang="en-GB" sz="1600" dirty="0"/>
              <a:t>operating (for ~5minutes up to full driving cycle)</a:t>
            </a:r>
          </a:p>
          <a:p>
            <a:pPr marL="357179" lvl="1" indent="0">
              <a:buNone/>
            </a:pPr>
            <a:r>
              <a:rPr lang="en-GB" sz="2800" dirty="0">
                <a:solidFill>
                  <a:srgbClr val="0093D0"/>
                </a:solidFill>
                <a:sym typeface="Wingdings" panose="05000000000000000000" pitchFamily="2" charset="2"/>
              </a:rPr>
              <a:t> </a:t>
            </a:r>
            <a:r>
              <a:rPr lang="en-GB" sz="2800" dirty="0">
                <a:solidFill>
                  <a:srgbClr val="0093D0"/>
                </a:solidFill>
              </a:rPr>
              <a:t>Redundant configuration required!</a:t>
            </a:r>
            <a:endParaRPr lang="en-GB" sz="3600" dirty="0">
              <a:solidFill>
                <a:srgbClr val="0093D0"/>
              </a:solidFill>
            </a:endParaRPr>
          </a:p>
        </p:txBody>
      </p:sp>
      <p:pic>
        <p:nvPicPr>
          <p:cNvPr id="5" name="Picture 8" descr="http://frankfurtrheinmain.dvwg.de/typo3temp/pics/fa82d53f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08" y="3433117"/>
            <a:ext cx="3012352" cy="31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cjdigital.com/files/2011/03/Traffic-congestion-300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08" y="1497669"/>
            <a:ext cx="3012352" cy="20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016213" y="6040168"/>
            <a:ext cx="3264363" cy="55718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5733" b="0" i="0" u="none" strike="noStrike" kern="1200" cap="none" spc="0" normalizeH="0" baseline="0" noProof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539881" y="8567115"/>
            <a:ext cx="393056" cy="3809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69DB-8E82-4D43-9BFE-4A6533691751}" type="slidenum"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41414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14141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4921095E-9E83-492E-8A5F-8A688F63430B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57C95F5-FC3C-4326-B439-190B9009BFC2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822511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30124"/>
          <a:stretch/>
        </p:blipFill>
        <p:spPr bwMode="auto">
          <a:xfrm>
            <a:off x="815414" y="1643865"/>
            <a:ext cx="10485625" cy="445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Difficult?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539881" y="8567115"/>
            <a:ext cx="393056" cy="380989"/>
          </a:xfrm>
        </p:spPr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69DB-8E82-4D43-9BFE-4A6533691751}" type="slidenum"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41414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14141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67" dirty="0">
                <a:solidFill>
                  <a:srgbClr val="0093D0"/>
                </a:solidFill>
              </a:rPr>
              <a:t>Airplanes are fly-by-wire and fail-operational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445" y="2180861"/>
            <a:ext cx="10081120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 but they use triple or more redundant diverse electronics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587" y="6063328"/>
            <a:ext cx="7776864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TTTech provides the fly-by-wire network for Embraer E-Jet E2 Family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9109FCD6-4352-45FD-BBA8-65CBA568BD1E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6BA434A-F022-4897-89C9-FD6651AAD006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79421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Difficult?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539881" y="8567115"/>
            <a:ext cx="393056" cy="380989"/>
          </a:xfrm>
        </p:spPr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69DB-8E82-4D43-9BFE-4A6533691751}" type="slidenum"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41414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14141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587" y="6063328"/>
            <a:ext cx="7776864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TTTech provides the fly-by-wire network for Embraer E-Jet E2 Family</a:t>
            </a:r>
          </a:p>
        </p:txBody>
      </p:sp>
      <p:pic>
        <p:nvPicPr>
          <p:cNvPr id="10" name="Picture 2" descr="C:\Users\helpa\Desktop\boeing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3" y="72008"/>
            <a:ext cx="929976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8784300" y="1604798"/>
            <a:ext cx="3168352" cy="42481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sz="2667" dirty="0"/>
              <a:t>Boeing 777</a:t>
            </a:r>
            <a:br>
              <a:rPr lang="de-AT" sz="2667" dirty="0"/>
            </a:br>
            <a:r>
              <a:rPr lang="de-AT" sz="2667" dirty="0"/>
              <a:t>Flight Computer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667" dirty="0"/>
              <a:t>3 x 3 </a:t>
            </a:r>
            <a:r>
              <a:rPr lang="de-AT" sz="2667" dirty="0" err="1"/>
              <a:t>Architecture</a:t>
            </a:r>
            <a:endParaRPr lang="de-AT" sz="2667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2667" dirty="0"/>
              <a:t>HW </a:t>
            </a:r>
            <a:r>
              <a:rPr lang="de-AT" sz="2667" dirty="0" err="1"/>
              <a:t>Diversity</a:t>
            </a:r>
            <a:r>
              <a:rPr lang="de-AT" sz="2667" dirty="0"/>
              <a:t> 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507A68BE-FEAA-49AC-B58B-01FE2B7F5B3D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6800082-18AD-4F38-9E64-F10D1FCB9E93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1732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260350"/>
            <a:ext cx="8893174" cy="900350"/>
          </a:xfrm>
        </p:spPr>
        <p:txBody>
          <a:bodyPr/>
          <a:lstStyle/>
          <a:p>
            <a:r>
              <a:rPr lang="de-AT" sz="3733" dirty="0"/>
              <a:t>ISO 26262 Approach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539881" y="8567115"/>
            <a:ext cx="393056" cy="3809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69DB-8E82-4D43-9BFE-4A6533691751}" type="slidenum"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41414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14141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ltGray">
          <a:xfrm>
            <a:off x="1920082" y="3316897"/>
            <a:ext cx="65" cy="36933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ltGray">
          <a:xfrm>
            <a:off x="1992314" y="1052736"/>
            <a:ext cx="6480175" cy="6477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Fault avoidance according to ASIL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ltGray">
          <a:xfrm>
            <a:off x="1992314" y="2132236"/>
            <a:ext cx="4175125" cy="6477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Systematic Faults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ltGray">
          <a:xfrm>
            <a:off x="6311901" y="2132236"/>
            <a:ext cx="2160588" cy="6477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Random Faults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black">
          <a:xfrm>
            <a:off x="4224339" y="3242307"/>
            <a:ext cx="1943100" cy="30899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marL="266700" indent="-180975" algn="l">
              <a:spcBef>
                <a:spcPct val="40000"/>
              </a:spcBef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3888" indent="-177800" algn="l">
              <a:spcBef>
                <a:spcPct val="4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79488" indent="-176213" algn="l">
              <a:spcBef>
                <a:spcPct val="4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43025" indent="-184150" algn="l">
              <a:spcBef>
                <a:spcPct val="4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00213" indent="-177800" algn="l">
              <a:spcBef>
                <a:spcPct val="4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574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146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718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290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Hardware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Processes more strict for higher ASIL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Examples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Formal reviews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Fault injection tests 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Analysis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black">
          <a:xfrm>
            <a:off x="6456363" y="3213324"/>
            <a:ext cx="2016125" cy="311898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marL="266700" indent="-180975" algn="l">
              <a:spcBef>
                <a:spcPct val="40000"/>
              </a:spcBef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3888" indent="-177800" algn="l">
              <a:spcBef>
                <a:spcPct val="4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79488" indent="-176213" algn="l">
              <a:spcBef>
                <a:spcPct val="4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43025" indent="-184150" algn="l">
              <a:spcBef>
                <a:spcPct val="4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00213" indent="-177800" algn="l">
              <a:spcBef>
                <a:spcPct val="4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574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146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718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29013" indent="-1778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Hardware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Lower fault probability for higher ASIL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95248" marR="0" lvl="0" indent="-9525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Examples - self checking design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Dual core lockstep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ECC</a:t>
            </a:r>
          </a:p>
          <a:p>
            <a:pPr marL="355591" marR="0" lvl="0" indent="-241294" algn="l" defTabSz="121917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Clock supervision</a:t>
            </a: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ltGray">
          <a:xfrm>
            <a:off x="2711451" y="2811964"/>
            <a:ext cx="128" cy="3693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ltGray">
          <a:xfrm>
            <a:off x="4800600" y="2811964"/>
            <a:ext cx="128" cy="3693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ltGray">
          <a:xfrm>
            <a:off x="7175500" y="2811964"/>
            <a:ext cx="128" cy="3693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ltGray">
          <a:xfrm>
            <a:off x="7175500" y="1732464"/>
            <a:ext cx="128" cy="3693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ltGray">
          <a:xfrm>
            <a:off x="3648075" y="1732464"/>
            <a:ext cx="128" cy="36933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1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8911464" y="1399635"/>
            <a:ext cx="1697037" cy="2244371"/>
            <a:chOff x="3969" y="1936"/>
            <a:chExt cx="1406" cy="1859"/>
          </a:xfrm>
        </p:grpSpPr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4150" y="2876"/>
              <a:ext cx="549" cy="230"/>
              <a:chOff x="839" y="3081"/>
              <a:chExt cx="499" cy="199"/>
            </a:xfrm>
          </p:grpSpPr>
          <p:sp>
            <p:nvSpPr>
              <p:cNvPr id="38" name="Rectangle 40"/>
              <p:cNvSpPr>
                <a:spLocks noChangeArrowheads="1"/>
              </p:cNvSpPr>
              <p:nvPr/>
            </p:nvSpPr>
            <p:spPr bwMode="ltGray">
              <a:xfrm>
                <a:off x="839" y="3081"/>
                <a:ext cx="499" cy="199"/>
              </a:xfrm>
              <a:prstGeom prst="rect">
                <a:avLst/>
              </a:prstGeom>
              <a:solidFill>
                <a:srgbClr val="66FF33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Text Box 41"/>
              <p:cNvSpPr txBox="1">
                <a:spLocks noChangeArrowheads="1"/>
              </p:cNvSpPr>
              <p:nvPr/>
            </p:nvSpPr>
            <p:spPr bwMode="ltGray">
              <a:xfrm>
                <a:off x="839" y="3113"/>
                <a:ext cx="499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ASIL A</a:t>
                </a:r>
                <a:endParaRPr kumimoji="0" lang="en-US" alt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4150" y="2562"/>
              <a:ext cx="549" cy="230"/>
              <a:chOff x="839" y="3081"/>
              <a:chExt cx="499" cy="199"/>
            </a:xfrm>
          </p:grpSpPr>
          <p:sp>
            <p:nvSpPr>
              <p:cNvPr id="36" name="Rectangle 43"/>
              <p:cNvSpPr>
                <a:spLocks noChangeArrowheads="1"/>
              </p:cNvSpPr>
              <p:nvPr/>
            </p:nvSpPr>
            <p:spPr bwMode="ltGray">
              <a:xfrm>
                <a:off x="839" y="3081"/>
                <a:ext cx="499" cy="199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Text Box 44"/>
              <p:cNvSpPr txBox="1">
                <a:spLocks noChangeArrowheads="1"/>
              </p:cNvSpPr>
              <p:nvPr/>
            </p:nvSpPr>
            <p:spPr bwMode="ltGray">
              <a:xfrm>
                <a:off x="839" y="3113"/>
                <a:ext cx="499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ASIL B</a:t>
                </a:r>
                <a:endParaRPr kumimoji="0" lang="en-US" alt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4150" y="2249"/>
              <a:ext cx="549" cy="230"/>
              <a:chOff x="839" y="3081"/>
              <a:chExt cx="499" cy="199"/>
            </a:xfrm>
          </p:grpSpPr>
          <p:sp>
            <p:nvSpPr>
              <p:cNvPr id="34" name="Rectangle 46"/>
              <p:cNvSpPr>
                <a:spLocks noChangeArrowheads="1"/>
              </p:cNvSpPr>
              <p:nvPr/>
            </p:nvSpPr>
            <p:spPr bwMode="ltGray">
              <a:xfrm>
                <a:off x="839" y="3081"/>
                <a:ext cx="499" cy="199"/>
              </a:xfrm>
              <a:prstGeom prst="rect">
                <a:avLst/>
              </a:prstGeom>
              <a:solidFill>
                <a:srgbClr val="FF9900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Text Box 47"/>
              <p:cNvSpPr txBox="1">
                <a:spLocks noChangeArrowheads="1"/>
              </p:cNvSpPr>
              <p:nvPr/>
            </p:nvSpPr>
            <p:spPr bwMode="ltGray">
              <a:xfrm>
                <a:off x="839" y="3113"/>
                <a:ext cx="499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ASIL C</a:t>
                </a:r>
                <a:endParaRPr kumimoji="0" lang="en-US" alt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1" name="Group 48"/>
            <p:cNvGrpSpPr>
              <a:grpSpLocks/>
            </p:cNvGrpSpPr>
            <p:nvPr/>
          </p:nvGrpSpPr>
          <p:grpSpPr bwMode="auto">
            <a:xfrm>
              <a:off x="4150" y="1936"/>
              <a:ext cx="549" cy="230"/>
              <a:chOff x="839" y="3081"/>
              <a:chExt cx="499" cy="199"/>
            </a:xfrm>
          </p:grpSpPr>
          <p:sp>
            <p:nvSpPr>
              <p:cNvPr id="32" name="Rectangle 49"/>
              <p:cNvSpPr>
                <a:spLocks noChangeArrowheads="1"/>
              </p:cNvSpPr>
              <p:nvPr/>
            </p:nvSpPr>
            <p:spPr bwMode="ltGray">
              <a:xfrm>
                <a:off x="839" y="3081"/>
                <a:ext cx="499" cy="199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Text Box 50"/>
              <p:cNvSpPr txBox="1">
                <a:spLocks noChangeArrowheads="1"/>
              </p:cNvSpPr>
              <p:nvPr/>
            </p:nvSpPr>
            <p:spPr bwMode="ltGray">
              <a:xfrm>
                <a:off x="839" y="3114"/>
                <a:ext cx="499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ASIL D </a:t>
                </a:r>
                <a:endParaRPr kumimoji="0" lang="en-US" alt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4150" y="3189"/>
              <a:ext cx="549" cy="230"/>
              <a:chOff x="839" y="3081"/>
              <a:chExt cx="499" cy="199"/>
            </a:xfrm>
          </p:grpSpPr>
          <p:sp>
            <p:nvSpPr>
              <p:cNvPr id="30" name="Rectangle 52"/>
              <p:cNvSpPr>
                <a:spLocks noChangeArrowheads="1"/>
              </p:cNvSpPr>
              <p:nvPr/>
            </p:nvSpPr>
            <p:spPr bwMode="ltGray">
              <a:xfrm>
                <a:off x="839" y="3081"/>
                <a:ext cx="499" cy="199"/>
              </a:xfrm>
              <a:prstGeom prst="rect">
                <a:avLst/>
              </a:prstGeom>
              <a:solidFill>
                <a:srgbClr val="C0C0C0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Text Box 53"/>
              <p:cNvSpPr txBox="1">
                <a:spLocks noChangeArrowheads="1"/>
              </p:cNvSpPr>
              <p:nvPr/>
            </p:nvSpPr>
            <p:spPr bwMode="ltGray">
              <a:xfrm>
                <a:off x="839" y="3113"/>
                <a:ext cx="499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AT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QM</a:t>
                </a:r>
                <a:endParaRPr kumimoji="0" lang="en-US" alt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" name="Group 54"/>
            <p:cNvGrpSpPr>
              <a:grpSpLocks/>
            </p:cNvGrpSpPr>
            <p:nvPr/>
          </p:nvGrpSpPr>
          <p:grpSpPr bwMode="auto">
            <a:xfrm>
              <a:off x="4876" y="2260"/>
              <a:ext cx="299" cy="1125"/>
              <a:chOff x="1474" y="2432"/>
              <a:chExt cx="272" cy="1093"/>
            </a:xfrm>
          </p:grpSpPr>
          <p:sp>
            <p:nvSpPr>
              <p:cNvPr id="25" name="AutoShape 55"/>
              <p:cNvSpPr>
                <a:spLocks noChangeArrowheads="1"/>
              </p:cNvSpPr>
              <p:nvPr/>
            </p:nvSpPr>
            <p:spPr bwMode="ltGray">
              <a:xfrm>
                <a:off x="1474" y="2432"/>
                <a:ext cx="272" cy="453"/>
              </a:xfrm>
              <a:prstGeom prst="upArrow">
                <a:avLst>
                  <a:gd name="adj1" fmla="val 50000"/>
                  <a:gd name="adj2" fmla="val 108456"/>
                </a:avLst>
              </a:prstGeom>
              <a:gradFill rotWithShape="1">
                <a:gsLst>
                  <a:gs pos="0">
                    <a:srgbClr val="FF3300">
                      <a:alpha val="20000"/>
                    </a:srgbClr>
                  </a:gs>
                  <a:gs pos="100000">
                    <a:srgbClr val="66FF33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alt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Rectangle 56"/>
              <p:cNvSpPr>
                <a:spLocks noChangeArrowheads="1"/>
              </p:cNvSpPr>
              <p:nvPr/>
            </p:nvSpPr>
            <p:spPr bwMode="ltGray">
              <a:xfrm>
                <a:off x="1545" y="3215"/>
                <a:ext cx="131" cy="297"/>
              </a:xfrm>
              <a:prstGeom prst="rect">
                <a:avLst/>
              </a:prstGeom>
              <a:gradFill rotWithShape="1">
                <a:gsLst>
                  <a:gs pos="0">
                    <a:srgbClr val="66FF33">
                      <a:alpha val="20000"/>
                    </a:srgb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altLang="de-DE" sz="24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ltGray">
              <a:xfrm>
                <a:off x="1542" y="324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4300" b="0" i="0" u="none" strike="noStrike" kern="1200" cap="none" spc="0" normalizeH="0" baseline="0" noProof="0">
                  <a:ln>
                    <a:noFill/>
                  </a:ln>
                  <a:solidFill>
                    <a:srgbClr val="0093D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ltGray">
              <a:xfrm>
                <a:off x="1679" y="324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4300" b="0" i="0" u="none" strike="noStrike" kern="1200" cap="none" spc="0" normalizeH="0" baseline="0" noProof="0">
                  <a:ln>
                    <a:noFill/>
                  </a:ln>
                  <a:solidFill>
                    <a:srgbClr val="0093D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ltGray">
              <a:xfrm>
                <a:off x="1542" y="3525"/>
                <a:ext cx="1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4300" b="0" i="0" u="none" strike="noStrike" kern="1200" cap="none" spc="0" normalizeH="0" baseline="0" noProof="0">
                  <a:ln>
                    <a:noFill/>
                  </a:ln>
                  <a:solidFill>
                    <a:srgbClr val="0093D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4" name="Text Box 60"/>
            <p:cNvSpPr txBox="1">
              <a:spLocks noChangeArrowheads="1"/>
            </p:cNvSpPr>
            <p:nvPr/>
          </p:nvSpPr>
          <p:spPr bwMode="ltGray">
            <a:xfrm>
              <a:off x="3969" y="3566"/>
              <a:ext cx="140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ASIL: Automotive Safety Integrity Level</a:t>
              </a:r>
              <a:endParaRPr kumimoji="0" lang="en-US" altLang="de-DE" sz="900" b="1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1947187" y="3242307"/>
            <a:ext cx="1943100" cy="3089999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5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414141"/>
                </a:solidFill>
                <a:latin typeface="+mn-lt"/>
              </a:defRPr>
            </a:lvl2pPr>
            <a:lvl3pPr marL="709613" indent="-1730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14141"/>
                </a:solidFill>
                <a:latin typeface="+mn-lt"/>
              </a:defRPr>
            </a:lvl3pPr>
            <a:lvl4pPr marL="1079500" indent="-1841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414141"/>
                </a:solidFill>
                <a:latin typeface="+mn-lt"/>
              </a:defRPr>
            </a:lvl4pPr>
            <a:lvl5pPr marL="1441450" indent="-1825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5pPr>
            <a:lvl6pPr marL="18986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6pPr>
            <a:lvl7pPr marL="23558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7pPr>
            <a:lvl8pPr marL="28130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8pPr>
            <a:lvl9pPr marL="3270250" indent="-1825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+mn-lt"/>
              </a:defRPr>
            </a:lvl9pPr>
          </a:lstStyle>
          <a:p>
            <a:pPr marL="266693" marR="0" lvl="0" indent="0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693" marR="0" lvl="0" indent="0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</a:t>
            </a: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Processes more strict for higher ASIL</a:t>
            </a: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 traceability</a:t>
            </a: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MC/DC test coverage</a:t>
            </a:r>
          </a:p>
          <a:p>
            <a:pPr marL="450839" marR="0" lvl="0" indent="-184146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Formal methods</a:t>
            </a:r>
          </a:p>
        </p:txBody>
      </p:sp>
      <p:sp>
        <p:nvSpPr>
          <p:cNvPr id="41" name="Datumsplatzhalter 1">
            <a:extLst>
              <a:ext uri="{FF2B5EF4-FFF2-40B4-BE49-F238E27FC236}">
                <a16:creationId xmlns:a16="http://schemas.microsoft.com/office/drawing/2014/main" id="{CD10EDD0-F521-4039-B400-5A682345BC7A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42" name="Foliennummernplatzhalter 3">
            <a:extLst>
              <a:ext uri="{FF2B5EF4-FFF2-40B4-BE49-F238E27FC236}">
                <a16:creationId xmlns:a16="http://schemas.microsoft.com/office/drawing/2014/main" id="{29130A00-5679-4249-9767-123593A7D520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28636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System and Network Partitioning 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E6500C1-B7F5-4BFC-AF8E-40C2327EB6E1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02753-A7D2-4BA9-B0D9-B5E7010C2851}"/>
              </a:ext>
            </a:extLst>
          </p:cNvPr>
          <p:cNvSpPr/>
          <p:nvPr/>
        </p:nvSpPr>
        <p:spPr bwMode="auto">
          <a:xfrm>
            <a:off x="6963219" y="3765362"/>
            <a:ext cx="4293428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3C29F-1E57-447F-B1C9-021EB7A8CB3E}"/>
              </a:ext>
            </a:extLst>
          </p:cNvPr>
          <p:cNvSpPr/>
          <p:nvPr/>
        </p:nvSpPr>
        <p:spPr bwMode="auto">
          <a:xfrm>
            <a:off x="6945027" y="3083366"/>
            <a:ext cx="1006436" cy="609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Core 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D667-E6A5-4D66-BEF5-C597C0820DF5}"/>
              </a:ext>
            </a:extLst>
          </p:cNvPr>
          <p:cNvSpPr/>
          <p:nvPr/>
        </p:nvSpPr>
        <p:spPr bwMode="auto">
          <a:xfrm>
            <a:off x="6081946" y="2996948"/>
            <a:ext cx="5270636" cy="11311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F9944-9409-488E-8B8A-BE76BFF5562B}"/>
              </a:ext>
            </a:extLst>
          </p:cNvPr>
          <p:cNvSpPr/>
          <p:nvPr/>
        </p:nvSpPr>
        <p:spPr bwMode="auto">
          <a:xfrm>
            <a:off x="8097153" y="3083366"/>
            <a:ext cx="960107" cy="609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Core 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808765-8B9A-46DD-843D-9DF359631822}"/>
              </a:ext>
            </a:extLst>
          </p:cNvPr>
          <p:cNvSpPr/>
          <p:nvPr/>
        </p:nvSpPr>
        <p:spPr bwMode="auto">
          <a:xfrm>
            <a:off x="9159895" y="3083375"/>
            <a:ext cx="1006436" cy="609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Core 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A267C9-A972-4D35-A97F-76C1BA7B4A4E}"/>
              </a:ext>
            </a:extLst>
          </p:cNvPr>
          <p:cNvSpPr/>
          <p:nvPr/>
        </p:nvSpPr>
        <p:spPr bwMode="auto">
          <a:xfrm>
            <a:off x="10296541" y="3074014"/>
            <a:ext cx="960107" cy="6193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Core 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CE3CF-E375-4121-B7CA-DF24D8FD2F35}"/>
              </a:ext>
            </a:extLst>
          </p:cNvPr>
          <p:cNvSpPr/>
          <p:nvPr/>
        </p:nvSpPr>
        <p:spPr bwMode="auto">
          <a:xfrm>
            <a:off x="6081946" y="2780927"/>
            <a:ext cx="5270637" cy="2160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Hypervisor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45D3CE-1F5A-4073-A271-7000AEAE485F}"/>
              </a:ext>
            </a:extLst>
          </p:cNvPr>
          <p:cNvSpPr/>
          <p:nvPr/>
        </p:nvSpPr>
        <p:spPr bwMode="auto">
          <a:xfrm>
            <a:off x="7468165" y="2387009"/>
            <a:ext cx="1071872" cy="2880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RTOS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9A2FBD-38C4-48CF-B3DF-2FAFF541C82A}"/>
              </a:ext>
            </a:extLst>
          </p:cNvPr>
          <p:cNvSpPr/>
          <p:nvPr/>
        </p:nvSpPr>
        <p:spPr bwMode="auto">
          <a:xfrm>
            <a:off x="7468165" y="1844813"/>
            <a:ext cx="1071872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 Apps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E39E1-ADDA-45DA-987E-4B8EB6CA97F4}"/>
              </a:ext>
            </a:extLst>
          </p:cNvPr>
          <p:cNvSpPr/>
          <p:nvPr/>
        </p:nvSpPr>
        <p:spPr bwMode="auto">
          <a:xfrm>
            <a:off x="7377851" y="1628800"/>
            <a:ext cx="1248139" cy="110552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36000" tIns="3600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virtual</a:t>
            </a:r>
            <a:r>
              <a: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 machine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EBD232-09E8-4018-B4B6-C543315DF82A}"/>
              </a:ext>
            </a:extLst>
          </p:cNvPr>
          <p:cNvSpPr/>
          <p:nvPr/>
        </p:nvSpPr>
        <p:spPr bwMode="auto">
          <a:xfrm>
            <a:off x="8812314" y="2387009"/>
            <a:ext cx="115782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Rich 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A8027-18C2-40D3-8D05-83FD0737BDF2}"/>
              </a:ext>
            </a:extLst>
          </p:cNvPr>
          <p:cNvSpPr/>
          <p:nvPr/>
        </p:nvSpPr>
        <p:spPr bwMode="auto">
          <a:xfrm>
            <a:off x="8812314" y="1844813"/>
            <a:ext cx="1157824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IT / Media Apps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B7DB7-AF95-4010-961F-87FC8FE18A87}"/>
              </a:ext>
            </a:extLst>
          </p:cNvPr>
          <p:cNvSpPr/>
          <p:nvPr/>
        </p:nvSpPr>
        <p:spPr bwMode="auto">
          <a:xfrm>
            <a:off x="10194757" y="2387009"/>
            <a:ext cx="1071872" cy="2880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Secure 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24D817-C062-467F-AFBC-CE9F5DDE57A9}"/>
              </a:ext>
            </a:extLst>
          </p:cNvPr>
          <p:cNvSpPr/>
          <p:nvPr/>
        </p:nvSpPr>
        <p:spPr bwMode="auto">
          <a:xfrm>
            <a:off x="10194757" y="1844813"/>
            <a:ext cx="1071872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Security Apps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CB94D3-4E98-43E1-8FC7-B50DE6C0D581}"/>
              </a:ext>
            </a:extLst>
          </p:cNvPr>
          <p:cNvSpPr/>
          <p:nvPr/>
        </p:nvSpPr>
        <p:spPr bwMode="auto">
          <a:xfrm>
            <a:off x="10104443" y="1628800"/>
            <a:ext cx="1248139" cy="110552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36000" tIns="3600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virtual</a:t>
            </a:r>
            <a:r>
              <a: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 machine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05E20C-C5AD-4793-9B1D-58DFFC63595A}"/>
              </a:ext>
            </a:extLst>
          </p:cNvPr>
          <p:cNvSpPr/>
          <p:nvPr/>
        </p:nvSpPr>
        <p:spPr bwMode="auto">
          <a:xfrm>
            <a:off x="6979529" y="4725133"/>
            <a:ext cx="2411697" cy="792088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Deterministic Ethernet</a:t>
            </a:r>
            <a:endParaRPr lang="en-US" sz="1100" dirty="0">
              <a:solidFill>
                <a:schemeClr val="bg1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>
                <a:solidFill>
                  <a:schemeClr val="bg1"/>
                </a:solidFill>
              </a:rPr>
              <a:t>TTEthernet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9CFBDB-9519-49CC-9F0B-2FDF9D767022}"/>
              </a:ext>
            </a:extLst>
          </p:cNvPr>
          <p:cNvSpPr/>
          <p:nvPr/>
        </p:nvSpPr>
        <p:spPr bwMode="auto">
          <a:xfrm>
            <a:off x="9495153" y="4293085"/>
            <a:ext cx="1753071" cy="1224136"/>
          </a:xfrm>
          <a:prstGeom prst="rect">
            <a:avLst/>
          </a:prstGeom>
          <a:solidFill>
            <a:srgbClr val="0093D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Partitioned memory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F4833A-4E4F-4539-A7FA-D4B5609ED62F}"/>
              </a:ext>
            </a:extLst>
          </p:cNvPr>
          <p:cNvSpPr/>
          <p:nvPr/>
        </p:nvSpPr>
        <p:spPr bwMode="auto">
          <a:xfrm>
            <a:off x="7001057" y="4293085"/>
            <a:ext cx="2390169" cy="360040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Virtualized Network Interface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</a:rPr>
              <a:t>Scheduled DMA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DCAEA7-40A9-4B60-A6BF-157A0428E829}"/>
              </a:ext>
            </a:extLst>
          </p:cNvPr>
          <p:cNvSpPr/>
          <p:nvPr/>
        </p:nvSpPr>
        <p:spPr bwMode="auto">
          <a:xfrm>
            <a:off x="6081946" y="4221077"/>
            <a:ext cx="5270638" cy="136815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42118B-EC6D-455F-A329-2B4FC8DCB0A9}"/>
              </a:ext>
            </a:extLst>
          </p:cNvPr>
          <p:cNvCxnSpPr/>
          <p:nvPr/>
        </p:nvCxnSpPr>
        <p:spPr bwMode="auto">
          <a:xfrm>
            <a:off x="7224122" y="5517221"/>
            <a:ext cx="0" cy="252028"/>
          </a:xfrm>
          <a:prstGeom prst="line">
            <a:avLst/>
          </a:prstGeom>
          <a:noFill/>
          <a:ln w="25400" algn="ctr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3EA62B-82E3-4EB5-BCAC-0A11FB4E207C}"/>
              </a:ext>
            </a:extLst>
          </p:cNvPr>
          <p:cNvCxnSpPr/>
          <p:nvPr/>
        </p:nvCxnSpPr>
        <p:spPr bwMode="auto">
          <a:xfrm>
            <a:off x="7512154" y="5517221"/>
            <a:ext cx="0" cy="252028"/>
          </a:xfrm>
          <a:prstGeom prst="line">
            <a:avLst/>
          </a:prstGeom>
          <a:noFill/>
          <a:ln w="25400" algn="ctr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CA823-DD40-49BC-84E6-EF871C04AF3B}"/>
              </a:ext>
            </a:extLst>
          </p:cNvPr>
          <p:cNvCxnSpPr/>
          <p:nvPr/>
        </p:nvCxnSpPr>
        <p:spPr bwMode="auto">
          <a:xfrm>
            <a:off x="7800186" y="5517221"/>
            <a:ext cx="0" cy="252028"/>
          </a:xfrm>
          <a:prstGeom prst="line">
            <a:avLst/>
          </a:prstGeom>
          <a:noFill/>
          <a:ln w="25400" algn="ctr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4BA213-8161-45B1-8CF2-786DEB3929F2}"/>
              </a:ext>
            </a:extLst>
          </p:cNvPr>
          <p:cNvCxnSpPr/>
          <p:nvPr/>
        </p:nvCxnSpPr>
        <p:spPr bwMode="auto">
          <a:xfrm>
            <a:off x="8088218" y="5517221"/>
            <a:ext cx="0" cy="252028"/>
          </a:xfrm>
          <a:prstGeom prst="line">
            <a:avLst/>
          </a:prstGeom>
          <a:noFill/>
          <a:ln w="25400" algn="ctr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6FD267A-70EC-4162-AA88-E259374EA651}"/>
              </a:ext>
            </a:extLst>
          </p:cNvPr>
          <p:cNvSpPr/>
          <p:nvPr/>
        </p:nvSpPr>
        <p:spPr bwMode="auto">
          <a:xfrm>
            <a:off x="8758395" y="1628800"/>
            <a:ext cx="1248139" cy="110552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36000" tIns="3600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virtual</a:t>
            </a:r>
            <a:r>
              <a: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 machine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EFB65A-555A-43D0-BDC5-17ECBBACC7CF}"/>
              </a:ext>
            </a:extLst>
          </p:cNvPr>
          <p:cNvSpPr/>
          <p:nvPr/>
        </p:nvSpPr>
        <p:spPr bwMode="auto">
          <a:xfrm>
            <a:off x="6162309" y="2387009"/>
            <a:ext cx="1071872" cy="28803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Safe 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B68E3D-125D-4F4A-91A9-3102FA2E0050}"/>
              </a:ext>
            </a:extLst>
          </p:cNvPr>
          <p:cNvSpPr/>
          <p:nvPr/>
        </p:nvSpPr>
        <p:spPr bwMode="auto">
          <a:xfrm>
            <a:off x="6162309" y="1844813"/>
            <a:ext cx="1071872" cy="50405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Safety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79652F-4B19-4CF2-9BBF-29AF43FF2B0C}"/>
              </a:ext>
            </a:extLst>
          </p:cNvPr>
          <p:cNvSpPr/>
          <p:nvPr/>
        </p:nvSpPr>
        <p:spPr bwMode="auto">
          <a:xfrm>
            <a:off x="6071995" y="1628800"/>
            <a:ext cx="1248139" cy="110552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36000" tIns="3600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virtual</a:t>
            </a:r>
            <a:r>
              <a: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 machine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E80817-8EE5-433E-AC38-5A672FD86D69}"/>
              </a:ext>
            </a:extLst>
          </p:cNvPr>
          <p:cNvSpPr/>
          <p:nvPr/>
        </p:nvSpPr>
        <p:spPr bwMode="auto">
          <a:xfrm>
            <a:off x="9535989" y="4590479"/>
            <a:ext cx="720000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2A33A2-B37C-4EA9-AA4A-8CF4A1F1E279}"/>
              </a:ext>
            </a:extLst>
          </p:cNvPr>
          <p:cNvSpPr/>
          <p:nvPr/>
        </p:nvSpPr>
        <p:spPr bwMode="auto">
          <a:xfrm>
            <a:off x="10353571" y="4590479"/>
            <a:ext cx="72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73FAC5-F7CE-43B2-AFF3-3FD360957446}"/>
              </a:ext>
            </a:extLst>
          </p:cNvPr>
          <p:cNvSpPr/>
          <p:nvPr/>
        </p:nvSpPr>
        <p:spPr bwMode="auto">
          <a:xfrm>
            <a:off x="9658821" y="5046665"/>
            <a:ext cx="72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0D76EE-D73B-4DC2-9B15-E7567BF1F4FA}"/>
              </a:ext>
            </a:extLst>
          </p:cNvPr>
          <p:cNvSpPr/>
          <p:nvPr/>
        </p:nvSpPr>
        <p:spPr bwMode="auto">
          <a:xfrm>
            <a:off x="10476403" y="5046665"/>
            <a:ext cx="720000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7" name="Curved Connector 7168">
            <a:extLst>
              <a:ext uri="{FF2B5EF4-FFF2-40B4-BE49-F238E27FC236}">
                <a16:creationId xmlns:a16="http://schemas.microsoft.com/office/drawing/2014/main" id="{15A653EA-D0C9-4D52-BEAC-83DC09114896}"/>
              </a:ext>
            </a:extLst>
          </p:cNvPr>
          <p:cNvCxnSpPr>
            <a:stCxn id="40" idx="2"/>
            <a:endCxn id="43" idx="0"/>
          </p:cNvCxnSpPr>
          <p:nvPr/>
        </p:nvCxnSpPr>
        <p:spPr bwMode="auto">
          <a:xfrm rot="16200000" flipH="1">
            <a:off x="7339398" y="2033888"/>
            <a:ext cx="1915438" cy="3197744"/>
          </a:xfrm>
          <a:prstGeom prst="curvedConnector3">
            <a:avLst/>
          </a:prstGeom>
          <a:noFill/>
          <a:ln w="25400" algn="ctr">
            <a:solidFill>
              <a:srgbClr val="FF000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urved Connector 40">
            <a:extLst>
              <a:ext uri="{FF2B5EF4-FFF2-40B4-BE49-F238E27FC236}">
                <a16:creationId xmlns:a16="http://schemas.microsoft.com/office/drawing/2014/main" id="{60603E78-8218-4BE2-B618-9FFC4896B338}"/>
              </a:ext>
            </a:extLst>
          </p:cNvPr>
          <p:cNvCxnSpPr>
            <a:cxnSpLocks/>
            <a:stCxn id="43" idx="2"/>
          </p:cNvCxnSpPr>
          <p:nvPr/>
        </p:nvCxnSpPr>
        <p:spPr bwMode="auto">
          <a:xfrm rot="5400000">
            <a:off x="8351726" y="4307770"/>
            <a:ext cx="901554" cy="2186972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000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urved Connector 44">
            <a:extLst>
              <a:ext uri="{FF2B5EF4-FFF2-40B4-BE49-F238E27FC236}">
                <a16:creationId xmlns:a16="http://schemas.microsoft.com/office/drawing/2014/main" id="{E5183DDB-2777-4453-974E-DF6EDBA41C23}"/>
              </a:ext>
            </a:extLst>
          </p:cNvPr>
          <p:cNvCxnSpPr>
            <a:stCxn id="23" idx="2"/>
            <a:endCxn id="44" idx="0"/>
          </p:cNvCxnSpPr>
          <p:nvPr/>
        </p:nvCxnSpPr>
        <p:spPr bwMode="auto">
          <a:xfrm rot="16200000" flipH="1">
            <a:off x="8401117" y="2278025"/>
            <a:ext cx="1915438" cy="270947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92D05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91D73796-4564-4498-A276-24E5429D4E77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 rot="5400000" flipH="1" flipV="1">
            <a:off x="8760517" y="3898979"/>
            <a:ext cx="901554" cy="3004554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92D05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urved Connector 52">
            <a:extLst>
              <a:ext uri="{FF2B5EF4-FFF2-40B4-BE49-F238E27FC236}">
                <a16:creationId xmlns:a16="http://schemas.microsoft.com/office/drawing/2014/main" id="{B776D57A-F10A-4B79-9D31-01BB370DB475}"/>
              </a:ext>
            </a:extLst>
          </p:cNvPr>
          <p:cNvCxnSpPr>
            <a:stCxn id="26" idx="2"/>
            <a:endCxn id="45" idx="0"/>
          </p:cNvCxnSpPr>
          <p:nvPr/>
        </p:nvCxnSpPr>
        <p:spPr bwMode="auto">
          <a:xfrm rot="16200000" flipH="1">
            <a:off x="8519211" y="3547055"/>
            <a:ext cx="2371624" cy="627595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Curved Connector 55">
            <a:extLst>
              <a:ext uri="{FF2B5EF4-FFF2-40B4-BE49-F238E27FC236}">
                <a16:creationId xmlns:a16="http://schemas.microsoft.com/office/drawing/2014/main" id="{77EF8A56-AA78-4DE6-868B-A0CFB645EF78}"/>
              </a:ext>
            </a:extLst>
          </p:cNvPr>
          <p:cNvCxnSpPr>
            <a:cxnSpLocks/>
            <a:endCxn id="45" idx="2"/>
          </p:cNvCxnSpPr>
          <p:nvPr/>
        </p:nvCxnSpPr>
        <p:spPr bwMode="auto">
          <a:xfrm rot="5400000" flipH="1" flipV="1">
            <a:off x="8641235" y="4474447"/>
            <a:ext cx="445368" cy="2309804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urved Connector 58">
            <a:extLst>
              <a:ext uri="{FF2B5EF4-FFF2-40B4-BE49-F238E27FC236}">
                <a16:creationId xmlns:a16="http://schemas.microsoft.com/office/drawing/2014/main" id="{04B8B07E-0868-4B12-814D-2A4820914DE7}"/>
              </a:ext>
            </a:extLst>
          </p:cNvPr>
          <p:cNvCxnSpPr>
            <a:stCxn id="28" idx="2"/>
            <a:endCxn id="46" idx="0"/>
          </p:cNvCxnSpPr>
          <p:nvPr/>
        </p:nvCxnSpPr>
        <p:spPr bwMode="auto">
          <a:xfrm rot="16200000" flipH="1">
            <a:off x="9597736" y="3807998"/>
            <a:ext cx="2371624" cy="10571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C00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63">
            <a:extLst>
              <a:ext uri="{FF2B5EF4-FFF2-40B4-BE49-F238E27FC236}">
                <a16:creationId xmlns:a16="http://schemas.microsoft.com/office/drawing/2014/main" id="{BFBCEA9E-5913-415B-98F4-866E13DF5F46}"/>
              </a:ext>
            </a:extLst>
          </p:cNvPr>
          <p:cNvCxnSpPr>
            <a:cxnSpLocks/>
            <a:stCxn id="46" idx="2"/>
          </p:cNvCxnSpPr>
          <p:nvPr/>
        </p:nvCxnSpPr>
        <p:spPr bwMode="auto">
          <a:xfrm rot="5400000">
            <a:off x="9050026" y="4065656"/>
            <a:ext cx="445368" cy="3127386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C000"/>
            </a:solidFill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62AE1E5F-1D5D-4336-85DD-A92FF27DB409}"/>
              </a:ext>
            </a:extLst>
          </p:cNvPr>
          <p:cNvSpPr/>
          <p:nvPr/>
        </p:nvSpPr>
        <p:spPr bwMode="auto">
          <a:xfrm>
            <a:off x="601248" y="1991525"/>
            <a:ext cx="5486912" cy="1391478"/>
          </a:xfrm>
          <a:prstGeom prst="rightArrow">
            <a:avLst>
              <a:gd name="adj1" fmla="val 6904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compute level virtualization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230F9CC7-54DD-4ABD-B7B7-7AA2BC61EBDF}"/>
              </a:ext>
            </a:extLst>
          </p:cNvPr>
          <p:cNvSpPr/>
          <p:nvPr/>
        </p:nvSpPr>
        <p:spPr bwMode="auto">
          <a:xfrm>
            <a:off x="601247" y="3444397"/>
            <a:ext cx="5480697" cy="2407636"/>
          </a:xfrm>
          <a:prstGeom prst="rightArrow">
            <a:avLst>
              <a:gd name="adj1" fmla="val 77854"/>
              <a:gd name="adj2" fmla="val 29634"/>
            </a:avLst>
          </a:prstGeom>
          <a:solidFill>
            <a:srgbClr val="008AC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etwork virtualization</a:t>
            </a:r>
          </a:p>
          <a:p>
            <a:pPr marR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TTEthernet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based </a:t>
            </a:r>
          </a:p>
          <a:p>
            <a:pPr lvl="1" indent="-216000" defTabSz="9144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Memory partitioning on the host interface</a:t>
            </a:r>
          </a:p>
          <a:p>
            <a:pPr lvl="1" indent="-216000" defTabSz="9144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Memory partitioning in the switch </a:t>
            </a:r>
          </a:p>
          <a:p>
            <a:pPr lvl="1" indent="-216000" defTabSz="91440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Time-partitioning on the network</a:t>
            </a:r>
          </a:p>
        </p:txBody>
      </p:sp>
      <p:sp>
        <p:nvSpPr>
          <p:cNvPr id="57" name="Datumsplatzhalter 1">
            <a:extLst>
              <a:ext uri="{FF2B5EF4-FFF2-40B4-BE49-F238E27FC236}">
                <a16:creationId xmlns:a16="http://schemas.microsoft.com/office/drawing/2014/main" id="{51E15798-D9B4-4E7F-B0E2-98B3DF67D791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58" name="Foliennummernplatzhalter 3">
            <a:extLst>
              <a:ext uri="{FF2B5EF4-FFF2-40B4-BE49-F238E27FC236}">
                <a16:creationId xmlns:a16="http://schemas.microsoft.com/office/drawing/2014/main" id="{E802F142-2416-4EB6-BB8A-AFAB53BA1E97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570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TTEthernet</a:t>
            </a:r>
            <a:r>
              <a:rPr lang="en-US" dirty="0"/>
              <a:t> – Traffic Classes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E6500C1-B7F5-4BFC-AF8E-40C2327EB6E1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6150" name="Rectangle 4"/>
          <p:cNvSpPr>
            <a:spLocks noChangeArrowheads="1"/>
          </p:cNvSpPr>
          <p:nvPr/>
        </p:nvSpPr>
        <p:spPr bwMode="ltGray">
          <a:xfrm>
            <a:off x="7339015" y="2348880"/>
            <a:ext cx="1997869" cy="19442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4000" tIns="54000" rIns="54000" bIns="54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SAE AS6802	</a:t>
            </a:r>
          </a:p>
          <a:p>
            <a:pPr algn="ctr" eaLnBrk="0" hangingPunct="0">
              <a:spcBef>
                <a:spcPct val="50000"/>
              </a:spcBef>
            </a:pPr>
            <a:endParaRPr lang="en-US" sz="1800" b="1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synchronous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jitter &lt; 1 </a:t>
            </a:r>
            <a:r>
              <a:rPr lang="en-US" sz="1500" dirty="0" err="1">
                <a:latin typeface="Symbol" pitchFamily="18" charset="2"/>
              </a:rPr>
              <a:t>m</a:t>
            </a:r>
            <a:r>
              <a:rPr lang="en-US" sz="1350" dirty="0" err="1">
                <a:cs typeface="Arial" charset="0"/>
              </a:rPr>
              <a:t>s</a:t>
            </a:r>
            <a:r>
              <a:rPr lang="en-US" sz="1350" dirty="0">
                <a:cs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known latency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ltGray">
          <a:xfrm>
            <a:off x="5123894" y="2564905"/>
            <a:ext cx="1997869" cy="194434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4000" tIns="54000" rIns="54000" bIns="54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ARINC664p7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AFDX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asynchronous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low jitter (&lt; 500</a:t>
            </a:r>
            <a:r>
              <a:rPr lang="en-US" sz="1350" dirty="0">
                <a:latin typeface="Symbol" pitchFamily="18" charset="2"/>
                <a:cs typeface="Arial" charset="0"/>
              </a:rPr>
              <a:t>m</a:t>
            </a:r>
            <a:r>
              <a:rPr lang="en-US" sz="1350" dirty="0">
                <a:cs typeface="Arial" charset="0"/>
              </a:rPr>
              <a:t>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latency typical 1-10ms</a:t>
            </a: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ltGray">
          <a:xfrm>
            <a:off x="2909890" y="2834934"/>
            <a:ext cx="1997869" cy="19442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4000" tIns="54000" rIns="54000" bIns="54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IEEE802.3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Ethernet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best effort Ethernet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no performance</a:t>
            </a:r>
            <a:br>
              <a:rPr lang="en-US" sz="1350" dirty="0">
                <a:cs typeface="Arial" charset="0"/>
              </a:rPr>
            </a:br>
            <a:r>
              <a:rPr lang="en-US" sz="1350" dirty="0">
                <a:cs typeface="Arial" charset="0"/>
              </a:rPr>
              <a:t>  guarantee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1350" dirty="0"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34167" y="4779152"/>
          <a:ext cx="5708776" cy="99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9107058" imgH="1782929" progId="Visio.Drawing.11">
                  <p:embed/>
                </p:oleObj>
              </mc:Choice>
              <mc:Fallback>
                <p:oleObj r:id="rId3" imgW="9107058" imgH="1782929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167" y="4779152"/>
                        <a:ext cx="5708776" cy="99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 rot="21227764">
            <a:off x="4280738" y="2055228"/>
            <a:ext cx="3584384" cy="436246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 dirty="0"/>
          </a:p>
        </p:txBody>
      </p:sp>
      <p:sp>
        <p:nvSpPr>
          <p:cNvPr id="9" name="TextBox 8"/>
          <p:cNvSpPr txBox="1"/>
          <p:nvPr/>
        </p:nvSpPr>
        <p:spPr>
          <a:xfrm rot="21205720">
            <a:off x="4892762" y="1870368"/>
            <a:ext cx="21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Quality of Service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7338140" y="2348880"/>
            <a:ext cx="1997869" cy="19442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4000" tIns="54000" rIns="54000" bIns="54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SAE AS6802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cs typeface="Arial" charset="0"/>
              </a:rPr>
              <a:t>Time-Triggered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synchronous/periodic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very small jitter (&lt; 1</a:t>
            </a:r>
            <a:r>
              <a:rPr lang="en-US" sz="1500" dirty="0">
                <a:latin typeface="Symbol" pitchFamily="18" charset="2"/>
              </a:rPr>
              <a:t>m</a:t>
            </a:r>
            <a:r>
              <a:rPr lang="en-US" sz="1350" dirty="0">
                <a:cs typeface="Arial" charset="0"/>
              </a:rPr>
              <a:t>s)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350" dirty="0">
                <a:cs typeface="Arial" charset="0"/>
              </a:rPr>
              <a:t> known latency</a:t>
            </a:r>
          </a:p>
        </p:txBody>
      </p:sp>
      <p:sp>
        <p:nvSpPr>
          <p:cNvPr id="11" name="Right Arrow 10"/>
          <p:cNvSpPr/>
          <p:nvPr/>
        </p:nvSpPr>
        <p:spPr bwMode="auto">
          <a:xfrm rot="3548171">
            <a:off x="4075082" y="4794766"/>
            <a:ext cx="520662" cy="249342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 dirty="0"/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5565059" y="4716155"/>
            <a:ext cx="663152" cy="249342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 dirty="0"/>
          </a:p>
        </p:txBody>
      </p:sp>
      <p:sp>
        <p:nvSpPr>
          <p:cNvPr id="13" name="Right Arrow 12"/>
          <p:cNvSpPr/>
          <p:nvPr/>
        </p:nvSpPr>
        <p:spPr bwMode="auto">
          <a:xfrm rot="6935305">
            <a:off x="7226771" y="4608122"/>
            <a:ext cx="979121" cy="249342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 dirty="0"/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D884C3A1-50ED-45FF-B586-11BB7508E7F4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B305D720-BD31-4BD1-AFF4-DB9A807BF335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086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04" name="Object 2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3758309"/>
              </p:ext>
            </p:extLst>
          </p:nvPr>
        </p:nvGraphicFramePr>
        <p:xfrm>
          <a:off x="2639616" y="1556792"/>
          <a:ext cx="6930808" cy="496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Visio" r:id="rId4" imgW="8547100" imgH="6131494" progId="Visio.Drawing.11">
                  <p:embed/>
                </p:oleObj>
              </mc:Choice>
              <mc:Fallback>
                <p:oleObj name="Visio" r:id="rId4" imgW="8547100" imgH="6131494" progId="Visio.Drawing.11">
                  <p:embed/>
                  <p:pic>
                    <p:nvPicPr>
                      <p:cNvPr id="1782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1556792"/>
                        <a:ext cx="6930808" cy="4969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8" name="Object 2"/>
          <p:cNvGraphicFramePr>
            <a:graphicFrameLocks noChangeAspect="1"/>
          </p:cNvGraphicFramePr>
          <p:nvPr>
            <p:extLst/>
          </p:nvPr>
        </p:nvGraphicFramePr>
        <p:xfrm>
          <a:off x="3557829" y="2285200"/>
          <a:ext cx="56316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Visio" r:id="rId6" imgW="751637" imgH="751637" progId="Visio.Drawing.11">
                  <p:embed/>
                </p:oleObj>
              </mc:Choice>
              <mc:Fallback>
                <p:oleObj name="Visio" r:id="rId6" imgW="751637" imgH="751637" progId="Visio.Drawing.11">
                  <p:embed/>
                  <p:pic>
                    <p:nvPicPr>
                      <p:cNvPr id="178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557829" y="2285200"/>
                        <a:ext cx="56316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23392" y="332656"/>
            <a:ext cx="5977676" cy="342038"/>
          </a:xfrm>
        </p:spPr>
        <p:txBody>
          <a:bodyPr/>
          <a:lstStyle/>
          <a:p>
            <a:r>
              <a:rPr lang="en-US" dirty="0"/>
              <a:t>Fault-Tolerant Synchronized Global Time</a:t>
            </a:r>
            <a:endParaRPr lang="de-AT" dirty="0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95400" y="5446965"/>
            <a:ext cx="3510967" cy="64633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/>
                </a:solidFill>
                <a:cs typeface="Arial" charset="0"/>
              </a:rPr>
              <a:t>Fault-tolerant synchronization services are needed for establishing a robust global time base</a:t>
            </a:r>
            <a:r>
              <a:rPr lang="en-US" sz="1200" dirty="0">
                <a:solidFill>
                  <a:schemeClr val="bg1"/>
                </a:solidFill>
              </a:rPr>
              <a:t> in the sub-microsecond area</a:t>
            </a:r>
            <a:endParaRPr lang="en-US" sz="12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>
            <p:extLst/>
          </p:nvPr>
        </p:nvGraphicFramePr>
        <p:xfrm>
          <a:off x="3774524" y="2282819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Visio" r:id="rId8" imgW="168859" imgH="750113" progId="Visio.Drawing.11">
                  <p:embed/>
                </p:oleObj>
              </mc:Choice>
              <mc:Fallback>
                <p:oleObj name="Visio" r:id="rId8" imgW="168859" imgH="750113" progId="Visio.Drawing.11">
                  <p:embed/>
                  <p:pic>
                    <p:nvPicPr>
                      <p:cNvPr id="178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774524" y="2282819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>
            <p:extLst/>
          </p:nvPr>
        </p:nvGraphicFramePr>
        <p:xfrm>
          <a:off x="3395702" y="3118637"/>
          <a:ext cx="563165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Visio" r:id="rId10" imgW="751637" imgH="751637" progId="Visio.Drawing.11">
                  <p:embed/>
                </p:oleObj>
              </mc:Choice>
              <mc:Fallback>
                <p:oleObj name="Visio" r:id="rId10" imgW="751637" imgH="751637" progId="Visio.Drawing.11">
                  <p:embed/>
                  <p:pic>
                    <p:nvPicPr>
                      <p:cNvPr id="178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395702" y="3118637"/>
                        <a:ext cx="563165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7"/>
          <p:cNvGraphicFramePr>
            <a:graphicFrameLocks noChangeAspect="1"/>
          </p:cNvGraphicFramePr>
          <p:nvPr>
            <p:extLst/>
          </p:nvPr>
        </p:nvGraphicFramePr>
        <p:xfrm>
          <a:off x="4151954" y="4198537"/>
          <a:ext cx="563165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Visio" r:id="rId11" imgW="751637" imgH="751637" progId="Visio.Drawing.11">
                  <p:embed/>
                </p:oleObj>
              </mc:Choice>
              <mc:Fallback>
                <p:oleObj name="Visio" r:id="rId11" imgW="751637" imgH="751637" progId="Visio.Drawing.11">
                  <p:embed/>
                  <p:pic>
                    <p:nvPicPr>
                      <p:cNvPr id="178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151954" y="4198537"/>
                        <a:ext cx="563165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>
            <p:extLst/>
          </p:nvPr>
        </p:nvGraphicFramePr>
        <p:xfrm>
          <a:off x="5555698" y="3065062"/>
          <a:ext cx="56316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Visio" r:id="rId12" imgW="751637" imgH="751637" progId="Visio.Drawing.11">
                  <p:embed/>
                </p:oleObj>
              </mc:Choice>
              <mc:Fallback>
                <p:oleObj name="Visio" r:id="rId12" imgW="751637" imgH="751637" progId="Visio.Drawing.11">
                  <p:embed/>
                  <p:pic>
                    <p:nvPicPr>
                      <p:cNvPr id="178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555698" y="3065062"/>
                        <a:ext cx="56316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>
            <p:extLst/>
          </p:nvPr>
        </p:nvGraphicFramePr>
        <p:xfrm>
          <a:off x="4854422" y="2147087"/>
          <a:ext cx="563165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Visio" r:id="rId13" imgW="751637" imgH="751637" progId="Visio.Drawing.11">
                  <p:embed/>
                </p:oleObj>
              </mc:Choice>
              <mc:Fallback>
                <p:oleObj name="Visio" r:id="rId13" imgW="751637" imgH="751637" progId="Visio.Drawing.11">
                  <p:embed/>
                  <p:pic>
                    <p:nvPicPr>
                      <p:cNvPr id="178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854422" y="2147087"/>
                        <a:ext cx="563165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>
            <p:extLst/>
          </p:nvPr>
        </p:nvGraphicFramePr>
        <p:xfrm>
          <a:off x="7284485" y="1660124"/>
          <a:ext cx="56316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Visio" r:id="rId14" imgW="751637" imgH="751637" progId="Visio.Drawing.11">
                  <p:embed/>
                </p:oleObj>
              </mc:Choice>
              <mc:Fallback>
                <p:oleObj name="Visio" r:id="rId14" imgW="751637" imgH="751637" progId="Visio.Drawing.11">
                  <p:embed/>
                  <p:pic>
                    <p:nvPicPr>
                      <p:cNvPr id="178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284485" y="1660124"/>
                        <a:ext cx="56316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>
            <p:extLst/>
          </p:nvPr>
        </p:nvGraphicFramePr>
        <p:xfrm>
          <a:off x="6258167" y="2200668"/>
          <a:ext cx="56316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Visio" r:id="rId15" imgW="751637" imgH="751637" progId="Visio.Drawing.11">
                  <p:embed/>
                </p:oleObj>
              </mc:Choice>
              <mc:Fallback>
                <p:oleObj name="Visio" r:id="rId15" imgW="751637" imgH="751637" progId="Visio.Drawing.11">
                  <p:embed/>
                  <p:pic>
                    <p:nvPicPr>
                      <p:cNvPr id="1781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258167" y="2200668"/>
                        <a:ext cx="56316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>
            <p:extLst/>
          </p:nvPr>
        </p:nvGraphicFramePr>
        <p:xfrm>
          <a:off x="6798710" y="3604412"/>
          <a:ext cx="56316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Visio" r:id="rId16" imgW="751637" imgH="751637" progId="Visio.Drawing.11">
                  <p:embed/>
                </p:oleObj>
              </mc:Choice>
              <mc:Fallback>
                <p:oleObj name="Visio" r:id="rId16" imgW="751637" imgH="751637" progId="Visio.Drawing.11">
                  <p:embed/>
                  <p:pic>
                    <p:nvPicPr>
                      <p:cNvPr id="178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798710" y="3604412"/>
                        <a:ext cx="56316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>
            <p:extLst/>
          </p:nvPr>
        </p:nvGraphicFramePr>
        <p:xfrm>
          <a:off x="8202460" y="2038743"/>
          <a:ext cx="563165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Visio" r:id="rId17" imgW="751637" imgH="751637" progId="Visio.Drawing.11">
                  <p:embed/>
                </p:oleObj>
              </mc:Choice>
              <mc:Fallback>
                <p:oleObj name="Visio" r:id="rId17" imgW="751637" imgH="751637" progId="Visio.Drawing.11">
                  <p:embed/>
                  <p:pic>
                    <p:nvPicPr>
                      <p:cNvPr id="1781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8202460" y="2038743"/>
                        <a:ext cx="563165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0" name="Object 14"/>
          <p:cNvGraphicFramePr>
            <a:graphicFrameLocks noChangeAspect="1"/>
          </p:cNvGraphicFramePr>
          <p:nvPr>
            <p:extLst/>
          </p:nvPr>
        </p:nvGraphicFramePr>
        <p:xfrm>
          <a:off x="8634654" y="3334143"/>
          <a:ext cx="56316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Visio" r:id="rId18" imgW="751637" imgH="751637" progId="Visio.Drawing.11">
                  <p:embed/>
                </p:oleObj>
              </mc:Choice>
              <mc:Fallback>
                <p:oleObj name="Visio" r:id="rId18" imgW="751637" imgH="751637" progId="Visio.Drawing.11">
                  <p:embed/>
                  <p:pic>
                    <p:nvPicPr>
                      <p:cNvPr id="178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8634654" y="3334143"/>
                        <a:ext cx="56316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3" name="Object 17"/>
          <p:cNvGraphicFramePr>
            <a:graphicFrameLocks noChangeAspect="1"/>
          </p:cNvGraphicFramePr>
          <p:nvPr>
            <p:extLst/>
          </p:nvPr>
        </p:nvGraphicFramePr>
        <p:xfrm>
          <a:off x="3611203" y="3118637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Visio" r:id="rId19" imgW="168859" imgH="750113" progId="Visio.Drawing.11">
                  <p:embed/>
                </p:oleObj>
              </mc:Choice>
              <mc:Fallback>
                <p:oleObj name="Visio" r:id="rId19" imgW="168859" imgH="750113" progId="Visio.Drawing.11">
                  <p:embed/>
                  <p:pic>
                    <p:nvPicPr>
                      <p:cNvPr id="1781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611203" y="3118637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4" name="Object 18"/>
          <p:cNvGraphicFramePr>
            <a:graphicFrameLocks noChangeAspect="1"/>
          </p:cNvGraphicFramePr>
          <p:nvPr>
            <p:extLst/>
          </p:nvPr>
        </p:nvGraphicFramePr>
        <p:xfrm>
          <a:off x="4368646" y="4198537"/>
          <a:ext cx="12620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Visio" r:id="rId20" imgW="168859" imgH="750113" progId="Visio.Drawing.11">
                  <p:embed/>
                </p:oleObj>
              </mc:Choice>
              <mc:Fallback>
                <p:oleObj name="Visio" r:id="rId20" imgW="168859" imgH="750113" progId="Visio.Drawing.11">
                  <p:embed/>
                  <p:pic>
                    <p:nvPicPr>
                      <p:cNvPr id="1781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368646" y="4198537"/>
                        <a:ext cx="12620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5" name="Object 19"/>
          <p:cNvGraphicFramePr>
            <a:graphicFrameLocks noChangeAspect="1"/>
          </p:cNvGraphicFramePr>
          <p:nvPr>
            <p:extLst/>
          </p:nvPr>
        </p:nvGraphicFramePr>
        <p:xfrm>
          <a:off x="5069924" y="2147087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Visio" r:id="rId21" imgW="168859" imgH="750113" progId="Visio.Drawing.11">
                  <p:embed/>
                </p:oleObj>
              </mc:Choice>
              <mc:Fallback>
                <p:oleObj name="Visio" r:id="rId21" imgW="168859" imgH="750113" progId="Visio.Drawing.11">
                  <p:embed/>
                  <p:pic>
                    <p:nvPicPr>
                      <p:cNvPr id="1781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069924" y="2147087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6" name="Object 20"/>
          <p:cNvGraphicFramePr>
            <a:graphicFrameLocks noChangeAspect="1"/>
          </p:cNvGraphicFramePr>
          <p:nvPr>
            <p:extLst/>
          </p:nvPr>
        </p:nvGraphicFramePr>
        <p:xfrm>
          <a:off x="5772393" y="3065062"/>
          <a:ext cx="12620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Visio" r:id="rId22" imgW="168859" imgH="750113" progId="Visio.Drawing.11">
                  <p:embed/>
                </p:oleObj>
              </mc:Choice>
              <mc:Fallback>
                <p:oleObj name="Visio" r:id="rId22" imgW="168859" imgH="750113" progId="Visio.Drawing.11">
                  <p:embed/>
                  <p:pic>
                    <p:nvPicPr>
                      <p:cNvPr id="1781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772393" y="3065062"/>
                        <a:ext cx="12620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7" name="Object 21"/>
          <p:cNvGraphicFramePr>
            <a:graphicFrameLocks noChangeAspect="1"/>
          </p:cNvGraphicFramePr>
          <p:nvPr>
            <p:extLst/>
          </p:nvPr>
        </p:nvGraphicFramePr>
        <p:xfrm>
          <a:off x="6474862" y="2200668"/>
          <a:ext cx="12620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Visio" r:id="rId23" imgW="168859" imgH="750113" progId="Visio.Drawing.11">
                  <p:embed/>
                </p:oleObj>
              </mc:Choice>
              <mc:Fallback>
                <p:oleObj name="Visio" r:id="rId23" imgW="168859" imgH="750113" progId="Visio.Drawing.11">
                  <p:embed/>
                  <p:pic>
                    <p:nvPicPr>
                      <p:cNvPr id="1781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474862" y="2200668"/>
                        <a:ext cx="12620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8" name="Object 22"/>
          <p:cNvGraphicFramePr>
            <a:graphicFrameLocks noChangeAspect="1"/>
          </p:cNvGraphicFramePr>
          <p:nvPr>
            <p:extLst/>
          </p:nvPr>
        </p:nvGraphicFramePr>
        <p:xfrm>
          <a:off x="7499990" y="1667340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Visio" r:id="rId24" imgW="168859" imgH="750113" progId="Visio.Drawing.11">
                  <p:embed/>
                </p:oleObj>
              </mc:Choice>
              <mc:Fallback>
                <p:oleObj name="Visio" r:id="rId24" imgW="168859" imgH="750113" progId="Visio.Drawing.11">
                  <p:embed/>
                  <p:pic>
                    <p:nvPicPr>
                      <p:cNvPr id="1781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499990" y="1667340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9" name="Object 23"/>
          <p:cNvGraphicFramePr>
            <a:graphicFrameLocks noChangeAspect="1"/>
          </p:cNvGraphicFramePr>
          <p:nvPr>
            <p:extLst/>
          </p:nvPr>
        </p:nvGraphicFramePr>
        <p:xfrm>
          <a:off x="7014215" y="3604412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Visio" r:id="rId25" imgW="168859" imgH="750113" progId="Visio.Drawing.11">
                  <p:embed/>
                </p:oleObj>
              </mc:Choice>
              <mc:Fallback>
                <p:oleObj name="Visio" r:id="rId25" imgW="168859" imgH="750113" progId="Visio.Drawing.11">
                  <p:embed/>
                  <p:pic>
                    <p:nvPicPr>
                      <p:cNvPr id="1781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014215" y="3604412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0" name="Object 24"/>
          <p:cNvGraphicFramePr>
            <a:graphicFrameLocks noChangeAspect="1"/>
          </p:cNvGraphicFramePr>
          <p:nvPr>
            <p:extLst/>
          </p:nvPr>
        </p:nvGraphicFramePr>
        <p:xfrm>
          <a:off x="8417962" y="2038743"/>
          <a:ext cx="12620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Visio" r:id="rId26" imgW="168859" imgH="750113" progId="Visio.Drawing.11">
                  <p:embed/>
                </p:oleObj>
              </mc:Choice>
              <mc:Fallback>
                <p:oleObj name="Visio" r:id="rId26" imgW="168859" imgH="750113" progId="Visio.Drawing.11">
                  <p:embed/>
                  <p:pic>
                    <p:nvPicPr>
                      <p:cNvPr id="1782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8417962" y="2038743"/>
                        <a:ext cx="12620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1" name="Object 25"/>
          <p:cNvGraphicFramePr>
            <a:graphicFrameLocks noChangeAspect="1"/>
          </p:cNvGraphicFramePr>
          <p:nvPr>
            <p:extLst/>
          </p:nvPr>
        </p:nvGraphicFramePr>
        <p:xfrm>
          <a:off x="8850159" y="3334143"/>
          <a:ext cx="126206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Visio" r:id="rId27" imgW="168859" imgH="750113" progId="Visio.Drawing.11">
                  <p:embed/>
                </p:oleObj>
              </mc:Choice>
              <mc:Fallback>
                <p:oleObj name="Visio" r:id="rId27" imgW="168859" imgH="750113" progId="Visio.Drawing.11">
                  <p:embed/>
                  <p:pic>
                    <p:nvPicPr>
                      <p:cNvPr id="1782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8850159" y="3334143"/>
                        <a:ext cx="126206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205" name="Group 29"/>
          <p:cNvGrpSpPr>
            <a:grpSpLocks/>
          </p:cNvGrpSpPr>
          <p:nvPr/>
        </p:nvGrpSpPr>
        <p:grpSpPr bwMode="auto">
          <a:xfrm>
            <a:off x="4449426" y="4097611"/>
            <a:ext cx="674708" cy="601396"/>
            <a:chOff x="385" y="1979"/>
            <a:chExt cx="681" cy="635"/>
          </a:xfrm>
        </p:grpSpPr>
        <p:sp>
          <p:nvSpPr>
            <p:cNvPr id="178206" name="AutoShape 30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178207" name="AutoShape 31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grpSp>
        <p:nvGrpSpPr>
          <p:cNvPr id="178208" name="Group 32"/>
          <p:cNvGrpSpPr>
            <a:grpSpLocks/>
          </p:cNvGrpSpPr>
          <p:nvPr/>
        </p:nvGrpSpPr>
        <p:grpSpPr bwMode="auto">
          <a:xfrm>
            <a:off x="4962116" y="2531436"/>
            <a:ext cx="675084" cy="567500"/>
            <a:chOff x="385" y="1979"/>
            <a:chExt cx="681" cy="635"/>
          </a:xfrm>
        </p:grpSpPr>
        <p:sp>
          <p:nvSpPr>
            <p:cNvPr id="178209" name="AutoShape 33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178210" name="AutoShape 34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03" y="3303519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19" y="3303519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47" y="2550748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07" y="256172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33" y="431363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7" y="428991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3" y="2680616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3" y="267092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27" y="269345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05" y="353383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05" y="353842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05" y="355755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4058043" y="2095168"/>
            <a:ext cx="201997" cy="274250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/>
          </a:p>
        </p:txBody>
      </p:sp>
      <p:sp>
        <p:nvSpPr>
          <p:cNvPr id="50" name="Down Arrow 49"/>
          <p:cNvSpPr/>
          <p:nvPr/>
        </p:nvSpPr>
        <p:spPr bwMode="auto">
          <a:xfrm>
            <a:off x="3865291" y="2927935"/>
            <a:ext cx="201997" cy="274250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/>
          </a:p>
        </p:txBody>
      </p:sp>
      <p:sp>
        <p:nvSpPr>
          <p:cNvPr id="51" name="Down Arrow 50"/>
          <p:cNvSpPr/>
          <p:nvPr/>
        </p:nvSpPr>
        <p:spPr bwMode="auto">
          <a:xfrm>
            <a:off x="4504755" y="3934829"/>
            <a:ext cx="201997" cy="274250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/>
          </a:p>
        </p:txBody>
      </p:sp>
      <p:sp>
        <p:nvSpPr>
          <p:cNvPr id="52" name="Down Arrow 51"/>
          <p:cNvSpPr/>
          <p:nvPr/>
        </p:nvSpPr>
        <p:spPr bwMode="auto">
          <a:xfrm>
            <a:off x="5205656" y="2360435"/>
            <a:ext cx="201997" cy="274250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/>
          </a:p>
        </p:txBody>
      </p:sp>
      <p:sp>
        <p:nvSpPr>
          <p:cNvPr id="53" name="Down Arrow 52"/>
          <p:cNvSpPr/>
          <p:nvPr/>
        </p:nvSpPr>
        <p:spPr bwMode="auto">
          <a:xfrm>
            <a:off x="5856946" y="3240457"/>
            <a:ext cx="201997" cy="274250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</a:bodyPr>
          <a:lstStyle/>
          <a:p>
            <a:endParaRPr lang="en-US" sz="3225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59" y="267602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5" y="2550748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5" y="2570857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07" y="355755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55" y="349218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55" y="3489256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77" y="3563745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14" y="2684506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3" y="2570857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9" y="3492184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976845" y="4382783"/>
          <a:ext cx="56316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Visio" r:id="rId29" imgW="751637" imgH="751637" progId="Visio.Drawing.11">
                  <p:embed/>
                </p:oleObj>
              </mc:Choice>
              <mc:Fallback>
                <p:oleObj name="Visio" r:id="rId29" imgW="751637" imgH="751637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976845" y="4382783"/>
                        <a:ext cx="56316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92349" y="4382783"/>
          <a:ext cx="126206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Visio" r:id="rId30" imgW="168859" imgH="750113" progId="Visio.Drawing.11">
                  <p:embed/>
                </p:oleObj>
              </mc:Choice>
              <mc:Fallback>
                <p:oleObj name="Visio" r:id="rId30" imgW="168859" imgH="750113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192349" y="4382783"/>
                        <a:ext cx="126206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Datumsplatzhalter 1">
            <a:extLst>
              <a:ext uri="{FF2B5EF4-FFF2-40B4-BE49-F238E27FC236}">
                <a16:creationId xmlns:a16="http://schemas.microsoft.com/office/drawing/2014/main" id="{FC465DD1-270E-4107-B514-59F46B8271D0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67" name="Foliennummernplatzhalter 3">
            <a:extLst>
              <a:ext uri="{FF2B5EF4-FFF2-40B4-BE49-F238E27FC236}">
                <a16:creationId xmlns:a16="http://schemas.microsoft.com/office/drawing/2014/main" id="{E24F2D51-CB42-41FC-8285-FD20E34BC63E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5361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C 0.00398 0.00348 0.00676 0.00672 0.01145 0.00834 C 0.02152 0.01922 0.03333 0.02848 0.04478 0.03612 C 0.05312 0.04167 0.06319 0.04144 0.07187 0.04584 C 0.08506 0.05255 0.09964 0.05649 0.11353 0.06112 C 0.11874 0.06806 0.12291 0.07061 0.1302 0.07223 C 0.13836 0.07755 0.14635 0.07871 0.1552 0.08056 C 0.15867 0.08125 0.16562 0.08334 0.16562 0.08334 C 0.21562 0.08218 0.20485 0.08426 0.23124 0.07917 C 0.23975 0.07547 0.2486 0.07246 0.25728 0.06945 C 0.26197 0.06783 0.26753 0.06598 0.26978 0.05973 " pathEditMode="relative" ptsTypes="ffffffffffA">
                                      <p:cBhvr>
                                        <p:cTn id="41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778E-6 C 0.00191 0.0037 0.00226 0.00879 0.00417 0.01249 C 0.00816 0.02036 0.01181 0.02522 0.01771 0.03055 C 0.01893 0.0331 0.02084 0.03726 0.02292 0.03888 C 0.02379 0.03958 0.03663 0.04629 0.03854 0.04722 C 0.05729 0.04675 0.07604 0.04698 0.09479 0.04583 C 0.09948 0.0456 0.10382 0.04073 0.10729 0.03749 C 0.11632 0.02962 0.12882 0.03657 0.13959 0.0361 C 0.14445 0.03402 0.1467 0.03217 0.15104 0.02916 " pathEditMode="relative" ptsTypes="ffffffff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0.00556 -0.00509 0.01424 -0.00972 0.01875 -0.01667 C 0.02518 -0.02662 0.02691 -0.03912 0.03229 -0.05 C 0.03316 -0.06343 0.03559 -0.07454 0.0375 -0.0875 C 0.03854 -0.11273 0.03785 -0.15 0.04896 -0.17222 C 0.05035 -0.18565 0.05191 -0.19884 0.05313 -0.2125 C 0.05504 -0.23333 0.05538 -0.25602 0.0625 -0.275 C 0.06441 -0.28033 0.0717 -0.29074 0.075 -0.29445 C 0.08854 -0.3088 0.06893 -0.28357 0.08021 -0.29861 " pathEditMode="relative" ptsTypes="ffffffff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0902 -0.00394 -0.00521 0.00254 0.00833 -0.00556 C 0.01475 -0.00949 0.02257 -0.01181 0.02916 -0.01528 C 0.0408 -0.02153 0.05659 -0.01945 0.06875 -0.02084 C 0.07621 -0.02824 0.08559 -0.03588 0.09479 -0.03889 C 0.09791 -0.04167 0.10104 -0.04445 0.10416 -0.04722 C 0.10521 -0.04815 0.10729 -0.05 0.10729 -0.05 C 0.11267 -0.06065 0.12361 -0.07153 0.13229 -0.07917 C 0.1368 -0.0882 0.14461 -0.09445 0.15 -0.10278 C 0.15434 -0.10972 0.15781 -0.11875 0.1625 -0.125 C 0.16423 -0.12732 0.17187 -0.13241 0.17187 -0.13472 " pathEditMode="relative" ptsTypes="ffffffffff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-0.00173 0.00463 -0.00226 0.00532 -0.00312 0.00972 C -0.00382 0.01342 -0.00521 0.02083 -0.00521 0.02083 C -0.00642 0.03634 -0.00781 0.03981 -0.00625 0.05694 C -0.0059 0.06157 -0.00469 0.06134 -0.00312 0.06528 C -0.00173 0.06921 -0.00069 0.0743 0.00104 0.07778 C 0.00382 0.08333 0.00799 0.08703 0.01146 0.09166 C 0.01441 0.0956 0.01615 0.09953 0.01979 0.10278 C 0.02309 0.10926 0.02743 0.11227 0.03229 0.11666 C 0.03993 0.12338 0.04618 0.13449 0.05521 0.1375 C 0.06111 0.14537 0.05521 0.13889 0.06563 0.14444 C 0.07292 0.14838 0.07986 0.15301 0.0875 0.15555 C 0.0941 0.15764 0.08715 0.15578 0.09375 0.15972 C 0.1 0.16342 0.11268 0.17083 0.11875 0.17222 C 0.13299 0.17546 0.14705 0.17916 0.16146 0.18055 C 0.17309 0.18356 0.1849 0.18379 0.19688 0.18472 C 0.21007 0.19051 0.22587 0.19166 0.23959 0.19166 " pathEditMode="relative" ptsTypes="ffffffffffffffff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C 0.01024 -0.01365 0.00486 -0.00856 0.01563 -0.01666 C 0.01962 -0.02291 0.02309 -0.02986 0.02708 -0.03611 C 0.03247 -0.04421 0.0349 -0.04514 0.03854 -0.05277 C 0.04097 -0.0581 0.04063 -0.06435 0.04271 -0.06944 C 0.04531 -0.07546 0.05781 -0.07708 0.06146 -0.07777 C 0.07378 -0.08333 0.06024 -0.07777 0.09271 -0.08055 C 0.09844 -0.08102 0.10486 -0.08449 0.11042 -0.08611 C 0.1224 -0.08958 0.13403 -0.09328 0.14583 -0.09861 C 0.14705 -0.09907 0.14774 -0.10069 0.14896 -0.10139 C 0.15469 -0.10463 0.16892 -0.10972 0.175 -0.10972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1435 C 0.00156 0.01759 -0.01654 0.02407 -0.03503 0.02685 C -0.04571 0.03449 -0.05873 0.02916 -0.06927 0.0287 C -0.075 0.02454 -0.08321 0.02338 -0.08815 0.0162 C -0.08985 0.01389 -0.09115 0.01065 -0.0931 0.00903 C -0.09466 0.00787 -0.09792 0.00555 -0.09792 0.00579 C -0.10052 1.85185E-6 -0.09935 0.00023 -0.10117 0.00023 " pathEditMode="relative" rAng="0" ptsTypes="AAAAAAA"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9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162 C 0.0151 0.01898 0.01054 0.02454 0.00586 0.02801 C 0.00234 0.03055 -0.00196 0.03241 -0.00573 0.03403 C -0.01042 0.04004 -0.01589 0.0419 -0.02123 0.04467 C -0.02761 0.04815 -0.03412 0.05139 -0.0405 0.05509 C -0.04466 0.05764 -0.04883 0.05995 -0.05287 0.06273 C -0.05677 0.06528 -0.06068 0.07291 -0.06459 0.07616 C -0.06836 0.0794 -0.07292 0.08125 -0.07696 0.08379 C -0.0793 0.08518 -0.08659 0.09467 -0.08854 0.09722 C -0.09063 0.1 -0.09349 0.10046 -0.09558 0.10324 C -0.09818 0.11088 -0.09623 0.10671 -0.1017 0.11389 C -0.10248 0.11481 -0.10404 0.1169 -0.10404 0.11713 C -0.1056 0.12129 -0.10716 0.12569 -0.10873 0.13032 C -0.10912 0.13171 -0.11016 0.13472 -0.11016 0.13518 " pathEditMode="relative" rAng="0" ptsTypes="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594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3 0.01181 C 0.01159 0.02362 0.00977 0.04653 0.00365 0.06343 C 0.00339 0.0669 0.003 0.07477 0.00209 0.07871 C 0.00091 0.08496 0.00052 0.08287 -0.00026 0.08843 C -0.00026 0.08982 -0.0013 0.10209 -0.00169 0.10394 C -0.00299 0.10996 -0.00455 0.11551 -0.0056 0.122 C -0.00664 0.12848 -0.00677 0.13496 -0.00781 0.14144 C -0.0082 0.14422 -0.00937 0.15 -0.00937 0.15024 C -0.00963 0.15463 -0.00963 0.15926 -0.01015 0.16389 C -0.01041 0.16667 -0.01159 0.17223 -0.01159 0.17246 C -0.01237 0.18936 -0.01393 0.20556 -0.01549 0.22246 C -0.01588 0.22709 -0.01653 0.23172 -0.01692 0.23635 C -0.01731 0.23936 -0.0181 0.24213 -0.01849 0.24491 C -0.01875 0.2463 -0.01927 0.24908 -0.01927 0.24931 C -0.01953 0.25278 -0.01953 0.25649 -0.02005 0.26019 C -0.02031 0.26181 -0.02122 0.26274 -0.02161 0.26436 C -0.02304 0.2713 -0.02356 0.2794 -0.02461 0.28681 C -0.02526 0.29167 -0.02838 0.29815 -0.02995 0.30209 C -0.03216 0.30741 -0.03333 0.3132 -0.03528 0.31875 C -0.03633 0.32153 -0.03828 0.32709 -0.03828 0.32755 " pathEditMode="relative" rAng="0" ptsTypes="AAAAAAAAAAAAAAAAAAA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1578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4.44444E-6 C -0.00104 0.0044 0.00131 0.00232 -0.00416 0.00556 C -0.00494 0.00602 -0.00651 0.00695 -0.00651 0.00741 C -0.03242 0.00625 -0.04921 0.0088 -0.07162 0.00278 C -0.08242 -0.00393 -0.09322 -0.00671 -0.10417 -0.01134 C -0.10808 -0.01296 -0.11198 -0.01504 -0.11576 -0.01713 C -0.11732 -0.01805 -0.12045 -0.0199 -0.12045 -0.01967 C -0.1254 -0.01759 -0.12605 -0.01689 -0.13282 -0.0199 C -0.13503 -0.02083 -0.13633 -0.02523 -0.13829 -0.02708 C -0.14493 -0.03356 -0.15066 -0.04189 -0.15691 -0.04976 C -0.1599 -0.0581 -0.1642 -0.06851 -0.16849 -0.07384 C -0.17071 -0.07986 -0.17383 -0.08263 -0.17709 -0.0868 C -0.17904 -0.08912 -0.17969 -0.09467 -0.18086 -0.09814 C -0.18399 -0.10648 -0.18777 -0.1162 -0.1918 -0.12361 C -0.19232 -0.12638 -0.19245 -0.12963 -0.19336 -0.13217 C -0.19375 -0.13356 -0.19454 -0.13472 -0.19493 -0.13634 C -0.19558 -0.13935 -0.19597 -0.14213 -0.19649 -0.1449 C -0.19675 -0.14629 -0.19714 -0.1493 -0.19714 -0.14907 C -0.19688 -0.16018 -0.19714 -0.17106 -0.19649 -0.18194 C -0.19636 -0.18356 -0.19532 -0.18449 -0.19493 -0.18611 C -0.1948 -0.18703 -0.19493 -0.18796 -0.19493 -0.18888 " pathEditMode="relative" rAng="0" ptsTypes="AAAAAAAAAAAAAAAAAAAA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907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069 C -0.00403 0.00648 -0.00273 0.00139 -0.00599 0.00648 C -0.01601 0.02153 -0.02135 0.02014 -0.0345 0.02338 C -0.04948 0.03218 -0.06653 0.03079 -0.08203 0.03171 C -0.09518 0.03426 -0.10026 0.03426 -0.11601 0.0331 C -0.12148 0.02986 -0.12669 0.02593 -0.1319 0.02199 C -0.13854 0.0169 -0.13151 0.02477 -0.13815 0.01759 C -0.14309 0.0125 -0.14765 0.00625 -0.15325 0.00371 C -0.15651 0.00209 -0.16289 -0.00092 -0.16666 -0.00208 C -0.1707 -0.00324 -0.17734 -0.00347 -0.18099 -0.00764 C -0.18541 -0.01273 -0.18854 -0.02153 -0.19362 -0.02454 C -0.19544 -0.02778 -0.19713 -0.03194 -0.19921 -0.03449 C -0.20039 -0.03611 -0.20377 -0.03981 -0.20468 -0.04143 C -0.20742 -0.04653 -0.20481 -0.0456 -0.20781 -0.0456 " pathEditMode="relative" rAng="0" ptsTypes="AAAAAAAAAAAAAA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53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254 C -0.00313 0.00417 -0.00417 0.01551 -0.00977 0.02199 C -0.01081 0.02732 -0.01302 0.02755 -0.01446 0.03287 C -0.01654 0.04051 -0.01836 0.04722 -0.0224 0.05209 C -0.02474 0.05787 -0.02839 0.05949 -0.03112 0.06435 C -0.04336 0.08519 -0.05964 0.09491 -0.07565 0.10394 C -0.078 0.10533 -0.08034 0.10903 -0.08269 0.11088 C -0.08633 0.11343 -0.08516 0.11088 -0.08829 0.11343 C -0.09844 0.12222 -0.10964 0.12917 -0.12084 0.13403 C -0.12474 0.13866 -0.13112 0.14236 -0.13581 0.14236 " pathEditMode="relative" rAng="0" ptsTypes="AAAAAAAAAA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724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22222E-6 C 0.00711 -0.00162 0.01388 -0.00393 0.02083 -0.00694 C 0.02881 -0.01041 0.03749 -0.00787 0.04583 -0.00833 C 0.06145 -0.0118 0.07343 -0.01296 0.09062 -0.01389 C 0.1302 -0.01227 0.16353 -0.00787 0.20416 -0.00694 C 0.21058 -0.00416 0.21753 -0.00416 0.22395 -0.00139 C 0.2302 -0.00185 0.23645 -0.00162 0.2427 -0.00277 C 0.24496 -0.00324 0.24687 -0.00972 0.24687 -0.00972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007 0.05996 -0.00521 0.07061 0.00417 0.10834 C 0.0066 0.11829 0.00677 0.13287 0.01354 0.13889 C 0.01597 0.14375 0.01927 0.14537 0.02188 0.15 C 0.02622 0.15741 0.02847 0.16551 0.03438 0.17084 C 0.03837 0.18125 0.04375 0.18936 0.05104 0.19584 C 0.05243 0.20139 0.05313 0.20371 0.05729 0.20556 C 0.05955 0.21459 0.05643 0.20486 0.0625 0.21389 C 0.0658 0.21898 0.07101 0.23542 0.075 0.23889 C 0.08038 0.24375 0.08594 0.24977 0.08959 0.25695 C 0.09149 0.26736 0.09757 0.2801 0.10417 0.28611 C 0.10955 0.29676 0.11354 0.30255 0.11667 0.31528 C 0.11736 0.31806 0.11806 0.32084 0.11875 0.32361 C 0.1191 0.325 0.11979 0.32778 0.11979 0.32778 C 0.12101 0.33843 0.1217 0.34074 0.11979 0.35278 C 0.11875 0.3588 0.11146 0.36667 0.11146 0.37084 " pathEditMode="relative" ptsTypes="fffffffffffffffA">
                                      <p:cBhvr>
                                        <p:cTn id="10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243 0.00486 0.00417 0.00648 0.00833 0.00833 C 0.01059 0.01296 0.01319 0.01551 0.01458 0.02083 C 0.01563 0.03009 0.01649 0.03842 0.01875 0.04722 C 0.01979 0.05139 0.02257 0.05555 0.02396 0.05972 C 0.02795 0.07176 0.02882 0.08611 0.03438 0.09722 C 0.03559 0.10694 0.03646 0.11528 0.04167 0.12222 C 0.04427 0.13634 0.0474 0.15648 0.04063 0.16805 C 0.03889 0.17106 0.03681 0.1743 0.03438 0.17639 C 0.03229 0.17824 0.02813 0.18194 0.02813 0.18194 C 0.02622 0.18588 0.01892 0.19305 0.01563 0.19305 " pathEditMode="relative" ptsTypes="ffffffffffA">
                                      <p:cBhvr>
                                        <p:cTn id="1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C 0.03368 -0.00047 0.06736 -0.00047 0.10104 -0.00139 C 0.11145 -0.00162 0.12378 -0.01042 0.13437 -0.0125 C 0.13993 -0.01135 0.14444 -0.00625 0.15 -0.00556 C 0.16736 -0.00348 0.15763 -0.00417 0.17916 -0.00417 " pathEditMode="relative" ptsTypes="ffff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8.88889E-6 C -0.00138 -0.02223 -0.00642 -0.06829 0.01042 -0.08334 C 0.01233 -0.09121 0.01598 -0.0926 0.0198 -0.09862 C 0.02223 -0.10255 0.02223 -0.10741 0.02501 -0.11112 C 0.02622 -0.11274 0.03056 -0.11644 0.0323 -0.11806 C 0.03334 -0.12223 0.03594 -0.12778 0.03855 -0.13056 C 0.03942 -0.13149 0.04063 -0.13126 0.04167 -0.13195 C 0.04219 -0.13218 0.04237 -0.13288 0.04272 -0.13334 " pathEditMode="relative" ptsTypes="fffffffA">
                                      <p:cBhvr>
                                        <p:cTn id="1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00169 -0.00417 0.00638 -0.00949 0.00924 -0.01111 C 0.01094 -0.01204 0.01263 -0.01297 0.01432 -0.01389 C 0.01523 -0.01435 0.01693 -0.01505 0.01693 -0.01482 C 0.01953 -0.02176 0.02682 -0.02385 0.03138 -0.02755 C 0.04154 -0.03565 0.05247 -0.03935 0.06354 -0.04121 C 0.0694 -0.04213 0.07461 -0.04468 0.0806 -0.04514 C 0.08932 -0.04584 0.09805 -0.04607 0.1069 -0.04653 C 0.11263 -0.04977 0.11953 -0.0507 0.12552 -0.05209 C 0.13515 -0.05741 0.13893 -0.0588 0.14935 -0.0588 " pathEditMode="relative" rAng="0" ptsTypes="AAAAAAAAAA">
                                      <p:cBhvr>
                                        <p:cTn id="1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94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0.00182 -0.01041 0.00377 -0.01898 0.00781 -0.02731 C 0.00989 -0.03726 0.01367 -0.05023 0.01836 -0.0574 C 0.0194 -0.06435 0.02187 -0.06898 0.02369 -0.07523 C 0.02578 -0.0831 0.02578 -0.08634 0.0289 -0.09282 C 0.03112 -0.10324 0.02786 -0.09097 0.03242 -0.09976 C 0.03411 -0.10301 0.0345 -0.10856 0.03593 -0.11203 C 0.03828 -0.11759 0.04257 -0.12384 0.04557 -0.12847 C 0.04791 -0.13194 0.04895 -0.13773 0.05169 -0.14074 C 0.05351 -0.14259 0.05703 -0.14606 0.05703 -0.14583 C 0.05924 -0.15115 0.06263 -0.15648 0.06575 -0.15972 C 0.06757 -0.16412 0.07018 -0.16759 0.07278 -0.17083 C 0.07448 -0.17268 0.0763 -0.1743 0.07812 -0.17615 C 0.0789 -0.17708 0.08073 -0.17893 0.08073 -0.1787 C 0.08502 -0.18865 0.08216 -0.18634 0.08776 -0.18842 C 0.08958 -0.19143 0.09205 -0.19375 0.09388 -0.19676 C 0.10078 -0.2074 0.08958 -0.19375 0.0983 -0.20486 C 0.10104 -0.20833 0.1013 -0.20671 0.10351 -0.21157 C 0.10703 -0.21944 0.10963 -0.22662 0.11497 -0.23217 C 0.11601 -0.23657 0.11497 -0.23634 0.11679 -0.23634 " pathEditMode="relative" rAng="0" ptsTypes="AAAAAAAAAAAAAAAAAAAA">
                                      <p:cBhvr>
                                        <p:cTn id="1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82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-0.00538 -0.00231 -0.00712 -0.00579 -0.00937 -0.0125 C -0.01024 -0.01528 -0.01146 -0.02083 -0.01146 -0.02083 C -0.01111 -0.03356 -0.01111 -0.04583 -0.01042 -0.05833 C -0.01007 -0.06505 -0.00469 -0.06921 -0.00312 -0.075 C 0.00035 -0.08912 0.00451 -0.10231 0.00729 -0.11667 C 0.00781 -0.12801 0.00781 -0.1368 0.01042 -0.14722 C 0.01198 -0.17685 0.01233 -0.20671 0.00833 -0.23611 C 0.00677 -0.24699 0.00677 -0.25995 0.00208 -0.26944 C -0.00052 -0.28657 0.00208 -0.3 0.00208 -0.31667 " pathEditMode="relative" ptsTypes="fffffffff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34 C 0.00651 0.01019 0.00911 0.01065 0.01731 0.01135 C 0.02174 0.01274 0.02604 0.01459 0.03047 0.01644 C 0.04088 0.02061 0.05442 0.02061 0.0651 0.02153 C 0.08034 0.02801 0.09817 0.02824 0.1138 0.02871 C 0.12812 0.03473 0.11692 0.03079 0.14843 0.02987 C 0.15 0.02917 0.15182 0.02894 0.15338 0.02778 C 0.15494 0.02639 0.15833 0.02362 0.15833 0.02385 C 0.15885 0.02269 0.16002 0.02061 0.16002 0.02061 " pathEditMode="relative" rAng="0" ptsTypes="AAAAAAAAA">
                                      <p:cBhvr>
                                        <p:cTn id="1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11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C 0.00742 0.0044 0.0138 0.01481 0.02031 0.02245 C 0.02292 0.02592 0.02396 0.03194 0.02578 0.03657 C 0.02865 0.04444 0.03086 0.06203 0.03594 0.06504 C 0.03789 0.07014 0.03984 0.07037 0.04232 0.075 C 0.04388 0.08403 0.04154 0.07523 0.04544 0.08055 C 0.04622 0.08171 0.04635 0.08356 0.04701 0.08472 C 0.04844 0.08703 0.05169 0.09051 0.05169 0.09074 C 0.05651 0.1037 0.06432 0.11203 0.07201 0.11875 C 0.07487 0.12129 0.07682 0.12546 0.07995 0.12731 C 0.08294 0.13565 0.08893 0.1368 0.09401 0.13865 C 0.09883 0.14421 0.10456 0.14815 0.10964 0.15278 C 0.11328 0.15578 0.11602 0.15949 0.11992 0.16134 C 0.12422 0.16643 0.12813 0.17014 0.1332 0.17268 C 0.1375 0.17778 0.14297 0.18009 0.14818 0.1824 C 0.1556 0.19143 0.16458 0.19166 0.17318 0.19375 C 0.17682 0.19467 0.17982 0.19676 0.18346 0.19676 " pathEditMode="relative" rAng="0" ptsTypes="AAAAAAAAAAAAAAAAA">
                                      <p:cBhvr>
                                        <p:cTn id="1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2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20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919781" y="334839"/>
            <a:ext cx="5104211" cy="57388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/>
              <a:t>Time-triggered Traffic Timing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7624" y="1628800"/>
            <a:ext cx="6186488" cy="3394472"/>
          </a:xfrm>
        </p:spPr>
        <p:txBody>
          <a:bodyPr/>
          <a:lstStyle/>
          <a:p>
            <a:pPr marL="257175" indent="-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AT" dirty="0" err="1"/>
              <a:t>Full</a:t>
            </a:r>
            <a:r>
              <a:rPr lang="de-AT" dirty="0"/>
              <a:t> </a:t>
            </a:r>
            <a:r>
              <a:rPr lang="de-AT" dirty="0" err="1"/>
              <a:t>control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timings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system</a:t>
            </a:r>
            <a:endParaRPr lang="de-AT" dirty="0"/>
          </a:p>
          <a:p>
            <a:pPr marL="257175" indent="-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AT" dirty="0" err="1"/>
              <a:t>Defined</a:t>
            </a:r>
            <a:r>
              <a:rPr lang="de-AT" dirty="0"/>
              <a:t> </a:t>
            </a:r>
            <a:r>
              <a:rPr lang="de-AT" dirty="0" err="1"/>
              <a:t>latency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sub-</a:t>
            </a:r>
            <a:r>
              <a:rPr lang="de-AT" dirty="0" err="1"/>
              <a:t>microsecond</a:t>
            </a:r>
            <a:r>
              <a:rPr lang="de-AT" dirty="0"/>
              <a:t> </a:t>
            </a:r>
            <a:r>
              <a:rPr lang="de-AT" dirty="0" err="1"/>
              <a:t>jitter</a:t>
            </a:r>
            <a:endParaRPr lang="de-AT" dirty="0"/>
          </a:p>
          <a:p>
            <a:pPr marL="257175" indent="-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AT" dirty="0"/>
              <a:t>Minimum </a:t>
            </a:r>
            <a:r>
              <a:rPr lang="de-AT" dirty="0" err="1"/>
              <a:t>memory</a:t>
            </a:r>
            <a:r>
              <a:rPr lang="de-AT" dirty="0"/>
              <a:t> </a:t>
            </a:r>
            <a:r>
              <a:rPr lang="de-AT" dirty="0" err="1"/>
              <a:t>needs</a:t>
            </a:r>
            <a:endParaRPr lang="de-AT" dirty="0"/>
          </a:p>
          <a:p>
            <a:pPr marL="257175" indent="-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AT" dirty="0"/>
              <a:t>Fault-containment </a:t>
            </a:r>
            <a:r>
              <a:rPr lang="de-AT" dirty="0" err="1"/>
              <a:t>regions</a:t>
            </a:r>
            <a:endParaRPr lang="en-US" sz="1350" dirty="0"/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4817317" y="4501638"/>
            <a:ext cx="647700" cy="323850"/>
            <a:chOff x="975" y="2296"/>
            <a:chExt cx="544" cy="272"/>
          </a:xfrm>
        </p:grpSpPr>
        <p:sp>
          <p:nvSpPr>
            <p:cNvPr id="25658" name="Rectangle 5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59" name="Rectangle 6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0" name="Rectangle 7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1" name="Rectangle 8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2" name="Rectangle 9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3" name="Rectangle 10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4" name="Rectangle 11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5" name="Rectangle 12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66" name="Rectangle 13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3413571" y="4879066"/>
            <a:ext cx="485775" cy="4869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V="1">
            <a:off x="3899346" y="4771912"/>
            <a:ext cx="917972" cy="2690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pic>
        <p:nvPicPr>
          <p:cNvPr id="25609" name="Picture 16" descr="c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63" y="4339715"/>
            <a:ext cx="38695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c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72" y="4743338"/>
            <a:ext cx="38695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18"/>
          <p:cNvGrpSpPr>
            <a:grpSpLocks/>
          </p:cNvGrpSpPr>
          <p:nvPr/>
        </p:nvGrpSpPr>
        <p:grpSpPr bwMode="auto">
          <a:xfrm>
            <a:off x="6329411" y="4987413"/>
            <a:ext cx="647700" cy="323850"/>
            <a:chOff x="975" y="2296"/>
            <a:chExt cx="544" cy="272"/>
          </a:xfrm>
        </p:grpSpPr>
        <p:sp>
          <p:nvSpPr>
            <p:cNvPr id="25649" name="Rectangle 19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50" name="Rectangle 20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1" name="Rectangle 21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2" name="Rectangle 22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3" name="Rectangle 23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4" name="Rectangle 24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5" name="Rectangle 25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6" name="Rectangle 26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57" name="Rectangle 27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pic>
        <p:nvPicPr>
          <p:cNvPr id="25612" name="Picture 28" descr="c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57" y="4825490"/>
            <a:ext cx="38695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29"/>
          <p:cNvSpPr>
            <a:spLocks noChangeArrowheads="1"/>
          </p:cNvSpPr>
          <p:nvPr/>
        </p:nvSpPr>
        <p:spPr bwMode="auto">
          <a:xfrm>
            <a:off x="8435627" y="5095760"/>
            <a:ext cx="485775" cy="486966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5614" name="Line 30"/>
          <p:cNvSpPr>
            <a:spLocks noChangeShapeType="1"/>
          </p:cNvSpPr>
          <p:nvPr/>
        </p:nvSpPr>
        <p:spPr bwMode="auto">
          <a:xfrm>
            <a:off x="5411440" y="4771911"/>
            <a:ext cx="1026319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25615" name="Line 31"/>
          <p:cNvSpPr>
            <a:spLocks noChangeShapeType="1"/>
          </p:cNvSpPr>
          <p:nvPr/>
        </p:nvSpPr>
        <p:spPr bwMode="auto">
          <a:xfrm flipV="1">
            <a:off x="6708030" y="4609985"/>
            <a:ext cx="140374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537632" name="AutoShape 32"/>
          <p:cNvSpPr>
            <a:spLocks noChangeArrowheads="1"/>
          </p:cNvSpPr>
          <p:nvPr/>
        </p:nvSpPr>
        <p:spPr bwMode="auto">
          <a:xfrm>
            <a:off x="2927795" y="5527957"/>
            <a:ext cx="1566863" cy="594122"/>
          </a:xfrm>
          <a:prstGeom prst="cloudCallout">
            <a:avLst>
              <a:gd name="adj1" fmla="val 8741"/>
              <a:gd name="adj2" fmla="val -1277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050">
                <a:cs typeface="Arial" charset="0"/>
              </a:rPr>
              <a:t>I’ll transmit M at 10:45</a:t>
            </a:r>
          </a:p>
        </p:txBody>
      </p:sp>
      <p:sp>
        <p:nvSpPr>
          <p:cNvPr id="537633" name="AutoShape 33"/>
          <p:cNvSpPr>
            <a:spLocks noChangeArrowheads="1"/>
          </p:cNvSpPr>
          <p:nvPr/>
        </p:nvSpPr>
        <p:spPr bwMode="auto">
          <a:xfrm>
            <a:off x="3088529" y="3600337"/>
            <a:ext cx="2376488" cy="648890"/>
          </a:xfrm>
          <a:prstGeom prst="cloudCallout">
            <a:avLst>
              <a:gd name="adj1" fmla="val 24999"/>
              <a:gd name="adj2" fmla="val 1268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050">
                <a:cs typeface="Arial" charset="0"/>
              </a:rPr>
              <a:t>I’ll accept M only between 10:40 and 10:50</a:t>
            </a:r>
          </a:p>
        </p:txBody>
      </p:sp>
      <p:sp>
        <p:nvSpPr>
          <p:cNvPr id="537634" name="AutoShape 34"/>
          <p:cNvSpPr>
            <a:spLocks noChangeArrowheads="1"/>
          </p:cNvSpPr>
          <p:nvPr/>
        </p:nvSpPr>
        <p:spPr bwMode="auto">
          <a:xfrm>
            <a:off x="4980434" y="5222898"/>
            <a:ext cx="1458515" cy="539353"/>
          </a:xfrm>
          <a:prstGeom prst="cloudCallout">
            <a:avLst>
              <a:gd name="adj1" fmla="val 1102"/>
              <a:gd name="adj2" fmla="val -12836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050" dirty="0">
                <a:cs typeface="Arial" charset="0"/>
              </a:rPr>
              <a:t>I’ll forward M at 11:00</a:t>
            </a:r>
          </a:p>
        </p:txBody>
      </p:sp>
      <p:sp>
        <p:nvSpPr>
          <p:cNvPr id="537635" name="AutoShape 35"/>
          <p:cNvSpPr>
            <a:spLocks noChangeArrowheads="1"/>
          </p:cNvSpPr>
          <p:nvPr/>
        </p:nvSpPr>
        <p:spPr bwMode="auto">
          <a:xfrm>
            <a:off x="5735291" y="3637246"/>
            <a:ext cx="1403747" cy="972740"/>
          </a:xfrm>
          <a:prstGeom prst="cloudCallout">
            <a:avLst>
              <a:gd name="adj1" fmla="val -2588"/>
              <a:gd name="adj2" fmla="val 10924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050">
                <a:cs typeface="Arial" charset="0"/>
              </a:rPr>
              <a:t>I’ll accept M only between 10:55 and 11:05</a:t>
            </a:r>
          </a:p>
        </p:txBody>
      </p:sp>
      <p:sp>
        <p:nvSpPr>
          <p:cNvPr id="537636" name="AutoShape 36"/>
          <p:cNvSpPr>
            <a:spLocks noChangeArrowheads="1"/>
          </p:cNvSpPr>
          <p:nvPr/>
        </p:nvSpPr>
        <p:spPr bwMode="auto">
          <a:xfrm>
            <a:off x="6492528" y="5581536"/>
            <a:ext cx="1350169" cy="594122"/>
          </a:xfrm>
          <a:prstGeom prst="cloudCallout">
            <a:avLst>
              <a:gd name="adj1" fmla="val -32185"/>
              <a:gd name="adj2" fmla="val -10370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050">
                <a:cs typeface="Arial" charset="0"/>
              </a:rPr>
              <a:t>I’ll forward M at 11:10</a:t>
            </a:r>
          </a:p>
        </p:txBody>
      </p:sp>
      <p:sp>
        <p:nvSpPr>
          <p:cNvPr id="537637" name="AutoShape 37"/>
          <p:cNvSpPr>
            <a:spLocks noChangeArrowheads="1"/>
          </p:cNvSpPr>
          <p:nvPr/>
        </p:nvSpPr>
        <p:spPr bwMode="auto">
          <a:xfrm>
            <a:off x="8058200" y="5750605"/>
            <a:ext cx="1350169" cy="540544"/>
          </a:xfrm>
          <a:prstGeom prst="cloudCallout">
            <a:avLst>
              <a:gd name="adj1" fmla="val -2556"/>
              <a:gd name="adj2" fmla="val -920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050">
                <a:cs typeface="Arial" charset="0"/>
              </a:rPr>
              <a:t>Let’s see if I can receive M</a:t>
            </a:r>
          </a:p>
        </p:txBody>
      </p:sp>
      <p:sp>
        <p:nvSpPr>
          <p:cNvPr id="25622" name="Rectangle 38"/>
          <p:cNvSpPr>
            <a:spLocks noChangeArrowheads="1"/>
          </p:cNvSpPr>
          <p:nvPr/>
        </p:nvSpPr>
        <p:spPr bwMode="auto">
          <a:xfrm>
            <a:off x="8111777" y="4338522"/>
            <a:ext cx="485775" cy="4869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5623" name="Picture 39" descr="c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44" y="4177790"/>
            <a:ext cx="38695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Line 40"/>
          <p:cNvSpPr>
            <a:spLocks noChangeShapeType="1"/>
          </p:cNvSpPr>
          <p:nvPr/>
        </p:nvSpPr>
        <p:spPr bwMode="auto">
          <a:xfrm>
            <a:off x="6816376" y="5257686"/>
            <a:ext cx="161925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25625" name="Text Box 41"/>
          <p:cNvSpPr txBox="1">
            <a:spLocks noChangeArrowheads="1"/>
          </p:cNvSpPr>
          <p:nvPr/>
        </p:nvSpPr>
        <p:spPr bwMode="auto">
          <a:xfrm>
            <a:off x="4925665" y="6055404"/>
            <a:ext cx="8066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>
                <a:solidFill>
                  <a:schemeClr val="tx1"/>
                </a:solidFill>
                <a:cs typeface="Arial" charset="0"/>
              </a:rPr>
              <a:t>…a switch</a:t>
            </a:r>
          </a:p>
        </p:txBody>
      </p:sp>
      <p:grpSp>
        <p:nvGrpSpPr>
          <p:cNvPr id="25626" name="Group 42"/>
          <p:cNvGrpSpPr>
            <a:grpSpLocks/>
          </p:cNvGrpSpPr>
          <p:nvPr/>
        </p:nvGrpSpPr>
        <p:grpSpPr bwMode="auto">
          <a:xfrm>
            <a:off x="4548236" y="6067311"/>
            <a:ext cx="432197" cy="161925"/>
            <a:chOff x="975" y="2296"/>
            <a:chExt cx="544" cy="272"/>
          </a:xfrm>
        </p:grpSpPr>
        <p:sp>
          <p:nvSpPr>
            <p:cNvPr id="25640" name="Rectangle 43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35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41" name="Rectangle 44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2" name="Rectangle 45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3" name="Rectangle 46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4" name="Rectangle 47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5" name="Rectangle 48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6" name="Rectangle 49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7" name="Rectangle 50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25648" name="Rectangle 51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sp>
        <p:nvSpPr>
          <p:cNvPr id="537652" name="AutoShape 52"/>
          <p:cNvSpPr>
            <a:spLocks noChangeArrowheads="1"/>
          </p:cNvSpPr>
          <p:nvPr/>
        </p:nvSpPr>
        <p:spPr bwMode="auto">
          <a:xfrm>
            <a:off x="7320010" y="3205050"/>
            <a:ext cx="1404938" cy="756047"/>
          </a:xfrm>
          <a:prstGeom prst="cloudCallout">
            <a:avLst>
              <a:gd name="adj1" fmla="val 7458"/>
              <a:gd name="adj2" fmla="val 11015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050">
                <a:cs typeface="Arial" charset="0"/>
              </a:rPr>
              <a:t>I’ll expect M between 11:05 and 11:15</a:t>
            </a:r>
          </a:p>
        </p:txBody>
      </p:sp>
      <p:grpSp>
        <p:nvGrpSpPr>
          <p:cNvPr id="537653" name="Group 53"/>
          <p:cNvGrpSpPr>
            <a:grpSpLocks/>
          </p:cNvGrpSpPr>
          <p:nvPr/>
        </p:nvGrpSpPr>
        <p:grpSpPr bwMode="auto">
          <a:xfrm>
            <a:off x="3813620" y="5007655"/>
            <a:ext cx="304800" cy="246460"/>
            <a:chOff x="1040" y="3028"/>
            <a:chExt cx="256" cy="207"/>
          </a:xfrm>
        </p:grpSpPr>
        <p:graphicFrame>
          <p:nvGraphicFramePr>
            <p:cNvPr id="25638" name="Object 54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Visio" r:id="rId5" imgW="574780" imgH="394839" progId="Visio.Drawing.11">
                    <p:embed/>
                  </p:oleObj>
                </mc:Choice>
                <mc:Fallback>
                  <p:oleObj name="Visio" r:id="rId5" imgW="574780" imgH="394839" progId="Visio.Drawing.11">
                    <p:embed/>
                    <p:pic>
                      <p:nvPicPr>
                        <p:cNvPr id="25638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9" name="Text Box 55"/>
            <p:cNvSpPr txBox="1">
              <a:spLocks noChangeArrowheads="1"/>
            </p:cNvSpPr>
            <p:nvPr/>
          </p:nvSpPr>
          <p:spPr bwMode="auto">
            <a:xfrm>
              <a:off x="1078" y="3041"/>
              <a:ext cx="2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9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56" name="Group 56"/>
          <p:cNvGrpSpPr>
            <a:grpSpLocks/>
          </p:cNvGrpSpPr>
          <p:nvPr/>
        </p:nvGrpSpPr>
        <p:grpSpPr bwMode="auto">
          <a:xfrm>
            <a:off x="5447157" y="4612367"/>
            <a:ext cx="304800" cy="246460"/>
            <a:chOff x="1040" y="3028"/>
            <a:chExt cx="256" cy="207"/>
          </a:xfrm>
        </p:grpSpPr>
        <p:graphicFrame>
          <p:nvGraphicFramePr>
            <p:cNvPr id="25636" name="Object 57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Visio" r:id="rId7" imgW="574780" imgH="394839" progId="Visio.Drawing.11">
                    <p:embed/>
                  </p:oleObj>
                </mc:Choice>
                <mc:Fallback>
                  <p:oleObj name="Visio" r:id="rId7" imgW="574780" imgH="394839" progId="Visio.Drawing.11">
                    <p:embed/>
                    <p:pic>
                      <p:nvPicPr>
                        <p:cNvPr id="25636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7" name="Text Box 58"/>
            <p:cNvSpPr txBox="1">
              <a:spLocks noChangeArrowheads="1"/>
            </p:cNvSpPr>
            <p:nvPr/>
          </p:nvSpPr>
          <p:spPr bwMode="auto">
            <a:xfrm>
              <a:off x="1078" y="3041"/>
              <a:ext cx="2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9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59" name="Group 59"/>
          <p:cNvGrpSpPr>
            <a:grpSpLocks/>
          </p:cNvGrpSpPr>
          <p:nvPr/>
        </p:nvGrpSpPr>
        <p:grpSpPr bwMode="auto">
          <a:xfrm>
            <a:off x="6972348" y="4977889"/>
            <a:ext cx="304800" cy="246459"/>
            <a:chOff x="1040" y="3028"/>
            <a:chExt cx="256" cy="207"/>
          </a:xfrm>
        </p:grpSpPr>
        <p:graphicFrame>
          <p:nvGraphicFramePr>
            <p:cNvPr id="25634" name="Object 60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Visio" r:id="rId8" imgW="574780" imgH="394839" progId="Visio.Drawing.11">
                    <p:embed/>
                  </p:oleObj>
                </mc:Choice>
                <mc:Fallback>
                  <p:oleObj name="Visio" r:id="rId8" imgW="574780" imgH="394839" progId="Visio.Drawing.11">
                    <p:embed/>
                    <p:pic>
                      <p:nvPicPr>
                        <p:cNvPr id="25634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5" name="Text Box 61"/>
            <p:cNvSpPr txBox="1">
              <a:spLocks noChangeArrowheads="1"/>
            </p:cNvSpPr>
            <p:nvPr/>
          </p:nvSpPr>
          <p:spPr bwMode="auto">
            <a:xfrm>
              <a:off x="1078" y="3041"/>
              <a:ext cx="2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9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62" name="Group 62"/>
          <p:cNvGrpSpPr>
            <a:grpSpLocks/>
          </p:cNvGrpSpPr>
          <p:nvPr/>
        </p:nvGrpSpPr>
        <p:grpSpPr bwMode="auto">
          <a:xfrm>
            <a:off x="6972348" y="5218396"/>
            <a:ext cx="304800" cy="246459"/>
            <a:chOff x="1040" y="3028"/>
            <a:chExt cx="256" cy="207"/>
          </a:xfrm>
        </p:grpSpPr>
        <p:graphicFrame>
          <p:nvGraphicFramePr>
            <p:cNvPr id="25632" name="Object 63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name="Visio" r:id="rId9" imgW="574780" imgH="394839" progId="Visio.Drawing.11">
                    <p:embed/>
                  </p:oleObj>
                </mc:Choice>
                <mc:Fallback>
                  <p:oleObj name="Visio" r:id="rId9" imgW="574780" imgH="394839" progId="Visio.Drawing.11">
                    <p:embed/>
                    <p:pic>
                      <p:nvPicPr>
                        <p:cNvPr id="25632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3" name="Text Box 64"/>
            <p:cNvSpPr txBox="1">
              <a:spLocks noChangeArrowheads="1"/>
            </p:cNvSpPr>
            <p:nvPr/>
          </p:nvSpPr>
          <p:spPr bwMode="auto">
            <a:xfrm>
              <a:off x="1078" y="3041"/>
              <a:ext cx="2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900" b="1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65" name="Datumsplatzhalter 1">
            <a:extLst>
              <a:ext uri="{FF2B5EF4-FFF2-40B4-BE49-F238E27FC236}">
                <a16:creationId xmlns:a16="http://schemas.microsoft.com/office/drawing/2014/main" id="{24009634-0E1E-4BF5-9CF0-590CFF1FE65C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66" name="Foliennummernplatzhalter 3">
            <a:extLst>
              <a:ext uri="{FF2B5EF4-FFF2-40B4-BE49-F238E27FC236}">
                <a16:creationId xmlns:a16="http://schemas.microsoft.com/office/drawing/2014/main" id="{97115D91-DB9F-4B98-89FE-141AACBA0467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19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87184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2986 -0.0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3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09045 0.0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31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3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8402 0.00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3628 -0.085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32" grpId="0" animBg="1"/>
      <p:bldP spid="537633" grpId="0" animBg="1"/>
      <p:bldP spid="537634" grpId="0" animBg="1"/>
      <p:bldP spid="537635" grpId="0" animBg="1"/>
      <p:bldP spid="537636" grpId="0" animBg="1"/>
      <p:bldP spid="537637" grpId="0" animBg="1"/>
      <p:bldP spid="53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253DD-3B6A-4D9E-8B31-304DA6F805B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174413" y="6356351"/>
            <a:ext cx="501649" cy="247650"/>
          </a:xfrm>
        </p:spPr>
        <p:txBody>
          <a:bodyPr/>
          <a:lstStyle/>
          <a:p>
            <a:fld id="{960969DB-8E82-4D43-9BFE-4A65336917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F63B0-894C-4580-99FB-F20AB6F0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Control and Networking Reference Projects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D801C-3DF7-4452-853C-5C5D8CC69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89" y="1052736"/>
            <a:ext cx="2529812" cy="1602584"/>
          </a:xfrm>
          <a:prstGeom prst="rect">
            <a:avLst/>
          </a:prstGeom>
        </p:spPr>
      </p:pic>
      <p:pic>
        <p:nvPicPr>
          <p:cNvPr id="1028" name="Picture 4" descr="Ähnliches Foto">
            <a:extLst>
              <a:ext uri="{FF2B5EF4-FFF2-40B4-BE49-F238E27FC236}">
                <a16:creationId xmlns:a16="http://schemas.microsoft.com/office/drawing/2014/main" id="{96F8C69A-8897-450E-AD60-29F2E8272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5912" y="1201690"/>
            <a:ext cx="2351537" cy="1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E8865-DFFD-47C1-BBCF-C857A3D465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89" y="3260982"/>
            <a:ext cx="1972751" cy="1056117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id="{CCDA0706-1B38-4D51-9EEB-5461F230924D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562" y="3260982"/>
            <a:ext cx="1920213" cy="105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A7C39-29FE-40DF-8711-8C6125FF14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574" y="3251738"/>
            <a:ext cx="1835877" cy="1056117"/>
          </a:xfrm>
          <a:prstGeom prst="rect">
            <a:avLst/>
          </a:prstGeom>
        </p:spPr>
      </p:pic>
      <p:pic>
        <p:nvPicPr>
          <p:cNvPr id="1032" name="Picture 8" descr="Bildergebnis für vestas wind park offshore">
            <a:extLst>
              <a:ext uri="{FF2B5EF4-FFF2-40B4-BE49-F238E27FC236}">
                <a16:creationId xmlns:a16="http://schemas.microsoft.com/office/drawing/2014/main" id="{5DC5D044-049A-401B-A61F-A08D99528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47177" y="3260982"/>
            <a:ext cx="1442587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ür volvo c30 electric">
            <a:extLst>
              <a:ext uri="{FF2B5EF4-FFF2-40B4-BE49-F238E27FC236}">
                <a16:creationId xmlns:a16="http://schemas.microsoft.com/office/drawing/2014/main" id="{1B64A432-1B2C-4234-9673-E45C0DF8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605" y="1546112"/>
            <a:ext cx="1793776" cy="11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55C1E3A-A442-4077-A6EE-41B2891F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90" y="4808944"/>
            <a:ext cx="3585929" cy="11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E913EE-AF6A-466B-BDA0-CABC0A05811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93" y="1806956"/>
            <a:ext cx="1323696" cy="932180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2024307-FA38-4F7A-994F-56236EC7B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9312" y="4933612"/>
            <a:ext cx="1756672" cy="83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Bildergebnis für ariane 6 launcher">
            <a:extLst>
              <a:ext uri="{FF2B5EF4-FFF2-40B4-BE49-F238E27FC236}">
                <a16:creationId xmlns:a16="http://schemas.microsoft.com/office/drawing/2014/main" id="{479D668F-F2FF-4FAE-9696-F8D36E38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438" y="3260982"/>
            <a:ext cx="796325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Ähnliches Foto">
            <a:extLst>
              <a:ext uri="{FF2B5EF4-FFF2-40B4-BE49-F238E27FC236}">
                <a16:creationId xmlns:a16="http://schemas.microsoft.com/office/drawing/2014/main" id="{8A0619B5-663F-43BC-A639-999E8B7D4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3955" y="4797153"/>
            <a:ext cx="2130131" cy="11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713073-0AB0-435B-A5AE-905ABFF480C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47" y="4808943"/>
            <a:ext cx="2110776" cy="1187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1BD57-2DFC-4B24-840E-507CA91D21F3}"/>
              </a:ext>
            </a:extLst>
          </p:cNvPr>
          <p:cNvSpPr txBox="1"/>
          <p:nvPr/>
        </p:nvSpPr>
        <p:spPr>
          <a:xfrm>
            <a:off x="877889" y="2588908"/>
            <a:ext cx="2529812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Audi/VW zFAS: First Level 3 Autonomous Driving System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E4527C-D89C-4E93-93FB-D70156303B71}"/>
              </a:ext>
            </a:extLst>
          </p:cNvPr>
          <p:cNvSpPr txBox="1"/>
          <p:nvPr/>
        </p:nvSpPr>
        <p:spPr>
          <a:xfrm>
            <a:off x="3599723" y="2644585"/>
            <a:ext cx="2529812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Audi A8 </a:t>
            </a:r>
            <a:r>
              <a:rPr lang="en-US" sz="1467" dirty="0" err="1"/>
              <a:t>eABC</a:t>
            </a:r>
            <a:r>
              <a:rPr lang="en-US" sz="1467" dirty="0"/>
              <a:t>: ECU for first Electro.-mech. active chassis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530135-C9BA-4FD1-ABBE-45C898FA205E}"/>
              </a:ext>
            </a:extLst>
          </p:cNvPr>
          <p:cNvSpPr txBox="1"/>
          <p:nvPr/>
        </p:nvSpPr>
        <p:spPr>
          <a:xfrm>
            <a:off x="6310758" y="2644585"/>
            <a:ext cx="2529812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Volvo C30 electric: Inverter safety control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217D78-0606-4505-8C4A-20AD3EB0929B}"/>
              </a:ext>
            </a:extLst>
          </p:cNvPr>
          <p:cNvSpPr txBox="1"/>
          <p:nvPr/>
        </p:nvSpPr>
        <p:spPr>
          <a:xfrm>
            <a:off x="8737666" y="2671202"/>
            <a:ext cx="2529812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Level 4/5 automated driving projects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A9118E24-E26B-40C3-8D10-C2898BB1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250" y="3251738"/>
            <a:ext cx="1990127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36B5CD-6A7C-4707-B2AE-8F5D1A788763}"/>
              </a:ext>
            </a:extLst>
          </p:cNvPr>
          <p:cNvSpPr txBox="1"/>
          <p:nvPr/>
        </p:nvSpPr>
        <p:spPr>
          <a:xfrm>
            <a:off x="877889" y="4317099"/>
            <a:ext cx="1972751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NASA Orion; Network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F86426-DC3F-48B5-8204-91CC075C697A}"/>
              </a:ext>
            </a:extLst>
          </p:cNvPr>
          <p:cNvSpPr txBox="1"/>
          <p:nvPr/>
        </p:nvSpPr>
        <p:spPr>
          <a:xfrm>
            <a:off x="2927649" y="4317100"/>
            <a:ext cx="810115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Ariane 6:</a:t>
            </a:r>
          </a:p>
          <a:p>
            <a:r>
              <a:rPr lang="en-US" sz="1467" dirty="0"/>
              <a:t>SoC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2761A4-D154-436F-8112-B93CA7935486}"/>
              </a:ext>
            </a:extLst>
          </p:cNvPr>
          <p:cNvSpPr txBox="1"/>
          <p:nvPr/>
        </p:nvSpPr>
        <p:spPr>
          <a:xfrm>
            <a:off x="3828559" y="4307855"/>
            <a:ext cx="1920212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Boeing 787: Network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394541-D477-4A32-86D2-40324655DAE6}"/>
              </a:ext>
            </a:extLst>
          </p:cNvPr>
          <p:cNvSpPr txBox="1"/>
          <p:nvPr/>
        </p:nvSpPr>
        <p:spPr>
          <a:xfrm>
            <a:off x="5839566" y="4317099"/>
            <a:ext cx="1888615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Airbus A380: Network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FAAA35-8683-4F78-9F3A-AF71D01EC9DB}"/>
              </a:ext>
            </a:extLst>
          </p:cNvPr>
          <p:cNvSpPr txBox="1"/>
          <p:nvPr/>
        </p:nvSpPr>
        <p:spPr>
          <a:xfrm>
            <a:off x="7759781" y="4317099"/>
            <a:ext cx="2087393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Embraer E2: Fly-by-wire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564CEB-01B8-4C52-9E72-A37863248E51}"/>
              </a:ext>
            </a:extLst>
          </p:cNvPr>
          <p:cNvSpPr txBox="1"/>
          <p:nvPr/>
        </p:nvSpPr>
        <p:spPr>
          <a:xfrm>
            <a:off x="9865258" y="4317099"/>
            <a:ext cx="1402220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Vestas: Safety Control Platform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7720B7-668B-41AA-B75E-AAD98A9C845A}"/>
              </a:ext>
            </a:extLst>
          </p:cNvPr>
          <p:cNvSpPr txBox="1"/>
          <p:nvPr/>
        </p:nvSpPr>
        <p:spPr>
          <a:xfrm>
            <a:off x="877890" y="6023134"/>
            <a:ext cx="1972751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Claas: Ethernet Controller, Firewall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ACC845-5B92-441C-B08F-5A209EAD4EF9}"/>
              </a:ext>
            </a:extLst>
          </p:cNvPr>
          <p:cNvSpPr txBox="1"/>
          <p:nvPr/>
        </p:nvSpPr>
        <p:spPr>
          <a:xfrm>
            <a:off x="2639616" y="6023134"/>
            <a:ext cx="1824203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Automated driving for farming machines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2A438-A1C7-49B8-8011-032FC0F60739}"/>
              </a:ext>
            </a:extLst>
          </p:cNvPr>
          <p:cNvSpPr txBox="1"/>
          <p:nvPr/>
        </p:nvSpPr>
        <p:spPr>
          <a:xfrm>
            <a:off x="4733955" y="6023134"/>
            <a:ext cx="2130131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 err="1"/>
              <a:t>Prinoth</a:t>
            </a:r>
            <a:r>
              <a:rPr lang="en-US" sz="1467" dirty="0"/>
              <a:t> </a:t>
            </a:r>
            <a:r>
              <a:rPr lang="en-US" sz="1467" dirty="0" err="1"/>
              <a:t>Snowgroomer</a:t>
            </a:r>
            <a:endParaRPr lang="en-US" sz="1467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F0F89B-5CA3-4F8C-86C4-AE39EE4873F9}"/>
              </a:ext>
            </a:extLst>
          </p:cNvPr>
          <p:cNvSpPr txBox="1"/>
          <p:nvPr/>
        </p:nvSpPr>
        <p:spPr>
          <a:xfrm>
            <a:off x="6994767" y="6023134"/>
            <a:ext cx="2365596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 err="1"/>
              <a:t>Kuka</a:t>
            </a:r>
            <a:r>
              <a:rPr lang="en-US" sz="1467" dirty="0"/>
              <a:t>: Edge/Fog  Computing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A39481-1B85-451C-A6B8-2D600563A01C}"/>
              </a:ext>
            </a:extLst>
          </p:cNvPr>
          <p:cNvSpPr txBox="1"/>
          <p:nvPr/>
        </p:nvSpPr>
        <p:spPr>
          <a:xfrm>
            <a:off x="9615421" y="5809134"/>
            <a:ext cx="1888615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/>
              <a:t>Morita Fire fighter: ECU</a:t>
            </a:r>
          </a:p>
        </p:txBody>
      </p:sp>
    </p:spTree>
    <p:extLst>
      <p:ext uri="{BB962C8B-B14F-4D97-AF65-F5344CB8AC3E}">
        <p14:creationId xmlns:p14="http://schemas.microsoft.com/office/powerpoint/2010/main" val="16556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3"/>
          <p:cNvSpPr>
            <a:spLocks noChangeArrowheads="1"/>
          </p:cNvSpPr>
          <p:nvPr/>
        </p:nvSpPr>
        <p:spPr bwMode="auto">
          <a:xfrm>
            <a:off x="3202732" y="2745868"/>
            <a:ext cx="282178" cy="296466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64" name="Rectangle 4"/>
          <p:cNvSpPr>
            <a:spLocks noChangeArrowheads="1"/>
          </p:cNvSpPr>
          <p:nvPr/>
        </p:nvSpPr>
        <p:spPr bwMode="auto">
          <a:xfrm>
            <a:off x="3392042" y="1561196"/>
            <a:ext cx="563165" cy="296466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65" name="Rectangle 5"/>
          <p:cNvSpPr>
            <a:spLocks noChangeArrowheads="1"/>
          </p:cNvSpPr>
          <p:nvPr/>
        </p:nvSpPr>
        <p:spPr bwMode="auto">
          <a:xfrm>
            <a:off x="3420616" y="1786224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66" name="Rectangle 6"/>
          <p:cNvSpPr>
            <a:spLocks noChangeArrowheads="1"/>
          </p:cNvSpPr>
          <p:nvPr/>
        </p:nvSpPr>
        <p:spPr bwMode="auto">
          <a:xfrm>
            <a:off x="3486101" y="1785033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67" name="Rectangle 7"/>
          <p:cNvSpPr>
            <a:spLocks noChangeArrowheads="1"/>
          </p:cNvSpPr>
          <p:nvPr/>
        </p:nvSpPr>
        <p:spPr bwMode="auto">
          <a:xfrm>
            <a:off x="3551585" y="1783843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68" name="Rectangle 8"/>
          <p:cNvSpPr>
            <a:spLocks noChangeArrowheads="1"/>
          </p:cNvSpPr>
          <p:nvPr/>
        </p:nvSpPr>
        <p:spPr bwMode="auto">
          <a:xfrm>
            <a:off x="3617069" y="1782652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69" name="Rectangle 9"/>
          <p:cNvSpPr>
            <a:spLocks noChangeArrowheads="1"/>
          </p:cNvSpPr>
          <p:nvPr/>
        </p:nvSpPr>
        <p:spPr bwMode="auto">
          <a:xfrm>
            <a:off x="3681364" y="1781462"/>
            <a:ext cx="47625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70" name="Rectangle 10"/>
          <p:cNvSpPr>
            <a:spLocks noChangeArrowheads="1"/>
          </p:cNvSpPr>
          <p:nvPr/>
        </p:nvSpPr>
        <p:spPr bwMode="auto">
          <a:xfrm>
            <a:off x="3746847" y="1780271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71" name="Rectangle 11"/>
          <p:cNvSpPr>
            <a:spLocks noChangeArrowheads="1"/>
          </p:cNvSpPr>
          <p:nvPr/>
        </p:nvSpPr>
        <p:spPr bwMode="auto">
          <a:xfrm>
            <a:off x="3812332" y="1779081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72" name="Rectangle 12"/>
          <p:cNvSpPr>
            <a:spLocks noChangeArrowheads="1"/>
          </p:cNvSpPr>
          <p:nvPr/>
        </p:nvSpPr>
        <p:spPr bwMode="auto">
          <a:xfrm>
            <a:off x="3877816" y="1777890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73" name="Rectangle 13"/>
          <p:cNvSpPr>
            <a:spLocks noChangeArrowheads="1"/>
          </p:cNvSpPr>
          <p:nvPr/>
        </p:nvSpPr>
        <p:spPr bwMode="auto">
          <a:xfrm>
            <a:off x="2783632" y="2005300"/>
            <a:ext cx="280988" cy="295275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74" name="Line 14"/>
          <p:cNvSpPr>
            <a:spLocks noChangeShapeType="1"/>
          </p:cNvSpPr>
          <p:nvPr/>
        </p:nvSpPr>
        <p:spPr bwMode="auto">
          <a:xfrm flipV="1">
            <a:off x="3064620" y="1807657"/>
            <a:ext cx="375047" cy="345281"/>
          </a:xfrm>
          <a:prstGeom prst="line">
            <a:avLst/>
          </a:prstGeom>
          <a:noFill/>
          <a:ln w="19050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75" name="Line 15"/>
          <p:cNvSpPr>
            <a:spLocks noChangeShapeType="1"/>
          </p:cNvSpPr>
          <p:nvPr/>
        </p:nvSpPr>
        <p:spPr bwMode="auto">
          <a:xfrm flipV="1">
            <a:off x="3345608" y="1807656"/>
            <a:ext cx="188119" cy="937022"/>
          </a:xfrm>
          <a:prstGeom prst="line">
            <a:avLst/>
          </a:prstGeom>
          <a:noFill/>
          <a:ln w="19050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106" name="Rectangle 17"/>
          <p:cNvSpPr>
            <a:spLocks noChangeArrowheads="1"/>
          </p:cNvSpPr>
          <p:nvPr/>
        </p:nvSpPr>
        <p:spPr bwMode="auto">
          <a:xfrm>
            <a:off x="3720654" y="2300574"/>
            <a:ext cx="561975" cy="29646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107" name="Rectangle 18"/>
          <p:cNvSpPr>
            <a:spLocks noChangeArrowheads="1"/>
          </p:cNvSpPr>
          <p:nvPr/>
        </p:nvSpPr>
        <p:spPr bwMode="auto">
          <a:xfrm>
            <a:off x="3749580" y="252510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8" name="Rectangle 19"/>
          <p:cNvSpPr>
            <a:spLocks noChangeArrowheads="1"/>
          </p:cNvSpPr>
          <p:nvPr/>
        </p:nvSpPr>
        <p:spPr bwMode="auto">
          <a:xfrm>
            <a:off x="3814661" y="252401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9" name="Rectangle 20"/>
          <p:cNvSpPr>
            <a:spLocks noChangeArrowheads="1"/>
          </p:cNvSpPr>
          <p:nvPr/>
        </p:nvSpPr>
        <p:spPr bwMode="auto">
          <a:xfrm>
            <a:off x="3879743" y="252292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10" name="Rectangle 21"/>
          <p:cNvSpPr>
            <a:spLocks noChangeArrowheads="1"/>
          </p:cNvSpPr>
          <p:nvPr/>
        </p:nvSpPr>
        <p:spPr bwMode="auto">
          <a:xfrm>
            <a:off x="3944825" y="252183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11" name="Rectangle 22"/>
          <p:cNvSpPr>
            <a:spLocks noChangeArrowheads="1"/>
          </p:cNvSpPr>
          <p:nvPr/>
        </p:nvSpPr>
        <p:spPr bwMode="auto">
          <a:xfrm>
            <a:off x="4009907" y="252074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12" name="Rectangle 23"/>
          <p:cNvSpPr>
            <a:spLocks noChangeArrowheads="1"/>
          </p:cNvSpPr>
          <p:nvPr/>
        </p:nvSpPr>
        <p:spPr bwMode="auto">
          <a:xfrm>
            <a:off x="4074989" y="251965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13" name="Rectangle 24"/>
          <p:cNvSpPr>
            <a:spLocks noChangeArrowheads="1"/>
          </p:cNvSpPr>
          <p:nvPr/>
        </p:nvSpPr>
        <p:spPr bwMode="auto">
          <a:xfrm>
            <a:off x="4140070" y="2518564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14" name="Rectangle 25"/>
          <p:cNvSpPr>
            <a:spLocks noChangeArrowheads="1"/>
          </p:cNvSpPr>
          <p:nvPr/>
        </p:nvSpPr>
        <p:spPr bwMode="auto">
          <a:xfrm>
            <a:off x="4205152" y="2517475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77" name="Line 26"/>
          <p:cNvSpPr>
            <a:spLocks noChangeShapeType="1"/>
          </p:cNvSpPr>
          <p:nvPr/>
        </p:nvSpPr>
        <p:spPr bwMode="auto">
          <a:xfrm flipH="1" flipV="1">
            <a:off x="3955207" y="1708835"/>
            <a:ext cx="1004888" cy="122635"/>
          </a:xfrm>
          <a:prstGeom prst="line">
            <a:avLst/>
          </a:prstGeom>
          <a:noFill/>
          <a:ln w="19050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78" name="Line 27"/>
          <p:cNvSpPr>
            <a:spLocks noChangeShapeType="1"/>
          </p:cNvSpPr>
          <p:nvPr/>
        </p:nvSpPr>
        <p:spPr bwMode="auto">
          <a:xfrm flipV="1">
            <a:off x="3392041" y="2548224"/>
            <a:ext cx="469106" cy="196454"/>
          </a:xfrm>
          <a:prstGeom prst="line">
            <a:avLst/>
          </a:prstGeom>
          <a:noFill/>
          <a:ln w="1905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79" name="Line 28"/>
          <p:cNvSpPr>
            <a:spLocks noChangeShapeType="1"/>
          </p:cNvSpPr>
          <p:nvPr/>
        </p:nvSpPr>
        <p:spPr bwMode="auto">
          <a:xfrm>
            <a:off x="3064621" y="2201753"/>
            <a:ext cx="702469" cy="346472"/>
          </a:xfrm>
          <a:prstGeom prst="line">
            <a:avLst/>
          </a:prstGeom>
          <a:noFill/>
          <a:ln w="1905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80" name="Line 29"/>
          <p:cNvSpPr>
            <a:spLocks noChangeShapeType="1"/>
          </p:cNvSpPr>
          <p:nvPr/>
        </p:nvSpPr>
        <p:spPr bwMode="auto">
          <a:xfrm flipH="1" flipV="1">
            <a:off x="4236195" y="2548225"/>
            <a:ext cx="1029890" cy="119063"/>
          </a:xfrm>
          <a:prstGeom prst="line">
            <a:avLst/>
          </a:prstGeom>
          <a:noFill/>
          <a:ln w="1905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81" name="Rectangle 30"/>
          <p:cNvSpPr>
            <a:spLocks noChangeArrowheads="1"/>
          </p:cNvSpPr>
          <p:nvPr/>
        </p:nvSpPr>
        <p:spPr bwMode="auto">
          <a:xfrm>
            <a:off x="4595765" y="1719549"/>
            <a:ext cx="563165" cy="296466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82" name="Rectangle 31"/>
          <p:cNvSpPr>
            <a:spLocks noChangeArrowheads="1"/>
          </p:cNvSpPr>
          <p:nvPr/>
        </p:nvSpPr>
        <p:spPr bwMode="auto">
          <a:xfrm>
            <a:off x="4624338" y="1944577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3" name="Rectangle 32"/>
          <p:cNvSpPr>
            <a:spLocks noChangeArrowheads="1"/>
          </p:cNvSpPr>
          <p:nvPr/>
        </p:nvSpPr>
        <p:spPr bwMode="auto">
          <a:xfrm>
            <a:off x="4689822" y="1943387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4" name="Rectangle 33"/>
          <p:cNvSpPr>
            <a:spLocks noChangeArrowheads="1"/>
          </p:cNvSpPr>
          <p:nvPr/>
        </p:nvSpPr>
        <p:spPr bwMode="auto">
          <a:xfrm>
            <a:off x="4755307" y="1942196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5" name="Rectangle 34"/>
          <p:cNvSpPr>
            <a:spLocks noChangeArrowheads="1"/>
          </p:cNvSpPr>
          <p:nvPr/>
        </p:nvSpPr>
        <p:spPr bwMode="auto">
          <a:xfrm>
            <a:off x="4820791" y="1941006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6" name="Rectangle 35"/>
          <p:cNvSpPr>
            <a:spLocks noChangeArrowheads="1"/>
          </p:cNvSpPr>
          <p:nvPr/>
        </p:nvSpPr>
        <p:spPr bwMode="auto">
          <a:xfrm>
            <a:off x="4885086" y="1939815"/>
            <a:ext cx="47625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7" name="Rectangle 36"/>
          <p:cNvSpPr>
            <a:spLocks noChangeArrowheads="1"/>
          </p:cNvSpPr>
          <p:nvPr/>
        </p:nvSpPr>
        <p:spPr bwMode="auto">
          <a:xfrm>
            <a:off x="4950569" y="1938624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8" name="Rectangle 37"/>
          <p:cNvSpPr>
            <a:spLocks noChangeArrowheads="1"/>
          </p:cNvSpPr>
          <p:nvPr/>
        </p:nvSpPr>
        <p:spPr bwMode="auto">
          <a:xfrm>
            <a:off x="5016053" y="1937433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89" name="Rectangle 38"/>
          <p:cNvSpPr>
            <a:spLocks noChangeArrowheads="1"/>
          </p:cNvSpPr>
          <p:nvPr/>
        </p:nvSpPr>
        <p:spPr bwMode="auto">
          <a:xfrm>
            <a:off x="5081538" y="1936243"/>
            <a:ext cx="46434" cy="488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90" name="Rectangle 39"/>
          <p:cNvSpPr>
            <a:spLocks noChangeArrowheads="1"/>
          </p:cNvSpPr>
          <p:nvPr/>
        </p:nvSpPr>
        <p:spPr bwMode="auto">
          <a:xfrm>
            <a:off x="5861397" y="2458927"/>
            <a:ext cx="280988" cy="296466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91" name="Line 40"/>
          <p:cNvSpPr>
            <a:spLocks noChangeShapeType="1"/>
          </p:cNvSpPr>
          <p:nvPr/>
        </p:nvSpPr>
        <p:spPr bwMode="auto">
          <a:xfrm>
            <a:off x="5158930" y="1916004"/>
            <a:ext cx="702469" cy="641747"/>
          </a:xfrm>
          <a:prstGeom prst="line">
            <a:avLst/>
          </a:prstGeom>
          <a:noFill/>
          <a:ln w="19050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97" name="Rectangle 42"/>
          <p:cNvSpPr>
            <a:spLocks noChangeArrowheads="1"/>
          </p:cNvSpPr>
          <p:nvPr/>
        </p:nvSpPr>
        <p:spPr bwMode="auto">
          <a:xfrm>
            <a:off x="4924377" y="2458927"/>
            <a:ext cx="561975" cy="29646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98" name="Rectangle 43"/>
          <p:cNvSpPr>
            <a:spLocks noChangeArrowheads="1"/>
          </p:cNvSpPr>
          <p:nvPr/>
        </p:nvSpPr>
        <p:spPr bwMode="auto">
          <a:xfrm>
            <a:off x="4953302" y="268345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99" name="Rectangle 44"/>
          <p:cNvSpPr>
            <a:spLocks noChangeArrowheads="1"/>
          </p:cNvSpPr>
          <p:nvPr/>
        </p:nvSpPr>
        <p:spPr bwMode="auto">
          <a:xfrm>
            <a:off x="5018384" y="268236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0" name="Rectangle 45"/>
          <p:cNvSpPr>
            <a:spLocks noChangeArrowheads="1"/>
          </p:cNvSpPr>
          <p:nvPr/>
        </p:nvSpPr>
        <p:spPr bwMode="auto">
          <a:xfrm>
            <a:off x="5083466" y="268127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1" name="Rectangle 46"/>
          <p:cNvSpPr>
            <a:spLocks noChangeArrowheads="1"/>
          </p:cNvSpPr>
          <p:nvPr/>
        </p:nvSpPr>
        <p:spPr bwMode="auto">
          <a:xfrm>
            <a:off x="5148548" y="268018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2" name="Rectangle 47"/>
          <p:cNvSpPr>
            <a:spLocks noChangeArrowheads="1"/>
          </p:cNvSpPr>
          <p:nvPr/>
        </p:nvSpPr>
        <p:spPr bwMode="auto">
          <a:xfrm>
            <a:off x="5213629" y="267909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3" name="Rectangle 48"/>
          <p:cNvSpPr>
            <a:spLocks noChangeArrowheads="1"/>
          </p:cNvSpPr>
          <p:nvPr/>
        </p:nvSpPr>
        <p:spPr bwMode="auto">
          <a:xfrm>
            <a:off x="5278711" y="267800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4" name="Rectangle 49"/>
          <p:cNvSpPr>
            <a:spLocks noChangeArrowheads="1"/>
          </p:cNvSpPr>
          <p:nvPr/>
        </p:nvSpPr>
        <p:spPr bwMode="auto">
          <a:xfrm>
            <a:off x="5343792" y="267691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105" name="Rectangle 50"/>
          <p:cNvSpPr>
            <a:spLocks noChangeArrowheads="1"/>
          </p:cNvSpPr>
          <p:nvPr/>
        </p:nvSpPr>
        <p:spPr bwMode="auto">
          <a:xfrm>
            <a:off x="5408874" y="2675827"/>
            <a:ext cx="46487" cy="49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  <p:sp>
        <p:nvSpPr>
          <p:cNvPr id="45093" name="Rectangle 51"/>
          <p:cNvSpPr>
            <a:spLocks noChangeArrowheads="1"/>
          </p:cNvSpPr>
          <p:nvPr/>
        </p:nvSpPr>
        <p:spPr bwMode="auto">
          <a:xfrm>
            <a:off x="5580409" y="1620728"/>
            <a:ext cx="280988" cy="295275"/>
          </a:xfrm>
          <a:prstGeom prst="rect">
            <a:avLst/>
          </a:prstGeom>
          <a:solidFill>
            <a:srgbClr val="0093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94" name="Line 52"/>
          <p:cNvSpPr>
            <a:spLocks noChangeShapeType="1"/>
          </p:cNvSpPr>
          <p:nvPr/>
        </p:nvSpPr>
        <p:spPr bwMode="auto">
          <a:xfrm flipH="1">
            <a:off x="5158930" y="1768365"/>
            <a:ext cx="421481" cy="98822"/>
          </a:xfrm>
          <a:prstGeom prst="line">
            <a:avLst/>
          </a:prstGeom>
          <a:noFill/>
          <a:ln w="19050">
            <a:solidFill>
              <a:srgbClr val="0093D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95" name="Line 53"/>
          <p:cNvSpPr>
            <a:spLocks noChangeShapeType="1"/>
          </p:cNvSpPr>
          <p:nvPr/>
        </p:nvSpPr>
        <p:spPr bwMode="auto">
          <a:xfrm flipH="1">
            <a:off x="5252988" y="1817182"/>
            <a:ext cx="327422" cy="889397"/>
          </a:xfrm>
          <a:prstGeom prst="line">
            <a:avLst/>
          </a:prstGeom>
          <a:noFill/>
          <a:ln w="1905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96" name="Line 54"/>
          <p:cNvSpPr>
            <a:spLocks noChangeShapeType="1"/>
          </p:cNvSpPr>
          <p:nvPr/>
        </p:nvSpPr>
        <p:spPr bwMode="auto">
          <a:xfrm flipH="1">
            <a:off x="5439917" y="2607756"/>
            <a:ext cx="421481" cy="98822"/>
          </a:xfrm>
          <a:prstGeom prst="line">
            <a:avLst/>
          </a:prstGeom>
          <a:noFill/>
          <a:ln w="1905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25"/>
          </a:p>
        </p:txBody>
      </p:sp>
      <p:sp>
        <p:nvSpPr>
          <p:cNvPr id="45061" name="Rectangle 55"/>
          <p:cNvSpPr>
            <a:spLocks noGrp="1" noChangeArrowheads="1"/>
          </p:cNvSpPr>
          <p:nvPr>
            <p:ph type="title"/>
          </p:nvPr>
        </p:nvSpPr>
        <p:spPr>
          <a:xfrm>
            <a:off x="839416" y="332657"/>
            <a:ext cx="5644195" cy="756047"/>
          </a:xfrm>
        </p:spPr>
        <p:txBody>
          <a:bodyPr/>
          <a:lstStyle/>
          <a:p>
            <a:pPr eaLnBrk="1" hangingPunct="1"/>
            <a:r>
              <a:rPr lang="en-US" dirty="0"/>
              <a:t>Fault-Containment Regions</a:t>
            </a:r>
          </a:p>
        </p:txBody>
      </p:sp>
      <p:sp>
        <p:nvSpPr>
          <p:cNvPr id="45062" name="Rectangle 56"/>
          <p:cNvSpPr>
            <a:spLocks noGrp="1" noChangeArrowheads="1"/>
          </p:cNvSpPr>
          <p:nvPr>
            <p:ph idx="1"/>
          </p:nvPr>
        </p:nvSpPr>
        <p:spPr>
          <a:xfrm>
            <a:off x="893142" y="4005065"/>
            <a:ext cx="9163298" cy="1513285"/>
          </a:xfrm>
        </p:spPr>
        <p:txBody>
          <a:bodyPr/>
          <a:lstStyle/>
          <a:p>
            <a:r>
              <a:rPr lang="de-AT" sz="1600" b="1" dirty="0" err="1">
                <a:latin typeface="Calibri" pitchFamily="34" charset="0"/>
              </a:rPr>
              <a:t>TTEthernet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defines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dirty="0">
                <a:latin typeface="Calibri" pitchFamily="34" charset="0"/>
              </a:rPr>
              <a:t>Switches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and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dirty="0">
                <a:latin typeface="Calibri" pitchFamily="34" charset="0"/>
              </a:rPr>
              <a:t>End Systems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as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two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kinds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of</a:t>
            </a:r>
            <a:r>
              <a:rPr lang="de-AT" sz="1600" b="1" dirty="0">
                <a:latin typeface="Calibri" pitchFamily="34" charset="0"/>
              </a:rPr>
              <a:t> Fault-Containment </a:t>
            </a:r>
            <a:r>
              <a:rPr lang="de-AT" sz="1600" b="1" dirty="0" err="1">
                <a:latin typeface="Calibri" pitchFamily="34" charset="0"/>
              </a:rPr>
              <a:t>Regions</a:t>
            </a:r>
            <a:r>
              <a:rPr lang="de-AT" sz="1600" b="1" dirty="0">
                <a:latin typeface="Calibri" pitchFamily="34" charset="0"/>
              </a:rPr>
              <a:t>. Frame </a:t>
            </a:r>
            <a:r>
              <a:rPr lang="de-AT" sz="1600" b="1" dirty="0" err="1">
                <a:latin typeface="Calibri" pitchFamily="34" charset="0"/>
              </a:rPr>
              <a:t>loss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is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mapped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to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the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respective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sender</a:t>
            </a:r>
            <a:r>
              <a:rPr lang="de-AT" sz="1600" b="1" dirty="0">
                <a:latin typeface="Calibri" pitchFamily="34" charset="0"/>
              </a:rPr>
              <a:t>.</a:t>
            </a:r>
          </a:p>
          <a:p>
            <a:r>
              <a:rPr lang="de-AT" sz="1600" b="1" dirty="0" err="1">
                <a:latin typeface="Calibri" pitchFamily="34" charset="0"/>
              </a:rPr>
              <a:t>Depending</a:t>
            </a:r>
            <a:r>
              <a:rPr lang="de-AT" sz="1600" b="1" dirty="0">
                <a:latin typeface="Calibri" pitchFamily="34" charset="0"/>
              </a:rPr>
              <a:t> on </a:t>
            </a:r>
            <a:r>
              <a:rPr lang="de-AT" sz="1600" b="1" dirty="0" err="1">
                <a:latin typeface="Calibri" pitchFamily="34" charset="0"/>
              </a:rPr>
              <a:t>cost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and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reliability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targets</a:t>
            </a:r>
            <a:r>
              <a:rPr lang="de-AT" sz="1600" b="1" dirty="0">
                <a:latin typeface="Calibri" pitchFamily="34" charset="0"/>
              </a:rPr>
              <a:t>, </a:t>
            </a:r>
            <a:r>
              <a:rPr lang="de-AT" sz="1600" b="1" dirty="0" err="1">
                <a:latin typeface="Calibri" pitchFamily="34" charset="0"/>
              </a:rPr>
              <a:t>switches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and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or</a:t>
            </a:r>
            <a:r>
              <a:rPr lang="de-AT" sz="1600" b="1" dirty="0">
                <a:latin typeface="Calibri" pitchFamily="34" charset="0"/>
              </a:rPr>
              <a:t> end </a:t>
            </a:r>
            <a:r>
              <a:rPr lang="de-AT" sz="1600" b="1" dirty="0" err="1">
                <a:latin typeface="Calibri" pitchFamily="34" charset="0"/>
              </a:rPr>
              <a:t>systems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may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be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implemented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with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standard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or</a:t>
            </a:r>
            <a:r>
              <a:rPr lang="de-AT" sz="1600" b="1" dirty="0">
                <a:latin typeface="Calibri" pitchFamily="34" charset="0"/>
              </a:rPr>
              <a:t> high-</a:t>
            </a:r>
            <a:r>
              <a:rPr lang="de-AT" sz="1600" b="1" dirty="0" err="1">
                <a:latin typeface="Calibri" pitchFamily="34" charset="0"/>
              </a:rPr>
              <a:t>integrity</a:t>
            </a:r>
            <a:r>
              <a:rPr lang="de-AT" sz="1600" b="1" dirty="0">
                <a:latin typeface="Calibri" pitchFamily="34" charset="0"/>
              </a:rPr>
              <a:t> in </a:t>
            </a:r>
            <a:r>
              <a:rPr lang="de-AT" sz="1600" b="1" dirty="0" err="1">
                <a:latin typeface="Calibri" pitchFamily="34" charset="0"/>
              </a:rPr>
              <a:t>order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to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be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able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to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scale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from</a:t>
            </a:r>
            <a:r>
              <a:rPr lang="de-AT" sz="1600" b="1" dirty="0">
                <a:latin typeface="Calibri" pitchFamily="34" charset="0"/>
              </a:rPr>
              <a:t> </a:t>
            </a:r>
            <a:br>
              <a:rPr lang="de-AT" sz="1600" b="1" dirty="0">
                <a:latin typeface="Calibri" pitchFamily="34" charset="0"/>
              </a:rPr>
            </a:br>
            <a:r>
              <a:rPr lang="de-AT" sz="1600" dirty="0" err="1">
                <a:latin typeface="Calibri" pitchFamily="34" charset="0"/>
              </a:rPr>
              <a:t>single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to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dirty="0">
                <a:latin typeface="Calibri" pitchFamily="34" charset="0"/>
              </a:rPr>
              <a:t>dual</a:t>
            </a:r>
            <a:r>
              <a:rPr lang="de-AT" sz="1600" b="1" dirty="0">
                <a:latin typeface="Calibri" pitchFamily="34" charset="0"/>
              </a:rPr>
              <a:t> fault </a:t>
            </a:r>
            <a:r>
              <a:rPr lang="de-AT" sz="1600" b="1" dirty="0" err="1">
                <a:latin typeface="Calibri" pitchFamily="34" charset="0"/>
              </a:rPr>
              <a:t>tolerance</a:t>
            </a:r>
            <a:r>
              <a:rPr lang="de-AT" sz="1600" b="1" dirty="0">
                <a:latin typeface="Calibri" pitchFamily="34" charset="0"/>
              </a:rPr>
              <a:t>.</a:t>
            </a:r>
          </a:p>
          <a:p>
            <a:r>
              <a:rPr lang="de-AT" sz="1600" b="1" dirty="0">
                <a:latin typeface="Calibri" pitchFamily="34" charset="0"/>
              </a:rPr>
              <a:t>Protocol </a:t>
            </a:r>
            <a:r>
              <a:rPr lang="de-AT" sz="1600" b="1" dirty="0" err="1">
                <a:latin typeface="Calibri" pitchFamily="34" charset="0"/>
              </a:rPr>
              <a:t>mechanisms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can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be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configured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to</a:t>
            </a:r>
            <a:r>
              <a:rPr lang="de-AT" sz="1600" b="1" dirty="0">
                <a:latin typeface="Calibri" pitchFamily="34" charset="0"/>
              </a:rPr>
              <a:t> handle </a:t>
            </a:r>
            <a:r>
              <a:rPr lang="de-AT" sz="1600" dirty="0" err="1">
                <a:latin typeface="Calibri" pitchFamily="34" charset="0"/>
              </a:rPr>
              <a:t>Strictly</a:t>
            </a:r>
            <a:r>
              <a:rPr lang="de-AT" sz="1600" dirty="0">
                <a:latin typeface="Calibri" pitchFamily="34" charset="0"/>
              </a:rPr>
              <a:t> </a:t>
            </a:r>
            <a:r>
              <a:rPr lang="de-AT" sz="1600" dirty="0" err="1">
                <a:latin typeface="Calibri" pitchFamily="34" charset="0"/>
              </a:rPr>
              <a:t>Omissive</a:t>
            </a:r>
            <a:r>
              <a:rPr lang="de-AT" sz="1600" dirty="0">
                <a:latin typeface="Calibri" pitchFamily="34" charset="0"/>
              </a:rPr>
              <a:t> </a:t>
            </a:r>
            <a:r>
              <a:rPr lang="de-AT" sz="1600" dirty="0" err="1">
                <a:latin typeface="Calibri" pitchFamily="34" charset="0"/>
              </a:rPr>
              <a:t>Asymmetric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switch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faults</a:t>
            </a:r>
            <a:r>
              <a:rPr lang="de-AT" sz="1600" b="1" dirty="0">
                <a:latin typeface="Calibri" pitchFamily="34" charset="0"/>
              </a:rPr>
              <a:t> (HI) </a:t>
            </a:r>
            <a:r>
              <a:rPr lang="de-AT" sz="1600" b="1" dirty="0" err="1">
                <a:latin typeface="Calibri" pitchFamily="34" charset="0"/>
              </a:rPr>
              <a:t>and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fully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dirty="0" err="1">
                <a:latin typeface="Calibri" pitchFamily="34" charset="0"/>
              </a:rPr>
              <a:t>Transmissive</a:t>
            </a:r>
            <a:r>
              <a:rPr lang="de-AT" sz="1600" dirty="0">
                <a:latin typeface="Calibri" pitchFamily="34" charset="0"/>
              </a:rPr>
              <a:t> </a:t>
            </a:r>
            <a:r>
              <a:rPr lang="de-AT" sz="1600" dirty="0" err="1">
                <a:latin typeface="Calibri" pitchFamily="34" charset="0"/>
              </a:rPr>
              <a:t>Asymmetric</a:t>
            </a:r>
            <a:r>
              <a:rPr lang="de-AT" sz="1600" b="1" dirty="0">
                <a:latin typeface="Calibri" pitchFamily="34" charset="0"/>
              </a:rPr>
              <a:t> end </a:t>
            </a:r>
            <a:r>
              <a:rPr lang="de-AT" sz="1600" b="1" dirty="0" err="1">
                <a:latin typeface="Calibri" pitchFamily="34" charset="0"/>
              </a:rPr>
              <a:t>system</a:t>
            </a:r>
            <a:r>
              <a:rPr lang="de-AT" sz="1600" b="1" dirty="0">
                <a:latin typeface="Calibri" pitchFamily="34" charset="0"/>
              </a:rPr>
              <a:t> </a:t>
            </a:r>
            <a:r>
              <a:rPr lang="de-AT" sz="1600" b="1" dirty="0" err="1">
                <a:latin typeface="Calibri" pitchFamily="34" charset="0"/>
              </a:rPr>
              <a:t>faults</a:t>
            </a:r>
            <a:r>
              <a:rPr lang="de-AT" sz="1600" b="1" dirty="0">
                <a:latin typeface="Calibri" pitchFamily="34" charset="0"/>
              </a:rPr>
              <a:t> (SI).</a:t>
            </a:r>
          </a:p>
        </p:txBody>
      </p:sp>
      <p:grpSp>
        <p:nvGrpSpPr>
          <p:cNvPr id="60" name="Group 29"/>
          <p:cNvGrpSpPr>
            <a:grpSpLocks/>
          </p:cNvGrpSpPr>
          <p:nvPr/>
        </p:nvGrpSpPr>
        <p:grpSpPr bwMode="auto">
          <a:xfrm>
            <a:off x="3699526" y="2144692"/>
            <a:ext cx="674708" cy="601396"/>
            <a:chOff x="385" y="1979"/>
            <a:chExt cx="681" cy="635"/>
          </a:xfrm>
        </p:grpSpPr>
        <p:sp>
          <p:nvSpPr>
            <p:cNvPr id="61" name="AutoShape 30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62" name="AutoShape 31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pic>
        <p:nvPicPr>
          <p:cNvPr id="67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06" y="2014587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33" y="2028712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29"/>
          <p:cNvGrpSpPr>
            <a:grpSpLocks/>
          </p:cNvGrpSpPr>
          <p:nvPr/>
        </p:nvGrpSpPr>
        <p:grpSpPr bwMode="auto">
          <a:xfrm>
            <a:off x="2794088" y="1951647"/>
            <a:ext cx="517793" cy="376369"/>
            <a:chOff x="385" y="1979"/>
            <a:chExt cx="681" cy="635"/>
          </a:xfrm>
        </p:grpSpPr>
        <p:sp>
          <p:nvSpPr>
            <p:cNvPr id="58" name="AutoShape 30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  <p:sp>
          <p:nvSpPr>
            <p:cNvPr id="59" name="AutoShape 31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25"/>
            </a:p>
          </p:txBody>
        </p:sp>
      </p:grpSp>
      <p:pic>
        <p:nvPicPr>
          <p:cNvPr id="177157" name="Picture 5" descr="Relaterad 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88" y="2016016"/>
            <a:ext cx="299492" cy="2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1" name="Picture 9" descr="Relaterad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47" y="2022485"/>
            <a:ext cx="297865" cy="2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 descr="Relaterad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98" y="2297234"/>
            <a:ext cx="297865" cy="2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Relaterad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43" y="2304303"/>
            <a:ext cx="297865" cy="2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Relaterad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04" y="2290536"/>
            <a:ext cx="297865" cy="2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3" y="1556792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42" y="2300062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8" y="1706284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55" y="2472088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54" y="2472087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Bildresultat för message symbol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7" y="1697359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umsplatzhalter 1">
            <a:extLst>
              <a:ext uri="{FF2B5EF4-FFF2-40B4-BE49-F238E27FC236}">
                <a16:creationId xmlns:a16="http://schemas.microsoft.com/office/drawing/2014/main" id="{76685EFF-1F41-42B8-93DB-2A8229953A4E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74" name="Foliennummernplatzhalter 3">
            <a:extLst>
              <a:ext uri="{FF2B5EF4-FFF2-40B4-BE49-F238E27FC236}">
                <a16:creationId xmlns:a16="http://schemas.microsoft.com/office/drawing/2014/main" id="{ABB617CF-C418-4385-8BB5-9A07D83DBD1F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7965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4557 -0.06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31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957 0.0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1068 0.021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10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0924 0.035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6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4934 -0.165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826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2 0.14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73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08854 -0.014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74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7474 -0.0097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04752 -0.0659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331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9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7037E-7 L 0.09205 0.0715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-2.59259E-6 L 0.10625 0.0349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73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-1.48148E-6 L -0.07657 0.0747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372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95833E-6 4.81481E-6 L -0.11888 -0.04838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2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"/>
          <a:stretch/>
        </p:blipFill>
        <p:spPr bwMode="auto">
          <a:xfrm>
            <a:off x="5015880" y="1700808"/>
            <a:ext cx="6120680" cy="39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7" y="128588"/>
            <a:ext cx="7198784" cy="1008062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TTE-Controller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1619251"/>
            <a:ext cx="3565525" cy="4525963"/>
          </a:xfrm>
          <a:ln>
            <a:solidFill>
              <a:srgbClr val="0093D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en-US" sz="2400" dirty="0">
                <a:solidFill>
                  <a:schemeClr val="tx1"/>
                </a:solidFill>
                <a:sym typeface="Wingdings" pitchFamily="2" charset="2"/>
              </a:rPr>
              <a:t></a:t>
            </a:r>
            <a:r>
              <a:rPr lang="de-AT" alt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en-US" sz="2100" dirty="0"/>
              <a:t>Switch Controller COM</a:t>
            </a:r>
          </a:p>
          <a:p>
            <a:r>
              <a:rPr lang="de-AT" altLang="en-US" sz="2400" dirty="0">
                <a:sym typeface="Wingdings" pitchFamily="2" charset="2"/>
              </a:rPr>
              <a:t> </a:t>
            </a:r>
            <a:r>
              <a:rPr lang="de-AT" altLang="en-US" sz="2100" dirty="0"/>
              <a:t>Switch Controller MON</a:t>
            </a:r>
          </a:p>
          <a:p>
            <a:r>
              <a:rPr lang="de-AT" altLang="en-US" sz="2400" dirty="0">
                <a:sym typeface="Wingdings" pitchFamily="2" charset="2"/>
              </a:rPr>
              <a:t> </a:t>
            </a:r>
            <a:r>
              <a:rPr lang="de-AT" altLang="en-US" sz="2100" dirty="0"/>
              <a:t>End System </a:t>
            </a:r>
          </a:p>
          <a:p>
            <a:pPr marL="579438" lvl="1" indent="-400050"/>
            <a:r>
              <a:rPr lang="de-AT" altLang="en-US" dirty="0" err="1"/>
              <a:t>For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</a:t>
            </a:r>
            <a:r>
              <a:rPr lang="de-AT" altLang="en-US" dirty="0" err="1"/>
              <a:t>connection</a:t>
            </a:r>
            <a:r>
              <a:rPr lang="de-AT" altLang="en-US" dirty="0"/>
              <a:t>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CPU </a:t>
            </a:r>
            <a:r>
              <a:rPr lang="de-AT" altLang="en-US" dirty="0" err="1"/>
              <a:t>to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</a:t>
            </a:r>
            <a:r>
              <a:rPr lang="de-AT" altLang="en-US" dirty="0" err="1"/>
              <a:t>switch</a:t>
            </a:r>
            <a:r>
              <a:rPr lang="de-AT" altLang="en-US" dirty="0"/>
              <a:t> </a:t>
            </a:r>
            <a:r>
              <a:rPr lang="de-AT" altLang="en-US" dirty="0" err="1"/>
              <a:t>controller</a:t>
            </a:r>
            <a:endParaRPr lang="de-AT" altLang="en-US" dirty="0"/>
          </a:p>
          <a:p>
            <a:r>
              <a:rPr lang="de-AT" altLang="en-US" sz="2400" dirty="0">
                <a:sym typeface="Wingdings" pitchFamily="2" charset="2"/>
              </a:rPr>
              <a:t> </a:t>
            </a:r>
            <a:r>
              <a:rPr lang="de-AT" altLang="en-US" sz="2100" dirty="0"/>
              <a:t>CPU </a:t>
            </a:r>
          </a:p>
          <a:p>
            <a:pPr marL="579438" lvl="1" indent="-400050"/>
            <a:r>
              <a:rPr lang="de-AT" altLang="en-US" dirty="0"/>
              <a:t>Management &amp;</a:t>
            </a:r>
          </a:p>
          <a:p>
            <a:pPr marL="579438" lvl="1" indent="-400050"/>
            <a:r>
              <a:rPr lang="de-AT" altLang="en-US"/>
              <a:t>Diagnostics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07728" y="2060575"/>
            <a:ext cx="2881312" cy="0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4189040" y="2060575"/>
            <a:ext cx="3923086" cy="1955800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arallelogram 10"/>
          <p:cNvSpPr/>
          <p:nvPr/>
        </p:nvSpPr>
        <p:spPr bwMode="auto">
          <a:xfrm>
            <a:off x="8112125" y="4016376"/>
            <a:ext cx="1296988" cy="1204913"/>
          </a:xfrm>
          <a:prstGeom prst="parallelogram">
            <a:avLst>
              <a:gd name="adj" fmla="val 0"/>
            </a:avLst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19336" y="3515456"/>
            <a:ext cx="4824413" cy="16597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72000" tIns="36000" rIns="72000" bIns="36000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Switch Commander (COM)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6 x 10/100/1000 RGMII/RMII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19 x 10/100 RMII (PBGA) 12x10/100 RMII (CQFP)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1 x 10/100 on-chip (for E/S in management mode)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4096 VLs (messages)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1MB frame memory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99E8ECD2-DA53-41B1-8D47-0F5508E1C23B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ADC879D1-2365-4640-88F3-29F941834FE5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06000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5015880" y="1700809"/>
            <a:ext cx="6120680" cy="398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7" y="128588"/>
            <a:ext cx="7198784" cy="1008062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TTE-Controller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0275" y="1619251"/>
            <a:ext cx="3565525" cy="4525963"/>
          </a:xfrm>
          <a:ln>
            <a:solidFill>
              <a:srgbClr val="0093D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en-US" sz="2400">
                <a:solidFill>
                  <a:schemeClr val="tx1"/>
                </a:solidFill>
                <a:sym typeface="Wingdings" pitchFamily="2" charset="2"/>
              </a:rPr>
              <a:t></a:t>
            </a:r>
            <a:r>
              <a:rPr lang="de-AT" altLang="en-US" sz="240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en-US" sz="2100"/>
              <a:t>Switch Controller COM</a:t>
            </a:r>
          </a:p>
          <a:p>
            <a:r>
              <a:rPr lang="de-AT" altLang="en-US" sz="2400">
                <a:sym typeface="Wingdings" pitchFamily="2" charset="2"/>
              </a:rPr>
              <a:t> </a:t>
            </a:r>
            <a:r>
              <a:rPr lang="de-AT" altLang="en-US" sz="2100"/>
              <a:t>Switch Controller MON</a:t>
            </a:r>
          </a:p>
          <a:p>
            <a:r>
              <a:rPr lang="de-AT" altLang="en-US" sz="2400">
                <a:sym typeface="Wingdings" pitchFamily="2" charset="2"/>
              </a:rPr>
              <a:t> </a:t>
            </a:r>
            <a:r>
              <a:rPr lang="de-AT" altLang="en-US" sz="2100"/>
              <a:t>End System </a:t>
            </a:r>
          </a:p>
          <a:p>
            <a:pPr marL="579438" lvl="1" indent="-400050"/>
            <a:r>
              <a:rPr lang="de-AT" altLang="en-US"/>
              <a:t>For the connection of the CPU to the switch controller</a:t>
            </a:r>
          </a:p>
          <a:p>
            <a:r>
              <a:rPr lang="de-AT" altLang="en-US" sz="2400">
                <a:sym typeface="Wingdings" pitchFamily="2" charset="2"/>
              </a:rPr>
              <a:t> </a:t>
            </a:r>
            <a:r>
              <a:rPr lang="de-AT" altLang="en-US" sz="2100"/>
              <a:t>CPU </a:t>
            </a:r>
          </a:p>
          <a:p>
            <a:pPr marL="579438" lvl="1" indent="-400050"/>
            <a:r>
              <a:rPr lang="de-AT" altLang="en-US"/>
              <a:t>Management &amp;</a:t>
            </a:r>
          </a:p>
          <a:p>
            <a:pPr marL="579438" lvl="1" indent="-400050"/>
            <a:r>
              <a:rPr lang="de-AT" altLang="en-US"/>
              <a:t>Diagnostics</a:t>
            </a:r>
          </a:p>
        </p:txBody>
      </p:sp>
      <p:sp>
        <p:nvSpPr>
          <p:cNvPr id="7" name="Parallelogram 6"/>
          <p:cNvSpPr/>
          <p:nvPr/>
        </p:nvSpPr>
        <p:spPr bwMode="auto">
          <a:xfrm>
            <a:off x="6743701" y="4005263"/>
            <a:ext cx="1368425" cy="1204912"/>
          </a:xfrm>
          <a:prstGeom prst="parallelogram">
            <a:avLst>
              <a:gd name="adj" fmla="val 0"/>
            </a:avLst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98587" y="2565400"/>
            <a:ext cx="2881312" cy="0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4077759" y="2565401"/>
            <a:ext cx="2665941" cy="1439863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ounded Rectangle 56"/>
          <p:cNvSpPr/>
          <p:nvPr/>
        </p:nvSpPr>
        <p:spPr bwMode="auto">
          <a:xfrm>
            <a:off x="100830" y="3546721"/>
            <a:ext cx="4824413" cy="23050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72000" tIns="36000" rIns="72000" bIns="36000" anchor="ctr"/>
          <a:lstStyle/>
          <a:p>
            <a:pPr>
              <a:defRPr/>
            </a:pPr>
            <a:r>
              <a:rPr lang="de-AT" sz="1400" b="1" dirty="0">
                <a:solidFill>
                  <a:schemeClr val="bg1"/>
                </a:solidFill>
              </a:rPr>
              <a:t>Switch Dual-Core Lock-</a:t>
            </a:r>
            <a:r>
              <a:rPr lang="de-AT" sz="1400" b="1" dirty="0" err="1">
                <a:solidFill>
                  <a:schemeClr val="bg1"/>
                </a:solidFill>
              </a:rPr>
              <a:t>Step</a:t>
            </a:r>
            <a:r>
              <a:rPr lang="de-AT" sz="1400" b="1" dirty="0">
                <a:solidFill>
                  <a:schemeClr val="bg1"/>
                </a:solidFill>
              </a:rPr>
              <a:t> (COM/MON)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Same </a:t>
            </a:r>
            <a:r>
              <a:rPr lang="de-AT" sz="1400" b="1" dirty="0" err="1">
                <a:solidFill>
                  <a:schemeClr val="bg1"/>
                </a:solidFill>
              </a:rPr>
              <a:t>parameter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set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as</a:t>
            </a:r>
            <a:r>
              <a:rPr lang="de-AT" sz="1400" b="1" dirty="0">
                <a:solidFill>
                  <a:schemeClr val="bg1"/>
                </a:solidFill>
              </a:rPr>
              <a:t> COM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 err="1">
                <a:solidFill>
                  <a:schemeClr val="bg1"/>
                </a:solidFill>
              </a:rPr>
              <a:t>Delayed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clock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between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the</a:t>
            </a:r>
            <a:r>
              <a:rPr lang="de-AT" sz="1400" b="1" dirty="0">
                <a:solidFill>
                  <a:schemeClr val="bg1"/>
                </a:solidFill>
              </a:rPr>
              <a:t> COM </a:t>
            </a:r>
            <a:r>
              <a:rPr lang="de-AT" sz="1400" b="1" dirty="0" err="1">
                <a:solidFill>
                  <a:schemeClr val="bg1"/>
                </a:solidFill>
              </a:rPr>
              <a:t>and</a:t>
            </a:r>
            <a:r>
              <a:rPr lang="de-AT" sz="1400" b="1" dirty="0">
                <a:solidFill>
                  <a:schemeClr val="bg1"/>
                </a:solidFill>
              </a:rPr>
              <a:t> MON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Share </a:t>
            </a:r>
            <a:r>
              <a:rPr lang="de-AT" sz="1400" b="1" dirty="0" err="1">
                <a:solidFill>
                  <a:schemeClr val="bg1"/>
                </a:solidFill>
              </a:rPr>
              <a:t>the</a:t>
            </a:r>
            <a:r>
              <a:rPr lang="de-AT" sz="1400" b="1" dirty="0">
                <a:solidFill>
                  <a:schemeClr val="bg1"/>
                </a:solidFill>
              </a:rPr>
              <a:t> same </a:t>
            </a:r>
            <a:r>
              <a:rPr lang="de-AT" sz="1400" b="1" dirty="0" err="1">
                <a:solidFill>
                  <a:schemeClr val="bg1"/>
                </a:solidFill>
              </a:rPr>
              <a:t>frame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memory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Separate </a:t>
            </a:r>
            <a:r>
              <a:rPr lang="de-AT" sz="1400" b="1" dirty="0" err="1">
                <a:solidFill>
                  <a:schemeClr val="bg1"/>
                </a:solidFill>
              </a:rPr>
              <a:t>configuration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memory</a:t>
            </a:r>
            <a:endParaRPr lang="de-A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Internal </a:t>
            </a:r>
            <a:r>
              <a:rPr lang="de-AT" sz="1400" b="1" dirty="0" err="1">
                <a:solidFill>
                  <a:schemeClr val="bg1"/>
                </a:solidFill>
              </a:rPr>
              <a:t>comparison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of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output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Separate </a:t>
            </a:r>
            <a:r>
              <a:rPr lang="de-AT" sz="1400" b="1" dirty="0" err="1">
                <a:solidFill>
                  <a:schemeClr val="bg1"/>
                </a:solidFill>
              </a:rPr>
              <a:t>silicon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area</a:t>
            </a:r>
            <a:endParaRPr lang="de-A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Observation </a:t>
            </a:r>
            <a:r>
              <a:rPr lang="de-AT" sz="1400" b="1" dirty="0" err="1">
                <a:solidFill>
                  <a:schemeClr val="bg1"/>
                </a:solidFill>
              </a:rPr>
              <a:t>of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clock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FCC6BA81-8F28-4625-A9B7-6B5439248F40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9817B32B-957D-4596-B238-78D31CD75A6D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6713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8"/>
          <a:stretch/>
        </p:blipFill>
        <p:spPr bwMode="auto">
          <a:xfrm>
            <a:off x="5015880" y="1700809"/>
            <a:ext cx="6120680" cy="401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</a:rPr>
              <a:t>TTE-Controller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619251"/>
            <a:ext cx="3565525" cy="4525963"/>
          </a:xfrm>
          <a:ln>
            <a:solidFill>
              <a:srgbClr val="0093D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en-US" sz="2400">
                <a:solidFill>
                  <a:schemeClr val="tx1"/>
                </a:solidFill>
                <a:sym typeface="Wingdings" pitchFamily="2" charset="2"/>
              </a:rPr>
              <a:t></a:t>
            </a:r>
            <a:r>
              <a:rPr lang="de-AT" altLang="en-US" sz="240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en-US" sz="2100"/>
              <a:t>Switch Controller COM</a:t>
            </a:r>
          </a:p>
          <a:p>
            <a:r>
              <a:rPr lang="de-AT" altLang="en-US" sz="2400">
                <a:sym typeface="Wingdings" pitchFamily="2" charset="2"/>
              </a:rPr>
              <a:t> </a:t>
            </a:r>
            <a:r>
              <a:rPr lang="de-AT" altLang="en-US" sz="2100"/>
              <a:t>Switch Controller MON</a:t>
            </a:r>
          </a:p>
          <a:p>
            <a:r>
              <a:rPr lang="de-AT" altLang="en-US" sz="2400">
                <a:sym typeface="Wingdings" pitchFamily="2" charset="2"/>
              </a:rPr>
              <a:t> </a:t>
            </a:r>
            <a:r>
              <a:rPr lang="de-AT" altLang="en-US" sz="2100"/>
              <a:t>End System </a:t>
            </a:r>
          </a:p>
          <a:p>
            <a:pPr marL="579438" lvl="1" indent="-400050"/>
            <a:r>
              <a:rPr lang="de-AT" altLang="en-US"/>
              <a:t>For the connection of the CPU to the switch controller</a:t>
            </a:r>
          </a:p>
          <a:p>
            <a:r>
              <a:rPr lang="de-AT" altLang="en-US" sz="2400">
                <a:sym typeface="Wingdings" pitchFamily="2" charset="2"/>
              </a:rPr>
              <a:t> </a:t>
            </a:r>
            <a:r>
              <a:rPr lang="de-AT" altLang="en-US" sz="2100"/>
              <a:t>CPU </a:t>
            </a:r>
          </a:p>
          <a:p>
            <a:pPr marL="579438" lvl="1" indent="-400050"/>
            <a:r>
              <a:rPr lang="de-AT" altLang="en-US"/>
              <a:t>Management &amp;</a:t>
            </a:r>
          </a:p>
          <a:p>
            <a:pPr marL="579438" lvl="1" indent="-400050"/>
            <a:r>
              <a:rPr lang="de-AT" altLang="en-US"/>
              <a:t>Diagnostics</a:t>
            </a:r>
          </a:p>
        </p:txBody>
      </p:sp>
      <p:sp>
        <p:nvSpPr>
          <p:cNvPr id="20" name="Parallelogram 19"/>
          <p:cNvSpPr/>
          <p:nvPr/>
        </p:nvSpPr>
        <p:spPr bwMode="auto">
          <a:xfrm>
            <a:off x="6743701" y="2276475"/>
            <a:ext cx="1368425" cy="1206500"/>
          </a:xfrm>
          <a:prstGeom prst="parallelogram">
            <a:avLst>
              <a:gd name="adj" fmla="val 0"/>
            </a:avLst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63712" y="3059113"/>
            <a:ext cx="2881312" cy="0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cxnSpLocks/>
            <a:endCxn id="20" idx="5"/>
          </p:cNvCxnSpPr>
          <p:nvPr/>
        </p:nvCxnSpPr>
        <p:spPr bwMode="auto">
          <a:xfrm flipV="1">
            <a:off x="4045024" y="2879725"/>
            <a:ext cx="2698677" cy="179388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ounded Rectangle 57"/>
          <p:cNvSpPr/>
          <p:nvPr/>
        </p:nvSpPr>
        <p:spPr bwMode="auto">
          <a:xfrm>
            <a:off x="119336" y="3845232"/>
            <a:ext cx="4824413" cy="2046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72000" tIns="36000" rIns="72000" bIns="36000" anchor="ctr"/>
          <a:lstStyle/>
          <a:p>
            <a:pPr>
              <a:defRPr/>
            </a:pPr>
            <a:r>
              <a:rPr lang="de-AT" sz="1400" b="1" dirty="0">
                <a:solidFill>
                  <a:schemeClr val="bg1"/>
                </a:solidFill>
              </a:rPr>
              <a:t>End System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3 x 10/100/1000Mbps </a:t>
            </a:r>
            <a:r>
              <a:rPr lang="de-AT" sz="1400" b="1" dirty="0" err="1">
                <a:solidFill>
                  <a:schemeClr val="bg1"/>
                </a:solidFill>
              </a:rPr>
              <a:t>ports</a:t>
            </a:r>
            <a:r>
              <a:rPr lang="de-AT" sz="1400" b="1" dirty="0">
                <a:solidFill>
                  <a:schemeClr val="bg1"/>
                </a:solidFill>
              </a:rPr>
              <a:t> (RGMII/RMII)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256 send VLs, 512 </a:t>
            </a:r>
            <a:r>
              <a:rPr lang="de-AT" sz="1400" b="1" dirty="0" err="1">
                <a:solidFill>
                  <a:schemeClr val="bg1"/>
                </a:solidFill>
              </a:rPr>
              <a:t>receive</a:t>
            </a:r>
            <a:r>
              <a:rPr lang="de-AT" sz="1400" b="1" dirty="0">
                <a:solidFill>
                  <a:schemeClr val="bg1"/>
                </a:solidFill>
              </a:rPr>
              <a:t> VLs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IP/UDP/ARINC653 </a:t>
            </a:r>
            <a:r>
              <a:rPr lang="de-AT" sz="1400" b="1" dirty="0" err="1">
                <a:solidFill>
                  <a:schemeClr val="bg1"/>
                </a:solidFill>
              </a:rPr>
              <a:t>support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IP </a:t>
            </a:r>
            <a:r>
              <a:rPr lang="de-AT" sz="1400" b="1" dirty="0" err="1">
                <a:solidFill>
                  <a:schemeClr val="bg1"/>
                </a:solidFill>
              </a:rPr>
              <a:t>fragmentation</a:t>
            </a:r>
            <a:r>
              <a:rPr lang="de-AT" sz="1400" b="1" dirty="0">
                <a:solidFill>
                  <a:schemeClr val="bg1"/>
                </a:solidFill>
              </a:rPr>
              <a:t>/</a:t>
            </a:r>
            <a:r>
              <a:rPr lang="de-AT" sz="1400" b="1" dirty="0" err="1">
                <a:solidFill>
                  <a:schemeClr val="bg1"/>
                </a:solidFill>
              </a:rPr>
              <a:t>defragmentation</a:t>
            </a:r>
            <a:r>
              <a:rPr lang="de-AT" sz="1400" b="1" dirty="0">
                <a:solidFill>
                  <a:schemeClr val="bg1"/>
                </a:solidFill>
              </a:rPr>
              <a:t> (8kByte)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Diagnosis </a:t>
            </a:r>
            <a:r>
              <a:rPr lang="de-AT" sz="1400" b="1" dirty="0" err="1">
                <a:solidFill>
                  <a:schemeClr val="bg1"/>
                </a:solidFill>
              </a:rPr>
              <a:t>and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status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registers</a:t>
            </a:r>
            <a:endParaRPr lang="de-A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AT" sz="1400" b="1" dirty="0">
                <a:solidFill>
                  <a:schemeClr val="bg1"/>
                </a:solidFill>
              </a:rPr>
              <a:t>PCI, (Q)SPI, </a:t>
            </a:r>
            <a:r>
              <a:rPr lang="de-AT" sz="1400" b="1" dirty="0" err="1">
                <a:solidFill>
                  <a:schemeClr val="bg1"/>
                </a:solidFill>
              </a:rPr>
              <a:t>SpaceWire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interface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38093C1C-CE9B-4620-90C6-753378DF404F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D6CAB282-C095-4F04-83BA-AF3A76C001A5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35981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7" y="-315416"/>
            <a:ext cx="7198784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en-US" sz="2800" dirty="0"/>
              <a:t>TTC - Communication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8639" y="1412777"/>
            <a:ext cx="3565153" cy="4525963"/>
          </a:xfrm>
        </p:spPr>
        <p:txBody>
          <a:bodyPr/>
          <a:lstStyle/>
          <a:p>
            <a:pPr lvl="0"/>
            <a:r>
              <a:rPr lang="en-GB" sz="2000" dirty="0"/>
              <a:t>Interfaces Layers: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UDP-COM (TT &amp; RC)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IP-COM (TT &amp; RC)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MAC-COM (TT, RC &amp; BE)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MAC-RAW (TT, RC &amp; BE)</a:t>
            </a:r>
          </a:p>
          <a:p>
            <a:r>
              <a:rPr lang="en-GB" sz="2000" dirty="0"/>
              <a:t>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Sampling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Queuing ports </a:t>
            </a:r>
            <a:endParaRPr lang="en-US" sz="2000" dirty="0"/>
          </a:p>
          <a:p>
            <a:endParaRPr lang="de-AT" altLang="en-US" sz="19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41959"/>
              </p:ext>
            </p:extLst>
          </p:nvPr>
        </p:nvGraphicFramePr>
        <p:xfrm>
          <a:off x="4781097" y="1193217"/>
          <a:ext cx="6373717" cy="47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Visio" r:id="rId4" imgW="5650672" imgH="4176142" progId="Visio.Drawing.11">
                  <p:embed/>
                </p:oleObj>
              </mc:Choice>
              <mc:Fallback>
                <p:oleObj name="Visio" r:id="rId4" imgW="5650672" imgH="4176142" progId="Visio.Drawing.1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097" y="1193217"/>
                        <a:ext cx="6373717" cy="471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9CD4218A-6404-47DE-B2F2-3427B3C84A6A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B1D9E749-8589-4D41-9B51-153D10A4CFD4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071533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67" y="-315416"/>
            <a:ext cx="7198784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en-US" sz="2800" dirty="0"/>
              <a:t>TTC – Partition Sync State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412777"/>
            <a:ext cx="8605713" cy="4525963"/>
          </a:xfrm>
        </p:spPr>
        <p:txBody>
          <a:bodyPr/>
          <a:lstStyle/>
          <a:p>
            <a:r>
              <a:rPr lang="en-GB" dirty="0"/>
              <a:t>The TTC supports up to 8 independent partitions for input and 8 partitions for output traffic. </a:t>
            </a:r>
            <a:endParaRPr lang="en-US" dirty="0"/>
          </a:p>
          <a:p>
            <a:r>
              <a:rPr lang="en-GB" dirty="0"/>
              <a:t>A partition is defined as: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independent address space with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configured size separated for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input or output traffic with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defined communication                                                                                       ports (sampling, queuing                                                                                      or SAP)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12395"/>
              </p:ext>
            </p:extLst>
          </p:nvPr>
        </p:nvGraphicFramePr>
        <p:xfrm>
          <a:off x="5251375" y="2276573"/>
          <a:ext cx="62452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4" imgW="7240894" imgH="3667857" progId="Visio.Drawing.11">
                  <p:embed/>
                </p:oleObj>
              </mc:Choice>
              <mc:Fallback>
                <p:oleObj name="Visio" r:id="rId4" imgW="7240894" imgH="3667857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375" y="2276573"/>
                        <a:ext cx="6245225" cy="316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0BF3F119-05BF-4995-B39A-4F18ADB29894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1EE1F463-A1CC-4A69-A63F-A6F5AFC448D0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060942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5015880" y="1700809"/>
            <a:ext cx="6120680" cy="398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</a:rPr>
              <a:t>TTE-Controller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392" y="1619251"/>
            <a:ext cx="3565525" cy="4525963"/>
          </a:xfrm>
          <a:ln>
            <a:solidFill>
              <a:srgbClr val="0093D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AT" altLang="en-US" sz="2400" dirty="0">
                <a:solidFill>
                  <a:schemeClr val="tx1"/>
                </a:solidFill>
                <a:sym typeface="Wingdings" pitchFamily="2" charset="2"/>
              </a:rPr>
              <a:t></a:t>
            </a:r>
            <a:r>
              <a:rPr lang="de-AT" alt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en-US" sz="2100" dirty="0"/>
              <a:t>Switch Controller COM</a:t>
            </a:r>
          </a:p>
          <a:p>
            <a:r>
              <a:rPr lang="de-AT" altLang="en-US" sz="2400" dirty="0">
                <a:sym typeface="Wingdings" pitchFamily="2" charset="2"/>
              </a:rPr>
              <a:t> </a:t>
            </a:r>
            <a:r>
              <a:rPr lang="de-AT" altLang="en-US" sz="2100" dirty="0"/>
              <a:t>Switch Controller MON</a:t>
            </a:r>
          </a:p>
          <a:p>
            <a:r>
              <a:rPr lang="de-AT" altLang="en-US" sz="2400" dirty="0">
                <a:sym typeface="Wingdings" pitchFamily="2" charset="2"/>
              </a:rPr>
              <a:t> </a:t>
            </a:r>
            <a:r>
              <a:rPr lang="de-AT" altLang="en-US" sz="2100" dirty="0"/>
              <a:t>End System </a:t>
            </a:r>
          </a:p>
          <a:p>
            <a:pPr marL="579438" lvl="1" indent="-400050"/>
            <a:r>
              <a:rPr lang="de-AT" altLang="en-US" dirty="0" err="1"/>
              <a:t>For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</a:t>
            </a:r>
            <a:r>
              <a:rPr lang="de-AT" altLang="en-US" dirty="0" err="1"/>
              <a:t>connection</a:t>
            </a:r>
            <a:r>
              <a:rPr lang="de-AT" altLang="en-US" dirty="0"/>
              <a:t>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CPU </a:t>
            </a:r>
            <a:r>
              <a:rPr lang="de-AT" altLang="en-US" dirty="0" err="1"/>
              <a:t>to</a:t>
            </a:r>
            <a:r>
              <a:rPr lang="de-AT" altLang="en-US" dirty="0"/>
              <a:t> </a:t>
            </a:r>
            <a:r>
              <a:rPr lang="de-AT" altLang="en-US" dirty="0" err="1"/>
              <a:t>the</a:t>
            </a:r>
            <a:r>
              <a:rPr lang="de-AT" altLang="en-US" dirty="0"/>
              <a:t> switch </a:t>
            </a:r>
            <a:r>
              <a:rPr lang="de-AT" altLang="en-US" dirty="0" err="1"/>
              <a:t>controller</a:t>
            </a:r>
            <a:endParaRPr lang="de-AT" altLang="en-US" dirty="0"/>
          </a:p>
          <a:p>
            <a:r>
              <a:rPr lang="de-AT" altLang="en-US" sz="2400" dirty="0">
                <a:sym typeface="Wingdings" pitchFamily="2" charset="2"/>
              </a:rPr>
              <a:t> </a:t>
            </a:r>
            <a:r>
              <a:rPr lang="de-AT" altLang="en-US" sz="2100" dirty="0"/>
              <a:t>CPU </a:t>
            </a:r>
          </a:p>
          <a:p>
            <a:pPr marL="579438" lvl="1" indent="-400050"/>
            <a:r>
              <a:rPr lang="de-AT" altLang="en-US" dirty="0"/>
              <a:t>Management &amp;</a:t>
            </a:r>
          </a:p>
          <a:p>
            <a:pPr marL="579438" lvl="1" indent="-400050"/>
            <a:r>
              <a:rPr lang="de-AT" altLang="en-US" dirty="0" err="1"/>
              <a:t>Diagnostics</a:t>
            </a:r>
            <a:endParaRPr lang="de-AT" altLang="en-US" dirty="0"/>
          </a:p>
        </p:txBody>
      </p:sp>
      <p:sp>
        <p:nvSpPr>
          <p:cNvPr id="26" name="Parallelogram 25"/>
          <p:cNvSpPr/>
          <p:nvPr/>
        </p:nvSpPr>
        <p:spPr bwMode="auto">
          <a:xfrm>
            <a:off x="8110539" y="2276475"/>
            <a:ext cx="1368425" cy="1206500"/>
          </a:xfrm>
          <a:prstGeom prst="parallelogram">
            <a:avLst>
              <a:gd name="adj" fmla="val 0"/>
            </a:avLst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838424" y="4077072"/>
            <a:ext cx="2881312" cy="0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cxnSpLocks/>
            <a:endCxn id="26" idx="5"/>
          </p:cNvCxnSpPr>
          <p:nvPr/>
        </p:nvCxnSpPr>
        <p:spPr bwMode="auto">
          <a:xfrm flipV="1">
            <a:off x="3719736" y="2879725"/>
            <a:ext cx="4390803" cy="1197347"/>
          </a:xfrm>
          <a:prstGeom prst="line">
            <a:avLst/>
          </a:prstGeom>
          <a:solidFill>
            <a:srgbClr val="0093D0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ounded Rectangle 58"/>
          <p:cNvSpPr/>
          <p:nvPr/>
        </p:nvSpPr>
        <p:spPr bwMode="auto">
          <a:xfrm>
            <a:off x="191467" y="1412776"/>
            <a:ext cx="4824413" cy="19104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72000" tIns="36000" rIns="72000" bIns="36000" anchor="ctr"/>
          <a:lstStyle/>
          <a:p>
            <a:pPr>
              <a:defRPr/>
            </a:pPr>
            <a:r>
              <a:rPr lang="de-AT" sz="1400" b="1" dirty="0">
                <a:solidFill>
                  <a:schemeClr val="bg1"/>
                </a:solidFill>
              </a:rPr>
              <a:t>CPU  </a:t>
            </a:r>
            <a:r>
              <a:rPr lang="de-AT" sz="1400" b="1" dirty="0" err="1">
                <a:solidFill>
                  <a:schemeClr val="bg1"/>
                </a:solidFill>
              </a:rPr>
              <a:t>for</a:t>
            </a:r>
            <a:r>
              <a:rPr lang="de-AT" sz="1400" b="1" dirty="0">
                <a:solidFill>
                  <a:schemeClr val="bg1"/>
                </a:solidFill>
              </a:rPr>
              <a:t> Management </a:t>
            </a:r>
            <a:r>
              <a:rPr lang="de-AT" sz="1400" b="1" dirty="0" err="1">
                <a:solidFill>
                  <a:schemeClr val="bg1"/>
                </a:solidFill>
              </a:rPr>
              <a:t>and</a:t>
            </a:r>
            <a:r>
              <a:rPr lang="de-AT" sz="1400" b="1" dirty="0">
                <a:solidFill>
                  <a:schemeClr val="bg1"/>
                </a:solidFill>
              </a:rPr>
              <a:t> </a:t>
            </a:r>
            <a:r>
              <a:rPr lang="de-AT" sz="1400" b="1" dirty="0" err="1">
                <a:solidFill>
                  <a:schemeClr val="bg1"/>
                </a:solidFill>
              </a:rPr>
              <a:t>Diagnostics</a:t>
            </a:r>
            <a:endParaRPr lang="de-A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Leon2FT @ 125MHz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Simple SNMP functions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Simple TFTP data loading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Bootloader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Switch driver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End System driver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</a:rPr>
              <a:t>User tasks  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291B1BF5-B937-4FCC-A37A-6DA5184E0B5E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D259948-226B-4664-B1EE-B22EFAD1A970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26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8776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5F4F8B0-6C11-4377-AB26-BF29A4962372}" type="datetime1">
              <a:rPr lang="en-US" smtClean="0"/>
              <a:t>12/5/2017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Automotive: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Higher Integration needed to handle high data-rates and processing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Cost shift from ECU hardware to SW function development and validation – reuse mandatory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Cost and Complexity of Integration is growing rapidly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Fail operational architecture required for Level 4 autonomous driving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High bandwidth and determinism demands requires upgrade of communication backbone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AeroSpace</a:t>
            </a:r>
            <a:r>
              <a:rPr lang="en-US" dirty="0"/>
              <a:t>: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Recent developments for space are applying automotive concepts to space products e.g. high integration and high integrity 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Shifting redundancy management and communication into the hardware to reduce complexity and software overhead   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Reduce cost by cross industry approach essential to support the space domain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r>
              <a:rPr lang="en-US" dirty="0"/>
              <a:t>Provide a standard solution to support all future needs from standard Ethernet – non safety critical to  deterministic redundant Ethernet – safety critical to decrease the costs</a:t>
            </a:r>
          </a:p>
          <a:p>
            <a:pPr marL="719138" lvl="1" indent="-17938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8580C-FC44-48CD-AB8F-67F12FBC50A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6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7BD9F57-BDE9-47FC-B796-029666AE6D67}" type="datetime1">
              <a:rPr lang="en-US" noProof="0" smtClean="0"/>
              <a:t>12/5/2017</a:t>
            </a:fld>
            <a:endParaRPr lang="en-US" noProof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507935" y="3792684"/>
          <a:ext cx="11160128" cy="2519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9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r>
                        <a:rPr lang="en-US" sz="1200" dirty="0"/>
                        <a:t>Vienna, Austria (Headquarters)</a:t>
                      </a:r>
                    </a:p>
                  </a:txBody>
                  <a:tcPr marL="180000" marR="180000" marT="1800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USA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Japan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China</a:t>
                      </a:r>
                    </a:p>
                  </a:txBody>
                  <a:tcPr marL="180000" marR="180000" marT="180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r>
                        <a:rPr lang="en-US" sz="1200" dirty="0"/>
                        <a:t>Phone +43 1 585 34 34-0</a:t>
                      </a:r>
                    </a:p>
                    <a:p>
                      <a:r>
                        <a:rPr lang="en-US" sz="1200" dirty="0"/>
                        <a:t>office@tttech.com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+1 978 933 7979</a:t>
                      </a:r>
                    </a:p>
                    <a:p>
                      <a:r>
                        <a:rPr lang="en-US" sz="1200" dirty="0"/>
                        <a:t>usa@tttech.com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+81 52 485 5898</a:t>
                      </a:r>
                    </a:p>
                    <a:p>
                      <a:r>
                        <a:rPr lang="en-US" sz="1200" dirty="0"/>
                        <a:t>office@tttech.jp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Phone +86 21 5015 2925-0</a:t>
                      </a:r>
                    </a:p>
                    <a:p>
                      <a:r>
                        <a:rPr lang="en-US" sz="1200" dirty="0"/>
                        <a:t>china@tttech.com</a:t>
                      </a:r>
                    </a:p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48">
                <a:tc>
                  <a:txBody>
                    <a:bodyPr/>
                    <a:lstStyle/>
                    <a:p>
                      <a:r>
                        <a:rPr lang="de-DE" sz="1200" dirty="0"/>
                        <a:t>www.tttech.com</a:t>
                      </a:r>
                      <a:endParaRPr lang="en-US" sz="1200" dirty="0"/>
                    </a:p>
                  </a:txBody>
                  <a:tcPr marL="180000" marR="180000" marT="180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80000" marR="180000" marT="180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4113318" y="1916832"/>
            <a:ext cx="3949361" cy="108012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912424" y="44624"/>
            <a:ext cx="194421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BC36D945-2AAB-49E2-BED1-1F4B65EF4E42}"/>
              </a:ext>
            </a:extLst>
          </p:cNvPr>
          <p:cNvSpPr txBox="1">
            <a:spLocks/>
          </p:cNvSpPr>
          <p:nvPr/>
        </p:nvSpPr>
        <p:spPr>
          <a:xfrm>
            <a:off x="3764942" y="6453336"/>
            <a:ext cx="7660295" cy="1510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Copyright © </a:t>
            </a:r>
            <a:r>
              <a:rPr lang="en-US" altLang="de-DE" dirty="0" err="1">
                <a:solidFill>
                  <a:schemeClr val="bg1">
                    <a:lumMod val="50000"/>
                  </a:schemeClr>
                </a:solidFill>
              </a:rPr>
              <a:t>TTTech</a:t>
            </a: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de-DE" dirty="0" err="1">
                <a:solidFill>
                  <a:schemeClr val="bg1">
                    <a:lumMod val="50000"/>
                  </a:schemeClr>
                </a:solidFill>
              </a:rPr>
              <a:t>Computertechnik</a:t>
            </a:r>
            <a:r>
              <a:rPr lang="en-US" altLang="de-DE" dirty="0">
                <a:solidFill>
                  <a:schemeClr val="bg1">
                    <a:lumMod val="50000"/>
                  </a:schemeClr>
                </a:solidFill>
              </a:rPr>
              <a:t> AG.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8F10-8389-4B82-8141-F93FD09488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2212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5"/>
          <p:cNvSpPr/>
          <p:nvPr/>
        </p:nvSpPr>
        <p:spPr>
          <a:xfrm flipH="1">
            <a:off x="6102124" y="3555194"/>
            <a:ext cx="2266590" cy="2537450"/>
          </a:xfrm>
          <a:custGeom>
            <a:avLst/>
            <a:gdLst>
              <a:gd name="connsiteX0" fmla="*/ 0 w 820432"/>
              <a:gd name="connsiteY0" fmla="*/ 0 h 2369810"/>
              <a:gd name="connsiteX1" fmla="*/ 820432 w 820432"/>
              <a:gd name="connsiteY1" fmla="*/ 0 h 2369810"/>
              <a:gd name="connsiteX2" fmla="*/ 820432 w 820432"/>
              <a:gd name="connsiteY2" fmla="*/ 2369810 h 2369810"/>
              <a:gd name="connsiteX3" fmla="*/ 0 w 820432"/>
              <a:gd name="connsiteY3" fmla="*/ 2369810 h 2369810"/>
              <a:gd name="connsiteX4" fmla="*/ 0 w 820432"/>
              <a:gd name="connsiteY4" fmla="*/ 0 h 2369810"/>
              <a:gd name="connsiteX0" fmla="*/ 0 w 820432"/>
              <a:gd name="connsiteY0" fmla="*/ 518160 h 2887970"/>
              <a:gd name="connsiteX1" fmla="*/ 553732 w 820432"/>
              <a:gd name="connsiteY1" fmla="*/ 0 h 2887970"/>
              <a:gd name="connsiteX2" fmla="*/ 820432 w 820432"/>
              <a:gd name="connsiteY2" fmla="*/ 2887970 h 2887970"/>
              <a:gd name="connsiteX3" fmla="*/ 0 w 820432"/>
              <a:gd name="connsiteY3" fmla="*/ 2887970 h 2887970"/>
              <a:gd name="connsiteX4" fmla="*/ 0 w 820432"/>
              <a:gd name="connsiteY4" fmla="*/ 518160 h 2887970"/>
              <a:gd name="connsiteX0" fmla="*/ 0 w 1833892"/>
              <a:gd name="connsiteY0" fmla="*/ 518160 h 2887970"/>
              <a:gd name="connsiteX1" fmla="*/ 553732 w 1833892"/>
              <a:gd name="connsiteY1" fmla="*/ 0 h 2887970"/>
              <a:gd name="connsiteX2" fmla="*/ 1833892 w 1833892"/>
              <a:gd name="connsiteY2" fmla="*/ 2186930 h 2887970"/>
              <a:gd name="connsiteX3" fmla="*/ 0 w 1833892"/>
              <a:gd name="connsiteY3" fmla="*/ 2887970 h 2887970"/>
              <a:gd name="connsiteX4" fmla="*/ 0 w 1833892"/>
              <a:gd name="connsiteY4" fmla="*/ 518160 h 2887970"/>
              <a:gd name="connsiteX0" fmla="*/ 0 w 1833892"/>
              <a:gd name="connsiteY0" fmla="*/ 182880 h 2552690"/>
              <a:gd name="connsiteX1" fmla="*/ 500392 w 1833892"/>
              <a:gd name="connsiteY1" fmla="*/ 0 h 2552690"/>
              <a:gd name="connsiteX2" fmla="*/ 1833892 w 1833892"/>
              <a:gd name="connsiteY2" fmla="*/ 1851650 h 2552690"/>
              <a:gd name="connsiteX3" fmla="*/ 0 w 1833892"/>
              <a:gd name="connsiteY3" fmla="*/ 2552690 h 2552690"/>
              <a:gd name="connsiteX4" fmla="*/ 0 w 1833892"/>
              <a:gd name="connsiteY4" fmla="*/ 182880 h 2552690"/>
              <a:gd name="connsiteX0" fmla="*/ 0 w 2291092"/>
              <a:gd name="connsiteY0" fmla="*/ 182880 h 2552690"/>
              <a:gd name="connsiteX1" fmla="*/ 500392 w 2291092"/>
              <a:gd name="connsiteY1" fmla="*/ 0 h 2552690"/>
              <a:gd name="connsiteX2" fmla="*/ 2291092 w 2291092"/>
              <a:gd name="connsiteY2" fmla="*/ 1783070 h 2552690"/>
              <a:gd name="connsiteX3" fmla="*/ 0 w 2291092"/>
              <a:gd name="connsiteY3" fmla="*/ 2552690 h 2552690"/>
              <a:gd name="connsiteX4" fmla="*/ 0 w 2291092"/>
              <a:gd name="connsiteY4" fmla="*/ 182880 h 2552690"/>
              <a:gd name="connsiteX0" fmla="*/ 0 w 500392"/>
              <a:gd name="connsiteY0" fmla="*/ 182880 h 2750810"/>
              <a:gd name="connsiteX1" fmla="*/ 500392 w 500392"/>
              <a:gd name="connsiteY1" fmla="*/ 0 h 2750810"/>
              <a:gd name="connsiteX2" fmla="*/ 492772 w 500392"/>
              <a:gd name="connsiteY2" fmla="*/ 2750810 h 2750810"/>
              <a:gd name="connsiteX3" fmla="*/ 0 w 500392"/>
              <a:gd name="connsiteY3" fmla="*/ 2552690 h 2750810"/>
              <a:gd name="connsiteX4" fmla="*/ 0 w 500392"/>
              <a:gd name="connsiteY4" fmla="*/ 182880 h 2750810"/>
              <a:gd name="connsiteX0" fmla="*/ 0 w 2260612"/>
              <a:gd name="connsiteY0" fmla="*/ 0 h 2567930"/>
              <a:gd name="connsiteX1" fmla="*/ 2260612 w 2260612"/>
              <a:gd name="connsiteY1" fmla="*/ 769620 h 2567930"/>
              <a:gd name="connsiteX2" fmla="*/ 492772 w 2260612"/>
              <a:gd name="connsiteY2" fmla="*/ 2567930 h 2567930"/>
              <a:gd name="connsiteX3" fmla="*/ 0 w 2260612"/>
              <a:gd name="connsiteY3" fmla="*/ 2369810 h 2567930"/>
              <a:gd name="connsiteX4" fmla="*/ 0 w 2260612"/>
              <a:gd name="connsiteY4" fmla="*/ 0 h 2567930"/>
              <a:gd name="connsiteX0" fmla="*/ 0 w 2577961"/>
              <a:gd name="connsiteY0" fmla="*/ 0 h 2567930"/>
              <a:gd name="connsiteX1" fmla="*/ 2577961 w 2577961"/>
              <a:gd name="connsiteY1" fmla="*/ 777240 h 2567930"/>
              <a:gd name="connsiteX2" fmla="*/ 492772 w 2577961"/>
              <a:gd name="connsiteY2" fmla="*/ 2567930 h 2567930"/>
              <a:gd name="connsiteX3" fmla="*/ 0 w 2577961"/>
              <a:gd name="connsiteY3" fmla="*/ 2369810 h 2567930"/>
              <a:gd name="connsiteX4" fmla="*/ 0 w 2577961"/>
              <a:gd name="connsiteY4" fmla="*/ 0 h 2567930"/>
              <a:gd name="connsiteX0" fmla="*/ 0 w 2577961"/>
              <a:gd name="connsiteY0" fmla="*/ 0 h 2590790"/>
              <a:gd name="connsiteX1" fmla="*/ 2577961 w 2577961"/>
              <a:gd name="connsiteY1" fmla="*/ 777240 h 2590790"/>
              <a:gd name="connsiteX2" fmla="*/ 552811 w 2577961"/>
              <a:gd name="connsiteY2" fmla="*/ 2590790 h 2590790"/>
              <a:gd name="connsiteX3" fmla="*/ 0 w 2577961"/>
              <a:gd name="connsiteY3" fmla="*/ 2369810 h 2590790"/>
              <a:gd name="connsiteX4" fmla="*/ 0 w 2577961"/>
              <a:gd name="connsiteY4" fmla="*/ 0 h 2590790"/>
              <a:gd name="connsiteX0" fmla="*/ 0 w 2577961"/>
              <a:gd name="connsiteY0" fmla="*/ 0 h 2552690"/>
              <a:gd name="connsiteX1" fmla="*/ 2577961 w 2577961"/>
              <a:gd name="connsiteY1" fmla="*/ 777240 h 2552690"/>
              <a:gd name="connsiteX2" fmla="*/ 561388 w 2577961"/>
              <a:gd name="connsiteY2" fmla="*/ 2552690 h 2552690"/>
              <a:gd name="connsiteX3" fmla="*/ 0 w 2577961"/>
              <a:gd name="connsiteY3" fmla="*/ 2369810 h 2552690"/>
              <a:gd name="connsiteX4" fmla="*/ 0 w 2577961"/>
              <a:gd name="connsiteY4" fmla="*/ 0 h 2552690"/>
              <a:gd name="connsiteX0" fmla="*/ 0 w 2577961"/>
              <a:gd name="connsiteY0" fmla="*/ 0 h 2369810"/>
              <a:gd name="connsiteX1" fmla="*/ 2577961 w 2577961"/>
              <a:gd name="connsiteY1" fmla="*/ 777240 h 2369810"/>
              <a:gd name="connsiteX2" fmla="*/ 2525520 w 2577961"/>
              <a:gd name="connsiteY2" fmla="*/ 1615430 h 2369810"/>
              <a:gd name="connsiteX3" fmla="*/ 0 w 2577961"/>
              <a:gd name="connsiteY3" fmla="*/ 2369810 h 2369810"/>
              <a:gd name="connsiteX4" fmla="*/ 0 w 2577961"/>
              <a:gd name="connsiteY4" fmla="*/ 0 h 2369810"/>
              <a:gd name="connsiteX0" fmla="*/ 0 w 2525520"/>
              <a:gd name="connsiteY0" fmla="*/ 167640 h 2537450"/>
              <a:gd name="connsiteX1" fmla="*/ 536636 w 2525520"/>
              <a:gd name="connsiteY1" fmla="*/ 0 h 2537450"/>
              <a:gd name="connsiteX2" fmla="*/ 2525520 w 2525520"/>
              <a:gd name="connsiteY2" fmla="*/ 1783070 h 2537450"/>
              <a:gd name="connsiteX3" fmla="*/ 0 w 2525520"/>
              <a:gd name="connsiteY3" fmla="*/ 2537450 h 2537450"/>
              <a:gd name="connsiteX4" fmla="*/ 0 w 2525520"/>
              <a:gd name="connsiteY4" fmla="*/ 167640 h 2537450"/>
              <a:gd name="connsiteX0" fmla="*/ 0 w 2551251"/>
              <a:gd name="connsiteY0" fmla="*/ 167640 h 2537450"/>
              <a:gd name="connsiteX1" fmla="*/ 536636 w 2551251"/>
              <a:gd name="connsiteY1" fmla="*/ 0 h 2537450"/>
              <a:gd name="connsiteX2" fmla="*/ 2551251 w 2551251"/>
              <a:gd name="connsiteY2" fmla="*/ 1775450 h 2537450"/>
              <a:gd name="connsiteX3" fmla="*/ 0 w 2551251"/>
              <a:gd name="connsiteY3" fmla="*/ 2537450 h 2537450"/>
              <a:gd name="connsiteX4" fmla="*/ 0 w 2551251"/>
              <a:gd name="connsiteY4" fmla="*/ 167640 h 253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251" h="2537450">
                <a:moveTo>
                  <a:pt x="0" y="167640"/>
                </a:moveTo>
                <a:lnTo>
                  <a:pt x="536636" y="0"/>
                </a:lnTo>
                <a:lnTo>
                  <a:pt x="2551251" y="1775450"/>
                </a:lnTo>
                <a:lnTo>
                  <a:pt x="0" y="2537450"/>
                </a:lnTo>
                <a:lnTo>
                  <a:pt x="0" y="16764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5"/>
          <p:cNvSpPr/>
          <p:nvPr/>
        </p:nvSpPr>
        <p:spPr>
          <a:xfrm flipH="1">
            <a:off x="6078394" y="1001421"/>
            <a:ext cx="2290320" cy="2552690"/>
          </a:xfrm>
          <a:custGeom>
            <a:avLst/>
            <a:gdLst>
              <a:gd name="connsiteX0" fmla="*/ 0 w 820432"/>
              <a:gd name="connsiteY0" fmla="*/ 0 h 2369810"/>
              <a:gd name="connsiteX1" fmla="*/ 820432 w 820432"/>
              <a:gd name="connsiteY1" fmla="*/ 0 h 2369810"/>
              <a:gd name="connsiteX2" fmla="*/ 820432 w 820432"/>
              <a:gd name="connsiteY2" fmla="*/ 2369810 h 2369810"/>
              <a:gd name="connsiteX3" fmla="*/ 0 w 820432"/>
              <a:gd name="connsiteY3" fmla="*/ 2369810 h 2369810"/>
              <a:gd name="connsiteX4" fmla="*/ 0 w 820432"/>
              <a:gd name="connsiteY4" fmla="*/ 0 h 2369810"/>
              <a:gd name="connsiteX0" fmla="*/ 0 w 820432"/>
              <a:gd name="connsiteY0" fmla="*/ 518160 h 2887970"/>
              <a:gd name="connsiteX1" fmla="*/ 553732 w 820432"/>
              <a:gd name="connsiteY1" fmla="*/ 0 h 2887970"/>
              <a:gd name="connsiteX2" fmla="*/ 820432 w 820432"/>
              <a:gd name="connsiteY2" fmla="*/ 2887970 h 2887970"/>
              <a:gd name="connsiteX3" fmla="*/ 0 w 820432"/>
              <a:gd name="connsiteY3" fmla="*/ 2887970 h 2887970"/>
              <a:gd name="connsiteX4" fmla="*/ 0 w 820432"/>
              <a:gd name="connsiteY4" fmla="*/ 518160 h 2887970"/>
              <a:gd name="connsiteX0" fmla="*/ 0 w 1833892"/>
              <a:gd name="connsiteY0" fmla="*/ 518160 h 2887970"/>
              <a:gd name="connsiteX1" fmla="*/ 553732 w 1833892"/>
              <a:gd name="connsiteY1" fmla="*/ 0 h 2887970"/>
              <a:gd name="connsiteX2" fmla="*/ 1833892 w 1833892"/>
              <a:gd name="connsiteY2" fmla="*/ 2186930 h 2887970"/>
              <a:gd name="connsiteX3" fmla="*/ 0 w 1833892"/>
              <a:gd name="connsiteY3" fmla="*/ 2887970 h 2887970"/>
              <a:gd name="connsiteX4" fmla="*/ 0 w 1833892"/>
              <a:gd name="connsiteY4" fmla="*/ 518160 h 2887970"/>
              <a:gd name="connsiteX0" fmla="*/ 0 w 1833892"/>
              <a:gd name="connsiteY0" fmla="*/ 182880 h 2552690"/>
              <a:gd name="connsiteX1" fmla="*/ 500392 w 1833892"/>
              <a:gd name="connsiteY1" fmla="*/ 0 h 2552690"/>
              <a:gd name="connsiteX2" fmla="*/ 1833892 w 1833892"/>
              <a:gd name="connsiteY2" fmla="*/ 1851650 h 2552690"/>
              <a:gd name="connsiteX3" fmla="*/ 0 w 1833892"/>
              <a:gd name="connsiteY3" fmla="*/ 2552690 h 2552690"/>
              <a:gd name="connsiteX4" fmla="*/ 0 w 1833892"/>
              <a:gd name="connsiteY4" fmla="*/ 182880 h 2552690"/>
              <a:gd name="connsiteX0" fmla="*/ 0 w 2291092"/>
              <a:gd name="connsiteY0" fmla="*/ 182880 h 2552690"/>
              <a:gd name="connsiteX1" fmla="*/ 500392 w 2291092"/>
              <a:gd name="connsiteY1" fmla="*/ 0 h 2552690"/>
              <a:gd name="connsiteX2" fmla="*/ 2291092 w 2291092"/>
              <a:gd name="connsiteY2" fmla="*/ 1783070 h 2552690"/>
              <a:gd name="connsiteX3" fmla="*/ 0 w 2291092"/>
              <a:gd name="connsiteY3" fmla="*/ 2552690 h 2552690"/>
              <a:gd name="connsiteX4" fmla="*/ 0 w 2291092"/>
              <a:gd name="connsiteY4" fmla="*/ 182880 h 2552690"/>
              <a:gd name="connsiteX0" fmla="*/ 0 w 500392"/>
              <a:gd name="connsiteY0" fmla="*/ 182880 h 2750810"/>
              <a:gd name="connsiteX1" fmla="*/ 500392 w 500392"/>
              <a:gd name="connsiteY1" fmla="*/ 0 h 2750810"/>
              <a:gd name="connsiteX2" fmla="*/ 492772 w 500392"/>
              <a:gd name="connsiteY2" fmla="*/ 2750810 h 2750810"/>
              <a:gd name="connsiteX3" fmla="*/ 0 w 500392"/>
              <a:gd name="connsiteY3" fmla="*/ 2552690 h 2750810"/>
              <a:gd name="connsiteX4" fmla="*/ 0 w 500392"/>
              <a:gd name="connsiteY4" fmla="*/ 182880 h 2750810"/>
              <a:gd name="connsiteX0" fmla="*/ 0 w 2260612"/>
              <a:gd name="connsiteY0" fmla="*/ 0 h 2567930"/>
              <a:gd name="connsiteX1" fmla="*/ 2260612 w 2260612"/>
              <a:gd name="connsiteY1" fmla="*/ 769620 h 2567930"/>
              <a:gd name="connsiteX2" fmla="*/ 492772 w 2260612"/>
              <a:gd name="connsiteY2" fmla="*/ 2567930 h 2567930"/>
              <a:gd name="connsiteX3" fmla="*/ 0 w 2260612"/>
              <a:gd name="connsiteY3" fmla="*/ 2369810 h 2567930"/>
              <a:gd name="connsiteX4" fmla="*/ 0 w 2260612"/>
              <a:gd name="connsiteY4" fmla="*/ 0 h 2567930"/>
              <a:gd name="connsiteX0" fmla="*/ 0 w 2577961"/>
              <a:gd name="connsiteY0" fmla="*/ 0 h 2567930"/>
              <a:gd name="connsiteX1" fmla="*/ 2577961 w 2577961"/>
              <a:gd name="connsiteY1" fmla="*/ 777240 h 2567930"/>
              <a:gd name="connsiteX2" fmla="*/ 492772 w 2577961"/>
              <a:gd name="connsiteY2" fmla="*/ 2567930 h 2567930"/>
              <a:gd name="connsiteX3" fmla="*/ 0 w 2577961"/>
              <a:gd name="connsiteY3" fmla="*/ 2369810 h 2567930"/>
              <a:gd name="connsiteX4" fmla="*/ 0 w 2577961"/>
              <a:gd name="connsiteY4" fmla="*/ 0 h 2567930"/>
              <a:gd name="connsiteX0" fmla="*/ 0 w 2577961"/>
              <a:gd name="connsiteY0" fmla="*/ 0 h 2590790"/>
              <a:gd name="connsiteX1" fmla="*/ 2577961 w 2577961"/>
              <a:gd name="connsiteY1" fmla="*/ 777240 h 2590790"/>
              <a:gd name="connsiteX2" fmla="*/ 552811 w 2577961"/>
              <a:gd name="connsiteY2" fmla="*/ 2590790 h 2590790"/>
              <a:gd name="connsiteX3" fmla="*/ 0 w 2577961"/>
              <a:gd name="connsiteY3" fmla="*/ 2369810 h 2590790"/>
              <a:gd name="connsiteX4" fmla="*/ 0 w 2577961"/>
              <a:gd name="connsiteY4" fmla="*/ 0 h 2590790"/>
              <a:gd name="connsiteX0" fmla="*/ 0 w 2577961"/>
              <a:gd name="connsiteY0" fmla="*/ 0 h 2552690"/>
              <a:gd name="connsiteX1" fmla="*/ 2577961 w 2577961"/>
              <a:gd name="connsiteY1" fmla="*/ 777240 h 2552690"/>
              <a:gd name="connsiteX2" fmla="*/ 561388 w 2577961"/>
              <a:gd name="connsiteY2" fmla="*/ 2552690 h 2552690"/>
              <a:gd name="connsiteX3" fmla="*/ 0 w 2577961"/>
              <a:gd name="connsiteY3" fmla="*/ 2369810 h 2552690"/>
              <a:gd name="connsiteX4" fmla="*/ 0 w 2577961"/>
              <a:gd name="connsiteY4" fmla="*/ 0 h 255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961" h="2552690">
                <a:moveTo>
                  <a:pt x="0" y="0"/>
                </a:moveTo>
                <a:lnTo>
                  <a:pt x="2577961" y="777240"/>
                </a:lnTo>
                <a:lnTo>
                  <a:pt x="561388" y="2552690"/>
                </a:lnTo>
                <a:lnTo>
                  <a:pt x="0" y="23698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5"/>
          <p:cNvSpPr/>
          <p:nvPr/>
        </p:nvSpPr>
        <p:spPr>
          <a:xfrm>
            <a:off x="3834848" y="1001421"/>
            <a:ext cx="2260612" cy="2567930"/>
          </a:xfrm>
          <a:custGeom>
            <a:avLst/>
            <a:gdLst>
              <a:gd name="connsiteX0" fmla="*/ 0 w 820432"/>
              <a:gd name="connsiteY0" fmla="*/ 0 h 2369810"/>
              <a:gd name="connsiteX1" fmla="*/ 820432 w 820432"/>
              <a:gd name="connsiteY1" fmla="*/ 0 h 2369810"/>
              <a:gd name="connsiteX2" fmla="*/ 820432 w 820432"/>
              <a:gd name="connsiteY2" fmla="*/ 2369810 h 2369810"/>
              <a:gd name="connsiteX3" fmla="*/ 0 w 820432"/>
              <a:gd name="connsiteY3" fmla="*/ 2369810 h 2369810"/>
              <a:gd name="connsiteX4" fmla="*/ 0 w 820432"/>
              <a:gd name="connsiteY4" fmla="*/ 0 h 2369810"/>
              <a:gd name="connsiteX0" fmla="*/ 0 w 820432"/>
              <a:gd name="connsiteY0" fmla="*/ 518160 h 2887970"/>
              <a:gd name="connsiteX1" fmla="*/ 553732 w 820432"/>
              <a:gd name="connsiteY1" fmla="*/ 0 h 2887970"/>
              <a:gd name="connsiteX2" fmla="*/ 820432 w 820432"/>
              <a:gd name="connsiteY2" fmla="*/ 2887970 h 2887970"/>
              <a:gd name="connsiteX3" fmla="*/ 0 w 820432"/>
              <a:gd name="connsiteY3" fmla="*/ 2887970 h 2887970"/>
              <a:gd name="connsiteX4" fmla="*/ 0 w 820432"/>
              <a:gd name="connsiteY4" fmla="*/ 518160 h 2887970"/>
              <a:gd name="connsiteX0" fmla="*/ 0 w 1833892"/>
              <a:gd name="connsiteY0" fmla="*/ 518160 h 2887970"/>
              <a:gd name="connsiteX1" fmla="*/ 553732 w 1833892"/>
              <a:gd name="connsiteY1" fmla="*/ 0 h 2887970"/>
              <a:gd name="connsiteX2" fmla="*/ 1833892 w 1833892"/>
              <a:gd name="connsiteY2" fmla="*/ 2186930 h 2887970"/>
              <a:gd name="connsiteX3" fmla="*/ 0 w 1833892"/>
              <a:gd name="connsiteY3" fmla="*/ 2887970 h 2887970"/>
              <a:gd name="connsiteX4" fmla="*/ 0 w 1833892"/>
              <a:gd name="connsiteY4" fmla="*/ 518160 h 2887970"/>
              <a:gd name="connsiteX0" fmla="*/ 0 w 1833892"/>
              <a:gd name="connsiteY0" fmla="*/ 182880 h 2552690"/>
              <a:gd name="connsiteX1" fmla="*/ 500392 w 1833892"/>
              <a:gd name="connsiteY1" fmla="*/ 0 h 2552690"/>
              <a:gd name="connsiteX2" fmla="*/ 1833892 w 1833892"/>
              <a:gd name="connsiteY2" fmla="*/ 1851650 h 2552690"/>
              <a:gd name="connsiteX3" fmla="*/ 0 w 1833892"/>
              <a:gd name="connsiteY3" fmla="*/ 2552690 h 2552690"/>
              <a:gd name="connsiteX4" fmla="*/ 0 w 1833892"/>
              <a:gd name="connsiteY4" fmla="*/ 182880 h 2552690"/>
              <a:gd name="connsiteX0" fmla="*/ 0 w 2291092"/>
              <a:gd name="connsiteY0" fmla="*/ 182880 h 2552690"/>
              <a:gd name="connsiteX1" fmla="*/ 500392 w 2291092"/>
              <a:gd name="connsiteY1" fmla="*/ 0 h 2552690"/>
              <a:gd name="connsiteX2" fmla="*/ 2291092 w 2291092"/>
              <a:gd name="connsiteY2" fmla="*/ 1783070 h 2552690"/>
              <a:gd name="connsiteX3" fmla="*/ 0 w 2291092"/>
              <a:gd name="connsiteY3" fmla="*/ 2552690 h 2552690"/>
              <a:gd name="connsiteX4" fmla="*/ 0 w 2291092"/>
              <a:gd name="connsiteY4" fmla="*/ 182880 h 2552690"/>
              <a:gd name="connsiteX0" fmla="*/ 0 w 500392"/>
              <a:gd name="connsiteY0" fmla="*/ 182880 h 2750810"/>
              <a:gd name="connsiteX1" fmla="*/ 500392 w 500392"/>
              <a:gd name="connsiteY1" fmla="*/ 0 h 2750810"/>
              <a:gd name="connsiteX2" fmla="*/ 492772 w 500392"/>
              <a:gd name="connsiteY2" fmla="*/ 2750810 h 2750810"/>
              <a:gd name="connsiteX3" fmla="*/ 0 w 500392"/>
              <a:gd name="connsiteY3" fmla="*/ 2552690 h 2750810"/>
              <a:gd name="connsiteX4" fmla="*/ 0 w 500392"/>
              <a:gd name="connsiteY4" fmla="*/ 182880 h 2750810"/>
              <a:gd name="connsiteX0" fmla="*/ 0 w 2260612"/>
              <a:gd name="connsiteY0" fmla="*/ 0 h 2567930"/>
              <a:gd name="connsiteX1" fmla="*/ 2260612 w 2260612"/>
              <a:gd name="connsiteY1" fmla="*/ 769620 h 2567930"/>
              <a:gd name="connsiteX2" fmla="*/ 492772 w 2260612"/>
              <a:gd name="connsiteY2" fmla="*/ 2567930 h 2567930"/>
              <a:gd name="connsiteX3" fmla="*/ 0 w 2260612"/>
              <a:gd name="connsiteY3" fmla="*/ 2369810 h 2567930"/>
              <a:gd name="connsiteX4" fmla="*/ 0 w 2260612"/>
              <a:gd name="connsiteY4" fmla="*/ 0 h 256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12" h="2567930">
                <a:moveTo>
                  <a:pt x="0" y="0"/>
                </a:moveTo>
                <a:lnTo>
                  <a:pt x="2260612" y="769620"/>
                </a:lnTo>
                <a:lnTo>
                  <a:pt x="492772" y="2567930"/>
                </a:lnTo>
                <a:lnTo>
                  <a:pt x="0" y="23698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834848" y="3540026"/>
            <a:ext cx="2291092" cy="2552690"/>
          </a:xfrm>
          <a:custGeom>
            <a:avLst/>
            <a:gdLst>
              <a:gd name="connsiteX0" fmla="*/ 0 w 820432"/>
              <a:gd name="connsiteY0" fmla="*/ 0 h 2369810"/>
              <a:gd name="connsiteX1" fmla="*/ 820432 w 820432"/>
              <a:gd name="connsiteY1" fmla="*/ 0 h 2369810"/>
              <a:gd name="connsiteX2" fmla="*/ 820432 w 820432"/>
              <a:gd name="connsiteY2" fmla="*/ 2369810 h 2369810"/>
              <a:gd name="connsiteX3" fmla="*/ 0 w 820432"/>
              <a:gd name="connsiteY3" fmla="*/ 2369810 h 2369810"/>
              <a:gd name="connsiteX4" fmla="*/ 0 w 820432"/>
              <a:gd name="connsiteY4" fmla="*/ 0 h 2369810"/>
              <a:gd name="connsiteX0" fmla="*/ 0 w 820432"/>
              <a:gd name="connsiteY0" fmla="*/ 518160 h 2887970"/>
              <a:gd name="connsiteX1" fmla="*/ 553732 w 820432"/>
              <a:gd name="connsiteY1" fmla="*/ 0 h 2887970"/>
              <a:gd name="connsiteX2" fmla="*/ 820432 w 820432"/>
              <a:gd name="connsiteY2" fmla="*/ 2887970 h 2887970"/>
              <a:gd name="connsiteX3" fmla="*/ 0 w 820432"/>
              <a:gd name="connsiteY3" fmla="*/ 2887970 h 2887970"/>
              <a:gd name="connsiteX4" fmla="*/ 0 w 820432"/>
              <a:gd name="connsiteY4" fmla="*/ 518160 h 2887970"/>
              <a:gd name="connsiteX0" fmla="*/ 0 w 1833892"/>
              <a:gd name="connsiteY0" fmla="*/ 518160 h 2887970"/>
              <a:gd name="connsiteX1" fmla="*/ 553732 w 1833892"/>
              <a:gd name="connsiteY1" fmla="*/ 0 h 2887970"/>
              <a:gd name="connsiteX2" fmla="*/ 1833892 w 1833892"/>
              <a:gd name="connsiteY2" fmla="*/ 2186930 h 2887970"/>
              <a:gd name="connsiteX3" fmla="*/ 0 w 1833892"/>
              <a:gd name="connsiteY3" fmla="*/ 2887970 h 2887970"/>
              <a:gd name="connsiteX4" fmla="*/ 0 w 1833892"/>
              <a:gd name="connsiteY4" fmla="*/ 518160 h 2887970"/>
              <a:gd name="connsiteX0" fmla="*/ 0 w 1833892"/>
              <a:gd name="connsiteY0" fmla="*/ 182880 h 2552690"/>
              <a:gd name="connsiteX1" fmla="*/ 500392 w 1833892"/>
              <a:gd name="connsiteY1" fmla="*/ 0 h 2552690"/>
              <a:gd name="connsiteX2" fmla="*/ 1833892 w 1833892"/>
              <a:gd name="connsiteY2" fmla="*/ 1851650 h 2552690"/>
              <a:gd name="connsiteX3" fmla="*/ 0 w 1833892"/>
              <a:gd name="connsiteY3" fmla="*/ 2552690 h 2552690"/>
              <a:gd name="connsiteX4" fmla="*/ 0 w 1833892"/>
              <a:gd name="connsiteY4" fmla="*/ 182880 h 2552690"/>
              <a:gd name="connsiteX0" fmla="*/ 0 w 2291092"/>
              <a:gd name="connsiteY0" fmla="*/ 182880 h 2552690"/>
              <a:gd name="connsiteX1" fmla="*/ 500392 w 2291092"/>
              <a:gd name="connsiteY1" fmla="*/ 0 h 2552690"/>
              <a:gd name="connsiteX2" fmla="*/ 2291092 w 2291092"/>
              <a:gd name="connsiteY2" fmla="*/ 1783070 h 2552690"/>
              <a:gd name="connsiteX3" fmla="*/ 0 w 2291092"/>
              <a:gd name="connsiteY3" fmla="*/ 2552690 h 2552690"/>
              <a:gd name="connsiteX4" fmla="*/ 0 w 2291092"/>
              <a:gd name="connsiteY4" fmla="*/ 182880 h 255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092" h="2552690">
                <a:moveTo>
                  <a:pt x="0" y="182880"/>
                </a:moveTo>
                <a:lnTo>
                  <a:pt x="500392" y="0"/>
                </a:lnTo>
                <a:lnTo>
                  <a:pt x="2291092" y="1783070"/>
                </a:lnTo>
                <a:lnTo>
                  <a:pt x="0" y="2552690"/>
                </a:lnTo>
                <a:lnTo>
                  <a:pt x="0" y="1828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315301" y="1763167"/>
            <a:ext cx="3557557" cy="3563367"/>
            <a:chOff x="4315301" y="1763167"/>
            <a:chExt cx="3557557" cy="3563367"/>
          </a:xfrm>
          <a:effectLst>
            <a:outerShdw blurRad="977900" sx="108000" sy="108000" algn="ctr" rotWithShape="0">
              <a:prstClr val="black">
                <a:alpha val="15000"/>
              </a:prstClr>
            </a:outerShdw>
          </a:effectLst>
        </p:grpSpPr>
        <p:sp>
          <p:nvSpPr>
            <p:cNvPr id="11" name="Halbbogen 10"/>
            <p:cNvSpPr/>
            <p:nvPr/>
          </p:nvSpPr>
          <p:spPr>
            <a:xfrm>
              <a:off x="4319141" y="1763167"/>
              <a:ext cx="3553717" cy="3553717"/>
            </a:xfrm>
            <a:prstGeom prst="blockArc">
              <a:avLst>
                <a:gd name="adj1" fmla="val 10789090"/>
                <a:gd name="adj2" fmla="val 16216143"/>
                <a:gd name="adj3" fmla="val 22983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Halbbogen 88"/>
            <p:cNvSpPr/>
            <p:nvPr/>
          </p:nvSpPr>
          <p:spPr>
            <a:xfrm>
              <a:off x="4319141" y="1772817"/>
              <a:ext cx="3553717" cy="3553717"/>
            </a:xfrm>
            <a:prstGeom prst="blockArc">
              <a:avLst>
                <a:gd name="adj1" fmla="val 16189580"/>
                <a:gd name="adj2" fmla="val 84"/>
                <a:gd name="adj3" fmla="val 22855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Halbbogen 89"/>
            <p:cNvSpPr/>
            <p:nvPr/>
          </p:nvSpPr>
          <p:spPr>
            <a:xfrm>
              <a:off x="4319140" y="1772817"/>
              <a:ext cx="3553717" cy="3553717"/>
            </a:xfrm>
            <a:prstGeom prst="blockArc">
              <a:avLst>
                <a:gd name="adj1" fmla="val 21574664"/>
                <a:gd name="adj2" fmla="val 5411040"/>
                <a:gd name="adj3" fmla="val 22981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Halbbogen 90"/>
            <p:cNvSpPr/>
            <p:nvPr/>
          </p:nvSpPr>
          <p:spPr>
            <a:xfrm>
              <a:off x="4315301" y="1772816"/>
              <a:ext cx="3553717" cy="3553717"/>
            </a:xfrm>
            <a:prstGeom prst="blockArc">
              <a:avLst>
                <a:gd name="adj1" fmla="val 5402613"/>
                <a:gd name="adj2" fmla="val 10799937"/>
                <a:gd name="adj3" fmla="val 23110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14141" y="1001352"/>
            <a:ext cx="3320707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864000" tIns="60960" rIns="121920" bIns="60960" rtlCol="0" anchor="b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safety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certification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5939" y="1740015"/>
            <a:ext cx="3318909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64000" tIns="60960" rIns="121920" bIns="60960" rtlCol="0">
            <a:no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TTEthernet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ARINC 664 switch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5939" y="3722836"/>
            <a:ext cx="331890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864000" tIns="60960" rIns="121920" bIns="60960" rtlCol="0" anchor="b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and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5939" y="4461500"/>
            <a:ext cx="3318909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64000" tIns="60960" rIns="121920" bIns="60960" rtlCol="0">
            <a:no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interface card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industrial PCs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340742" y="3284984"/>
            <a:ext cx="1604859" cy="547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</a:p>
          <a:p>
            <a:pPr algn="ctr">
              <a:lnSpc>
                <a:spcPct val="89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Controls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5395E4-DC27-40C3-BB55-A9C885E0447E}" type="datetime1">
              <a:rPr lang="en-US" noProof="0" smtClean="0"/>
              <a:t>12/5/2017</a:t>
            </a:fld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Cross-industry synergies</a:t>
            </a:r>
          </a:p>
        </p:txBody>
      </p:sp>
      <p:sp>
        <p:nvSpPr>
          <p:cNvPr id="41" name="TextBox 66"/>
          <p:cNvSpPr txBox="1"/>
          <p:nvPr/>
        </p:nvSpPr>
        <p:spPr>
          <a:xfrm>
            <a:off x="8368715" y="1001350"/>
            <a:ext cx="331890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864000" tIns="60960" rIns="121920" bIns="60960" rtlCol="0" anchor="b" anchorCtr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Safety and </a:t>
            </a:r>
          </a:p>
          <a:p>
            <a:r>
              <a:rPr lang="en-US" dirty="0"/>
              <a:t>high-volume</a:t>
            </a:r>
          </a:p>
        </p:txBody>
      </p:sp>
      <p:sp>
        <p:nvSpPr>
          <p:cNvPr id="46" name="TextBox 67"/>
          <p:cNvSpPr txBox="1"/>
          <p:nvPr/>
        </p:nvSpPr>
        <p:spPr>
          <a:xfrm>
            <a:off x="8367211" y="1740013"/>
            <a:ext cx="3318909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64000" tIns="60960" rIns="121920" bIns="60960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Advanced Driver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Assistance Systems platform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Switch IP design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Ethernet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68"/>
          <p:cNvSpPr txBox="1"/>
          <p:nvPr/>
        </p:nvSpPr>
        <p:spPr>
          <a:xfrm>
            <a:off x="8368715" y="3722834"/>
            <a:ext cx="3320707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864000" tIns="60960" rIns="121920" bIns="60960" rtlCol="0" anchor="b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and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</a:p>
        </p:txBody>
      </p:sp>
      <p:sp>
        <p:nvSpPr>
          <p:cNvPr id="48" name="TextBox 69"/>
          <p:cNvSpPr txBox="1"/>
          <p:nvPr/>
        </p:nvSpPr>
        <p:spPr>
          <a:xfrm>
            <a:off x="8368714" y="4461498"/>
            <a:ext cx="3320707" cy="1631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64000" tIns="60960" rIns="121920" bIns="60960" rtlCol="0">
            <a:no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High-end ECU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41648"/>
            <a:ext cx="405629" cy="45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25088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8" y="3877853"/>
            <a:ext cx="500063" cy="428625"/>
          </a:xfrm>
          <a:prstGeom prst="rect">
            <a:avLst/>
          </a:prstGeom>
        </p:spPr>
      </p:pic>
      <p:pic>
        <p:nvPicPr>
          <p:cNvPr id="59" name="Picture 10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73" y="1190400"/>
            <a:ext cx="429247" cy="360568"/>
          </a:xfrm>
          <a:prstGeom prst="rect">
            <a:avLst/>
          </a:prstGeom>
        </p:spPr>
      </p:pic>
      <p:pic>
        <p:nvPicPr>
          <p:cNvPr id="60" name="Picture 250879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3" y="3877853"/>
            <a:ext cx="599994" cy="371578"/>
          </a:xfrm>
          <a:prstGeom prst="rect">
            <a:avLst/>
          </a:prstGeom>
        </p:spPr>
      </p:pic>
      <p:sp>
        <p:nvSpPr>
          <p:cNvPr id="42" name="Rectangle 74"/>
          <p:cNvSpPr/>
          <p:nvPr/>
        </p:nvSpPr>
        <p:spPr>
          <a:xfrm>
            <a:off x="3207123" y="2054634"/>
            <a:ext cx="2888877" cy="493084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</a:p>
        </p:txBody>
      </p:sp>
      <p:sp>
        <p:nvSpPr>
          <p:cNvPr id="43" name="Rectangle 74"/>
          <p:cNvSpPr/>
          <p:nvPr/>
        </p:nvSpPr>
        <p:spPr>
          <a:xfrm>
            <a:off x="6087443" y="2054634"/>
            <a:ext cx="2888877" cy="49308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</p:txBody>
      </p:sp>
      <p:sp>
        <p:nvSpPr>
          <p:cNvPr id="44" name="Rectangle 74"/>
          <p:cNvSpPr/>
          <p:nvPr/>
        </p:nvSpPr>
        <p:spPr>
          <a:xfrm>
            <a:off x="3215680" y="4646922"/>
            <a:ext cx="2888877" cy="493084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</p:txBody>
      </p:sp>
      <p:sp>
        <p:nvSpPr>
          <p:cNvPr id="45" name="Rectangle 74"/>
          <p:cNvSpPr/>
          <p:nvPr/>
        </p:nvSpPr>
        <p:spPr>
          <a:xfrm>
            <a:off x="6096000" y="4646922"/>
            <a:ext cx="3600400" cy="49308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Off-Highway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E97397E-726B-46E2-9899-A91EAAE70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/>
          <a:stretch/>
        </p:blipFill>
        <p:spPr bwMode="auto">
          <a:xfrm>
            <a:off x="534326" y="2601809"/>
            <a:ext cx="788890" cy="58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604563B-3013-4DF0-ACC9-AA1109D3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080" y="1591734"/>
            <a:ext cx="899615" cy="10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9B00024-D222-4B48-901F-F2D14FE9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8" y="5266082"/>
            <a:ext cx="888769" cy="67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5094C420-2DF4-4F1F-B72C-5F13CC20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1022" y="4629138"/>
            <a:ext cx="1786781" cy="11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DF68155E-F1B3-49A3-AEA0-E5B761D5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50" y="2564904"/>
            <a:ext cx="829367" cy="7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8BE758-2DE8-4846-AC64-F84D991E45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29327" y="1325011"/>
            <a:ext cx="1291664" cy="960137"/>
          </a:xfrm>
          <a:prstGeom prst="rect">
            <a:avLst/>
          </a:prstGeom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915EDFE7-5921-4430-A3D6-8A7EDE7E91D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85" y="4093871"/>
            <a:ext cx="843659" cy="1251428"/>
          </a:xfrm>
          <a:prstGeom prst="rect">
            <a:avLst/>
          </a:prstGeom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CE9FF45F-72CC-44CE-B20F-F3464006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8876120" y="5007388"/>
            <a:ext cx="1235672" cy="1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0B3DF306-A8C6-4874-89FD-F0AA995A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tretch>
            <a:fillRect/>
          </a:stretch>
        </p:blipFill>
        <p:spPr bwMode="auto">
          <a:xfrm rot="21081798">
            <a:off x="8488632" y="5302073"/>
            <a:ext cx="1088601" cy="96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599A2-AA5F-46EF-930D-A98AE9E72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363" y="590933"/>
            <a:ext cx="10191812" cy="6294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F4B067-A6DC-4637-872C-DABBDB1C4400}"/>
              </a:ext>
            </a:extLst>
          </p:cNvPr>
          <p:cNvSpPr/>
          <p:nvPr/>
        </p:nvSpPr>
        <p:spPr bwMode="auto">
          <a:xfrm>
            <a:off x="1487488" y="356660"/>
            <a:ext cx="3456384" cy="960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defTabSz="1219140"/>
            <a:endParaRPr lang="en-US" sz="3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1C604F-17B9-489B-B05B-E5D584168C7B}"/>
              </a:ext>
            </a:extLst>
          </p:cNvPr>
          <p:cNvSpPr/>
          <p:nvPr/>
        </p:nvSpPr>
        <p:spPr bwMode="auto">
          <a:xfrm>
            <a:off x="9360364" y="0"/>
            <a:ext cx="2837779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</a:bodyPr>
          <a:lstStyle/>
          <a:p>
            <a:pPr defTabSz="1219140"/>
            <a:endParaRPr lang="en-US" sz="3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04CDD2-C894-463C-87A7-60747B95179E}"/>
              </a:ext>
            </a:extLst>
          </p:cNvPr>
          <p:cNvSpPr/>
          <p:nvPr/>
        </p:nvSpPr>
        <p:spPr bwMode="auto">
          <a:xfrm>
            <a:off x="1" y="590932"/>
            <a:ext cx="9141331" cy="452669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40"/>
            <a:r>
              <a:rPr lang="en-US" sz="2667" dirty="0">
                <a:solidFill>
                  <a:srgbClr val="FFFFFF"/>
                </a:solidFill>
                <a:latin typeface="Arial"/>
              </a:rPr>
              <a:t>Audi A8</a:t>
            </a:r>
            <a:r>
              <a:rPr lang="en-US" sz="2667" dirty="0">
                <a:solidFill>
                  <a:srgbClr val="FFFFFF"/>
                </a:solidFill>
              </a:rPr>
              <a:t> where all sensory data are processed and driving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57D00-325A-4698-935A-D022C6F28309}"/>
              </a:ext>
            </a:extLst>
          </p:cNvPr>
          <p:cNvSpPr/>
          <p:nvPr/>
        </p:nvSpPr>
        <p:spPr bwMode="auto">
          <a:xfrm>
            <a:off x="0" y="1114627"/>
            <a:ext cx="3407701" cy="497936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40"/>
            <a:r>
              <a:rPr lang="en-US" sz="2667" dirty="0">
                <a:solidFill>
                  <a:srgbClr val="FFFFFF"/>
                </a:solidFill>
              </a:rPr>
              <a:t>decisions are taken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CA2EB-8839-401C-9789-0E998D225F75}"/>
              </a:ext>
            </a:extLst>
          </p:cNvPr>
          <p:cNvSpPr/>
          <p:nvPr/>
        </p:nvSpPr>
        <p:spPr bwMode="auto">
          <a:xfrm>
            <a:off x="0" y="1"/>
            <a:ext cx="11712624" cy="535259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40"/>
            <a:r>
              <a:rPr lang="en-US" sz="2667" dirty="0">
                <a:solidFill>
                  <a:srgbClr val="FFFFFF"/>
                </a:solidFill>
              </a:rPr>
              <a:t>TTTech provides the safe software and </a:t>
            </a:r>
            <a:r>
              <a:rPr lang="en-US" sz="2667" dirty="0">
                <a:solidFill>
                  <a:srgbClr val="FFFFFF"/>
                </a:solidFill>
                <a:latin typeface="Arial"/>
              </a:rPr>
              <a:t>communication platform for the new</a:t>
            </a:r>
            <a:endParaRPr lang="en-US" sz="2667" dirty="0">
              <a:solidFill>
                <a:srgbClr val="FFFFFF"/>
              </a:solidFill>
            </a:endParaRP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6F4E4320-2F49-4E43-89EB-0D95FC83B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" y="2769534"/>
            <a:ext cx="2699028" cy="20996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099C1D-89D7-4FB1-8FF1-CCF500D88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" y="1796821"/>
            <a:ext cx="2592359" cy="796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2F0EB-D13D-42B5-B7F0-6ECEFA98A3DB}"/>
              </a:ext>
            </a:extLst>
          </p:cNvPr>
          <p:cNvSpPr txBox="1"/>
          <p:nvPr/>
        </p:nvSpPr>
        <p:spPr>
          <a:xfrm rot="21173854">
            <a:off x="375008" y="5069315"/>
            <a:ext cx="3552395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First Level 3 Automated Driving System</a:t>
            </a:r>
          </a:p>
        </p:txBody>
      </p:sp>
    </p:spTree>
    <p:extLst>
      <p:ext uri="{BB962C8B-B14F-4D97-AF65-F5344CB8AC3E}">
        <p14:creationId xmlns:p14="http://schemas.microsoft.com/office/powerpoint/2010/main" val="119162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F04D103-7423-43C7-B716-0B266B730EE3}" type="datetime1">
              <a:rPr lang="en-US" smtClean="0"/>
              <a:t>12/5/2017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Safety and Fail-Operational</a:t>
            </a:r>
          </a:p>
        </p:txBody>
      </p:sp>
      <p:pic>
        <p:nvPicPr>
          <p:cNvPr id="18" name="Picture Placeholder 7">
            <a:extLst>
              <a:ext uri="{FF2B5EF4-FFF2-40B4-BE49-F238E27FC236}">
                <a16:creationId xmlns:a16="http://schemas.microsoft.com/office/drawing/2014/main" id="{271AA976-82BA-499E-9CCE-0B0F2DD3F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413" y="4038600"/>
            <a:ext cx="3248587" cy="1524000"/>
          </a:xfrm>
          <a:prstGeom prst="rect">
            <a:avLst/>
          </a:prstGeom>
        </p:spPr>
      </p:pic>
      <p:pic>
        <p:nvPicPr>
          <p:cNvPr id="19" name="Picture 2" descr="https://files.mastodon.social/media_attachments/files/000/164/531/small/c1e3d0a5723d3c37.jpg">
            <a:extLst>
              <a:ext uri="{FF2B5EF4-FFF2-40B4-BE49-F238E27FC236}">
                <a16:creationId xmlns:a16="http://schemas.microsoft.com/office/drawing/2014/main" id="{06878C72-743A-46C7-A965-740120DE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416" y="1772815"/>
            <a:ext cx="326436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ildergebnis für automated driving ">
            <a:extLst>
              <a:ext uri="{FF2B5EF4-FFF2-40B4-BE49-F238E27FC236}">
                <a16:creationId xmlns:a16="http://schemas.microsoft.com/office/drawing/2014/main" id="{A861E753-FA48-4A7F-91F0-2B0F4EE3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5800" y="1772816"/>
            <a:ext cx="3246688" cy="14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6B8AAF-339E-4BB4-9CCD-4C20C54697FE}"/>
              </a:ext>
            </a:extLst>
          </p:cNvPr>
          <p:cNvSpPr/>
          <p:nvPr/>
        </p:nvSpPr>
        <p:spPr>
          <a:xfrm>
            <a:off x="815413" y="4038600"/>
            <a:ext cx="324858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2" name="Picture 10" descr="Bildergebnis für cost">
            <a:extLst>
              <a:ext uri="{FF2B5EF4-FFF2-40B4-BE49-F238E27FC236}">
                <a16:creationId xmlns:a16="http://schemas.microsoft.com/office/drawing/2014/main" id="{B4ACD031-44DF-4A90-89C8-FF35BD12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3DB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06524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Bildergebnis für data center">
            <a:extLst>
              <a:ext uri="{FF2B5EF4-FFF2-40B4-BE49-F238E27FC236}">
                <a16:creationId xmlns:a16="http://schemas.microsoft.com/office/drawing/2014/main" id="{C241C764-F0EE-4178-BC1D-509B0DAD8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6029" y="4055440"/>
            <a:ext cx="1988562" cy="15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ldergebnis für compute performance">
            <a:extLst>
              <a:ext uri="{FF2B5EF4-FFF2-40B4-BE49-F238E27FC236}">
                <a16:creationId xmlns:a16="http://schemas.microsoft.com/office/drawing/2014/main" id="{DED824C9-50FB-4186-AD8A-743A8935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412" y="4263628"/>
            <a:ext cx="1065709" cy="10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Bildergebnis für safety icon">
            <a:extLst>
              <a:ext uri="{FF2B5EF4-FFF2-40B4-BE49-F238E27FC236}">
                <a16:creationId xmlns:a16="http://schemas.microsoft.com/office/drawing/2014/main" id="{2AE62A7B-468D-4364-B238-A87086E28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97" b="9582"/>
          <a:stretch/>
        </p:blipFill>
        <p:spPr bwMode="auto">
          <a:xfrm>
            <a:off x="8603224" y="4629132"/>
            <a:ext cx="1621235" cy="10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904555D-0735-4DE0-ABD3-EE98304A7C0C}"/>
              </a:ext>
            </a:extLst>
          </p:cNvPr>
          <p:cNvSpPr/>
          <p:nvPr/>
        </p:nvSpPr>
        <p:spPr>
          <a:xfrm>
            <a:off x="8936363" y="4271464"/>
            <a:ext cx="960107" cy="813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7" name="Picture 22" descr="Ähnliches Foto">
            <a:extLst>
              <a:ext uri="{FF2B5EF4-FFF2-40B4-BE49-F238E27FC236}">
                <a16:creationId xmlns:a16="http://schemas.microsoft.com/office/drawing/2014/main" id="{8DD62FEB-EAEA-470E-90D7-86FA242D1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789520" y="4185899"/>
            <a:ext cx="1303795" cy="6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Bildergebnis für lawyer icon">
            <a:extLst>
              <a:ext uri="{FF2B5EF4-FFF2-40B4-BE49-F238E27FC236}">
                <a16:creationId xmlns:a16="http://schemas.microsoft.com/office/drawing/2014/main" id="{C1031EE6-0AAB-4A99-A9C8-24D07BE1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88288" y="1662344"/>
            <a:ext cx="1602912" cy="16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B0BB11-A217-42F0-82AB-88A416D58E2C}"/>
              </a:ext>
            </a:extLst>
          </p:cNvPr>
          <p:cNvSpPr txBox="1"/>
          <p:nvPr/>
        </p:nvSpPr>
        <p:spPr>
          <a:xfrm>
            <a:off x="839415" y="3243829"/>
            <a:ext cx="3264361" cy="460977"/>
          </a:xfrm>
          <a:prstGeom prst="rect">
            <a:avLst/>
          </a:prstGeom>
          <a:solidFill>
            <a:schemeClr val="accent5"/>
          </a:solidFill>
        </p:spPr>
        <p:txBody>
          <a:bodyPr wrap="square" lIns="864000" tIns="60960" rIns="121920" bIns="60960" rtlCol="0" anchor="b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896BDF-CCCD-40B2-9FF4-31462EDDF96A}"/>
              </a:ext>
            </a:extLst>
          </p:cNvPr>
          <p:cNvSpPr txBox="1"/>
          <p:nvPr/>
        </p:nvSpPr>
        <p:spPr>
          <a:xfrm>
            <a:off x="4295800" y="3253659"/>
            <a:ext cx="3246688" cy="45114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60960" rIns="36000" bIns="60960" rtlCol="0" anchor="b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Acceptance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80758F-629A-4F8A-B84B-4E7DD3AAEBAA}"/>
              </a:ext>
            </a:extLst>
          </p:cNvPr>
          <p:cNvSpPr txBox="1"/>
          <p:nvPr/>
        </p:nvSpPr>
        <p:spPr>
          <a:xfrm>
            <a:off x="7730090" y="3265885"/>
            <a:ext cx="3246688" cy="45114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60960" rIns="36000" bIns="60960" rtlCol="0" anchor="b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CD908-6C58-4427-BDD9-840B37A3FD2E}"/>
              </a:ext>
            </a:extLst>
          </p:cNvPr>
          <p:cNvSpPr txBox="1"/>
          <p:nvPr/>
        </p:nvSpPr>
        <p:spPr>
          <a:xfrm>
            <a:off x="839416" y="5517232"/>
            <a:ext cx="3264361" cy="460977"/>
          </a:xfrm>
          <a:prstGeom prst="rect">
            <a:avLst/>
          </a:prstGeom>
          <a:solidFill>
            <a:schemeClr val="accent5"/>
          </a:solidFill>
        </p:spPr>
        <p:txBody>
          <a:bodyPr wrap="square" lIns="864000" tIns="60960" rIns="121920" bIns="60960" rtlCol="0" anchor="b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A191E9-17EB-4FC1-8B0A-FAC39FF24327}"/>
              </a:ext>
            </a:extLst>
          </p:cNvPr>
          <p:cNvSpPr txBox="1"/>
          <p:nvPr/>
        </p:nvSpPr>
        <p:spPr>
          <a:xfrm>
            <a:off x="4317903" y="5527062"/>
            <a:ext cx="3246688" cy="45114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60960" rIns="36000" bIns="60960" rtlCol="0" anchor="b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Performance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FE58EC-EBB4-4E5D-B258-A64B6130B0A3}"/>
              </a:ext>
            </a:extLst>
          </p:cNvPr>
          <p:cNvSpPr txBox="1"/>
          <p:nvPr/>
        </p:nvSpPr>
        <p:spPr>
          <a:xfrm>
            <a:off x="7736427" y="5539288"/>
            <a:ext cx="3246688" cy="45114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60960" rIns="36000" bIns="60960" rtlCol="0" anchor="b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BEBEF1-66FA-462C-932C-191422D5A397}"/>
              </a:ext>
            </a:extLst>
          </p:cNvPr>
          <p:cNvSpPr/>
          <p:nvPr/>
        </p:nvSpPr>
        <p:spPr>
          <a:xfrm>
            <a:off x="839416" y="4055440"/>
            <a:ext cx="3264361" cy="1922769"/>
          </a:xfrm>
          <a:prstGeom prst="rect">
            <a:avLst/>
          </a:prstGeom>
          <a:noFill/>
          <a:ln>
            <a:solidFill>
              <a:srgbClr val="39B2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F9B0C8-5C9D-4C10-A771-321135A8BCD2}"/>
              </a:ext>
            </a:extLst>
          </p:cNvPr>
          <p:cNvSpPr/>
          <p:nvPr/>
        </p:nvSpPr>
        <p:spPr>
          <a:xfrm>
            <a:off x="7731076" y="1772815"/>
            <a:ext cx="3230922" cy="194421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F9E692-04DD-428C-8323-62F0E251E36B}"/>
              </a:ext>
            </a:extLst>
          </p:cNvPr>
          <p:cNvSpPr/>
          <p:nvPr/>
        </p:nvSpPr>
        <p:spPr>
          <a:xfrm>
            <a:off x="7736418" y="4055440"/>
            <a:ext cx="3230922" cy="1919691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F04D103-7423-43C7-B716-0B266B730EE3}" type="datetime1">
              <a:rPr lang="en-US" smtClean="0"/>
              <a:t>12/5/2017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46BA1D-85D8-4A66-B78C-46ED6382B9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Safety and Fail-Operational</a:t>
            </a:r>
          </a:p>
        </p:txBody>
      </p:sp>
      <p:pic>
        <p:nvPicPr>
          <p:cNvPr id="6" name="Picture 2" descr="Image result for smart  city traffic">
            <a:extLst>
              <a:ext uri="{FF2B5EF4-FFF2-40B4-BE49-F238E27FC236}">
                <a16:creationId xmlns:a16="http://schemas.microsoft.com/office/drawing/2014/main" id="{237ABE82-D424-4A19-B8D4-137FD22D1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939" y="1268413"/>
            <a:ext cx="3803649" cy="183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" y="3908461"/>
            <a:ext cx="3811653" cy="183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/>
          <a:stretch/>
        </p:blipFill>
        <p:spPr bwMode="auto">
          <a:xfrm>
            <a:off x="5088769" y="3890059"/>
            <a:ext cx="3803649" cy="187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9" name="Picture 5" descr="C:\Users\norbert.kathriner\Downloads\shutterstock_52823756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0664" y="1268413"/>
            <a:ext cx="3803649" cy="183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6"/>
          <p:cNvSpPr txBox="1">
            <a:spLocks/>
          </p:cNvSpPr>
          <p:nvPr/>
        </p:nvSpPr>
        <p:spPr>
          <a:xfrm>
            <a:off x="515939" y="3242984"/>
            <a:ext cx="3779862" cy="36038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2714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dirty="0"/>
              <a:t>Safe Operation in normal scenarios</a:t>
            </a:r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515938" y="5876925"/>
            <a:ext cx="3995886" cy="36038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2714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dirty="0"/>
              <a:t>Lane change to the side and stopping</a:t>
            </a:r>
          </a:p>
        </p:txBody>
      </p:sp>
      <p:sp>
        <p:nvSpPr>
          <p:cNvPr id="12" name="Inhaltsplatzhalter 6"/>
          <p:cNvSpPr txBox="1">
            <a:spLocks/>
          </p:cNvSpPr>
          <p:nvPr/>
        </p:nvSpPr>
        <p:spPr>
          <a:xfrm>
            <a:off x="5100664" y="3242637"/>
            <a:ext cx="3779862" cy="36038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2714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dirty="0"/>
              <a:t>… and in rare scenarios</a:t>
            </a:r>
          </a:p>
        </p:txBody>
      </p:sp>
      <p:sp>
        <p:nvSpPr>
          <p:cNvPr id="13" name="Inhaltsplatzhalter 6"/>
          <p:cNvSpPr txBox="1">
            <a:spLocks/>
          </p:cNvSpPr>
          <p:nvPr/>
        </p:nvSpPr>
        <p:spPr>
          <a:xfrm>
            <a:off x="5100663" y="5876578"/>
            <a:ext cx="3779862" cy="36038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 spc="-13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67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kern="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9263" indent="-271463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kern="8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49263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121917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700" indent="-266700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/>
            <a:r>
              <a:rPr lang="en-US" dirty="0"/>
              <a:t>Stop the car avoiding obstacles</a:t>
            </a:r>
          </a:p>
        </p:txBody>
      </p:sp>
      <p:pic>
        <p:nvPicPr>
          <p:cNvPr id="1029" name="Picture 5" descr="C:\Users\norbert.kathriner\Downloads\shutterstock_5282375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00" y="1267200"/>
            <a:ext cx="3803649" cy="18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rbert.kathriner\Downloads\shutterstock_28365267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00" y="1268413"/>
            <a:ext cx="3803649" cy="1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rbert.kathriner\Downloads\shutterstock_17685368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00" y="1268413"/>
            <a:ext cx="3803649" cy="18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rbert.kathriner\Downloads\shutterstock_4713173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00" y="1268413"/>
            <a:ext cx="3803649" cy="18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orbert.kathriner\Downloads\shutterstock_63955073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00" y="1268413"/>
            <a:ext cx="3803649" cy="18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The Autonomous Driving Challenge Heatmap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B79EC-6E08-435A-A5B9-7E80BECB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0" y="1296000"/>
            <a:ext cx="9174056" cy="5318611"/>
          </a:xfrm>
          <a:prstGeom prst="rect">
            <a:avLst/>
          </a:prstGeom>
        </p:spPr>
      </p:pic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A4AB2363-BB7E-452C-B632-676C5A6EE9E0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2D19F91-6004-4BBD-A07C-9B1961769229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79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The Autonomous Driving Challenge Heatmap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1" y="177801"/>
            <a:ext cx="1433607" cy="81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15B0F-ED87-4A92-8FA9-E2E7AF58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0" y="1296000"/>
            <a:ext cx="9174056" cy="5318611"/>
          </a:xfrm>
          <a:prstGeom prst="rect">
            <a:avLst/>
          </a:prstGeom>
        </p:spPr>
      </p:pic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0ACF9DD8-BF4A-4D2B-BBC2-6E63B6CA770C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51D32FD9-54D7-4231-A9D4-8BD561F8BF7C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3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The Autonomous Driving Challenge Heatmap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1" y="177801"/>
            <a:ext cx="1433607" cy="81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7B609-090B-4986-B7A4-45A26CDB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0" y="1296001"/>
            <a:ext cx="9174056" cy="5457612"/>
          </a:xfrm>
          <a:prstGeom prst="rect">
            <a:avLst/>
          </a:prstGeom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85452F2-3261-44A7-9859-11DD51673E24}"/>
              </a:ext>
            </a:extLst>
          </p:cNvPr>
          <p:cNvSpPr txBox="1">
            <a:spLocks/>
          </p:cNvSpPr>
          <p:nvPr/>
        </p:nvSpPr>
        <p:spPr>
          <a:xfrm>
            <a:off x="507935" y="6356351"/>
            <a:ext cx="76352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04D103-7423-43C7-B716-0B266B730EE3}" type="datetime1">
              <a:rPr lang="en-US" sz="900" smtClean="0"/>
              <a:pPr/>
              <a:t>12/5/2017</a:t>
            </a:fld>
            <a:endParaRPr lang="en-US" sz="900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0A4EEE3-E5F3-4C9B-B774-72FCF0920243}"/>
              </a:ext>
            </a:extLst>
          </p:cNvPr>
          <p:cNvSpPr txBox="1">
            <a:spLocks/>
          </p:cNvSpPr>
          <p:nvPr/>
        </p:nvSpPr>
        <p:spPr>
          <a:xfrm>
            <a:off x="11174413" y="6356351"/>
            <a:ext cx="501649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6BA1D-85D8-4A66-B78C-46ED6382B9BC}" type="slidenum">
              <a:rPr lang="en-US" sz="900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20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TTech">
  <a:themeElements>
    <a:clrScheme name="TTTech">
      <a:dk1>
        <a:srgbClr val="000000"/>
      </a:dk1>
      <a:lt1>
        <a:srgbClr val="FFFFFF"/>
      </a:lt1>
      <a:dk2>
        <a:srgbClr val="414141"/>
      </a:dk2>
      <a:lt2>
        <a:srgbClr val="D8D8D8"/>
      </a:lt2>
      <a:accent1>
        <a:srgbClr val="0093D0"/>
      </a:accent1>
      <a:accent2>
        <a:srgbClr val="FF6100"/>
      </a:accent2>
      <a:accent3>
        <a:srgbClr val="F7A600"/>
      </a:accent3>
      <a:accent4>
        <a:srgbClr val="92D050"/>
      </a:accent4>
      <a:accent5>
        <a:srgbClr val="3DB384"/>
      </a:accent5>
      <a:accent6>
        <a:srgbClr val="B388C5"/>
      </a:accent6>
      <a:hlink>
        <a:srgbClr val="0093D0"/>
      </a:hlink>
      <a:folHlink>
        <a:srgbClr val="7F7F7F"/>
      </a:folHlink>
    </a:clrScheme>
    <a:fontScheme name="TTTech Arial">
      <a:majorFont>
        <a:latin typeface="Open Sans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08000" tIns="108000" rIns="108000" bIns="108000" rtlCol="0" anchor="t"/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TTech-Automotive_Template_v1-0-0.potx" id="{16511078-0CD9-4438-9A52-CE392A538B78}" vid="{FEBCFDD0-5EDB-4624-8686-51B5392E69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TTTech-Automotive_Template_v1-0-0</Template>
  <TotalTime>0</TotalTime>
  <Words>1453</Words>
  <Application>Microsoft Office PowerPoint</Application>
  <PresentationFormat>Widescreen</PresentationFormat>
  <Paragraphs>382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Samsung Sharp Sans</vt:lpstr>
      <vt:lpstr>Symbol</vt:lpstr>
      <vt:lpstr>Wingdings</vt:lpstr>
      <vt:lpstr>TTTech</vt:lpstr>
      <vt:lpstr>Microsoft Visio 2003-2010 Drawing</vt:lpstr>
      <vt:lpstr>Visio</vt:lpstr>
      <vt:lpstr>Autonomous Vehicles  Commonalities in state of the art Cars and Spacecrafts </vt:lpstr>
      <vt:lpstr>Safety Control and Networking Reference Projects </vt:lpstr>
      <vt:lpstr>Cross-industry synergies</vt:lpstr>
      <vt:lpstr>PowerPoint Presentation</vt:lpstr>
      <vt:lpstr>The need for Safety and Fail-Operational</vt:lpstr>
      <vt:lpstr>The need for Safety and Fail-Operational</vt:lpstr>
      <vt:lpstr>The Autonomous Driving Challenge Heatmap</vt:lpstr>
      <vt:lpstr>The Autonomous Driving Challenge Heatmap</vt:lpstr>
      <vt:lpstr>The Autonomous Driving Challenge Heatmap</vt:lpstr>
      <vt:lpstr>System Classification by VDA</vt:lpstr>
      <vt:lpstr>The Fail-Operational Requirement</vt:lpstr>
      <vt:lpstr>Safety assumptions</vt:lpstr>
      <vt:lpstr>Why is it Difficult?</vt:lpstr>
      <vt:lpstr>Why is it Difficult?</vt:lpstr>
      <vt:lpstr>ISO 26262 Approach </vt:lpstr>
      <vt:lpstr>System and Network Partitioning  </vt:lpstr>
      <vt:lpstr>TTEthernet – Traffic Classes </vt:lpstr>
      <vt:lpstr>Fault-Tolerant Synchronized Global Time</vt:lpstr>
      <vt:lpstr>Time-triggered Traffic Timing</vt:lpstr>
      <vt:lpstr>Fault-Containment Regions</vt:lpstr>
      <vt:lpstr>TTE-Controller</vt:lpstr>
      <vt:lpstr>TTE-Controller</vt:lpstr>
      <vt:lpstr>TTE-Controller</vt:lpstr>
      <vt:lpstr>TTC - Communication </vt:lpstr>
      <vt:lpstr>TTC – Partition Sync State </vt:lpstr>
      <vt:lpstr>TTE-Controller</vt:lpstr>
      <vt:lpstr>Conclusion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Version 1.0.0</cp:keywords>
  <dc:description>Version 1.0.0</dc:description>
  <cp:lastModifiedBy/>
  <cp:revision>1</cp:revision>
  <dcterms:created xsi:type="dcterms:W3CDTF">2017-11-08T09:43:42Z</dcterms:created>
  <dcterms:modified xsi:type="dcterms:W3CDTF">2017-12-05T15:09:34Z</dcterms:modified>
  <cp:contentStatus/>
</cp:coreProperties>
</file>