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sldIdLst>
    <p:sldId id="345" r:id="rId5"/>
    <p:sldId id="359" r:id="rId6"/>
    <p:sldId id="375" r:id="rId7"/>
    <p:sldId id="354" r:id="rId8"/>
    <p:sldId id="377" r:id="rId9"/>
    <p:sldId id="368" r:id="rId10"/>
    <p:sldId id="350" r:id="rId11"/>
    <p:sldId id="383" r:id="rId12"/>
    <p:sldId id="358" r:id="rId13"/>
    <p:sldId id="349" r:id="rId14"/>
    <p:sldId id="376" r:id="rId15"/>
    <p:sldId id="384" r:id="rId16"/>
    <p:sldId id="351" r:id="rId17"/>
    <p:sldId id="360" r:id="rId18"/>
    <p:sldId id="361" r:id="rId19"/>
    <p:sldId id="362" r:id="rId20"/>
    <p:sldId id="363" r:id="rId21"/>
    <p:sldId id="378" r:id="rId22"/>
    <p:sldId id="381" r:id="rId23"/>
    <p:sldId id="365" r:id="rId24"/>
    <p:sldId id="366" r:id="rId25"/>
    <p:sldId id="374" r:id="rId26"/>
    <p:sldId id="380" r:id="rId27"/>
    <p:sldId id="382" r:id="rId28"/>
    <p:sldId id="389" r:id="rId29"/>
    <p:sldId id="388" r:id="rId30"/>
    <p:sldId id="344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00"/>
    <a:srgbClr val="005BAA"/>
    <a:srgbClr val="005DAA"/>
    <a:srgbClr val="003E6A"/>
    <a:srgbClr val="575F6D"/>
    <a:srgbClr val="FF9933"/>
    <a:srgbClr val="4FAFFF"/>
    <a:srgbClr val="0099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7921" autoAdjust="0"/>
  </p:normalViewPr>
  <p:slideViewPr>
    <p:cSldViewPr snapToGrid="0">
      <p:cViewPr varScale="1">
        <p:scale>
          <a:sx n="102" d="100"/>
          <a:sy n="102" d="100"/>
        </p:scale>
        <p:origin x="570" y="96"/>
      </p:cViewPr>
      <p:guideLst>
        <p:guide orient="horz" pos="216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1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C2B205D-311F-449C-BC2F-DB011333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21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2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orizontal_Slant_for_Cover_Pa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Title 4"/>
          <p:cNvSpPr>
            <a:spLocks noGrp="1"/>
          </p:cNvSpPr>
          <p:nvPr>
            <p:ph type="ctrTitle" hasCustomPrompt="1"/>
          </p:nvPr>
        </p:nvSpPr>
        <p:spPr>
          <a:xfrm>
            <a:off x="3992881" y="1231163"/>
            <a:ext cx="4864588" cy="2011094"/>
          </a:xfrm>
        </p:spPr>
        <p:txBody>
          <a:bodyPr tIns="457200" bIns="548640"/>
          <a:lstStyle>
            <a:lvl1pPr algn="r">
              <a:defRPr sz="3200" b="1" spc="4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Main Title, Font: </a:t>
            </a:r>
            <a:br>
              <a:rPr lang="en-US" dirty="0" smtClean="0"/>
            </a:br>
            <a:r>
              <a:rPr lang="en-US" dirty="0" smtClean="0"/>
              <a:t>Arial Bold 32pt.</a:t>
            </a:r>
            <a:endParaRPr lang="en-US" dirty="0"/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3885634" y="4263457"/>
            <a:ext cx="4968114" cy="457200"/>
          </a:xfrm>
        </p:spPr>
        <p:txBody>
          <a:bodyPr wrap="none" tIns="0"/>
          <a:lstStyle>
            <a:lvl1pPr algn="r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 smtClean="0"/>
              <a:t>Meeting date(s), Arial 20pt.</a:t>
            </a:r>
            <a:endParaRPr lang="en-US" dirty="0"/>
          </a:p>
        </p:txBody>
      </p:sp>
      <p:sp>
        <p:nvSpPr>
          <p:cNvPr id="28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886164" y="4722131"/>
            <a:ext cx="4972728" cy="457200"/>
          </a:xfrm>
        </p:spPr>
        <p:txBody>
          <a:bodyPr wrap="none" bIns="18288" anchor="b" anchorCtr="0"/>
          <a:lstStyle>
            <a:lvl1pPr algn="r">
              <a:buNone/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Speaker’s name, Arial 20pt.</a:t>
            </a:r>
            <a:endParaRPr lang="en-US" dirty="0"/>
          </a:p>
        </p:txBody>
      </p:sp>
      <p:sp>
        <p:nvSpPr>
          <p:cNvPr id="29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886164" y="5222875"/>
            <a:ext cx="4972726" cy="381000"/>
          </a:xfrm>
        </p:spPr>
        <p:txBody>
          <a:bodyPr wrap="square" tIns="0" bIns="438912">
            <a:noAutofit/>
          </a:bodyPr>
          <a:lstStyle>
            <a:lvl1pPr algn="r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 smtClean="0"/>
              <a:t>Speaker’s title, Arial 16pt.</a:t>
            </a:r>
            <a:endParaRPr lang="en-US" dirty="0"/>
          </a:p>
        </p:txBody>
      </p:sp>
      <p:sp>
        <p:nvSpPr>
          <p:cNvPr id="30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3894625" y="3760788"/>
            <a:ext cx="4959912" cy="457200"/>
          </a:xfrm>
        </p:spPr>
        <p:txBody>
          <a:bodyPr wrap="square" anchor="ctr" anchorCtr="0">
            <a:noAutofit/>
          </a:bodyPr>
          <a:lstStyle>
            <a:lvl1pPr algn="r">
              <a:buNone/>
              <a:defRPr sz="2400" b="1" spc="2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Sub-title, Arial Bold 24pt.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" y="4731027"/>
            <a:ext cx="3732904" cy="148689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 marL="0" indent="0" algn="just">
              <a:buNone/>
              <a:defRPr sz="900"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Insert Government required information here or delete this text box.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ant_and_logo_for_Horizont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3444240" y="3200400"/>
            <a:ext cx="5410297" cy="457200"/>
          </a:xfrm>
        </p:spPr>
        <p:txBody>
          <a:bodyPr wrap="square" anchor="ctr" anchorCtr="0">
            <a:noAutofit/>
          </a:bodyPr>
          <a:lstStyle>
            <a:lvl1pPr algn="r">
              <a:buNone/>
              <a:defRPr sz="2400" b="1" spc="2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Break (Click to Add Title)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7280"/>
            <a:ext cx="8382000" cy="5214025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FC63E-F8D9-44BB-A462-AC735E845F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40" y="6657945"/>
            <a:ext cx="4057521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97280"/>
            <a:ext cx="4038600" cy="5212080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545" y="1097280"/>
            <a:ext cx="4038600" cy="5212080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D4B03-E339-4C9D-AC39-0BD7C921B5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40" y="6657945"/>
            <a:ext cx="4057521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40" y="6657945"/>
            <a:ext cx="4057521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764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02080"/>
            <a:ext cx="8389034" cy="45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661150"/>
            <a:ext cx="1828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411" y="6477000"/>
            <a:ext cx="400378" cy="2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6" rIns="96653" bIns="48326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E41F33A-8A61-4937-A58C-46521EFFC1C2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26938"/>
            <a:ext cx="9144000" cy="0"/>
          </a:xfrm>
          <a:prstGeom prst="line">
            <a:avLst/>
          </a:prstGeom>
          <a:ln w="47625">
            <a:solidFill>
              <a:srgbClr val="005D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oc_logo blue_PNG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148539" y="383381"/>
            <a:ext cx="1760445" cy="3067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61" r:id="rId3"/>
    <p:sldLayoutId id="2147483663" r:id="rId4"/>
    <p:sldLayoutId id="2147483672" r:id="rId5"/>
    <p:sldLayoutId id="2147483666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9pPr>
    </p:titleStyle>
    <p:bodyStyle>
      <a:lvl1pPr marL="230188" indent="-230188" algn="l" rtl="0" eaLnBrk="1" fontAlgn="base" hangingPunct="1">
        <a:spcBef>
          <a:spcPts val="24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4213" indent="-227013" algn="l" rtl="0" eaLnBrk="1" fontAlgn="base" hangingPunct="1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87438" indent="-173038" algn="l" rtl="0" eaLnBrk="1" fontAlgn="base" hangingPunct="1"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541463" indent="-169863" algn="l" rtl="0" eaLnBrk="1" fontAlgn="base" hangingPunct="1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01838" indent="-173038" algn="l" rtl="0" eaLnBrk="1" fontAlgn="base" hangingPunct="1">
        <a:spcBef>
          <a:spcPts val="6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1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1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Challenges Of On-Orbit Integration And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en-US" dirty="0" smtClean="0"/>
              <a:t>December 4-7, 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Brian Engelkemier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Sr. Advisory Engineer – FSW Architect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Northrop Grumman Mission Systems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Baltimore Md.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000" b="0" dirty="0" smtClean="0"/>
              <a:t>2017 Workshop </a:t>
            </a:r>
            <a:r>
              <a:rPr lang="en-US" sz="2000" b="0" dirty="0"/>
              <a:t>On Spacecraft Flight </a:t>
            </a:r>
            <a:r>
              <a:rPr lang="en-US" sz="2000" b="0" dirty="0" smtClean="0"/>
              <a:t>Software</a:t>
            </a:r>
          </a:p>
        </p:txBody>
      </p:sp>
      <p:sp>
        <p:nvSpPr>
          <p:cNvPr id="7" name="Text Placeholder 8"/>
          <p:cNvSpPr>
            <a:spLocks noGrp="1"/>
          </p:cNvSpPr>
          <p:nvPr/>
        </p:nvSpPr>
        <p:spPr bwMode="auto">
          <a:xfrm>
            <a:off x="0" y="5603875"/>
            <a:ext cx="3732904" cy="51964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just" rtl="0" eaLnBrk="1" fontAlgn="base" hangingPunct="1">
              <a:spcBef>
                <a:spcPts val="24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684213" indent="-227013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7438" indent="-173038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414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01838" indent="-173038" algn="l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100" dirty="0">
                <a:latin typeface="+mj-lt"/>
              </a:rPr>
              <a:t>This presentation does not contain ITAR restricted </a:t>
            </a:r>
            <a:r>
              <a:rPr lang="en-US" sz="1100" dirty="0" smtClean="0">
                <a:latin typeface="+mj-lt"/>
              </a:rPr>
              <a:t>information</a:t>
            </a:r>
            <a:endParaRPr lang="en-US" sz="11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0507" y="6443761"/>
            <a:ext cx="3033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 ©2017 Northrop Grumman Systems Corporation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Pre-Launch Factory </a:t>
            </a:r>
            <a:r>
              <a:rPr lang="en-US" dirty="0" smtClean="0"/>
              <a:t>Tools and Process Support</a:t>
            </a:r>
            <a:br>
              <a:rPr lang="en-US" dirty="0" smtClean="0"/>
            </a:br>
            <a:r>
              <a:rPr lang="en-US" dirty="0" smtClean="0"/>
              <a:t>Hours, Days Or Months Turnaround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7280"/>
            <a:ext cx="4701123" cy="5214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Development Process Established</a:t>
            </a:r>
          </a:p>
          <a:p>
            <a:pPr lvl="1"/>
            <a:r>
              <a:rPr lang="en-US" dirty="0"/>
              <a:t>Mature Tools And Resources </a:t>
            </a:r>
            <a:endParaRPr lang="en-US" dirty="0" smtClean="0"/>
          </a:p>
          <a:p>
            <a:r>
              <a:rPr lang="en-US" dirty="0" smtClean="0"/>
              <a:t>Resources Available</a:t>
            </a:r>
          </a:p>
          <a:p>
            <a:pPr lvl="1"/>
            <a:r>
              <a:rPr lang="en-US" dirty="0"/>
              <a:t>Virtual Systems Integration Lab</a:t>
            </a:r>
          </a:p>
          <a:p>
            <a:pPr lvl="1"/>
            <a:r>
              <a:rPr lang="en-US" dirty="0" smtClean="0"/>
              <a:t>Partially Populated Test Benches</a:t>
            </a:r>
          </a:p>
          <a:p>
            <a:pPr lvl="1"/>
            <a:r>
              <a:rPr lang="en-US" dirty="0" smtClean="0"/>
              <a:t>Full Flight System</a:t>
            </a:r>
          </a:p>
          <a:p>
            <a:r>
              <a:rPr lang="en-US" dirty="0" smtClean="0"/>
              <a:t>Experts and Assets Co-located</a:t>
            </a:r>
          </a:p>
          <a:p>
            <a:r>
              <a:rPr lang="en-US" dirty="0" smtClean="0"/>
              <a:t>Capability To Instrument Hardware</a:t>
            </a:r>
            <a:endParaRPr lang="en-US" dirty="0"/>
          </a:p>
          <a:p>
            <a:pPr lvl="1"/>
            <a:r>
              <a:rPr lang="en-US" dirty="0"/>
              <a:t>Bus Analyzers</a:t>
            </a:r>
          </a:p>
          <a:p>
            <a:pPr lvl="1"/>
            <a:r>
              <a:rPr lang="en-US" dirty="0"/>
              <a:t>Test Connections From The </a:t>
            </a:r>
            <a:r>
              <a:rPr lang="en-US" dirty="0" smtClean="0"/>
              <a:t>Hardware</a:t>
            </a:r>
            <a:endParaRPr lang="en-US" dirty="0"/>
          </a:p>
          <a:p>
            <a:r>
              <a:rPr lang="en-US" dirty="0" smtClean="0"/>
              <a:t>Specialized Test Equipment Available</a:t>
            </a:r>
          </a:p>
          <a:p>
            <a:r>
              <a:rPr lang="en-US" dirty="0"/>
              <a:t>Changes Made And Tested In Minutes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Build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Load  Test  Analyze Results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21853" y="1511396"/>
            <a:ext cx="4222147" cy="4385791"/>
            <a:chOff x="152400" y="1125975"/>
            <a:chExt cx="5124889" cy="5503425"/>
          </a:xfrm>
        </p:grpSpPr>
        <p:sp>
          <p:nvSpPr>
            <p:cNvPr id="6" name="Rectangle 5"/>
            <p:cNvSpPr/>
            <p:nvPr/>
          </p:nvSpPr>
          <p:spPr>
            <a:xfrm>
              <a:off x="152400" y="2438400"/>
              <a:ext cx="5063726" cy="8083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3230218"/>
              <a:ext cx="5063726" cy="808382"/>
            </a:xfrm>
            <a:prstGeom prst="rect">
              <a:avLst/>
            </a:prstGeom>
            <a:solidFill>
              <a:srgbClr val="B2BCD6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4038600"/>
              <a:ext cx="5063726" cy="808382"/>
            </a:xfrm>
            <a:prstGeom prst="rect">
              <a:avLst/>
            </a:prstGeom>
            <a:solidFill>
              <a:srgbClr val="8496BE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4830418"/>
              <a:ext cx="5063726" cy="71164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4146" y="5542059"/>
              <a:ext cx="5063726" cy="10873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146" y="1630018"/>
              <a:ext cx="5063726" cy="8083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4825" y="1752601"/>
              <a:ext cx="1247775" cy="571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Test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Preparation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04825" y="2562226"/>
              <a:ext cx="1247775" cy="571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Test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Execution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4825" y="3352800"/>
              <a:ext cx="1247775" cy="571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Data Acquisition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04825" y="4114800"/>
              <a:ext cx="1247775" cy="571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Data Processing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04825" y="4914900"/>
              <a:ext cx="1247775" cy="571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Analysis &amp; Evaluation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04825" y="5791200"/>
              <a:ext cx="1247775" cy="571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Corrective Action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38400" y="1771651"/>
              <a:ext cx="1349820" cy="190500"/>
            </a:xfrm>
            <a:prstGeom prst="rect">
              <a:avLst/>
            </a:prstGeom>
            <a:solidFill>
              <a:srgbClr val="99B46C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FFFFFF"/>
                  </a:solidFill>
                </a:rPr>
                <a:t>Test Scripts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38400" y="2590800"/>
              <a:ext cx="1349820" cy="190500"/>
            </a:xfrm>
            <a:prstGeom prst="rect">
              <a:avLst/>
            </a:prstGeom>
            <a:solidFill>
              <a:srgbClr val="99B46C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FFFFFF"/>
                  </a:solidFill>
                </a:rPr>
                <a:t>STE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38400" y="2895600"/>
              <a:ext cx="1349820" cy="190500"/>
            </a:xfrm>
            <a:prstGeom prst="rect">
              <a:avLst/>
            </a:prstGeom>
            <a:solidFill>
              <a:srgbClr val="99B46C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FFFFFF"/>
                  </a:solidFill>
                </a:rPr>
                <a:t>UUT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38400" y="2095500"/>
              <a:ext cx="1349820" cy="190500"/>
            </a:xfrm>
            <a:prstGeom prst="rect">
              <a:avLst/>
            </a:prstGeom>
            <a:solidFill>
              <a:srgbClr val="99B46C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FFFFFF"/>
                  </a:solidFill>
                </a:rPr>
                <a:t>Commands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438400" y="3505200"/>
              <a:ext cx="1349820" cy="190500"/>
            </a:xfrm>
            <a:prstGeom prst="rect">
              <a:avLst/>
            </a:prstGeom>
            <a:solidFill>
              <a:srgbClr val="99B46C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FFFFFF"/>
                  </a:solidFill>
                </a:rPr>
                <a:t>ATLAAS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38400" y="4343401"/>
              <a:ext cx="1349820" cy="190500"/>
            </a:xfrm>
            <a:prstGeom prst="rect">
              <a:avLst/>
            </a:prstGeom>
            <a:solidFill>
              <a:srgbClr val="99B46C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FFFFFF"/>
                  </a:solidFill>
                </a:rPr>
                <a:t>Server Farm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38400" y="5067300"/>
              <a:ext cx="1349820" cy="190500"/>
            </a:xfrm>
            <a:prstGeom prst="rect">
              <a:avLst/>
            </a:prstGeom>
            <a:solidFill>
              <a:srgbClr val="99B46C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FFFFFF"/>
                  </a:solidFill>
                </a:rPr>
                <a:t>Analysis Tools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38400" y="5676900"/>
              <a:ext cx="1349820" cy="190500"/>
            </a:xfrm>
            <a:prstGeom prst="rect">
              <a:avLst/>
            </a:prstGeom>
            <a:solidFill>
              <a:srgbClr val="99B46C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FFFFFF"/>
                  </a:solidFill>
                </a:rPr>
                <a:t>CM Process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38400" y="5943597"/>
              <a:ext cx="1349820" cy="190500"/>
            </a:xfrm>
            <a:prstGeom prst="rect">
              <a:avLst/>
            </a:prstGeom>
            <a:solidFill>
              <a:srgbClr val="99B46C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FFFFFF"/>
                  </a:solidFill>
                </a:rPr>
                <a:t>Build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38400" y="6210301"/>
              <a:ext cx="1349820" cy="190500"/>
            </a:xfrm>
            <a:prstGeom prst="rect">
              <a:avLst/>
            </a:prstGeom>
            <a:solidFill>
              <a:srgbClr val="99B46C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FFFFFF"/>
                  </a:solidFill>
                </a:rPr>
                <a:t>Deploy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197" y="1125975"/>
              <a:ext cx="180836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Functional Test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Process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24813" y="1125975"/>
              <a:ext cx="163309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Factory I&amp;T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Tools/Process</a:t>
              </a:r>
            </a:p>
          </p:txBody>
        </p:sp>
        <p:sp>
          <p:nvSpPr>
            <p:cNvPr id="30" name="Curved Left Arrow 29"/>
            <p:cNvSpPr/>
            <p:nvPr/>
          </p:nvSpPr>
          <p:spPr>
            <a:xfrm flipV="1">
              <a:off x="4038600" y="1828800"/>
              <a:ext cx="533400" cy="4191000"/>
            </a:xfrm>
            <a:prstGeom prst="curvedLeftArrow">
              <a:avLst>
                <a:gd name="adj1" fmla="val 52265"/>
                <a:gd name="adj2" fmla="val 91060"/>
                <a:gd name="adj3" fmla="val 41398"/>
              </a:avLst>
            </a:prstGeom>
            <a:solidFill>
              <a:srgbClr val="FFFF00"/>
            </a:solidFill>
            <a:ln w="190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94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62400" y="3581400"/>
              <a:ext cx="1314889" cy="61555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Hours/Days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Turnaround</a:t>
              </a:r>
            </a:p>
          </p:txBody>
        </p:sp>
      </p:grp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On-Orbit I&amp;T Tools And Process</a:t>
            </a:r>
            <a:br>
              <a:rPr lang="en-US" dirty="0" smtClean="0"/>
            </a:br>
            <a:r>
              <a:rPr lang="en-US" dirty="0" smtClean="0"/>
              <a:t>Turn Around Time Greatly Increases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463040"/>
            <a:ext cx="4497316" cy="4139044"/>
            <a:chOff x="2872243" y="1110675"/>
            <a:chExt cx="5996420" cy="5518725"/>
          </a:xfrm>
        </p:grpSpPr>
        <p:sp>
          <p:nvSpPr>
            <p:cNvPr id="6" name="Rectangle 5"/>
            <p:cNvSpPr/>
            <p:nvPr/>
          </p:nvSpPr>
          <p:spPr>
            <a:xfrm>
              <a:off x="2902900" y="2438400"/>
              <a:ext cx="5936300" cy="8083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02900" y="3230218"/>
              <a:ext cx="5936300" cy="808382"/>
            </a:xfrm>
            <a:prstGeom prst="rect">
              <a:avLst/>
            </a:prstGeom>
            <a:solidFill>
              <a:srgbClr val="B2BCD6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02900" y="4038600"/>
              <a:ext cx="5936300" cy="808382"/>
            </a:xfrm>
            <a:prstGeom prst="rect">
              <a:avLst/>
            </a:prstGeom>
            <a:solidFill>
              <a:srgbClr val="8496BE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02900" y="4830418"/>
              <a:ext cx="5936300" cy="71164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04646" y="5542059"/>
              <a:ext cx="5936300" cy="10873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04646" y="1630018"/>
              <a:ext cx="5936300" cy="8083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80871" y="1752601"/>
              <a:ext cx="1247775" cy="571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Test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Preparation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80871" y="2562226"/>
              <a:ext cx="1247775" cy="571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Test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Execution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180871" y="3352800"/>
              <a:ext cx="1247775" cy="571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Data Acquisition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180871" y="4114800"/>
              <a:ext cx="1247775" cy="571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Data Processing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180871" y="4914900"/>
              <a:ext cx="1247775" cy="571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Analysis &amp; Evaluation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80871" y="5791200"/>
              <a:ext cx="1247775" cy="571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000000"/>
                  </a:solidFill>
                </a:rPr>
                <a:t>Corrective Action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62600" y="1676400"/>
              <a:ext cx="16002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Space/</a:t>
              </a:r>
              <a:r>
                <a:rPr lang="en-US" sz="1000" dirty="0" err="1">
                  <a:solidFill>
                    <a:srgbClr val="FFFFFF"/>
                  </a:solidFill>
                </a:rPr>
                <a:t>Gnd</a:t>
              </a:r>
              <a:r>
                <a:rPr lang="en-US" sz="1000" dirty="0">
                  <a:solidFill>
                    <a:srgbClr val="FFFFFF"/>
                  </a:solidFill>
                </a:rPr>
                <a:t> </a:t>
              </a:r>
              <a:r>
                <a:rPr lang="en-US" sz="1000" dirty="0" err="1">
                  <a:solidFill>
                    <a:srgbClr val="FFFFFF"/>
                  </a:solidFill>
                </a:rPr>
                <a:t>Coord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62600" y="1943103"/>
              <a:ext cx="16002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Tasking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62600" y="2209800"/>
              <a:ext cx="16002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Planning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62600" y="2438400"/>
              <a:ext cx="16002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Mission Review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62600" y="2667000"/>
              <a:ext cx="16002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CMD Upload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62600" y="2933703"/>
              <a:ext cx="16002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rgbClr val="FFFFFF"/>
                  </a:solidFill>
                </a:rPr>
                <a:t>Flight System Ops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62600" y="3276600"/>
              <a:ext cx="16002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WB Downlink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62600" y="3581400"/>
              <a:ext cx="16002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Factory Transfer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62600" y="4914903"/>
              <a:ext cx="16002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Analysis Tools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62600" y="5181600"/>
              <a:ext cx="16002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Root Cause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8200" y="5600703"/>
              <a:ext cx="14478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CM Process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00600" y="5791200"/>
              <a:ext cx="14478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Build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36680" y="5981703"/>
              <a:ext cx="14478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Unit Test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05400" y="6172200"/>
              <a:ext cx="14478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ARU Test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57800" y="6362703"/>
              <a:ext cx="14478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Patch Build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72243" y="1110675"/>
              <a:ext cx="180836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Functional Test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Process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46993" y="1110675"/>
              <a:ext cx="163309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On-Orbit I&amp;T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Tools/Process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62600" y="4381503"/>
              <a:ext cx="16002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FFFFFF"/>
                  </a:solidFill>
                </a:rPr>
                <a:t>Server Farm</a:t>
              </a:r>
            </a:p>
          </p:txBody>
        </p:sp>
        <p:sp>
          <p:nvSpPr>
            <p:cNvPr id="36" name="Curved Left Arrow 35"/>
            <p:cNvSpPr/>
            <p:nvPr/>
          </p:nvSpPr>
          <p:spPr>
            <a:xfrm flipV="1">
              <a:off x="7391400" y="1981200"/>
              <a:ext cx="533400" cy="4191000"/>
            </a:xfrm>
            <a:prstGeom prst="curvedLeftArrow">
              <a:avLst>
                <a:gd name="adj1" fmla="val 52265"/>
                <a:gd name="adj2" fmla="val 91060"/>
                <a:gd name="adj3" fmla="val 41398"/>
              </a:avLst>
            </a:prstGeom>
            <a:solidFill>
              <a:srgbClr val="FFFF00"/>
            </a:solidFill>
            <a:ln w="190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94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71046" y="3581400"/>
              <a:ext cx="1597617" cy="61555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Weeks/Months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Turnaround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15100" y="5600703"/>
              <a:ext cx="14478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Rehearse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29400" y="5791200"/>
              <a:ext cx="14478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Deliver to GS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781800" y="5981703"/>
              <a:ext cx="14478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GS PL </a:t>
              </a:r>
              <a:r>
                <a:rPr lang="en-US" sz="1000" dirty="0" err="1">
                  <a:solidFill>
                    <a:srgbClr val="FFFFFF"/>
                  </a:solidFill>
                </a:rPr>
                <a:t>Sim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34200" y="6172200"/>
              <a:ext cx="14478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Upload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86600" y="6362703"/>
              <a:ext cx="1447800" cy="190497"/>
            </a:xfrm>
            <a:prstGeom prst="rect">
              <a:avLst/>
            </a:prstGeom>
            <a:solidFill>
              <a:srgbClr val="8E6EB2"/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Incorporate</a:t>
              </a:r>
            </a:p>
          </p:txBody>
        </p:sp>
      </p:grp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304801" y="1097280"/>
            <a:ext cx="4454858" cy="52140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Limited Insight Into Operations Events</a:t>
            </a:r>
          </a:p>
          <a:p>
            <a:r>
              <a:rPr lang="en-US" dirty="0" smtClean="0"/>
              <a:t>Support Information Requires Gathering</a:t>
            </a:r>
          </a:p>
          <a:p>
            <a:r>
              <a:rPr lang="en-US" dirty="0" smtClean="0"/>
              <a:t>Involves Multiple Space/Ground Parties To Coordinate</a:t>
            </a:r>
          </a:p>
          <a:p>
            <a:r>
              <a:rPr lang="en-US" dirty="0" smtClean="0"/>
              <a:t>Additional Testing Requires Coordination With Ops And Greatly Constrained For Mission Safety</a:t>
            </a:r>
          </a:p>
          <a:p>
            <a:pPr lvl="1"/>
            <a:r>
              <a:rPr lang="en-US" dirty="0" smtClean="0"/>
              <a:t>Show Build Cannot Break Payload</a:t>
            </a:r>
          </a:p>
          <a:p>
            <a:r>
              <a:rPr lang="en-US" dirty="0" smtClean="0"/>
              <a:t>Laborious Change, Test, And Verification Process</a:t>
            </a:r>
          </a:p>
          <a:p>
            <a:pPr marL="167878" lvl="1" indent="0">
              <a:buNone/>
            </a:pPr>
            <a:r>
              <a:rPr lang="en-US" dirty="0" smtClean="0"/>
              <a:t>Build </a:t>
            </a:r>
            <a:r>
              <a:rPr lang="en-US" dirty="0">
                <a:sym typeface="Wingdings" panose="05000000000000000000" pitchFamily="2" charset="2"/>
              </a:rPr>
              <a:t> Deploy  Schedule Collection (test)  Data downlinked  Data Delivered To Flight System Factory  Analyze results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Available For Integration &amp;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Anomaly Resolution Unit (ARU)</a:t>
            </a:r>
          </a:p>
          <a:p>
            <a:pPr lvl="1"/>
            <a:r>
              <a:rPr lang="en-US" dirty="0" smtClean="0"/>
              <a:t>AKA Mini-Payload</a:t>
            </a:r>
          </a:p>
          <a:p>
            <a:pPr lvl="1"/>
            <a:r>
              <a:rPr lang="en-US" dirty="0" smtClean="0"/>
              <a:t>Does Not Have  A Complete Set Of Hardware</a:t>
            </a:r>
          </a:p>
          <a:p>
            <a:r>
              <a:rPr lang="en-US" dirty="0" smtClean="0"/>
              <a:t>Space Vehicle Test Bed (SVTB)</a:t>
            </a:r>
          </a:p>
          <a:p>
            <a:pPr lvl="1"/>
            <a:r>
              <a:rPr lang="en-US" dirty="0" smtClean="0"/>
              <a:t>Collection Of Simulators That Allow Testing Of (Mainly) Software Interfaces</a:t>
            </a:r>
          </a:p>
          <a:p>
            <a:r>
              <a:rPr lang="en-US" dirty="0" smtClean="0"/>
              <a:t>Flight System</a:t>
            </a:r>
          </a:p>
          <a:p>
            <a:pPr lvl="1"/>
            <a:r>
              <a:rPr lang="en-US" dirty="0" smtClean="0"/>
              <a:t>Really Expensive Test Asset</a:t>
            </a:r>
          </a:p>
          <a:p>
            <a:pPr lvl="1"/>
            <a:r>
              <a:rPr lang="en-US" dirty="0" smtClean="0"/>
              <a:t>Arrives Late In Integration &amp; Test Effort</a:t>
            </a:r>
          </a:p>
          <a:p>
            <a:pPr lvl="1"/>
            <a:r>
              <a:rPr lang="en-US" dirty="0" smtClean="0"/>
              <a:t>Delivered To Customer</a:t>
            </a:r>
          </a:p>
          <a:p>
            <a:r>
              <a:rPr lang="en-US" dirty="0" smtClean="0"/>
              <a:t>Integrated Satellite</a:t>
            </a:r>
          </a:p>
          <a:p>
            <a:pPr lvl="1"/>
            <a:r>
              <a:rPr lang="en-US" dirty="0" smtClean="0"/>
              <a:t>Even More Expensive Test Asset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10" descr="C:\Users\engelbr2\AppData\Local\Microsoft\Windows\Temporary Internet Files\Content.IE5\L9BBXPHQ\nimbus1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75" y="3770722"/>
            <a:ext cx="1574109" cy="166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613" y="1244154"/>
            <a:ext cx="1302271" cy="88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Version Of FSW To See Complete Payload Is Delivered With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95979"/>
              </p:ext>
            </p:extLst>
          </p:nvPr>
        </p:nvGraphicFramePr>
        <p:xfrm>
          <a:off x="1029263" y="1143000"/>
          <a:ext cx="7085475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580"/>
                <a:gridCol w="685800"/>
                <a:gridCol w="1036487"/>
                <a:gridCol w="1429804"/>
                <a:gridCol w="1429804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SVTB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ARU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Flight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System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Integrated</a:t>
                      </a:r>
                      <a:r>
                        <a:rPr lang="en-US" sz="1200" baseline="0" dirty="0" smtClean="0"/>
                        <a:t> Satellite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Intra-Flight System Interfaces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Flight System/Ground Interfaces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FPGA </a:t>
                      </a:r>
                      <a:r>
                        <a:rPr lang="en-US" sz="1200" baseline="0" dirty="0" smtClean="0"/>
                        <a:t>Functional Testing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FPGA Performance Testing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Flight System Interfaces Software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Flight System2Bus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Interfaces Hardware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Flight System2Bus Interfaces Timing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Mode Functional</a:t>
                      </a:r>
                      <a:r>
                        <a:rPr lang="en-US" sz="1200" baseline="0" dirty="0" smtClean="0"/>
                        <a:t> Testing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Mode Performance</a:t>
                      </a:r>
                      <a:r>
                        <a:rPr lang="en-US" sz="1200" baseline="0" dirty="0" smtClean="0"/>
                        <a:t> Testing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528812" y="1130293"/>
            <a:ext cx="1727460" cy="44257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1098" y="5217498"/>
            <a:ext cx="1613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Used For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OOI&amp;T 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Our  FSW Tools Investigation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 descr="compu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2860" y="1220962"/>
            <a:ext cx="1088073" cy="1088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Pre-Launch I&amp;T </a:t>
            </a:r>
            <a:r>
              <a:rPr lang="en-US" dirty="0" smtClean="0"/>
              <a:t>Environment</a:t>
            </a:r>
            <a:br>
              <a:rPr lang="en-US" dirty="0" smtClean="0"/>
            </a:br>
            <a:r>
              <a:rPr lang="en-US" dirty="0" smtClean="0"/>
              <a:t>Provides Many Tools For I&amp;T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230631" y="3397608"/>
            <a:ext cx="1595717" cy="2268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97783" y="3442431"/>
            <a:ext cx="1999130" cy="21067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41454" y="3478306"/>
            <a:ext cx="1210235" cy="29493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torage 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7615" y="4269258"/>
            <a:ext cx="927100" cy="9271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45654" y="4596206"/>
            <a:ext cx="773762" cy="894874"/>
            <a:chOff x="1749267" y="3355181"/>
            <a:chExt cx="547687" cy="633413"/>
          </a:xfrm>
        </p:grpSpPr>
        <p:pic>
          <p:nvPicPr>
            <p:cNvPr id="10" name="Picture 9" descr="Pulse Generator.png"/>
            <p:cNvPicPr>
              <a:picLocks noChangeAspect="1"/>
            </p:cNvPicPr>
            <p:nvPr/>
          </p:nvPicPr>
          <p:blipFill>
            <a:blip r:embed="rId4" cstate="print"/>
            <a:srcRect l="8146" t="9038" r="9048" b="18464"/>
            <a:stretch>
              <a:fillRect/>
            </a:stretch>
          </p:blipFill>
          <p:spPr>
            <a:xfrm>
              <a:off x="1768318" y="3664744"/>
              <a:ext cx="526584" cy="323850"/>
            </a:xfrm>
            <a:prstGeom prst="rect">
              <a:avLst/>
            </a:prstGeom>
          </p:spPr>
        </p:pic>
        <p:pic>
          <p:nvPicPr>
            <p:cNvPr id="11" name="Picture 10" descr="spectrum analyzer.png"/>
            <p:cNvPicPr>
              <a:picLocks noChangeAspect="1"/>
            </p:cNvPicPr>
            <p:nvPr/>
          </p:nvPicPr>
          <p:blipFill>
            <a:blip r:embed="rId5" cstate="print"/>
            <a:srcRect l="1921" t="9570" r="3415" b="11914"/>
            <a:stretch>
              <a:fillRect/>
            </a:stretch>
          </p:blipFill>
          <p:spPr>
            <a:xfrm>
              <a:off x="1749267" y="3355181"/>
              <a:ext cx="547687" cy="319088"/>
            </a:xfrm>
            <a:prstGeom prst="rect">
              <a:avLst/>
            </a:prstGeom>
          </p:spPr>
        </p:pic>
      </p:grpSp>
      <p:pic>
        <p:nvPicPr>
          <p:cNvPr id="12" name="Picture 11" descr="server-icon.jpg"/>
          <p:cNvPicPr>
            <a:picLocks noChangeAspect="1"/>
          </p:cNvPicPr>
          <p:nvPr/>
        </p:nvPicPr>
        <p:blipFill>
          <a:blip r:embed="rId6" cstate="print"/>
          <a:srcRect t="23896" r="7513" b="28312"/>
          <a:stretch>
            <a:fillRect/>
          </a:stretch>
        </p:blipFill>
        <p:spPr>
          <a:xfrm>
            <a:off x="2159947" y="5944945"/>
            <a:ext cx="765960" cy="297180"/>
          </a:xfrm>
          <a:prstGeom prst="rect">
            <a:avLst/>
          </a:prstGeom>
        </p:spPr>
      </p:pic>
      <p:pic>
        <p:nvPicPr>
          <p:cNvPr id="13" name="Picture 12" descr="server=networ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3287" y="3544645"/>
            <a:ext cx="548640" cy="5486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29921" y="3999156"/>
            <a:ext cx="86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Control </a:t>
            </a: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Computer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4687" y="6173546"/>
            <a:ext cx="1074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Data Recorder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20387" y="5449646"/>
            <a:ext cx="1249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Test Measurement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2687" y="1165411"/>
            <a:ext cx="1023037" cy="781526"/>
            <a:chOff x="200361" y="1123577"/>
            <a:chExt cx="1322077" cy="1009971"/>
          </a:xfrm>
        </p:grpSpPr>
        <p:pic>
          <p:nvPicPr>
            <p:cNvPr id="18" name="Picture 17" descr="operato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flipH="1">
              <a:off x="483531" y="1123577"/>
              <a:ext cx="754063" cy="762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00361" y="1815355"/>
              <a:ext cx="1322077" cy="318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Arial" pitchFamily="34" charset="0"/>
                  <a:cs typeface="Arial" pitchFamily="34" charset="0"/>
                </a:rPr>
                <a:t>Test Operator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26027" y="2129118"/>
            <a:ext cx="13356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Operators Console</a:t>
            </a:r>
          </a:p>
        </p:txBody>
      </p:sp>
      <p:pic>
        <p:nvPicPr>
          <p:cNvPr id="21" name="Picture 20" descr="arrow_down_doubl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8219503">
            <a:off x="1121011" y="1658472"/>
            <a:ext cx="269113" cy="2691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48012" y="3975665"/>
            <a:ext cx="1539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Database  &amp; File Server</a:t>
            </a:r>
          </a:p>
        </p:txBody>
      </p:sp>
      <p:pic>
        <p:nvPicPr>
          <p:cNvPr id="23" name="Picture 22" descr="server_multipl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96478" y="4213413"/>
            <a:ext cx="1264022" cy="1264022"/>
          </a:xfrm>
          <a:prstGeom prst="rect">
            <a:avLst/>
          </a:prstGeom>
        </p:spPr>
      </p:pic>
      <p:pic>
        <p:nvPicPr>
          <p:cNvPr id="24" name="Picture 23" descr="server_multipl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96478" y="3505202"/>
            <a:ext cx="1264022" cy="12640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15202" y="2496669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</a:t>
            </a:r>
            <a:r>
              <a:rPr lang="en-US" sz="1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Administrators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43558" y="3816993"/>
            <a:ext cx="855445" cy="1972"/>
          </a:xfrm>
          <a:prstGeom prst="line">
            <a:avLst/>
          </a:prstGeom>
          <a:ln w="19050">
            <a:solidFill>
              <a:srgbClr val="5DAA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45331" y="3642391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1553</a:t>
            </a:r>
          </a:p>
        </p:txBody>
      </p:sp>
      <p:cxnSp>
        <p:nvCxnSpPr>
          <p:cNvPr id="28" name="Shape 63"/>
          <p:cNvCxnSpPr>
            <a:endCxn id="12" idx="1"/>
          </p:cNvCxnSpPr>
          <p:nvPr/>
        </p:nvCxnSpPr>
        <p:spPr>
          <a:xfrm rot="16200000" flipH="1">
            <a:off x="663481" y="4597069"/>
            <a:ext cx="1620054" cy="1372878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1836" y="5872781"/>
            <a:ext cx="1063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Arial" pitchFamily="34" charset="0"/>
                <a:cs typeface="Arial" pitchFamily="34" charset="0"/>
              </a:rPr>
              <a:t>Wideband Data</a:t>
            </a:r>
          </a:p>
        </p:txBody>
      </p:sp>
      <p:cxnSp>
        <p:nvCxnSpPr>
          <p:cNvPr id="30" name="Straight Connector 29"/>
          <p:cNvCxnSpPr>
            <a:stCxn id="10" idx="3"/>
          </p:cNvCxnSpPr>
          <p:nvPr/>
        </p:nvCxnSpPr>
        <p:spPr>
          <a:xfrm flipV="1">
            <a:off x="2916517" y="5262282"/>
            <a:ext cx="531008" cy="34"/>
          </a:xfrm>
          <a:prstGeom prst="line">
            <a:avLst/>
          </a:prstGeom>
          <a:ln>
            <a:solidFill>
              <a:srgbClr val="575F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916518" y="6069106"/>
            <a:ext cx="593761" cy="8998"/>
          </a:xfrm>
          <a:prstGeom prst="line">
            <a:avLst/>
          </a:prstGeom>
          <a:ln>
            <a:solidFill>
              <a:srgbClr val="575F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28259" y="3818999"/>
            <a:ext cx="755125" cy="0"/>
          </a:xfrm>
          <a:prstGeom prst="line">
            <a:avLst/>
          </a:prstGeom>
          <a:ln>
            <a:solidFill>
              <a:srgbClr val="575F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71760" y="4025153"/>
            <a:ext cx="0" cy="564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24831" y="4277061"/>
            <a:ext cx="669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Arial" pitchFamily="34" charset="0"/>
                <a:cs typeface="Arial" pitchFamily="34" charset="0"/>
              </a:rPr>
              <a:t>GPIB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2777209" y="4468679"/>
            <a:ext cx="1207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Acquisition LAN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14873" y="5284695"/>
            <a:ext cx="1228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Processing Server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Farm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827218" y="3065913"/>
            <a:ext cx="17930" cy="2716306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25065" y="5131738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Performance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Mass Storage</a:t>
            </a:r>
          </a:p>
        </p:txBody>
      </p:sp>
      <p:sp>
        <p:nvSpPr>
          <p:cNvPr id="39" name="Freeform 38"/>
          <p:cNvSpPr/>
          <p:nvPr/>
        </p:nvSpPr>
        <p:spPr>
          <a:xfrm>
            <a:off x="2524161" y="1739153"/>
            <a:ext cx="923365" cy="1013012"/>
          </a:xfrm>
          <a:custGeom>
            <a:avLst/>
            <a:gdLst>
              <a:gd name="connsiteX0" fmla="*/ 0 w 923365"/>
              <a:gd name="connsiteY0" fmla="*/ 0 h 1013012"/>
              <a:gd name="connsiteX1" fmla="*/ 242047 w 923365"/>
              <a:gd name="connsiteY1" fmla="*/ 0 h 1013012"/>
              <a:gd name="connsiteX2" fmla="*/ 242047 w 923365"/>
              <a:gd name="connsiteY2" fmla="*/ 1013012 h 1013012"/>
              <a:gd name="connsiteX3" fmla="*/ 923365 w 923365"/>
              <a:gd name="connsiteY3" fmla="*/ 1013012 h 101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365" h="1013012">
                <a:moveTo>
                  <a:pt x="0" y="0"/>
                </a:moveTo>
                <a:lnTo>
                  <a:pt x="242047" y="0"/>
                </a:lnTo>
                <a:lnTo>
                  <a:pt x="242047" y="1013012"/>
                </a:lnTo>
                <a:lnTo>
                  <a:pt x="923365" y="1013012"/>
                </a:lnTo>
              </a:path>
            </a:pathLst>
          </a:custGeom>
          <a:ln>
            <a:solidFill>
              <a:srgbClr val="575F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483384" y="3424503"/>
            <a:ext cx="1825999" cy="204523"/>
          </a:xfrm>
          <a:custGeom>
            <a:avLst/>
            <a:gdLst>
              <a:gd name="connsiteX0" fmla="*/ 1506071 w 1506071"/>
              <a:gd name="connsiteY0" fmla="*/ 295835 h 295835"/>
              <a:gd name="connsiteX1" fmla="*/ 1506071 w 1506071"/>
              <a:gd name="connsiteY1" fmla="*/ 0 h 295835"/>
              <a:gd name="connsiteX2" fmla="*/ 0 w 1506071"/>
              <a:gd name="connsiteY2" fmla="*/ 0 h 29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6071" h="295835">
                <a:moveTo>
                  <a:pt x="1506071" y="295835"/>
                </a:moveTo>
                <a:lnTo>
                  <a:pt x="1506071" y="0"/>
                </a:lnTo>
                <a:lnTo>
                  <a:pt x="0" y="0"/>
                </a:lnTo>
              </a:path>
            </a:pathLst>
          </a:custGeom>
          <a:ln>
            <a:solidFill>
              <a:srgbClr val="575F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537982" y="3236244"/>
            <a:ext cx="1271306" cy="421341"/>
          </a:xfrm>
          <a:custGeom>
            <a:avLst/>
            <a:gdLst>
              <a:gd name="connsiteX0" fmla="*/ 0 w 762000"/>
              <a:gd name="connsiteY0" fmla="*/ 268941 h 268941"/>
              <a:gd name="connsiteX1" fmla="*/ 0 w 762000"/>
              <a:gd name="connsiteY1" fmla="*/ 0 h 268941"/>
              <a:gd name="connsiteX2" fmla="*/ 762000 w 762000"/>
              <a:gd name="connsiteY2" fmla="*/ 0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268941">
                <a:moveTo>
                  <a:pt x="0" y="268941"/>
                </a:moveTo>
                <a:lnTo>
                  <a:pt x="0" y="0"/>
                </a:lnTo>
                <a:lnTo>
                  <a:pt x="762000" y="0"/>
                </a:lnTo>
              </a:path>
            </a:pathLst>
          </a:cu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845149" y="3926525"/>
            <a:ext cx="75303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35624" y="4123375"/>
            <a:ext cx="75303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35624" y="4320225"/>
            <a:ext cx="75303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35624" y="4491675"/>
            <a:ext cx="75303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848324" y="4653600"/>
            <a:ext cx="75303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838799" y="4847275"/>
            <a:ext cx="75303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45149" y="5025075"/>
            <a:ext cx="75303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4674" y="5206050"/>
            <a:ext cx="75303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6200000">
            <a:off x="5554916" y="4192124"/>
            <a:ext cx="2357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Analysis high performance  network</a:t>
            </a:r>
          </a:p>
        </p:txBody>
      </p:sp>
      <p:sp>
        <p:nvSpPr>
          <p:cNvPr id="55" name="Freeform 54"/>
          <p:cNvSpPr/>
          <p:nvPr/>
        </p:nvSpPr>
        <p:spPr>
          <a:xfrm>
            <a:off x="2927572" y="5607144"/>
            <a:ext cx="3912814" cy="381281"/>
          </a:xfrm>
          <a:custGeom>
            <a:avLst/>
            <a:gdLst>
              <a:gd name="connsiteX0" fmla="*/ 0 w 3917576"/>
              <a:gd name="connsiteY0" fmla="*/ 376518 h 385483"/>
              <a:gd name="connsiteX1" fmla="*/ 3603811 w 3917576"/>
              <a:gd name="connsiteY1" fmla="*/ 385483 h 385483"/>
              <a:gd name="connsiteX2" fmla="*/ 3612776 w 3917576"/>
              <a:gd name="connsiteY2" fmla="*/ 0 h 385483"/>
              <a:gd name="connsiteX3" fmla="*/ 3917576 w 3917576"/>
              <a:gd name="connsiteY3" fmla="*/ 8965 h 385483"/>
              <a:gd name="connsiteX0" fmla="*/ 0 w 3917576"/>
              <a:gd name="connsiteY0" fmla="*/ 371756 h 380721"/>
              <a:gd name="connsiteX1" fmla="*/ 3603811 w 3917576"/>
              <a:gd name="connsiteY1" fmla="*/ 380721 h 380721"/>
              <a:gd name="connsiteX2" fmla="*/ 3605632 w 3917576"/>
              <a:gd name="connsiteY2" fmla="*/ 0 h 380721"/>
              <a:gd name="connsiteX3" fmla="*/ 3917576 w 3917576"/>
              <a:gd name="connsiteY3" fmla="*/ 4203 h 380721"/>
              <a:gd name="connsiteX0" fmla="*/ 0 w 3922339"/>
              <a:gd name="connsiteY0" fmla="*/ 371756 h 380721"/>
              <a:gd name="connsiteX1" fmla="*/ 3603811 w 3922339"/>
              <a:gd name="connsiteY1" fmla="*/ 380721 h 380721"/>
              <a:gd name="connsiteX2" fmla="*/ 3605632 w 3922339"/>
              <a:gd name="connsiteY2" fmla="*/ 0 h 380721"/>
              <a:gd name="connsiteX3" fmla="*/ 3922339 w 3922339"/>
              <a:gd name="connsiteY3" fmla="*/ 6584 h 380721"/>
              <a:gd name="connsiteX0" fmla="*/ 0 w 3922339"/>
              <a:gd name="connsiteY0" fmla="*/ 374697 h 383662"/>
              <a:gd name="connsiteX1" fmla="*/ 3603811 w 3922339"/>
              <a:gd name="connsiteY1" fmla="*/ 383662 h 383662"/>
              <a:gd name="connsiteX2" fmla="*/ 3605632 w 3922339"/>
              <a:gd name="connsiteY2" fmla="*/ 2941 h 383662"/>
              <a:gd name="connsiteX3" fmla="*/ 3922339 w 3922339"/>
              <a:gd name="connsiteY3" fmla="*/ 0 h 383662"/>
              <a:gd name="connsiteX0" fmla="*/ 0 w 3922339"/>
              <a:gd name="connsiteY0" fmla="*/ 371756 h 380721"/>
              <a:gd name="connsiteX1" fmla="*/ 3603811 w 3922339"/>
              <a:gd name="connsiteY1" fmla="*/ 380721 h 380721"/>
              <a:gd name="connsiteX2" fmla="*/ 3605632 w 3922339"/>
              <a:gd name="connsiteY2" fmla="*/ 0 h 380721"/>
              <a:gd name="connsiteX3" fmla="*/ 3922339 w 3922339"/>
              <a:gd name="connsiteY3" fmla="*/ 4203 h 380721"/>
              <a:gd name="connsiteX0" fmla="*/ 0 w 3922339"/>
              <a:gd name="connsiteY0" fmla="*/ 374697 h 383662"/>
              <a:gd name="connsiteX1" fmla="*/ 3603811 w 3922339"/>
              <a:gd name="connsiteY1" fmla="*/ 383662 h 383662"/>
              <a:gd name="connsiteX2" fmla="*/ 3605632 w 3922339"/>
              <a:gd name="connsiteY2" fmla="*/ 2941 h 383662"/>
              <a:gd name="connsiteX3" fmla="*/ 3922339 w 3922339"/>
              <a:gd name="connsiteY3" fmla="*/ 0 h 383662"/>
              <a:gd name="connsiteX0" fmla="*/ 0 w 3912814"/>
              <a:gd name="connsiteY0" fmla="*/ 372316 h 381281"/>
              <a:gd name="connsiteX1" fmla="*/ 3603811 w 3912814"/>
              <a:gd name="connsiteY1" fmla="*/ 381281 h 381281"/>
              <a:gd name="connsiteX2" fmla="*/ 3605632 w 3912814"/>
              <a:gd name="connsiteY2" fmla="*/ 560 h 381281"/>
              <a:gd name="connsiteX3" fmla="*/ 3912814 w 3912814"/>
              <a:gd name="connsiteY3" fmla="*/ 0 h 381281"/>
              <a:gd name="connsiteX0" fmla="*/ 0 w 3912814"/>
              <a:gd name="connsiteY0" fmla="*/ 372316 h 381281"/>
              <a:gd name="connsiteX1" fmla="*/ 3603811 w 3912814"/>
              <a:gd name="connsiteY1" fmla="*/ 381281 h 381281"/>
              <a:gd name="connsiteX2" fmla="*/ 3605632 w 3912814"/>
              <a:gd name="connsiteY2" fmla="*/ 560 h 381281"/>
              <a:gd name="connsiteX3" fmla="*/ 3912814 w 3912814"/>
              <a:gd name="connsiteY3" fmla="*/ 0 h 38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2814" h="381281">
                <a:moveTo>
                  <a:pt x="0" y="372316"/>
                </a:moveTo>
                <a:lnTo>
                  <a:pt x="3603811" y="381281"/>
                </a:lnTo>
                <a:lnTo>
                  <a:pt x="3605632" y="560"/>
                </a:lnTo>
                <a:lnTo>
                  <a:pt x="3912814" y="0"/>
                </a:lnTo>
              </a:path>
            </a:pathLst>
          </a:cu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3468103" y="2519082"/>
            <a:ext cx="33210" cy="3881718"/>
          </a:xfrm>
          <a:prstGeom prst="line">
            <a:avLst/>
          </a:prstGeom>
          <a:ln w="57150">
            <a:solidFill>
              <a:srgbClr val="575F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8162442" y="3866986"/>
            <a:ext cx="195190" cy="195190"/>
            <a:chOff x="5369791" y="1539009"/>
            <a:chExt cx="381000" cy="381000"/>
          </a:xfrm>
        </p:grpSpPr>
        <p:pic>
          <p:nvPicPr>
            <p:cNvPr id="59" name="Picture 58" descr="Cloud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69791" y="1539009"/>
              <a:ext cx="381000" cy="381000"/>
            </a:xfrm>
            <a:prstGeom prst="rect">
              <a:avLst/>
            </a:prstGeom>
          </p:spPr>
        </p:pic>
        <p:pic>
          <p:nvPicPr>
            <p:cNvPr id="60" name="Picture 59" descr="hammer icon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0010" y="1635919"/>
              <a:ext cx="175931" cy="175931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8169585" y="4045579"/>
            <a:ext cx="195190" cy="195190"/>
            <a:chOff x="5369791" y="1539009"/>
            <a:chExt cx="381000" cy="381000"/>
          </a:xfrm>
        </p:grpSpPr>
        <p:pic>
          <p:nvPicPr>
            <p:cNvPr id="62" name="Picture 61" descr="Cloud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69791" y="1539009"/>
              <a:ext cx="381000" cy="381000"/>
            </a:xfrm>
            <a:prstGeom prst="rect">
              <a:avLst/>
            </a:prstGeom>
          </p:spPr>
        </p:pic>
        <p:pic>
          <p:nvPicPr>
            <p:cNvPr id="63" name="Picture 62" descr="hammer icon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0010" y="1635919"/>
              <a:ext cx="175931" cy="175931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8188635" y="4224172"/>
            <a:ext cx="195190" cy="195190"/>
            <a:chOff x="5369791" y="1539009"/>
            <a:chExt cx="381000" cy="381000"/>
          </a:xfrm>
        </p:grpSpPr>
        <p:pic>
          <p:nvPicPr>
            <p:cNvPr id="65" name="Picture 64" descr="Cloud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69791" y="1539009"/>
              <a:ext cx="381000" cy="381000"/>
            </a:xfrm>
            <a:prstGeom prst="rect">
              <a:avLst/>
            </a:prstGeom>
          </p:spPr>
        </p:pic>
        <p:pic>
          <p:nvPicPr>
            <p:cNvPr id="66" name="Picture 65" descr="hammer icon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0010" y="1635919"/>
              <a:ext cx="175931" cy="175931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8186254" y="4402766"/>
            <a:ext cx="195190" cy="195190"/>
            <a:chOff x="5369791" y="1539009"/>
            <a:chExt cx="381000" cy="381000"/>
          </a:xfrm>
        </p:grpSpPr>
        <p:pic>
          <p:nvPicPr>
            <p:cNvPr id="68" name="Picture 67" descr="Cloud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69791" y="1539009"/>
              <a:ext cx="381000" cy="381000"/>
            </a:xfrm>
            <a:prstGeom prst="rect">
              <a:avLst/>
            </a:prstGeom>
          </p:spPr>
        </p:pic>
        <p:pic>
          <p:nvPicPr>
            <p:cNvPr id="69" name="Picture 68" descr="hammer icon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0010" y="1635919"/>
              <a:ext cx="175931" cy="175931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8198160" y="4571835"/>
            <a:ext cx="195190" cy="195190"/>
            <a:chOff x="5369791" y="1539009"/>
            <a:chExt cx="381000" cy="381000"/>
          </a:xfrm>
        </p:grpSpPr>
        <p:pic>
          <p:nvPicPr>
            <p:cNvPr id="71" name="Picture 70" descr="Cloud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69791" y="1539009"/>
              <a:ext cx="381000" cy="381000"/>
            </a:xfrm>
            <a:prstGeom prst="rect">
              <a:avLst/>
            </a:prstGeom>
          </p:spPr>
        </p:pic>
        <p:pic>
          <p:nvPicPr>
            <p:cNvPr id="72" name="Picture 71" descr="hammer icon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0010" y="1635919"/>
              <a:ext cx="175931" cy="175931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8200541" y="4750429"/>
            <a:ext cx="195190" cy="195190"/>
            <a:chOff x="5369791" y="1539009"/>
            <a:chExt cx="381000" cy="381000"/>
          </a:xfrm>
        </p:grpSpPr>
        <p:pic>
          <p:nvPicPr>
            <p:cNvPr id="74" name="Picture 73" descr="Cloud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69791" y="1539009"/>
              <a:ext cx="381000" cy="381000"/>
            </a:xfrm>
            <a:prstGeom prst="rect">
              <a:avLst/>
            </a:prstGeom>
          </p:spPr>
        </p:pic>
        <p:pic>
          <p:nvPicPr>
            <p:cNvPr id="75" name="Picture 74" descr="hammer icon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0010" y="1635919"/>
              <a:ext cx="175931" cy="175931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8200541" y="4926641"/>
            <a:ext cx="195190" cy="195190"/>
            <a:chOff x="5369791" y="1539009"/>
            <a:chExt cx="381000" cy="381000"/>
          </a:xfrm>
        </p:grpSpPr>
        <p:pic>
          <p:nvPicPr>
            <p:cNvPr id="77" name="Picture 76" descr="Cloud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69791" y="1539009"/>
              <a:ext cx="381000" cy="381000"/>
            </a:xfrm>
            <a:prstGeom prst="rect">
              <a:avLst/>
            </a:prstGeom>
          </p:spPr>
        </p:pic>
        <p:pic>
          <p:nvPicPr>
            <p:cNvPr id="78" name="Picture 77" descr="hammer icon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0010" y="1635919"/>
              <a:ext cx="175931" cy="175931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8205303" y="5098091"/>
            <a:ext cx="195190" cy="195190"/>
            <a:chOff x="5369791" y="1539009"/>
            <a:chExt cx="381000" cy="381000"/>
          </a:xfrm>
        </p:grpSpPr>
        <p:pic>
          <p:nvPicPr>
            <p:cNvPr id="80" name="Picture 79" descr="Cloud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69791" y="1539009"/>
              <a:ext cx="381000" cy="381000"/>
            </a:xfrm>
            <a:prstGeom prst="rect">
              <a:avLst/>
            </a:prstGeom>
          </p:spPr>
        </p:pic>
        <p:pic>
          <p:nvPicPr>
            <p:cNvPr id="81" name="Picture 80" descr="hammer icon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0010" y="1635919"/>
              <a:ext cx="175931" cy="175931"/>
            </a:xfrm>
            <a:prstGeom prst="rect">
              <a:avLst/>
            </a:prstGeom>
          </p:spPr>
        </p:pic>
      </p:grpSp>
      <p:pic>
        <p:nvPicPr>
          <p:cNvPr id="82" name="Picture 81" descr="glob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08519" y="1594962"/>
            <a:ext cx="186213" cy="186213"/>
          </a:xfrm>
          <a:prstGeom prst="rect">
            <a:avLst/>
          </a:prstGeom>
        </p:spPr>
      </p:pic>
      <p:pic>
        <p:nvPicPr>
          <p:cNvPr id="83" name="Picture 82" descr="server_database_mysq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64141" y="3445793"/>
            <a:ext cx="687901" cy="687901"/>
          </a:xfrm>
          <a:prstGeom prst="rect">
            <a:avLst/>
          </a:prstGeom>
        </p:spPr>
      </p:pic>
      <p:pic>
        <p:nvPicPr>
          <p:cNvPr id="84" name="Picture 83" descr="Job gear_gree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22521" y="3590133"/>
            <a:ext cx="202801" cy="2028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 descr="terminal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318532" y="3600450"/>
            <a:ext cx="304800" cy="30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6" name="Picture 85" descr="terminal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870857" y="1533525"/>
            <a:ext cx="304800" cy="30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7" name="Picture 86" descr="terminal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318532" y="5838825"/>
            <a:ext cx="304800" cy="30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8874" y="3478306"/>
            <a:ext cx="1302271" cy="88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4262487" y="1138666"/>
            <a:ext cx="48005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Capabilities Used By Development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Event Log File Monitored In 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Data From STE Monitored In Real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Stored For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Bus Analyzer For Real Time SW/HW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FSW Debugging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Performance  &amp; Timing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SBC Console Access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39" y="3149558"/>
            <a:ext cx="972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Flight System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73152"/>
            <a:ext cx="7186274" cy="838200"/>
          </a:xfrm>
        </p:spPr>
        <p:txBody>
          <a:bodyPr/>
          <a:lstStyle/>
          <a:p>
            <a:r>
              <a:rPr lang="en-US" dirty="0" smtClean="0"/>
              <a:t>Post-Launch I&amp;T </a:t>
            </a:r>
            <a:r>
              <a:rPr lang="en-US" dirty="0"/>
              <a:t>Environment</a:t>
            </a:r>
            <a:br>
              <a:rPr lang="en-US" dirty="0"/>
            </a:br>
            <a:r>
              <a:rPr lang="en-US" dirty="0" smtClean="0"/>
              <a:t>Full Set Of Tools, Hardware 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262487" y="1138666"/>
            <a:ext cx="47925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Capabilities Used By Development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Event Log File Monitored In 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Data From STE Monitored In Real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Stored For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Bus Analyzer For Real Time SW/HW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FSW Debugging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Performance  &amp; Timing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SBC Console Access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39" y="1165411"/>
            <a:ext cx="8817509" cy="5262284"/>
            <a:chOff x="8839" y="1165411"/>
            <a:chExt cx="8817509" cy="5262284"/>
          </a:xfrm>
        </p:grpSpPr>
        <p:pic>
          <p:nvPicPr>
            <p:cNvPr id="91" name="Picture 90" descr="comp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2860" y="1220962"/>
              <a:ext cx="1088073" cy="1088073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7230631" y="3397608"/>
              <a:ext cx="1595717" cy="226809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97783" y="3442431"/>
              <a:ext cx="1999130" cy="2106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41454" y="3478306"/>
              <a:ext cx="1210235" cy="294938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storage 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7615" y="4269258"/>
              <a:ext cx="927100" cy="9271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145654" y="4596206"/>
              <a:ext cx="773762" cy="894874"/>
              <a:chOff x="1749267" y="3355181"/>
              <a:chExt cx="547687" cy="633413"/>
            </a:xfrm>
          </p:grpSpPr>
          <p:pic>
            <p:nvPicPr>
              <p:cNvPr id="10" name="Picture 9" descr="Pulse Generator.png"/>
              <p:cNvPicPr>
                <a:picLocks noChangeAspect="1"/>
              </p:cNvPicPr>
              <p:nvPr/>
            </p:nvPicPr>
            <p:blipFill>
              <a:blip r:embed="rId4" cstate="print"/>
              <a:srcRect l="8146" t="9038" r="9048" b="18464"/>
              <a:stretch>
                <a:fillRect/>
              </a:stretch>
            </p:blipFill>
            <p:spPr>
              <a:xfrm>
                <a:off x="1768318" y="3664744"/>
                <a:ext cx="526584" cy="323850"/>
              </a:xfrm>
              <a:prstGeom prst="rect">
                <a:avLst/>
              </a:prstGeom>
            </p:spPr>
          </p:pic>
          <p:pic>
            <p:nvPicPr>
              <p:cNvPr id="11" name="Picture 10" descr="spectrum analyzer.png"/>
              <p:cNvPicPr>
                <a:picLocks noChangeAspect="1"/>
              </p:cNvPicPr>
              <p:nvPr/>
            </p:nvPicPr>
            <p:blipFill>
              <a:blip r:embed="rId5" cstate="print"/>
              <a:srcRect l="1921" t="9570" r="3415" b="11914"/>
              <a:stretch>
                <a:fillRect/>
              </a:stretch>
            </p:blipFill>
            <p:spPr>
              <a:xfrm>
                <a:off x="1749267" y="3355181"/>
                <a:ext cx="547687" cy="319088"/>
              </a:xfrm>
              <a:prstGeom prst="rect">
                <a:avLst/>
              </a:prstGeom>
            </p:spPr>
          </p:pic>
        </p:grpSp>
        <p:pic>
          <p:nvPicPr>
            <p:cNvPr id="12" name="Picture 11" descr="server-icon.jpg"/>
            <p:cNvPicPr>
              <a:picLocks noChangeAspect="1"/>
            </p:cNvPicPr>
            <p:nvPr/>
          </p:nvPicPr>
          <p:blipFill>
            <a:blip r:embed="rId6" cstate="print"/>
            <a:srcRect t="23896" r="7513" b="28312"/>
            <a:stretch>
              <a:fillRect/>
            </a:stretch>
          </p:blipFill>
          <p:spPr>
            <a:xfrm>
              <a:off x="2159947" y="5944945"/>
              <a:ext cx="765960" cy="297180"/>
            </a:xfrm>
            <a:prstGeom prst="rect">
              <a:avLst/>
            </a:prstGeom>
          </p:spPr>
        </p:pic>
        <p:pic>
          <p:nvPicPr>
            <p:cNvPr id="13" name="Picture 12" descr="server=networ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3287" y="3544645"/>
              <a:ext cx="548640" cy="5486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29921" y="3999156"/>
              <a:ext cx="866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Control </a:t>
              </a:r>
            </a:p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Computer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34687" y="6173546"/>
              <a:ext cx="10744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Data Recorder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20387" y="5449646"/>
              <a:ext cx="12490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Test Measurement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42687" y="1165411"/>
              <a:ext cx="1023037" cy="781526"/>
              <a:chOff x="200361" y="1123577"/>
              <a:chExt cx="1322077" cy="1009971"/>
            </a:xfrm>
          </p:grpSpPr>
          <p:pic>
            <p:nvPicPr>
              <p:cNvPr id="18" name="Picture 17" descr="operat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flipH="1">
                <a:off x="483531" y="1123577"/>
                <a:ext cx="754063" cy="7620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00361" y="1815355"/>
                <a:ext cx="1322077" cy="318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Test Operator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326027" y="2129118"/>
              <a:ext cx="13356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Arial" pitchFamily="34" charset="0"/>
                  <a:cs typeface="Arial" pitchFamily="34" charset="0"/>
                </a:rPr>
                <a:t>Operators Console</a:t>
              </a:r>
            </a:p>
          </p:txBody>
        </p:sp>
        <p:pic>
          <p:nvPicPr>
            <p:cNvPr id="21" name="Picture 20" descr="arrow_down_doubl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8219503">
              <a:off x="1121011" y="1658472"/>
              <a:ext cx="269113" cy="26911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648012" y="3975665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Database  &amp; File Server</a:t>
              </a:r>
            </a:p>
          </p:txBody>
        </p:sp>
        <p:pic>
          <p:nvPicPr>
            <p:cNvPr id="23" name="Picture 22" descr="server_multipl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96478" y="4213413"/>
              <a:ext cx="1264022" cy="1264022"/>
            </a:xfrm>
            <a:prstGeom prst="rect">
              <a:avLst/>
            </a:prstGeom>
          </p:spPr>
        </p:pic>
        <p:pic>
          <p:nvPicPr>
            <p:cNvPr id="24" name="Picture 23" descr="server_multipl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96478" y="3505202"/>
              <a:ext cx="1264022" cy="126402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1443558" y="3816993"/>
              <a:ext cx="855445" cy="1972"/>
            </a:xfrm>
            <a:prstGeom prst="line">
              <a:avLst/>
            </a:prstGeom>
            <a:ln w="19050">
              <a:solidFill>
                <a:srgbClr val="5DAA0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445331" y="3642391"/>
              <a:ext cx="4154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1553</a:t>
              </a:r>
            </a:p>
          </p:txBody>
        </p:sp>
        <p:cxnSp>
          <p:nvCxnSpPr>
            <p:cNvPr id="28" name="Shape 63"/>
            <p:cNvCxnSpPr>
              <a:endCxn id="12" idx="1"/>
            </p:cNvCxnSpPr>
            <p:nvPr/>
          </p:nvCxnSpPr>
          <p:spPr>
            <a:xfrm rot="16200000" flipH="1">
              <a:off x="663481" y="4597069"/>
              <a:ext cx="1620054" cy="1372878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51836" y="5872781"/>
              <a:ext cx="1063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latin typeface="Arial" pitchFamily="34" charset="0"/>
                  <a:cs typeface="Arial" pitchFamily="34" charset="0"/>
                </a:rPr>
                <a:t>Wideband Data</a:t>
              </a:r>
            </a:p>
          </p:txBody>
        </p:sp>
        <p:cxnSp>
          <p:nvCxnSpPr>
            <p:cNvPr id="30" name="Straight Connector 29"/>
            <p:cNvCxnSpPr>
              <a:stCxn id="10" idx="3"/>
            </p:cNvCxnSpPr>
            <p:nvPr/>
          </p:nvCxnSpPr>
          <p:spPr>
            <a:xfrm flipV="1">
              <a:off x="2916517" y="5262282"/>
              <a:ext cx="531008" cy="34"/>
            </a:xfrm>
            <a:prstGeom prst="line">
              <a:avLst/>
            </a:prstGeom>
            <a:ln>
              <a:solidFill>
                <a:srgbClr val="575F6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916518" y="6069106"/>
              <a:ext cx="593761" cy="8998"/>
            </a:xfrm>
            <a:prstGeom prst="line">
              <a:avLst/>
            </a:prstGeom>
            <a:ln>
              <a:solidFill>
                <a:srgbClr val="575F6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728259" y="3818999"/>
              <a:ext cx="755125" cy="0"/>
            </a:xfrm>
            <a:prstGeom prst="line">
              <a:avLst/>
            </a:prstGeom>
            <a:ln>
              <a:solidFill>
                <a:srgbClr val="575F6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371760" y="4025153"/>
              <a:ext cx="0" cy="5647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024831" y="4277061"/>
              <a:ext cx="6696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>
                  <a:latin typeface="Arial" pitchFamily="34" charset="0"/>
                  <a:cs typeface="Arial" pitchFamily="34" charset="0"/>
                </a:rPr>
                <a:t>GPIB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2777209" y="4468679"/>
              <a:ext cx="12075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Acquisition LAN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14873" y="5284695"/>
              <a:ext cx="12282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Processing Server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Farm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827218" y="3065913"/>
              <a:ext cx="17930" cy="271630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825065" y="5131738"/>
              <a:ext cx="1213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High Performance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Mass Storage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2524161" y="1739153"/>
              <a:ext cx="923365" cy="1013012"/>
            </a:xfrm>
            <a:custGeom>
              <a:avLst/>
              <a:gdLst>
                <a:gd name="connsiteX0" fmla="*/ 0 w 923365"/>
                <a:gd name="connsiteY0" fmla="*/ 0 h 1013012"/>
                <a:gd name="connsiteX1" fmla="*/ 242047 w 923365"/>
                <a:gd name="connsiteY1" fmla="*/ 0 h 1013012"/>
                <a:gd name="connsiteX2" fmla="*/ 242047 w 923365"/>
                <a:gd name="connsiteY2" fmla="*/ 1013012 h 1013012"/>
                <a:gd name="connsiteX3" fmla="*/ 923365 w 923365"/>
                <a:gd name="connsiteY3" fmla="*/ 1013012 h 101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65" h="1013012">
                  <a:moveTo>
                    <a:pt x="0" y="0"/>
                  </a:moveTo>
                  <a:lnTo>
                    <a:pt x="242047" y="0"/>
                  </a:lnTo>
                  <a:lnTo>
                    <a:pt x="242047" y="1013012"/>
                  </a:lnTo>
                  <a:lnTo>
                    <a:pt x="923365" y="1013012"/>
                  </a:lnTo>
                </a:path>
              </a:pathLst>
            </a:custGeom>
            <a:ln>
              <a:solidFill>
                <a:srgbClr val="575F6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483384" y="3424503"/>
              <a:ext cx="1825999" cy="204523"/>
            </a:xfrm>
            <a:custGeom>
              <a:avLst/>
              <a:gdLst>
                <a:gd name="connsiteX0" fmla="*/ 1506071 w 1506071"/>
                <a:gd name="connsiteY0" fmla="*/ 295835 h 295835"/>
                <a:gd name="connsiteX1" fmla="*/ 1506071 w 1506071"/>
                <a:gd name="connsiteY1" fmla="*/ 0 h 295835"/>
                <a:gd name="connsiteX2" fmla="*/ 0 w 1506071"/>
                <a:gd name="connsiteY2" fmla="*/ 0 h 29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6071" h="295835">
                  <a:moveTo>
                    <a:pt x="1506071" y="295835"/>
                  </a:moveTo>
                  <a:lnTo>
                    <a:pt x="1506071" y="0"/>
                  </a:lnTo>
                  <a:lnTo>
                    <a:pt x="0" y="0"/>
                  </a:lnTo>
                </a:path>
              </a:pathLst>
            </a:custGeom>
            <a:ln>
              <a:solidFill>
                <a:srgbClr val="575F6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537982" y="3236244"/>
              <a:ext cx="1271306" cy="421341"/>
            </a:xfrm>
            <a:custGeom>
              <a:avLst/>
              <a:gdLst>
                <a:gd name="connsiteX0" fmla="*/ 0 w 762000"/>
                <a:gd name="connsiteY0" fmla="*/ 268941 h 268941"/>
                <a:gd name="connsiteX1" fmla="*/ 0 w 762000"/>
                <a:gd name="connsiteY1" fmla="*/ 0 h 268941"/>
                <a:gd name="connsiteX2" fmla="*/ 762000 w 762000"/>
                <a:gd name="connsiteY2" fmla="*/ 0 h 2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68941">
                  <a:moveTo>
                    <a:pt x="0" y="268941"/>
                  </a:moveTo>
                  <a:lnTo>
                    <a:pt x="0" y="0"/>
                  </a:lnTo>
                  <a:lnTo>
                    <a:pt x="762000" y="0"/>
                  </a:lnTo>
                </a:path>
              </a:pathLst>
            </a:cu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845149" y="3926525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835624" y="4123375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835624" y="4320225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35624" y="4491675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848324" y="4653600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838799" y="4847275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845149" y="5025075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854674" y="5206050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16200000">
              <a:off x="5554916" y="4192124"/>
              <a:ext cx="23577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Analysis high performance  network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2927572" y="5607144"/>
              <a:ext cx="3912814" cy="381281"/>
            </a:xfrm>
            <a:custGeom>
              <a:avLst/>
              <a:gdLst>
                <a:gd name="connsiteX0" fmla="*/ 0 w 3917576"/>
                <a:gd name="connsiteY0" fmla="*/ 376518 h 385483"/>
                <a:gd name="connsiteX1" fmla="*/ 3603811 w 3917576"/>
                <a:gd name="connsiteY1" fmla="*/ 385483 h 385483"/>
                <a:gd name="connsiteX2" fmla="*/ 3612776 w 3917576"/>
                <a:gd name="connsiteY2" fmla="*/ 0 h 385483"/>
                <a:gd name="connsiteX3" fmla="*/ 3917576 w 3917576"/>
                <a:gd name="connsiteY3" fmla="*/ 8965 h 385483"/>
                <a:gd name="connsiteX0" fmla="*/ 0 w 3917576"/>
                <a:gd name="connsiteY0" fmla="*/ 371756 h 380721"/>
                <a:gd name="connsiteX1" fmla="*/ 3603811 w 3917576"/>
                <a:gd name="connsiteY1" fmla="*/ 380721 h 380721"/>
                <a:gd name="connsiteX2" fmla="*/ 3605632 w 3917576"/>
                <a:gd name="connsiteY2" fmla="*/ 0 h 380721"/>
                <a:gd name="connsiteX3" fmla="*/ 3917576 w 3917576"/>
                <a:gd name="connsiteY3" fmla="*/ 4203 h 380721"/>
                <a:gd name="connsiteX0" fmla="*/ 0 w 3922339"/>
                <a:gd name="connsiteY0" fmla="*/ 371756 h 380721"/>
                <a:gd name="connsiteX1" fmla="*/ 3603811 w 3922339"/>
                <a:gd name="connsiteY1" fmla="*/ 380721 h 380721"/>
                <a:gd name="connsiteX2" fmla="*/ 3605632 w 3922339"/>
                <a:gd name="connsiteY2" fmla="*/ 0 h 380721"/>
                <a:gd name="connsiteX3" fmla="*/ 3922339 w 3922339"/>
                <a:gd name="connsiteY3" fmla="*/ 6584 h 380721"/>
                <a:gd name="connsiteX0" fmla="*/ 0 w 3922339"/>
                <a:gd name="connsiteY0" fmla="*/ 374697 h 383662"/>
                <a:gd name="connsiteX1" fmla="*/ 3603811 w 3922339"/>
                <a:gd name="connsiteY1" fmla="*/ 383662 h 383662"/>
                <a:gd name="connsiteX2" fmla="*/ 3605632 w 3922339"/>
                <a:gd name="connsiteY2" fmla="*/ 2941 h 383662"/>
                <a:gd name="connsiteX3" fmla="*/ 3922339 w 3922339"/>
                <a:gd name="connsiteY3" fmla="*/ 0 h 383662"/>
                <a:gd name="connsiteX0" fmla="*/ 0 w 3922339"/>
                <a:gd name="connsiteY0" fmla="*/ 371756 h 380721"/>
                <a:gd name="connsiteX1" fmla="*/ 3603811 w 3922339"/>
                <a:gd name="connsiteY1" fmla="*/ 380721 h 380721"/>
                <a:gd name="connsiteX2" fmla="*/ 3605632 w 3922339"/>
                <a:gd name="connsiteY2" fmla="*/ 0 h 380721"/>
                <a:gd name="connsiteX3" fmla="*/ 3922339 w 3922339"/>
                <a:gd name="connsiteY3" fmla="*/ 4203 h 380721"/>
                <a:gd name="connsiteX0" fmla="*/ 0 w 3922339"/>
                <a:gd name="connsiteY0" fmla="*/ 374697 h 383662"/>
                <a:gd name="connsiteX1" fmla="*/ 3603811 w 3922339"/>
                <a:gd name="connsiteY1" fmla="*/ 383662 h 383662"/>
                <a:gd name="connsiteX2" fmla="*/ 3605632 w 3922339"/>
                <a:gd name="connsiteY2" fmla="*/ 2941 h 383662"/>
                <a:gd name="connsiteX3" fmla="*/ 3922339 w 3922339"/>
                <a:gd name="connsiteY3" fmla="*/ 0 h 383662"/>
                <a:gd name="connsiteX0" fmla="*/ 0 w 3912814"/>
                <a:gd name="connsiteY0" fmla="*/ 372316 h 381281"/>
                <a:gd name="connsiteX1" fmla="*/ 3603811 w 3912814"/>
                <a:gd name="connsiteY1" fmla="*/ 381281 h 381281"/>
                <a:gd name="connsiteX2" fmla="*/ 3605632 w 3912814"/>
                <a:gd name="connsiteY2" fmla="*/ 560 h 381281"/>
                <a:gd name="connsiteX3" fmla="*/ 3912814 w 3912814"/>
                <a:gd name="connsiteY3" fmla="*/ 0 h 381281"/>
                <a:gd name="connsiteX0" fmla="*/ 0 w 3912814"/>
                <a:gd name="connsiteY0" fmla="*/ 372316 h 381281"/>
                <a:gd name="connsiteX1" fmla="*/ 3603811 w 3912814"/>
                <a:gd name="connsiteY1" fmla="*/ 381281 h 381281"/>
                <a:gd name="connsiteX2" fmla="*/ 3605632 w 3912814"/>
                <a:gd name="connsiteY2" fmla="*/ 560 h 381281"/>
                <a:gd name="connsiteX3" fmla="*/ 3912814 w 3912814"/>
                <a:gd name="connsiteY3" fmla="*/ 0 h 38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2814" h="381281">
                  <a:moveTo>
                    <a:pt x="0" y="372316"/>
                  </a:moveTo>
                  <a:lnTo>
                    <a:pt x="3603811" y="381281"/>
                  </a:lnTo>
                  <a:lnTo>
                    <a:pt x="3605632" y="560"/>
                  </a:lnTo>
                  <a:lnTo>
                    <a:pt x="3912814" y="0"/>
                  </a:lnTo>
                </a:path>
              </a:pathLst>
            </a:cu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468103" y="2519082"/>
              <a:ext cx="33210" cy="3881718"/>
            </a:xfrm>
            <a:prstGeom prst="line">
              <a:avLst/>
            </a:prstGeom>
            <a:ln w="57150">
              <a:solidFill>
                <a:srgbClr val="575F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8162442" y="3866986"/>
              <a:ext cx="195190" cy="195190"/>
              <a:chOff x="5369791" y="1539009"/>
              <a:chExt cx="381000" cy="381000"/>
            </a:xfrm>
          </p:grpSpPr>
          <p:pic>
            <p:nvPicPr>
              <p:cNvPr id="59" name="Picture 58" descr="Cloud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69791" y="153900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60" name="Picture 59" descr="hammer icon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470010" y="1635919"/>
                <a:ext cx="175931" cy="175931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8169585" y="4045579"/>
              <a:ext cx="195190" cy="195190"/>
              <a:chOff x="5369791" y="1539009"/>
              <a:chExt cx="381000" cy="381000"/>
            </a:xfrm>
          </p:grpSpPr>
          <p:pic>
            <p:nvPicPr>
              <p:cNvPr id="62" name="Picture 61" descr="Cloud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69791" y="153900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63" name="Picture 62" descr="hammer icon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470010" y="1635919"/>
                <a:ext cx="175931" cy="175931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8188635" y="4224172"/>
              <a:ext cx="195190" cy="195190"/>
              <a:chOff x="5369791" y="1539009"/>
              <a:chExt cx="381000" cy="381000"/>
            </a:xfrm>
          </p:grpSpPr>
          <p:pic>
            <p:nvPicPr>
              <p:cNvPr id="65" name="Picture 64" descr="Cloud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69791" y="153900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66" name="Picture 65" descr="hammer icon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470010" y="1635919"/>
                <a:ext cx="175931" cy="175931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8186254" y="4402766"/>
              <a:ext cx="195190" cy="195190"/>
              <a:chOff x="5369791" y="1539009"/>
              <a:chExt cx="381000" cy="381000"/>
            </a:xfrm>
          </p:grpSpPr>
          <p:pic>
            <p:nvPicPr>
              <p:cNvPr id="68" name="Picture 67" descr="Cloud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69791" y="153900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69" name="Picture 68" descr="hammer icon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470010" y="1635919"/>
                <a:ext cx="175931" cy="175931"/>
              </a:xfrm>
              <a:prstGeom prst="rect">
                <a:avLst/>
              </a:prstGeom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8198160" y="4571835"/>
              <a:ext cx="195190" cy="195190"/>
              <a:chOff x="5369791" y="1539009"/>
              <a:chExt cx="381000" cy="381000"/>
            </a:xfrm>
          </p:grpSpPr>
          <p:pic>
            <p:nvPicPr>
              <p:cNvPr id="71" name="Picture 70" descr="Cloud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69791" y="153900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72" name="Picture 71" descr="hammer icon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470010" y="1635919"/>
                <a:ext cx="175931" cy="175931"/>
              </a:xfrm>
              <a:prstGeom prst="rect">
                <a:avLst/>
              </a:prstGeom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8200541" y="4750429"/>
              <a:ext cx="195190" cy="195190"/>
              <a:chOff x="5369791" y="1539009"/>
              <a:chExt cx="381000" cy="381000"/>
            </a:xfrm>
          </p:grpSpPr>
          <p:pic>
            <p:nvPicPr>
              <p:cNvPr id="74" name="Picture 73" descr="Cloud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69791" y="153900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75" name="Picture 74" descr="hammer icon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470010" y="1635919"/>
                <a:ext cx="175931" cy="175931"/>
              </a:xfrm>
              <a:prstGeom prst="rect">
                <a:avLst/>
              </a:prstGeom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8200541" y="4926641"/>
              <a:ext cx="195190" cy="195190"/>
              <a:chOff x="5369791" y="1539009"/>
              <a:chExt cx="381000" cy="381000"/>
            </a:xfrm>
          </p:grpSpPr>
          <p:pic>
            <p:nvPicPr>
              <p:cNvPr id="77" name="Picture 76" descr="Cloud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69791" y="153900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78" name="Picture 77" descr="hammer icon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470010" y="1635919"/>
                <a:ext cx="175931" cy="175931"/>
              </a:xfrm>
              <a:prstGeom prst="rect">
                <a:avLst/>
              </a:prstGeom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8205303" y="5098091"/>
              <a:ext cx="195190" cy="195190"/>
              <a:chOff x="5369791" y="1539009"/>
              <a:chExt cx="381000" cy="381000"/>
            </a:xfrm>
          </p:grpSpPr>
          <p:pic>
            <p:nvPicPr>
              <p:cNvPr id="80" name="Picture 79" descr="Cloud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69791" y="1539009"/>
                <a:ext cx="381000" cy="381000"/>
              </a:xfrm>
              <a:prstGeom prst="rect">
                <a:avLst/>
              </a:prstGeom>
            </p:spPr>
          </p:pic>
          <p:pic>
            <p:nvPicPr>
              <p:cNvPr id="81" name="Picture 80" descr="hammer icon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470010" y="1635919"/>
                <a:ext cx="175931" cy="175931"/>
              </a:xfrm>
              <a:prstGeom prst="rect">
                <a:avLst/>
              </a:prstGeom>
            </p:spPr>
          </p:pic>
        </p:grpSp>
        <p:pic>
          <p:nvPicPr>
            <p:cNvPr id="82" name="Picture 81" descr="globe2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08519" y="1594962"/>
              <a:ext cx="186213" cy="186213"/>
            </a:xfrm>
            <a:prstGeom prst="rect">
              <a:avLst/>
            </a:prstGeom>
          </p:spPr>
        </p:pic>
        <p:pic>
          <p:nvPicPr>
            <p:cNvPr id="83" name="Picture 82" descr="server_database_mysql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64141" y="3445793"/>
              <a:ext cx="687901" cy="687901"/>
            </a:xfrm>
            <a:prstGeom prst="rect">
              <a:avLst/>
            </a:prstGeom>
          </p:spPr>
        </p:pic>
        <p:pic>
          <p:nvPicPr>
            <p:cNvPr id="84" name="Picture 83" descr="Job gear_green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22521" y="3590133"/>
              <a:ext cx="202801" cy="2028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84" descr="terminal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18532" y="3600450"/>
              <a:ext cx="304800" cy="3048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6" name="Picture 85" descr="terminal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70857" y="1533525"/>
              <a:ext cx="304800" cy="3048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7" name="Picture 86" descr="terminal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18532" y="5838825"/>
              <a:ext cx="304800" cy="3048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8874" y="3478306"/>
              <a:ext cx="1302271" cy="889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Box 94"/>
            <p:cNvSpPr txBox="1"/>
            <p:nvPr/>
          </p:nvSpPr>
          <p:spPr>
            <a:xfrm>
              <a:off x="8839" y="3149558"/>
              <a:ext cx="12150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SIMICS Model or ARU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4261104" y="1138666"/>
            <a:ext cx="4891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Capabilities Used By Development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trike="sngStrike" dirty="0" smtClean="0">
                <a:latin typeface="Arial" pitchFamily="34" charset="0"/>
                <a:cs typeface="Arial" pitchFamily="34" charset="0"/>
              </a:rPr>
              <a:t>Event Log File Monitored In 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trike="sngStrike" dirty="0" smtClean="0">
                <a:latin typeface="Arial" pitchFamily="34" charset="0"/>
                <a:cs typeface="Arial" pitchFamily="34" charset="0"/>
              </a:rPr>
              <a:t>Data From STE Monitored In Real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strike="sngStrike" dirty="0" smtClean="0">
                <a:latin typeface="Arial" pitchFamily="34" charset="0"/>
                <a:cs typeface="Arial" pitchFamily="34" charset="0"/>
              </a:rPr>
              <a:t>Stored For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trike="sngStrike" dirty="0" smtClean="0">
                <a:latin typeface="Arial" pitchFamily="34" charset="0"/>
                <a:cs typeface="Arial" pitchFamily="34" charset="0"/>
              </a:rPr>
              <a:t>Bus Analyzer For Real Time SW/HW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trike="sngStrike" dirty="0" smtClean="0">
                <a:latin typeface="Arial" pitchFamily="34" charset="0"/>
                <a:cs typeface="Arial" pitchFamily="34" charset="0"/>
              </a:rPr>
              <a:t>FSW Debugging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strike="sngStrike" dirty="0" smtClean="0">
                <a:latin typeface="Arial" pitchFamily="34" charset="0"/>
                <a:cs typeface="Arial" pitchFamily="34" charset="0"/>
              </a:rPr>
              <a:t>Performance  &amp; Timing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trike="sngStrike" dirty="0" smtClean="0">
                <a:latin typeface="Arial" pitchFamily="34" charset="0"/>
                <a:cs typeface="Arial" pitchFamily="34" charset="0"/>
              </a:rPr>
              <a:t>SBC Console Access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On-Orbit I&amp;T Environment</a:t>
            </a:r>
            <a:br>
              <a:rPr lang="en-US" dirty="0" smtClean="0"/>
            </a:br>
            <a:r>
              <a:rPr lang="en-US" dirty="0" smtClean="0"/>
              <a:t>Limited Tools, </a:t>
            </a:r>
            <a:r>
              <a:rPr lang="en-US" dirty="0"/>
              <a:t>Full Set Of </a:t>
            </a:r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4784" y="1154850"/>
            <a:ext cx="8474088" cy="5235389"/>
            <a:chOff x="244784" y="1154850"/>
            <a:chExt cx="8474088" cy="5235389"/>
          </a:xfrm>
        </p:grpSpPr>
        <p:sp>
          <p:nvSpPr>
            <p:cNvPr id="5" name="Rounded Rectangle 4"/>
            <p:cNvSpPr/>
            <p:nvPr/>
          </p:nvSpPr>
          <p:spPr>
            <a:xfrm>
              <a:off x="4290307" y="3431870"/>
              <a:ext cx="1999130" cy="2106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torage 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0139" y="4258697"/>
              <a:ext cx="927100" cy="9271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307555" y="1154850"/>
              <a:ext cx="724878" cy="935415"/>
              <a:chOff x="414032" y="1123577"/>
              <a:chExt cx="936764" cy="1208843"/>
            </a:xfrm>
          </p:grpSpPr>
          <p:pic>
            <p:nvPicPr>
              <p:cNvPr id="8" name="Picture 7" descr="operato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505380" y="1123577"/>
                <a:ext cx="754063" cy="762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14032" y="1815355"/>
                <a:ext cx="936764" cy="517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Ground</a:t>
                </a:r>
              </a:p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Segment</a:t>
                </a:r>
                <a:endParaRPr lang="en-US" sz="1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40536" y="3965104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Database  &amp; File Server</a:t>
              </a:r>
            </a:p>
          </p:txBody>
        </p:sp>
        <p:cxnSp>
          <p:nvCxnSpPr>
            <p:cNvPr id="12" name="Shape 63"/>
            <p:cNvCxnSpPr/>
            <p:nvPr/>
          </p:nvCxnSpPr>
          <p:spPr>
            <a:xfrm rot="16200000" flipH="1">
              <a:off x="816910" y="4254406"/>
              <a:ext cx="1097280" cy="1372878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96566" y="5192449"/>
              <a:ext cx="1063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latin typeface="Arial" pitchFamily="34" charset="0"/>
                  <a:cs typeface="Arial" pitchFamily="34" charset="0"/>
                </a:rPr>
                <a:t>Wideband Data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2669733" y="4458118"/>
              <a:ext cx="12075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Acquisition LAN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719742" y="3055352"/>
              <a:ext cx="17930" cy="271630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17589" y="5121177"/>
              <a:ext cx="1213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High Performance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Mass Storage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430506" y="3225683"/>
              <a:ext cx="1271306" cy="421341"/>
            </a:xfrm>
            <a:custGeom>
              <a:avLst/>
              <a:gdLst>
                <a:gd name="connsiteX0" fmla="*/ 0 w 762000"/>
                <a:gd name="connsiteY0" fmla="*/ 268941 h 268941"/>
                <a:gd name="connsiteX1" fmla="*/ 0 w 762000"/>
                <a:gd name="connsiteY1" fmla="*/ 0 h 268941"/>
                <a:gd name="connsiteX2" fmla="*/ 762000 w 762000"/>
                <a:gd name="connsiteY2" fmla="*/ 0 h 2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68941">
                  <a:moveTo>
                    <a:pt x="0" y="268941"/>
                  </a:moveTo>
                  <a:lnTo>
                    <a:pt x="0" y="0"/>
                  </a:lnTo>
                  <a:lnTo>
                    <a:pt x="762000" y="0"/>
                  </a:lnTo>
                </a:path>
              </a:pathLst>
            </a:cu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737673" y="3915964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728148" y="4112814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28148" y="4309664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28148" y="4481114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740848" y="4643039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731323" y="4836714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37673" y="5014514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47198" y="5195489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5447440" y="4181563"/>
              <a:ext cx="23577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Analysis high performance  network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360627" y="2508521"/>
              <a:ext cx="33210" cy="3881718"/>
            </a:xfrm>
            <a:prstGeom prst="line">
              <a:avLst/>
            </a:prstGeom>
            <a:ln w="57150">
              <a:solidFill>
                <a:srgbClr val="575F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7123155" y="3387047"/>
              <a:ext cx="1595717" cy="2287197"/>
              <a:chOff x="8731624" y="3397608"/>
              <a:chExt cx="1595717" cy="2287197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8731624" y="3397608"/>
                <a:ext cx="1595717" cy="226809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 descr="server_multip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97471" y="4213413"/>
                <a:ext cx="1264022" cy="1264022"/>
              </a:xfrm>
              <a:prstGeom prst="rect">
                <a:avLst/>
              </a:prstGeom>
            </p:spPr>
          </p:pic>
          <p:pic>
            <p:nvPicPr>
              <p:cNvPr id="36" name="Picture 35" descr="server_multip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97471" y="3505202"/>
                <a:ext cx="1264022" cy="1264022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8915866" y="5284695"/>
                <a:ext cx="12282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Processing Server</a:t>
                </a:r>
              </a:p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Farm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9663435" y="3866986"/>
                <a:ext cx="195190" cy="195190"/>
                <a:chOff x="5369791" y="1539009"/>
                <a:chExt cx="381000" cy="381000"/>
              </a:xfrm>
            </p:grpSpPr>
            <p:pic>
              <p:nvPicPr>
                <p:cNvPr id="60" name="Picture 59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61" name="Picture 60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9670578" y="4045579"/>
                <a:ext cx="195190" cy="195190"/>
                <a:chOff x="5369791" y="1539009"/>
                <a:chExt cx="381000" cy="381000"/>
              </a:xfrm>
            </p:grpSpPr>
            <p:pic>
              <p:nvPicPr>
                <p:cNvPr id="58" name="Picture 57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9689628" y="4224172"/>
                <a:ext cx="195190" cy="195190"/>
                <a:chOff x="5369791" y="1539009"/>
                <a:chExt cx="381000" cy="381000"/>
              </a:xfrm>
            </p:grpSpPr>
            <p:pic>
              <p:nvPicPr>
                <p:cNvPr id="56" name="Picture 55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/>
              <p:cNvGrpSpPr/>
              <p:nvPr/>
            </p:nvGrpSpPr>
            <p:grpSpPr>
              <a:xfrm>
                <a:off x="9687247" y="4402766"/>
                <a:ext cx="195190" cy="195190"/>
                <a:chOff x="5369791" y="1539009"/>
                <a:chExt cx="381000" cy="381000"/>
              </a:xfrm>
            </p:grpSpPr>
            <p:pic>
              <p:nvPicPr>
                <p:cNvPr id="54" name="Picture 53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55" name="Picture 54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42" name="Group 41"/>
              <p:cNvGrpSpPr/>
              <p:nvPr/>
            </p:nvGrpSpPr>
            <p:grpSpPr>
              <a:xfrm>
                <a:off x="9699153" y="4571835"/>
                <a:ext cx="195190" cy="195190"/>
                <a:chOff x="5369791" y="1539009"/>
                <a:chExt cx="381000" cy="381000"/>
              </a:xfrm>
            </p:grpSpPr>
            <p:pic>
              <p:nvPicPr>
                <p:cNvPr id="52" name="Picture 51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53" name="Picture 52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/>
              <p:cNvGrpSpPr/>
              <p:nvPr/>
            </p:nvGrpSpPr>
            <p:grpSpPr>
              <a:xfrm>
                <a:off x="9701534" y="4750429"/>
                <a:ext cx="195190" cy="195190"/>
                <a:chOff x="5369791" y="1539009"/>
                <a:chExt cx="381000" cy="381000"/>
              </a:xfrm>
            </p:grpSpPr>
            <p:pic>
              <p:nvPicPr>
                <p:cNvPr id="50" name="Picture 49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51" name="Picture 50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/>
              <p:cNvGrpSpPr/>
              <p:nvPr/>
            </p:nvGrpSpPr>
            <p:grpSpPr>
              <a:xfrm>
                <a:off x="9701534" y="4926641"/>
                <a:ext cx="195190" cy="195190"/>
                <a:chOff x="5369791" y="1539009"/>
                <a:chExt cx="381000" cy="381000"/>
              </a:xfrm>
            </p:grpSpPr>
            <p:pic>
              <p:nvPicPr>
                <p:cNvPr id="48" name="Picture 47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49" name="Picture 48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45" name="Group 44"/>
              <p:cNvGrpSpPr/>
              <p:nvPr/>
            </p:nvGrpSpPr>
            <p:grpSpPr>
              <a:xfrm>
                <a:off x="9706296" y="5098091"/>
                <a:ext cx="195190" cy="195190"/>
                <a:chOff x="5369791" y="1539009"/>
                <a:chExt cx="381000" cy="381000"/>
              </a:xfrm>
            </p:grpSpPr>
            <p:pic>
              <p:nvPicPr>
                <p:cNvPr id="46" name="Picture 45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47" name="Picture 46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</p:grpSp>
        <p:pic>
          <p:nvPicPr>
            <p:cNvPr id="62" name="Picture 61" descr="server_database_mysq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6665" y="3435232"/>
              <a:ext cx="687901" cy="687901"/>
            </a:xfrm>
            <a:prstGeom prst="rect">
              <a:avLst/>
            </a:prstGeom>
          </p:spPr>
        </p:pic>
        <p:pic>
          <p:nvPicPr>
            <p:cNvPr id="63" name="Picture 62" descr="Job gear_gree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15045" y="3579572"/>
              <a:ext cx="202801" cy="2028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5" name="Group 64"/>
            <p:cNvGrpSpPr/>
            <p:nvPr/>
          </p:nvGrpSpPr>
          <p:grpSpPr>
            <a:xfrm>
              <a:off x="244784" y="3401295"/>
              <a:ext cx="865127" cy="865127"/>
              <a:chOff x="178004" y="3208020"/>
              <a:chExt cx="1312976" cy="1312976"/>
            </a:xfrm>
          </p:grpSpPr>
          <p:pic>
            <p:nvPicPr>
              <p:cNvPr id="66" name="Picture 65" descr="sensor03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8004" y="3208020"/>
                <a:ext cx="1312976" cy="1312976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502920" y="4023360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Sensor</a:t>
                </a:r>
                <a:endParaRPr lang="en-US" sz="1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8" name="Shape 63"/>
            <p:cNvCxnSpPr>
              <a:stCxn id="9" idx="2"/>
              <a:endCxn id="66" idx="0"/>
            </p:cNvCxnSpPr>
            <p:nvPr/>
          </p:nvCxnSpPr>
          <p:spPr>
            <a:xfrm>
              <a:off x="669994" y="2090265"/>
              <a:ext cx="7354" cy="131103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77347" y="2358038"/>
              <a:ext cx="8386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latin typeface="Arial" pitchFamily="34" charset="0"/>
                  <a:cs typeface="Arial" pitchFamily="34" charset="0"/>
                </a:rPr>
                <a:t>Commands</a:t>
              </a:r>
              <a:endParaRPr lang="en-US" sz="1000" i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037554" y="4852346"/>
              <a:ext cx="716116" cy="1063836"/>
              <a:chOff x="3754900" y="4858114"/>
              <a:chExt cx="716116" cy="1063836"/>
            </a:xfrm>
          </p:grpSpPr>
          <p:pic>
            <p:nvPicPr>
              <p:cNvPr id="71" name="Picture 70" descr="server_multip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54900" y="5240128"/>
                <a:ext cx="716116" cy="681822"/>
              </a:xfrm>
              <a:prstGeom prst="rect">
                <a:avLst/>
              </a:prstGeom>
            </p:spPr>
          </p:pic>
          <p:pic>
            <p:nvPicPr>
              <p:cNvPr id="72" name="Picture 71" descr="server_multip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54900" y="4858114"/>
                <a:ext cx="716116" cy="681822"/>
              </a:xfrm>
              <a:prstGeom prst="rect">
                <a:avLst/>
              </a:prstGeom>
            </p:spPr>
          </p:pic>
          <p:grpSp>
            <p:nvGrpSpPr>
              <p:cNvPr id="73" name="Group 72"/>
              <p:cNvGrpSpPr/>
              <p:nvPr/>
            </p:nvGrpSpPr>
            <p:grpSpPr>
              <a:xfrm>
                <a:off x="4188847" y="5053263"/>
                <a:ext cx="110583" cy="105287"/>
                <a:chOff x="5369791" y="1539009"/>
                <a:chExt cx="381000" cy="381000"/>
              </a:xfrm>
            </p:grpSpPr>
            <p:pic>
              <p:nvPicPr>
                <p:cNvPr id="95" name="Picture 94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96" name="Picture 95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74" name="Group 73"/>
              <p:cNvGrpSpPr/>
              <p:nvPr/>
            </p:nvGrpSpPr>
            <p:grpSpPr>
              <a:xfrm>
                <a:off x="4192894" y="5149597"/>
                <a:ext cx="110583" cy="105287"/>
                <a:chOff x="5369791" y="1539009"/>
                <a:chExt cx="381000" cy="381000"/>
              </a:xfrm>
            </p:grpSpPr>
            <p:pic>
              <p:nvPicPr>
                <p:cNvPr id="93" name="Picture 92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94" name="Picture 93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75" name="Group 74"/>
              <p:cNvGrpSpPr/>
              <p:nvPr/>
            </p:nvGrpSpPr>
            <p:grpSpPr>
              <a:xfrm>
                <a:off x="4203686" y="5245931"/>
                <a:ext cx="110583" cy="105287"/>
                <a:chOff x="5369791" y="1539009"/>
                <a:chExt cx="381000" cy="381000"/>
              </a:xfrm>
            </p:grpSpPr>
            <p:pic>
              <p:nvPicPr>
                <p:cNvPr id="91" name="Picture 90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92" name="Picture 91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76" name="Group 75"/>
              <p:cNvGrpSpPr/>
              <p:nvPr/>
            </p:nvGrpSpPr>
            <p:grpSpPr>
              <a:xfrm>
                <a:off x="4202338" y="5342266"/>
                <a:ext cx="110583" cy="105287"/>
                <a:chOff x="5369791" y="1539009"/>
                <a:chExt cx="381000" cy="381000"/>
              </a:xfrm>
            </p:grpSpPr>
            <p:pic>
              <p:nvPicPr>
                <p:cNvPr id="89" name="Picture 88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90" name="Picture 89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77" name="Group 76"/>
              <p:cNvGrpSpPr/>
              <p:nvPr/>
            </p:nvGrpSpPr>
            <p:grpSpPr>
              <a:xfrm>
                <a:off x="4209083" y="5433463"/>
                <a:ext cx="110583" cy="105287"/>
                <a:chOff x="5369791" y="1539009"/>
                <a:chExt cx="381000" cy="381000"/>
              </a:xfrm>
            </p:grpSpPr>
            <p:pic>
              <p:nvPicPr>
                <p:cNvPr id="87" name="Picture 86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88" name="Picture 87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78" name="Group 77"/>
              <p:cNvGrpSpPr/>
              <p:nvPr/>
            </p:nvGrpSpPr>
            <p:grpSpPr>
              <a:xfrm>
                <a:off x="4210432" y="5529797"/>
                <a:ext cx="110583" cy="105287"/>
                <a:chOff x="5369791" y="1539009"/>
                <a:chExt cx="381000" cy="381000"/>
              </a:xfrm>
            </p:grpSpPr>
            <p:pic>
              <p:nvPicPr>
                <p:cNvPr id="85" name="Picture 84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86" name="Picture 85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79" name="Group 78"/>
              <p:cNvGrpSpPr/>
              <p:nvPr/>
            </p:nvGrpSpPr>
            <p:grpSpPr>
              <a:xfrm>
                <a:off x="4210432" y="5624847"/>
                <a:ext cx="110583" cy="105287"/>
                <a:chOff x="5369791" y="1539009"/>
                <a:chExt cx="381000" cy="381000"/>
              </a:xfrm>
            </p:grpSpPr>
            <p:pic>
              <p:nvPicPr>
                <p:cNvPr id="83" name="Picture 82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84" name="Picture 83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80" name="Group 79"/>
              <p:cNvGrpSpPr/>
              <p:nvPr/>
            </p:nvGrpSpPr>
            <p:grpSpPr>
              <a:xfrm>
                <a:off x="4213130" y="5717329"/>
                <a:ext cx="110583" cy="105287"/>
                <a:chOff x="5369791" y="1539009"/>
                <a:chExt cx="381000" cy="381000"/>
              </a:xfrm>
            </p:grpSpPr>
            <p:pic>
              <p:nvPicPr>
                <p:cNvPr id="81" name="Picture 80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82" name="Picture 81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97" name="Shape 63"/>
            <p:cNvCxnSpPr/>
            <p:nvPr/>
          </p:nvCxnSpPr>
          <p:spPr>
            <a:xfrm flipV="1">
              <a:off x="2753670" y="5474189"/>
              <a:ext cx="606957" cy="12682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hape 63"/>
            <p:cNvCxnSpPr/>
            <p:nvPr/>
          </p:nvCxnSpPr>
          <p:spPr>
            <a:xfrm flipV="1">
              <a:off x="3437735" y="5486871"/>
              <a:ext cx="967178" cy="6341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To Our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To Build Solutions Quickly</a:t>
            </a:r>
          </a:p>
          <a:p>
            <a:pPr lvl="1"/>
            <a:r>
              <a:rPr lang="en-US" dirty="0" smtClean="0"/>
              <a:t>Cannot Delay Launch To Add Integration and Test Tools</a:t>
            </a:r>
          </a:p>
          <a:p>
            <a:r>
              <a:rPr lang="en-US" dirty="0" smtClean="0"/>
              <a:t>Solutions Needed To Be Added To Launch Critical Baseline</a:t>
            </a:r>
          </a:p>
          <a:p>
            <a:pPr lvl="1"/>
            <a:r>
              <a:rPr lang="en-US" dirty="0"/>
              <a:t>Cannot Break Launch Critical Baseline Functionality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Of Changes Exist At Lowest Level Of Code</a:t>
            </a:r>
          </a:p>
          <a:p>
            <a:pPr lvl="1"/>
            <a:r>
              <a:rPr lang="en-US" dirty="0" smtClean="0"/>
              <a:t>Want As Mature As Possible</a:t>
            </a:r>
          </a:p>
          <a:p>
            <a:r>
              <a:rPr lang="en-US" dirty="0" smtClean="0"/>
              <a:t>Work </a:t>
            </a:r>
            <a:r>
              <a:rPr lang="en-US" dirty="0" smtClean="0"/>
              <a:t>On Existing Hardware</a:t>
            </a:r>
          </a:p>
          <a:p>
            <a:pPr lvl="1"/>
            <a:r>
              <a:rPr lang="en-US" dirty="0" smtClean="0"/>
              <a:t>Flight System Being Built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urved Right Arrow 4"/>
          <p:cNvSpPr/>
          <p:nvPr/>
        </p:nvSpPr>
        <p:spPr>
          <a:xfrm rot="16200000">
            <a:off x="4983626" y="3807287"/>
            <a:ext cx="471336" cy="3429817"/>
          </a:xfrm>
          <a:prstGeom prst="curvedRightArrow">
            <a:avLst/>
          </a:prstGeom>
          <a:solidFill>
            <a:srgbClr val="7030A0"/>
          </a:solidFill>
          <a:ln w="57150">
            <a:noFill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876" y="5079875"/>
            <a:ext cx="556930" cy="38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663806" y="5246516"/>
            <a:ext cx="4270394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14004" y="5079875"/>
            <a:ext cx="972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Flight System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75" y="5040526"/>
            <a:ext cx="397885" cy="411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14" y="5074449"/>
            <a:ext cx="424158" cy="424158"/>
          </a:xfrm>
          <a:prstGeom prst="rect">
            <a:avLst/>
          </a:prstGeom>
        </p:spPr>
      </p:pic>
      <p:pic>
        <p:nvPicPr>
          <p:cNvPr id="11" name="Picture 8" descr="C:\Users\engelbr2\AppData\Local\Microsoft\Windows\Temporary Internet Files\Content.IE5\RWUX8EA0\bag_of_money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114" y="4976557"/>
            <a:ext cx="484102" cy="61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4261104" y="1138666"/>
            <a:ext cx="4891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Capabilities Used By Development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DAA00"/>
                </a:solidFill>
                <a:latin typeface="Arial" pitchFamily="34" charset="0"/>
                <a:cs typeface="Arial" pitchFamily="34" charset="0"/>
              </a:rPr>
              <a:t>Event Log File Monitored In 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trike="sngStrike" dirty="0" smtClean="0">
                <a:latin typeface="Arial" pitchFamily="34" charset="0"/>
                <a:cs typeface="Arial" pitchFamily="34" charset="0"/>
              </a:rPr>
              <a:t>Data From STE Monitored In Real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strike="sngStrike" dirty="0" smtClean="0">
                <a:latin typeface="Arial" pitchFamily="34" charset="0"/>
                <a:cs typeface="Arial" pitchFamily="34" charset="0"/>
              </a:rPr>
              <a:t>Stored For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DAA00"/>
                </a:solidFill>
                <a:latin typeface="Arial" pitchFamily="34" charset="0"/>
                <a:cs typeface="Arial" pitchFamily="34" charset="0"/>
              </a:rPr>
              <a:t>Bus Analyzer For Real Time SW/HW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DAA00"/>
                </a:solidFill>
                <a:latin typeface="Arial" pitchFamily="34" charset="0"/>
                <a:cs typeface="Arial" pitchFamily="34" charset="0"/>
              </a:rPr>
              <a:t>FSW Debugging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DAA00"/>
                </a:solidFill>
                <a:latin typeface="Arial" pitchFamily="34" charset="0"/>
                <a:cs typeface="Arial" pitchFamily="34" charset="0"/>
              </a:rPr>
              <a:t>Performance  &amp; Timing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DAA00"/>
                </a:solidFill>
                <a:latin typeface="Arial" pitchFamily="34" charset="0"/>
                <a:cs typeface="Arial" pitchFamily="34" charset="0"/>
              </a:rPr>
              <a:t>SBC Console Access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On-Orbit I&amp;T Environment</a:t>
            </a:r>
            <a:br>
              <a:rPr lang="en-US" dirty="0" smtClean="0"/>
            </a:br>
            <a:r>
              <a:rPr lang="en-US" dirty="0" smtClean="0"/>
              <a:t>Targeted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4784" y="1154850"/>
            <a:ext cx="8474088" cy="5235389"/>
            <a:chOff x="244784" y="1154850"/>
            <a:chExt cx="8474088" cy="5235389"/>
          </a:xfrm>
        </p:grpSpPr>
        <p:sp>
          <p:nvSpPr>
            <p:cNvPr id="5" name="Rounded Rectangle 4"/>
            <p:cNvSpPr/>
            <p:nvPr/>
          </p:nvSpPr>
          <p:spPr>
            <a:xfrm>
              <a:off x="4290307" y="3431870"/>
              <a:ext cx="1999130" cy="21067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torage 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0139" y="4258697"/>
              <a:ext cx="927100" cy="9271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307555" y="1154850"/>
              <a:ext cx="724878" cy="935415"/>
              <a:chOff x="414032" y="1123577"/>
              <a:chExt cx="936764" cy="1208843"/>
            </a:xfrm>
          </p:grpSpPr>
          <p:pic>
            <p:nvPicPr>
              <p:cNvPr id="8" name="Picture 7" descr="operato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flipH="1">
                <a:off x="505380" y="1123577"/>
                <a:ext cx="754063" cy="762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14032" y="1815355"/>
                <a:ext cx="936764" cy="517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Ground</a:t>
                </a:r>
              </a:p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Segment</a:t>
                </a:r>
                <a:endParaRPr lang="en-US" sz="1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40536" y="3965104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Database  &amp; File Server</a:t>
              </a:r>
            </a:p>
          </p:txBody>
        </p:sp>
        <p:cxnSp>
          <p:nvCxnSpPr>
            <p:cNvPr id="12" name="Shape 63"/>
            <p:cNvCxnSpPr/>
            <p:nvPr/>
          </p:nvCxnSpPr>
          <p:spPr>
            <a:xfrm rot="16200000" flipH="1">
              <a:off x="816910" y="4254406"/>
              <a:ext cx="1097280" cy="1372878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96566" y="5192449"/>
              <a:ext cx="1063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latin typeface="Arial" pitchFamily="34" charset="0"/>
                  <a:cs typeface="Arial" pitchFamily="34" charset="0"/>
                </a:rPr>
                <a:t>Wideband Data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2669733" y="4458118"/>
              <a:ext cx="12075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Acquisition LAN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719742" y="3055352"/>
              <a:ext cx="17930" cy="271630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17589" y="5121177"/>
              <a:ext cx="1213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High Performance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Mass Storage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430506" y="3225683"/>
              <a:ext cx="1271306" cy="421341"/>
            </a:xfrm>
            <a:custGeom>
              <a:avLst/>
              <a:gdLst>
                <a:gd name="connsiteX0" fmla="*/ 0 w 762000"/>
                <a:gd name="connsiteY0" fmla="*/ 268941 h 268941"/>
                <a:gd name="connsiteX1" fmla="*/ 0 w 762000"/>
                <a:gd name="connsiteY1" fmla="*/ 0 h 268941"/>
                <a:gd name="connsiteX2" fmla="*/ 762000 w 762000"/>
                <a:gd name="connsiteY2" fmla="*/ 0 h 2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68941">
                  <a:moveTo>
                    <a:pt x="0" y="268941"/>
                  </a:moveTo>
                  <a:lnTo>
                    <a:pt x="0" y="0"/>
                  </a:lnTo>
                  <a:lnTo>
                    <a:pt x="762000" y="0"/>
                  </a:lnTo>
                </a:path>
              </a:pathLst>
            </a:cu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737673" y="3915964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728148" y="4112814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28148" y="4309664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28148" y="4481114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740848" y="4643039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731323" y="4836714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37673" y="5014514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47198" y="5195489"/>
              <a:ext cx="753035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5447440" y="4181563"/>
              <a:ext cx="23577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Analysis high performance  network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360627" y="2508521"/>
              <a:ext cx="33210" cy="3881718"/>
            </a:xfrm>
            <a:prstGeom prst="line">
              <a:avLst/>
            </a:prstGeom>
            <a:ln w="57150">
              <a:solidFill>
                <a:srgbClr val="575F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7123155" y="3387047"/>
              <a:ext cx="1595717" cy="2287197"/>
              <a:chOff x="8731624" y="3397608"/>
              <a:chExt cx="1595717" cy="2287197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8731624" y="3397608"/>
                <a:ext cx="1595717" cy="226809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 descr="server_multip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97471" y="4213413"/>
                <a:ext cx="1264022" cy="1264022"/>
              </a:xfrm>
              <a:prstGeom prst="rect">
                <a:avLst/>
              </a:prstGeom>
            </p:spPr>
          </p:pic>
          <p:pic>
            <p:nvPicPr>
              <p:cNvPr id="36" name="Picture 35" descr="server_multip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97471" y="3505202"/>
                <a:ext cx="1264022" cy="1264022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8915866" y="5284695"/>
                <a:ext cx="12282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Processing Server</a:t>
                </a:r>
              </a:p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Farm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9663435" y="3866986"/>
                <a:ext cx="195190" cy="195190"/>
                <a:chOff x="5369791" y="1539009"/>
                <a:chExt cx="381000" cy="381000"/>
              </a:xfrm>
            </p:grpSpPr>
            <p:pic>
              <p:nvPicPr>
                <p:cNvPr id="60" name="Picture 59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61" name="Picture 60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9670578" y="4045579"/>
                <a:ext cx="195190" cy="195190"/>
                <a:chOff x="5369791" y="1539009"/>
                <a:chExt cx="381000" cy="381000"/>
              </a:xfrm>
            </p:grpSpPr>
            <p:pic>
              <p:nvPicPr>
                <p:cNvPr id="58" name="Picture 57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9689628" y="4224172"/>
                <a:ext cx="195190" cy="195190"/>
                <a:chOff x="5369791" y="1539009"/>
                <a:chExt cx="381000" cy="381000"/>
              </a:xfrm>
            </p:grpSpPr>
            <p:pic>
              <p:nvPicPr>
                <p:cNvPr id="56" name="Picture 55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/>
              <p:cNvGrpSpPr/>
              <p:nvPr/>
            </p:nvGrpSpPr>
            <p:grpSpPr>
              <a:xfrm>
                <a:off x="9687247" y="4402766"/>
                <a:ext cx="195190" cy="195190"/>
                <a:chOff x="5369791" y="1539009"/>
                <a:chExt cx="381000" cy="381000"/>
              </a:xfrm>
            </p:grpSpPr>
            <p:pic>
              <p:nvPicPr>
                <p:cNvPr id="54" name="Picture 53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55" name="Picture 54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42" name="Group 41"/>
              <p:cNvGrpSpPr/>
              <p:nvPr/>
            </p:nvGrpSpPr>
            <p:grpSpPr>
              <a:xfrm>
                <a:off x="9699153" y="4571835"/>
                <a:ext cx="195190" cy="195190"/>
                <a:chOff x="5369791" y="1539009"/>
                <a:chExt cx="381000" cy="381000"/>
              </a:xfrm>
            </p:grpSpPr>
            <p:pic>
              <p:nvPicPr>
                <p:cNvPr id="52" name="Picture 51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53" name="Picture 52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/>
              <p:cNvGrpSpPr/>
              <p:nvPr/>
            </p:nvGrpSpPr>
            <p:grpSpPr>
              <a:xfrm>
                <a:off x="9701534" y="4750429"/>
                <a:ext cx="195190" cy="195190"/>
                <a:chOff x="5369791" y="1539009"/>
                <a:chExt cx="381000" cy="381000"/>
              </a:xfrm>
            </p:grpSpPr>
            <p:pic>
              <p:nvPicPr>
                <p:cNvPr id="50" name="Picture 49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51" name="Picture 50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/>
              <p:cNvGrpSpPr/>
              <p:nvPr/>
            </p:nvGrpSpPr>
            <p:grpSpPr>
              <a:xfrm>
                <a:off x="9701534" y="4926641"/>
                <a:ext cx="195190" cy="195190"/>
                <a:chOff x="5369791" y="1539009"/>
                <a:chExt cx="381000" cy="381000"/>
              </a:xfrm>
            </p:grpSpPr>
            <p:pic>
              <p:nvPicPr>
                <p:cNvPr id="48" name="Picture 47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49" name="Picture 48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45" name="Group 44"/>
              <p:cNvGrpSpPr/>
              <p:nvPr/>
            </p:nvGrpSpPr>
            <p:grpSpPr>
              <a:xfrm>
                <a:off x="9706296" y="5098091"/>
                <a:ext cx="195190" cy="195190"/>
                <a:chOff x="5369791" y="1539009"/>
                <a:chExt cx="381000" cy="381000"/>
              </a:xfrm>
            </p:grpSpPr>
            <p:pic>
              <p:nvPicPr>
                <p:cNvPr id="46" name="Picture 45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47" name="Picture 46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</p:grpSp>
        <p:pic>
          <p:nvPicPr>
            <p:cNvPr id="62" name="Picture 61" descr="server_database_mysq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6665" y="3435232"/>
              <a:ext cx="687901" cy="687901"/>
            </a:xfrm>
            <a:prstGeom prst="rect">
              <a:avLst/>
            </a:prstGeom>
          </p:spPr>
        </p:pic>
        <p:pic>
          <p:nvPicPr>
            <p:cNvPr id="63" name="Picture 62" descr="Job gear_gree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15045" y="3579572"/>
              <a:ext cx="202801" cy="2028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5" name="Group 64"/>
            <p:cNvGrpSpPr/>
            <p:nvPr/>
          </p:nvGrpSpPr>
          <p:grpSpPr>
            <a:xfrm>
              <a:off x="244784" y="3401295"/>
              <a:ext cx="865127" cy="865127"/>
              <a:chOff x="178004" y="3208020"/>
              <a:chExt cx="1312976" cy="1312976"/>
            </a:xfrm>
          </p:grpSpPr>
          <p:pic>
            <p:nvPicPr>
              <p:cNvPr id="66" name="Picture 65" descr="sensor03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8004" y="3208020"/>
                <a:ext cx="1312976" cy="1312976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502920" y="4023360"/>
                <a:ext cx="6174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Sensor</a:t>
                </a:r>
                <a:endParaRPr lang="en-US" sz="1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8" name="Shape 63"/>
            <p:cNvCxnSpPr>
              <a:stCxn id="9" idx="2"/>
              <a:endCxn id="66" idx="0"/>
            </p:cNvCxnSpPr>
            <p:nvPr/>
          </p:nvCxnSpPr>
          <p:spPr>
            <a:xfrm>
              <a:off x="669994" y="2090265"/>
              <a:ext cx="7354" cy="131103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77347" y="2358038"/>
              <a:ext cx="8386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latin typeface="Arial" pitchFamily="34" charset="0"/>
                  <a:cs typeface="Arial" pitchFamily="34" charset="0"/>
                </a:rPr>
                <a:t>Commands</a:t>
              </a:r>
              <a:endParaRPr lang="en-US" sz="1000" i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037554" y="4852346"/>
              <a:ext cx="716116" cy="1063836"/>
              <a:chOff x="3754900" y="4858114"/>
              <a:chExt cx="716116" cy="1063836"/>
            </a:xfrm>
          </p:grpSpPr>
          <p:pic>
            <p:nvPicPr>
              <p:cNvPr id="71" name="Picture 70" descr="server_multip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54900" y="5240128"/>
                <a:ext cx="716116" cy="681822"/>
              </a:xfrm>
              <a:prstGeom prst="rect">
                <a:avLst/>
              </a:prstGeom>
            </p:spPr>
          </p:pic>
          <p:pic>
            <p:nvPicPr>
              <p:cNvPr id="72" name="Picture 71" descr="server_multip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54900" y="4858114"/>
                <a:ext cx="716116" cy="681822"/>
              </a:xfrm>
              <a:prstGeom prst="rect">
                <a:avLst/>
              </a:prstGeom>
            </p:spPr>
          </p:pic>
          <p:grpSp>
            <p:nvGrpSpPr>
              <p:cNvPr id="73" name="Group 72"/>
              <p:cNvGrpSpPr/>
              <p:nvPr/>
            </p:nvGrpSpPr>
            <p:grpSpPr>
              <a:xfrm>
                <a:off x="4188847" y="5053263"/>
                <a:ext cx="110583" cy="105287"/>
                <a:chOff x="5369791" y="1539009"/>
                <a:chExt cx="381000" cy="381000"/>
              </a:xfrm>
            </p:grpSpPr>
            <p:pic>
              <p:nvPicPr>
                <p:cNvPr id="95" name="Picture 94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96" name="Picture 95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74" name="Group 73"/>
              <p:cNvGrpSpPr/>
              <p:nvPr/>
            </p:nvGrpSpPr>
            <p:grpSpPr>
              <a:xfrm>
                <a:off x="4192894" y="5149597"/>
                <a:ext cx="110583" cy="105287"/>
                <a:chOff x="5369791" y="1539009"/>
                <a:chExt cx="381000" cy="381000"/>
              </a:xfrm>
            </p:grpSpPr>
            <p:pic>
              <p:nvPicPr>
                <p:cNvPr id="93" name="Picture 92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94" name="Picture 93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75" name="Group 74"/>
              <p:cNvGrpSpPr/>
              <p:nvPr/>
            </p:nvGrpSpPr>
            <p:grpSpPr>
              <a:xfrm>
                <a:off x="4203686" y="5245931"/>
                <a:ext cx="110583" cy="105287"/>
                <a:chOff x="5369791" y="1539009"/>
                <a:chExt cx="381000" cy="381000"/>
              </a:xfrm>
            </p:grpSpPr>
            <p:pic>
              <p:nvPicPr>
                <p:cNvPr id="91" name="Picture 90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92" name="Picture 91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76" name="Group 75"/>
              <p:cNvGrpSpPr/>
              <p:nvPr/>
            </p:nvGrpSpPr>
            <p:grpSpPr>
              <a:xfrm>
                <a:off x="4202338" y="5342266"/>
                <a:ext cx="110583" cy="105287"/>
                <a:chOff x="5369791" y="1539009"/>
                <a:chExt cx="381000" cy="381000"/>
              </a:xfrm>
            </p:grpSpPr>
            <p:pic>
              <p:nvPicPr>
                <p:cNvPr id="89" name="Picture 88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90" name="Picture 89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77" name="Group 76"/>
              <p:cNvGrpSpPr/>
              <p:nvPr/>
            </p:nvGrpSpPr>
            <p:grpSpPr>
              <a:xfrm>
                <a:off x="4209083" y="5433463"/>
                <a:ext cx="110583" cy="105287"/>
                <a:chOff x="5369791" y="1539009"/>
                <a:chExt cx="381000" cy="381000"/>
              </a:xfrm>
            </p:grpSpPr>
            <p:pic>
              <p:nvPicPr>
                <p:cNvPr id="87" name="Picture 86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88" name="Picture 87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78" name="Group 77"/>
              <p:cNvGrpSpPr/>
              <p:nvPr/>
            </p:nvGrpSpPr>
            <p:grpSpPr>
              <a:xfrm>
                <a:off x="4210432" y="5529797"/>
                <a:ext cx="110583" cy="105287"/>
                <a:chOff x="5369791" y="1539009"/>
                <a:chExt cx="381000" cy="381000"/>
              </a:xfrm>
            </p:grpSpPr>
            <p:pic>
              <p:nvPicPr>
                <p:cNvPr id="85" name="Picture 84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86" name="Picture 85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79" name="Group 78"/>
              <p:cNvGrpSpPr/>
              <p:nvPr/>
            </p:nvGrpSpPr>
            <p:grpSpPr>
              <a:xfrm>
                <a:off x="4210432" y="5624847"/>
                <a:ext cx="110583" cy="105287"/>
                <a:chOff x="5369791" y="1539009"/>
                <a:chExt cx="381000" cy="381000"/>
              </a:xfrm>
            </p:grpSpPr>
            <p:pic>
              <p:nvPicPr>
                <p:cNvPr id="83" name="Picture 82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84" name="Picture 83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  <p:grpSp>
            <p:nvGrpSpPr>
              <p:cNvPr id="80" name="Group 79"/>
              <p:cNvGrpSpPr/>
              <p:nvPr/>
            </p:nvGrpSpPr>
            <p:grpSpPr>
              <a:xfrm>
                <a:off x="4213130" y="5717329"/>
                <a:ext cx="110583" cy="105287"/>
                <a:chOff x="5369791" y="1539009"/>
                <a:chExt cx="381000" cy="381000"/>
              </a:xfrm>
            </p:grpSpPr>
            <p:pic>
              <p:nvPicPr>
                <p:cNvPr id="81" name="Picture 80" descr="Cloud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69791" y="1539009"/>
                  <a:ext cx="381000" cy="381000"/>
                </a:xfrm>
                <a:prstGeom prst="rect">
                  <a:avLst/>
                </a:prstGeom>
              </p:spPr>
            </p:pic>
            <p:pic>
              <p:nvPicPr>
                <p:cNvPr id="82" name="Picture 81" descr="hammer icon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70010" y="1635919"/>
                  <a:ext cx="175931" cy="175931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97" name="Shape 63"/>
            <p:cNvCxnSpPr/>
            <p:nvPr/>
          </p:nvCxnSpPr>
          <p:spPr>
            <a:xfrm flipV="1">
              <a:off x="2753670" y="5474189"/>
              <a:ext cx="606957" cy="12682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hape 63"/>
            <p:cNvCxnSpPr/>
            <p:nvPr/>
          </p:nvCxnSpPr>
          <p:spPr>
            <a:xfrm flipV="1">
              <a:off x="3437735" y="5486871"/>
              <a:ext cx="967178" cy="6341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Want To Deliver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97280"/>
            <a:ext cx="8452701" cy="53797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We </a:t>
            </a:r>
            <a:r>
              <a:rPr lang="en-US" sz="1800" dirty="0"/>
              <a:t>Want To Be Tesla</a:t>
            </a:r>
          </a:p>
          <a:p>
            <a:r>
              <a:rPr lang="en-US" sz="1800" dirty="0" smtClean="0"/>
              <a:t>Tesla Delivers </a:t>
            </a:r>
            <a:r>
              <a:rPr lang="en-US" sz="1800" dirty="0"/>
              <a:t>New Versions Overnight</a:t>
            </a:r>
          </a:p>
          <a:p>
            <a:pPr lvl="1"/>
            <a:r>
              <a:rPr lang="en-US" dirty="0"/>
              <a:t>Next Morning, You Have </a:t>
            </a:r>
            <a:r>
              <a:rPr lang="en-US" dirty="0" smtClean="0"/>
              <a:t>Autopilot</a:t>
            </a:r>
          </a:p>
          <a:p>
            <a:pPr lvl="1"/>
            <a:r>
              <a:rPr lang="en-US" dirty="0" smtClean="0"/>
              <a:t>Or A Faster Car</a:t>
            </a:r>
            <a:endParaRPr lang="en-US" dirty="0"/>
          </a:p>
          <a:p>
            <a:r>
              <a:rPr lang="en-US" sz="1800" dirty="0" smtClean="0"/>
              <a:t>How </a:t>
            </a:r>
            <a:r>
              <a:rPr lang="en-US" sz="1800" dirty="0"/>
              <a:t>Can They Do This?</a:t>
            </a:r>
          </a:p>
          <a:p>
            <a:pPr lvl="1"/>
            <a:r>
              <a:rPr lang="en-US" dirty="0"/>
              <a:t>Test Beds That EXACTLY Match Delivered Product Variations</a:t>
            </a:r>
          </a:p>
          <a:p>
            <a:pPr lvl="1"/>
            <a:r>
              <a:rPr lang="en-US" dirty="0"/>
              <a:t>Beta Tester Network That Covers Product And Usage Variations</a:t>
            </a:r>
          </a:p>
          <a:p>
            <a:pPr lvl="2"/>
            <a:r>
              <a:rPr lang="en-US" dirty="0"/>
              <a:t>Beta Versions Can Roll Back As Needed</a:t>
            </a:r>
          </a:p>
          <a:p>
            <a:r>
              <a:rPr lang="en-US" sz="1800" dirty="0" smtClean="0"/>
              <a:t>Even </a:t>
            </a:r>
            <a:r>
              <a:rPr lang="en-US" sz="1800" dirty="0"/>
              <a:t>With This Testing Environment Problems Still </a:t>
            </a:r>
            <a:r>
              <a:rPr lang="en-US" sz="1800" dirty="0" smtClean="0"/>
              <a:t>Occur</a:t>
            </a:r>
          </a:p>
          <a:p>
            <a:pPr lvl="1"/>
            <a:r>
              <a:rPr lang="en-US" dirty="0" smtClean="0"/>
              <a:t>Apple Pulled iOS 9.03 Update Because Of Problems</a:t>
            </a:r>
          </a:p>
          <a:p>
            <a:pPr lvl="1"/>
            <a:r>
              <a:rPr lang="en-US" dirty="0" smtClean="0"/>
              <a:t>Lexus Over-the-air Update Bricked Infotainment System</a:t>
            </a:r>
          </a:p>
          <a:p>
            <a:pPr lvl="1"/>
            <a:endParaRPr lang="en-US" sz="14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2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Information</a:t>
            </a:r>
            <a:br>
              <a:rPr lang="en-US" dirty="0" smtClean="0"/>
            </a:br>
            <a:r>
              <a:rPr lang="en-US" dirty="0" smtClean="0"/>
              <a:t>Performance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7280"/>
            <a:ext cx="8382000" cy="38505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Early In Program Added Code To Gather Timing Information</a:t>
            </a:r>
          </a:p>
          <a:p>
            <a:pPr lvl="1"/>
            <a:r>
              <a:rPr lang="en-US" dirty="0" smtClean="0"/>
              <a:t>Think Of A Stop Watch</a:t>
            </a:r>
          </a:p>
          <a:p>
            <a:pPr lvl="1"/>
            <a:r>
              <a:rPr lang="en-US" dirty="0" smtClean="0"/>
              <a:t>Begin/End Blocks For Tracking Activities</a:t>
            </a:r>
          </a:p>
          <a:p>
            <a:pPr lvl="1"/>
            <a:r>
              <a:rPr lang="en-US" dirty="0" smtClean="0"/>
              <a:t>Tracks Per Task And Activity</a:t>
            </a:r>
          </a:p>
          <a:p>
            <a:pPr lvl="1"/>
            <a:r>
              <a:rPr lang="en-US" dirty="0" smtClean="0"/>
              <a:t>Gathers Wall And Optionally CPU Time</a:t>
            </a:r>
          </a:p>
          <a:p>
            <a:pPr lvl="1"/>
            <a:r>
              <a:rPr lang="en-US" dirty="0" smtClean="0"/>
              <a:t>Turn On/Off Via </a:t>
            </a:r>
            <a:r>
              <a:rPr lang="en-US" dirty="0" err="1" smtClean="0"/>
              <a:t>Config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Reported in microseconds</a:t>
            </a:r>
          </a:p>
          <a:p>
            <a:pPr lvl="1"/>
            <a:r>
              <a:rPr lang="en-US" dirty="0" smtClean="0"/>
              <a:t>Produces CSV File</a:t>
            </a:r>
          </a:p>
          <a:p>
            <a:r>
              <a:rPr lang="en-US" dirty="0" smtClean="0"/>
              <a:t>Code Not Removed “Just In Case”</a:t>
            </a:r>
          </a:p>
          <a:p>
            <a:r>
              <a:rPr lang="en-US" dirty="0" smtClean="0"/>
              <a:t>FSW Always Checks Interrupt Response Timing Met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96" y="4947833"/>
            <a:ext cx="7908208" cy="154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90" y="1754852"/>
            <a:ext cx="1226810" cy="126770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Information</a:t>
            </a:r>
            <a:br>
              <a:rPr lang="en-US" dirty="0" smtClean="0"/>
            </a:br>
            <a:r>
              <a:rPr lang="en-US" dirty="0" err="1" smtClean="0"/>
              <a:t>WindView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Valuable Tool is </a:t>
            </a:r>
            <a:r>
              <a:rPr lang="en-US" dirty="0" err="1" smtClean="0"/>
              <a:t>VxWorks</a:t>
            </a:r>
            <a:r>
              <a:rPr lang="en-US" dirty="0" smtClean="0"/>
              <a:t> </a:t>
            </a:r>
            <a:r>
              <a:rPr lang="en-US" dirty="0" err="1" smtClean="0"/>
              <a:t>WindView</a:t>
            </a:r>
            <a:endParaRPr lang="en-US" dirty="0" smtClean="0"/>
          </a:p>
          <a:p>
            <a:pPr lvl="1"/>
            <a:r>
              <a:rPr lang="en-US" dirty="0" smtClean="0"/>
              <a:t>Ultimately Found Original Problem</a:t>
            </a:r>
          </a:p>
          <a:p>
            <a:r>
              <a:rPr lang="en-US" dirty="0" err="1" smtClean="0"/>
              <a:t>WindView</a:t>
            </a:r>
            <a:r>
              <a:rPr lang="en-US" dirty="0" smtClean="0"/>
              <a:t> Allows</a:t>
            </a:r>
          </a:p>
          <a:p>
            <a:pPr lvl="1"/>
            <a:r>
              <a:rPr lang="en-US" dirty="0"/>
              <a:t>See Task Switching</a:t>
            </a:r>
          </a:p>
          <a:p>
            <a:pPr lvl="1"/>
            <a:r>
              <a:rPr lang="en-US" dirty="0" smtClean="0"/>
              <a:t>Tracking Of System Level Tasks</a:t>
            </a:r>
          </a:p>
          <a:p>
            <a:pPr lvl="1"/>
            <a:r>
              <a:rPr lang="en-US" dirty="0" smtClean="0"/>
              <a:t>See System Events</a:t>
            </a:r>
          </a:p>
          <a:p>
            <a:pPr lvl="1"/>
            <a:r>
              <a:rPr lang="en-US" dirty="0" smtClean="0"/>
              <a:t>See Semaphores</a:t>
            </a:r>
          </a:p>
          <a:p>
            <a:r>
              <a:rPr lang="en-US" dirty="0" smtClean="0"/>
              <a:t>Added Ability To Run By Command</a:t>
            </a:r>
          </a:p>
          <a:p>
            <a:r>
              <a:rPr lang="en-US" dirty="0" smtClean="0"/>
              <a:t>Output Sent To RAM Drive File</a:t>
            </a:r>
          </a:p>
          <a:p>
            <a:r>
              <a:rPr lang="en-US" dirty="0" smtClean="0"/>
              <a:t>Maintenance File Dump Used To Get File</a:t>
            </a:r>
          </a:p>
          <a:p>
            <a:r>
              <a:rPr lang="en-US" dirty="0" smtClean="0"/>
              <a:t>Verified Capability On Full System To Find A Timing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548" y="1621766"/>
            <a:ext cx="4521901" cy="340788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Analyzer Replacement</a:t>
            </a:r>
            <a:br>
              <a:rPr lang="en-US" dirty="0" smtClean="0"/>
            </a:br>
            <a:r>
              <a:rPr lang="en-US" dirty="0" smtClean="0"/>
              <a:t>Legacy Debugging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97280"/>
            <a:ext cx="8151377" cy="5214025"/>
          </a:xfrm>
        </p:spPr>
        <p:txBody>
          <a:bodyPr>
            <a:normAutofit/>
          </a:bodyPr>
          <a:lstStyle/>
          <a:p>
            <a:r>
              <a:rPr lang="en-US" dirty="0" smtClean="0"/>
              <a:t>Before VSIL, Early Development Done On SBCs In Rack</a:t>
            </a:r>
          </a:p>
          <a:p>
            <a:pPr lvl="1"/>
            <a:r>
              <a:rPr lang="en-US" dirty="0" smtClean="0"/>
              <a:t>No Payload Hardware</a:t>
            </a:r>
          </a:p>
          <a:p>
            <a:pPr lvl="1"/>
            <a:r>
              <a:rPr lang="en-US" dirty="0" smtClean="0"/>
              <a:t>Early Development Of Infrastructure</a:t>
            </a:r>
          </a:p>
          <a:p>
            <a:pPr lvl="1"/>
            <a:r>
              <a:rPr lang="en-US" dirty="0" smtClean="0"/>
              <a:t>Easy Check Out Of Plumbing Instead Of Using Valuable Resources</a:t>
            </a:r>
          </a:p>
          <a:p>
            <a:r>
              <a:rPr lang="en-US" dirty="0" smtClean="0"/>
              <a:t>PCI Library Support Built With Logging Capability</a:t>
            </a:r>
          </a:p>
          <a:p>
            <a:pPr lvl="1"/>
            <a:r>
              <a:rPr lang="en-US" dirty="0" smtClean="0"/>
              <a:t>Only Available If Board Not Present</a:t>
            </a:r>
          </a:p>
          <a:p>
            <a:pPr lvl="1"/>
            <a:r>
              <a:rPr lang="en-US" dirty="0" smtClean="0"/>
              <a:t>Wrote Reads and Writes To Text File</a:t>
            </a:r>
          </a:p>
          <a:p>
            <a:pPr lvl="1"/>
            <a:r>
              <a:rPr lang="en-US" dirty="0" smtClean="0"/>
              <a:t>“Easy” Verification Of Writes Without Hardware</a:t>
            </a:r>
          </a:p>
          <a:p>
            <a:r>
              <a:rPr lang="en-US" dirty="0" smtClean="0"/>
              <a:t>Code Was Left In After VSIL Models Working</a:t>
            </a:r>
          </a:p>
          <a:p>
            <a:pPr lvl="1"/>
            <a:r>
              <a:rPr lang="en-US" dirty="0" smtClean="0"/>
              <a:t>NG Standard Library</a:t>
            </a:r>
          </a:p>
          <a:p>
            <a:r>
              <a:rPr lang="en-US" dirty="0" smtClean="0"/>
              <a:t>Changed To Work On-Orbit By Command</a:t>
            </a:r>
          </a:p>
          <a:p>
            <a:r>
              <a:rPr lang="en-US" dirty="0" smtClean="0"/>
              <a:t>Digital Team Developed Tool To Read File To Use With Simulation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92" y="1769993"/>
            <a:ext cx="1579494" cy="157949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Log File (ELF) Access</a:t>
            </a:r>
            <a:br>
              <a:rPr lang="en-US" dirty="0" smtClean="0"/>
            </a:br>
            <a:r>
              <a:rPr lang="en-US" dirty="0" smtClean="0"/>
              <a:t>Persistent Event Log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7280"/>
            <a:ext cx="6314661" cy="5214025"/>
          </a:xfrm>
        </p:spPr>
        <p:txBody>
          <a:bodyPr/>
          <a:lstStyle/>
          <a:p>
            <a:r>
              <a:rPr lang="en-US" dirty="0" smtClean="0"/>
              <a:t>Developers Watch ELF In Real Time</a:t>
            </a:r>
          </a:p>
          <a:p>
            <a:r>
              <a:rPr lang="en-US" dirty="0" smtClean="0"/>
              <a:t>Normal CONOPS Dumps ELF Before Payload Powered Off</a:t>
            </a:r>
          </a:p>
          <a:p>
            <a:r>
              <a:rPr lang="en-US" dirty="0"/>
              <a:t>Event Log File Stored RAM Drive</a:t>
            </a:r>
          </a:p>
          <a:p>
            <a:r>
              <a:rPr lang="en-US" dirty="0" smtClean="0"/>
              <a:t>SBC Reboot Loses Entire ELF</a:t>
            </a:r>
          </a:p>
          <a:p>
            <a:pPr lvl="1"/>
            <a:r>
              <a:rPr lang="en-US" dirty="0" smtClean="0"/>
              <a:t>Leave Bread Crumbs Around As To Cause</a:t>
            </a:r>
          </a:p>
          <a:p>
            <a:r>
              <a:rPr lang="en-US" dirty="0" smtClean="0"/>
              <a:t>Changed To Allow ELF To be Written To Flash Drive</a:t>
            </a:r>
          </a:p>
          <a:p>
            <a:pPr lvl="1"/>
            <a:r>
              <a:rPr lang="en-US" dirty="0" smtClean="0"/>
              <a:t>Only Written On Reboot</a:t>
            </a:r>
            <a:endParaRPr lang="en-US" dirty="0"/>
          </a:p>
          <a:p>
            <a:pPr lvl="1"/>
            <a:r>
              <a:rPr lang="en-US" dirty="0" smtClean="0"/>
              <a:t>Allows Operations To Dump To Data Storage Unit At Later Time</a:t>
            </a:r>
          </a:p>
          <a:p>
            <a:pPr lvl="1"/>
            <a:r>
              <a:rPr lang="en-US" dirty="0" smtClean="0"/>
              <a:t>Capability Must Be Turned On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61" y="1097279"/>
            <a:ext cx="3196534" cy="23714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Board Computer Console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Run Command Line Tools Without Console Access</a:t>
            </a:r>
          </a:p>
          <a:p>
            <a:r>
              <a:rPr lang="en-US" dirty="0" smtClean="0"/>
              <a:t>Developed Ability To Run Secure Scripts</a:t>
            </a:r>
          </a:p>
          <a:p>
            <a:r>
              <a:rPr lang="en-US" dirty="0" smtClean="0"/>
              <a:t>Scripts Stored On RAM or Flash Drive</a:t>
            </a:r>
          </a:p>
          <a:p>
            <a:r>
              <a:rPr lang="en-US" dirty="0" smtClean="0"/>
              <a:t>Output Captured To RAM Drive File</a:t>
            </a:r>
          </a:p>
          <a:p>
            <a:r>
              <a:rPr lang="en-US" dirty="0" smtClean="0"/>
              <a:t>Maintenance Command Used To Download Output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3" y="1423605"/>
            <a:ext cx="1625397" cy="162539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Involved Parties Must Change Thinking For Successful On-Orbit I&amp;T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Delivery Of New Capability Will Not Work</a:t>
            </a:r>
          </a:p>
          <a:p>
            <a:r>
              <a:rPr lang="en-US" dirty="0"/>
              <a:t>Code Not Needed For Mission Requirements Should Not Be In Baseline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You Are Doing </a:t>
            </a:r>
            <a:r>
              <a:rPr lang="en-US" dirty="0"/>
              <a:t>OOI&amp;T, It Is A Mission Requirement</a:t>
            </a:r>
          </a:p>
          <a:p>
            <a:r>
              <a:rPr lang="en-US" dirty="0"/>
              <a:t>Timing Measurements, Tracing, Logging</a:t>
            </a:r>
          </a:p>
          <a:p>
            <a:pPr lvl="1"/>
            <a:r>
              <a:rPr lang="en-US" dirty="0"/>
              <a:t>Need To Be Automated And In Operational Code</a:t>
            </a:r>
          </a:p>
          <a:p>
            <a:r>
              <a:rPr lang="en-US" dirty="0"/>
              <a:t>Needs To Be Priority For ALL Involved Parties</a:t>
            </a:r>
          </a:p>
          <a:p>
            <a:pPr lvl="1"/>
            <a:r>
              <a:rPr lang="en-US" dirty="0"/>
              <a:t>User Segment, Ground Segment, Space Segment</a:t>
            </a:r>
          </a:p>
          <a:p>
            <a:r>
              <a:rPr lang="en-US" dirty="0"/>
              <a:t>OOI&amp;T Needs Continue To Grow As You Gain Experience</a:t>
            </a:r>
          </a:p>
          <a:p>
            <a:pPr lvl="1"/>
            <a:r>
              <a:rPr lang="en-US" dirty="0"/>
              <a:t>Plan For New Tools As Experience </a:t>
            </a:r>
            <a:r>
              <a:rPr lang="en-US" dirty="0" smtClean="0"/>
              <a:t>Grows</a:t>
            </a:r>
          </a:p>
          <a:p>
            <a:pPr lvl="2"/>
            <a:r>
              <a:rPr lang="en-US" dirty="0" smtClean="0"/>
              <a:t>Always Fixing The Last Problem</a:t>
            </a:r>
            <a:endParaRPr lang="en-US" dirty="0"/>
          </a:p>
          <a:p>
            <a:pPr lvl="1"/>
            <a:r>
              <a:rPr lang="en-US" dirty="0"/>
              <a:t>Test Software And FPGA Needs Considered As Well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 Don’t Always Test My Code</a:t>
            </a:r>
          </a:p>
          <a:p>
            <a:pPr marL="0" indent="0">
              <a:buNone/>
            </a:pPr>
            <a:r>
              <a:rPr lang="en-US" sz="2400" dirty="0" smtClean="0"/>
              <a:t>But When I Do, I Test On-Orbit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We’re Different From Tesla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Test Beds Match Delivered Product</a:t>
            </a:r>
          </a:p>
          <a:p>
            <a:pPr lvl="1"/>
            <a:r>
              <a:rPr lang="en-US" dirty="0"/>
              <a:t> Incomplete Hardware </a:t>
            </a:r>
          </a:p>
          <a:p>
            <a:pPr lvl="2"/>
            <a:r>
              <a:rPr lang="en-US" dirty="0"/>
              <a:t>Simulators Have Software Emulation Of Most Boards</a:t>
            </a:r>
          </a:p>
          <a:p>
            <a:pPr lvl="2"/>
            <a:r>
              <a:rPr lang="en-US" dirty="0"/>
              <a:t>Anomaly </a:t>
            </a:r>
            <a:r>
              <a:rPr lang="en-US" dirty="0" smtClean="0"/>
              <a:t>Resolution Unit </a:t>
            </a:r>
            <a:r>
              <a:rPr lang="en-US" dirty="0"/>
              <a:t>(ARU) Does Not Have Complete HW</a:t>
            </a:r>
          </a:p>
          <a:p>
            <a:pPr lvl="1"/>
            <a:r>
              <a:rPr lang="en-US" dirty="0"/>
              <a:t>Production Test Facilities Not Available</a:t>
            </a:r>
          </a:p>
          <a:p>
            <a:pPr lvl="1"/>
            <a:r>
              <a:rPr lang="en-US" dirty="0"/>
              <a:t>Can’t Test Like We Fly</a:t>
            </a:r>
          </a:p>
          <a:p>
            <a:r>
              <a:rPr lang="en-US" dirty="0"/>
              <a:t> No Beta Testers</a:t>
            </a:r>
          </a:p>
          <a:p>
            <a:pPr lvl="1"/>
            <a:r>
              <a:rPr lang="en-US" dirty="0"/>
              <a:t> Have To Treat Customer As Beta Tester On Real Flight System</a:t>
            </a:r>
          </a:p>
          <a:p>
            <a:r>
              <a:rPr lang="en-US" dirty="0"/>
              <a:t> </a:t>
            </a:r>
            <a:r>
              <a:rPr lang="en-US" dirty="0" smtClean="0"/>
              <a:t>Like Tesla, We </a:t>
            </a:r>
            <a:r>
              <a:rPr lang="en-US" dirty="0"/>
              <a:t>Can Roll Back As Needed</a:t>
            </a:r>
          </a:p>
          <a:p>
            <a:pPr lvl="1"/>
            <a:r>
              <a:rPr lang="en-US" dirty="0"/>
              <a:t>Multiple Versions Stored On Board</a:t>
            </a:r>
          </a:p>
          <a:p>
            <a:pPr lvl="1"/>
            <a:r>
              <a:rPr lang="en-US" dirty="0"/>
              <a:t>Proven On Other Flight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714" y="5715001"/>
            <a:ext cx="876257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Only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FSW Version Verified On Full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Flight System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Is Shipped With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Flight System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Customer Expectations For On-Orbit Integration &amp;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7280"/>
            <a:ext cx="7497417" cy="5214025"/>
          </a:xfrm>
        </p:spPr>
        <p:txBody>
          <a:bodyPr>
            <a:normAutofit/>
          </a:bodyPr>
          <a:lstStyle/>
          <a:p>
            <a:r>
              <a:rPr lang="en-US" dirty="0" smtClean="0"/>
              <a:t>Previous Slides Beginning Of Conversation With Customer About On-Orbit I&amp;T</a:t>
            </a:r>
          </a:p>
          <a:p>
            <a:r>
              <a:rPr lang="en-US" dirty="0" smtClean="0"/>
              <a:t>Had To Put On-Orbit I&amp;T Issues In Context</a:t>
            </a:r>
          </a:p>
          <a:p>
            <a:pPr lvl="1"/>
            <a:r>
              <a:rPr lang="en-US" dirty="0" smtClean="0"/>
              <a:t>Customer Usually Only See Final Delivery Of Software</a:t>
            </a:r>
          </a:p>
          <a:p>
            <a:r>
              <a:rPr lang="en-US" dirty="0" smtClean="0"/>
              <a:t>Customers Main Concern Was Health Of Payload And Impact To Operations</a:t>
            </a:r>
          </a:p>
          <a:p>
            <a:pPr lvl="1"/>
            <a:r>
              <a:rPr lang="en-US" dirty="0" smtClean="0"/>
              <a:t>New Builds Need To Ensure </a:t>
            </a:r>
            <a:r>
              <a:rPr lang="en-US" dirty="0"/>
              <a:t>No Damage To Hardware</a:t>
            </a:r>
          </a:p>
          <a:p>
            <a:r>
              <a:rPr lang="en-US" dirty="0" smtClean="0"/>
              <a:t>Our Systems Support Multiple FSW Versions On The Payload</a:t>
            </a:r>
          </a:p>
          <a:p>
            <a:pPr lvl="1"/>
            <a:r>
              <a:rPr lang="en-US" dirty="0" smtClean="0"/>
              <a:t>&lt; 6 Commands To Recover To Previous Version</a:t>
            </a:r>
          </a:p>
          <a:p>
            <a:pPr lvl="1"/>
            <a:r>
              <a:rPr lang="en-US" dirty="0" smtClean="0"/>
              <a:t>Extensive Verification Performed To Show Can Always Recover Payload</a:t>
            </a:r>
          </a:p>
          <a:p>
            <a:pPr lvl="2"/>
            <a:r>
              <a:rPr lang="en-US" dirty="0" smtClean="0"/>
              <a:t>Virtual System Integration Lab Instrumental</a:t>
            </a:r>
          </a:p>
          <a:p>
            <a:pPr lvl="2"/>
            <a:r>
              <a:rPr lang="en-US" dirty="0" smtClean="0"/>
              <a:t>Verification Of FSW And ROPs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33" y="1351722"/>
            <a:ext cx="1331844" cy="133184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Why On-Orbit Integration &amp; Test Is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Customer Demand For New Features Drives Need For On-Orbit I&amp;T (OOI&amp;T)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Minor Tweaks To Existing Capabilities But Entirely New Features</a:t>
            </a:r>
          </a:p>
          <a:p>
            <a:r>
              <a:rPr lang="en-US" dirty="0" smtClean="0"/>
              <a:t>Features Delivered After Payload Delivered Or Launched</a:t>
            </a:r>
          </a:p>
          <a:p>
            <a:r>
              <a:rPr lang="en-US" dirty="0" smtClean="0"/>
              <a:t>Integration And Test Cannot Be Performed In Traditional Labs</a:t>
            </a:r>
          </a:p>
          <a:p>
            <a:pPr lvl="1"/>
            <a:r>
              <a:rPr lang="en-US" dirty="0" smtClean="0"/>
              <a:t>I&amp;T Assets Not Same As Delivered Payload</a:t>
            </a:r>
          </a:p>
          <a:p>
            <a:r>
              <a:rPr lang="en-US" dirty="0" smtClean="0"/>
              <a:t>Requires Change In</a:t>
            </a:r>
          </a:p>
          <a:p>
            <a:pPr lvl="1"/>
            <a:r>
              <a:rPr lang="en-US" sz="1800" dirty="0" smtClean="0"/>
              <a:t>Developers Thinking</a:t>
            </a:r>
          </a:p>
          <a:p>
            <a:pPr lvl="1"/>
            <a:r>
              <a:rPr lang="en-US" sz="1800" dirty="0" smtClean="0"/>
              <a:t>Customer Thinking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25" y="4268978"/>
            <a:ext cx="5883150" cy="25056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On-Orbit Integration And Test Is Here To Stay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Increased Single Board Computer Resources Available In Space</a:t>
            </a:r>
          </a:p>
          <a:p>
            <a:pPr lvl="1"/>
            <a:r>
              <a:rPr lang="en-US" dirty="0" smtClean="0"/>
              <a:t>Faster CPUs, More RAM, Flash Drives</a:t>
            </a:r>
          </a:p>
          <a:p>
            <a:r>
              <a:rPr lang="en-US" dirty="0" smtClean="0"/>
              <a:t>Flight Software Architecture Changes</a:t>
            </a:r>
            <a:endParaRPr lang="en-US" dirty="0"/>
          </a:p>
          <a:p>
            <a:pPr lvl="1"/>
            <a:r>
              <a:rPr lang="en-US" dirty="0" smtClean="0"/>
              <a:t>Change From State Machine Architectures</a:t>
            </a:r>
          </a:p>
          <a:p>
            <a:pPr lvl="1"/>
            <a:r>
              <a:rPr lang="en-US" dirty="0" smtClean="0"/>
              <a:t>Component Based Architectures</a:t>
            </a:r>
          </a:p>
          <a:p>
            <a:pPr lvl="1"/>
            <a:r>
              <a:rPr lang="en-US" dirty="0" smtClean="0"/>
              <a:t>OFP Dynamically Linked, Not Statically Linked</a:t>
            </a:r>
          </a:p>
          <a:p>
            <a:pPr lvl="1"/>
            <a:r>
              <a:rPr lang="en-US" dirty="0"/>
              <a:t>No longer patching to fix problems, update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Higher Level Commanding</a:t>
            </a:r>
            <a:endParaRPr lang="en-US" dirty="0"/>
          </a:p>
          <a:p>
            <a:r>
              <a:rPr lang="en-US" sz="1800" dirty="0" smtClean="0"/>
              <a:t>Switch From ASIC to FPGAs For Space Systems</a:t>
            </a:r>
          </a:p>
          <a:p>
            <a:pPr lvl="1"/>
            <a:r>
              <a:rPr lang="en-US" dirty="0" smtClean="0"/>
              <a:t>FPGAs Can Be Changed Post Delivery</a:t>
            </a:r>
          </a:p>
          <a:p>
            <a:pPr lvl="1"/>
            <a:r>
              <a:rPr lang="en-US" dirty="0" smtClean="0"/>
              <a:t>Same Increased Capabilities As Seen In SBCs</a:t>
            </a:r>
          </a:p>
          <a:p>
            <a:r>
              <a:rPr lang="en-US" sz="1800" dirty="0" smtClean="0"/>
              <a:t>Space Qualified System-On-A-Chip Will Increase On-Orbit Capabilities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9" descr="C:\Users\engelbr2\AppData\Local\Microsoft\Windows\Temporary Internet Files\Content.IE5\H3FWL0TQ\Samsung-Notebook-Series-5-550p-laptop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46" y="1294182"/>
            <a:ext cx="1260866" cy="9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:\Users\engelbr2\AppData\Local\Microsoft\Windows\Temporary Internet Files\Content.IE5\RWUX8EA0\sandisk-sata-5000-25inch-caseless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46" y="2454144"/>
            <a:ext cx="1649923" cy="14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OOI&amp;T Problem Caused Customer To Limit Scope Of New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7280"/>
            <a:ext cx="8382000" cy="45747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First Attempt At Major Capability Change To Flight System</a:t>
            </a:r>
          </a:p>
          <a:p>
            <a:pPr lvl="1"/>
            <a:r>
              <a:rPr lang="en-US" dirty="0" smtClean="0"/>
              <a:t>Involved FSW and FPGA Changes</a:t>
            </a:r>
          </a:p>
          <a:p>
            <a:r>
              <a:rPr lang="en-US" dirty="0" smtClean="0"/>
              <a:t>Capability Required Change To Power Control Timeline</a:t>
            </a:r>
          </a:p>
          <a:p>
            <a:pPr lvl="1"/>
            <a:r>
              <a:rPr lang="en-US" dirty="0" smtClean="0"/>
              <a:t>Flight System Failed To Meet Timeline 3 out of 10 Times</a:t>
            </a:r>
          </a:p>
          <a:p>
            <a:pPr lvl="1"/>
            <a:r>
              <a:rPr lang="en-US" dirty="0" smtClean="0"/>
              <a:t>Couldn’t Reliably Replicate On Anomaly Resolution Unit (ARU)</a:t>
            </a:r>
          </a:p>
          <a:p>
            <a:pPr lvl="1"/>
            <a:r>
              <a:rPr lang="en-US" dirty="0" smtClean="0"/>
              <a:t>3 Months to Discover Root Cause</a:t>
            </a:r>
          </a:p>
          <a:p>
            <a:pPr lvl="1"/>
            <a:r>
              <a:rPr lang="en-US" dirty="0" smtClean="0"/>
              <a:t>1 Day To Fix</a:t>
            </a:r>
          </a:p>
          <a:p>
            <a:r>
              <a:rPr lang="en-US" dirty="0" smtClean="0"/>
              <a:t>Why Did It Take So Long</a:t>
            </a:r>
          </a:p>
          <a:p>
            <a:pPr lvl="1"/>
            <a:r>
              <a:rPr lang="en-US" dirty="0" smtClean="0"/>
              <a:t>New Capability Test On Non-Interfering Basis With Regular Operations</a:t>
            </a:r>
          </a:p>
          <a:p>
            <a:pPr lvl="2"/>
            <a:r>
              <a:rPr lang="en-US" dirty="0" smtClean="0"/>
              <a:t>Average Of Less Than One Run Per Day</a:t>
            </a:r>
          </a:p>
          <a:p>
            <a:pPr lvl="1"/>
            <a:r>
              <a:rPr lang="en-US" dirty="0" smtClean="0"/>
              <a:t>Worked 9 Out Of 10 Times On ARU</a:t>
            </a:r>
          </a:p>
          <a:p>
            <a:pPr lvl="2"/>
            <a:r>
              <a:rPr lang="en-US" dirty="0" smtClean="0"/>
              <a:t>Never Failed During Verification Before On-Orbit Tests</a:t>
            </a:r>
          </a:p>
          <a:p>
            <a:pPr lvl="1"/>
            <a:r>
              <a:rPr lang="en-US" dirty="0" smtClean="0"/>
              <a:t>Finally Someone Smart Thought About It Being An ARU</a:t>
            </a:r>
          </a:p>
          <a:p>
            <a:pPr lvl="1"/>
            <a:r>
              <a:rPr lang="en-US" dirty="0" err="1" smtClean="0"/>
              <a:t>VxWorks</a:t>
            </a:r>
            <a:r>
              <a:rPr lang="en-US" dirty="0" smtClean="0"/>
              <a:t> </a:t>
            </a:r>
            <a:r>
              <a:rPr lang="en-US" dirty="0" err="1" smtClean="0"/>
              <a:t>WindView</a:t>
            </a:r>
            <a:r>
              <a:rPr lang="en-US" dirty="0" smtClean="0"/>
              <a:t> Used To See CPU Contention Between Two Tasks</a:t>
            </a:r>
          </a:p>
          <a:p>
            <a:pPr lvl="2"/>
            <a:r>
              <a:rPr lang="en-US" dirty="0" smtClean="0"/>
              <a:t>Those Tasks Control Hardware That Make ARU a Miniature Payload</a:t>
            </a:r>
          </a:p>
          <a:p>
            <a:pPr lvl="1"/>
            <a:r>
              <a:rPr lang="en-US" dirty="0" smtClean="0"/>
              <a:t>Configuration Change To Timeline Fixed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-412955" y="6459791"/>
            <a:ext cx="216310" cy="0"/>
          </a:xfrm>
          <a:prstGeom prst="line">
            <a:avLst/>
          </a:prstGeom>
          <a:ln w="57150">
            <a:solidFill>
              <a:srgbClr val="5D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708381" y="5577840"/>
            <a:ext cx="7727239" cy="572729"/>
            <a:chOff x="428789" y="5681474"/>
            <a:chExt cx="7727239" cy="5727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89" y="5681474"/>
              <a:ext cx="572729" cy="572729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1001518" y="5918085"/>
              <a:ext cx="7154510" cy="0"/>
            </a:xfrm>
            <a:prstGeom prst="line">
              <a:avLst/>
            </a:prstGeom>
            <a:ln w="57150">
              <a:solidFill>
                <a:srgbClr val="5DAA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408869" y="5918085"/>
              <a:ext cx="26848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132664" y="5918085"/>
              <a:ext cx="26848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179861" y="5918085"/>
              <a:ext cx="26848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1518" y="5918085"/>
              <a:ext cx="407351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77354" y="5918085"/>
              <a:ext cx="316546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10844" y="5918085"/>
              <a:ext cx="354556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401149" y="5918085"/>
              <a:ext cx="364401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864179" y="5918085"/>
              <a:ext cx="268485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038991" y="5918085"/>
              <a:ext cx="268485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448346" y="5918085"/>
              <a:ext cx="268485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464441" y="5918085"/>
              <a:ext cx="202809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77052" y="5918085"/>
              <a:ext cx="202809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090041" y="5918085"/>
              <a:ext cx="268485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rved Right Arrow 45"/>
          <p:cNvSpPr/>
          <p:nvPr/>
        </p:nvSpPr>
        <p:spPr>
          <a:xfrm rot="16200000">
            <a:off x="6279026" y="4768821"/>
            <a:ext cx="471336" cy="3429817"/>
          </a:xfrm>
          <a:prstGeom prst="curvedRightArrow">
            <a:avLst/>
          </a:prstGeom>
          <a:solidFill>
            <a:srgbClr val="7030A0"/>
          </a:solidFill>
          <a:ln w="57150">
            <a:noFill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Timing Is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7280"/>
            <a:ext cx="8382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Different </a:t>
            </a:r>
            <a:r>
              <a:rPr lang="en-US" dirty="0" smtClean="0"/>
              <a:t>Program </a:t>
            </a:r>
            <a:r>
              <a:rPr lang="en-US" dirty="0"/>
              <a:t>Was Asking For Post-Delivery </a:t>
            </a:r>
            <a:r>
              <a:rPr lang="en-US" dirty="0" smtClean="0"/>
              <a:t>Capabilities</a:t>
            </a:r>
          </a:p>
          <a:p>
            <a:pPr lvl="1"/>
            <a:r>
              <a:rPr lang="en-US" dirty="0" smtClean="0"/>
              <a:t>Payload Was Still Being Built And Integrated</a:t>
            </a:r>
            <a:endParaRPr lang="en-US" dirty="0"/>
          </a:p>
          <a:p>
            <a:r>
              <a:rPr lang="en-US" dirty="0" smtClean="0"/>
              <a:t>This Forced </a:t>
            </a:r>
            <a:r>
              <a:rPr lang="en-US" dirty="0"/>
              <a:t>A Hard Look At What Is </a:t>
            </a:r>
            <a:r>
              <a:rPr lang="en-US" dirty="0" smtClean="0"/>
              <a:t>Needed For Success</a:t>
            </a:r>
            <a:endParaRPr lang="en-US" dirty="0"/>
          </a:p>
          <a:p>
            <a:pPr lvl="1"/>
            <a:r>
              <a:rPr lang="en-US" dirty="0"/>
              <a:t>Looked Across Programs </a:t>
            </a:r>
            <a:r>
              <a:rPr lang="en-US" dirty="0" smtClean="0"/>
              <a:t>At Existing </a:t>
            </a:r>
            <a:r>
              <a:rPr lang="en-US" dirty="0"/>
              <a:t>Integration, Test and Verification Toolsets</a:t>
            </a:r>
          </a:p>
          <a:p>
            <a:pPr lvl="1"/>
            <a:r>
              <a:rPr lang="en-US" dirty="0"/>
              <a:t>What/How Can We Replicate On Orbit?</a:t>
            </a:r>
          </a:p>
          <a:p>
            <a:pPr lvl="2"/>
            <a:r>
              <a:rPr lang="en-US" dirty="0"/>
              <a:t>Think Of Answers Tool Provides</a:t>
            </a:r>
          </a:p>
          <a:p>
            <a:pPr lvl="1"/>
            <a:r>
              <a:rPr lang="en-US" dirty="0"/>
              <a:t>Series Of Recommendations</a:t>
            </a:r>
          </a:p>
          <a:p>
            <a:pPr lvl="2"/>
            <a:r>
              <a:rPr lang="en-US" dirty="0"/>
              <a:t>Some Tied To Specific Capabilities Being Developed</a:t>
            </a:r>
          </a:p>
          <a:p>
            <a:pPr lvl="2"/>
            <a:r>
              <a:rPr lang="en-US" dirty="0"/>
              <a:t>Some Are Universal</a:t>
            </a:r>
          </a:p>
          <a:p>
            <a:pPr lvl="1"/>
            <a:r>
              <a:rPr lang="en-US" dirty="0"/>
              <a:t>Flight Hardware Being Built </a:t>
            </a:r>
            <a:r>
              <a:rPr lang="en-US" dirty="0">
                <a:sym typeface="Wingdings" panose="05000000000000000000" pitchFamily="2" charset="2"/>
              </a:rPr>
              <a:t>Meant We </a:t>
            </a:r>
            <a:r>
              <a:rPr lang="en-US" dirty="0"/>
              <a:t>Could Not Change Hardware</a:t>
            </a:r>
          </a:p>
          <a:p>
            <a:pPr lvl="2"/>
            <a:r>
              <a:rPr lang="en-US" dirty="0"/>
              <a:t>Afford Time To Get Tools In</a:t>
            </a:r>
          </a:p>
          <a:p>
            <a:r>
              <a:rPr lang="en-US" dirty="0"/>
              <a:t>Customer Now Sees How The Sausage Is Made</a:t>
            </a:r>
          </a:p>
          <a:p>
            <a:pPr lvl="1"/>
            <a:r>
              <a:rPr lang="en-US" dirty="0"/>
              <a:t>Work With Customer To Understand Process</a:t>
            </a:r>
          </a:p>
          <a:p>
            <a:pPr lvl="1"/>
            <a:r>
              <a:rPr lang="en-US" dirty="0"/>
              <a:t>Explain Why Things Take Longer Than On Ground</a:t>
            </a:r>
          </a:p>
          <a:p>
            <a:pPr lvl="1"/>
            <a:r>
              <a:rPr lang="en-US" dirty="0"/>
              <a:t>Explain Why Existing Capabilities May </a:t>
            </a:r>
            <a:r>
              <a:rPr lang="en-US" dirty="0" smtClean="0"/>
              <a:t>Break</a:t>
            </a:r>
          </a:p>
          <a:p>
            <a:pPr lvl="1"/>
            <a:r>
              <a:rPr lang="en-US" dirty="0" smtClean="0"/>
              <a:t>Explain </a:t>
            </a:r>
            <a:r>
              <a:rPr lang="en-US" dirty="0"/>
              <a:t>Why Changing Working Code </a:t>
            </a:r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08381" y="5577840"/>
            <a:ext cx="7727239" cy="572729"/>
            <a:chOff x="428789" y="5681474"/>
            <a:chExt cx="7727239" cy="57272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89" y="5681474"/>
              <a:ext cx="572729" cy="572729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01518" y="5918085"/>
              <a:ext cx="7154510" cy="0"/>
            </a:xfrm>
            <a:prstGeom prst="line">
              <a:avLst/>
            </a:prstGeom>
            <a:ln w="57150">
              <a:solidFill>
                <a:srgbClr val="5DAA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408869" y="5918085"/>
              <a:ext cx="26848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132664" y="5918085"/>
              <a:ext cx="26848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179861" y="5918085"/>
              <a:ext cx="26848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01518" y="5918085"/>
              <a:ext cx="407351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77354" y="5918085"/>
              <a:ext cx="316546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210844" y="5918085"/>
              <a:ext cx="354556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401149" y="5918085"/>
              <a:ext cx="364401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864179" y="5918085"/>
              <a:ext cx="268485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038991" y="5918085"/>
              <a:ext cx="268485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448346" y="5918085"/>
              <a:ext cx="268485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464441" y="5918085"/>
              <a:ext cx="202809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977052" y="5918085"/>
              <a:ext cx="202809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090041" y="5918085"/>
              <a:ext cx="268485" cy="0"/>
            </a:xfrm>
            <a:prstGeom prst="line">
              <a:avLst/>
            </a:prstGeom>
            <a:ln w="5715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276" y="6041409"/>
            <a:ext cx="556930" cy="38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3959206" y="6208050"/>
            <a:ext cx="4270394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09404" y="6041409"/>
            <a:ext cx="972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Flight System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75" y="6002060"/>
            <a:ext cx="397885" cy="4119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314" y="6035983"/>
            <a:ext cx="424158" cy="424158"/>
          </a:xfrm>
          <a:prstGeom prst="rect">
            <a:avLst/>
          </a:prstGeom>
        </p:spPr>
      </p:pic>
      <p:pic>
        <p:nvPicPr>
          <p:cNvPr id="34" name="Picture 8" descr="C:\Users\engelbr2\AppData\Local\Microsoft\Windows\Temporary Internet Files\Content.IE5\RWUX8EA0\bag_of_money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14" y="5938091"/>
            <a:ext cx="484102" cy="61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Approved for Public Release #17-2461.  Distribution Unlimited. Date Approved: 12/01/17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</p:tagLst>
</file>

<file path=ppt/theme/theme1.xml><?xml version="1.0" encoding="utf-8"?>
<a:theme xmlns:a="http://schemas.openxmlformats.org/drawingml/2006/main" name="2012_PPT_TEMPLATE Master Slide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Northrop Grumman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29E8C30-3856-48B1-AE94-C5BF0998D614}" vid="{B58047EC-3E2C-459D-BF8F-EA5D8C8808A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6BE7AF4F5A84D99D12AFC100C8999" ma:contentTypeVersion="1" ma:contentTypeDescription="Create a new document." ma:contentTypeScope="" ma:versionID="2c4c3b94c5af89e1187f8cf81b1e62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EA4ECC-0003-447C-9323-70C135E71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45640E-22E1-483F-97F3-E84416255EB5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9D5F58-2D44-44B0-B2B0-0456F1863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1916</TotalTime>
  <Words>2190</Words>
  <Application>Microsoft Office PowerPoint</Application>
  <PresentationFormat>On-screen Show (4:3)</PresentationFormat>
  <Paragraphs>458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Tahoma</vt:lpstr>
      <vt:lpstr>Wingdings</vt:lpstr>
      <vt:lpstr>2012_PPT_TEMPLATE Master Slide</vt:lpstr>
      <vt:lpstr>Challenges Of On-Orbit Integration And Test</vt:lpstr>
      <vt:lpstr>How We Want To Deliver Capabilities</vt:lpstr>
      <vt:lpstr>Why We’re Different From Tesla</vt:lpstr>
      <vt:lpstr>Setting Customer Expectations For On-Orbit Integration &amp; Test</vt:lpstr>
      <vt:lpstr>PowerPoint Presentation</vt:lpstr>
      <vt:lpstr>Increased Customer Demand For New Features Drives Need For On-Orbit I&amp;T (OOI&amp;T)</vt:lpstr>
      <vt:lpstr>On-Orbit Integration And Test Is Here To Stay</vt:lpstr>
      <vt:lpstr>OOI&amp;T Problem Caused Customer To Limit Scope Of New Capabilities</vt:lpstr>
      <vt:lpstr>Sometimes Timing Is Everything</vt:lpstr>
      <vt:lpstr>Pre-Launch Factory Tools and Process Support Hours, Days Or Months Turnaround</vt:lpstr>
      <vt:lpstr>On-Orbit I&amp;T Tools And Process Turn Around Time Greatly Increases </vt:lpstr>
      <vt:lpstr>Resources Available For Integration &amp; Test</vt:lpstr>
      <vt:lpstr>Last Version Of FSW To See Complete Payload Is Delivered With It</vt:lpstr>
      <vt:lpstr>PowerPoint Presentation</vt:lpstr>
      <vt:lpstr>Pre-Launch I&amp;T Environment Provides Many Tools For I&amp;T</vt:lpstr>
      <vt:lpstr>Post-Launch I&amp;T Environment Full Set Of Tools, Hardware Limited</vt:lpstr>
      <vt:lpstr>On-Orbit I&amp;T Environment Limited Tools, Full Set Of Hardware</vt:lpstr>
      <vt:lpstr>Constraints To Our Solutions</vt:lpstr>
      <vt:lpstr>On-Orbit I&amp;T Environment Targeted Capabilities</vt:lpstr>
      <vt:lpstr>Timing Information Performance Monitoring</vt:lpstr>
      <vt:lpstr>Timing Information WindView</vt:lpstr>
      <vt:lpstr>Bus Analyzer Replacement Legacy Debugging Code</vt:lpstr>
      <vt:lpstr>Event Log File (ELF) Access Persistent Event Log File</vt:lpstr>
      <vt:lpstr>Single Board Computer Console Access</vt:lpstr>
      <vt:lpstr>All Involved Parties Must Change Thinking For Successful On-Orbit I&amp;T</vt:lpstr>
      <vt:lpstr>In Summary</vt:lpstr>
      <vt:lpstr>PowerPoint Presentation</vt:lpstr>
    </vt:vector>
  </TitlesOfParts>
  <Company>Northrop Grumman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Orbit Integration And Test</dc:title>
  <dc:creator>Engelkemier, Brian [US] (MS)</dc:creator>
  <cp:lastModifiedBy>Engelkemier, Brian [US] (MS)</cp:lastModifiedBy>
  <cp:revision>131</cp:revision>
  <dcterms:created xsi:type="dcterms:W3CDTF">2017-10-30T10:51:52Z</dcterms:created>
  <dcterms:modified xsi:type="dcterms:W3CDTF">2017-12-04T19:58:17Z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0x010100AE16BE7AF4F5A84D99D12AFC100C8999</vt:lpwstr>
  </property>
</Properties>
</file>