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sldIdLst>
    <p:sldId id="256" r:id="rId2"/>
    <p:sldId id="507" r:id="rId3"/>
    <p:sldId id="512" r:id="rId4"/>
    <p:sldId id="518" r:id="rId5"/>
    <p:sldId id="519" r:id="rId6"/>
    <p:sldId id="520" r:id="rId7"/>
    <p:sldId id="521" r:id="rId8"/>
    <p:sldId id="517" r:id="rId9"/>
    <p:sldId id="530" r:id="rId10"/>
    <p:sldId id="501" r:id="rId11"/>
    <p:sldId id="508" r:id="rId12"/>
    <p:sldId id="509" r:id="rId13"/>
    <p:sldId id="510" r:id="rId14"/>
    <p:sldId id="525" r:id="rId15"/>
    <p:sldId id="526" r:id="rId16"/>
    <p:sldId id="527" r:id="rId17"/>
    <p:sldId id="528" r:id="rId18"/>
    <p:sldId id="529" r:id="rId19"/>
    <p:sldId id="522" r:id="rId20"/>
    <p:sldId id="523" r:id="rId21"/>
    <p:sldId id="513" r:id="rId22"/>
    <p:sldId id="514" r:id="rId23"/>
    <p:sldId id="515" r:id="rId24"/>
    <p:sldId id="516" r:id="rId2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588" autoAdjust="0"/>
    <p:restoredTop sz="85429" autoAdjust="0"/>
  </p:normalViewPr>
  <p:slideViewPr>
    <p:cSldViewPr>
      <p:cViewPr varScale="1">
        <p:scale>
          <a:sx n="97" d="100"/>
          <a:sy n="97" d="100"/>
        </p:scale>
        <p:origin x="160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7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5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37840" cy="464820"/>
          </a:xfrm>
          <a:prstGeom prst="rect">
            <a:avLst/>
          </a:prstGeom>
        </p:spPr>
        <p:txBody>
          <a:bodyPr vert="horz" lIns="93174" tIns="46587" rIns="93174" bIns="4658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2"/>
            <a:ext cx="3037840" cy="464820"/>
          </a:xfrm>
          <a:prstGeom prst="rect">
            <a:avLst/>
          </a:prstGeom>
        </p:spPr>
        <p:txBody>
          <a:bodyPr vert="horz" lIns="93174" tIns="46587" rIns="93174" bIns="46587" rtlCol="0"/>
          <a:lstStyle>
            <a:lvl1pPr algn="r">
              <a:defRPr sz="1200"/>
            </a:lvl1pPr>
          </a:lstStyle>
          <a:p>
            <a:fld id="{DDCF8BA4-0011-4DFA-947E-990E3FD69418}" type="datetimeFigureOut">
              <a:rPr lang="en-US" smtClean="0"/>
              <a:pPr/>
              <a:t>11/30/2017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8500"/>
            <a:ext cx="4645025" cy="3484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4" tIns="46587" rIns="93174" bIns="4658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4" tIns="46587" rIns="93174" bIns="46587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4" tIns="46587" rIns="93174" bIns="4658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74" tIns="46587" rIns="93174" bIns="46587" rtlCol="0" anchor="b"/>
          <a:lstStyle>
            <a:lvl1pPr algn="r">
              <a:defRPr sz="1200"/>
            </a:lvl1pPr>
          </a:lstStyle>
          <a:p>
            <a:fld id="{5B17C03C-D441-4E92-87A9-C5FADC73D6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258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7C03C-D441-4E92-87A9-C5FADC73D60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284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9DEE7-427B-407D-8E2E-F66F81C39FF4}" type="datetime1">
              <a:rPr lang="en-US" smtClean="0"/>
              <a:pPr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https://www.rtems.org/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35D1F-5826-45F9-AC87-8E633CB6A6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F4D3A-C46D-45A2-B08E-FAAF08277A18}" type="datetime1">
              <a:rPr lang="en-US" smtClean="0"/>
              <a:pPr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https://www.rtems.org/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35D1F-5826-45F9-AC87-8E633CB6A6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B99FF-783C-4BC4-9E44-5F925D21BA80}" type="datetime1">
              <a:rPr lang="en-US" smtClean="0"/>
              <a:pPr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https://www.rtems.org/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35D1F-5826-45F9-AC87-8E633CB6A6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E648A-12AA-44D5-8A48-0FCF505DF5CB}" type="datetime1">
              <a:rPr lang="en-US" smtClean="0"/>
              <a:pPr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https://www.rtems.org/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AC46A-BA1A-40C7-900C-C5A0E73E493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 bwMode="auto">
          <a:xfrm>
            <a:off x="0" y="1219200"/>
            <a:ext cx="9144000" cy="0"/>
          </a:xfrm>
          <a:prstGeom prst="line">
            <a:avLst/>
          </a:prstGeom>
          <a:solidFill>
            <a:schemeClr val="accent1"/>
          </a:solidFill>
          <a:ln w="1016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CA074-C133-47BE-AB28-151691E67042}" type="datetime1">
              <a:rPr lang="en-US" smtClean="0"/>
              <a:pPr/>
              <a:t>11/30/2017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https://www.rtems.org/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35D1F-5826-45F9-AC87-8E633CB6A6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34CB-C0C2-4C58-90F8-A55D3FAA2297}" type="datetime1">
              <a:rPr lang="en-US" smtClean="0"/>
              <a:pPr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https://www.rtems.org/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35D1F-5826-45F9-AC87-8E633CB6A6E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 bwMode="auto">
          <a:xfrm>
            <a:off x="0" y="1219200"/>
            <a:ext cx="9144000" cy="0"/>
          </a:xfrm>
          <a:prstGeom prst="line">
            <a:avLst/>
          </a:prstGeom>
          <a:solidFill>
            <a:schemeClr val="accent1"/>
          </a:solidFill>
          <a:ln w="1016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4213D-10CE-4000-B220-FECD4793B71D}" type="datetime1">
              <a:rPr lang="en-US" smtClean="0"/>
              <a:pPr/>
              <a:t>11/30/2017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https://www.rtems.org/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35D1F-5826-45F9-AC87-8E633CB6A6E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 bwMode="auto">
          <a:xfrm>
            <a:off x="0" y="1219200"/>
            <a:ext cx="9144000" cy="0"/>
          </a:xfrm>
          <a:prstGeom prst="line">
            <a:avLst/>
          </a:prstGeom>
          <a:solidFill>
            <a:schemeClr val="accent1"/>
          </a:solidFill>
          <a:ln w="1016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54E4D-6FA0-48A9-A2FB-E8225DC5132C}" type="datetime1">
              <a:rPr lang="en-US" smtClean="0"/>
              <a:pPr/>
              <a:t>11/30/2017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https://www.rtems.org/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35D1F-5826-45F9-AC87-8E633CB6A6E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 bwMode="auto">
          <a:xfrm>
            <a:off x="0" y="1219200"/>
            <a:ext cx="9144000" cy="0"/>
          </a:xfrm>
          <a:prstGeom prst="line">
            <a:avLst/>
          </a:prstGeom>
          <a:solidFill>
            <a:schemeClr val="accent1"/>
          </a:solidFill>
          <a:ln w="1016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B8C5A-629F-4A84-8845-0C35D51E674E}" type="datetime1">
              <a:rPr lang="en-US" smtClean="0"/>
              <a:pPr/>
              <a:t>11/30/2017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https://www.rtems.org/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35D1F-5826-45F9-AC87-8E633CB6A6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FAAE9-608D-4B1C-946A-6AAA7C39A500}" type="datetime1">
              <a:rPr lang="en-US" smtClean="0"/>
              <a:pPr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https://www.rtems.org/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35D1F-5826-45F9-AC87-8E633CB6A6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51A4F-949B-40B9-9380-E5E8AD6D0D60}" type="datetime1">
              <a:rPr lang="en-US" smtClean="0"/>
              <a:pPr/>
              <a:t>11/30/2017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https://www.rtems.org/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35D1F-5826-45F9-AC87-8E633CB6A6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4754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AB39C-AD2B-4EE6-BEC6-263DC787B138}" type="datetime1">
              <a:rPr lang="en-US" smtClean="0"/>
              <a:pPr/>
              <a:t>11/30/2017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https://www.rtems.org/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35D1F-5826-45F9-AC87-8E633CB6A6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Box 8"/>
          <p:cNvSpPr txBox="1">
            <a:spLocks noChangeArrowheads="1"/>
          </p:cNvSpPr>
          <p:nvPr userDrawn="1"/>
        </p:nvSpPr>
        <p:spPr bwMode="auto">
          <a:xfrm>
            <a:off x="228600" y="1588"/>
            <a:ext cx="11833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i="1" dirty="0">
                <a:solidFill>
                  <a:srgbClr val="FF0000"/>
                </a:solidFill>
                <a:latin typeface="HelveticaBlack" pitchFamily="34" charset="0"/>
              </a:rPr>
              <a:t>RTEMS</a:t>
            </a:r>
            <a:endParaRPr lang="en-US" sz="2000" dirty="0">
              <a:latin typeface="Helvetica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44451"/>
            <a:ext cx="820025" cy="23018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oel.Sherrill@oarcorp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lists.rtems.org/pipermail/build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sphinx-doc.org/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osuosl.org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mailto:Joel.Sherrill@oarcorp.com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.rtems.org/milestone/5.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RTEMS Status and Roadmap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057400"/>
          </a:xfrm>
        </p:spPr>
        <p:txBody>
          <a:bodyPr>
            <a:normAutofit fontScale="62500" lnSpcReduction="20000"/>
          </a:bodyPr>
          <a:lstStyle/>
          <a:p>
            <a:pPr fontAlgn="t"/>
            <a:r>
              <a:rPr lang="en-US" sz="5100" b="1" dirty="0">
                <a:solidFill>
                  <a:schemeClr val="tx1"/>
                </a:solidFill>
              </a:rPr>
              <a:t>Joel Sherrill, Ph.D.</a:t>
            </a:r>
            <a:br>
              <a:rPr lang="en-US" b="1" dirty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  <a:p>
            <a:pPr fontAlgn="t"/>
            <a:r>
              <a:rPr lang="en-US" sz="2600" dirty="0">
                <a:solidFill>
                  <a:schemeClr val="tx1"/>
                </a:solidFill>
                <a:hlinkClick r:id="rId2"/>
              </a:rPr>
              <a:t>Joel.Sherrill@oarcorp.com</a:t>
            </a:r>
            <a:endParaRPr lang="en-US" sz="2600" dirty="0">
              <a:solidFill>
                <a:schemeClr val="tx1"/>
              </a:solidFill>
            </a:endParaRPr>
          </a:p>
          <a:p>
            <a:pPr fontAlgn="t"/>
            <a:r>
              <a:rPr lang="en-US" sz="2600" dirty="0">
                <a:solidFill>
                  <a:schemeClr val="tx1"/>
                </a:solidFill>
              </a:rPr>
              <a:t>OAR Corporation</a:t>
            </a:r>
            <a:br>
              <a:rPr lang="en-US" sz="2600" dirty="0">
                <a:solidFill>
                  <a:schemeClr val="tx1"/>
                </a:solidFill>
              </a:rPr>
            </a:br>
            <a:r>
              <a:rPr lang="en-US" sz="2600" dirty="0">
                <a:solidFill>
                  <a:schemeClr val="tx1"/>
                </a:solidFill>
              </a:rPr>
              <a:t>Huntsville Alabama USA</a:t>
            </a:r>
          </a:p>
          <a:p>
            <a:pPr fontAlgn="t"/>
            <a:br>
              <a:rPr lang="en-US" sz="2600" dirty="0">
                <a:solidFill>
                  <a:schemeClr val="tx1"/>
                </a:solidFill>
              </a:rPr>
            </a:br>
            <a:r>
              <a:rPr lang="en-US" sz="2600" dirty="0">
                <a:solidFill>
                  <a:schemeClr val="tx1"/>
                </a:solidFill>
              </a:rPr>
              <a:t>December 2017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Few Desirable Improvements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Conversion of RTEMS to </a:t>
            </a:r>
            <a:r>
              <a:rPr lang="en-US" sz="2400" dirty="0" err="1"/>
              <a:t>waf</a:t>
            </a:r>
            <a:r>
              <a:rPr lang="en-US" sz="2400" dirty="0"/>
              <a:t> build system</a:t>
            </a:r>
          </a:p>
          <a:p>
            <a:pPr lvl="1"/>
            <a:r>
              <a:rPr lang="en-US" sz="2000" dirty="0"/>
              <a:t>Build time will go from minutes to seconds</a:t>
            </a:r>
          </a:p>
          <a:p>
            <a:r>
              <a:rPr lang="en-US" sz="2400" dirty="0"/>
              <a:t>PC BSP support EFI bootloader, non-legacy hardware, and a clean “non-legacy BSP”</a:t>
            </a:r>
          </a:p>
          <a:p>
            <a:r>
              <a:rPr lang="en-US" sz="2400" dirty="0"/>
              <a:t>Pi3 working: UART configuration is different</a:t>
            </a:r>
          </a:p>
          <a:p>
            <a:r>
              <a:rPr lang="en-US" sz="2400" dirty="0"/>
              <a:t>More SMP capable BSPs: Pi3 and PC</a:t>
            </a:r>
          </a:p>
          <a:p>
            <a:pPr lvl="1"/>
            <a:r>
              <a:rPr lang="en-US" sz="2000" dirty="0"/>
              <a:t>x86 needs context switch algorithm fix, APIC, and APCI support </a:t>
            </a:r>
          </a:p>
          <a:p>
            <a:pPr lvl="1"/>
            <a:r>
              <a:rPr lang="en-US" sz="2000" dirty="0"/>
              <a:t>Pi3 needs someone to make it work</a:t>
            </a:r>
          </a:p>
          <a:p>
            <a:r>
              <a:rPr lang="en-US" sz="2400" dirty="0" err="1"/>
              <a:t>Microblaze</a:t>
            </a:r>
            <a:r>
              <a:rPr lang="en-US" sz="2400" dirty="0"/>
              <a:t> port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http://www.rtems.org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AC46A-BA1A-40C7-900C-C5A0E73E4937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057400" y="5257799"/>
            <a:ext cx="4876800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Improvements occur only when the community supports the project</a:t>
            </a:r>
          </a:p>
        </p:txBody>
      </p:sp>
    </p:spTree>
    <p:extLst>
      <p:ext uri="{BB962C8B-B14F-4D97-AF65-F5344CB8AC3E}">
        <p14:creationId xmlns:p14="http://schemas.microsoft.com/office/powerpoint/2010/main" val="12857798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8FE026-63A7-4DF9-B688-872570A91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Tiers for BSPs and Architectures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F9DF39-89F3-4A5D-BB4B-C1C6453B15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/>
              <a:t>Historically, the RTEMS Project has had no formal definition indicating BSP or architecture status</a:t>
            </a:r>
          </a:p>
          <a:p>
            <a:pPr lvl="1"/>
            <a:r>
              <a:rPr lang="en-US" sz="2400" dirty="0"/>
              <a:t>Subjectively knew some BSPs which were heavily used</a:t>
            </a:r>
          </a:p>
          <a:p>
            <a:r>
              <a:rPr lang="en-US" sz="2800" dirty="0"/>
              <a:t>Provides an objective view on BSP usage and status</a:t>
            </a:r>
          </a:p>
          <a:p>
            <a:pPr lvl="1"/>
            <a:r>
              <a:rPr lang="en-US" sz="2400" dirty="0"/>
              <a:t>BSP tiering implies tier of associated architecture</a:t>
            </a:r>
          </a:p>
          <a:p>
            <a:r>
              <a:rPr lang="en-US" sz="2800" dirty="0"/>
              <a:t>Four tiers defined:</a:t>
            </a:r>
          </a:p>
          <a:p>
            <a:pPr lvl="1"/>
            <a:r>
              <a:rPr lang="en-US" sz="2400" dirty="0"/>
              <a:t>Tier 1: Tested on real hardware</a:t>
            </a:r>
          </a:p>
          <a:p>
            <a:pPr lvl="1"/>
            <a:r>
              <a:rPr lang="en-US" sz="2400" dirty="0"/>
              <a:t>Tier 2: Tested on simulator</a:t>
            </a:r>
          </a:p>
          <a:p>
            <a:pPr lvl="1"/>
            <a:r>
              <a:rPr lang="en-US" sz="2400" dirty="0"/>
              <a:t>Tier 3: Known to build</a:t>
            </a:r>
          </a:p>
          <a:p>
            <a:pPr lvl="1"/>
            <a:r>
              <a:rPr lang="en-US" sz="2400" dirty="0"/>
              <a:t>Tier 4: Fails to build</a:t>
            </a:r>
          </a:p>
          <a:p>
            <a:r>
              <a:rPr lang="en-US" dirty="0"/>
              <a:t>Looks obvious and easy… right?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19FFB8-6706-4D9E-8678-EE76D7B9C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https://www.rtems.org/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E742DF-7A42-4B43-85B3-24DCCB2AB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AC46A-BA1A-40C7-900C-C5A0E73E4937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8250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5C7FA0F3-3E5C-4660-9A85-9C0B44E44A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7958" y="4525963"/>
            <a:ext cx="3368842" cy="18288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2FB8C90-60F3-4D86-8C85-B485548FE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Infrastructure to Support Tiering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5C4923-F3E0-40D9-A34E-43ADE3B436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Place to record results</a:t>
            </a:r>
          </a:p>
          <a:p>
            <a:pPr lvl="1"/>
            <a:r>
              <a:rPr lang="en-US" dirty="0">
                <a:hlinkClick r:id="rId3"/>
              </a:rPr>
              <a:t>https://lists.rtems.org/pipermail/build/</a:t>
            </a:r>
            <a:endParaRPr lang="en-US" dirty="0"/>
          </a:p>
          <a:p>
            <a:r>
              <a:rPr lang="en-US" i="1" dirty="0" err="1"/>
              <a:t>rtems</a:t>
            </a:r>
            <a:r>
              <a:rPr lang="en-US" i="1" dirty="0"/>
              <a:t>-test</a:t>
            </a:r>
            <a:r>
              <a:rPr lang="en-US" dirty="0"/>
              <a:t> automates running tests and reporting results to build mailing list</a:t>
            </a:r>
          </a:p>
          <a:p>
            <a:pPr lvl="1"/>
            <a:r>
              <a:rPr lang="en-US" dirty="0"/>
              <a:t>Supports simulators and real target hardware</a:t>
            </a:r>
          </a:p>
          <a:p>
            <a:pPr lvl="1"/>
            <a:r>
              <a:rPr lang="en-US" dirty="0"/>
              <a:t>Can run multiple instances of simulators in parallel</a:t>
            </a:r>
          </a:p>
          <a:p>
            <a:pPr lvl="1"/>
            <a:r>
              <a:rPr lang="en-US" dirty="0"/>
              <a:t>Supports end user testing on their hardware!</a:t>
            </a:r>
          </a:p>
          <a:p>
            <a:pPr lvl="1"/>
            <a:r>
              <a:rPr lang="en-US" dirty="0"/>
              <a:t>Configurable because of number of BSPs and unique nature of each user’s setup</a:t>
            </a:r>
          </a:p>
          <a:p>
            <a:r>
              <a:rPr lang="en-US" i="1" dirty="0" err="1"/>
              <a:t>rtems</a:t>
            </a:r>
            <a:r>
              <a:rPr lang="en-US" i="1" dirty="0"/>
              <a:t>-run</a:t>
            </a:r>
            <a:r>
              <a:rPr lang="en-US" dirty="0"/>
              <a:t> eases running </a:t>
            </a:r>
            <a:br>
              <a:rPr lang="en-US" dirty="0"/>
            </a:br>
            <a:r>
              <a:rPr lang="en-US" dirty="0"/>
              <a:t>executables on simulators and </a:t>
            </a:r>
            <a:br>
              <a:rPr lang="en-US" dirty="0"/>
            </a:br>
            <a:r>
              <a:rPr lang="en-US" dirty="0"/>
              <a:t>hardware</a:t>
            </a:r>
            <a:endParaRPr lang="en-US" i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71E08B-01C4-4526-83AD-4325A64C8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https://www.rtems.org/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0D2E85-579F-4AAF-A27F-2E24EC7A2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AC46A-BA1A-40C7-900C-C5A0E73E4937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109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00CEA9-016F-4D33-9194-8629DA1E0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Current BSPs and Architectures by Tier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414713-F596-43F7-B04A-2EF4CD473C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Tier 1:</a:t>
            </a:r>
          </a:p>
          <a:p>
            <a:pPr lvl="1"/>
            <a:r>
              <a:rPr lang="en-US" sz="1800" dirty="0"/>
              <a:t>Arm: </a:t>
            </a:r>
            <a:r>
              <a:rPr lang="en-US" sz="1800" dirty="0" err="1"/>
              <a:t>beagleboneblack</a:t>
            </a:r>
            <a:r>
              <a:rPr lang="en-US" sz="1800" dirty="0"/>
              <a:t>, </a:t>
            </a:r>
            <a:r>
              <a:rPr lang="en-US" sz="1800" dirty="0" err="1"/>
              <a:t>xilinx_zynq_zedboard</a:t>
            </a:r>
            <a:r>
              <a:rPr lang="en-US" sz="1800" dirty="0"/>
              <a:t>, imx7</a:t>
            </a:r>
          </a:p>
          <a:p>
            <a:pPr lvl="1"/>
            <a:r>
              <a:rPr lang="en-US" sz="1800" dirty="0"/>
              <a:t>PowerPC: qoriq_e500, qoriq_e6500_32, qoriq_e6500_64</a:t>
            </a:r>
          </a:p>
          <a:p>
            <a:pPr lvl="1"/>
            <a:r>
              <a:rPr lang="en-US" sz="1800" dirty="0"/>
              <a:t>I386: pc</a:t>
            </a:r>
          </a:p>
          <a:p>
            <a:r>
              <a:rPr lang="en-US" sz="2000" dirty="0"/>
              <a:t>Tier 2:</a:t>
            </a:r>
          </a:p>
          <a:p>
            <a:pPr lvl="1"/>
            <a:r>
              <a:rPr lang="en-US" sz="1800" dirty="0"/>
              <a:t>MIPS: jmr2904</a:t>
            </a:r>
          </a:p>
          <a:p>
            <a:pPr lvl="1"/>
            <a:r>
              <a:rPr lang="en-US" sz="1800" dirty="0"/>
              <a:t>PowerPC: </a:t>
            </a:r>
            <a:r>
              <a:rPr lang="en-US" sz="1800" dirty="0" err="1"/>
              <a:t>psim</a:t>
            </a:r>
            <a:endParaRPr lang="en-US" sz="1800" dirty="0"/>
          </a:p>
          <a:p>
            <a:pPr lvl="1"/>
            <a:r>
              <a:rPr lang="en-US" sz="1800" dirty="0"/>
              <a:t>RISC-V: </a:t>
            </a:r>
            <a:r>
              <a:rPr lang="en-US" sz="1800" dirty="0" err="1"/>
              <a:t>riscv_generic</a:t>
            </a:r>
            <a:r>
              <a:rPr lang="en-US" sz="1800" dirty="0"/>
              <a:t>, riscv64_generic</a:t>
            </a:r>
          </a:p>
          <a:p>
            <a:pPr lvl="1"/>
            <a:r>
              <a:rPr lang="en-US" sz="1800" dirty="0"/>
              <a:t>SPARC: er32c, leon2, leon3</a:t>
            </a:r>
          </a:p>
          <a:p>
            <a:r>
              <a:rPr lang="en-US" sz="2000" dirty="0"/>
              <a:t>Tier 3: 12 architectures, 71 of 83 BSP families, 165 of 178 BSP variants</a:t>
            </a:r>
          </a:p>
          <a:p>
            <a:r>
              <a:rPr lang="en-US" sz="2000" dirty="0"/>
              <a:t>Tier 4: None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C2C8DE-6317-4321-974F-3F5EFC914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https://www.rtems.org/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6AA4FA-B898-48C0-AC41-5A895EE60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AC46A-BA1A-40C7-900C-C5A0E73E4937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9A8146B-68CA-41DC-9DE0-14681E621242}"/>
              </a:ext>
            </a:extLst>
          </p:cNvPr>
          <p:cNvSpPr txBox="1"/>
          <p:nvPr/>
        </p:nvSpPr>
        <p:spPr>
          <a:xfrm>
            <a:off x="2057400" y="5669280"/>
            <a:ext cx="4876800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Need community help to move BSPs up to higher tiers</a:t>
            </a:r>
          </a:p>
        </p:txBody>
      </p:sp>
    </p:spTree>
    <p:extLst>
      <p:ext uri="{BB962C8B-B14F-4D97-AF65-F5344CB8AC3E}">
        <p14:creationId xmlns:p14="http://schemas.microsoft.com/office/powerpoint/2010/main" val="13272156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libbsd</a:t>
            </a:r>
            <a:r>
              <a:rPr lang="en-US" dirty="0"/>
              <a:t> TCP/IP Stack Status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Currently based on FreeBSD 12</a:t>
            </a:r>
          </a:p>
          <a:p>
            <a:r>
              <a:rPr lang="en-US" dirty="0"/>
              <a:t>BSPs supported</a:t>
            </a:r>
          </a:p>
          <a:p>
            <a:pPr lvl="1"/>
            <a:r>
              <a:rPr lang="en-US" dirty="0"/>
              <a:t>ARM: </a:t>
            </a:r>
            <a:r>
              <a:rPr lang="en-US" dirty="0" err="1"/>
              <a:t>Realview</a:t>
            </a:r>
            <a:r>
              <a:rPr lang="en-US" dirty="0"/>
              <a:t>, </a:t>
            </a:r>
            <a:r>
              <a:rPr lang="en-US" dirty="0" err="1"/>
              <a:t>Zynq</a:t>
            </a:r>
            <a:r>
              <a:rPr lang="en-US" dirty="0"/>
              <a:t>, </a:t>
            </a:r>
            <a:r>
              <a:rPr lang="en-US" dirty="0" err="1"/>
              <a:t>atsamv</a:t>
            </a:r>
            <a:r>
              <a:rPr lang="en-US" dirty="0"/>
              <a:t>, Cyclone V, LPC24xx, </a:t>
            </a:r>
            <a:r>
              <a:rPr lang="en-US" dirty="0" err="1"/>
              <a:t>BeagleBone</a:t>
            </a:r>
            <a:endParaRPr lang="en-US" dirty="0"/>
          </a:p>
          <a:p>
            <a:pPr lvl="1"/>
            <a:r>
              <a:rPr lang="en-US" dirty="0"/>
              <a:t>M68K: genmcf548x</a:t>
            </a:r>
          </a:p>
          <a:p>
            <a:pPr lvl="1"/>
            <a:r>
              <a:rPr lang="en-US" dirty="0"/>
              <a:t>PowerPC: </a:t>
            </a:r>
            <a:r>
              <a:rPr lang="en-US" dirty="0" err="1"/>
              <a:t>QorIQ</a:t>
            </a:r>
            <a:endParaRPr lang="en-US" dirty="0"/>
          </a:p>
          <a:p>
            <a:pPr lvl="1"/>
            <a:r>
              <a:rPr lang="en-US" dirty="0"/>
              <a:t>x86: pc386 (multiple families of PCI NICs)</a:t>
            </a:r>
          </a:p>
          <a:p>
            <a:r>
              <a:rPr lang="en-US" dirty="0"/>
              <a:t>Optimizations to RTEMS improved performance</a:t>
            </a:r>
          </a:p>
          <a:p>
            <a:r>
              <a:rPr lang="en-US" dirty="0"/>
              <a:t>Consistent configuration and use as in FreeBSD</a:t>
            </a:r>
          </a:p>
          <a:p>
            <a:pPr lvl="1"/>
            <a:r>
              <a:rPr lang="en-US" dirty="0"/>
              <a:t>Uses FreeBSD commands to configure (e.g. </a:t>
            </a:r>
            <a:r>
              <a:rPr lang="en-US" dirty="0" err="1"/>
              <a:t>ifconfig</a:t>
            </a:r>
            <a:r>
              <a:rPr lang="en-US" dirty="0"/>
              <a:t>, route, etc.)</a:t>
            </a:r>
          </a:p>
          <a:p>
            <a:pPr lvl="1"/>
            <a:r>
              <a:rPr lang="en-US" dirty="0"/>
              <a:t>FreeBSD kernel tuning mechanisms (e.g. </a:t>
            </a:r>
            <a:r>
              <a:rPr lang="en-US" dirty="0" err="1"/>
              <a:t>sysctl</a:t>
            </a:r>
            <a:r>
              <a:rPr lang="en-US" dirty="0"/>
              <a:t>)</a:t>
            </a:r>
          </a:p>
          <a:p>
            <a:r>
              <a:rPr lang="en-US" dirty="0"/>
              <a:t>Many features including IPV4, IPV6, packet filtering, </a:t>
            </a:r>
            <a:r>
              <a:rPr lang="en-US" dirty="0" err="1"/>
              <a:t>OpeSSL</a:t>
            </a:r>
            <a:r>
              <a:rPr lang="en-US" dirty="0"/>
              <a:t>, </a:t>
            </a:r>
            <a:r>
              <a:rPr lang="en-US" dirty="0" err="1"/>
              <a:t>tcpdump</a:t>
            </a:r>
            <a:r>
              <a:rPr lang="en-US" dirty="0"/>
              <a:t>, USB mass storage, and more</a:t>
            </a:r>
          </a:p>
          <a:p>
            <a:r>
              <a:rPr lang="en-US" dirty="0"/>
              <a:t>Includes basic support for </a:t>
            </a:r>
            <a:r>
              <a:rPr lang="en-US" dirty="0" err="1"/>
              <a:t>Wifi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http://www.rtems.org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AC46A-BA1A-40C7-900C-C5A0E73E4937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005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734E64-0526-4F3E-AAA2-C09AC29F2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libbsd</a:t>
            </a:r>
            <a:r>
              <a:rPr lang="en-US" dirty="0"/>
              <a:t> </a:t>
            </a:r>
            <a:r>
              <a:rPr lang="en-US" dirty="0" err="1"/>
              <a:t>Wifi</a:t>
            </a:r>
            <a:r>
              <a:rPr lang="en-US" dirty="0"/>
              <a:t>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3B27F6-D5E0-4627-87AF-1136D8596D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Basic unencrypted </a:t>
            </a:r>
            <a:r>
              <a:rPr lang="en-US" dirty="0" err="1"/>
              <a:t>WiFi</a:t>
            </a:r>
            <a:r>
              <a:rPr lang="en-US" dirty="0"/>
              <a:t> support: Works</a:t>
            </a:r>
          </a:p>
          <a:p>
            <a:r>
              <a:rPr lang="en-US" dirty="0"/>
              <a:t>WEP support without </a:t>
            </a:r>
            <a:r>
              <a:rPr lang="en-US" dirty="0" err="1"/>
              <a:t>wpa_supplicant</a:t>
            </a:r>
            <a:r>
              <a:rPr lang="en-US" dirty="0"/>
              <a:t> (config using </a:t>
            </a:r>
            <a:r>
              <a:rPr lang="en-US" dirty="0" err="1"/>
              <a:t>ifconfig</a:t>
            </a:r>
            <a:r>
              <a:rPr lang="en-US" dirty="0"/>
              <a:t>): Works</a:t>
            </a:r>
          </a:p>
          <a:p>
            <a:r>
              <a:rPr lang="en-US" dirty="0"/>
              <a:t>WPA2 support using </a:t>
            </a:r>
            <a:r>
              <a:rPr lang="en-US" dirty="0" err="1"/>
              <a:t>wpa_supplicant</a:t>
            </a:r>
            <a:r>
              <a:rPr lang="en-US" dirty="0"/>
              <a:t>: Works, although the </a:t>
            </a:r>
            <a:r>
              <a:rPr lang="en-US" dirty="0" err="1"/>
              <a:t>wpa_supplicant</a:t>
            </a:r>
            <a:r>
              <a:rPr lang="en-US" dirty="0"/>
              <a:t> is not cleanly integrated</a:t>
            </a:r>
          </a:p>
          <a:p>
            <a:r>
              <a:rPr lang="en-US" dirty="0"/>
              <a:t>WPA2 is already patched against KRACK</a:t>
            </a:r>
          </a:p>
          <a:p>
            <a:r>
              <a:rPr lang="en-US" dirty="0"/>
              <a:t>Multiple </a:t>
            </a:r>
            <a:r>
              <a:rPr lang="en-US" dirty="0" err="1"/>
              <a:t>WiFi</a:t>
            </a:r>
            <a:r>
              <a:rPr lang="en-US" dirty="0"/>
              <a:t> interfaces: Untested. Unencrypted and WEP would most likely work. WPA2 may not.</a:t>
            </a:r>
          </a:p>
          <a:p>
            <a:r>
              <a:rPr lang="en-US" dirty="0"/>
              <a:t>Supported drivers: Currently </a:t>
            </a:r>
            <a:r>
              <a:rPr lang="en-US" dirty="0" err="1"/>
              <a:t>rtwn</a:t>
            </a:r>
            <a:r>
              <a:rPr lang="en-US" dirty="0"/>
              <a:t> is ported. Tested with RTL8188CUS and RTL8188EU. Porting any other FreeBSD drivers should be possible as with wired NICs.</a:t>
            </a:r>
          </a:p>
          <a:p>
            <a:r>
              <a:rPr lang="en-US" dirty="0"/>
              <a:t>Tested using USB </a:t>
            </a:r>
            <a:r>
              <a:rPr lang="en-US" dirty="0" err="1"/>
              <a:t>Wifi</a:t>
            </a:r>
            <a:r>
              <a:rPr lang="en-US" dirty="0"/>
              <a:t> dongles on ATSAM and </a:t>
            </a:r>
            <a:r>
              <a:rPr lang="en-US" dirty="0" err="1"/>
              <a:t>BeagleBone</a:t>
            </a:r>
            <a:r>
              <a:rPr lang="en-US" dirty="0"/>
              <a:t> Black </a:t>
            </a:r>
          </a:p>
          <a:p>
            <a:pPr lvl="1"/>
            <a:r>
              <a:rPr lang="en-US" dirty="0"/>
              <a:t>performance is limited by USB in these configurations</a:t>
            </a:r>
            <a:br>
              <a:rPr lang="en-US" dirty="0"/>
            </a:b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964D54-74B5-494F-93C5-81569B21C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https://www.rtems.org/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9E19B8-C84B-4A7F-AD3A-441EE3174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AC46A-BA1A-40C7-900C-C5A0E73E4937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5A9EC44-938A-4454-8325-1C47B48DE173}"/>
              </a:ext>
            </a:extLst>
          </p:cNvPr>
          <p:cNvSpPr txBox="1"/>
          <p:nvPr/>
        </p:nvSpPr>
        <p:spPr>
          <a:xfrm>
            <a:off x="2057400" y="5669280"/>
            <a:ext cx="4876800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Ready for users to work with and provide feedback and improvements!</a:t>
            </a:r>
          </a:p>
        </p:txBody>
      </p:sp>
    </p:spTree>
    <p:extLst>
      <p:ext uri="{BB962C8B-B14F-4D97-AF65-F5344CB8AC3E}">
        <p14:creationId xmlns:p14="http://schemas.microsoft.com/office/powerpoint/2010/main" val="23727683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609600" y="3031780"/>
            <a:ext cx="8077200" cy="252005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639681" y="1501169"/>
            <a:ext cx="2068163" cy="646331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RTEMS </a:t>
            </a:r>
            <a:br>
              <a:rPr lang="en-US" dirty="0"/>
            </a:br>
            <a:r>
              <a:rPr lang="en-US" dirty="0"/>
              <a:t>Users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RTEMS Tools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http://www.rtems.org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AC46A-BA1A-40C7-900C-C5A0E73E4937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09600" y="2286000"/>
            <a:ext cx="8077200" cy="6096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734281" y="2400300"/>
            <a:ext cx="762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CLI</a:t>
            </a:r>
          </a:p>
        </p:txBody>
      </p:sp>
      <p:sp>
        <p:nvSpPr>
          <p:cNvPr id="8" name="Rectangle 7"/>
          <p:cNvSpPr/>
          <p:nvPr/>
        </p:nvSpPr>
        <p:spPr>
          <a:xfrm>
            <a:off x="5714354" y="2402633"/>
            <a:ext cx="762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GUI</a:t>
            </a:r>
          </a:p>
        </p:txBody>
      </p:sp>
      <p:sp>
        <p:nvSpPr>
          <p:cNvPr id="9" name="Rectangle 8"/>
          <p:cNvSpPr/>
          <p:nvPr/>
        </p:nvSpPr>
        <p:spPr>
          <a:xfrm>
            <a:off x="609600" y="5632450"/>
            <a:ext cx="8077200" cy="6096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18934" y="5706646"/>
            <a:ext cx="762000" cy="4637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>
                <a:solidFill>
                  <a:schemeClr val="tx1"/>
                </a:solidFill>
              </a:rPr>
              <a:t>Config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718092" y="5706646"/>
            <a:ext cx="1043609" cy="4619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Macro Expansion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998859" y="5706646"/>
            <a:ext cx="846758" cy="45478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ELF/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DWARF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998017" y="5706646"/>
            <a:ext cx="1462708" cy="45837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Symbol Management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697883" y="5706646"/>
            <a:ext cx="762000" cy="4619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RAP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697041" y="5706646"/>
            <a:ext cx="762000" cy="46375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>
                <a:solidFill>
                  <a:schemeClr val="tx1"/>
                </a:solidFill>
              </a:rPr>
              <a:t>INI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696200" y="5706646"/>
            <a:ext cx="762000" cy="465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>
                <a:solidFill>
                  <a:schemeClr val="tx1"/>
                </a:solidFill>
              </a:rPr>
              <a:t>lzma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 flipH="1">
            <a:off x="712533" y="3209540"/>
            <a:ext cx="1177202" cy="219354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RTEMS</a:t>
            </a:r>
            <a:br>
              <a:rPr lang="en-US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</a:br>
            <a:r>
              <a:rPr lang="en-US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Source Builder</a:t>
            </a:r>
            <a:br>
              <a:rPr lang="en-US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</a:br>
            <a:r>
              <a:rPr lang="en-US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(RSB)</a:t>
            </a:r>
          </a:p>
        </p:txBody>
      </p:sp>
      <p:sp>
        <p:nvSpPr>
          <p:cNvPr id="20" name="Rectangle 19"/>
          <p:cNvSpPr/>
          <p:nvPr/>
        </p:nvSpPr>
        <p:spPr>
          <a:xfrm flipH="1">
            <a:off x="2056855" y="3177773"/>
            <a:ext cx="1174399" cy="22253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RTEMS</a:t>
            </a:r>
            <a:br>
              <a:rPr lang="en-US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</a:br>
            <a:r>
              <a:rPr lang="en-US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Tester</a:t>
            </a:r>
          </a:p>
        </p:txBody>
      </p:sp>
      <p:sp>
        <p:nvSpPr>
          <p:cNvPr id="21" name="Rectangle 20"/>
          <p:cNvSpPr/>
          <p:nvPr/>
        </p:nvSpPr>
        <p:spPr>
          <a:xfrm flipH="1">
            <a:off x="3398374" y="3193281"/>
            <a:ext cx="1167258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RTEMS</a:t>
            </a:r>
            <a:endParaRPr lang="en-US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/>
            <a:r>
              <a:rPr lang="en-US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LD</a:t>
            </a:r>
          </a:p>
          <a:p>
            <a:pPr algn="ctr"/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 flipH="1">
            <a:off x="7429733" y="3177773"/>
            <a:ext cx="1167258" cy="22253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Coverage</a:t>
            </a:r>
            <a:br>
              <a:rPr lang="en-US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</a:br>
            <a:r>
              <a:rPr lang="en-US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Testing</a:t>
            </a:r>
            <a:br>
              <a:rPr lang="en-US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</a:br>
            <a:r>
              <a:rPr lang="en-US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and</a:t>
            </a:r>
            <a:br>
              <a:rPr lang="en-US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</a:br>
            <a:r>
              <a:rPr lang="en-US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Reporting</a:t>
            </a:r>
          </a:p>
        </p:txBody>
      </p:sp>
      <p:sp>
        <p:nvSpPr>
          <p:cNvPr id="26" name="Rectangle 25"/>
          <p:cNvSpPr/>
          <p:nvPr/>
        </p:nvSpPr>
        <p:spPr>
          <a:xfrm flipH="1">
            <a:off x="6095354" y="3193280"/>
            <a:ext cx="1167258" cy="220980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Capture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Trace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618637" y="1501169"/>
            <a:ext cx="2068163" cy="646331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Continuous  </a:t>
            </a:r>
          </a:p>
          <a:p>
            <a:pPr algn="ctr"/>
            <a:r>
              <a:rPr lang="en-US" dirty="0"/>
              <a:t>Integration Testing</a:t>
            </a:r>
          </a:p>
        </p:txBody>
      </p:sp>
      <p:sp>
        <p:nvSpPr>
          <p:cNvPr id="29" name="Rectangle 28"/>
          <p:cNvSpPr/>
          <p:nvPr/>
        </p:nvSpPr>
        <p:spPr>
          <a:xfrm flipH="1">
            <a:off x="4732752" y="3177773"/>
            <a:ext cx="1195482" cy="22253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RTEMS</a:t>
            </a:r>
            <a:r>
              <a:rPr lang="en-US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Trace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Linker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(TLD)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629159" y="1501169"/>
            <a:ext cx="2068163" cy="646331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RTEMS </a:t>
            </a:r>
            <a:br>
              <a:rPr lang="en-US" dirty="0"/>
            </a:br>
            <a:r>
              <a:rPr lang="en-US" dirty="0"/>
              <a:t>Developers</a:t>
            </a:r>
          </a:p>
        </p:txBody>
      </p:sp>
    </p:spTree>
    <p:extLst>
      <p:ext uri="{BB962C8B-B14F-4D97-AF65-F5344CB8AC3E}">
        <p14:creationId xmlns:p14="http://schemas.microsoft.com/office/powerpoint/2010/main" val="18530829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RTEMS Tools</a:t>
            </a:r>
            <a:r>
              <a:rPr lang="en-US" baseline="0" dirty="0"/>
              <a:t> Status for 5.1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RTEMS Source Builder to build cross development tools, supporting tools, and target libraries</a:t>
            </a:r>
          </a:p>
          <a:p>
            <a:pPr lvl="1"/>
            <a:r>
              <a:rPr lang="en-US" sz="2000" dirty="0"/>
              <a:t>provides source and reproducible results for configuration control</a:t>
            </a:r>
          </a:p>
          <a:p>
            <a:r>
              <a:rPr lang="en-US" sz="2400" dirty="0"/>
              <a:t>RTEMS Tester enables testing on user hardware or simulators</a:t>
            </a:r>
          </a:p>
          <a:p>
            <a:r>
              <a:rPr lang="en-US" sz="2400" dirty="0"/>
              <a:t>5.1 includes initial release or significant update of</a:t>
            </a:r>
          </a:p>
          <a:p>
            <a:pPr lvl="1"/>
            <a:r>
              <a:rPr lang="en-US" sz="2000" dirty="0"/>
              <a:t>RTEMS Trace Linker</a:t>
            </a:r>
          </a:p>
          <a:p>
            <a:pPr lvl="1"/>
            <a:r>
              <a:rPr lang="en-US" sz="2000" dirty="0"/>
              <a:t>RTEMS Dynamic Loader and RTEMS LD</a:t>
            </a:r>
          </a:p>
          <a:p>
            <a:pPr lvl="1"/>
            <a:r>
              <a:rPr lang="en-US" sz="2000" dirty="0"/>
              <a:t>RTEMS Capture Engine </a:t>
            </a:r>
          </a:p>
          <a:p>
            <a:r>
              <a:rPr lang="en-US" sz="2400" dirty="0"/>
              <a:t>Improvements made to coverage testing but results are not being automatically posted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http://www.rtems.org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AC46A-BA1A-40C7-900C-C5A0E73E4937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39271A8-CBA5-46CD-9B24-CDDEA6B409D2}"/>
              </a:ext>
            </a:extLst>
          </p:cNvPr>
          <p:cNvSpPr txBox="1"/>
          <p:nvPr/>
        </p:nvSpPr>
        <p:spPr>
          <a:xfrm>
            <a:off x="2057400" y="5669280"/>
            <a:ext cx="4876800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Active community help needed to integrate trace results with Eclipse visualization</a:t>
            </a:r>
          </a:p>
        </p:txBody>
      </p:sp>
    </p:spTree>
    <p:extLst>
      <p:ext uri="{BB962C8B-B14F-4D97-AF65-F5344CB8AC3E}">
        <p14:creationId xmlns:p14="http://schemas.microsoft.com/office/powerpoint/2010/main" val="7913598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EE2D2A-65C8-4D79-8A5E-72A7DB513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Qualification 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D14D34-2743-4D31-9B03-22765D81CB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NASA has provided recommendations for “RTEMS Software Engineering Guide” (SWEG)</a:t>
            </a:r>
          </a:p>
          <a:p>
            <a:pPr lvl="1"/>
            <a:r>
              <a:rPr lang="en-US" sz="2400" dirty="0"/>
              <a:t>Outline has sections which should be recognizable from DO-178 and NASA Quality standards</a:t>
            </a:r>
          </a:p>
          <a:p>
            <a:pPr lvl="1"/>
            <a:r>
              <a:rPr lang="en-US" sz="2400" dirty="0"/>
              <a:t>Much can be populated from existing content</a:t>
            </a:r>
          </a:p>
          <a:p>
            <a:r>
              <a:rPr lang="en-US" sz="2800" dirty="0"/>
              <a:t>Need fully tested, traceable requirements set</a:t>
            </a:r>
          </a:p>
          <a:p>
            <a:r>
              <a:rPr lang="en-US" sz="2800" dirty="0"/>
              <a:t>Discussion mailing list exists but is not active</a:t>
            </a:r>
          </a:p>
          <a:p>
            <a:r>
              <a:rPr lang="en-US" sz="2800" dirty="0"/>
              <a:t>Anticipate next RTEMS release branch will be used as basis for next flight version by NASA and ESA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9BB7F9-34AD-4DE8-B62C-02B971E8E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https://www.rtems.org/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928A2C-9DC1-47CE-969B-F519693E6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AC46A-BA1A-40C7-900C-C5A0E73E4937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AC82A2C-1902-4EAC-8A2C-CCEFE7DF7015}"/>
              </a:ext>
            </a:extLst>
          </p:cNvPr>
          <p:cNvSpPr txBox="1"/>
          <p:nvPr/>
        </p:nvSpPr>
        <p:spPr>
          <a:xfrm>
            <a:off x="2057400" y="5669280"/>
            <a:ext cx="4876800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Active community help needed to evaluate and improve supporting technical data </a:t>
            </a:r>
          </a:p>
        </p:txBody>
      </p:sp>
    </p:spTree>
    <p:extLst>
      <p:ext uri="{BB962C8B-B14F-4D97-AF65-F5344CB8AC3E}">
        <p14:creationId xmlns:p14="http://schemas.microsoft.com/office/powerpoint/2010/main" val="30134355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Sphinx Documentation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1"/>
          </p:nvPr>
        </p:nvSpPr>
        <p:spPr>
          <a:xfrm>
            <a:off x="76200" y="1371600"/>
            <a:ext cx="3048000" cy="4754563"/>
          </a:xfrm>
        </p:spPr>
        <p:txBody>
          <a:bodyPr>
            <a:normAutofit/>
          </a:bodyPr>
          <a:lstStyle/>
          <a:p>
            <a:pPr marL="182880" indent="-182880"/>
            <a:r>
              <a:rPr lang="en-US" sz="1800" dirty="0"/>
              <a:t>Sphinx</a:t>
            </a:r>
          </a:p>
          <a:p>
            <a:pPr marL="582930" lvl="1" indent="-182880"/>
            <a:r>
              <a:rPr lang="en-US" sz="1400" dirty="0"/>
              <a:t>Used by Python and recently adopted by Linux kernel</a:t>
            </a:r>
          </a:p>
          <a:p>
            <a:pPr marL="582930" lvl="1" indent="-182880"/>
            <a:r>
              <a:rPr lang="en-US" sz="1400" dirty="0"/>
              <a:t>Simple ASCII markup</a:t>
            </a:r>
          </a:p>
          <a:p>
            <a:pPr marL="582930" lvl="1" indent="-182880"/>
            <a:r>
              <a:rPr lang="en-US" sz="1400" dirty="0">
                <a:hlinkClick r:id="rId2"/>
              </a:rPr>
              <a:t>sphinx-doc.org</a:t>
            </a:r>
            <a:endParaRPr lang="en-US" sz="1400" dirty="0"/>
          </a:p>
          <a:p>
            <a:pPr marL="182880" indent="-182880"/>
            <a:r>
              <a:rPr lang="en-US" sz="1800" dirty="0"/>
              <a:t>New:</a:t>
            </a:r>
          </a:p>
          <a:p>
            <a:pPr marL="582930" lvl="1" indent="-182880"/>
            <a:r>
              <a:rPr lang="en-US" sz="1400" dirty="0"/>
              <a:t>General User, RSB, and POSIX Compliance Guides</a:t>
            </a:r>
          </a:p>
          <a:p>
            <a:pPr marL="582930" lvl="1" indent="-182880"/>
            <a:r>
              <a:rPr lang="en-US" sz="1400" dirty="0"/>
              <a:t>Advice on Obsoleted APIs</a:t>
            </a:r>
          </a:p>
          <a:p>
            <a:pPr marL="182880" indent="-182880"/>
            <a:r>
              <a:rPr lang="en-US" sz="1800" dirty="0"/>
              <a:t>Wanted:</a:t>
            </a:r>
          </a:p>
          <a:p>
            <a:pPr marL="582930" lvl="1" indent="-182880"/>
            <a:r>
              <a:rPr lang="en-US" sz="1400" dirty="0"/>
              <a:t>Inline programming examples</a:t>
            </a:r>
          </a:p>
          <a:p>
            <a:pPr marL="582930" lvl="1" indent="-182880"/>
            <a:r>
              <a:rPr lang="en-US" sz="1400" dirty="0"/>
              <a:t>BSP Specific </a:t>
            </a:r>
            <a:r>
              <a:rPr lang="en-US" sz="1400" dirty="0" err="1"/>
              <a:t>Howtos</a:t>
            </a:r>
            <a:endParaRPr lang="en-US" sz="1400" dirty="0"/>
          </a:p>
          <a:p>
            <a:pPr marL="582930" lvl="1" indent="-182880"/>
            <a:r>
              <a:rPr lang="en-US" sz="1400" dirty="0"/>
              <a:t>Guides to common tasks and problems</a:t>
            </a:r>
          </a:p>
          <a:p>
            <a:pPr marL="582930" lvl="1" indent="-182880"/>
            <a:r>
              <a:rPr lang="en-US" sz="1400" dirty="0"/>
              <a:t>Inclusion of </a:t>
            </a:r>
            <a:r>
              <a:rPr lang="en-US" sz="1400" dirty="0" err="1"/>
              <a:t>newlib</a:t>
            </a:r>
            <a:r>
              <a:rPr lang="en-US" sz="1400" dirty="0"/>
              <a:t> documentation</a:t>
            </a:r>
          </a:p>
          <a:p>
            <a:pPr marL="582930" lvl="1" indent="-182880"/>
            <a:r>
              <a:rPr lang="en-US" sz="1400" dirty="0"/>
              <a:t>Easy to contribute!</a:t>
            </a:r>
          </a:p>
          <a:p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http://www.rtems.org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AC46A-BA1A-40C7-900C-C5A0E73E4937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B4E0C54-5E60-4896-85C6-7E0491F541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1295400"/>
            <a:ext cx="6123039" cy="510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4156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132349-B4E6-4F58-B689-6687048B4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3DD55E-D254-4384-AE37-69560CE987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RTEMS Version Numbering Changes</a:t>
            </a:r>
          </a:p>
          <a:p>
            <a:r>
              <a:rPr lang="en-US" dirty="0"/>
              <a:t>RTEMS 5.1 Highlights </a:t>
            </a:r>
          </a:p>
          <a:p>
            <a:r>
              <a:rPr lang="en-US" dirty="0"/>
              <a:t>Discussion of Tiering Strategy</a:t>
            </a:r>
          </a:p>
          <a:p>
            <a:r>
              <a:rPr lang="en-US" dirty="0"/>
              <a:t>RTEMS </a:t>
            </a:r>
            <a:r>
              <a:rPr lang="en-US" dirty="0" err="1"/>
              <a:t>libbsd</a:t>
            </a:r>
            <a:r>
              <a:rPr lang="en-US" dirty="0"/>
              <a:t> TCP/IP and USB Status</a:t>
            </a:r>
          </a:p>
          <a:p>
            <a:r>
              <a:rPr lang="en-US" dirty="0"/>
              <a:t>Tools Status</a:t>
            </a:r>
          </a:p>
          <a:p>
            <a:r>
              <a:rPr lang="en-US"/>
              <a:t>Documentation Status</a:t>
            </a:r>
            <a:endParaRPr lang="en-US" dirty="0"/>
          </a:p>
          <a:p>
            <a:r>
              <a:rPr lang="en-US" dirty="0"/>
              <a:t>Qualification Activities</a:t>
            </a:r>
          </a:p>
          <a:p>
            <a:r>
              <a:rPr lang="en-US" dirty="0" err="1"/>
              <a:t>Deos</a:t>
            </a:r>
            <a:r>
              <a:rPr lang="en-US" dirty="0"/>
              <a:t>/RTEMS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1C57E9-0FE4-4451-A067-CF4715988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https://www.rtems.org/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5C645D-CDFA-4E63-A9B1-258B78E42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AC46A-BA1A-40C7-900C-C5A0E73E493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064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BC27CB1-0C64-4A2F-9E94-B9B886A0BE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RTEMS.org Hosting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50A8FA5-B2D3-4740-8F7D-2245E16107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Hosted at Oregon State University’s Open Source Lab (</a:t>
            </a:r>
            <a:r>
              <a:rPr lang="en-US" dirty="0">
                <a:hlinkClick r:id="rId2"/>
              </a:rPr>
              <a:t>http://osuosl.org/</a:t>
            </a:r>
            <a:r>
              <a:rPr lang="en-US" dirty="0"/>
              <a:t>)</a:t>
            </a:r>
          </a:p>
          <a:p>
            <a:r>
              <a:rPr lang="en-US" dirty="0"/>
              <a:t>Dedicated servers, switches, etc. for RTEMS</a:t>
            </a:r>
          </a:p>
          <a:p>
            <a:r>
              <a:rPr lang="en-US" dirty="0"/>
              <a:t>All hardware purchased using donations</a:t>
            </a:r>
          </a:p>
          <a:p>
            <a:r>
              <a:rPr lang="en-US" dirty="0"/>
              <a:t>All system administration and maintenance is volunteer</a:t>
            </a:r>
          </a:p>
          <a:p>
            <a:r>
              <a:rPr lang="en-US" dirty="0"/>
              <a:t>Underappreciated shared resource</a:t>
            </a:r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8C524E-F6A0-426B-9214-33BFDE2A1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https://www.rtems.org/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2EAEC9-B5EF-4B44-9145-FB870175E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35D1F-5826-45F9-AC87-8E633CB6A6E1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18A6915-CF4F-436E-B821-51B2840B8AF0}"/>
              </a:ext>
            </a:extLst>
          </p:cNvPr>
          <p:cNvSpPr txBox="1"/>
          <p:nvPr/>
        </p:nvSpPr>
        <p:spPr>
          <a:xfrm>
            <a:off x="2057400" y="5669280"/>
            <a:ext cx="4876800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Donations are needed to update aging hardware and have a part-time admin</a:t>
            </a:r>
          </a:p>
        </p:txBody>
      </p:sp>
    </p:spTree>
    <p:extLst>
      <p:ext uri="{BB962C8B-B14F-4D97-AF65-F5344CB8AC3E}">
        <p14:creationId xmlns:p14="http://schemas.microsoft.com/office/powerpoint/2010/main" val="20166365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232D0-9CE6-435C-8784-7F9F41AD7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Deos</a:t>
            </a:r>
            <a:r>
              <a:rPr lang="en-US" dirty="0"/>
              <a:t>/RTEMS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7E2354-E975-4384-A9FF-345D6C9609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Commercial integration of RTEMS and </a:t>
            </a:r>
            <a:r>
              <a:rPr lang="en-US" dirty="0" err="1"/>
              <a:t>Deos</a:t>
            </a:r>
            <a:r>
              <a:rPr lang="en-US" dirty="0"/>
              <a:t> aligned with FACE Technical Standard Safety Base profile</a:t>
            </a:r>
          </a:p>
          <a:p>
            <a:pPr lvl="1"/>
            <a:r>
              <a:rPr lang="en-US" dirty="0"/>
              <a:t>Combination of POSIX and ARINC 653</a:t>
            </a:r>
          </a:p>
          <a:p>
            <a:r>
              <a:rPr lang="en-US" dirty="0" err="1"/>
              <a:t>Deos</a:t>
            </a:r>
            <a:r>
              <a:rPr lang="en-US" dirty="0"/>
              <a:t> has 25+ years as Level A time and space partitioned RTOS</a:t>
            </a:r>
          </a:p>
          <a:p>
            <a:r>
              <a:rPr lang="en-US" dirty="0"/>
              <a:t>Provides RTEMS run-time services in a time and space partitioned environment</a:t>
            </a:r>
          </a:p>
          <a:p>
            <a:r>
              <a:rPr lang="en-US" dirty="0"/>
              <a:t>Multiple architectures: ARM, PowerPC, x86</a:t>
            </a:r>
          </a:p>
          <a:p>
            <a:r>
              <a:rPr lang="en-US" dirty="0"/>
              <a:t>Undergoing verification as a FACE Safety Base conformance Operating System Segment (OSS)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CF4131-1F24-47B3-9F93-0871BC8A7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https://www.rtems.com/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E233E6-21B3-48C4-9452-A80860AAA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AC46A-BA1A-40C7-900C-C5A0E73E4937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6933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A58E2-3B73-455D-95DB-25E3207B0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Deos</a:t>
            </a:r>
            <a:r>
              <a:rPr lang="en-US" dirty="0"/>
              <a:t>/RTEMS Architecture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E3457D-1FCA-4532-9F2D-C11B8BF33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https://www.ddci.com/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ED3669-6E61-45C8-8044-34949A620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AC46A-BA1A-40C7-900C-C5A0E73E4937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DEC4234-E503-47E4-B4A1-B0A206BCDC55}"/>
              </a:ext>
            </a:extLst>
          </p:cNvPr>
          <p:cNvSpPr/>
          <p:nvPr/>
        </p:nvSpPr>
        <p:spPr bwMode="auto">
          <a:xfrm>
            <a:off x="3273649" y="1695932"/>
            <a:ext cx="2498202" cy="274955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F2748DE-3B6F-4F31-90CD-28BDCF297717}"/>
              </a:ext>
            </a:extLst>
          </p:cNvPr>
          <p:cNvSpPr/>
          <p:nvPr/>
        </p:nvSpPr>
        <p:spPr bwMode="auto">
          <a:xfrm>
            <a:off x="6055793" y="1676400"/>
            <a:ext cx="2571335" cy="2749550"/>
          </a:xfrm>
          <a:prstGeom prst="rect">
            <a:avLst/>
          </a:prstGeom>
          <a:solidFill>
            <a:schemeClr val="accent3">
              <a:lumMod val="85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Rectangle 20">
            <a:extLst>
              <a:ext uri="{FF2B5EF4-FFF2-40B4-BE49-F238E27FC236}">
                <a16:creationId xmlns:a16="http://schemas.microsoft.com/office/drawing/2014/main" id="{72488189-C5F4-4A0B-97C8-A059CE0E48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9237" y="3701598"/>
            <a:ext cx="732185" cy="436047"/>
          </a:xfrm>
          <a:prstGeom prst="rect">
            <a:avLst/>
          </a:prstGeom>
          <a:solidFill>
            <a:srgbClr val="FFFF00"/>
          </a:solidFill>
          <a:ln w="0">
            <a:noFill/>
            <a:miter lim="800000"/>
            <a:headEnd/>
            <a:tailEnd/>
          </a:ln>
          <a:scene3d>
            <a:camera prst="legacyObliqueTopLeft"/>
            <a:lightRig rig="morning" dir="t"/>
          </a:scene3d>
          <a:sp3d extrusionH="430200" prstMaterial="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>
            <a:flatTx/>
          </a:bodyPr>
          <a:lstStyle/>
          <a:p>
            <a:pPr algn="ctr">
              <a:defRPr/>
            </a:pPr>
            <a:r>
              <a:rPr lang="en-US" sz="12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IOI </a:t>
            </a:r>
            <a:r>
              <a:rPr lang="en-US" sz="120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Config</a:t>
            </a:r>
            <a:endParaRPr lang="en-US" sz="2000" dirty="0">
              <a:latin typeface="Arial" pitchFamily="34" charset="0"/>
            </a:endParaRPr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435E895B-CC63-4F9A-977F-40FA29F5DA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8405" y="5907047"/>
            <a:ext cx="6953333" cy="314424"/>
          </a:xfrm>
          <a:prstGeom prst="rect">
            <a:avLst/>
          </a:prstGeom>
          <a:solidFill>
            <a:srgbClr val="92D050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92D050"/>
            </a:extrusionClr>
          </a:sp3d>
        </p:spPr>
        <p:txBody>
          <a:bodyPr>
            <a:flatTx/>
          </a:bodyPr>
          <a:lstStyle/>
          <a:p>
            <a:pPr algn="ctr"/>
            <a:r>
              <a:rPr lang="en-US" sz="12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Target System Hardware and CPU</a:t>
            </a:r>
            <a:endParaRPr lang="en-US" sz="1200" dirty="0">
              <a:ea typeface="Calibri" pitchFamily="34" charset="0"/>
              <a:cs typeface="Times New Roman" pitchFamily="18" charset="0"/>
            </a:endParaRPr>
          </a:p>
          <a:p>
            <a:endParaRPr lang="en-US" sz="1200" dirty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id="{410322E2-4D14-4853-999B-BE9FD5B6B3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6670" y="5556506"/>
            <a:ext cx="2905069" cy="348285"/>
          </a:xfrm>
          <a:prstGeom prst="rect">
            <a:avLst/>
          </a:prstGeom>
          <a:solidFill>
            <a:srgbClr val="FFC000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C000"/>
            </a:extrusionClr>
          </a:sp3d>
        </p:spPr>
        <p:txBody>
          <a:bodyPr>
            <a:flatTx/>
          </a:bodyPr>
          <a:lstStyle/>
          <a:p>
            <a:pPr algn="ctr"/>
            <a:r>
              <a:rPr lang="en-US" sz="1200" dirty="0">
                <a:latin typeface="Calibri" pitchFamily="34" charset="0"/>
                <a:cs typeface="Times New Roman" pitchFamily="18" charset="0"/>
              </a:rPr>
              <a:t>PAL</a:t>
            </a:r>
            <a:endParaRPr lang="en-US" sz="1200" dirty="0"/>
          </a:p>
          <a:p>
            <a:endParaRPr lang="en-US" sz="1400" dirty="0"/>
          </a:p>
        </p:txBody>
      </p:sp>
      <p:sp>
        <p:nvSpPr>
          <p:cNvPr id="11" name="Rectangle 8">
            <a:extLst>
              <a:ext uri="{FF2B5EF4-FFF2-40B4-BE49-F238E27FC236}">
                <a16:creationId xmlns:a16="http://schemas.microsoft.com/office/drawing/2014/main" id="{B7DB7321-CE26-40E3-8AD0-BA19D0B9B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8406" y="5556506"/>
            <a:ext cx="4035499" cy="348285"/>
          </a:xfrm>
          <a:prstGeom prst="rect">
            <a:avLst/>
          </a:prstGeom>
          <a:solidFill>
            <a:srgbClr val="FFFF00"/>
          </a:solidFill>
          <a:ln w="0">
            <a:noFill/>
            <a:miter lim="800000"/>
            <a:headEnd/>
            <a:tailEnd/>
          </a:ln>
          <a:scene3d>
            <a:camera prst="legacyObliqueTopLeft"/>
            <a:lightRig rig="morning" dir="t"/>
          </a:scene3d>
          <a:sp3d extrusionH="430200" prstMaterial="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>
            <a:flatTx/>
          </a:bodyPr>
          <a:lstStyle/>
          <a:p>
            <a:pPr algn="ctr">
              <a:defRPr/>
            </a:pPr>
            <a:r>
              <a:rPr lang="en-US" sz="12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Deos</a:t>
            </a:r>
            <a:r>
              <a:rPr lang="en-US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2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Registry with WAT</a:t>
            </a:r>
            <a:endParaRPr lang="en-US" sz="1200" dirty="0">
              <a:latin typeface="Arial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2" name="Rectangle 2">
            <a:extLst>
              <a:ext uri="{FF2B5EF4-FFF2-40B4-BE49-F238E27FC236}">
                <a16:creationId xmlns:a16="http://schemas.microsoft.com/office/drawing/2014/main" id="{93A69742-8710-41FB-9F67-8DB2868D15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8406" y="5152759"/>
            <a:ext cx="6953334" cy="403025"/>
          </a:xfrm>
          <a:prstGeom prst="rect">
            <a:avLst/>
          </a:prstGeom>
          <a:solidFill>
            <a:srgbClr val="B2A1C7"/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B2A1C7"/>
            </a:extrusionClr>
          </a:sp3d>
        </p:spPr>
        <p:txBody>
          <a:bodyPr anchor="b">
            <a:flatTx/>
          </a:bodyPr>
          <a:lstStyle/>
          <a:p>
            <a:pPr algn="ctr">
              <a:spcBef>
                <a:spcPts val="600"/>
              </a:spcBef>
            </a:pPr>
            <a:r>
              <a:rPr lang="en-US" sz="1200" dirty="0">
                <a:latin typeface="Calibri" pitchFamily="34" charset="0"/>
                <a:cs typeface="Times New Roman" pitchFamily="18" charset="0"/>
              </a:rPr>
              <a:t>Deos Kernel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8042037-6C9A-4FE2-951A-FAB623E29738}"/>
              </a:ext>
            </a:extLst>
          </p:cNvPr>
          <p:cNvCxnSpPr/>
          <p:nvPr/>
        </p:nvCxnSpPr>
        <p:spPr bwMode="auto">
          <a:xfrm>
            <a:off x="177947" y="4939029"/>
            <a:ext cx="8689606" cy="22547"/>
          </a:xfrm>
          <a:prstGeom prst="line">
            <a:avLst/>
          </a:prstGeom>
          <a:ln w="28575" cap="flat">
            <a:solidFill>
              <a:schemeClr val="tx1"/>
            </a:solidFill>
            <a:prstDash val="dash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2">
            <a:extLst>
              <a:ext uri="{FF2B5EF4-FFF2-40B4-BE49-F238E27FC236}">
                <a16:creationId xmlns:a16="http://schemas.microsoft.com/office/drawing/2014/main" id="{3EC4BE76-B03B-470A-ACD6-B347F44AA5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947" y="4600475"/>
            <a:ext cx="108183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dirty="0"/>
              <a:t>User </a:t>
            </a:r>
            <a:r>
              <a:rPr lang="en-US" sz="1400" b="1" dirty="0"/>
              <a:t>Mode</a:t>
            </a:r>
          </a:p>
        </p:txBody>
      </p:sp>
      <p:sp>
        <p:nvSpPr>
          <p:cNvPr id="15" name="TextBox 13">
            <a:extLst>
              <a:ext uri="{FF2B5EF4-FFF2-40B4-BE49-F238E27FC236}">
                <a16:creationId xmlns:a16="http://schemas.microsoft.com/office/drawing/2014/main" id="{7BAB4891-E8C9-49B1-9305-402627FBD1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892" y="4905189"/>
            <a:ext cx="119776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 dirty="0"/>
              <a:t>Kernel Mode</a:t>
            </a:r>
          </a:p>
        </p:txBody>
      </p:sp>
      <p:sp>
        <p:nvSpPr>
          <p:cNvPr id="16" name="Down Arrow 14">
            <a:extLst>
              <a:ext uri="{FF2B5EF4-FFF2-40B4-BE49-F238E27FC236}">
                <a16:creationId xmlns:a16="http://schemas.microsoft.com/office/drawing/2014/main" id="{F0C6077F-12B7-48D3-9A53-A3FEDC9EEC06}"/>
              </a:ext>
            </a:extLst>
          </p:cNvPr>
          <p:cNvSpPr/>
          <p:nvPr/>
        </p:nvSpPr>
        <p:spPr bwMode="auto">
          <a:xfrm>
            <a:off x="4484922" y="4439132"/>
            <a:ext cx="381000" cy="571500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Arial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0076D17-C08F-4A34-88C4-E58AAD225439}"/>
              </a:ext>
            </a:extLst>
          </p:cNvPr>
          <p:cNvSpPr/>
          <p:nvPr/>
        </p:nvSpPr>
        <p:spPr bwMode="auto">
          <a:xfrm>
            <a:off x="499729" y="1683711"/>
            <a:ext cx="2530187" cy="2751138"/>
          </a:xfrm>
          <a:prstGeom prst="rect">
            <a:avLst/>
          </a:prstGeom>
          <a:solidFill>
            <a:schemeClr val="accent3">
              <a:lumMod val="85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Down Arrow 21">
            <a:extLst>
              <a:ext uri="{FF2B5EF4-FFF2-40B4-BE49-F238E27FC236}">
                <a16:creationId xmlns:a16="http://schemas.microsoft.com/office/drawing/2014/main" id="{F1DC501E-0968-4DD2-AE96-80DF0E221EE3}"/>
              </a:ext>
            </a:extLst>
          </p:cNvPr>
          <p:cNvSpPr/>
          <p:nvPr/>
        </p:nvSpPr>
        <p:spPr bwMode="auto">
          <a:xfrm>
            <a:off x="1675391" y="4419600"/>
            <a:ext cx="381000" cy="605319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Arial" pitchFamily="34" charset="0"/>
            </a:endParaRPr>
          </a:p>
        </p:txBody>
      </p:sp>
      <p:sp>
        <p:nvSpPr>
          <p:cNvPr id="19" name="Rectangle 20">
            <a:extLst>
              <a:ext uri="{FF2B5EF4-FFF2-40B4-BE49-F238E27FC236}">
                <a16:creationId xmlns:a16="http://schemas.microsoft.com/office/drawing/2014/main" id="{7CD3610C-72FF-4EF4-A72F-B84EFE2257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4999" y="3704233"/>
            <a:ext cx="1964795" cy="45871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legacyObliqueTopLeft"/>
            <a:lightRig rig="freezing" dir="t"/>
          </a:scene3d>
          <a:sp3d extrusionH="430200" prstMaterial="legacyMatte">
            <a:bevelT w="13500" h="13500" prst="angle"/>
            <a:bevelB w="13500" h="13500" prst="angle"/>
            <a:extrusionClr>
              <a:schemeClr val="bg1">
                <a:lumMod val="65000"/>
              </a:schemeClr>
            </a:extrusionClr>
          </a:sp3d>
        </p:spPr>
        <p:txBody>
          <a:bodyPr>
            <a:flatTx/>
          </a:bodyPr>
          <a:lstStyle/>
          <a:p>
            <a:pPr algn="ctr">
              <a:defRPr/>
            </a:pPr>
            <a:r>
              <a:rPr lang="en-US" sz="12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IOI </a:t>
            </a:r>
            <a:r>
              <a:rPr lang="en-US" sz="1200" dirty="0">
                <a:latin typeface="Calibri" pitchFamily="34" charset="0"/>
                <a:cs typeface="Times New Roman" pitchFamily="18" charset="0"/>
              </a:rPr>
              <a:t>Lib</a:t>
            </a:r>
            <a:endParaRPr lang="en-US" sz="2000" dirty="0">
              <a:latin typeface="Arial" pitchFamily="34" charset="0"/>
            </a:endParaRPr>
          </a:p>
        </p:txBody>
      </p:sp>
      <p:sp>
        <p:nvSpPr>
          <p:cNvPr id="20" name="Rectangle 20">
            <a:extLst>
              <a:ext uri="{FF2B5EF4-FFF2-40B4-BE49-F238E27FC236}">
                <a16:creationId xmlns:a16="http://schemas.microsoft.com/office/drawing/2014/main" id="{FA2F644F-E71F-427A-8893-C24AA1C871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7144" y="3155700"/>
            <a:ext cx="652649" cy="548533"/>
          </a:xfrm>
          <a:prstGeom prst="rect">
            <a:avLst/>
          </a:prstGeom>
          <a:solidFill>
            <a:srgbClr val="FFFF00"/>
          </a:solidFill>
          <a:ln w="0">
            <a:noFill/>
            <a:miter lim="800000"/>
            <a:headEnd/>
            <a:tailEnd/>
          </a:ln>
          <a:scene3d>
            <a:camera prst="legacyObliqueTopLeft"/>
            <a:lightRig rig="morning" dir="t"/>
          </a:scene3d>
          <a:sp3d extrusionH="430200" prstMaterial="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>
            <a:flatTx/>
          </a:bodyPr>
          <a:lstStyle/>
          <a:p>
            <a:pPr algn="ctr">
              <a:defRPr/>
            </a:pPr>
            <a:r>
              <a:rPr lang="en-US" sz="12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IOI </a:t>
            </a:r>
            <a:r>
              <a:rPr lang="en-US" sz="120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Config</a:t>
            </a:r>
            <a:endParaRPr lang="en-US" sz="2000" dirty="0">
              <a:latin typeface="Arial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1082095-B302-4865-AAFE-4AB830A8F7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7145" y="2389671"/>
            <a:ext cx="652650" cy="766028"/>
          </a:xfrm>
          <a:prstGeom prst="rect">
            <a:avLst/>
          </a:prstGeom>
          <a:solidFill>
            <a:srgbClr val="FFFF00"/>
          </a:solidFill>
          <a:ln w="0">
            <a:noFill/>
            <a:miter lim="800000"/>
            <a:headEnd/>
            <a:tailEnd/>
          </a:ln>
          <a:scene3d>
            <a:camera prst="legacyObliqueTopLeft"/>
            <a:lightRig rig="morning" dir="t"/>
          </a:scene3d>
          <a:sp3d extrusionH="430200" prstMaterial="matte">
            <a:bevelT w="13500" h="13500" prst="angle"/>
            <a:bevelB w="13500" h="13500" prst="angle"/>
            <a:extrusionClr>
              <a:srgbClr val="FFFF00"/>
            </a:extrusionClr>
            <a:contourClr>
              <a:schemeClr val="tx1"/>
            </a:contourClr>
          </a:sp3d>
        </p:spPr>
        <p:txBody>
          <a:bodyPr>
            <a:flatTx/>
          </a:bodyPr>
          <a:lstStyle/>
          <a:p>
            <a:pPr algn="ctr">
              <a:defRPr/>
            </a:pPr>
            <a:r>
              <a:rPr lang="en-US" sz="12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RTEMS </a:t>
            </a:r>
            <a:r>
              <a:rPr lang="en-US" sz="120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Config</a:t>
            </a:r>
            <a:endParaRPr lang="en-US" sz="2000" dirty="0">
              <a:latin typeface="Arial" pitchFamily="34" charset="0"/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ADB4A8E9-20DE-42AF-8709-2A5B2FCC801C}"/>
              </a:ext>
            </a:extLst>
          </p:cNvPr>
          <p:cNvGrpSpPr/>
          <p:nvPr/>
        </p:nvGrpSpPr>
        <p:grpSpPr>
          <a:xfrm>
            <a:off x="824999" y="2400750"/>
            <a:ext cx="1312146" cy="1300849"/>
            <a:chOff x="10089500" y="3762784"/>
            <a:chExt cx="1312146" cy="1300849"/>
          </a:xfrm>
        </p:grpSpPr>
        <p:sp>
          <p:nvSpPr>
            <p:cNvPr id="23" name="Rectangle 19">
              <a:extLst>
                <a:ext uri="{FF2B5EF4-FFF2-40B4-BE49-F238E27FC236}">
                  <a16:creationId xmlns:a16="http://schemas.microsoft.com/office/drawing/2014/main" id="{1D8AF06D-3748-4892-BB21-CBA24B6F8E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9500" y="3762784"/>
              <a:ext cx="1312146" cy="1300849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bg1">
                  <a:lumMod val="65000"/>
                </a:schemeClr>
              </a:extrusionClr>
            </a:sp3d>
          </p:spPr>
          <p:txBody>
            <a:bodyPr>
              <a:flatTx/>
            </a:bodyPr>
            <a:lstStyle/>
            <a:p>
              <a:pPr algn="ctr">
                <a:defRPr/>
              </a:pPr>
              <a:r>
                <a:rPr lang="en-US" sz="1200" dirty="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POSIX User Executable</a:t>
              </a:r>
              <a:endParaRPr lang="en-US" sz="1200" dirty="0">
                <a:latin typeface="Arial" pitchFamily="34" charset="0"/>
                <a:ea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4" name="Rectangle 20">
              <a:extLst>
                <a:ext uri="{FF2B5EF4-FFF2-40B4-BE49-F238E27FC236}">
                  <a16:creationId xmlns:a16="http://schemas.microsoft.com/office/drawing/2014/main" id="{A5ABF56E-263B-43E4-A1DF-D3498F23D7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45343" y="4201458"/>
              <a:ext cx="1200460" cy="798815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rgbClr val="0070C0"/>
              </a:solidFill>
              <a:miter lim="800000"/>
              <a:headEnd/>
              <a:tailEnd/>
            </a:ln>
          </p:spPr>
          <p:txBody>
            <a:bodyPr>
              <a:flatTx/>
            </a:bodyPr>
            <a:lstStyle/>
            <a:p>
              <a:pPr algn="ctr">
                <a:defRPr/>
              </a:pPr>
              <a:r>
                <a:rPr lang="en-US" sz="1100" dirty="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RTEMS POSIX</a:t>
              </a:r>
            </a:p>
            <a:p>
              <a:pPr algn="ctr">
                <a:defRPr/>
              </a:pPr>
              <a:r>
                <a:rPr lang="en-US" sz="1100" dirty="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Thread Scheduler &amp; POSIX API Library</a:t>
              </a:r>
              <a:endParaRPr lang="en-US" sz="1800" dirty="0">
                <a:latin typeface="Arial" pitchFamily="34" charset="0"/>
              </a:endParaRPr>
            </a:p>
          </p:txBody>
        </p:sp>
      </p:grpSp>
      <p:sp>
        <p:nvSpPr>
          <p:cNvPr id="25" name="TextBox 28">
            <a:extLst>
              <a:ext uri="{FF2B5EF4-FFF2-40B4-BE49-F238E27FC236}">
                <a16:creationId xmlns:a16="http://schemas.microsoft.com/office/drawing/2014/main" id="{E95B190B-1804-4A0D-9807-DB0DFCC351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9724" y="1762906"/>
            <a:ext cx="197358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b="1" dirty="0"/>
              <a:t>RTEMS POSIX Partition</a:t>
            </a:r>
          </a:p>
        </p:txBody>
      </p:sp>
      <p:sp>
        <p:nvSpPr>
          <p:cNvPr id="26" name="TextBox 18">
            <a:extLst>
              <a:ext uri="{FF2B5EF4-FFF2-40B4-BE49-F238E27FC236}">
                <a16:creationId xmlns:a16="http://schemas.microsoft.com/office/drawing/2014/main" id="{0410E365-4AA2-48C8-95F4-48416C92CB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0183" y="1744962"/>
            <a:ext cx="197358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b="1" dirty="0" err="1"/>
              <a:t>Deos</a:t>
            </a:r>
            <a:r>
              <a:rPr lang="en-US" sz="1200" b="1" dirty="0"/>
              <a:t> 653 Partition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F6B8FCE-6181-447F-A3EE-9693703A0B05}"/>
              </a:ext>
            </a:extLst>
          </p:cNvPr>
          <p:cNvSpPr txBox="1"/>
          <p:nvPr/>
        </p:nvSpPr>
        <p:spPr bwMode="auto">
          <a:xfrm>
            <a:off x="2634850" y="4361448"/>
            <a:ext cx="968375" cy="4603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0">
            <a:noFill/>
            <a:prstDash val="dash"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200" dirty="0">
                <a:ln>
                  <a:noFill/>
                  <a:prstDash val="dash"/>
                </a:ln>
                <a:latin typeface="Arial" pitchFamily="34" charset="0"/>
              </a:rPr>
              <a:t>Shared Memory</a:t>
            </a:r>
          </a:p>
        </p:txBody>
      </p:sp>
      <p:sp>
        <p:nvSpPr>
          <p:cNvPr id="28" name="Down Arrow 35">
            <a:extLst>
              <a:ext uri="{FF2B5EF4-FFF2-40B4-BE49-F238E27FC236}">
                <a16:creationId xmlns:a16="http://schemas.microsoft.com/office/drawing/2014/main" id="{F8ABA5F1-C1FB-49EB-B82A-92D5F9E1A2AD}"/>
              </a:ext>
            </a:extLst>
          </p:cNvPr>
          <p:cNvSpPr/>
          <p:nvPr/>
        </p:nvSpPr>
        <p:spPr bwMode="auto">
          <a:xfrm>
            <a:off x="7228947" y="4419600"/>
            <a:ext cx="381000" cy="571500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latin typeface="Arial" pitchFamily="34" charset="0"/>
            </a:endParaRPr>
          </a:p>
        </p:txBody>
      </p:sp>
      <p:sp>
        <p:nvSpPr>
          <p:cNvPr id="29" name="TextBox 18">
            <a:extLst>
              <a:ext uri="{FF2B5EF4-FFF2-40B4-BE49-F238E27FC236}">
                <a16:creationId xmlns:a16="http://schemas.microsoft.com/office/drawing/2014/main" id="{D8F9EFD8-E0E5-42D9-BCCE-B7157AC8E1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47250" y="1744962"/>
            <a:ext cx="197358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 b="1" dirty="0" err="1"/>
              <a:t>Deos</a:t>
            </a:r>
            <a:r>
              <a:rPr lang="en-US" sz="1200" b="1" dirty="0"/>
              <a:t> RMA Process</a:t>
            </a:r>
          </a:p>
        </p:txBody>
      </p:sp>
      <p:sp>
        <p:nvSpPr>
          <p:cNvPr id="30" name="Rectangle 20">
            <a:extLst>
              <a:ext uri="{FF2B5EF4-FFF2-40B4-BE49-F238E27FC236}">
                <a16:creationId xmlns:a16="http://schemas.microsoft.com/office/drawing/2014/main" id="{5F1C363B-6335-4D37-8BCF-368C573E5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5519" y="3670987"/>
            <a:ext cx="662617" cy="466659"/>
          </a:xfrm>
          <a:prstGeom prst="rect">
            <a:avLst/>
          </a:prstGeom>
          <a:solidFill>
            <a:srgbClr val="FFFF00"/>
          </a:solidFill>
          <a:ln w="0">
            <a:noFill/>
            <a:miter lim="800000"/>
            <a:headEnd/>
            <a:tailEnd/>
          </a:ln>
          <a:scene3d>
            <a:camera prst="legacyObliqueTopLeft"/>
            <a:lightRig rig="morning" dir="t"/>
          </a:scene3d>
          <a:sp3d extrusionH="430200" prstMaterial="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>
            <a:flatTx/>
          </a:bodyPr>
          <a:lstStyle/>
          <a:p>
            <a:pPr algn="ctr">
              <a:defRPr/>
            </a:pPr>
            <a:r>
              <a:rPr lang="en-US" sz="12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IOI </a:t>
            </a:r>
            <a:r>
              <a:rPr lang="en-US" sz="120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Config</a:t>
            </a:r>
            <a:endParaRPr lang="en-US" sz="2000" dirty="0">
              <a:latin typeface="Arial" pitchFamily="34" charset="0"/>
            </a:endParaRPr>
          </a:p>
        </p:txBody>
      </p:sp>
      <p:sp>
        <p:nvSpPr>
          <p:cNvPr id="31" name="Rectangle 20">
            <a:extLst>
              <a:ext uri="{FF2B5EF4-FFF2-40B4-BE49-F238E27FC236}">
                <a16:creationId xmlns:a16="http://schemas.microsoft.com/office/drawing/2014/main" id="{A0CA3FA5-1AC0-4A44-B1CD-18AD28ECF7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9237" y="2370137"/>
            <a:ext cx="732185" cy="1334095"/>
          </a:xfrm>
          <a:prstGeom prst="rect">
            <a:avLst/>
          </a:prstGeom>
          <a:solidFill>
            <a:srgbClr val="FFFF00"/>
          </a:solidFill>
          <a:ln w="0">
            <a:noFill/>
            <a:miter lim="800000"/>
            <a:headEnd/>
            <a:tailEnd/>
          </a:ln>
          <a:scene3d>
            <a:camera prst="legacyObliqueTopLeft"/>
            <a:lightRig rig="morning" dir="t"/>
          </a:scene3d>
          <a:sp3d extrusionH="430200" prstMaterial="matte">
            <a:bevelT w="13500" h="13500" prst="angle"/>
            <a:bevelB w="13500" h="13500" prst="angle"/>
            <a:extrusionClr>
              <a:srgbClr val="FFFF00"/>
            </a:extrusionClr>
            <a:contourClr>
              <a:srgbClr val="FFFF00"/>
            </a:contourClr>
          </a:sp3d>
        </p:spPr>
        <p:txBody>
          <a:bodyPr>
            <a:flatTx/>
          </a:bodyPr>
          <a:lstStyle/>
          <a:p>
            <a:pPr algn="ctr">
              <a:defRPr/>
            </a:pPr>
            <a:r>
              <a:rPr lang="en-US" sz="12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RMA Process </a:t>
            </a:r>
            <a:r>
              <a:rPr lang="en-US" sz="120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Config</a:t>
            </a:r>
            <a:endParaRPr lang="en-US" sz="2000" dirty="0">
              <a:latin typeface="Arial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B94A8C0-B597-4B25-88C3-DA2F1F146918}"/>
              </a:ext>
            </a:extLst>
          </p:cNvPr>
          <p:cNvSpPr txBox="1"/>
          <p:nvPr/>
        </p:nvSpPr>
        <p:spPr bwMode="auto">
          <a:xfrm>
            <a:off x="5459617" y="4361447"/>
            <a:ext cx="968375" cy="4603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0">
            <a:noFill/>
            <a:prstDash val="dash"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200" dirty="0">
                <a:ln>
                  <a:noFill/>
                  <a:prstDash val="dash"/>
                </a:ln>
                <a:latin typeface="Arial" pitchFamily="34" charset="0"/>
              </a:rPr>
              <a:t>Shared Memory</a:t>
            </a:r>
          </a:p>
        </p:txBody>
      </p:sp>
      <p:sp>
        <p:nvSpPr>
          <p:cNvPr id="33" name="Rectangle 20">
            <a:extLst>
              <a:ext uri="{FF2B5EF4-FFF2-40B4-BE49-F238E27FC236}">
                <a16:creationId xmlns:a16="http://schemas.microsoft.com/office/drawing/2014/main" id="{F65C1FE8-B71C-495C-B2B1-7A596921A1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1014" y="2389671"/>
            <a:ext cx="637154" cy="1281315"/>
          </a:xfrm>
          <a:prstGeom prst="rect">
            <a:avLst/>
          </a:prstGeom>
          <a:solidFill>
            <a:srgbClr val="FFFF00"/>
          </a:solidFill>
          <a:ln w="0">
            <a:noFill/>
            <a:miter lim="800000"/>
            <a:headEnd/>
            <a:tailEnd/>
          </a:ln>
          <a:scene3d>
            <a:camera prst="legacyObliqueTopLeft"/>
            <a:lightRig rig="morning" dir="t"/>
          </a:scene3d>
          <a:sp3d extrusionH="430200" prstMaterial="matte">
            <a:bevelT w="13500" h="13500" prst="angle"/>
            <a:bevelB w="13500" h="13500" prst="angle"/>
            <a:extrusionClr>
              <a:srgbClr val="FFFF00"/>
            </a:extrusionClr>
            <a:contourClr>
              <a:schemeClr val="tx1"/>
            </a:contourClr>
          </a:sp3d>
        </p:spPr>
        <p:txBody>
          <a:bodyPr>
            <a:flatTx/>
          </a:bodyPr>
          <a:lstStyle/>
          <a:p>
            <a:pPr algn="ctr">
              <a:defRPr/>
            </a:pPr>
            <a:r>
              <a:rPr lang="en-US" sz="12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ARINC 653 </a:t>
            </a:r>
            <a:r>
              <a:rPr lang="en-US" sz="120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Config</a:t>
            </a:r>
            <a:endParaRPr lang="en-US" sz="2000" dirty="0">
              <a:latin typeface="Arial" pitchFamily="34" charset="0"/>
            </a:endParaRPr>
          </a:p>
        </p:txBody>
      </p:sp>
      <p:sp>
        <p:nvSpPr>
          <p:cNvPr id="34" name="Rectangle 20">
            <a:extLst>
              <a:ext uri="{FF2B5EF4-FFF2-40B4-BE49-F238E27FC236}">
                <a16:creationId xmlns:a16="http://schemas.microsoft.com/office/drawing/2014/main" id="{410667B5-8D20-4596-A309-D6544DB060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6247" y="3692604"/>
            <a:ext cx="1344767" cy="45331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legacyObliqueTopLeft"/>
            <a:lightRig rig="freezing" dir="t"/>
          </a:scene3d>
          <a:sp3d extrusionH="430200" prstMaterial="legacyMatte">
            <a:bevelT w="13500" h="13500" prst="angle"/>
            <a:bevelB w="13500" h="13500" prst="angle"/>
            <a:extrusionClr>
              <a:schemeClr val="bg1">
                <a:lumMod val="65000"/>
              </a:schemeClr>
            </a:extrusionClr>
          </a:sp3d>
        </p:spPr>
        <p:txBody>
          <a:bodyPr>
            <a:flatTx/>
          </a:bodyPr>
          <a:lstStyle/>
          <a:p>
            <a:pPr algn="ctr">
              <a:defRPr/>
            </a:pPr>
            <a:r>
              <a:rPr lang="en-US" sz="12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IOI </a:t>
            </a:r>
            <a:r>
              <a:rPr lang="en-US" sz="1200" dirty="0">
                <a:latin typeface="Calibri" pitchFamily="34" charset="0"/>
                <a:cs typeface="Times New Roman" pitchFamily="18" charset="0"/>
              </a:rPr>
              <a:t>Lib</a:t>
            </a:r>
            <a:endParaRPr lang="en-US" sz="2000" dirty="0">
              <a:latin typeface="Arial" pitchFamily="34" charset="0"/>
            </a:endParaRP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DD067363-A3AA-4C20-A39F-83635E4FEDA1}"/>
              </a:ext>
            </a:extLst>
          </p:cNvPr>
          <p:cNvGrpSpPr/>
          <p:nvPr/>
        </p:nvGrpSpPr>
        <p:grpSpPr>
          <a:xfrm>
            <a:off x="3666155" y="2389671"/>
            <a:ext cx="1319364" cy="1300849"/>
            <a:chOff x="10089500" y="2035421"/>
            <a:chExt cx="1312146" cy="1300849"/>
          </a:xfrm>
        </p:grpSpPr>
        <p:sp>
          <p:nvSpPr>
            <p:cNvPr id="36" name="Rectangle 19">
              <a:extLst>
                <a:ext uri="{FF2B5EF4-FFF2-40B4-BE49-F238E27FC236}">
                  <a16:creationId xmlns:a16="http://schemas.microsoft.com/office/drawing/2014/main" id="{63B83EA3-8BF0-418D-8E56-31B31DDBFB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9500" y="2035421"/>
              <a:ext cx="1312146" cy="1300849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bg1">
                  <a:lumMod val="65000"/>
                </a:schemeClr>
              </a:extrusionClr>
            </a:sp3d>
          </p:spPr>
          <p:txBody>
            <a:bodyPr>
              <a:flatTx/>
            </a:bodyPr>
            <a:lstStyle/>
            <a:p>
              <a:pPr algn="ctr">
                <a:defRPr/>
              </a:pPr>
              <a:r>
                <a:rPr lang="en-US" sz="1200" dirty="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ARINC 653 User Executable</a:t>
              </a:r>
              <a:endParaRPr lang="en-US" sz="1200" dirty="0">
                <a:latin typeface="Arial" pitchFamily="34" charset="0"/>
                <a:ea typeface="Calibri" pitchFamily="34" charset="0"/>
                <a:cs typeface="Times New Roman" pitchFamily="18" charset="0"/>
              </a:endParaRPr>
            </a:p>
          </p:txBody>
        </p:sp>
        <p:sp>
          <p:nvSpPr>
            <p:cNvPr id="37" name="Rectangle 20">
              <a:extLst>
                <a:ext uri="{FF2B5EF4-FFF2-40B4-BE49-F238E27FC236}">
                  <a16:creationId xmlns:a16="http://schemas.microsoft.com/office/drawing/2014/main" id="{138CC8CB-3021-4358-9E78-70CA28F47B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48971" y="2487646"/>
              <a:ext cx="1193203" cy="812669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rgbClr val="00B050"/>
              </a:solidFill>
              <a:miter lim="800000"/>
              <a:headEnd/>
              <a:tailEnd/>
            </a:ln>
          </p:spPr>
          <p:txBody>
            <a:bodyPr>
              <a:flatTx/>
            </a:bodyPr>
            <a:lstStyle/>
            <a:p>
              <a:pPr algn="ctr">
                <a:defRPr/>
              </a:pPr>
              <a:r>
                <a:rPr lang="en-US" sz="1100" dirty="0"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ARINC653 Process Scheduler &amp; 653 P1 API Library</a:t>
              </a:r>
              <a:endParaRPr lang="en-US" sz="1800" dirty="0">
                <a:latin typeface="Arial" pitchFamily="34" charset="0"/>
              </a:endParaRPr>
            </a:p>
          </p:txBody>
        </p:sp>
      </p:grpSp>
      <p:sp>
        <p:nvSpPr>
          <p:cNvPr id="38" name="Rectangle 20">
            <a:extLst>
              <a:ext uri="{FF2B5EF4-FFF2-40B4-BE49-F238E27FC236}">
                <a16:creationId xmlns:a16="http://schemas.microsoft.com/office/drawing/2014/main" id="{D1996444-C963-4ECC-89FC-C41C8479AA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7090" y="3692604"/>
            <a:ext cx="1312147" cy="45331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legacyObliqueTopLeft"/>
            <a:lightRig rig="freezing" dir="t"/>
          </a:scene3d>
          <a:sp3d extrusionH="430200" prstMaterial="legacyMatte">
            <a:bevelT w="13500" h="13500" prst="angle"/>
            <a:bevelB w="13500" h="13500" prst="angle"/>
            <a:extrusionClr>
              <a:schemeClr val="bg1">
                <a:lumMod val="65000"/>
              </a:schemeClr>
            </a:extrusionClr>
          </a:sp3d>
        </p:spPr>
        <p:txBody>
          <a:bodyPr>
            <a:flatTx/>
          </a:bodyPr>
          <a:lstStyle/>
          <a:p>
            <a:pPr algn="ctr">
              <a:defRPr/>
            </a:pPr>
            <a:r>
              <a:rPr lang="en-US" sz="12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IOI  </a:t>
            </a:r>
            <a:r>
              <a:rPr lang="en-US" sz="1200" dirty="0">
                <a:latin typeface="Calibri" pitchFamily="34" charset="0"/>
                <a:cs typeface="Times New Roman" pitchFamily="18" charset="0"/>
              </a:rPr>
              <a:t>Lib</a:t>
            </a:r>
            <a:endParaRPr lang="en-US" sz="2000" dirty="0">
              <a:latin typeface="Arial" pitchFamily="34" charset="0"/>
            </a:endParaRPr>
          </a:p>
        </p:txBody>
      </p:sp>
      <p:sp>
        <p:nvSpPr>
          <p:cNvPr id="39" name="Rectangle 20">
            <a:extLst>
              <a:ext uri="{FF2B5EF4-FFF2-40B4-BE49-F238E27FC236}">
                <a16:creationId xmlns:a16="http://schemas.microsoft.com/office/drawing/2014/main" id="{AF82919E-AC18-4584-B42F-3A118AE4B5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7089" y="3248230"/>
            <a:ext cx="1312147" cy="453369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legacyObliqueTopLeft"/>
            <a:lightRig rig="freezing" dir="t"/>
          </a:scene3d>
          <a:sp3d extrusionH="430200" prstMaterial="legacyMatte">
            <a:bevelT w="13500" h="13500" prst="angle"/>
            <a:bevelB w="13500" h="13500" prst="angle"/>
            <a:extrusionClr>
              <a:srgbClr val="FFCC66"/>
            </a:extrusionClr>
          </a:sp3d>
        </p:spPr>
        <p:txBody>
          <a:bodyPr>
            <a:flatTx/>
          </a:bodyPr>
          <a:lstStyle/>
          <a:p>
            <a:pPr algn="ctr">
              <a:defRPr/>
            </a:pPr>
            <a:r>
              <a:rPr lang="en-US" sz="12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TCP/IP (LWIP)</a:t>
            </a:r>
            <a:endParaRPr lang="en-US" sz="2000" dirty="0">
              <a:latin typeface="Arial" pitchFamily="34" charset="0"/>
            </a:endParaRPr>
          </a:p>
        </p:txBody>
      </p:sp>
      <p:sp>
        <p:nvSpPr>
          <p:cNvPr id="40" name="Rectangle 19">
            <a:extLst>
              <a:ext uri="{FF2B5EF4-FFF2-40B4-BE49-F238E27FC236}">
                <a16:creationId xmlns:a16="http://schemas.microsoft.com/office/drawing/2014/main" id="{B947A50C-E24A-4ED9-A359-6CB8259C7E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7091" y="2370138"/>
            <a:ext cx="1312146" cy="9041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bg1">
                <a:lumMod val="65000"/>
              </a:schemeClr>
            </a:extrusionClr>
          </a:sp3d>
        </p:spPr>
        <p:txBody>
          <a:bodyPr>
            <a:flatTx/>
          </a:bodyPr>
          <a:lstStyle/>
          <a:p>
            <a:pPr algn="ctr">
              <a:defRPr/>
            </a:pPr>
            <a:r>
              <a:rPr lang="en-US" sz="1200" dirty="0" err="1">
                <a:latin typeface="Calibri" pitchFamily="34" charset="0"/>
                <a:ea typeface="Calibri" pitchFamily="34" charset="0"/>
                <a:cs typeface="Times New Roman" pitchFamily="18" charset="0"/>
              </a:rPr>
              <a:t>Deos</a:t>
            </a:r>
            <a:r>
              <a:rPr lang="en-US" sz="12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RMA User Executable</a:t>
            </a:r>
            <a:endParaRPr lang="en-US" sz="1200" dirty="0">
              <a:latin typeface="Arial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3EB0667C-26D5-49F3-B0C4-6C16C44DB204}"/>
              </a:ext>
            </a:extLst>
          </p:cNvPr>
          <p:cNvSpPr/>
          <p:nvPr/>
        </p:nvSpPr>
        <p:spPr>
          <a:xfrm>
            <a:off x="6560288" y="2779330"/>
            <a:ext cx="1049659" cy="4166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>
                <a:solidFill>
                  <a:schemeClr val="tx1"/>
                </a:solidFill>
                <a:latin typeface="Calibri" panose="020F0502020204030204" pitchFamily="34" charset="0"/>
              </a:rPr>
              <a:t>Deos</a:t>
            </a:r>
            <a:r>
              <a:rPr lang="en-US" sz="1100" dirty="0">
                <a:solidFill>
                  <a:schemeClr val="tx1"/>
                </a:solidFill>
                <a:latin typeface="Calibri" panose="020F0502020204030204" pitchFamily="34" charset="0"/>
              </a:rPr>
              <a:t> API Library</a:t>
            </a:r>
          </a:p>
        </p:txBody>
      </p:sp>
    </p:spTree>
    <p:extLst>
      <p:ext uri="{BB962C8B-B14F-4D97-AF65-F5344CB8AC3E}">
        <p14:creationId xmlns:p14="http://schemas.microsoft.com/office/powerpoint/2010/main" val="30642616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of the improvements that have been made are thanks to the community supporting the project via:</a:t>
            </a:r>
          </a:p>
          <a:p>
            <a:pPr lvl="1"/>
            <a:r>
              <a:rPr lang="en-US" dirty="0"/>
              <a:t>Funding core developers</a:t>
            </a:r>
          </a:p>
          <a:p>
            <a:pPr lvl="1"/>
            <a:r>
              <a:rPr lang="en-US" dirty="0"/>
              <a:t>Contributing new features and fixes</a:t>
            </a:r>
          </a:p>
          <a:p>
            <a:r>
              <a:rPr lang="en-US" dirty="0"/>
              <a:t>Plenty of opportunities to contribute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https://www.rtems.org/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AC46A-BA1A-40C7-900C-C5A0E73E4937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AF019EE-BCF8-44E5-91FC-0079EEC2CC61}"/>
              </a:ext>
            </a:extLst>
          </p:cNvPr>
          <p:cNvSpPr txBox="1"/>
          <p:nvPr/>
        </p:nvSpPr>
        <p:spPr>
          <a:xfrm>
            <a:off x="2057400" y="5669280"/>
            <a:ext cx="4876800" cy="40011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Help Make RTEMS Better!</a:t>
            </a:r>
          </a:p>
        </p:txBody>
      </p:sp>
    </p:spTree>
    <p:extLst>
      <p:ext uri="{BB962C8B-B14F-4D97-AF65-F5344CB8AC3E}">
        <p14:creationId xmlns:p14="http://schemas.microsoft.com/office/powerpoint/2010/main" val="12304567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Contact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9800" y="2971800"/>
            <a:ext cx="4533900" cy="2209800"/>
          </a:xfrm>
        </p:spPr>
        <p:txBody>
          <a:bodyPr>
            <a:normAutofit fontScale="77500" lnSpcReduction="20000"/>
          </a:bodyPr>
          <a:lstStyle/>
          <a:p>
            <a:pPr marL="0" indent="0" algn="ctr" fontAlgn="t">
              <a:buNone/>
            </a:pPr>
            <a:r>
              <a:rPr lang="en-US" sz="5800" b="1" dirty="0"/>
              <a:t>Joel Sherrill, Ph.D.</a:t>
            </a:r>
            <a:endParaRPr lang="en-US" sz="5100" dirty="0"/>
          </a:p>
          <a:p>
            <a:pPr marL="0" indent="0" algn="ctr" fontAlgn="t">
              <a:buNone/>
            </a:pPr>
            <a:endParaRPr lang="en-US" sz="2400" dirty="0"/>
          </a:p>
          <a:p>
            <a:pPr marL="0" indent="0" algn="ctr" fontAlgn="t">
              <a:buNone/>
            </a:pPr>
            <a:r>
              <a:rPr lang="en-US" sz="2400" dirty="0"/>
              <a:t>OAR Corporation</a:t>
            </a:r>
            <a:br>
              <a:rPr lang="en-US" sz="2400" dirty="0"/>
            </a:br>
            <a:r>
              <a:rPr lang="en-US" sz="2400" dirty="0"/>
              <a:t>Huntsville Alabama USA</a:t>
            </a:r>
          </a:p>
          <a:p>
            <a:pPr marL="0" indent="0" algn="ctr" fontAlgn="t">
              <a:buNone/>
            </a:pPr>
            <a:r>
              <a:rPr lang="en-US" sz="2400" dirty="0">
                <a:hlinkClick r:id="rId2"/>
              </a:rPr>
              <a:t>Joel.Sherrill@oarcorp.com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842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57CEF4-A45F-4AF6-B791-8CF3DC362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RTEMS 5 Explanation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913739-ABFC-4C4C-92A1-6A95A8AFE3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Architectural changes significant enough to justify changing the first digit from 4 to 5</a:t>
            </a:r>
          </a:p>
          <a:p>
            <a:pPr lvl="1"/>
            <a:r>
              <a:rPr lang="en-US" dirty="0"/>
              <a:t>SMP support is mature and optimized</a:t>
            </a:r>
          </a:p>
          <a:p>
            <a:r>
              <a:rPr lang="en-US" dirty="0"/>
              <a:t>If you have updated RTEMS recently, it would have told you to build new CPU-rtems5 tools</a:t>
            </a:r>
          </a:p>
          <a:p>
            <a:r>
              <a:rPr lang="en-US" dirty="0"/>
              <a:t>Also changing from 3 digit to 2 digit release version numbering scheme (like GCC)</a:t>
            </a:r>
          </a:p>
          <a:p>
            <a:pPr lvl="1"/>
            <a:r>
              <a:rPr lang="en-US" dirty="0"/>
              <a:t>Versions will be 5.1, 5.2, etc.</a:t>
            </a:r>
          </a:p>
          <a:p>
            <a:pPr lvl="1"/>
            <a:r>
              <a:rPr lang="en-US" dirty="0"/>
              <a:t>Release series after 5 will be 6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D5A25F-4A55-4BF8-A2AD-F0EAAA6A0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https://www.rtems.org/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31463B-288C-4160-9DC0-B3143DAD7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AC46A-BA1A-40C7-900C-C5A0E73E493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728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668FF2-1EA9-4666-A8C1-8F23C4A04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Highlights of RTEMS 5.1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64B58E-9679-4253-83FC-E0D45A3381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Burndown list of remaining issues:</a:t>
            </a:r>
          </a:p>
          <a:p>
            <a:pPr lvl="1"/>
            <a:r>
              <a:rPr lang="en-US" dirty="0">
                <a:hlinkClick r:id="rId2"/>
              </a:rPr>
              <a:t>https://devel.rtems.org/milestone/5.1</a:t>
            </a:r>
            <a:endParaRPr lang="en-US" dirty="0"/>
          </a:p>
          <a:p>
            <a:pPr lvl="1"/>
            <a:r>
              <a:rPr lang="en-US" dirty="0"/>
              <a:t>Help is appreciated</a:t>
            </a:r>
          </a:p>
          <a:p>
            <a:endParaRPr lang="en-US" dirty="0"/>
          </a:p>
          <a:p>
            <a:r>
              <a:rPr lang="en-US" dirty="0"/>
              <a:t>C, C++, Ada and FORTRAN available via RSB</a:t>
            </a:r>
          </a:p>
          <a:p>
            <a:r>
              <a:rPr lang="en-US" dirty="0"/>
              <a:t>System initialization via constructors</a:t>
            </a:r>
          </a:p>
          <a:p>
            <a:pPr lvl="1"/>
            <a:r>
              <a:rPr lang="en-US" dirty="0"/>
              <a:t>results in even smaller executables</a:t>
            </a:r>
          </a:p>
          <a:p>
            <a:r>
              <a:rPr lang="en-US" dirty="0"/>
              <a:t>POSIX APIs now enabled by default</a:t>
            </a:r>
          </a:p>
          <a:p>
            <a:r>
              <a:rPr lang="en-US" dirty="0"/>
              <a:t>POSIX synchronization objects are self-contained</a:t>
            </a:r>
          </a:p>
          <a:p>
            <a:r>
              <a:rPr lang="en-US" dirty="0"/>
              <a:t>POSIX header files now in </a:t>
            </a:r>
            <a:r>
              <a:rPr lang="en-US" dirty="0" err="1"/>
              <a:t>newlib</a:t>
            </a:r>
            <a:endParaRPr lang="en-US" dirty="0"/>
          </a:p>
          <a:p>
            <a:r>
              <a:rPr lang="en-US" dirty="0"/>
              <a:t>Sixty-four bit </a:t>
            </a:r>
            <a:r>
              <a:rPr lang="en-US" i="1" dirty="0" err="1"/>
              <a:t>time_t</a:t>
            </a:r>
            <a:r>
              <a:rPr lang="en-US" i="1" dirty="0"/>
              <a:t> </a:t>
            </a:r>
          </a:p>
          <a:p>
            <a:r>
              <a:rPr lang="en-US" dirty="0"/>
              <a:t>Sixty-four bit PowerPC support</a:t>
            </a:r>
          </a:p>
          <a:p>
            <a:r>
              <a:rPr lang="en-US" dirty="0"/>
              <a:t>Support for </a:t>
            </a:r>
            <a:r>
              <a:rPr lang="en-US" dirty="0" err="1"/>
              <a:t>QorIQ</a:t>
            </a:r>
            <a:r>
              <a:rPr lang="en-US" dirty="0"/>
              <a:t> DPAA including 10 </a:t>
            </a:r>
            <a:r>
              <a:rPr lang="en-US" dirty="0" err="1"/>
              <a:t>Gbit</a:t>
            </a:r>
            <a:r>
              <a:rPr lang="en-US" dirty="0"/>
              <a:t>/s Ethernet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F92978-C139-416B-B827-C5FBCB4B1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https://www.rtems.org/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5B40D3-F894-40D8-823C-0AB93B5B1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AC46A-BA1A-40C7-900C-C5A0E73E493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146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C66018-E09C-405D-B689-2859EE3C5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Highlights of RTEMS 5.1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44681-390E-4D8C-8B6E-3A2B6F45C4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Scalable timer support for SMP systems</a:t>
            </a:r>
          </a:p>
          <a:p>
            <a:pPr lvl="1"/>
            <a:r>
              <a:rPr lang="en-US" dirty="0"/>
              <a:t>Priority queues for timers (e.g. red-black trees) </a:t>
            </a:r>
          </a:p>
          <a:p>
            <a:pPr lvl="1"/>
            <a:r>
              <a:rPr lang="en-US" dirty="0"/>
              <a:t>Timer expiration distributed across processors</a:t>
            </a:r>
          </a:p>
          <a:p>
            <a:r>
              <a:rPr lang="en-US" dirty="0"/>
              <a:t>Fine grained locking</a:t>
            </a:r>
          </a:p>
          <a:p>
            <a:pPr lvl="1"/>
            <a:r>
              <a:rPr lang="en-US" dirty="0"/>
              <a:t>Big Kernel Lock removed</a:t>
            </a:r>
          </a:p>
          <a:p>
            <a:r>
              <a:rPr lang="en-US" dirty="0"/>
              <a:t>Locking Protocols for Mutual Exclusion</a:t>
            </a:r>
          </a:p>
          <a:p>
            <a:pPr lvl="1"/>
            <a:r>
              <a:rPr lang="en-US" dirty="0"/>
              <a:t>Transitive priority inheritance</a:t>
            </a:r>
          </a:p>
          <a:p>
            <a:pPr lvl="2"/>
            <a:r>
              <a:rPr lang="en-US" dirty="0"/>
              <a:t>priority inheritance tracked across multiple resources</a:t>
            </a:r>
          </a:p>
          <a:p>
            <a:pPr lvl="1"/>
            <a:r>
              <a:rPr lang="en-US" dirty="0"/>
              <a:t>Priority ceiling</a:t>
            </a:r>
          </a:p>
          <a:p>
            <a:pPr lvl="1"/>
            <a:r>
              <a:rPr lang="en-US" dirty="0"/>
              <a:t>O(m) Independence-Preserving Protocol (OMIP)</a:t>
            </a:r>
          </a:p>
          <a:p>
            <a:pPr lvl="2"/>
            <a:r>
              <a:rPr lang="en-US" dirty="0"/>
              <a:t>extends priority inheritance to clustered scheduling</a:t>
            </a:r>
          </a:p>
          <a:p>
            <a:pPr lvl="1"/>
            <a:r>
              <a:rPr lang="en-US" dirty="0"/>
              <a:t>Multiprocessor Resource-Sharing Protocol (</a:t>
            </a:r>
            <a:r>
              <a:rPr lang="en-US" dirty="0" err="1"/>
              <a:t>MrsP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extends priority ceiling to clustered scheduling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1B2FBD-6726-4E90-8F35-6D0E9BE40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https://www.rtems.org/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3E8201-6AD2-4A26-B489-3298CCE8A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AC46A-BA1A-40C7-900C-C5A0E73E493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298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3714" y="2366010"/>
            <a:ext cx="5609844" cy="315245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LEON3 Clustered Scheduling Example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E800C-F4AB-4D2F-B65D-993C6E80FBCE}" type="slidenum">
              <a:rPr lang="en-US" smtClean="0"/>
              <a:t>6</a:t>
            </a:fld>
            <a:endParaRPr lang="en-US" dirty="0"/>
          </a:p>
        </p:txBody>
      </p:sp>
      <p:sp>
        <p:nvSpPr>
          <p:cNvPr id="7" name="Content Placeholder 8"/>
          <p:cNvSpPr txBox="1">
            <a:spLocks/>
          </p:cNvSpPr>
          <p:nvPr/>
        </p:nvSpPr>
        <p:spPr bwMode="auto">
          <a:xfrm>
            <a:off x="171449" y="1895394"/>
            <a:ext cx="1958909" cy="3565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90488" indent="-90488">
              <a:spcBef>
                <a:spcPct val="20000"/>
              </a:spcBef>
              <a:buClr>
                <a:schemeClr val="folHlink"/>
              </a:buClr>
              <a:buSzPct val="75000"/>
              <a:buFont typeface="Monotype Sorts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182563" indent="-90488">
              <a:spcBef>
                <a:spcPct val="20000"/>
              </a:spcBef>
              <a:buClr>
                <a:schemeClr val="folHlink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Monotype Sorts" pitchFamily="2" charset="2"/>
              <a:buChar char="n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Monotype Sorts" pitchFamily="2" charset="2"/>
              <a:buChar char="n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Monotype Sorts" pitchFamily="2" charset="2"/>
              <a:buChar char="n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Monotype Sorts" pitchFamily="2" charset="2"/>
              <a:buChar char="n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Monotype Sorts" pitchFamily="2" charset="2"/>
              <a:buChar char="n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67866" indent="-67866" defTabSz="685800" fontAlgn="base"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n-US" altLang="en-US" sz="1500" kern="0" dirty="0"/>
              <a:t>Architecture</a:t>
            </a:r>
          </a:p>
          <a:p>
            <a:pPr marL="136922" lvl="1" indent="-67866" defTabSz="685800" fontAlgn="base">
              <a:spcAft>
                <a:spcPct val="0"/>
              </a:spcAft>
              <a:buClrTx/>
              <a:defRPr/>
            </a:pPr>
            <a:r>
              <a:rPr kumimoji="0" lang="en-US" altLang="en-US" sz="1200" kern="0" dirty="0"/>
              <a:t>N single core blocks</a:t>
            </a:r>
          </a:p>
          <a:p>
            <a:pPr marL="136922" lvl="1" indent="-67866" defTabSz="685800" fontAlgn="base">
              <a:spcAft>
                <a:spcPct val="0"/>
              </a:spcAft>
              <a:buClrTx/>
              <a:defRPr/>
            </a:pPr>
            <a:r>
              <a:rPr kumimoji="0" lang="en-US" altLang="en-US" sz="1200" kern="0" dirty="0"/>
              <a:t>L1 cache per block</a:t>
            </a:r>
          </a:p>
          <a:p>
            <a:pPr marL="136922" lvl="1" indent="-67866" defTabSz="685800" fontAlgn="base">
              <a:spcAft>
                <a:spcPct val="0"/>
              </a:spcAft>
              <a:buClrTx/>
              <a:defRPr/>
            </a:pPr>
            <a:r>
              <a:rPr kumimoji="0" lang="en-US" altLang="en-US" sz="1200" kern="0" dirty="0"/>
              <a:t>Cache coherence across cores</a:t>
            </a:r>
          </a:p>
          <a:p>
            <a:pPr marL="67866" indent="-67866" defTabSz="685800" fontAlgn="base"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en-US" altLang="en-US" sz="1500" kern="0" dirty="0"/>
          </a:p>
          <a:p>
            <a:pPr marL="67866" indent="-67866" defTabSz="685800" fontAlgn="base"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n-US" altLang="en-US" sz="1500" kern="0" dirty="0"/>
              <a:t>Scheduler </a:t>
            </a:r>
            <a:r>
              <a:rPr kumimoji="0" lang="en-US" altLang="en-US" sz="1500" kern="0" dirty="0" err="1"/>
              <a:t>config</a:t>
            </a:r>
            <a:endParaRPr kumimoji="0" lang="en-US" altLang="en-US" sz="1500" kern="0" dirty="0"/>
          </a:p>
          <a:p>
            <a:pPr marL="136922" lvl="1" indent="-67866" defTabSz="685800" fontAlgn="base">
              <a:spcAft>
                <a:spcPct val="0"/>
              </a:spcAft>
              <a:buClrTx/>
              <a:defRPr/>
            </a:pPr>
            <a:r>
              <a:rPr kumimoji="0" lang="en-US" altLang="en-US" sz="1050" kern="0" dirty="0"/>
              <a:t>CPU0: IRQs and IO threads</a:t>
            </a:r>
          </a:p>
          <a:p>
            <a:pPr marL="136922" lvl="1" indent="-67866" defTabSz="685800" fontAlgn="base">
              <a:spcAft>
                <a:spcPct val="0"/>
              </a:spcAft>
              <a:buClrTx/>
              <a:defRPr/>
            </a:pPr>
            <a:r>
              <a:rPr kumimoji="0" lang="en-US" altLang="en-US" sz="1050" kern="0" dirty="0"/>
              <a:t>CPU1: Critical thread set</a:t>
            </a:r>
          </a:p>
          <a:p>
            <a:pPr marL="136922" lvl="1" indent="-67866" defTabSz="685800" fontAlgn="base">
              <a:spcAft>
                <a:spcPct val="0"/>
              </a:spcAft>
              <a:buClrTx/>
              <a:defRPr/>
            </a:pPr>
            <a:r>
              <a:rPr kumimoji="0" lang="en-US" altLang="en-US" sz="1050" kern="0" dirty="0"/>
              <a:t>CPU2-3: Worker threads</a:t>
            </a:r>
          </a:p>
          <a:p>
            <a:pPr marL="67866" indent="-67866" defTabSz="685800" fontAlgn="base"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en-US" altLang="en-US" sz="1500" kern="0" dirty="0"/>
          </a:p>
          <a:p>
            <a:pPr marL="67866" indent="-67866" defTabSz="685800" fontAlgn="base"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n-US" altLang="en-US" sz="1500" kern="0" dirty="0"/>
              <a:t>Focus on </a:t>
            </a:r>
            <a:r>
              <a:rPr kumimoji="0" lang="en-US" altLang="en-US" sz="1500" kern="0" dirty="0" err="1"/>
              <a:t>schedulability</a:t>
            </a:r>
            <a:r>
              <a:rPr kumimoji="0" lang="en-US" altLang="en-US" sz="1500" kern="0" dirty="0"/>
              <a:t> and predictability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184303" y="1930241"/>
            <a:ext cx="754856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dirty="0">
                <a:latin typeface="Tahoma"/>
              </a:rPr>
              <a:t>Category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dirty="0">
                <a:latin typeface="Tahoma"/>
              </a:rPr>
              <a:t>Scheduler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26002" y="1930241"/>
            <a:ext cx="742950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dirty="0">
                <a:latin typeface="Tahoma"/>
              </a:rPr>
              <a:t>I/O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dirty="0">
                <a:latin typeface="Tahoma"/>
              </a:rPr>
              <a:t> Priority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526002" y="2288464"/>
            <a:ext cx="785672" cy="1531337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dash"/>
            <a:miter lim="800000"/>
          </a:ln>
          <a:effectLst/>
        </p:spPr>
        <p:txBody>
          <a:bodyPr anchor="ctr"/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kern="0" dirty="0">
              <a:solidFill>
                <a:srgbClr val="CCECFF"/>
              </a:solidFill>
              <a:latin typeface="Tahoma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09181" y="1838407"/>
            <a:ext cx="742950" cy="5078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dirty="0">
                <a:latin typeface="Tahoma"/>
              </a:rPr>
              <a:t>Critical Tasks Priority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409180" y="2299667"/>
            <a:ext cx="842780" cy="1531337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dash"/>
            <a:miter lim="800000"/>
          </a:ln>
          <a:effectLst/>
        </p:spPr>
        <p:txBody>
          <a:bodyPr anchor="ctr"/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kern="0" dirty="0">
              <a:solidFill>
                <a:srgbClr val="CCECFF"/>
              </a:solidFill>
              <a:latin typeface="Tahoma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58836" y="1938338"/>
            <a:ext cx="1524000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dirty="0">
                <a:latin typeface="Tahoma"/>
              </a:rPr>
              <a:t>Workers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dirty="0">
                <a:latin typeface="Tahoma"/>
              </a:rPr>
              <a:t>SMP Priority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349467" y="2299667"/>
            <a:ext cx="1742738" cy="1531337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dash"/>
            <a:miter lim="800000"/>
          </a:ln>
          <a:effectLst/>
        </p:spPr>
        <p:txBody>
          <a:bodyPr anchor="ctr"/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kern="0" dirty="0">
              <a:solidFill>
                <a:srgbClr val="CCECFF"/>
              </a:solidFill>
              <a:latin typeface="Tahoma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118201" y="5370909"/>
            <a:ext cx="857250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>
                <a:latin typeface="Tahoma"/>
              </a:rPr>
              <a:t>Figure: Aeroflex/Gaisler</a:t>
            </a:r>
          </a:p>
        </p:txBody>
      </p:sp>
      <p:sp>
        <p:nvSpPr>
          <p:cNvPr id="19" name="Footer Placeholder 3">
            <a:extLst>
              <a:ext uri="{FF2B5EF4-FFF2-40B4-BE49-F238E27FC236}">
                <a16:creationId xmlns:a16="http://schemas.microsoft.com/office/drawing/2014/main" id="{6070ABB5-51B7-4C96-AD89-1DE03797A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/>
              <a:t>https://www.rtems.org/</a:t>
            </a:r>
          </a:p>
        </p:txBody>
      </p:sp>
    </p:spTree>
    <p:extLst>
      <p:ext uri="{BB962C8B-B14F-4D97-AF65-F5344CB8AC3E}">
        <p14:creationId xmlns:p14="http://schemas.microsoft.com/office/powerpoint/2010/main" val="1574701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 animBg="1"/>
      <p:bldP spid="12" grpId="0"/>
      <p:bldP spid="13" grpId="0" animBg="1"/>
      <p:bldP spid="14" grpId="0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GR740 Clustered Scheduling Example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0065" y="2093751"/>
            <a:ext cx="4590289" cy="3089863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E800C-F4AB-4D2F-B65D-993C6E80FBCE}" type="slidenum">
              <a:rPr lang="en-US" smtClean="0"/>
              <a:t>7</a:t>
            </a:fld>
            <a:endParaRPr lang="en-US" dirty="0"/>
          </a:p>
        </p:txBody>
      </p:sp>
      <p:sp>
        <p:nvSpPr>
          <p:cNvPr id="7" name="Content Placeholder 8"/>
          <p:cNvSpPr txBox="1">
            <a:spLocks/>
          </p:cNvSpPr>
          <p:nvPr/>
        </p:nvSpPr>
        <p:spPr bwMode="auto">
          <a:xfrm>
            <a:off x="171449" y="1895394"/>
            <a:ext cx="3645740" cy="3565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90488" indent="-90488">
              <a:spcBef>
                <a:spcPct val="20000"/>
              </a:spcBef>
              <a:buClr>
                <a:schemeClr val="folHlink"/>
              </a:buClr>
              <a:buSzPct val="75000"/>
              <a:buFont typeface="Monotype Sorts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182563" indent="-90488">
              <a:spcBef>
                <a:spcPct val="20000"/>
              </a:spcBef>
              <a:buClr>
                <a:schemeClr val="folHlink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Monotype Sorts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Monotype Sorts" pitchFamily="2" charset="2"/>
              <a:buChar char="n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Monotype Sorts" pitchFamily="2" charset="2"/>
              <a:buChar char="n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Monotype Sorts" pitchFamily="2" charset="2"/>
              <a:buChar char="n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Monotype Sorts" pitchFamily="2" charset="2"/>
              <a:buChar char="n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Monotype Sorts" pitchFamily="2" charset="2"/>
              <a:buChar char="n"/>
              <a:defRPr kumimoji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67866" indent="-67866" defTabSz="685800" fontAlgn="base"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n-US" altLang="en-US" sz="1500" kern="0" dirty="0"/>
              <a:t>Architecture</a:t>
            </a:r>
          </a:p>
          <a:p>
            <a:pPr marL="136922" lvl="1" indent="-67866" defTabSz="685800" fontAlgn="base">
              <a:spcAft>
                <a:spcPct val="0"/>
              </a:spcAft>
              <a:buClrTx/>
              <a:defRPr/>
            </a:pPr>
            <a:r>
              <a:rPr kumimoji="0" lang="en-US" altLang="en-US" sz="1200" kern="0" dirty="0"/>
              <a:t>N single core blocks</a:t>
            </a:r>
          </a:p>
          <a:p>
            <a:pPr marL="136922" lvl="1" indent="-67866" defTabSz="685800" fontAlgn="base">
              <a:spcAft>
                <a:spcPct val="0"/>
              </a:spcAft>
              <a:buClrTx/>
              <a:defRPr/>
            </a:pPr>
            <a:r>
              <a:rPr kumimoji="0" lang="en-US" altLang="en-US" sz="1200" kern="0" dirty="0"/>
              <a:t>L1 cache per block w/c</a:t>
            </a:r>
            <a:r>
              <a:rPr kumimoji="0" lang="en-US" altLang="en-US" sz="1200" kern="0" dirty="0" err="1"/>
              <a:t>onfigurable</a:t>
            </a:r>
            <a:r>
              <a:rPr kumimoji="0" lang="en-US" altLang="en-US" sz="1200" kern="0" dirty="0"/>
              <a:t> L2 cache</a:t>
            </a:r>
          </a:p>
          <a:p>
            <a:pPr marL="136922" lvl="1" indent="-67866" defTabSz="685800" fontAlgn="base">
              <a:spcAft>
                <a:spcPct val="0"/>
              </a:spcAft>
              <a:buClrTx/>
              <a:defRPr/>
            </a:pPr>
            <a:r>
              <a:rPr kumimoji="0" lang="en-US" altLang="en-US" sz="1200" kern="0" dirty="0"/>
              <a:t>IOMMU can protect memory or bridge IO</a:t>
            </a:r>
          </a:p>
          <a:p>
            <a:pPr marL="67866" indent="-67866" defTabSz="685800" fontAlgn="base"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n-US" altLang="en-US" sz="1500" kern="0" dirty="0"/>
              <a:t>Scheduler configuration</a:t>
            </a:r>
          </a:p>
          <a:p>
            <a:pPr marL="136922" lvl="1" indent="-67866" defTabSz="685800" fontAlgn="base">
              <a:spcAft>
                <a:spcPct val="0"/>
              </a:spcAft>
              <a:buClrTx/>
              <a:defRPr/>
            </a:pPr>
            <a:r>
              <a:rPr kumimoji="0" lang="en-US" altLang="en-US" sz="1050" kern="0" dirty="0"/>
              <a:t>Asymmetrical with SMP and uniprocessor instances</a:t>
            </a:r>
          </a:p>
          <a:p>
            <a:pPr lvl="1" fontAlgn="base">
              <a:spcAft>
                <a:spcPct val="0"/>
              </a:spcAft>
              <a:buClrTx/>
              <a:defRPr/>
            </a:pPr>
            <a:r>
              <a:rPr kumimoji="0" lang="en-US" altLang="en-US" sz="1050" kern="0" dirty="0"/>
              <a:t>First RTEMS Application (3 core SMP)</a:t>
            </a:r>
          </a:p>
          <a:p>
            <a:pPr marL="342900" lvl="2" fontAlgn="base">
              <a:spcAft>
                <a:spcPct val="0"/>
              </a:spcAft>
              <a:buClrTx/>
              <a:defRPr/>
            </a:pPr>
            <a:r>
              <a:rPr kumimoji="0" lang="en-US" altLang="en-US" sz="1050" kern="0" dirty="0"/>
              <a:t>CPU0: IRQs and IO threads</a:t>
            </a:r>
          </a:p>
          <a:p>
            <a:pPr marL="342900" lvl="2" fontAlgn="base">
              <a:spcAft>
                <a:spcPct val="0"/>
              </a:spcAft>
              <a:buClrTx/>
              <a:defRPr/>
            </a:pPr>
            <a:r>
              <a:rPr kumimoji="0" lang="en-US" altLang="en-US" sz="1050" kern="0" dirty="0"/>
              <a:t>CPU1-2: Worker Threads</a:t>
            </a:r>
          </a:p>
          <a:p>
            <a:pPr lvl="1" fontAlgn="base">
              <a:spcAft>
                <a:spcPct val="0"/>
              </a:spcAft>
              <a:buClrTx/>
              <a:defRPr/>
            </a:pPr>
            <a:r>
              <a:rPr kumimoji="0" lang="en-US" altLang="en-US" sz="1050" kern="0" dirty="0"/>
              <a:t>Second RTEMS Application (Uniprocessor)</a:t>
            </a:r>
          </a:p>
          <a:p>
            <a:pPr marL="342900" lvl="2" fontAlgn="base">
              <a:spcAft>
                <a:spcPct val="0"/>
              </a:spcAft>
              <a:buClrTx/>
              <a:defRPr/>
            </a:pPr>
            <a:r>
              <a:rPr kumimoji="0" lang="en-US" altLang="en-US" sz="1050" kern="0" dirty="0"/>
              <a:t>CPU3: Critical algorithm (may fit in L1 cache)</a:t>
            </a:r>
          </a:p>
          <a:p>
            <a:pPr marL="67866" indent="-67866" defTabSz="685800" fontAlgn="base"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n-US" altLang="en-US" sz="1500" kern="0" dirty="0"/>
              <a:t>Use IOMMU to avoid L2 cache pressure</a:t>
            </a:r>
          </a:p>
          <a:p>
            <a:pPr marL="67866" indent="-67866" defTabSz="685800" fontAlgn="base"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n-US" altLang="en-US" sz="1500" kern="0" dirty="0"/>
              <a:t>Focus on </a:t>
            </a:r>
            <a:r>
              <a:rPr kumimoji="0" lang="en-US" altLang="en-US" sz="1500" kern="0" dirty="0" err="1"/>
              <a:t>schedulability</a:t>
            </a:r>
            <a:r>
              <a:rPr kumimoji="0" lang="en-US" altLang="en-US" sz="1500" kern="0" dirty="0"/>
              <a:t>, predictability, and minimizing CPU bus contention </a:t>
            </a:r>
            <a:br>
              <a:rPr kumimoji="0" lang="en-US" altLang="en-US" sz="1500" kern="0" dirty="0"/>
            </a:br>
            <a:r>
              <a:rPr kumimoji="0" lang="en-US" altLang="en-US" sz="1500" kern="0" dirty="0"/>
              <a:t>with DMA block oriented IO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57650" y="2322117"/>
            <a:ext cx="529183" cy="3348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788" dirty="0">
                <a:latin typeface="Tahoma"/>
              </a:rPr>
              <a:t>I/O Priority</a:t>
            </a:r>
          </a:p>
        </p:txBody>
      </p:sp>
      <p:sp>
        <p:nvSpPr>
          <p:cNvPr id="9" name="Rectangle 8"/>
          <p:cNvSpPr/>
          <p:nvPr/>
        </p:nvSpPr>
        <p:spPr>
          <a:xfrm>
            <a:off x="4107656" y="2681609"/>
            <a:ext cx="439341" cy="765669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dash"/>
            <a:miter lim="800000"/>
          </a:ln>
          <a:effectLst/>
        </p:spPr>
        <p:txBody>
          <a:bodyPr anchor="ctr"/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kern="0" dirty="0">
              <a:solidFill>
                <a:srgbClr val="CCECFF"/>
              </a:solidFill>
              <a:latin typeface="Tahoma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440094" y="2681609"/>
            <a:ext cx="439341" cy="765669"/>
          </a:xfrm>
          <a:prstGeom prst="rect">
            <a:avLst/>
          </a:prstGeom>
          <a:noFill/>
          <a:ln w="19050" cap="flat" cmpd="sng" algn="ctr">
            <a:solidFill>
              <a:srgbClr val="0070C0"/>
            </a:solidFill>
            <a:prstDash val="dash"/>
            <a:miter lim="800000"/>
          </a:ln>
          <a:effectLst/>
        </p:spPr>
        <p:txBody>
          <a:bodyPr anchor="ctr"/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kern="0" dirty="0">
              <a:solidFill>
                <a:srgbClr val="CCECFF"/>
              </a:solidFill>
              <a:latin typeface="Tahom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72226" y="2225661"/>
            <a:ext cx="529183" cy="4560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788" dirty="0">
                <a:solidFill>
                  <a:srgbClr val="0070C0"/>
                </a:solidFill>
                <a:latin typeface="Tahoma"/>
              </a:rPr>
              <a:t>Second</a:t>
            </a:r>
            <a:br>
              <a:rPr lang="en-US" sz="788" dirty="0">
                <a:solidFill>
                  <a:srgbClr val="0070C0"/>
                </a:solidFill>
                <a:latin typeface="Tahoma"/>
              </a:rPr>
            </a:br>
            <a:r>
              <a:rPr lang="en-US" sz="788" dirty="0">
                <a:solidFill>
                  <a:srgbClr val="0070C0"/>
                </a:solidFill>
                <a:latin typeface="Tahoma"/>
              </a:rPr>
              <a:t>RTEMS</a:t>
            </a:r>
            <a:br>
              <a:rPr lang="en-US" sz="788" dirty="0">
                <a:solidFill>
                  <a:srgbClr val="0070C0"/>
                </a:solidFill>
                <a:latin typeface="Tahoma"/>
              </a:rPr>
            </a:br>
            <a:r>
              <a:rPr lang="en-US" sz="788" dirty="0">
                <a:solidFill>
                  <a:srgbClr val="0070C0"/>
                </a:solidFill>
                <a:latin typeface="Tahoma"/>
              </a:rPr>
              <a:t>App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570234" y="2681609"/>
            <a:ext cx="846623" cy="765669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dash"/>
            <a:miter lim="800000"/>
          </a:ln>
          <a:effectLst/>
        </p:spPr>
        <p:txBody>
          <a:bodyPr anchor="ctr"/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kern="0" dirty="0">
              <a:solidFill>
                <a:srgbClr val="CCECFF"/>
              </a:solidFill>
              <a:latin typeface="Tahom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14938" y="2325686"/>
            <a:ext cx="617452" cy="3348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788" dirty="0">
                <a:latin typeface="Tahoma"/>
              </a:rPr>
              <a:t>Worker </a:t>
            </a:r>
            <a:br>
              <a:rPr lang="en-US" sz="788" dirty="0">
                <a:latin typeface="Tahoma"/>
              </a:rPr>
            </a:br>
            <a:r>
              <a:rPr lang="en-US" sz="788" dirty="0">
                <a:latin typeface="Tahoma"/>
              </a:rPr>
              <a:t>Threads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107657" y="2139967"/>
            <a:ext cx="1309201" cy="2135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788" dirty="0">
                <a:latin typeface="Tahoma"/>
              </a:rPr>
              <a:t>First RTEMS App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4175522" y="2335211"/>
            <a:ext cx="1196703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oup 33"/>
          <p:cNvGrpSpPr/>
          <p:nvPr/>
        </p:nvGrpSpPr>
        <p:grpSpPr>
          <a:xfrm>
            <a:off x="4436269" y="3378994"/>
            <a:ext cx="2201939" cy="2118290"/>
            <a:chOff x="5915025" y="3362325"/>
            <a:chExt cx="2935919" cy="2824387"/>
          </a:xfrm>
        </p:grpSpPr>
        <p:cxnSp>
          <p:nvCxnSpPr>
            <p:cNvPr id="27" name="Straight Connector 26"/>
            <p:cNvCxnSpPr/>
            <p:nvPr/>
          </p:nvCxnSpPr>
          <p:spPr>
            <a:xfrm>
              <a:off x="8850702" y="3362325"/>
              <a:ext cx="0" cy="2805337"/>
            </a:xfrm>
            <a:prstGeom prst="line">
              <a:avLst/>
            </a:prstGeom>
            <a:ln w="190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H="1">
              <a:off x="5915025" y="6167662"/>
              <a:ext cx="2935919" cy="0"/>
            </a:xfrm>
            <a:prstGeom prst="line">
              <a:avLst/>
            </a:prstGeom>
            <a:ln w="190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5917002" y="5762625"/>
              <a:ext cx="0" cy="424087"/>
            </a:xfrm>
            <a:prstGeom prst="line">
              <a:avLst/>
            </a:prstGeom>
            <a:ln w="190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AF934AE1-2BB9-4216-ACC0-993D8A65BD61}"/>
              </a:ext>
            </a:extLst>
          </p:cNvPr>
          <p:cNvSpPr txBox="1"/>
          <p:nvPr/>
        </p:nvSpPr>
        <p:spPr>
          <a:xfrm>
            <a:off x="7118200" y="5370909"/>
            <a:ext cx="1111393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>
                <a:latin typeface="Tahoma"/>
              </a:rPr>
              <a:t>Figure: Aeroflex/Gaisler</a:t>
            </a:r>
          </a:p>
        </p:txBody>
      </p:sp>
      <p:sp>
        <p:nvSpPr>
          <p:cNvPr id="20" name="Footer Placeholder 3">
            <a:extLst>
              <a:ext uri="{FF2B5EF4-FFF2-40B4-BE49-F238E27FC236}">
                <a16:creationId xmlns:a16="http://schemas.microsoft.com/office/drawing/2014/main" id="{8140F47A-5A43-4117-BC3C-7D421F041BD3}"/>
              </a:ext>
            </a:extLst>
          </p:cNvPr>
          <p:cNvSpPr txBox="1">
            <a:spLocks/>
          </p:cNvSpPr>
          <p:nvPr/>
        </p:nvSpPr>
        <p:spPr>
          <a:xfrm>
            <a:off x="3276600" y="65087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https://www.rtems.org/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265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0" grpId="0" animBg="1"/>
      <p:bldP spid="11" grpId="0"/>
      <p:bldP spid="12" grpId="0" animBg="1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89315-1BBA-41F3-BE4E-8BF172AC9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ts val="3600"/>
              </a:lnSpc>
            </a:pPr>
            <a:r>
              <a:rPr lang="en-US" dirty="0"/>
              <a:t>Architecture and BSP Highlights in 5.1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FECC75-1711-43F8-959F-4CA24BFCE4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Added:</a:t>
            </a:r>
          </a:p>
          <a:p>
            <a:pPr lvl="1"/>
            <a:r>
              <a:rPr lang="en-US" dirty="0"/>
              <a:t>Architectures: RISC-V 32 and 64 bit</a:t>
            </a:r>
          </a:p>
          <a:p>
            <a:pPr lvl="1"/>
            <a:r>
              <a:rPr lang="en-US" dirty="0"/>
              <a:t>BSPs: </a:t>
            </a:r>
            <a:r>
              <a:rPr lang="en-US" dirty="0" err="1"/>
              <a:t>atsamv</a:t>
            </a:r>
            <a:r>
              <a:rPr lang="en-US" dirty="0"/>
              <a:t>, imx7, qoriq_e500, qoriq_e6500 (32 and 64 bit), at697f, gr712rc, gr740, ut699, ut700</a:t>
            </a:r>
          </a:p>
          <a:p>
            <a:endParaRPr lang="en-US" dirty="0"/>
          </a:p>
          <a:p>
            <a:r>
              <a:rPr lang="en-US" dirty="0"/>
              <a:t>BSPs supporting SMP:</a:t>
            </a:r>
          </a:p>
          <a:p>
            <a:pPr lvl="1"/>
            <a:r>
              <a:rPr lang="en-US" dirty="0"/>
              <a:t>SPARC (1-4 cores): GR712C and GR740</a:t>
            </a:r>
          </a:p>
          <a:p>
            <a:pPr lvl="1"/>
            <a:r>
              <a:rPr lang="en-US" dirty="0"/>
              <a:t>PowerPC (1-24 cores): </a:t>
            </a:r>
            <a:r>
              <a:rPr lang="en-US" dirty="0" err="1"/>
              <a:t>QorIQ</a:t>
            </a:r>
            <a:r>
              <a:rPr lang="en-US" dirty="0"/>
              <a:t> (e.g. P1020, P2020, T2080, T4240,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ARMv7-A (1-4 cores): Altera Cyclone V, Xilinx </a:t>
            </a:r>
            <a:r>
              <a:rPr lang="en-US" dirty="0" err="1"/>
              <a:t>Zynq</a:t>
            </a:r>
            <a:r>
              <a:rPr lang="en-US" dirty="0"/>
              <a:t>, Raspberry Pi2</a:t>
            </a:r>
          </a:p>
          <a:p>
            <a:endParaRPr lang="en-US" dirty="0"/>
          </a:p>
          <a:p>
            <a:r>
              <a:rPr lang="en-US" dirty="0"/>
              <a:t>Removed</a:t>
            </a:r>
          </a:p>
          <a:p>
            <a:pPr lvl="1"/>
            <a:r>
              <a:rPr lang="en-US" dirty="0"/>
              <a:t>Architectures: AVR, H8/300, M32R</a:t>
            </a:r>
          </a:p>
          <a:p>
            <a:pPr lvl="1"/>
            <a:r>
              <a:rPr lang="en-US" dirty="0"/>
              <a:t>BSPs: </a:t>
            </a:r>
            <a:r>
              <a:rPr lang="en-US" dirty="0" err="1"/>
              <a:t>gba</a:t>
            </a:r>
            <a:r>
              <a:rPr lang="en-US" dirty="0"/>
              <a:t>, gp32, </a:t>
            </a:r>
            <a:r>
              <a:rPr lang="en-US" dirty="0" err="1"/>
              <a:t>nds</a:t>
            </a:r>
            <a:r>
              <a:rPr lang="en-US" dirty="0"/>
              <a:t>, Edison, gen68302, </a:t>
            </a:r>
            <a:r>
              <a:rPr lang="en-US" dirty="0" err="1"/>
              <a:t>idp</a:t>
            </a:r>
            <a:r>
              <a:rPr lang="en-US" dirty="0"/>
              <a:t>, mvme136, od368302, sim68000, simcpu32, </a:t>
            </a:r>
            <a:r>
              <a:rPr lang="en-US" dirty="0" err="1"/>
              <a:t>genmongoosev</a:t>
            </a:r>
            <a:r>
              <a:rPr lang="en-US" dirty="0"/>
              <a:t>, ep1a, mbx8xx, sis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C82135-819D-4AB4-9D2A-0E2F10705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https://www.rtems.org/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5404C3-A4DC-4462-ACCF-582D66711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AC46A-BA1A-40C7-900C-C5A0E73E4937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0591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CD402-4629-4CE8-9AEB-E83791E47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Releases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19B087-8A18-4A0E-987F-9C38BF604F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4.11 Series</a:t>
            </a:r>
          </a:p>
          <a:p>
            <a:pPr lvl="1"/>
            <a:r>
              <a:rPr lang="en-US" dirty="0"/>
              <a:t>4.11.3 is planned and includes some bug fixes</a:t>
            </a:r>
          </a:p>
          <a:p>
            <a:r>
              <a:rPr lang="en-US" dirty="0"/>
              <a:t>Important 5.1 Activities Remaining</a:t>
            </a:r>
          </a:p>
          <a:p>
            <a:pPr lvl="1"/>
            <a:r>
              <a:rPr lang="en-US" dirty="0"/>
              <a:t>Reorganize header files to eliminate “preinstall”</a:t>
            </a:r>
          </a:p>
          <a:p>
            <a:pPr lvl="1"/>
            <a:r>
              <a:rPr lang="en-US" dirty="0"/>
              <a:t>Progress on elimination of </a:t>
            </a:r>
            <a:r>
              <a:rPr lang="en-US" i="1" dirty="0" err="1"/>
              <a:t>bsp_specs</a:t>
            </a:r>
            <a:endParaRPr lang="en-US" i="1" dirty="0"/>
          </a:p>
          <a:p>
            <a:pPr lvl="2"/>
            <a:r>
              <a:rPr lang="en-US" dirty="0"/>
              <a:t>Barrier to supporting non-GCC compilers</a:t>
            </a:r>
          </a:p>
          <a:p>
            <a:pPr lvl="2"/>
            <a:r>
              <a:rPr lang="en-US" dirty="0"/>
              <a:t>Hope to complete elimination before branching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4C3D35-46BA-445B-A442-BD989B74F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https://www.rtems.org/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3190CE-B3A4-4D11-A4C9-0872ED411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AC46A-BA1A-40C7-900C-C5A0E73E4937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706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42837</TotalTime>
  <Words>1852</Words>
  <Application>Microsoft Office PowerPoint</Application>
  <PresentationFormat>On-screen Show (4:3)</PresentationFormat>
  <Paragraphs>332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Arial</vt:lpstr>
      <vt:lpstr>Calibri</vt:lpstr>
      <vt:lpstr>Helvetica</vt:lpstr>
      <vt:lpstr>HelveticaBlack</vt:lpstr>
      <vt:lpstr>Monotype Sorts</vt:lpstr>
      <vt:lpstr>Tahoma</vt:lpstr>
      <vt:lpstr>Times New Roman</vt:lpstr>
      <vt:lpstr>Office Theme</vt:lpstr>
      <vt:lpstr>RTEMS Status and Roadmap</vt:lpstr>
      <vt:lpstr>Overview</vt:lpstr>
      <vt:lpstr>RTEMS 5 Explanation</vt:lpstr>
      <vt:lpstr>Highlights of RTEMS 5.1</vt:lpstr>
      <vt:lpstr>More Highlights of RTEMS 5.1</vt:lpstr>
      <vt:lpstr>LEON3 Clustered Scheduling Example</vt:lpstr>
      <vt:lpstr>GR740 Clustered Scheduling Example</vt:lpstr>
      <vt:lpstr>Architecture and BSP Highlights in 5.1</vt:lpstr>
      <vt:lpstr>Releases</vt:lpstr>
      <vt:lpstr>A Few Desirable Improvements</vt:lpstr>
      <vt:lpstr>Tiers for BSPs and Architectures</vt:lpstr>
      <vt:lpstr>Infrastructure to Support Tiering</vt:lpstr>
      <vt:lpstr>Current BSPs and Architectures by Tier</vt:lpstr>
      <vt:lpstr>libbsd TCP/IP Stack Status</vt:lpstr>
      <vt:lpstr>libbsd Wifi Status</vt:lpstr>
      <vt:lpstr>RTEMS Tools</vt:lpstr>
      <vt:lpstr>RTEMS Tools Status for 5.1</vt:lpstr>
      <vt:lpstr>Qualification Support</vt:lpstr>
      <vt:lpstr>New Sphinx Documentation</vt:lpstr>
      <vt:lpstr>RTEMS.org Hosting</vt:lpstr>
      <vt:lpstr>Deos/RTEMS</vt:lpstr>
      <vt:lpstr>Deos/RTEMS Architecture</vt:lpstr>
      <vt:lpstr>Thank You!</vt:lpstr>
      <vt:lpstr>Contact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RTEMS Development Roadmap</dc:title>
  <dc:creator>jrs007</dc:creator>
  <cp:lastModifiedBy>Joel Sherrill</cp:lastModifiedBy>
  <cp:revision>423</cp:revision>
  <cp:lastPrinted>2014-11-14T21:00:44Z</cp:lastPrinted>
  <dcterms:created xsi:type="dcterms:W3CDTF">2011-10-09T03:14:03Z</dcterms:created>
  <dcterms:modified xsi:type="dcterms:W3CDTF">2017-11-30T23:55:51Z</dcterms:modified>
</cp:coreProperties>
</file>