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18"/>
  </p:notesMasterIdLst>
  <p:sldIdLst>
    <p:sldId id="274" r:id="rId5"/>
    <p:sldId id="280" r:id="rId6"/>
    <p:sldId id="281" r:id="rId7"/>
    <p:sldId id="282" r:id="rId8"/>
    <p:sldId id="288" r:id="rId9"/>
    <p:sldId id="283" r:id="rId10"/>
    <p:sldId id="284" r:id="rId11"/>
    <p:sldId id="285" r:id="rId12"/>
    <p:sldId id="286" r:id="rId13"/>
    <p:sldId id="287" r:id="rId14"/>
    <p:sldId id="289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4"/>
    <p:restoredTop sz="81718"/>
  </p:normalViewPr>
  <p:slideViewPr>
    <p:cSldViewPr snapToGrid="0" snapToObjects="1" showGuides="1">
      <p:cViewPr varScale="1">
        <p:scale>
          <a:sx n="130" d="100"/>
          <a:sy n="130" d="100"/>
        </p:scale>
        <p:origin x="2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8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 to the type of data and complexity of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5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7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8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4775FB-5C6C-9B47-AA67-5786526B2283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038601"/>
            <a:ext cx="6858000" cy="8381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876801"/>
            <a:ext cx="403860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3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06DE-F3A9-F64F-B567-1AAB78B27ADC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9424-5BCB-5F48-909C-5B7C66C20AB0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553A-156B-FA45-8CC2-A8971340E749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9159560" cy="685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6"/>
            <a:ext cx="4729480" cy="309372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B27740-84D8-C44C-BDA6-F96656C1C92F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4038601"/>
            <a:ext cx="6858000" cy="8382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4876801"/>
            <a:ext cx="405765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3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32695B-8D02-5A44-B39C-7934129FB114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"/>
            <a:ext cx="9143999" cy="68573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1"/>
            <a:ext cx="5286375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1615"/>
            <a:ext cx="2538216" cy="1660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/>
              <a:t>Click to add </a:t>
            </a:r>
            <a:r>
              <a:rPr lang="en-US" dirty="0" smtClean="0">
                <a:effectLst/>
                <a:latin typeface="Helvetica" charset="0"/>
              </a:rPr>
              <a:t>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F10541-CE85-B74D-88A7-DBE7F7B58C54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0"/>
            <a:ext cx="5286375" cy="3428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4602"/>
            <a:ext cx="2533650" cy="1657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D69-3A54-F646-ABA8-A99E30F76154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14375" y="1181100"/>
            <a:ext cx="7715249" cy="49911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5B8B-3608-294A-A9FB-760C4928B47A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26027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8307"/>
            <a:ext cx="8458200" cy="37279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714375" y="1485900"/>
            <a:ext cx="7715249" cy="46863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3E37E3-B9D9-CF48-9FCC-E767F26C45E2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C4C7D3-B006-5745-B908-482C95B53FD6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9F4-7F7F-F743-9DE7-75E98012A6D5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500932"/>
            <a:ext cx="9144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50093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181101"/>
            <a:ext cx="771525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4378" y="6500480"/>
            <a:ext cx="1367512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FE79EB5-B2D1-0D45-B82B-1A7EAFB25333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96" y="6500480"/>
            <a:ext cx="3236103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89" y="6500480"/>
            <a:ext cx="285750" cy="3570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791"/>
            <a:ext cx="210893" cy="226709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2" r:id="rId2"/>
    <p:sldLayoutId id="2147483770" r:id="rId3"/>
    <p:sldLayoutId id="2147483746" r:id="rId4"/>
    <p:sldLayoutId id="2147483747" r:id="rId5"/>
    <p:sldLayoutId id="2147483775" r:id="rId6"/>
    <p:sldLayoutId id="2147483751" r:id="rId7"/>
    <p:sldLayoutId id="2147483776" r:id="rId8"/>
    <p:sldLayoutId id="2147483761" r:id="rId9"/>
    <p:sldLayoutId id="2147483779" r:id="rId10"/>
    <p:sldLayoutId id="2147483771" r:id="rId11"/>
    <p:sldLayoutId id="2147483765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16">
          <p15:clr>
            <a:srgbClr val="F26B43"/>
          </p15:clr>
        </p15:guide>
        <p15:guide id="12" pos="5544">
          <p15:clr>
            <a:srgbClr val="F26B43"/>
          </p15:clr>
        </p15:guide>
        <p15:guide id="14" pos="2880">
          <p15:clr>
            <a:srgbClr val="F26B43"/>
          </p15:clr>
        </p15:guide>
        <p15:guide id="16" orient="horz" pos="744" userDrawn="1">
          <p15:clr>
            <a:srgbClr val="F26B43"/>
          </p15:clr>
        </p15:guide>
        <p15:guide id="17" pos="450">
          <p15:clr>
            <a:srgbClr val="F26B43"/>
          </p15:clr>
        </p15:guide>
        <p15:guide id="18" pos="5310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2664" userDrawn="1">
          <p15:clr>
            <a:srgbClr val="F26B43"/>
          </p15:clr>
        </p15:guide>
        <p15:guide id="21" pos="3096" userDrawn="1">
          <p15:clr>
            <a:srgbClr val="F26B43"/>
          </p15:clr>
        </p15:guide>
        <p15:guide id="23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SpaceWire</a:t>
            </a:r>
            <a:r>
              <a:rPr lang="en-US" dirty="0" smtClean="0"/>
              <a:t> DB Analysis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038601"/>
            <a:ext cx="8629650" cy="838200"/>
          </a:xfrm>
        </p:spPr>
        <p:txBody>
          <a:bodyPr/>
          <a:lstStyle/>
          <a:p>
            <a:r>
              <a:rPr lang="en-US" dirty="0" smtClean="0"/>
              <a:t>Using SQL to investigate anomalies on Parker Solar Probe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David Edell   &lt;</a:t>
            </a:r>
            <a:r>
              <a:rPr lang="en-US" dirty="0" err="1" smtClean="0"/>
              <a:t>david.edell@jhuapl.edu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JHU/APL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62" y="33208"/>
            <a:ext cx="1517650" cy="151195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B0FDC2-652F-8C4F-90C7-1559A8513EA1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CDF-FB4B-E548-AC79-CE81DAB7F397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5109" y="1181100"/>
            <a:ext cx="8016670" cy="531938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generic issues</a:t>
            </a:r>
          </a:p>
          <a:p>
            <a:pPr lvl="1"/>
            <a:r>
              <a:rPr lang="en-US" dirty="0" smtClean="0"/>
              <a:t>Identify &amp; import logs into database.  </a:t>
            </a:r>
          </a:p>
          <a:p>
            <a:pPr lvl="2"/>
            <a:r>
              <a:rPr lang="en-US" dirty="0" smtClean="0"/>
              <a:t>On select testbeds, the 4Links recorders are continuously logging in the background.</a:t>
            </a:r>
          </a:p>
          <a:p>
            <a:pPr lvl="1"/>
            <a:r>
              <a:rPr lang="en-US" dirty="0" smtClean="0"/>
              <a:t>Select COUNT(*) to estimate link activity</a:t>
            </a:r>
          </a:p>
          <a:p>
            <a:pPr lvl="1"/>
            <a:r>
              <a:rPr lang="en-US" dirty="0" smtClean="0"/>
              <a:t>Filter on DIS events to identify timestamps of unexpected behavior</a:t>
            </a:r>
          </a:p>
          <a:p>
            <a:pPr lvl="1"/>
            <a:r>
              <a:rPr lang="en-US" dirty="0" smtClean="0"/>
              <a:t>Filter the full log based on anomaly time to fine-tune analysis.</a:t>
            </a:r>
          </a:p>
          <a:p>
            <a:r>
              <a:rPr lang="en-US" dirty="0" smtClean="0"/>
              <a:t>Debug source of data anomaly</a:t>
            </a:r>
          </a:p>
          <a:p>
            <a:pPr lvl="1"/>
            <a:r>
              <a:rPr lang="en-US" dirty="0" smtClean="0"/>
              <a:t>Identify &amp; import logs into database</a:t>
            </a:r>
          </a:p>
          <a:p>
            <a:pPr lvl="1"/>
            <a:r>
              <a:rPr lang="en-US" dirty="0" smtClean="0"/>
              <a:t>Construct one or more queries to </a:t>
            </a:r>
          </a:p>
          <a:p>
            <a:pPr lvl="2"/>
            <a:r>
              <a:rPr lang="en-US" dirty="0" smtClean="0"/>
              <a:t>extract a specific message type (by logical addresses and/or internal data flags)</a:t>
            </a:r>
          </a:p>
          <a:p>
            <a:pPr lvl="2"/>
            <a:r>
              <a:rPr lang="en-US" dirty="0" smtClean="0"/>
              <a:t>pull out specific data points into user-friendly fields.</a:t>
            </a:r>
          </a:p>
          <a:p>
            <a:pPr lvl="1"/>
            <a:r>
              <a:rPr lang="en-US" dirty="0" smtClean="0"/>
              <a:t>Optionally filter results based on values of interest.</a:t>
            </a:r>
          </a:p>
          <a:p>
            <a:pPr lvl="2"/>
            <a:r>
              <a:rPr lang="en-US" dirty="0" smtClean="0"/>
              <a:t>For example, only show DISTINCT values</a:t>
            </a:r>
          </a:p>
          <a:p>
            <a:pPr lvl="1"/>
            <a:r>
              <a:rPr lang="en-US" dirty="0" smtClean="0"/>
              <a:t>Export results to CSV file for offline analysis in Excel for non-SQL users</a:t>
            </a:r>
          </a:p>
          <a:p>
            <a:pPr lvl="2"/>
            <a:r>
              <a:rPr lang="en-US" dirty="0" smtClean="0"/>
              <a:t>Theoretically, a web UI could allow any user to do this directly.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935" y="3214480"/>
            <a:ext cx="5007066" cy="7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Enhancements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D69-3A54-F646-ABA8-A99E30F76154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User interface for analysis without requiring SQL expertise</a:t>
            </a:r>
          </a:p>
          <a:p>
            <a:pPr lvl="1"/>
            <a:r>
              <a:rPr lang="en-US" dirty="0" smtClean="0"/>
              <a:t>Ideally, one of the many open source tools can be configured to serve this purpose.</a:t>
            </a:r>
          </a:p>
          <a:p>
            <a:r>
              <a:rPr lang="en-US" dirty="0" smtClean="0"/>
              <a:t>Automatic import of </a:t>
            </a:r>
            <a:r>
              <a:rPr lang="en-US" dirty="0" err="1" smtClean="0"/>
              <a:t>SpaceWire</a:t>
            </a:r>
            <a:r>
              <a:rPr lang="en-US" dirty="0" smtClean="0"/>
              <a:t> recorder logs</a:t>
            </a:r>
          </a:p>
          <a:p>
            <a:pPr lvl="1"/>
            <a:r>
              <a:rPr lang="en-US" dirty="0" smtClean="0"/>
              <a:t>Continuous recording may not be practical due to processing time.</a:t>
            </a:r>
          </a:p>
          <a:p>
            <a:pPr lvl="1"/>
            <a:r>
              <a:rPr lang="en-US" dirty="0" smtClean="0"/>
              <a:t>A UI could provide a simple framework to queue parsing of data for a given time period and testers can be instructed to do so when logging a new issue.</a:t>
            </a:r>
          </a:p>
          <a:p>
            <a:r>
              <a:rPr lang="en-US" dirty="0" smtClean="0"/>
              <a:t>Database schema optimizations</a:t>
            </a:r>
          </a:p>
          <a:p>
            <a:r>
              <a:rPr lang="en-US" dirty="0" smtClean="0"/>
              <a:t>Automated analysis tools or techniques to find potential issues</a:t>
            </a:r>
          </a:p>
          <a:p>
            <a:pPr lvl="1"/>
            <a:r>
              <a:rPr lang="en-US" dirty="0" smtClean="0"/>
              <a:t>Can “Big Data” analytics or machine learning algorithms play a role in discovering subtle issues?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E8CF-8AC8-D140-BF29-E4F70822D604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4C3F-5138-3F4C-BC7A-3245149B2D03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DC4-379F-854D-A18B-ED1A8137E6E8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Parker Solar Probe uses </a:t>
            </a:r>
            <a:r>
              <a:rPr lang="en-US" dirty="0" err="1" smtClean="0"/>
              <a:t>SpaceWire</a:t>
            </a:r>
            <a:r>
              <a:rPr lang="en-US" dirty="0" smtClean="0"/>
              <a:t> as the primary data interconnect between components.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894" t="6838" r="29254" b="8376"/>
          <a:stretch>
            <a:fillRect/>
          </a:stretch>
        </p:blipFill>
        <p:spPr bwMode="auto">
          <a:xfrm rot="164294">
            <a:off x="443509" y="1981994"/>
            <a:ext cx="3030434" cy="428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4553" y="2185205"/>
            <a:ext cx="5569447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Key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SpaceWire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Design Features: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bandwidth interface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Time synchronization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Majority of traffic is RMAP initiated by primary SBC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Analysis of traffic (when available) can provide valuable insights especially when telemetry is insufficient or disabled.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14" y="153427"/>
            <a:ext cx="5366225" cy="36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E56D-FD92-FD46-AACF-2468D13DAAF4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12885" y="1181100"/>
            <a:ext cx="8756554" cy="53193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Links:</a:t>
            </a:r>
          </a:p>
          <a:p>
            <a:pPr lvl="1"/>
            <a:r>
              <a:rPr lang="en-US" dirty="0" smtClean="0"/>
              <a:t>2x redundant </a:t>
            </a:r>
            <a:r>
              <a:rPr lang="en-US" dirty="0" smtClean="0"/>
              <a:t>8-port Routers</a:t>
            </a:r>
          </a:p>
          <a:p>
            <a:pPr lvl="1"/>
            <a:r>
              <a:rPr lang="en-US" dirty="0" smtClean="0"/>
              <a:t>3x Single Board Computers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with </a:t>
            </a:r>
            <a:r>
              <a:rPr lang="en-US" dirty="0" smtClean="0"/>
              <a:t>direct </a:t>
            </a:r>
            <a:r>
              <a:rPr lang="en-US" dirty="0" err="1" smtClean="0"/>
              <a:t>SpW</a:t>
            </a:r>
            <a:r>
              <a:rPr lang="en-US" dirty="0" smtClean="0"/>
              <a:t> interconnects</a:t>
            </a:r>
          </a:p>
          <a:p>
            <a:pPr lvl="1"/>
            <a:r>
              <a:rPr lang="en-US" dirty="0" smtClean="0"/>
              <a:t>19 total </a:t>
            </a:r>
            <a:r>
              <a:rPr lang="en-US" dirty="0" err="1" smtClean="0"/>
              <a:t>SpaceWire</a:t>
            </a:r>
            <a:r>
              <a:rPr lang="en-US" dirty="0" smtClean="0"/>
              <a:t> </a:t>
            </a:r>
            <a:r>
              <a:rPr lang="en-US" dirty="0" smtClean="0"/>
              <a:t>links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Packets</a:t>
            </a:r>
          </a:p>
          <a:p>
            <a:pPr lvl="1"/>
            <a:r>
              <a:rPr lang="en-US" dirty="0" smtClean="0"/>
              <a:t>Over 1000 packets </a:t>
            </a:r>
            <a:r>
              <a:rPr lang="en-US" dirty="0" smtClean="0"/>
              <a:t>per second on primary link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SpaceWire</a:t>
            </a:r>
            <a:r>
              <a:rPr lang="en-US" dirty="0" smtClean="0"/>
              <a:t> protocols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user-data formats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issues arise, </a:t>
            </a:r>
            <a:r>
              <a:rPr lang="en-US" dirty="0" err="1" smtClean="0"/>
              <a:t>SpaceWire</a:t>
            </a:r>
            <a:r>
              <a:rPr lang="en-US" dirty="0" smtClean="0"/>
              <a:t> analysis is often the only tool available</a:t>
            </a:r>
          </a:p>
          <a:p>
            <a:pPr lvl="1"/>
            <a:r>
              <a:rPr lang="en-US" dirty="0" smtClean="0"/>
              <a:t>Parker Solar Probe kept recorders in I&amp;T as long as possible to aide anomaly investigations</a:t>
            </a:r>
          </a:p>
          <a:p>
            <a:pPr lvl="1"/>
            <a:r>
              <a:rPr lang="en-US" dirty="0" smtClean="0"/>
              <a:t>For some issues, analysis is simple (</a:t>
            </a:r>
            <a:r>
              <a:rPr lang="en-US" dirty="0" err="1" smtClean="0"/>
              <a:t>ie</a:t>
            </a:r>
            <a:r>
              <a:rPr lang="en-US" dirty="0" smtClean="0"/>
              <a:t>: traffic stopped)</a:t>
            </a:r>
          </a:p>
          <a:p>
            <a:pPr lvl="1"/>
            <a:r>
              <a:rPr lang="en-US" dirty="0" smtClean="0"/>
              <a:t>Typically analysis requires sifting through a large volume of traffic to find the packet(s) of interest</a:t>
            </a:r>
          </a:p>
          <a:p>
            <a:pPr lvl="2"/>
            <a:r>
              <a:rPr lang="en-US" dirty="0" smtClean="0"/>
              <a:t>Analysis can be of events days, weeks, or even months in the past.  </a:t>
            </a:r>
          </a:p>
          <a:p>
            <a:pPr lvl="2"/>
            <a:r>
              <a:rPr lang="en-US" dirty="0" smtClean="0"/>
              <a:t>Finding a specific data point, or pattern of data over time, is at best difficult to identify by hand.</a:t>
            </a:r>
          </a:p>
          <a:p>
            <a:pPr lvl="2"/>
            <a:endParaRPr lang="en-US" dirty="0" smtClean="0"/>
          </a:p>
          <a:p>
            <a:pPr marL="447675" lvl="1" indent="0">
              <a:buNone/>
            </a:pPr>
            <a:endParaRPr lang="en-US" dirty="0"/>
          </a:p>
          <a:p>
            <a:pPr marL="44767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5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SpaceWire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51C-0C0E-B349-963D-4845EF6AD419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8311638" cy="49911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Fault analysis &amp; debugging often </a:t>
            </a:r>
            <a:r>
              <a:rPr lang="en-US" dirty="0" smtClean="0"/>
              <a:t>requires </a:t>
            </a:r>
            <a:r>
              <a:rPr lang="en-US" dirty="0" smtClean="0"/>
              <a:t>analysis of </a:t>
            </a:r>
            <a:r>
              <a:rPr lang="en-US" dirty="0" err="1" smtClean="0"/>
              <a:t>SpW</a:t>
            </a:r>
            <a:r>
              <a:rPr lang="en-US" dirty="0" smtClean="0"/>
              <a:t> traffic</a:t>
            </a:r>
          </a:p>
          <a:p>
            <a:r>
              <a:rPr lang="en-US" dirty="0" err="1" smtClean="0"/>
              <a:t>SpaceWire</a:t>
            </a:r>
            <a:r>
              <a:rPr lang="en-US" dirty="0" smtClean="0"/>
              <a:t> Data Recorders allow traffic to be monitored without interfering with the system</a:t>
            </a:r>
          </a:p>
          <a:p>
            <a:pPr lvl="1"/>
            <a:r>
              <a:rPr lang="en-US" dirty="0" smtClean="0"/>
              <a:t>Star Dundee Link Analyzer</a:t>
            </a:r>
          </a:p>
          <a:p>
            <a:pPr lvl="2"/>
            <a:r>
              <a:rPr lang="en-US" dirty="0" smtClean="0"/>
              <a:t>Monitors a single connection</a:t>
            </a:r>
          </a:p>
          <a:p>
            <a:pPr lvl="2"/>
            <a:r>
              <a:rPr lang="en-US" dirty="0" smtClean="0"/>
              <a:t>Provides a UI with header (including RMAP) decoding</a:t>
            </a:r>
          </a:p>
          <a:p>
            <a:pPr lvl="2"/>
            <a:r>
              <a:rPr lang="en-US" dirty="0" smtClean="0"/>
              <a:t>PSP has one in each </a:t>
            </a:r>
            <a:r>
              <a:rPr lang="en-US" dirty="0" err="1" smtClean="0"/>
              <a:t>testbed</a:t>
            </a:r>
            <a:r>
              <a:rPr lang="en-US" dirty="0" smtClean="0"/>
              <a:t> on our busiest link to aide developers</a:t>
            </a:r>
          </a:p>
          <a:p>
            <a:pPr lvl="2"/>
            <a:r>
              <a:rPr lang="en-US" dirty="0" smtClean="0"/>
              <a:t>Limited to recording a few seconds of data on high-traffic </a:t>
            </a:r>
            <a:r>
              <a:rPr lang="en-US" dirty="0" smtClean="0"/>
              <a:t>links when commanded.</a:t>
            </a:r>
          </a:p>
          <a:p>
            <a:pPr lvl="2"/>
            <a:r>
              <a:rPr lang="en-US" dirty="0" smtClean="0"/>
              <a:t>Documented C API Available</a:t>
            </a:r>
            <a:endParaRPr lang="en-US" dirty="0" smtClean="0"/>
          </a:p>
          <a:p>
            <a:pPr lvl="1"/>
            <a:r>
              <a:rPr lang="en-US" dirty="0" smtClean="0"/>
              <a:t>4Links </a:t>
            </a:r>
            <a:r>
              <a:rPr lang="en-US" dirty="0" err="1" smtClean="0"/>
              <a:t>SpaceWire</a:t>
            </a:r>
            <a:r>
              <a:rPr lang="en-US" dirty="0" smtClean="0"/>
              <a:t> Recorder</a:t>
            </a:r>
          </a:p>
          <a:p>
            <a:pPr lvl="2"/>
            <a:r>
              <a:rPr lang="en-US" dirty="0" smtClean="0"/>
              <a:t>Monitors up to 8 connections</a:t>
            </a:r>
          </a:p>
          <a:p>
            <a:pPr lvl="2"/>
            <a:r>
              <a:rPr lang="en-US" dirty="0" smtClean="0"/>
              <a:t>Suitable for continuous </a:t>
            </a:r>
            <a:r>
              <a:rPr lang="en-US" dirty="0" smtClean="0"/>
              <a:t>recording</a:t>
            </a:r>
          </a:p>
          <a:p>
            <a:pPr lvl="3"/>
            <a:r>
              <a:rPr lang="en-US" dirty="0" smtClean="0"/>
              <a:t>Currently configured to automatically start a new file every 6 minutes</a:t>
            </a:r>
          </a:p>
          <a:p>
            <a:pPr lvl="3"/>
            <a:r>
              <a:rPr lang="en-US" dirty="0" smtClean="0"/>
              <a:t>Developers can retrieve archived log files for any time to match reported anomalies.</a:t>
            </a:r>
            <a:endParaRPr lang="en-US" dirty="0" smtClean="0"/>
          </a:p>
          <a:p>
            <a:pPr lvl="2"/>
            <a:r>
              <a:rPr lang="en-US" dirty="0" smtClean="0"/>
              <a:t>Command line tools to parse binary files (can be slow to decode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Periodically splitting files is necessary to ensure practical analysis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manufacturer has custom data formats &amp; tools to view the data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662" y="1767900"/>
            <a:ext cx="1545281" cy="809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40869" y="4862540"/>
            <a:ext cx="4639860" cy="4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Recorders in 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8D69-3A54-F646-ABA8-A99E30F76154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099"/>
            <a:ext cx="7715249" cy="5190203"/>
          </a:xfrm>
        </p:spPr>
        <p:txBody>
          <a:bodyPr>
            <a:normAutofit/>
          </a:bodyPr>
          <a:lstStyle/>
          <a:p>
            <a:r>
              <a:rPr lang="en-US" dirty="0" smtClean="0"/>
              <a:t>4Links </a:t>
            </a:r>
            <a:r>
              <a:rPr lang="en-US" dirty="0" err="1" smtClean="0"/>
              <a:t>SpaceWire</a:t>
            </a:r>
            <a:r>
              <a:rPr lang="en-US" dirty="0" smtClean="0"/>
              <a:t> Recorders with continuous recording used for I&amp;T, Stress Testing, and other complex scenarios.</a:t>
            </a:r>
          </a:p>
          <a:p>
            <a:pPr lvl="6"/>
            <a:r>
              <a:rPr lang="en-US" dirty="0" smtClean="0"/>
              <a:t>Data is automatically recorded 24x7</a:t>
            </a:r>
          </a:p>
          <a:p>
            <a:pPr lvl="6"/>
            <a:r>
              <a:rPr lang="en-US" dirty="0" smtClean="0"/>
              <a:t>File timestamps can be correlated with ground system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Star-Dundee </a:t>
            </a:r>
            <a:r>
              <a:rPr lang="en-US" dirty="0"/>
              <a:t>tool used primarily for development.</a:t>
            </a:r>
          </a:p>
          <a:p>
            <a:pPr lvl="1"/>
            <a:r>
              <a:rPr lang="en-US" dirty="0"/>
              <a:t>Greater availability than 4Links Recorders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1838630"/>
            <a:ext cx="26289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6" y="2587177"/>
            <a:ext cx="3342966" cy="25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 Logs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BCBE-7DEF-334B-B81E-8B709FA6276F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616822" y="5327206"/>
            <a:ext cx="5252617" cy="988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387" y="4927096"/>
            <a:ext cx="3448380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4Links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SpaceWire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Recorder: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82" y="784405"/>
            <a:ext cx="329160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Star Dundee Link Analyzer: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3" y="1181099"/>
            <a:ext cx="5576067" cy="3697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307" y="5599806"/>
            <a:ext cx="349473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These are the first few entries in an </a:t>
            </a:r>
            <a:r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ASCII log file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that can approach a GB in size.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8787" y="1405294"/>
            <a:ext cx="2497394" cy="28931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RMAP Headers can be decoded in the UI.</a:t>
            </a:r>
          </a:p>
          <a:p>
            <a:pPr marL="342900" indent="-342900">
              <a:buFont typeface="Arial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Data can be viewed at the packet or character level</a:t>
            </a:r>
          </a:p>
          <a:p>
            <a:pPr marL="342900" indent="-342900">
              <a:buFont typeface="Arial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Counters are useful for high level debugging.</a:t>
            </a:r>
          </a:p>
          <a:p>
            <a:pPr marL="342900" indent="-342900">
              <a:buFont typeface="Arial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Data can be exported as a CSV file.</a:t>
            </a:r>
          </a:p>
          <a:p>
            <a:pPr marL="342900" indent="-342900">
              <a:buFont typeface="Arial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way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3E78-3AC3-F847-BBA5-73FF9BFE9528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Repetitive analysis tasks are ideal for automation</a:t>
            </a:r>
          </a:p>
          <a:p>
            <a:r>
              <a:rPr lang="en-US" dirty="0" smtClean="0"/>
              <a:t>For complex analysis, the ability to query datasets is important</a:t>
            </a:r>
          </a:p>
          <a:p>
            <a:pPr lvl="1"/>
            <a:r>
              <a:rPr lang="en-US" dirty="0" smtClean="0"/>
              <a:t>How many packets per second meeting select criteria?</a:t>
            </a:r>
          </a:p>
          <a:p>
            <a:pPr lvl="1"/>
            <a:r>
              <a:rPr lang="en-US" dirty="0" smtClean="0"/>
              <a:t>Is packet type X always followed by Y?</a:t>
            </a:r>
          </a:p>
          <a:p>
            <a:pPr lvl="1"/>
            <a:r>
              <a:rPr lang="en-US" dirty="0" smtClean="0"/>
              <a:t>Show only RMAP messages for a given LA when the data contents match some criterion.</a:t>
            </a:r>
          </a:p>
          <a:p>
            <a:r>
              <a:rPr lang="en-US" dirty="0" smtClean="0"/>
              <a:t>SQL Databases are the ideal tool to allow such queries to be quickly built against a large dataset.</a:t>
            </a:r>
          </a:p>
          <a:p>
            <a:pPr lvl="1"/>
            <a:r>
              <a:rPr lang="en-US" dirty="0" smtClean="0"/>
              <a:t>For developer usage, any SQL administrative tool can be used to quickly query the database</a:t>
            </a:r>
          </a:p>
          <a:p>
            <a:pPr lvl="1"/>
            <a:r>
              <a:rPr lang="en-US" dirty="0" smtClean="0"/>
              <a:t>For “end-user” usage, developing UIs around a SQL database is simple should the need arise.</a:t>
            </a:r>
          </a:p>
          <a:p>
            <a:r>
              <a:rPr lang="en-US" dirty="0" smtClean="0"/>
              <a:t>Basic Data Ingest: Use a script to parse existing ASCII log files and insert the data into a database.</a:t>
            </a:r>
          </a:p>
          <a:p>
            <a:pPr lvl="1"/>
            <a:r>
              <a:rPr lang="en-US" dirty="0" smtClean="0"/>
              <a:t>Better Method: Directly parse binary log files or access device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DE1D-9953-5446-B86A-40E311F5538A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Parker Solar Probe – SpaceWire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7715249" cy="53193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4Links</a:t>
            </a:r>
          </a:p>
          <a:p>
            <a:pPr lvl="1"/>
            <a:r>
              <a:rPr lang="en-US" dirty="0" smtClean="0"/>
              <a:t>A Perl script was provided by 4Links to directly parse the binary log files and output to the shell</a:t>
            </a:r>
          </a:p>
          <a:p>
            <a:pPr lvl="1"/>
            <a:r>
              <a:rPr lang="en-US" dirty="0" smtClean="0"/>
              <a:t>The script was modified to insert into the MySQL database instead.</a:t>
            </a:r>
          </a:p>
          <a:p>
            <a:pPr lvl="1"/>
            <a:r>
              <a:rPr lang="en-US" dirty="0" smtClean="0"/>
              <a:t>Testbeds with 4Links Recorders in place configured to automatically record traffic at all times.</a:t>
            </a:r>
          </a:p>
          <a:p>
            <a:pPr lvl="2"/>
            <a:r>
              <a:rPr lang="en-US" dirty="0" smtClean="0"/>
              <a:t>Files can be correlated with ground system timestamps</a:t>
            </a:r>
          </a:p>
          <a:p>
            <a:pPr lvl="2"/>
            <a:r>
              <a:rPr lang="en-US" dirty="0" smtClean="0"/>
              <a:t>Data is archived for future analysis</a:t>
            </a:r>
          </a:p>
          <a:p>
            <a:r>
              <a:rPr lang="en-US" dirty="0"/>
              <a:t>Star-Dundee</a:t>
            </a:r>
          </a:p>
          <a:p>
            <a:pPr lvl="1"/>
            <a:r>
              <a:rPr lang="en-US" dirty="0"/>
              <a:t>The C API was leveraged to directly capture data and insert it into a MySQL database.</a:t>
            </a:r>
          </a:p>
          <a:p>
            <a:pPr lvl="1"/>
            <a:r>
              <a:rPr lang="en-US" dirty="0"/>
              <a:t>Application can be configured to, for example, capture exactly 1 second worth of data as measured by a set number of timecodes.</a:t>
            </a:r>
          </a:p>
          <a:p>
            <a:pPr lvl="1"/>
            <a:r>
              <a:rPr lang="en-US" dirty="0" smtClean="0"/>
              <a:t>Quick and </a:t>
            </a:r>
            <a:r>
              <a:rPr lang="en-US" dirty="0"/>
              <a:t>easy to </a:t>
            </a:r>
            <a:r>
              <a:rPr lang="en-US" dirty="0" smtClean="0"/>
              <a:t>use for developers. 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takes a few seconds to complete parsing upon completion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Requires manual setup to record</a:t>
            </a:r>
          </a:p>
          <a:p>
            <a:pPr lvl="2"/>
            <a:r>
              <a:rPr lang="en-US" dirty="0" smtClean="0"/>
              <a:t>Not suitable for long duration analysis</a:t>
            </a:r>
            <a:endParaRPr lang="en-US" dirty="0"/>
          </a:p>
          <a:p>
            <a:pPr lvl="1"/>
            <a:r>
              <a:rPr lang="en-US" dirty="0"/>
              <a:t>For advanced triggering options, the official UI can be launched to configure the device. If not overwritten using the C API, those settings will persist.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2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531-3AEB-B748-A12D-C680721A3CA2}" type="datetime3">
              <a:rPr lang="en-US" smtClean="0"/>
              <a:t>27 November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Parker Solar Probe – </a:t>
            </a:r>
            <a:r>
              <a:rPr lang="en-US" dirty="0" err="1" smtClean="0"/>
              <a:t>SpaceWire</a:t>
            </a:r>
            <a:r>
              <a:rPr lang="en-US" dirty="0" smtClean="0"/>
              <a:t> DB Analysis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8303034" cy="53193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simple database schema:</a:t>
            </a:r>
          </a:p>
          <a:p>
            <a:pPr lvl="1"/>
            <a:r>
              <a:rPr lang="en-US" dirty="0" err="1" smtClean="0"/>
              <a:t>spw_capture</a:t>
            </a:r>
            <a:r>
              <a:rPr lang="en-US" dirty="0" smtClean="0"/>
              <a:t> - Contains a unique ID and timestamp for each log set, along with optional label and other identifying information</a:t>
            </a:r>
          </a:p>
          <a:p>
            <a:pPr lvl="1"/>
            <a:r>
              <a:rPr lang="en-US" dirty="0" err="1" smtClean="0"/>
              <a:t>spw_events</a:t>
            </a:r>
            <a:r>
              <a:rPr lang="en-US" dirty="0" smtClean="0"/>
              <a:t> – Log each event seen.</a:t>
            </a:r>
          </a:p>
          <a:p>
            <a:pPr lvl="2"/>
            <a:r>
              <a:rPr lang="en-US" dirty="0" smtClean="0"/>
              <a:t>disconnects and timecodes logged directly</a:t>
            </a:r>
          </a:p>
          <a:p>
            <a:pPr lvl="2"/>
            <a:r>
              <a:rPr lang="en-US" dirty="0" smtClean="0"/>
              <a:t>Data is combined into a single packet and </a:t>
            </a:r>
            <a:br>
              <a:rPr lang="en-US" dirty="0" smtClean="0"/>
            </a:br>
            <a:r>
              <a:rPr lang="en-US" dirty="0" smtClean="0"/>
              <a:t>output on the first EOP or EEP.</a:t>
            </a:r>
            <a:endParaRPr lang="en-US" dirty="0"/>
          </a:p>
          <a:p>
            <a:pPr lvl="2"/>
            <a:r>
              <a:rPr lang="en-US" dirty="0" smtClean="0"/>
              <a:t>Common </a:t>
            </a:r>
            <a:r>
              <a:rPr lang="en-US" dirty="0" err="1" smtClean="0"/>
              <a:t>SpW</a:t>
            </a:r>
            <a:r>
              <a:rPr lang="en-US" dirty="0" smtClean="0"/>
              <a:t> Header fields pulled out for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optimum indexing.</a:t>
            </a:r>
          </a:p>
          <a:p>
            <a:pPr lvl="1"/>
            <a:r>
              <a:rPr lang="en-US" dirty="0" smtClean="0"/>
              <a:t>Additional tables provide mapping of links and </a:t>
            </a:r>
            <a:br>
              <a:rPr lang="en-US" dirty="0" smtClean="0"/>
            </a:br>
            <a:r>
              <a:rPr lang="en-US" dirty="0" smtClean="0"/>
              <a:t>logical addresses to user friendly names.</a:t>
            </a:r>
          </a:p>
          <a:p>
            <a:pPr lvl="1"/>
            <a:r>
              <a:rPr lang="en-US" dirty="0" smtClean="0"/>
              <a:t>Table views are used to consolidate lookups and</a:t>
            </a:r>
            <a:br>
              <a:rPr lang="en-US" dirty="0" smtClean="0"/>
            </a:br>
            <a:r>
              <a:rPr lang="en-US" dirty="0" smtClean="0"/>
              <a:t>save common queries.</a:t>
            </a:r>
            <a:endParaRPr lang="en-US" dirty="0"/>
          </a:p>
          <a:p>
            <a:r>
              <a:rPr lang="en-US" dirty="0" smtClean="0"/>
              <a:t>This schema was built for developer convenience, not speed.</a:t>
            </a:r>
          </a:p>
          <a:p>
            <a:pPr lvl="1"/>
            <a:r>
              <a:rPr lang="en-US" dirty="0" smtClean="0"/>
              <a:t>Table views created to extract RMAP and CCSDS headers, as well as application-specific data.  </a:t>
            </a:r>
          </a:p>
          <a:p>
            <a:pPr lvl="1"/>
            <a:r>
              <a:rPr lang="en-US" dirty="0" smtClean="0"/>
              <a:t>These views use non-indexed binary substring queries that are highly inefficient.</a:t>
            </a:r>
          </a:p>
          <a:p>
            <a:pPr lvl="1"/>
            <a:r>
              <a:rPr lang="en-US" dirty="0" smtClean="0"/>
              <a:t>No effort was made to optimize queries by extracting common data (views) into discrete tables.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09" y="2077883"/>
            <a:ext cx="2895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L-PowerPoint-Theme_light_4x3">
  <a:themeElements>
    <a:clrScheme name="Custom 6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3" id="{9FDF8880-B238-2F46-B5A6-8F3D71D217C2}" vid="{BD9C1AC3-EC79-3041-8F3A-76D6DDAD20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7A07ED978D943BE5B63D22E994A5A" ma:contentTypeVersion="0" ma:contentTypeDescription="Create a new document." ma:contentTypeScope="" ma:versionID="d1d488f45eba5d29deb9f8e7ab038a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EFF2E5-B018-4D70-8117-8B4742878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C56DB0-BB1A-47CA-95E0-28D5CC013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33BE3-4C53-43BC-B05F-03C540D3C4F8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SpaceWireDB_Fsw2017</Template>
  <TotalTime>7294</TotalTime>
  <Words>1086</Words>
  <Application>Microsoft Macintosh PowerPoint</Application>
  <PresentationFormat>On-screen Show (4:3)</PresentationFormat>
  <Paragraphs>185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.AppleSystemUIFont</vt:lpstr>
      <vt:lpstr>Calibri</vt:lpstr>
      <vt:lpstr>Courier New</vt:lpstr>
      <vt:lpstr>Helvetica</vt:lpstr>
      <vt:lpstr>Myriad Pro</vt:lpstr>
      <vt:lpstr>Wingdings</vt:lpstr>
      <vt:lpstr>Arial</vt:lpstr>
      <vt:lpstr>APL-PowerPoint-Theme_light_4x3</vt:lpstr>
      <vt:lpstr>SpaceWire DB Analysis Tool</vt:lpstr>
      <vt:lpstr>Overview</vt:lpstr>
      <vt:lpstr>Overview</vt:lpstr>
      <vt:lpstr>SpaceWire Analysis</vt:lpstr>
      <vt:lpstr>Recorders in action</vt:lpstr>
      <vt:lpstr>Raw Data Logs</vt:lpstr>
      <vt:lpstr>A better way</vt:lpstr>
      <vt:lpstr>Implementation</vt:lpstr>
      <vt:lpstr>Common Schema</vt:lpstr>
      <vt:lpstr>Usage Examples</vt:lpstr>
      <vt:lpstr>Future Enhancements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SpaceWire DB Analysis Tool</dc:title>
  <dc:subject/>
  <dc:creator>David Edell</dc:creator>
  <cp:keywords/>
  <dc:description>Version 1.0</dc:description>
  <cp:lastModifiedBy>David Edell</cp:lastModifiedBy>
  <cp:revision>16</cp:revision>
  <cp:lastPrinted>2017-11-22T23:04:40Z</cp:lastPrinted>
  <dcterms:created xsi:type="dcterms:W3CDTF">2017-11-22T21:59:07Z</dcterms:created>
  <dcterms:modified xsi:type="dcterms:W3CDTF">2017-11-27T23:34:02Z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0x01010050E7A07ED978D943BE5B63D22E994A5A</vt:lpwstr>
  </property>
</Properties>
</file>