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0" r:id="rId2"/>
    <p:sldMasterId id="2147483742" r:id="rId3"/>
  </p:sldMasterIdLst>
  <p:notesMasterIdLst>
    <p:notesMasterId r:id="rId35"/>
  </p:notesMasterIdLst>
  <p:sldIdLst>
    <p:sldId id="455" r:id="rId4"/>
    <p:sldId id="527" r:id="rId5"/>
    <p:sldId id="528" r:id="rId6"/>
    <p:sldId id="529" r:id="rId7"/>
    <p:sldId id="530" r:id="rId8"/>
    <p:sldId id="531" r:id="rId9"/>
    <p:sldId id="533" r:id="rId10"/>
    <p:sldId id="586" r:id="rId11"/>
    <p:sldId id="535" r:id="rId12"/>
    <p:sldId id="536" r:id="rId13"/>
    <p:sldId id="541" r:id="rId14"/>
    <p:sldId id="542" r:id="rId15"/>
    <p:sldId id="587" r:id="rId16"/>
    <p:sldId id="544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9" r:id="rId25"/>
    <p:sldId id="596" r:id="rId26"/>
    <p:sldId id="568" r:id="rId27"/>
    <p:sldId id="578" r:id="rId28"/>
    <p:sldId id="598" r:id="rId29"/>
    <p:sldId id="599" r:id="rId30"/>
    <p:sldId id="600" r:id="rId31"/>
    <p:sldId id="601" r:id="rId32"/>
    <p:sldId id="580" r:id="rId33"/>
    <p:sldId id="454" r:id="rId34"/>
  </p:sldIdLst>
  <p:sldSz cx="9144000" cy="5143500" type="screen16x9"/>
  <p:notesSz cx="7010400" cy="9296400"/>
  <p:embeddedFontLs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4">
          <p15:clr>
            <a:srgbClr val="A4A3A4"/>
          </p15:clr>
        </p15:guide>
        <p15:guide id="2" pos="3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F51"/>
    <a:srgbClr val="33CCCC"/>
    <a:srgbClr val="1E8ABD"/>
    <a:srgbClr val="006699"/>
    <a:srgbClr val="0066CC"/>
    <a:srgbClr val="00FFCC"/>
    <a:srgbClr val="FFFFFE"/>
    <a:srgbClr val="D8E6E8"/>
    <a:srgbClr val="92CAD9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03" autoAdjust="0"/>
    <p:restoredTop sz="99886" autoAdjust="0"/>
  </p:normalViewPr>
  <p:slideViewPr>
    <p:cSldViewPr snapToGrid="0">
      <p:cViewPr varScale="1">
        <p:scale>
          <a:sx n="116" d="100"/>
          <a:sy n="116" d="100"/>
        </p:scale>
        <p:origin x="102" y="150"/>
      </p:cViewPr>
      <p:guideLst>
        <p:guide orient="horz" pos="774"/>
        <p:guide pos="3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52"/>
    </p:cViewPr>
  </p:sorterViewPr>
  <p:notesViewPr>
    <p:cSldViewPr snapToGrid="0">
      <p:cViewPr varScale="1">
        <p:scale>
          <a:sx n="84" d="100"/>
          <a:sy n="84" d="100"/>
        </p:scale>
        <p:origin x="-303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E6ACEA-459A-432A-92F2-8F633389DCC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505BC3-B929-4F38-873C-2BE34D80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2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algn="l" defTabSz="922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algn="l" defTabSz="922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algn="l" defTabSz="922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algn="l" defTabSz="922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22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22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22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22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F31037-2F75-49DD-BEE9-65FAC2D829F1}" type="slidenum">
              <a:rPr lang="en-US" altLang="en-US" sz="130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85800"/>
            <a:ext cx="6230938" cy="35052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9172"/>
            <a:ext cx="5184775" cy="4191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39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0" rIns="93162" bIns="46580"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RedHawk is a SINGLE Linux kernel that provides deterministic performance for entire environments.  It is not the </a:t>
            </a:r>
            <a:r>
              <a:rPr lang="en-US" altLang="en-US" dirty="0" err="1">
                <a:latin typeface="Arial" pitchFamily="34" charset="0"/>
              </a:rPr>
              <a:t>RTLinux</a:t>
            </a:r>
            <a:r>
              <a:rPr lang="en-US" altLang="en-US" dirty="0">
                <a:latin typeface="Arial" pitchFamily="34" charset="0"/>
              </a:rPr>
              <a:t> model which provides a Real-Time kernel that runs Linux as a process.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55" tIns="46576" rIns="93155" bIns="465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Brandon Grotesque Regular" pitchFamily="34" charset="0"/>
              </a:rPr>
              <a:t>What we are offering with Red Hawk is a true Real-Time version of a Linux kernel running on an Intel SMP system.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55" tIns="46576" rIns="93155" bIns="465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Brandon Grotesque Regular" pitchFamily="34" charset="0"/>
              </a:rPr>
              <a:t>Just to emphasize that Red Hawk is Red Hat with a Real-Time kernel.</a:t>
            </a:r>
          </a:p>
          <a:p>
            <a:pPr eaLnBrk="1" hangingPunct="1"/>
            <a:endParaRPr lang="en-US" altLang="en-US" dirty="0">
              <a:latin typeface="Brandon Grotesque Regular" pitchFamily="34" charset="0"/>
            </a:endParaRPr>
          </a:p>
          <a:p>
            <a:pPr eaLnBrk="1" hangingPunct="1"/>
            <a:r>
              <a:rPr lang="en-US" altLang="en-US" dirty="0" err="1">
                <a:latin typeface="Brandon Grotesque Regular" pitchFamily="34" charset="0"/>
              </a:rPr>
              <a:t>Defacto</a:t>
            </a:r>
            <a:r>
              <a:rPr lang="en-US" altLang="en-US" dirty="0">
                <a:latin typeface="Brandon Grotesque Regular" pitchFamily="34" charset="0"/>
              </a:rPr>
              <a:t> </a:t>
            </a:r>
            <a:r>
              <a:rPr lang="en-US" altLang="en-US" dirty="0" err="1">
                <a:latin typeface="Brandon Grotesque Regular" pitchFamily="34" charset="0"/>
              </a:rPr>
              <a:t>std</a:t>
            </a:r>
            <a:r>
              <a:rPr lang="en-US" altLang="en-US" dirty="0">
                <a:latin typeface="Brandon Grotesque Regular" pitchFamily="34" charset="0"/>
              </a:rPr>
              <a:t> because of market share.</a:t>
            </a:r>
          </a:p>
          <a:p>
            <a:pPr eaLnBrk="1" hangingPunct="1"/>
            <a:endParaRPr lang="en-US" altLang="en-US" dirty="0">
              <a:latin typeface="Brandon Grotesque Regular" pitchFamily="34" charset="0"/>
            </a:endParaRPr>
          </a:p>
          <a:p>
            <a:pPr eaLnBrk="1" hangingPunct="1"/>
            <a:r>
              <a:rPr lang="en-US" altLang="en-US" dirty="0">
                <a:latin typeface="Brandon Grotesque Regular" pitchFamily="34" charset="0"/>
              </a:rPr>
              <a:t>Support for 3</a:t>
            </a:r>
            <a:r>
              <a:rPr lang="en-US" altLang="en-US" baseline="30000" dirty="0">
                <a:latin typeface="Brandon Grotesque Regular" pitchFamily="34" charset="0"/>
              </a:rPr>
              <a:t>rd</a:t>
            </a:r>
            <a:r>
              <a:rPr lang="en-US" altLang="en-US" dirty="0">
                <a:latin typeface="Brandon Grotesque Regular" pitchFamily="34" charset="0"/>
              </a:rPr>
              <a:t> parties that had spotty availability with </a:t>
            </a:r>
            <a:r>
              <a:rPr lang="en-US" altLang="en-US" dirty="0" err="1">
                <a:latin typeface="Brandon Grotesque Regular" pitchFamily="34" charset="0"/>
              </a:rPr>
              <a:t>PowerMaxOS</a:t>
            </a:r>
            <a:r>
              <a:rPr lang="en-US" altLang="en-US" dirty="0">
                <a:latin typeface="Brandon Grotesque Regular" pitchFamily="34" charset="0"/>
              </a:rPr>
              <a:t>:</a:t>
            </a:r>
          </a:p>
          <a:p>
            <a:pPr eaLnBrk="1" hangingPunct="1"/>
            <a:r>
              <a:rPr lang="en-US" altLang="en-US" dirty="0">
                <a:latin typeface="Brandon Grotesque Regular" pitchFamily="34" charset="0"/>
              </a:rPr>
              <a:t>Oracle , </a:t>
            </a:r>
            <a:r>
              <a:rPr lang="en-US" altLang="en-US" dirty="0" err="1">
                <a:latin typeface="Brandon Grotesque Regular" pitchFamily="34" charset="0"/>
              </a:rPr>
              <a:t>Matlab</a:t>
            </a:r>
            <a:endParaRPr lang="en-US" altLang="en-US" dirty="0">
              <a:latin typeface="Brandon Grotesque Regular" pitchFamily="34" charset="0"/>
            </a:endParaRPr>
          </a:p>
          <a:p>
            <a:pPr eaLnBrk="1" hangingPunct="1"/>
            <a:r>
              <a:rPr lang="en-US" altLang="en-US" dirty="0" err="1">
                <a:latin typeface="Brandon Grotesque Regular" pitchFamily="34" charset="0"/>
              </a:rPr>
              <a:t>StarOffice</a:t>
            </a:r>
            <a:r>
              <a:rPr lang="en-US" altLang="en-US" dirty="0">
                <a:latin typeface="Brandon Grotesque Regular" pitchFamily="34" charset="0"/>
              </a:rPr>
              <a:t>, Soft Reality</a:t>
            </a:r>
          </a:p>
          <a:p>
            <a:pPr eaLnBrk="1" hangingPunct="1"/>
            <a:r>
              <a:rPr lang="en-US" altLang="en-US" dirty="0" err="1">
                <a:latin typeface="Brandon Grotesque Regular" pitchFamily="34" charset="0"/>
              </a:rPr>
              <a:t>LabView</a:t>
            </a:r>
            <a:r>
              <a:rPr lang="en-US" altLang="en-US" dirty="0">
                <a:latin typeface="Brandon Grotesque Regular" pitchFamily="34" charset="0"/>
              </a:rPr>
              <a:t>, </a:t>
            </a:r>
            <a:r>
              <a:rPr lang="en-US" altLang="en-US" dirty="0" err="1">
                <a:latin typeface="Brandon Grotesque Regular" pitchFamily="34" charset="0"/>
              </a:rPr>
              <a:t>Ximian</a:t>
            </a:r>
            <a:r>
              <a:rPr lang="en-US" altLang="en-US" dirty="0">
                <a:latin typeface="Brandon Grotesque Regular" pitchFamily="34" charset="0"/>
              </a:rPr>
              <a:t> – Gnome desktop  Windows like office</a:t>
            </a:r>
          </a:p>
          <a:p>
            <a:pPr eaLnBrk="1" hangingPunct="1"/>
            <a:r>
              <a:rPr lang="en-US" altLang="en-US" dirty="0">
                <a:latin typeface="Brandon Grotesque Regular" pitchFamily="34" charset="0"/>
              </a:rPr>
              <a:t>Easy5, Objective Interface (</a:t>
            </a:r>
            <a:r>
              <a:rPr lang="en-US" altLang="en-US" dirty="0" err="1">
                <a:latin typeface="Brandon Grotesque Regular" pitchFamily="34" charset="0"/>
              </a:rPr>
              <a:t>Korba</a:t>
            </a:r>
            <a:r>
              <a:rPr lang="en-US" altLang="en-US" dirty="0">
                <a:latin typeface="Brandon Grotesque Regular" pitchFamily="34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55" tIns="46576" rIns="93155" bIns="465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Brandon Grotesque Regular" pitchFamily="34" charset="0"/>
              </a:rPr>
              <a:t>Both Open Source and Concurrent Features</a:t>
            </a:r>
          </a:p>
          <a:p>
            <a:pPr eaLnBrk="1" hangingPunct="1"/>
            <a:endParaRPr lang="en-US" altLang="en-US">
              <a:latin typeface="Brandon Grotesque Regular" pitchFamily="34" charset="0"/>
            </a:endParaRPr>
          </a:p>
          <a:p>
            <a:pPr eaLnBrk="1" hangingPunct="1"/>
            <a:r>
              <a:rPr lang="en-US" altLang="en-US">
                <a:latin typeface="Brandon Grotesque Regular" pitchFamily="34" charset="0"/>
              </a:rPr>
              <a:t>(Top 3)  We talked about preemption, SMP etc but Red Hawk will also support CPU shielding and load balancing.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55" tIns="46576" rIns="93155" bIns="465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Brandon Grotesque Regular" pitchFamily="34" charset="0"/>
              </a:rPr>
              <a:t>(Elaborate on shielding, emphasize dynamic ability vs static shielding with PowerMaxOS.)</a:t>
            </a:r>
          </a:p>
          <a:p>
            <a:pPr eaLnBrk="1" hangingPunct="1"/>
            <a:endParaRPr lang="en-US" altLang="en-US">
              <a:latin typeface="Brandon Grotesque Regular" pitchFamily="34" charset="0"/>
            </a:endParaRPr>
          </a:p>
          <a:p>
            <a:pPr eaLnBrk="1" hangingPunct="1"/>
            <a:r>
              <a:rPr lang="en-US" altLang="en-US">
                <a:latin typeface="Brandon Grotesque Regular" pitchFamily="34" charset="0"/>
              </a:rPr>
              <a:t>Hardclock = local interrupt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" y="-1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5" y="-2"/>
            <a:ext cx="9144010" cy="4059031"/>
            <a:chOff x="463600" y="-25578"/>
            <a:chExt cx="9144010" cy="40590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05" b="2711"/>
            <a:stretch/>
          </p:blipFill>
          <p:spPr>
            <a:xfrm>
              <a:off x="463605" y="-25578"/>
              <a:ext cx="9144000" cy="40590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18318">
                  <a:srgbClr val="FFFFFF">
                    <a:alpha val="67000"/>
                  </a:srgbClr>
                </a:gs>
                <a:gs pos="0">
                  <a:schemeClr val="bg1"/>
                </a:gs>
                <a:gs pos="43000">
                  <a:schemeClr val="bg1">
                    <a:alpha val="53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0">
                  <a:srgbClr val="92CAD9">
                    <a:alpha val="68000"/>
                  </a:srgbClr>
                </a:gs>
                <a:gs pos="17000">
                  <a:srgbClr val="D8E6E8">
                    <a:alpha val="38000"/>
                  </a:srgbClr>
                </a:gs>
                <a:gs pos="45000">
                  <a:srgbClr val="FFFFFE">
                    <a:alpha val="0"/>
                  </a:srgb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933582" y="255112"/>
            <a:ext cx="3276837" cy="42821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3" y="4058671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303519" y="4826447"/>
            <a:ext cx="3840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dirty="0">
                <a:solidFill>
                  <a:srgbClr val="8C8C8C"/>
                </a:solidFill>
                <a:latin typeface="Calibri Light"/>
                <a:cs typeface="Calibri Light"/>
              </a:rPr>
              <a:t>2015 - CONFIDENTIAL</a:t>
            </a:r>
            <a:r>
              <a:rPr lang="en-US" sz="1050" b="0" i="0" baseline="0" dirty="0">
                <a:solidFill>
                  <a:srgbClr val="8C8C8C"/>
                </a:solidFill>
                <a:latin typeface="Calibri Light"/>
                <a:cs typeface="Calibri Light"/>
              </a:rPr>
              <a:t> AND PROPRIETARY INFORMATION</a:t>
            </a:r>
            <a:endParaRPr lang="en-US" sz="1050" b="0" i="0" dirty="0">
              <a:solidFill>
                <a:srgbClr val="8C8C8C"/>
              </a:solidFill>
              <a:latin typeface="Calibri Light"/>
              <a:cs typeface="Calibri Light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5" name="Picture 24" descr="PPT__Text 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65" y="981484"/>
            <a:ext cx="5342271" cy="588015"/>
          </a:xfrm>
          <a:prstGeom prst="rect">
            <a:avLst/>
          </a:prstGeom>
        </p:spPr>
      </p:pic>
      <p:pic>
        <p:nvPicPr>
          <p:cNvPr id="26" name="Picture 25" descr="PPT_Ico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91" y="1632092"/>
            <a:ext cx="3668619" cy="8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8" y="3600450"/>
            <a:ext cx="8749431" cy="425450"/>
          </a:xfrm>
        </p:spPr>
        <p:txBody>
          <a:bodyPr anchor="b"/>
          <a:lstStyle>
            <a:lvl1pPr algn="l">
              <a:defRPr sz="2400" b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941" y="460375"/>
            <a:ext cx="873690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679" y="4025900"/>
            <a:ext cx="8750808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9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11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219378" y="845820"/>
            <a:ext cx="4705245" cy="61487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355261" y="3144033"/>
            <a:ext cx="243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8C8C8C"/>
                </a:solidFill>
                <a:latin typeface="Calibri"/>
                <a:cs typeface="Calibri"/>
              </a:rPr>
              <a:t>THANK</a:t>
            </a:r>
            <a:r>
              <a:rPr lang="en-US" sz="3600" baseline="0" dirty="0">
                <a:solidFill>
                  <a:srgbClr val="8C8C8C"/>
                </a:solidFill>
                <a:latin typeface="Calibri"/>
                <a:cs typeface="Calibri"/>
              </a:rPr>
              <a:t> YOU</a:t>
            </a:r>
            <a:endParaRPr lang="en-US" sz="3600" dirty="0">
              <a:solidFill>
                <a:srgbClr val="8C8C8C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PPT__Icons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01" y="1769107"/>
            <a:ext cx="4032599" cy="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1152525"/>
            <a:ext cx="822325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30832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613" r="7440" b="4745"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3" y="-1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Brandon Grotesque Regular"/>
              <a:cs typeface="Calibri"/>
            </a:endParaRPr>
          </a:p>
        </p:txBody>
      </p: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0" y="0"/>
            <a:ext cx="9144000" cy="4059238"/>
            <a:chOff x="463600" y="-25578"/>
            <a:chExt cx="9144010" cy="4059031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05" b="2711"/>
            <a:stretch>
              <a:fillRect/>
            </a:stretch>
          </p:blipFill>
          <p:spPr bwMode="auto">
            <a:xfrm>
              <a:off x="463605" y="-25578"/>
              <a:ext cx="9144000" cy="405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18318">
                  <a:srgbClr val="FFFFFF">
                    <a:alpha val="67000"/>
                  </a:srgbClr>
                </a:gs>
                <a:gs pos="0">
                  <a:schemeClr val="bg1"/>
                </a:gs>
                <a:gs pos="43000">
                  <a:schemeClr val="bg1">
                    <a:alpha val="53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Brandon Grotesque Regular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flipV="1"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0">
                  <a:srgbClr val="92CAD9">
                    <a:alpha val="68000"/>
                  </a:srgbClr>
                </a:gs>
                <a:gs pos="17000">
                  <a:srgbClr val="D8E6E8">
                    <a:alpha val="38000"/>
                  </a:srgbClr>
                </a:gs>
                <a:gs pos="45000">
                  <a:srgbClr val="FFFFFE">
                    <a:alpha val="0"/>
                  </a:srgb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Brandon Grotesque Regular"/>
              </a:endParaRPr>
            </a:p>
          </p:txBody>
        </p:sp>
      </p:grpSp>
      <p:pic>
        <p:nvPicPr>
          <p:cNvPr id="12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4"/>
          <a:stretch>
            <a:fillRect/>
          </a:stretch>
        </p:blipFill>
        <p:spPr bwMode="auto">
          <a:xfrm>
            <a:off x="2933700" y="255588"/>
            <a:ext cx="3276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0" y="4059238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PPT__Text 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981075"/>
            <a:ext cx="53435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PPT_Icon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631950"/>
            <a:ext cx="3667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1"/>
          <p:cNvSpPr txBox="1">
            <a:spLocks noChangeArrowheads="1"/>
          </p:cNvSpPr>
          <p:nvPr userDrawn="1"/>
        </p:nvSpPr>
        <p:spPr bwMode="auto">
          <a:xfrm>
            <a:off x="5267325" y="4846638"/>
            <a:ext cx="3851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>
                <a:solidFill>
                  <a:srgbClr val="8C8C8C"/>
                </a:solidFill>
                <a:latin typeface="Brandon Grotesque Light" pitchFamily="34" charset="0"/>
                <a:ea typeface="Brandon Grotesque Light" pitchFamily="34" charset="0"/>
                <a:cs typeface="Brandon Grotesque Light" pitchFamily="34" charset="0"/>
              </a:rPr>
              <a:t>2015 - CONFIDENTIAL AND PROPRIETARY INFORMATION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2543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613" r="7440" b="4745"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0" y="0"/>
            <a:ext cx="9144000" cy="4060825"/>
            <a:chOff x="-3" y="-4"/>
            <a:chExt cx="9144003" cy="4061048"/>
          </a:xfrm>
        </p:grpSpPr>
        <p:pic>
          <p:nvPicPr>
            <p:cNvPr id="8" name="Picture 12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6310" b="17241"/>
            <a:stretch>
              <a:fillRect/>
            </a:stretch>
          </p:blipFill>
          <p:spPr bwMode="auto">
            <a:xfrm>
              <a:off x="1397729" y="486244"/>
              <a:ext cx="7746271" cy="3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140" r="53447" b="17241"/>
            <a:stretch>
              <a:fillRect/>
            </a:stretch>
          </p:blipFill>
          <p:spPr bwMode="auto">
            <a:xfrm>
              <a:off x="2357396" y="486244"/>
              <a:ext cx="2900404" cy="3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75200" b="17241"/>
            <a:stretch>
              <a:fillRect/>
            </a:stretch>
          </p:blipFill>
          <p:spPr bwMode="auto">
            <a:xfrm>
              <a:off x="306933" y="486244"/>
              <a:ext cx="2123516" cy="3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97061" b="17241"/>
            <a:stretch>
              <a:fillRect/>
            </a:stretch>
          </p:blipFill>
          <p:spPr bwMode="auto">
            <a:xfrm>
              <a:off x="0" y="486244"/>
              <a:ext cx="549919" cy="35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4245" b="95677"/>
            <a:stretch>
              <a:fillRect/>
            </a:stretch>
          </p:blipFill>
          <p:spPr bwMode="auto">
            <a:xfrm flipV="1">
              <a:off x="1397726" y="-2"/>
              <a:ext cx="7746274" cy="48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140" r="53447" b="95677"/>
            <a:stretch>
              <a:fillRect/>
            </a:stretch>
          </p:blipFill>
          <p:spPr bwMode="auto">
            <a:xfrm flipV="1">
              <a:off x="2357393" y="-1"/>
              <a:ext cx="2900404" cy="48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75200" b="95676"/>
            <a:stretch>
              <a:fillRect/>
            </a:stretch>
          </p:blipFill>
          <p:spPr bwMode="auto">
            <a:xfrm flipV="1">
              <a:off x="306930" y="-4"/>
              <a:ext cx="2050462" cy="48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" r="97061" b="94479"/>
            <a:stretch>
              <a:fillRect/>
            </a:stretch>
          </p:blipFill>
          <p:spPr bwMode="auto">
            <a:xfrm flipV="1">
              <a:off x="-3" y="1"/>
              <a:ext cx="549919" cy="48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4"/>
          <a:stretch>
            <a:fillRect/>
          </a:stretch>
        </p:blipFill>
        <p:spPr bwMode="auto">
          <a:xfrm>
            <a:off x="2933700" y="255588"/>
            <a:ext cx="3276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059238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3" descr="PPT_Icon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631950"/>
            <a:ext cx="3667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PPT_Tex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46150"/>
            <a:ext cx="36433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5"/>
          <p:cNvSpPr txBox="1">
            <a:spLocks noChangeArrowheads="1"/>
          </p:cNvSpPr>
          <p:nvPr userDrawn="1"/>
        </p:nvSpPr>
        <p:spPr bwMode="auto">
          <a:xfrm>
            <a:off x="5267325" y="4846638"/>
            <a:ext cx="3851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>
                <a:solidFill>
                  <a:srgbClr val="8C8C8C"/>
                </a:solidFill>
                <a:latin typeface="Brandon Grotesque Light" pitchFamily="34" charset="0"/>
                <a:ea typeface="Brandon Grotesque Light" pitchFamily="34" charset="0"/>
                <a:cs typeface="Brandon Grotesque Light" pitchFamily="34" charset="0"/>
              </a:rPr>
              <a:t>2015 - CONFIDENTIAL AND PROPRIETARY INFORMATION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94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1152525"/>
            <a:ext cx="822325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5815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6267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31732" y="714201"/>
            <a:ext cx="8680536" cy="914400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1732" y="1694015"/>
            <a:ext cx="8680536" cy="914400"/>
          </a:xfrm>
          <a:prstGeom prst="rect">
            <a:avLst/>
          </a:prstGeom>
          <a:solidFill>
            <a:srgbClr val="00339A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1732" y="2673829"/>
            <a:ext cx="8680536" cy="9144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732" y="3653643"/>
            <a:ext cx="8680536" cy="914400"/>
          </a:xfrm>
          <a:prstGeom prst="rect">
            <a:avLst/>
          </a:prstGeom>
          <a:solidFill>
            <a:srgbClr val="00B0F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2578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31732" y="714201"/>
            <a:ext cx="4208745" cy="914400"/>
          </a:xfrm>
          <a:prstGeom prst="rect">
            <a:avLst/>
          </a:prstGeom>
          <a:solidFill>
            <a:srgbClr val="420042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1732" y="1694015"/>
            <a:ext cx="4208745" cy="914400"/>
          </a:xfrm>
          <a:prstGeom prst="rect">
            <a:avLst/>
          </a:prstGeom>
          <a:solidFill>
            <a:srgbClr val="600060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1732" y="2673829"/>
            <a:ext cx="4208745" cy="914400"/>
          </a:xfrm>
          <a:prstGeom prst="rect">
            <a:avLst/>
          </a:prstGeom>
          <a:solidFill>
            <a:srgbClr val="80008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732" y="3653643"/>
            <a:ext cx="4208745" cy="914400"/>
          </a:xfrm>
          <a:prstGeom prst="rect">
            <a:avLst/>
          </a:prstGeom>
          <a:solidFill>
            <a:srgbClr val="990099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546948" y="710895"/>
            <a:ext cx="4359057" cy="3854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Brandon Grotesque Regular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22339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3" y="-4"/>
            <a:ext cx="9144003" cy="4061048"/>
            <a:chOff x="-3" y="-4"/>
            <a:chExt cx="9144003" cy="4061048"/>
          </a:xfrm>
        </p:grpSpPr>
        <p:pic>
          <p:nvPicPr>
            <p:cNvPr id="5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6309" b="17241"/>
            <a:stretch/>
          </p:blipFill>
          <p:spPr bwMode="auto">
            <a:xfrm>
              <a:off x="1397729" y="486244"/>
              <a:ext cx="7746271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1" r="53447" b="17241"/>
            <a:stretch/>
          </p:blipFill>
          <p:spPr bwMode="auto">
            <a:xfrm>
              <a:off x="2357396" y="486244"/>
              <a:ext cx="2900404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75200" b="17241"/>
            <a:stretch/>
          </p:blipFill>
          <p:spPr bwMode="auto">
            <a:xfrm>
              <a:off x="306933" y="486244"/>
              <a:ext cx="2050462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97061" b="17241"/>
            <a:stretch/>
          </p:blipFill>
          <p:spPr bwMode="auto">
            <a:xfrm>
              <a:off x="0" y="486244"/>
              <a:ext cx="549919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4245" b="95677"/>
            <a:stretch/>
          </p:blipFill>
          <p:spPr bwMode="auto">
            <a:xfrm flipV="1">
              <a:off x="1397726" y="-2"/>
              <a:ext cx="7746274" cy="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1" r="53447" b="95677"/>
            <a:stretch/>
          </p:blipFill>
          <p:spPr bwMode="auto">
            <a:xfrm flipV="1">
              <a:off x="2357393" y="-1"/>
              <a:ext cx="2900404" cy="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75200" b="95676"/>
            <a:stretch/>
          </p:blipFill>
          <p:spPr bwMode="auto">
            <a:xfrm flipV="1">
              <a:off x="306930" y="-4"/>
              <a:ext cx="2050462" cy="48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97061" b="94479"/>
            <a:stretch/>
          </p:blipFill>
          <p:spPr bwMode="auto">
            <a:xfrm flipV="1">
              <a:off x="-3" y="1"/>
              <a:ext cx="549919" cy="48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933582" y="255112"/>
            <a:ext cx="3276837" cy="42821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3" y="4058671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5912661" y="4826447"/>
            <a:ext cx="3257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0" i="0" dirty="0">
                <a:solidFill>
                  <a:srgbClr val="8C8C8C"/>
                </a:solidFill>
                <a:latin typeface="Calibri Light"/>
                <a:cs typeface="Calibri Light"/>
              </a:rPr>
              <a:t>2016 - CONFIDENTIAL</a:t>
            </a:r>
            <a:r>
              <a:rPr lang="en-US" sz="1050" b="0" i="0" baseline="0" dirty="0">
                <a:solidFill>
                  <a:srgbClr val="8C8C8C"/>
                </a:solidFill>
                <a:latin typeface="Calibri Light"/>
                <a:cs typeface="Calibri Light"/>
              </a:rPr>
              <a:t> AND PROPRIETARY INFORMATION</a:t>
            </a:r>
            <a:endParaRPr lang="en-US" sz="1050" b="0" i="0" dirty="0">
              <a:solidFill>
                <a:srgbClr val="8C8C8C"/>
              </a:solidFill>
              <a:latin typeface="Calibri Light"/>
              <a:cs typeface="Calibri Light"/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28" name="Picture 27" descr="PPT_Icon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91" y="1632092"/>
            <a:ext cx="3668619" cy="879698"/>
          </a:xfrm>
          <a:prstGeom prst="rect">
            <a:avLst/>
          </a:prstGeom>
        </p:spPr>
      </p:pic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rgbClr val="8C8C8C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7" name="Picture 26" descr="PPT_Text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13" y="949529"/>
            <a:ext cx="3611774" cy="5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1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2504" y="723249"/>
            <a:ext cx="2103120" cy="3917644"/>
          </a:xfrm>
          <a:prstGeom prst="rect">
            <a:avLst/>
          </a:prstGeom>
          <a:solidFill>
            <a:srgbClr val="007033"/>
          </a:solidFill>
        </p:spPr>
        <p:txBody>
          <a:bodyPr anchor="t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17523" y="723249"/>
            <a:ext cx="2103120" cy="3917644"/>
          </a:xfrm>
          <a:prstGeom prst="rect">
            <a:avLst/>
          </a:prstGeom>
          <a:solidFill>
            <a:srgbClr val="008E40"/>
          </a:solidFill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32542" y="723249"/>
            <a:ext cx="2103120" cy="3917644"/>
          </a:xfrm>
          <a:prstGeom prst="rect">
            <a:avLst/>
          </a:prstGeom>
          <a:solidFill>
            <a:srgbClr val="00A44A"/>
          </a:solidFill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47562" y="723249"/>
            <a:ext cx="2103120" cy="3917644"/>
          </a:xfrm>
          <a:prstGeom prst="rect">
            <a:avLst/>
          </a:prstGeom>
          <a:solidFill>
            <a:srgbClr val="00C057"/>
          </a:solidFill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6679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425873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2981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853824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48164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01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566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3" y="137482"/>
            <a:ext cx="8837112" cy="513872"/>
          </a:xfrm>
        </p:spPr>
        <p:txBody>
          <a:bodyPr/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44049" y="1152525"/>
            <a:ext cx="438912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92877" y="1152525"/>
            <a:ext cx="438912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50312" y="669925"/>
            <a:ext cx="8837113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0254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8" y="3600450"/>
            <a:ext cx="8749431" cy="425450"/>
          </a:xfrm>
        </p:spPr>
        <p:txBody>
          <a:bodyPr anchor="b"/>
          <a:lstStyle>
            <a:lvl1pPr algn="l">
              <a:defRPr sz="2400" b="0">
                <a:latin typeface="Brandon Grotesque Regular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941" y="460375"/>
            <a:ext cx="873690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Brandon Grotesque Regular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679" y="4025900"/>
            <a:ext cx="8750808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Brandon Grotesque Regular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6153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0136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4"/>
          <a:stretch>
            <a:fillRect/>
          </a:stretch>
        </p:blipFill>
        <p:spPr bwMode="auto">
          <a:xfrm>
            <a:off x="2219325" y="846138"/>
            <a:ext cx="4705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136900" y="3143250"/>
            <a:ext cx="287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8C8C8C"/>
                </a:solidFill>
                <a:latin typeface="Brandon Grotesque Regular" pitchFamily="34" charset="0"/>
                <a:cs typeface="Calibri" pitchFamily="34" charset="0"/>
              </a:rPr>
              <a:t>THANK YOU</a:t>
            </a:r>
          </a:p>
        </p:txBody>
      </p:sp>
      <p:pic>
        <p:nvPicPr>
          <p:cNvPr id="4" name="Picture 11" descr="PPT__Icons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768475"/>
            <a:ext cx="4032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60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107282"/>
            <a:ext cx="4038600" cy="38516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07282"/>
            <a:ext cx="4038600" cy="38516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620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6705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4863" y="1107281"/>
            <a:ext cx="4038600" cy="1868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4863" y="3089673"/>
            <a:ext cx="4038600" cy="18692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7851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40609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rp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5" cy="6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2865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2865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13088" y="4947048"/>
            <a:ext cx="2895600" cy="19645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cs typeface="Arial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313910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C8C8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52525"/>
            <a:ext cx="8223250" cy="3506788"/>
          </a:xfrm>
          <a:prstGeom prst="rect">
            <a:avLst/>
          </a:prstGeo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 sz="2800" cap="none">
                <a:latin typeface="Calibri"/>
                <a:cs typeface="Calibri"/>
              </a:defRPr>
            </a:lvl1pPr>
            <a:lvl2pPr marL="5143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400" cap="none">
                <a:latin typeface="Calibri"/>
                <a:cs typeface="Calibri"/>
              </a:defRPr>
            </a:lvl2pPr>
            <a:lvl3pPr marL="688975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2000" cap="none">
                <a:latin typeface="Calibri"/>
                <a:cs typeface="Calibri"/>
              </a:defRPr>
            </a:lvl3pPr>
            <a:lvl4pPr marL="801688" indent="-119063">
              <a:buClr>
                <a:srgbClr val="00B0F0"/>
              </a:buClr>
              <a:buFont typeface="Calibri" pitchFamily="34" charset="0"/>
              <a:buChar char="∙"/>
              <a:defRPr sz="1800" cap="none">
                <a:latin typeface="Calibri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0338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3864" y="57150"/>
            <a:ext cx="8720137" cy="4901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75546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6705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107281"/>
            <a:ext cx="8229600" cy="1868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863" y="3089673"/>
            <a:ext cx="8229600" cy="18692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5018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6705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F726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61767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07282"/>
            <a:ext cx="8229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639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3" y="-1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Brandon Grotesque Regular"/>
              <a:cs typeface="Calibri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5" y="-2"/>
            <a:ext cx="9144010" cy="4059031"/>
            <a:chOff x="463600" y="-25578"/>
            <a:chExt cx="9144010" cy="40590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05" b="2711"/>
            <a:stretch/>
          </p:blipFill>
          <p:spPr>
            <a:xfrm>
              <a:off x="463605" y="-25578"/>
              <a:ext cx="9144000" cy="40590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18318">
                  <a:srgbClr val="FFFFFF">
                    <a:alpha val="67000"/>
                  </a:srgbClr>
                </a:gs>
                <a:gs pos="0">
                  <a:schemeClr val="bg1"/>
                </a:gs>
                <a:gs pos="43000">
                  <a:schemeClr val="bg1">
                    <a:alpha val="53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Brandon Grotesque Regular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3600" y="-25576"/>
              <a:ext cx="9144010" cy="4058838"/>
            </a:xfrm>
            <a:prstGeom prst="rect">
              <a:avLst/>
            </a:prstGeom>
            <a:gradFill flip="none" rotWithShape="1">
              <a:gsLst>
                <a:gs pos="0">
                  <a:srgbClr val="92CAD9">
                    <a:alpha val="68000"/>
                  </a:srgbClr>
                </a:gs>
                <a:gs pos="17000">
                  <a:srgbClr val="D8E6E8">
                    <a:alpha val="38000"/>
                  </a:srgbClr>
                </a:gs>
                <a:gs pos="45000">
                  <a:srgbClr val="FFFFFE">
                    <a:alpha val="0"/>
                  </a:srgb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Brandon Grotesque Regular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933582" y="255112"/>
            <a:ext cx="3276837" cy="42821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3" y="4058671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5" name="Picture 24" descr="PPT__Text 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65" y="981484"/>
            <a:ext cx="5342271" cy="588015"/>
          </a:xfrm>
          <a:prstGeom prst="rect">
            <a:avLst/>
          </a:prstGeom>
        </p:spPr>
      </p:pic>
      <p:pic>
        <p:nvPicPr>
          <p:cNvPr id="26" name="Picture 25" descr="PPT_Ico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91" y="1632092"/>
            <a:ext cx="3668619" cy="87969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266653" y="4845901"/>
            <a:ext cx="3852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C8C8C"/>
                </a:solidFill>
                <a:latin typeface="Brandon Grotesque Light"/>
                <a:cs typeface="Brandon Grotesque Light"/>
              </a:rPr>
              <a:t>2015 - 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278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3" y="-4"/>
            <a:ext cx="9144003" cy="4061048"/>
            <a:chOff x="-3" y="-4"/>
            <a:chExt cx="9144003" cy="4061048"/>
          </a:xfrm>
        </p:grpSpPr>
        <p:pic>
          <p:nvPicPr>
            <p:cNvPr id="5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6309" b="17241"/>
            <a:stretch/>
          </p:blipFill>
          <p:spPr bwMode="auto">
            <a:xfrm>
              <a:off x="1397729" y="486244"/>
              <a:ext cx="7746271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1" r="53447" b="17241"/>
            <a:stretch/>
          </p:blipFill>
          <p:spPr bwMode="auto">
            <a:xfrm>
              <a:off x="2357396" y="486244"/>
              <a:ext cx="2900404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75200" b="17241"/>
            <a:stretch/>
          </p:blipFill>
          <p:spPr bwMode="auto">
            <a:xfrm>
              <a:off x="306933" y="486244"/>
              <a:ext cx="2123516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97061" b="17241"/>
            <a:stretch/>
          </p:blipFill>
          <p:spPr bwMode="auto">
            <a:xfrm>
              <a:off x="0" y="486244"/>
              <a:ext cx="549919" cy="35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4245" b="95677"/>
            <a:stretch/>
          </p:blipFill>
          <p:spPr bwMode="auto">
            <a:xfrm flipV="1">
              <a:off x="1397726" y="-2"/>
              <a:ext cx="7746274" cy="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1" r="53447" b="95677"/>
            <a:stretch/>
          </p:blipFill>
          <p:spPr bwMode="auto">
            <a:xfrm flipV="1">
              <a:off x="2357393" y="-1"/>
              <a:ext cx="2900404" cy="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75200" b="95676"/>
            <a:stretch/>
          </p:blipFill>
          <p:spPr bwMode="auto">
            <a:xfrm flipV="1">
              <a:off x="306930" y="-4"/>
              <a:ext cx="2050462" cy="48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aocinc.net/cdn/v2.12/img/tabs/history.jp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" r="97061" b="94479"/>
            <a:stretch/>
          </p:blipFill>
          <p:spPr bwMode="auto">
            <a:xfrm flipV="1">
              <a:off x="-3" y="1"/>
              <a:ext cx="549919" cy="48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933582" y="255112"/>
            <a:ext cx="3276837" cy="42821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3" y="4058671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" y="4102274"/>
            <a:ext cx="5078608" cy="3291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" y="4475128"/>
            <a:ext cx="5078608" cy="2798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28" name="Picture 27" descr="PPT_Icon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91" y="1632092"/>
            <a:ext cx="3668619" cy="879698"/>
          </a:xfrm>
          <a:prstGeom prst="rect">
            <a:avLst/>
          </a:prstGeom>
        </p:spPr>
      </p:pic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" y="4798633"/>
            <a:ext cx="5078608" cy="2806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8C8C8C"/>
                </a:solidFill>
                <a:latin typeface="Brandon Grotesque Regular"/>
                <a:cs typeface="Calibri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7" name="Picture 26" descr="PPT_Text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28" y="946267"/>
            <a:ext cx="3643625" cy="601175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266653" y="4845901"/>
            <a:ext cx="3852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C8C8C"/>
                </a:solidFill>
                <a:latin typeface="Brandon Grotesque Light"/>
                <a:cs typeface="Brandon Grotesque Light"/>
              </a:rPr>
              <a:t>2015 - 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284802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52525"/>
            <a:ext cx="822325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2946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359666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32" y="714201"/>
            <a:ext cx="8680536" cy="914400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732" y="1694015"/>
            <a:ext cx="8680536" cy="914400"/>
          </a:xfrm>
          <a:prstGeom prst="rect">
            <a:avLst/>
          </a:prstGeom>
          <a:solidFill>
            <a:srgbClr val="00339A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1732" y="2673829"/>
            <a:ext cx="8680536" cy="9144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1732" y="3653643"/>
            <a:ext cx="8680536" cy="914400"/>
          </a:xfrm>
          <a:prstGeom prst="rect">
            <a:avLst/>
          </a:prstGeom>
          <a:solidFill>
            <a:srgbClr val="00B0F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</p:spTree>
    <p:extLst>
      <p:ext uri="{BB962C8B-B14F-4D97-AF65-F5344CB8AC3E}">
        <p14:creationId xmlns:p14="http://schemas.microsoft.com/office/powerpoint/2010/main" val="2451221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32" y="714201"/>
            <a:ext cx="4208745" cy="914400"/>
          </a:xfrm>
          <a:prstGeom prst="rect">
            <a:avLst/>
          </a:prstGeom>
          <a:solidFill>
            <a:srgbClr val="420042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BOX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732" y="1694015"/>
            <a:ext cx="4208745" cy="914400"/>
          </a:xfrm>
          <a:prstGeom prst="rect">
            <a:avLst/>
          </a:prstGeom>
          <a:solidFill>
            <a:srgbClr val="600060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BOX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1732" y="2673829"/>
            <a:ext cx="4208745" cy="914400"/>
          </a:xfrm>
          <a:prstGeom prst="rect">
            <a:avLst/>
          </a:prstGeom>
          <a:solidFill>
            <a:srgbClr val="800080"/>
          </a:solidFill>
        </p:spPr>
        <p:txBody>
          <a:bodyPr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THIRD BOX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1732" y="3653643"/>
            <a:ext cx="4208745" cy="914400"/>
          </a:xfrm>
          <a:prstGeom prst="rect">
            <a:avLst/>
          </a:prstGeom>
          <a:solidFill>
            <a:srgbClr val="990099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FOURTH BOX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546948" y="710895"/>
            <a:ext cx="4359057" cy="3854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Brandon Grotesque Regular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4065344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2504" y="723249"/>
            <a:ext cx="2103120" cy="3917644"/>
          </a:xfrm>
          <a:prstGeom prst="rect">
            <a:avLst/>
          </a:prstGeom>
          <a:solidFill>
            <a:srgbClr val="007033"/>
          </a:solidFill>
        </p:spPr>
        <p:txBody>
          <a:bodyPr anchor="t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17523" y="723249"/>
            <a:ext cx="2103120" cy="3917644"/>
          </a:xfrm>
          <a:prstGeom prst="rect">
            <a:avLst/>
          </a:prstGeom>
          <a:solidFill>
            <a:srgbClr val="008E40"/>
          </a:solidFill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32542" y="723249"/>
            <a:ext cx="2103120" cy="3917644"/>
          </a:xfrm>
          <a:prstGeom prst="rect">
            <a:avLst/>
          </a:prstGeom>
          <a:solidFill>
            <a:srgbClr val="00A44A"/>
          </a:solidFill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7562" y="723249"/>
            <a:ext cx="2103120" cy="3917644"/>
          </a:xfrm>
          <a:prstGeom prst="rect">
            <a:avLst/>
          </a:prstGeom>
          <a:solidFill>
            <a:srgbClr val="00C057"/>
          </a:solidFill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6679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25873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2981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853824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400" cap="none">
                <a:solidFill>
                  <a:schemeClr val="bg1"/>
                </a:solidFill>
                <a:latin typeface="Brandon Grotesque Regular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200" cap="none">
                <a:solidFill>
                  <a:schemeClr val="bg1"/>
                </a:solidFill>
                <a:latin typeface="Brandon Grotesque Regular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100" cap="none">
                <a:solidFill>
                  <a:schemeClr val="bg1"/>
                </a:solidFill>
                <a:latin typeface="Brandon Grotesque Regular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8666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7901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19688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313" y="137482"/>
            <a:ext cx="8837112" cy="513872"/>
          </a:xfrm>
        </p:spPr>
        <p:txBody>
          <a:bodyPr/>
          <a:lstStyle>
            <a:lvl1pPr>
              <a:defRPr sz="3200">
                <a:latin typeface="Brandon Grotesque Medium"/>
                <a:cs typeface="Brandon Grotesque Medium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44049" y="1152525"/>
            <a:ext cx="438912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92877" y="1152525"/>
            <a:ext cx="438912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0312" y="669925"/>
            <a:ext cx="8837113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1867073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78" y="3600450"/>
            <a:ext cx="8749431" cy="425450"/>
          </a:xfrm>
        </p:spPr>
        <p:txBody>
          <a:bodyPr anchor="b"/>
          <a:lstStyle>
            <a:lvl1pPr algn="l">
              <a:defRPr sz="2400" b="0">
                <a:latin typeface="Brandon Grotesque Regular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941" y="460375"/>
            <a:ext cx="873690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Brandon Grotesque Regular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679" y="4025900"/>
            <a:ext cx="8750808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Brandon Grotesque Regular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074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51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3"/>
          <a:stretch/>
        </p:blipFill>
        <p:spPr>
          <a:xfrm>
            <a:off x="2219378" y="845820"/>
            <a:ext cx="4705245" cy="61487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137312" y="3144033"/>
            <a:ext cx="286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8C8C8C"/>
                </a:solidFill>
                <a:latin typeface="Brandon Grotesque Regular"/>
                <a:cs typeface="Calibri"/>
              </a:rPr>
              <a:t>THANK YOU</a:t>
            </a:r>
          </a:p>
        </p:txBody>
      </p:sp>
      <p:pic>
        <p:nvPicPr>
          <p:cNvPr id="6" name="Picture 5" descr="PPT__Icons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51" y="1769107"/>
            <a:ext cx="4032599" cy="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107282"/>
            <a:ext cx="8229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F7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3249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F7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5793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6705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F7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5381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7150"/>
            <a:ext cx="67056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107282"/>
            <a:ext cx="4038600" cy="3851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4863" y="1107281"/>
            <a:ext cx="4038600" cy="1868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4863" y="3089673"/>
            <a:ext cx="4038600" cy="18692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F7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196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32" y="714201"/>
            <a:ext cx="8680536" cy="914400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732" y="1694015"/>
            <a:ext cx="8680536" cy="914400"/>
          </a:xfrm>
          <a:prstGeom prst="rect">
            <a:avLst/>
          </a:prstGeom>
          <a:solidFill>
            <a:srgbClr val="00339A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1732" y="2673829"/>
            <a:ext cx="8680536" cy="9144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1732" y="3653643"/>
            <a:ext cx="8680536" cy="914400"/>
          </a:xfrm>
          <a:prstGeom prst="rect">
            <a:avLst/>
          </a:prstGeom>
          <a:solidFill>
            <a:srgbClr val="00B0F0"/>
          </a:solidFill>
        </p:spPr>
        <p:txBody>
          <a:bodyPr anchor="ctr" anchorCtr="0"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TEXT</a:t>
            </a:r>
          </a:p>
        </p:txBody>
      </p:sp>
    </p:spTree>
    <p:extLst>
      <p:ext uri="{BB962C8B-B14F-4D97-AF65-F5344CB8AC3E}">
        <p14:creationId xmlns:p14="http://schemas.microsoft.com/office/powerpoint/2010/main" val="2878712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74402EB-6F2D-408D-AF29-ED35AD4BFF02}" type="datetimeFigureOut">
              <a:rPr lang="en-US" smtClean="0">
                <a:solidFill>
                  <a:srgbClr val="6F726F"/>
                </a:solidFill>
              </a:rPr>
              <a:pPr/>
              <a:t>12/5/2017</a:t>
            </a:fld>
            <a:endParaRPr lang="en-US">
              <a:solidFill>
                <a:srgbClr val="6F72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F72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B1CB756-D022-4D49-9789-F1DC24C2014B}" type="slidenum">
              <a:rPr lang="en-US" smtClean="0">
                <a:solidFill>
                  <a:srgbClr val="6F726F"/>
                </a:solidFill>
              </a:rPr>
              <a:pPr/>
              <a:t>‹#›</a:t>
            </a:fld>
            <a:endParaRPr lang="en-US">
              <a:solidFill>
                <a:srgbClr val="6F7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4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8C8C8C"/>
                </a:solidFill>
                <a:latin typeface="Brandon Grotesque Medium"/>
                <a:cs typeface="Brandon Grotesque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Brandon Grotesque Regular"/>
                <a:cs typeface="Calibri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52525"/>
            <a:ext cx="8223250" cy="3506788"/>
          </a:xfrm>
          <a:prstGeom prst="rect">
            <a:avLst/>
          </a:prstGeom>
        </p:spPr>
        <p:txBody>
          <a:bodyPr/>
          <a:lstStyle>
            <a:lvl1pPr marL="231775" indent="-231775">
              <a:buFontTx/>
              <a:buBlip>
                <a:blip r:embed="rId2"/>
              </a:buBlip>
              <a:defRPr sz="2400" cap="none">
                <a:latin typeface="Brandon Grotesque Regular"/>
                <a:cs typeface="Calibri"/>
              </a:defRPr>
            </a:lvl1pPr>
            <a:lvl2pPr marL="400050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000" cap="none">
                <a:latin typeface="Brandon Grotesque Regular"/>
                <a:cs typeface="Calibri"/>
              </a:defRPr>
            </a:lvl2pPr>
            <a:lvl3pPr marL="569913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1800" cap="none">
                <a:latin typeface="Brandon Grotesque Regular"/>
                <a:cs typeface="Calibri"/>
              </a:defRPr>
            </a:lvl3pPr>
            <a:lvl4pPr marL="688975" indent="-119063">
              <a:buClr>
                <a:srgbClr val="00B0F0"/>
              </a:buClr>
              <a:buFont typeface="Calibri" pitchFamily="34" charset="0"/>
              <a:buChar char="∙"/>
              <a:defRPr sz="1600" cap="none">
                <a:latin typeface="Brandon Grotesque Regular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2443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641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032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11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518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558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851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290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78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1732" y="137482"/>
            <a:ext cx="8674273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32" y="714201"/>
            <a:ext cx="4208745" cy="914400"/>
          </a:xfrm>
          <a:prstGeom prst="rect">
            <a:avLst/>
          </a:prstGeom>
          <a:solidFill>
            <a:srgbClr val="420042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BOX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732" y="1694015"/>
            <a:ext cx="4208745" cy="914400"/>
          </a:xfrm>
          <a:prstGeom prst="rect">
            <a:avLst/>
          </a:prstGeom>
          <a:solidFill>
            <a:srgbClr val="600060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BOX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1732" y="2673829"/>
            <a:ext cx="4208745" cy="914400"/>
          </a:xfrm>
          <a:prstGeom prst="rect">
            <a:avLst/>
          </a:prstGeom>
          <a:solidFill>
            <a:srgbClr val="800080"/>
          </a:solidFill>
        </p:spPr>
        <p:txBody>
          <a:bodyPr anchor="ctr" anchorCtr="0"/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THIRD BOX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1732" y="3653643"/>
            <a:ext cx="4208745" cy="914400"/>
          </a:xfrm>
          <a:prstGeom prst="rect">
            <a:avLst/>
          </a:prstGeom>
          <a:solidFill>
            <a:srgbClr val="990099"/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FOURTH BOX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546948" y="710895"/>
            <a:ext cx="4359057" cy="3854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9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088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970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259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547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760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4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824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239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774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0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2504" y="723249"/>
            <a:ext cx="2103120" cy="3917644"/>
          </a:xfrm>
          <a:prstGeom prst="rect">
            <a:avLst/>
          </a:prstGeom>
          <a:solidFill>
            <a:srgbClr val="007033"/>
          </a:solidFill>
        </p:spPr>
        <p:txBody>
          <a:bodyPr anchor="t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17523" y="723249"/>
            <a:ext cx="2103120" cy="3917644"/>
          </a:xfrm>
          <a:prstGeom prst="rect">
            <a:avLst/>
          </a:prstGeom>
          <a:solidFill>
            <a:srgbClr val="008E40"/>
          </a:solidFill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32542" y="723249"/>
            <a:ext cx="2103120" cy="3917644"/>
          </a:xfrm>
          <a:prstGeom prst="rect">
            <a:avLst/>
          </a:prstGeom>
          <a:solidFill>
            <a:srgbClr val="00A44A"/>
          </a:solidFill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7562" y="723249"/>
            <a:ext cx="2103120" cy="3917644"/>
          </a:xfrm>
          <a:prstGeom prst="rect">
            <a:avLst/>
          </a:prstGeom>
          <a:solidFill>
            <a:srgbClr val="00C057"/>
          </a:solidFill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BOX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6679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400" cap="none">
                <a:solidFill>
                  <a:schemeClr val="bg1"/>
                </a:solidFill>
                <a:latin typeface="Calibri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25873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400" cap="none">
                <a:solidFill>
                  <a:schemeClr val="bg1"/>
                </a:solidFill>
                <a:latin typeface="Calibri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2981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400" cap="none">
                <a:solidFill>
                  <a:schemeClr val="bg1"/>
                </a:solidFill>
                <a:latin typeface="Calibri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853824" y="1189973"/>
            <a:ext cx="2098109" cy="3450919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buFont typeface="Arial" pitchFamily="34" charset="0"/>
              <a:buChar char="•"/>
              <a:defRPr sz="160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231775" indent="-119063">
              <a:buClr>
                <a:schemeClr val="bg1"/>
              </a:buClr>
              <a:buFont typeface="Brandon Grotesque Regular" pitchFamily="34" charset="0"/>
              <a:buChar char="-"/>
              <a:defRPr sz="1400" cap="none">
                <a:solidFill>
                  <a:schemeClr val="bg1"/>
                </a:solidFill>
                <a:latin typeface="Calibri"/>
                <a:cs typeface="Calibri"/>
              </a:defRPr>
            </a:lvl2pPr>
            <a:lvl3pPr marL="344488" indent="-112713">
              <a:buClr>
                <a:schemeClr val="bg1"/>
              </a:buClr>
              <a:buFont typeface="Calibri" pitchFamily="34" charset="0"/>
              <a:buChar char="∙"/>
              <a:defRPr sz="1200" cap="none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68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861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242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250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1874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60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779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786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4438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572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3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7901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rgbClr val="8C8C8C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08376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819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0094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0006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3192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479" y="-1143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75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313" y="137482"/>
            <a:ext cx="8837112" cy="513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44049" y="1152525"/>
            <a:ext cx="4389120" cy="3506788"/>
          </a:xfrm>
          <a:prstGeom prst="rect">
            <a:avLst/>
          </a:prstGeom>
        </p:spPr>
        <p:txBody>
          <a:bodyPr/>
          <a:lstStyle>
            <a:lvl1pPr marL="287338" indent="-287338">
              <a:buFontTx/>
              <a:buBlip>
                <a:blip r:embed="rId2"/>
              </a:buBlip>
              <a:defRPr sz="2800" cap="none">
                <a:latin typeface="Calibri"/>
                <a:cs typeface="Calibri"/>
              </a:defRPr>
            </a:lvl1pPr>
            <a:lvl2pPr marL="460375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400" cap="none">
                <a:latin typeface="Calibri"/>
                <a:cs typeface="Calibri"/>
              </a:defRPr>
            </a:lvl2pPr>
            <a:lvl3pPr marL="628650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2000" cap="none">
                <a:latin typeface="Calibri"/>
                <a:cs typeface="Calibri"/>
              </a:defRPr>
            </a:lvl3pPr>
            <a:lvl4pPr marL="742950" indent="-119063">
              <a:buClr>
                <a:srgbClr val="00B0F0"/>
              </a:buClr>
              <a:buFont typeface="Calibri" pitchFamily="34" charset="0"/>
              <a:buChar char="∙"/>
              <a:defRPr sz="1800" cap="none">
                <a:latin typeface="Calibri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0312" y="669925"/>
            <a:ext cx="8837113" cy="4191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53273" y="1167477"/>
            <a:ext cx="4389120" cy="3506788"/>
          </a:xfrm>
          <a:prstGeom prst="rect">
            <a:avLst/>
          </a:prstGeom>
        </p:spPr>
        <p:txBody>
          <a:bodyPr/>
          <a:lstStyle>
            <a:lvl1pPr marL="287338" indent="-287338">
              <a:buFontTx/>
              <a:buBlip>
                <a:blip r:embed="rId2"/>
              </a:buBlip>
              <a:defRPr sz="2800" cap="none">
                <a:latin typeface="Calibri"/>
                <a:cs typeface="Calibri"/>
              </a:defRPr>
            </a:lvl1pPr>
            <a:lvl2pPr marL="460375" indent="-168275">
              <a:buClr>
                <a:srgbClr val="00B0F0"/>
              </a:buClr>
              <a:buSzPct val="100000"/>
              <a:buFont typeface="Arial" pitchFamily="34" charset="0"/>
              <a:buChar char="•"/>
              <a:defRPr sz="2400" cap="none">
                <a:latin typeface="Calibri"/>
                <a:cs typeface="Calibri"/>
              </a:defRPr>
            </a:lvl2pPr>
            <a:lvl3pPr marL="628650" indent="-169863">
              <a:buClr>
                <a:srgbClr val="00B0F0"/>
              </a:buClr>
              <a:buSzPct val="100000"/>
              <a:buFont typeface="Brandon Grotesque Regular" pitchFamily="34" charset="0"/>
              <a:buChar char="-"/>
              <a:defRPr sz="2000" cap="none">
                <a:latin typeface="Calibri"/>
                <a:cs typeface="Calibri"/>
              </a:defRPr>
            </a:lvl3pPr>
            <a:lvl4pPr marL="742950" indent="-119063">
              <a:buClr>
                <a:srgbClr val="00B0F0"/>
              </a:buClr>
              <a:buFont typeface="Calibri" pitchFamily="34" charset="0"/>
              <a:buChar char="∙"/>
              <a:defRPr sz="1800" cap="none">
                <a:latin typeface="Calibri"/>
                <a:cs typeface="Calibri"/>
              </a:defRPr>
            </a:lvl4pPr>
            <a:lvl5pPr marL="8588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5677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-3" y="0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HEADER</a:t>
            </a:r>
          </a:p>
        </p:txBody>
      </p:sp>
      <p:pic>
        <p:nvPicPr>
          <p:cNvPr id="9" name="Picture 2" descr="https://www.ccur.com/wp-content/uploads/2015/04/pattern-test-2.png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2" b="21969"/>
          <a:stretch/>
        </p:blipFill>
        <p:spPr bwMode="auto">
          <a:xfrm flipH="1">
            <a:off x="0" y="4778512"/>
            <a:ext cx="9144000" cy="3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5" y="4778512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oncurrent_logo_White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72" y="4838080"/>
            <a:ext cx="2020824" cy="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61" r:id="rId3"/>
    <p:sldLayoutId id="2147483662" r:id="rId4"/>
    <p:sldLayoutId id="2147483702" r:id="rId5"/>
    <p:sldLayoutId id="2147483690" r:id="rId6"/>
    <p:sldLayoutId id="2147483703" r:id="rId7"/>
    <p:sldLayoutId id="2147483708" r:id="rId8"/>
    <p:sldLayoutId id="2147483705" r:id="rId9"/>
    <p:sldLayoutId id="2147483707" r:id="rId10"/>
    <p:sldLayoutId id="2147483706" r:id="rId11"/>
    <p:sldLayoutId id="2147483697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rgbClr val="8C8C8C"/>
          </a:solidFill>
          <a:latin typeface="Calibri"/>
          <a:ea typeface="+mj-ea"/>
          <a:cs typeface="Calibri"/>
        </a:defRPr>
      </a:lvl1pPr>
    </p:titleStyle>
    <p:bodyStyle>
      <a:lvl1pPr marL="288925" indent="-288925" algn="l" defTabSz="914400" rtl="0" eaLnBrk="1" latinLnBrk="0" hangingPunct="1">
        <a:spcBef>
          <a:spcPct val="20000"/>
        </a:spcBef>
        <a:buSzPct val="95000"/>
        <a:buFontTx/>
        <a:buBlip>
          <a:blip r:embed="rId19"/>
        </a:buBlip>
        <a:defRPr sz="24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1pPr>
      <a:lvl2pPr marL="515938" indent="-227013" algn="l" defTabSz="914400" rtl="0" eaLnBrk="1" latinLnBrk="0" hangingPunct="1">
        <a:spcBef>
          <a:spcPct val="20000"/>
        </a:spcBef>
        <a:buClr>
          <a:srgbClr val="8C8C8C"/>
        </a:buClr>
        <a:buSzPct val="95000"/>
        <a:buFontTx/>
        <a:buBlip>
          <a:blip r:embed="rId19"/>
        </a:buBlip>
        <a:defRPr sz="20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2pPr>
      <a:lvl3pPr marL="687388" indent="-171450" algn="l" defTabSz="914400" rtl="0" eaLnBrk="1" latinLnBrk="0" hangingPunct="1">
        <a:spcBef>
          <a:spcPct val="20000"/>
        </a:spcBef>
        <a:buClr>
          <a:srgbClr val="0082B0"/>
        </a:buClr>
        <a:buSzPct val="95000"/>
        <a:buFont typeface="Arial" pitchFamily="34" charset="0"/>
        <a:buChar char="•"/>
        <a:defRPr sz="18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3pPr>
      <a:lvl4pPr marL="858838" indent="-171450" algn="l" defTabSz="914400" rtl="0" eaLnBrk="1" latinLnBrk="0" hangingPunct="1">
        <a:spcBef>
          <a:spcPct val="20000"/>
        </a:spcBef>
        <a:buClr>
          <a:srgbClr val="0082B0"/>
        </a:buClr>
        <a:buFont typeface="Calibri" pitchFamily="34" charset="0"/>
        <a:buChar char="-"/>
        <a:defRPr sz="16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4pPr>
      <a:lvl5pPr marL="1031875" indent="-173038" algn="l" defTabSz="914400" rtl="0" eaLnBrk="1" latinLnBrk="0" hangingPunct="1">
        <a:spcBef>
          <a:spcPct val="20000"/>
        </a:spcBef>
        <a:buClr>
          <a:srgbClr val="0082B0"/>
        </a:buClr>
        <a:buFont typeface="Calibri" pitchFamily="34" charset="0"/>
        <a:buChar char="∙"/>
        <a:defRPr sz="14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613" r="7440" b="4745"/>
          <a:stretch>
            <a:fillRect/>
          </a:stretch>
        </p:blipFill>
        <p:spPr bwMode="auto">
          <a:xfrm>
            <a:off x="0" y="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 userDrawn="1"/>
        </p:nvSpPr>
        <p:spPr>
          <a:xfrm>
            <a:off x="-3" y="0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HEADER</a:t>
            </a:r>
          </a:p>
        </p:txBody>
      </p:sp>
      <p:pic>
        <p:nvPicPr>
          <p:cNvPr id="1031" name="Picture 2" descr="https://www.ccur.com/wp-content/uploads/2015/04/pattern-test-2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2" b="21970"/>
          <a:stretch>
            <a:fillRect/>
          </a:stretch>
        </p:blipFill>
        <p:spPr bwMode="auto">
          <a:xfrm>
            <a:off x="0" y="47783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4778375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2" descr="Concurrent_logo_White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838700"/>
            <a:ext cx="20208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9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8C8C8C"/>
          </a:solidFill>
          <a:latin typeface="Brandon Grotesque Medium"/>
          <a:ea typeface="Brandon Grotesque Medium" pitchFamily="34" charset="0"/>
          <a:cs typeface="Brandon Grotesque Medium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8C8C8C"/>
          </a:solidFill>
          <a:latin typeface="Brandon Grotesque Medium" pitchFamily="34" charset="0"/>
          <a:ea typeface="Brandon Grotesque Medium" pitchFamily="34" charset="0"/>
          <a:cs typeface="Brandon Grotesque Medium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25"/>
        </a:buBlip>
        <a:defRPr sz="2400" kern="1200" cap="all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1pPr>
      <a:lvl2pPr marL="515938" indent="-227013" algn="l" rtl="0" eaLnBrk="0" fontAlgn="base" hangingPunct="0">
        <a:spcBef>
          <a:spcPct val="20000"/>
        </a:spcBef>
        <a:spcAft>
          <a:spcPct val="0"/>
        </a:spcAft>
        <a:buClr>
          <a:srgbClr val="8C8C8C"/>
        </a:buClr>
        <a:buSzPct val="95000"/>
        <a:buBlip>
          <a:blip r:embed="rId25"/>
        </a:buBlip>
        <a:defRPr sz="2000" kern="1200" cap="all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2pPr>
      <a:lvl3pPr marL="687388" indent="-171450" algn="l" rtl="0" eaLnBrk="0" fontAlgn="base" hangingPunct="0">
        <a:spcBef>
          <a:spcPct val="20000"/>
        </a:spcBef>
        <a:spcAft>
          <a:spcPct val="0"/>
        </a:spcAft>
        <a:buClr>
          <a:srgbClr val="0082B0"/>
        </a:buClr>
        <a:buSzPct val="95000"/>
        <a:buFont typeface="Arial" pitchFamily="34" charset="0"/>
        <a:buChar char="•"/>
        <a:defRPr kern="1200" cap="all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3pPr>
      <a:lvl4pPr marL="858838" indent="-171450" algn="l" rtl="0" eaLnBrk="0" fontAlgn="base" hangingPunct="0">
        <a:spcBef>
          <a:spcPct val="20000"/>
        </a:spcBef>
        <a:spcAft>
          <a:spcPct val="0"/>
        </a:spcAft>
        <a:buClr>
          <a:srgbClr val="0082B0"/>
        </a:buClr>
        <a:buFont typeface="Calibri" pitchFamily="34" charset="0"/>
        <a:buChar char="-"/>
        <a:defRPr sz="1600" kern="1200" cap="all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4pPr>
      <a:lvl5pPr marL="1031875" indent="-173038" algn="l" rtl="0" eaLnBrk="0" fontAlgn="base" hangingPunct="0">
        <a:spcBef>
          <a:spcPct val="20000"/>
        </a:spcBef>
        <a:spcAft>
          <a:spcPct val="0"/>
        </a:spcAft>
        <a:buClr>
          <a:srgbClr val="0082B0"/>
        </a:buClr>
        <a:buFont typeface="Calibri" pitchFamily="34" charset="0"/>
        <a:buChar char="∙"/>
        <a:defRPr sz="1400" kern="1200" cap="all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" t="4745" r="7440" b="7613"/>
          <a:stretch/>
        </p:blipFill>
        <p:spPr>
          <a:xfrm flipV="1">
            <a:off x="0" y="-1"/>
            <a:ext cx="9144000" cy="513929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3" y="0"/>
            <a:ext cx="9143984" cy="5143501"/>
          </a:xfrm>
          <a:prstGeom prst="rect">
            <a:avLst/>
          </a:prstGeom>
          <a:gradFill>
            <a:gsLst>
              <a:gs pos="69000">
                <a:srgbClr val="FFFFFF">
                  <a:alpha val="0"/>
                </a:srgbClr>
              </a:gs>
              <a:gs pos="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Brandon Grotesque 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482"/>
            <a:ext cx="8229600" cy="513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HEADER</a:t>
            </a:r>
          </a:p>
        </p:txBody>
      </p:sp>
      <p:pic>
        <p:nvPicPr>
          <p:cNvPr id="9" name="Picture 2" descr="https://www.ccur.com/wp-content/uploads/2015/04/pattern-test-2.png"/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2" b="21969"/>
          <a:stretch/>
        </p:blipFill>
        <p:spPr bwMode="auto">
          <a:xfrm flipH="1">
            <a:off x="0" y="4778512"/>
            <a:ext cx="9144000" cy="3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-5" y="4778512"/>
            <a:ext cx="91440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oncurrent_logo_White.png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72" y="4838080"/>
            <a:ext cx="2020824" cy="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  <p:sldLayoutId id="2147483786" r:id="rId44"/>
    <p:sldLayoutId id="2147483787" r:id="rId45"/>
    <p:sldLayoutId id="2147483788" r:id="rId46"/>
    <p:sldLayoutId id="2147483789" r:id="rId47"/>
    <p:sldLayoutId id="2147483790" r:id="rId48"/>
    <p:sldLayoutId id="2147483791" r:id="rId49"/>
    <p:sldLayoutId id="2147483792" r:id="rId50"/>
    <p:sldLayoutId id="2147483793" r:id="rId5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rgbClr val="8C8C8C"/>
          </a:solidFill>
          <a:latin typeface="Brandon Grotesque Medium"/>
          <a:ea typeface="+mj-ea"/>
          <a:cs typeface="Brandon Grotesque Medium"/>
        </a:defRPr>
      </a:lvl1pPr>
    </p:titleStyle>
    <p:bodyStyle>
      <a:lvl1pPr marL="288925" indent="-288925" algn="l" defTabSz="914400" rtl="0" eaLnBrk="1" latinLnBrk="0" hangingPunct="1">
        <a:spcBef>
          <a:spcPct val="20000"/>
        </a:spcBef>
        <a:buSzPct val="95000"/>
        <a:buFontTx/>
        <a:buBlip>
          <a:blip r:embed="rId57"/>
        </a:buBlip>
        <a:defRPr sz="24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1pPr>
      <a:lvl2pPr marL="515938" indent="-227013" algn="l" defTabSz="914400" rtl="0" eaLnBrk="1" latinLnBrk="0" hangingPunct="1">
        <a:spcBef>
          <a:spcPct val="20000"/>
        </a:spcBef>
        <a:buClr>
          <a:srgbClr val="8C8C8C"/>
        </a:buClr>
        <a:buSzPct val="95000"/>
        <a:buFontTx/>
        <a:buBlip>
          <a:blip r:embed="rId57"/>
        </a:buBlip>
        <a:defRPr sz="20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2pPr>
      <a:lvl3pPr marL="687388" indent="-171450" algn="l" defTabSz="914400" rtl="0" eaLnBrk="1" latinLnBrk="0" hangingPunct="1">
        <a:spcBef>
          <a:spcPct val="20000"/>
        </a:spcBef>
        <a:buClr>
          <a:srgbClr val="0082B0"/>
        </a:buClr>
        <a:buSzPct val="95000"/>
        <a:buFont typeface="Arial" pitchFamily="34" charset="0"/>
        <a:buChar char="•"/>
        <a:defRPr sz="18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3pPr>
      <a:lvl4pPr marL="858838" indent="-171450" algn="l" defTabSz="914400" rtl="0" eaLnBrk="1" latinLnBrk="0" hangingPunct="1">
        <a:spcBef>
          <a:spcPct val="20000"/>
        </a:spcBef>
        <a:buClr>
          <a:srgbClr val="0082B0"/>
        </a:buClr>
        <a:buFont typeface="Calibri" pitchFamily="34" charset="0"/>
        <a:buChar char="-"/>
        <a:defRPr sz="16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4pPr>
      <a:lvl5pPr marL="1031875" indent="-173038" algn="l" defTabSz="914400" rtl="0" eaLnBrk="1" latinLnBrk="0" hangingPunct="1">
        <a:spcBef>
          <a:spcPct val="20000"/>
        </a:spcBef>
        <a:buClr>
          <a:srgbClr val="0082B0"/>
        </a:buClr>
        <a:buFont typeface="Calibri" pitchFamily="34" charset="0"/>
        <a:buChar char="∙"/>
        <a:defRPr sz="1400" kern="1200" cap="all" baseline="0">
          <a:solidFill>
            <a:srgbClr val="8C8C8C"/>
          </a:solidFill>
          <a:latin typeface="Brandon Grotesque Regular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defenseindustrydaily.com/images/ORD_GBU-39_SDB_Truck_Boom_lg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6/67/SPQ-9_radome_on_USS_Nicholson_(DD-982).jpg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12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" y="4102100"/>
            <a:ext cx="6064250" cy="328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Real-Time &amp; Linux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800" y="4475163"/>
            <a:ext cx="8963025" cy="279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Bill </a:t>
            </a:r>
            <a:r>
              <a:rPr lang="en-US" dirty="0" err="1">
                <a:ea typeface="+mn-ea"/>
              </a:rPr>
              <a:t>kahn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35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/>
              <a:t>THAAD Missile Program- Lockheed Martin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90605"/>
            <a:ext cx="8223250" cy="3506788"/>
          </a:xfrm>
        </p:spPr>
        <p:txBody>
          <a:bodyPr/>
          <a:lstStyle/>
          <a:p>
            <a:pPr eaLnBrk="1" hangingPunct="1"/>
            <a:r>
              <a:rPr lang="en-US" altLang="en-US" dirty="0"/>
              <a:t>Lockheed Martin, Sunnyvale is the Prime</a:t>
            </a:r>
          </a:p>
          <a:p>
            <a:pPr marL="625475" lvl="1" indent="-392113" eaLnBrk="1" hangingPunct="1"/>
            <a:r>
              <a:rPr lang="en-US" altLang="en-US" dirty="0"/>
              <a:t>Theater High Altitude Air Defense (</a:t>
            </a:r>
            <a:r>
              <a:rPr lang="en-US" altLang="en-US" dirty="0" err="1"/>
              <a:t>THAAD</a:t>
            </a:r>
            <a:r>
              <a:rPr lang="en-US" altLang="en-US" dirty="0"/>
              <a:t>) Missile System</a:t>
            </a:r>
          </a:p>
          <a:p>
            <a:pPr eaLnBrk="1" hangingPunct="1"/>
            <a:r>
              <a:rPr lang="en-US" altLang="en-US" dirty="0"/>
              <a:t>Rene Cheng, </a:t>
            </a:r>
            <a:r>
              <a:rPr lang="en-US" altLang="en-US" dirty="0" err="1"/>
              <a:t>SimLab</a:t>
            </a:r>
            <a:r>
              <a:rPr lang="en-US" altLang="en-US" dirty="0"/>
              <a:t> Manager, stated:</a:t>
            </a:r>
          </a:p>
          <a:p>
            <a:pPr marL="628650" lvl="1" indent="-395288" eaLnBrk="1" hangingPunct="1"/>
            <a:r>
              <a:rPr lang="en-US" altLang="en-US" dirty="0"/>
              <a:t>“Software moved with ease from </a:t>
            </a:r>
            <a:r>
              <a:rPr lang="en-US" altLang="en-US" dirty="0" err="1"/>
              <a:t>SGI</a:t>
            </a:r>
            <a:r>
              <a:rPr lang="en-US" altLang="en-US" dirty="0"/>
              <a:t>”</a:t>
            </a:r>
          </a:p>
          <a:p>
            <a:pPr marL="628650" lvl="1" indent="-395288" eaLnBrk="1" hangingPunct="1"/>
            <a:r>
              <a:rPr lang="en-US" altLang="en-US" dirty="0"/>
              <a:t>“Excellent platform stability and performance”</a:t>
            </a:r>
          </a:p>
          <a:p>
            <a:pPr marL="628650" lvl="1" indent="-395288" eaLnBrk="1" hangingPunct="1"/>
            <a:r>
              <a:rPr lang="en-US" altLang="en-US" dirty="0"/>
              <a:t>“Unlike embedded systems, you can take </a:t>
            </a:r>
            <a:br>
              <a:rPr lang="en-US" altLang="en-US" dirty="0"/>
            </a:br>
            <a:r>
              <a:rPr lang="en-US" altLang="en-US" dirty="0"/>
              <a:t>non-real time proficient programmers and </a:t>
            </a:r>
            <a:br>
              <a:rPr lang="en-US" altLang="en-US" dirty="0"/>
            </a:br>
            <a:r>
              <a:rPr lang="en-US" altLang="en-US" dirty="0"/>
              <a:t>make them productive with the iHawk and </a:t>
            </a:r>
            <a:br>
              <a:rPr lang="en-US" altLang="en-US" dirty="0"/>
            </a:br>
            <a:r>
              <a:rPr lang="en-US" altLang="en-US" dirty="0"/>
              <a:t>NightStar Tools”</a:t>
            </a:r>
          </a:p>
        </p:txBody>
      </p:sp>
      <p:pic>
        <p:nvPicPr>
          <p:cNvPr id="17412" name="Picture 4" descr="THAA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8" y="1892105"/>
            <a:ext cx="1695450" cy="137636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Presentation 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892267"/>
            <a:ext cx="8223250" cy="3506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Introductions – Bill Kahn &amp; Mark Slater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CCUR overview, application profiles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Supported Intel, AMD platforms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RedHawk Linux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NightStar development tools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Summary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4946650"/>
            <a:ext cx="289560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itchFamily="34" charset="0"/>
              </a:rPr>
              <a:t>Company Confidential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5070"/>
            <a:ext cx="8229600" cy="239854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2400" dirty="0"/>
              <a:t>Supported Hardware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X86 based </a:t>
            </a:r>
            <a:r>
              <a:rPr lang="en-US" altLang="en-US" sz="2400" dirty="0" err="1"/>
              <a:t>SBCs</a:t>
            </a:r>
            <a:r>
              <a:rPr lang="en-US" altLang="en-US" sz="2400" dirty="0"/>
              <a:t>/Systems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1400" b="1" dirty="0"/>
              <a:t>Real-Time Multiprocessing Systems</a:t>
            </a:r>
            <a:endParaRPr lang="en-US" sz="2800" dirty="0"/>
          </a:p>
        </p:txBody>
      </p:sp>
      <p:pic>
        <p:nvPicPr>
          <p:cNvPr id="9" name="Picture 2" descr="C:\Users\lindab\AppData\Local\Microsoft\Windows\Temporary Internet Files\Content.Outlook\5KUV95V1\RT Logos__iHaw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4" y="858129"/>
            <a:ext cx="2435063" cy="79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iHawk</a:t>
            </a:r>
            <a:r>
              <a:rPr lang="en-US" altLang="en-US" dirty="0"/>
              <a:t>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760" y="687683"/>
            <a:ext cx="8490291" cy="38516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/>
              <a:t>Features…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Commercial-off-the-Shelf (COTS)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Real-Time Linux and Tools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Support for a broad range of device drivers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Variety of packaging options (tower, </a:t>
            </a:r>
            <a:r>
              <a:rPr lang="en-US" altLang="en-US" sz="1800" cap="none" dirty="0" err="1">
                <a:latin typeface="Brandon Grotesque Regular"/>
                <a:cs typeface="Calibri"/>
              </a:rPr>
              <a:t>rackmount</a:t>
            </a:r>
            <a:r>
              <a:rPr lang="en-US" altLang="en-US" sz="1800" cap="none" dirty="0">
                <a:latin typeface="Brandon Grotesque Regular"/>
                <a:cs typeface="Calibri"/>
              </a:rPr>
              <a:t>)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Choice of Intel or AMD-based systems (includes dual &amp; quad-core CPUs)</a:t>
            </a:r>
          </a:p>
          <a:p>
            <a:pPr marL="231775" indent="-231775"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Integrated Real-Time Clock &amp; Interrupt Module (RCIM) with GPS capability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altLang="en-US" sz="2000" dirty="0"/>
              <a:t>Key Benefits…</a:t>
            </a:r>
          </a:p>
          <a:p>
            <a: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Cost-effective systems</a:t>
            </a:r>
          </a:p>
          <a:p>
            <a: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Increased engineering productivity</a:t>
            </a:r>
          </a:p>
          <a:p>
            <a: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Fixed cost solution</a:t>
            </a:r>
          </a:p>
          <a:p>
            <a: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Quick time to market</a:t>
            </a:r>
          </a:p>
          <a:p>
            <a:pPr marL="231775" indent="-2317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sz="1800" cap="none" dirty="0">
                <a:latin typeface="Brandon Grotesque Regular"/>
                <a:cs typeface="Calibri"/>
              </a:rPr>
              <a:t>System investment protection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/>
          </a:p>
        </p:txBody>
      </p:sp>
      <p:pic>
        <p:nvPicPr>
          <p:cNvPr id="22536" name="Picture 6" descr="Tower-+-rack-ihawk-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44" y="3647539"/>
            <a:ext cx="2055813" cy="9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Processor tr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88194"/>
            <a:ext cx="16764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xeon4c78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800101"/>
            <a:ext cx="987425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lindab\AppData\Local\Microsoft\Windows\Temporary Internet Files\Content.Outlook\5KUV95V1\RT Logos__iHaw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3576240"/>
            <a:ext cx="1699895" cy="552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39503"/>
      </p:ext>
    </p:extLst>
  </p:cSld>
  <p:clrMapOvr>
    <a:masterClrMapping/>
  </p:clrMapOvr>
  <p:transition advClick="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438400" y="-26699"/>
            <a:ext cx="670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3600" b="1"/>
              <a:t>CPCI, PC-104 and VME iHawks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48200" y="800101"/>
            <a:ext cx="4038600" cy="38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20700" indent="-520700"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300"/>
              <a:t> </a:t>
            </a:r>
          </a:p>
        </p:txBody>
      </p:sp>
      <p:pic>
        <p:nvPicPr>
          <p:cNvPr id="7" name="Picture 5" descr="C:\Users\lindab\AppData\Local\Microsoft\Windows\Temporary Internet Files\Content.Outlook\5KUV95V1\RT Logos__RedHaw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35" y="246667"/>
            <a:ext cx="1443065" cy="3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/>
              <a:t>CPCI</a:t>
            </a:r>
            <a:r>
              <a:rPr lang="en-US" altLang="en-US" dirty="0"/>
              <a:t>, PC-104 and </a:t>
            </a:r>
            <a:r>
              <a:rPr lang="en-US" altLang="en-US" dirty="0" err="1"/>
              <a:t>VME</a:t>
            </a:r>
            <a:r>
              <a:rPr lang="en-US" altLang="en-US" dirty="0"/>
              <a:t> </a:t>
            </a:r>
            <a:r>
              <a:rPr lang="en-US" altLang="en-US" dirty="0" err="1"/>
              <a:t>iHawks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>
                <a:solidFill>
                  <a:srgbClr val="FFFF00"/>
                </a:solidFill>
                <a:latin typeface="Brandon Grotesque Medium" pitchFamily="34" charset="0"/>
              </a:rPr>
              <a:t> </a:t>
            </a:r>
            <a:r>
              <a:rPr lang="en-US" altLang="en-US" sz="2200" dirty="0">
                <a:latin typeface="Brandon Grotesque Medium" pitchFamily="34" charset="0"/>
              </a:rPr>
              <a:t>X86 based Single Board Computers</a:t>
            </a:r>
            <a:endParaRPr lang="en-US" sz="2200" dirty="0">
              <a:latin typeface="Brandon Grotesque Medium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Concurrent Technologies - Various models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Mercury VC-120 (existing)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Curtiss-Wright Controls  -  </a:t>
            </a:r>
            <a:r>
              <a:rPr lang="en-US" dirty="0" err="1"/>
              <a:t>SVME</a:t>
            </a:r>
            <a:r>
              <a:rPr lang="en-US" dirty="0"/>
              <a:t>/DMV-1901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GE Fanuc </a:t>
            </a:r>
            <a:r>
              <a:rPr lang="en-US" dirty="0" err="1"/>
              <a:t>VMIC</a:t>
            </a:r>
            <a:r>
              <a:rPr lang="en-US" dirty="0"/>
              <a:t> - VME-7865RC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 err="1"/>
              <a:t>Acrosser</a:t>
            </a:r>
            <a:r>
              <a:rPr lang="en-US" dirty="0"/>
              <a:t> PC 104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Concurrent Technologies Compact PCI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6116"/>
            <a:ext cx="8229600" cy="857250"/>
          </a:xfrm>
        </p:spPr>
        <p:txBody>
          <a:bodyPr/>
          <a:lstStyle/>
          <a:p>
            <a:r>
              <a:rPr lang="en-US" altLang="en-US" b="1" dirty="0">
                <a:latin typeface="Arial" pitchFamily="34" charset="0"/>
              </a:rPr>
              <a:t>RedHawk</a:t>
            </a:r>
            <a:br>
              <a:rPr lang="en-US" altLang="en-US" b="1" dirty="0">
                <a:latin typeface="Arial" pitchFamily="34" charset="0"/>
              </a:rPr>
            </a:br>
            <a:br>
              <a:rPr lang="en-US" altLang="en-US" b="1" dirty="0">
                <a:latin typeface="Arial" pitchFamily="34" charset="0"/>
              </a:rPr>
            </a:br>
            <a:r>
              <a:rPr lang="en-US" altLang="en-US" sz="3200" b="1" i="1" dirty="0">
                <a:solidFill>
                  <a:schemeClr val="tx1"/>
                </a:solidFill>
                <a:latin typeface="Arial" pitchFamily="34" charset="0"/>
              </a:rPr>
              <a:t>Low Latency</a:t>
            </a:r>
            <a:br>
              <a:rPr lang="en-US" altLang="en-US" sz="3200" b="1" i="1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en-US" sz="3200" b="1" i="1" dirty="0">
                <a:solidFill>
                  <a:schemeClr val="tx1"/>
                </a:solidFill>
                <a:latin typeface="Arial" pitchFamily="34" charset="0"/>
              </a:rPr>
              <a:t>Real Time Linux</a:t>
            </a:r>
            <a:br>
              <a:rPr lang="en-US" altLang="en-US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4946650"/>
            <a:ext cx="289560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pitchFamily="34" charset="0"/>
              </a:rPr>
              <a:t>Company Confidential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329823" y="3576964"/>
            <a:ext cx="4462006" cy="804536"/>
            <a:chOff x="4364848" y="3202312"/>
            <a:chExt cx="3187992" cy="574820"/>
          </a:xfrm>
        </p:grpSpPr>
        <p:pic>
          <p:nvPicPr>
            <p:cNvPr id="8" name="Picture 5" descr="C:\Users\lindab\AppData\Local\Microsoft\Windows\Temporary Internet Files\Content.Outlook\5KUV95V1\RT Logos__RedHaw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848" y="3202312"/>
              <a:ext cx="2096679" cy="57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403047" y="3202312"/>
              <a:ext cx="1149793" cy="57482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rgbClr val="8C8C8C"/>
                  </a:solidFill>
                </a:rPr>
                <a:t>Real-time</a:t>
              </a:r>
            </a:p>
            <a:p>
              <a:pPr algn="r"/>
              <a:r>
                <a:rPr lang="en-US" sz="2400" dirty="0">
                  <a:solidFill>
                    <a:srgbClr val="8C8C8C"/>
                  </a:solidFill>
                </a:rPr>
                <a:t>Linux</a:t>
              </a:r>
              <a:r>
                <a:rPr lang="en-US" sz="1000" dirty="0">
                  <a:solidFill>
                    <a:srgbClr val="8C8C8C"/>
                  </a:solidFill>
                  <a:latin typeface="Verdana"/>
                  <a:ea typeface="Verdana"/>
                  <a:cs typeface="Verdana"/>
                </a:rPr>
                <a:t>®</a:t>
              </a:r>
              <a:endParaRPr lang="en-US" sz="2800" dirty="0">
                <a:solidFill>
                  <a:srgbClr val="8C8C8C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61527" y="3202312"/>
              <a:ext cx="0" cy="57482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96" y="137482"/>
            <a:ext cx="8229600" cy="513872"/>
          </a:xfrm>
        </p:spPr>
        <p:txBody>
          <a:bodyPr>
            <a:normAutofit fontScale="90000"/>
          </a:bodyPr>
          <a:lstStyle/>
          <a:p>
            <a:r>
              <a:rPr lang="en-US" dirty="0"/>
              <a:t>RedHawk Linux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Comprehensive solution for multi-core embedded computing.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Satisfying both real-time and non-real-time requirements.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Provides high reliability.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Incorporates best of class software development tools with embedded 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RedHawk Linux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98525"/>
            <a:ext cx="8223250" cy="3506788"/>
          </a:xfrm>
        </p:spPr>
        <p:txBody>
          <a:bodyPr/>
          <a:lstStyle/>
          <a:p>
            <a:pPr eaLnBrk="1" hangingPunct="1"/>
            <a:r>
              <a:rPr lang="en-US" altLang="en-US" dirty="0"/>
              <a:t>RedHawk Environment includes:</a:t>
            </a:r>
          </a:p>
          <a:p>
            <a:pPr lvl="1" eaLnBrk="1" hangingPunct="1"/>
            <a:r>
              <a:rPr lang="en-US" altLang="en-US" sz="2400" dirty="0"/>
              <a:t>RedHawk Linux operating system </a:t>
            </a:r>
          </a:p>
          <a:p>
            <a:pPr lvl="1" eaLnBrk="1" hangingPunct="1"/>
            <a:r>
              <a:rPr lang="en-US" altLang="en-US" sz="2400" dirty="0"/>
              <a:t>RedHawk “Architect”</a:t>
            </a:r>
            <a:r>
              <a:rPr lang="en-US" altLang="en-US" sz="2400" baseline="30000" dirty="0"/>
              <a:t>™</a:t>
            </a:r>
            <a:r>
              <a:rPr lang="en-US" altLang="en-US" sz="2400" dirty="0"/>
              <a:t> tool for customizing and building the target environment </a:t>
            </a:r>
          </a:p>
          <a:p>
            <a:pPr lvl="1" eaLnBrk="1" hangingPunct="1"/>
            <a:r>
              <a:rPr lang="en-US" altLang="en-US" sz="2400" dirty="0"/>
              <a:t>NightStar multi-core debugging and analysis tools </a:t>
            </a:r>
          </a:p>
          <a:p>
            <a:pPr lvl="1" eaLnBrk="1" hangingPunct="1"/>
            <a:r>
              <a:rPr lang="en-US" altLang="en-US" sz="2400" dirty="0"/>
              <a:t>Professional Engineering Services </a:t>
            </a:r>
          </a:p>
          <a:p>
            <a:pPr lvl="1" eaLnBrk="1" hangingPunct="1"/>
            <a:r>
              <a:rPr lang="en-US" altLang="en-US" sz="2400" dirty="0"/>
              <a:t>Customer Service and Support </a:t>
            </a:r>
          </a:p>
        </p:txBody>
      </p:sp>
    </p:spTree>
    <p:extLst>
      <p:ext uri="{BB962C8B-B14F-4D97-AF65-F5344CB8AC3E}">
        <p14:creationId xmlns:p14="http://schemas.microsoft.com/office/powerpoint/2010/main" val="408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none" lIns="85375" tIns="41939" rIns="85375" bIns="41939">
            <a:noAutofit/>
          </a:bodyPr>
          <a:lstStyle/>
          <a:p>
            <a:pPr eaLnBrk="1" hangingPunct="1">
              <a:defRPr/>
            </a:pPr>
            <a:r>
              <a:rPr lang="en-US" altLang="en-US" dirty="0"/>
              <a:t>What is RedHawk?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6713" y="933504"/>
            <a:ext cx="7908937" cy="52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274" tIns="43137" rIns="86274" bIns="43137">
            <a:spAutoFit/>
          </a:bodyPr>
          <a:lstStyle>
            <a:lvl1pPr algn="l" defTabSz="862013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defTabSz="862013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defTabSz="862013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defTabSz="862013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defTabSz="862013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True real-time </a:t>
            </a:r>
            <a:r>
              <a:rPr lang="en-US" altLang="en-US" sz="2100" b="1" dirty="0">
                <a:solidFill>
                  <a:srgbClr val="8C8C8C"/>
                </a:solidFill>
                <a:latin typeface="Brandon Grotesque Regular"/>
                <a:cs typeface="Calibri"/>
              </a:rPr>
              <a:t>low-latency</a:t>
            </a: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 version of the Linux kernel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RTOS Kernel totally compatible with the popular </a:t>
            </a:r>
            <a:r>
              <a:rPr lang="en-US" altLang="en-US" sz="2100" b="1" dirty="0">
                <a:solidFill>
                  <a:srgbClr val="8C8C8C"/>
                </a:solidFill>
                <a:latin typeface="Brandon Grotesque Regular"/>
                <a:cs typeface="Calibri"/>
              </a:rPr>
              <a:t>Red Hat</a:t>
            </a:r>
            <a:r>
              <a:rPr lang="en-US" altLang="en-US" sz="2100" b="1" baseline="30000" dirty="0">
                <a:solidFill>
                  <a:srgbClr val="8C8C8C"/>
                </a:solidFill>
                <a:latin typeface="Brandon Grotesque Regular"/>
                <a:cs typeface="Calibri"/>
              </a:rPr>
              <a:t>®</a:t>
            </a:r>
            <a:r>
              <a:rPr lang="en-US" altLang="en-US" sz="2100" b="1" dirty="0">
                <a:solidFill>
                  <a:srgbClr val="8C8C8C"/>
                </a:solidFill>
                <a:latin typeface="Brandon Grotesque Regular"/>
                <a:cs typeface="Calibri"/>
              </a:rPr>
              <a:t> or </a:t>
            </a:r>
            <a:r>
              <a:rPr lang="en-US" altLang="en-US" sz="2100" b="1" dirty="0" err="1">
                <a:solidFill>
                  <a:srgbClr val="8C8C8C"/>
                </a:solidFill>
                <a:latin typeface="Brandon Grotesque Regular"/>
                <a:cs typeface="Calibri"/>
              </a:rPr>
              <a:t>CentOS</a:t>
            </a:r>
            <a:r>
              <a:rPr lang="en-US" altLang="en-US" sz="2100" b="1" dirty="0">
                <a:solidFill>
                  <a:srgbClr val="8C8C8C"/>
                </a:solidFill>
                <a:latin typeface="Brandon Grotesque Regular"/>
                <a:cs typeface="Calibri"/>
              </a:rPr>
              <a:t> 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Optimized for real-time determinism and performance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Libraries for Tool integration and some Real-Time Features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POSIX-compliance of Linux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2017 celebrated 15 year anniversary for RedHawk 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SzPct val="95000"/>
              <a:buFontTx/>
              <a:buBlip>
                <a:blip r:embed="rId4"/>
              </a:buBlip>
              <a:defRPr/>
            </a:pPr>
            <a:r>
              <a:rPr lang="en-US" altLang="en-US" sz="2100" dirty="0">
                <a:solidFill>
                  <a:srgbClr val="8C8C8C"/>
                </a:solidFill>
                <a:latin typeface="Brandon Grotesque Regular"/>
                <a:cs typeface="Calibri"/>
              </a:rPr>
              <a:t>Based on a combination of open source patches and 15 years of our real time expertise in Unix applied to Linux</a:t>
            </a:r>
          </a:p>
          <a:p>
            <a:pPr>
              <a:spcAft>
                <a:spcPts val="900"/>
              </a:spcAft>
              <a:buFontTx/>
              <a:buNone/>
              <a:defRPr/>
            </a:pPr>
            <a:endParaRPr lang="en-US" altLang="en-US" sz="2100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spcAft>
                <a:spcPts val="900"/>
              </a:spcAft>
              <a:buFontTx/>
              <a:buNone/>
              <a:defRPr/>
            </a:pPr>
            <a:endParaRPr lang="en-US" altLang="en-US" sz="2100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spcAft>
                <a:spcPts val="900"/>
              </a:spcAft>
              <a:buFontTx/>
              <a:buChar char="•"/>
              <a:defRPr/>
            </a:pPr>
            <a:endParaRPr lang="en-US" altLang="en-US" sz="2100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spcAft>
                <a:spcPts val="900"/>
              </a:spcAft>
              <a:buFontTx/>
              <a:buChar char="•"/>
              <a:defRPr/>
            </a:pPr>
            <a:endParaRPr lang="en-US" altLang="en-US" sz="2100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spcAft>
                <a:spcPts val="900"/>
              </a:spcAft>
              <a:buFontTx/>
              <a:buChar char="•"/>
              <a:defRPr/>
            </a:pPr>
            <a:endParaRPr lang="en-US" altLang="en-US" sz="2100" dirty="0">
              <a:solidFill>
                <a:srgbClr val="8C8C8C"/>
              </a:solidFill>
              <a:latin typeface="Brandon Grotesque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512762"/>
          </a:xfrm>
        </p:spPr>
        <p:txBody>
          <a:bodyPr wrap="none" lIns="85375" tIns="41939" rIns="85375" bIns="41939">
            <a:noAutofit/>
          </a:bodyPr>
          <a:lstStyle/>
          <a:p>
            <a:pPr eaLnBrk="1" hangingPunct="1">
              <a:defRPr/>
            </a:pPr>
            <a:r>
              <a:rPr lang="en-US" altLang="en-US" sz="3000" dirty="0"/>
              <a:t>RedHawk is built on Red Hat, CentOS, </a:t>
            </a:r>
            <a:r>
              <a:rPr lang="en-US" altLang="en-US" sz="3000" dirty="0" err="1"/>
              <a:t>Umbuntu</a:t>
            </a:r>
            <a:endParaRPr lang="en-US" altLang="en-US" sz="3000" dirty="0"/>
          </a:p>
        </p:txBody>
      </p:sp>
      <p:sp>
        <p:nvSpPr>
          <p:cNvPr id="36867" name="Text Placeholder 15"/>
          <p:cNvSpPr>
            <a:spLocks noGrp="1"/>
          </p:cNvSpPr>
          <p:nvPr>
            <p:ph type="body" sz="quarter" idx="11"/>
          </p:nvPr>
        </p:nvSpPr>
        <p:spPr bwMode="auto">
          <a:xfrm>
            <a:off x="452180" y="699317"/>
            <a:ext cx="8376693" cy="352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>
                <a:latin typeface="Brandon Grotesque Medium" pitchFamily="34" charset="0"/>
                <a:cs typeface="Calibri" pitchFamily="34" charset="0"/>
              </a:rPr>
              <a:t>Includes the complete Red Hat distribution content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Command set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Utilities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Libraries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>
                <a:latin typeface="Brandon Grotesque Medium" pitchFamily="34" charset="0"/>
                <a:cs typeface="Calibri" pitchFamily="34" charset="0"/>
              </a:rPr>
              <a:t>RedHawk 7.X co-resides with RHEL or CentOS.  It adds: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A (Debug) </a:t>
            </a: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Rtkernel</a:t>
            </a:r>
            <a:endParaRPr lang="en-US" altLang="en-US" sz="1400" dirty="0">
              <a:latin typeface="Brandon Grotesque Medium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A (Trace)  </a:t>
            </a: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Rtkernel</a:t>
            </a:r>
            <a:endParaRPr lang="en-US" altLang="en-US" sz="1400" dirty="0">
              <a:latin typeface="Brandon Grotesque Medium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A (</a:t>
            </a: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RunTime</a:t>
            </a: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) </a:t>
            </a: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Rtkernel</a:t>
            </a:r>
            <a:endParaRPr lang="en-US" altLang="en-US" sz="1400" dirty="0">
              <a:latin typeface="Brandon Grotesque Medium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PRTkernel</a:t>
            </a: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 (Implemented </a:t>
            </a:r>
            <a:r>
              <a:rPr lang="en-US" altLang="en-US" sz="1400" dirty="0" err="1">
                <a:latin typeface="Brandon Grotesque Medium" pitchFamily="34" charset="0"/>
                <a:cs typeface="Calibri" pitchFamily="34" charset="0"/>
              </a:rPr>
              <a:t>Prempt</a:t>
            </a: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 RT Patch)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Libraries for NightStar Tool Integration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Libraries for some Performance Enhancements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altLang="en-US" sz="1400" dirty="0">
                <a:latin typeface="Brandon Grotesque Medium" pitchFamily="34" charset="0"/>
                <a:cs typeface="Calibri" pitchFamily="34" charset="0"/>
              </a:rPr>
              <a:t>Libraries for Concurrent Compatibility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en-US" sz="1600" dirty="0"/>
              <a:t>RedHawk often provides </a:t>
            </a:r>
            <a:r>
              <a:rPr lang="en-US" altLang="en-US" sz="1600" b="1" dirty="0"/>
              <a:t>transparent</a:t>
            </a:r>
            <a:r>
              <a:rPr lang="en-US" altLang="en-US" sz="1600" dirty="0"/>
              <a:t> performance enhancements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en-US" sz="1600" dirty="0"/>
              <a:t>RedHawk contains everything in Red Hat/</a:t>
            </a:r>
            <a:r>
              <a:rPr lang="en-US" altLang="en-US" sz="1600" dirty="0" err="1"/>
              <a:t>CentOS</a:t>
            </a:r>
            <a:r>
              <a:rPr lang="en-US" altLang="en-US" sz="1600" dirty="0"/>
              <a:t> </a:t>
            </a:r>
            <a:r>
              <a:rPr lang="en-US" altLang="en-US" sz="1600" b="1" dirty="0"/>
              <a:t>plus our real-time kernels</a:t>
            </a:r>
            <a:endParaRPr lang="en-US" altLang="en-US" sz="1600" dirty="0">
              <a:latin typeface="Brandon Grotesque Medium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altLang="en-US" sz="1400" dirty="0">
              <a:latin typeface="Brandon Grotesque Medium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altLang="en-US" sz="1400" dirty="0">
              <a:latin typeface="Brandon Grotesque Regular" pitchFamily="34" charset="0"/>
              <a:cs typeface="Calibri" pitchFamily="34" charset="0"/>
            </a:endParaRPr>
          </a:p>
        </p:txBody>
      </p:sp>
      <p:pic>
        <p:nvPicPr>
          <p:cNvPr id="36869" name="Picture 4" descr="red hat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/>
          <a:stretch>
            <a:fillRect/>
          </a:stretch>
        </p:blipFill>
        <p:spPr bwMode="auto">
          <a:xfrm>
            <a:off x="7467600" y="747713"/>
            <a:ext cx="10366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26541" y="4479547"/>
            <a:ext cx="4827769" cy="569082"/>
            <a:chOff x="1270883" y="4519302"/>
            <a:chExt cx="5368456" cy="56908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72859" y="4626228"/>
              <a:ext cx="4764505" cy="46215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4400">
                <a:solidFill>
                  <a:srgbClr val="6F726F"/>
                </a:solidFill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270883" y="4519302"/>
              <a:ext cx="53684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prstClr val="white"/>
                  </a:solidFill>
                  <a:latin typeface="Arial" charset="0"/>
                </a:rPr>
                <a:t>Standard Linux vs. Performance Linux…. </a:t>
              </a:r>
              <a:br>
                <a:rPr lang="en-US" altLang="en-US" sz="1200" b="1" dirty="0">
                  <a:solidFill>
                    <a:prstClr val="white"/>
                  </a:solidFill>
                  <a:latin typeface="Arial" charset="0"/>
                </a:rPr>
              </a:br>
              <a:r>
                <a:rPr lang="en-US" altLang="en-US" sz="1200" b="1" dirty="0">
                  <a:solidFill>
                    <a:prstClr val="white"/>
                  </a:solidFill>
                  <a:latin typeface="Arial" charset="0"/>
                </a:rPr>
                <a:t>Concurrent delivers high-performance, Real-Time Linux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Our Value Proposition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0170" y="932035"/>
            <a:ext cx="8223250" cy="3506788"/>
          </a:xfrm>
        </p:spPr>
        <p:txBody>
          <a:bodyPr/>
          <a:lstStyle/>
          <a:p>
            <a:r>
              <a:rPr lang="en-US" sz="2000" dirty="0"/>
              <a:t>50 years of real-time OS expertise 	</a:t>
            </a:r>
          </a:p>
          <a:p>
            <a:pPr lvl="1"/>
            <a:r>
              <a:rPr lang="en-US" sz="1600" dirty="0"/>
              <a:t>real-time Unix and Linux OS</a:t>
            </a:r>
          </a:p>
          <a:p>
            <a:pPr lvl="1"/>
            <a:r>
              <a:rPr lang="en-US" sz="1600" dirty="0"/>
              <a:t>tools, compilers, simulation and data acquisition software</a:t>
            </a:r>
          </a:p>
          <a:p>
            <a:r>
              <a:rPr lang="en-US" sz="2000" dirty="0"/>
              <a:t>One stop shop for hardware/software integration</a:t>
            </a:r>
          </a:p>
          <a:p>
            <a:pPr lvl="1"/>
            <a:r>
              <a:rPr lang="en-US" sz="1600" dirty="0"/>
              <a:t>Complete turn-key integrated real-time systems</a:t>
            </a:r>
          </a:p>
          <a:p>
            <a:pPr lvl="1"/>
            <a:r>
              <a:rPr lang="en-US" sz="1600" dirty="0"/>
              <a:t>Custom COTS integrated systems</a:t>
            </a:r>
          </a:p>
          <a:p>
            <a:pPr lvl="1"/>
            <a:r>
              <a:rPr lang="en-US" sz="1600" dirty="0"/>
              <a:t>Rigorous tested systems before release</a:t>
            </a:r>
          </a:p>
          <a:p>
            <a:pPr lvl="1"/>
            <a:r>
              <a:rPr lang="en-US" sz="1600" dirty="0"/>
              <a:t>ISO 9001:2001 certified</a:t>
            </a:r>
          </a:p>
          <a:p>
            <a:r>
              <a:rPr lang="en-US" sz="2000" dirty="0"/>
              <a:t>Support and maintenance</a:t>
            </a:r>
          </a:p>
          <a:p>
            <a:pPr lvl="1"/>
            <a:r>
              <a:rPr lang="en-US" sz="1600" dirty="0"/>
              <a:t>Long-term program support</a:t>
            </a:r>
          </a:p>
          <a:p>
            <a:pPr lvl="1"/>
            <a:r>
              <a:rPr lang="en-US" sz="1600" dirty="0"/>
              <a:t>Professional Services</a:t>
            </a:r>
          </a:p>
          <a:p>
            <a:pPr lvl="1"/>
            <a:r>
              <a:rPr lang="en-US" sz="1600" dirty="0"/>
              <a:t>Worldwide presence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0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412" y="158750"/>
            <a:ext cx="5751043" cy="457200"/>
          </a:xfrm>
        </p:spPr>
        <p:txBody>
          <a:bodyPr wrap="none" lIns="85375" tIns="41939" rIns="85375" bIns="41939"/>
          <a:lstStyle/>
          <a:p>
            <a:pPr algn="l" eaLnBrk="1" hangingPunct="1">
              <a:defRPr/>
            </a:pPr>
            <a:r>
              <a:rPr lang="en-US" altLang="en-US" dirty="0"/>
              <a:t>RedHawk and kernel.org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65766" y="1299974"/>
            <a:ext cx="7907337" cy="37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74" tIns="43137" rIns="86274" bIns="43137">
            <a:spAutoFit/>
          </a:bodyPr>
          <a:lstStyle>
            <a:lvl1pPr marL="342900" indent="-3429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4700" indent="-3429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31775" indent="-231775">
              <a:spcBef>
                <a:spcPts val="0"/>
              </a:spcBef>
              <a:spcAft>
                <a:spcPts val="5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Merging of RedHawk with new Kernels as they are supported</a:t>
            </a:r>
          </a:p>
          <a:p>
            <a:pPr marL="231775" indent="-231775">
              <a:spcBef>
                <a:spcPts val="0"/>
              </a:spcBef>
              <a:spcAft>
                <a:spcPts val="5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RedHawk 7.3.X based on RHEL 7.3, 4.9 kernel</a:t>
            </a:r>
          </a:p>
          <a:p>
            <a:pPr marL="231775" indent="-231775">
              <a:spcAft>
                <a:spcPts val="500"/>
              </a:spcAft>
              <a:buSzPct val="95000"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RedHawk 7.2.X based on RHEL 7.2, 4.1.x kernel</a:t>
            </a:r>
          </a:p>
          <a:p>
            <a:pPr marL="231775" indent="-231775">
              <a:spcBef>
                <a:spcPts val="0"/>
              </a:spcBef>
              <a:spcAft>
                <a:spcPts val="5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RedHawk 6.5.X based on RHEL 6.5, 3.10.x kernel</a:t>
            </a:r>
          </a:p>
          <a:p>
            <a:pPr marL="231775" indent="-231775">
              <a:spcBef>
                <a:spcPts val="0"/>
              </a:spcBef>
              <a:spcAft>
                <a:spcPts val="5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Automated Nightly Test System (ANTS)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Nightly testing and fully automated Test reports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Complete kernel build from source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Complete kernel install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Component Tests, System Tests and Benchmarks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Automated Testing of NightStar Tools</a:t>
            </a:r>
          </a:p>
          <a:p>
            <a:pPr marL="400050" lvl="1" indent="-168275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altLang="en-US" sz="1600" dirty="0">
                <a:solidFill>
                  <a:srgbClr val="8C8C8C"/>
                </a:solidFill>
                <a:latin typeface="Brandon Grotesque Medium" pitchFamily="34" charset="0"/>
                <a:cs typeface="Calibri" pitchFamily="34" charset="0"/>
              </a:rPr>
              <a:t>Performed on every platform supported</a:t>
            </a:r>
          </a:p>
          <a:p>
            <a:pPr>
              <a:buFontTx/>
              <a:buChar char="•"/>
            </a:pPr>
            <a:endParaRPr lang="en-US" altLang="en-US" sz="1600" dirty="0">
              <a:solidFill>
                <a:srgbClr val="8C8C8C"/>
              </a:solidFill>
              <a:latin typeface="Brandon Grotesque Mediu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079" y="652658"/>
            <a:ext cx="69494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700" cap="all" dirty="0">
                <a:solidFill>
                  <a:srgbClr val="8C8C8C"/>
                </a:solidFill>
                <a:latin typeface="Brandon Grotesque Medium"/>
                <a:ea typeface="Brandon Grotesque Medium" pitchFamily="34" charset="0"/>
                <a:cs typeface="Brandon Grotesque Medium"/>
              </a:rPr>
              <a:t>We have a system in place for keeping RedHawk current with kernel.org</a:t>
            </a:r>
          </a:p>
        </p:txBody>
      </p:sp>
    </p:spTree>
    <p:extLst>
      <p:ext uri="{BB962C8B-B14F-4D97-AF65-F5344CB8AC3E}">
        <p14:creationId xmlns:p14="http://schemas.microsoft.com/office/powerpoint/2010/main" val="42565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905" y="220717"/>
            <a:ext cx="3500437" cy="279400"/>
          </a:xfrm>
        </p:spPr>
        <p:txBody>
          <a:bodyPr wrap="none" lIns="85375" tIns="41939" rIns="85375" bIns="41939"/>
          <a:lstStyle/>
          <a:p>
            <a:pPr algn="l" eaLnBrk="1" hangingPunct="1">
              <a:defRPr/>
            </a:pPr>
            <a:r>
              <a:rPr lang="en-US" altLang="en-US" dirty="0"/>
              <a:t> Shielded CPUs and Shielded Memory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4868" y="1009542"/>
            <a:ext cx="8672512" cy="500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74" tIns="43137" rIns="86274" bIns="43137">
            <a:spAutoFit/>
          </a:bodyPr>
          <a:lstStyle>
            <a:lvl1pPr marL="292100" indent="-2921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62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 altLang="en-US" b="1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Real-time processes can be assigned to specific CPUs in an </a:t>
            </a:r>
            <a:r>
              <a:rPr lang="en-US" altLang="en-US" dirty="0" err="1">
                <a:solidFill>
                  <a:srgbClr val="8C8C8C"/>
                </a:solidFill>
                <a:latin typeface="Brandon Grotesque Regular"/>
                <a:cs typeface="Calibri"/>
              </a:rPr>
              <a:t>SMP</a:t>
            </a: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 system for maximum determinism in execution times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Shielded CPUs are sheltered from background interrupts, kernel daemons or other user tasks that can cause non-determinism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Minimize effect of cross processor interrupts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Uses industry-accepted </a:t>
            </a:r>
            <a:r>
              <a:rPr lang="en-US" altLang="en-US" dirty="0" err="1">
                <a:solidFill>
                  <a:srgbClr val="8C8C8C"/>
                </a:solidFill>
                <a:latin typeface="Brandon Grotesque Regular"/>
                <a:cs typeface="Calibri"/>
              </a:rPr>
              <a:t>mpadvise</a:t>
            </a: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() system call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Dynamically settable (while the system is running)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Ability to Disable all Interrupts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SzPct val="95000"/>
              <a:buFontTx/>
              <a:buBlip>
                <a:blip r:embed="rId3"/>
              </a:buBlip>
            </a:pP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Result is Max latency of 5 </a:t>
            </a:r>
            <a:r>
              <a:rPr lang="en-US" altLang="en-US" dirty="0" err="1">
                <a:solidFill>
                  <a:srgbClr val="8C8C8C"/>
                </a:solidFill>
                <a:latin typeface="Brandon Grotesque Regular"/>
                <a:cs typeface="Calibri"/>
              </a:rPr>
              <a:t>usec</a:t>
            </a:r>
            <a:r>
              <a:rPr lang="en-US" altLang="en-US" dirty="0">
                <a:solidFill>
                  <a:srgbClr val="8C8C8C"/>
                </a:solidFill>
                <a:latin typeface="Brandon Grotesque Regular"/>
                <a:cs typeface="Calibri"/>
              </a:rPr>
              <a:t> on certified platforms</a:t>
            </a:r>
          </a:p>
          <a:p>
            <a:pPr marL="231775" indent="-231775">
              <a:spcBef>
                <a:spcPct val="20000"/>
              </a:spcBef>
              <a:buSzPct val="95000"/>
              <a:buFontTx/>
              <a:buBlip>
                <a:blip r:embed="rId3"/>
              </a:buBlip>
            </a:pPr>
            <a:endParaRPr lang="en-US" altLang="en-US" sz="2400" dirty="0">
              <a:solidFill>
                <a:srgbClr val="8C8C8C"/>
              </a:solidFill>
              <a:latin typeface="Brandon Grotesque Regular"/>
              <a:cs typeface="Calibri"/>
            </a:endParaRPr>
          </a:p>
          <a:p>
            <a:pPr>
              <a:buFontTx/>
              <a:buChar char="•"/>
            </a:pPr>
            <a:endParaRPr lang="en-US" altLang="en-US" b="1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buFontTx/>
              <a:buChar char="•"/>
            </a:pPr>
            <a:endParaRPr lang="en-US" altLang="en-US" sz="2000" b="1" dirty="0">
              <a:solidFill>
                <a:srgbClr val="8C8C8C"/>
              </a:solidFill>
              <a:latin typeface="Brandon Grotesque Medium" pitchFamily="34" charset="0"/>
            </a:endParaRPr>
          </a:p>
          <a:p>
            <a:pPr>
              <a:buFontTx/>
              <a:buChar char="•"/>
            </a:pPr>
            <a:endParaRPr lang="en-US" altLang="en-US" sz="2000" b="1" dirty="0">
              <a:solidFill>
                <a:srgbClr val="8C8C8C"/>
              </a:solidFill>
              <a:latin typeface="Brandon Grotesque Medium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57200" y="669925"/>
            <a:ext cx="8223250" cy="419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altLang="en-US" sz="1700" cap="all" dirty="0">
                <a:solidFill>
                  <a:srgbClr val="8C8C8C"/>
                </a:solidFill>
                <a:latin typeface="Brandon Grotesque Medium"/>
                <a:ea typeface="Brandon Grotesque Medium" pitchFamily="34" charset="0"/>
                <a:cs typeface="Brandon Grotesque Medium"/>
              </a:rPr>
              <a:t>An approach for obtaining the best performance on any (Real Time or non-Real Time) system</a:t>
            </a:r>
          </a:p>
        </p:txBody>
      </p:sp>
    </p:spTree>
    <p:extLst>
      <p:ext uri="{BB962C8B-B14F-4D97-AF65-F5344CB8AC3E}">
        <p14:creationId xmlns:p14="http://schemas.microsoft.com/office/powerpoint/2010/main" val="2957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GPU Workbench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898525"/>
            <a:ext cx="8223250" cy="3506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RedHawk real-time </a:t>
            </a:r>
            <a:r>
              <a:rPr lang="en-US" dirty="0" err="1"/>
              <a:t>CUDA</a:t>
            </a:r>
            <a:r>
              <a:rPr lang="en-US" dirty="0"/>
              <a:t> enhancements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Minimizes </a:t>
            </a:r>
            <a:r>
              <a:rPr lang="en-US" dirty="0" err="1"/>
              <a:t>PDLs</a:t>
            </a:r>
            <a:r>
              <a:rPr lang="en-US" dirty="0"/>
              <a:t> of typical </a:t>
            </a:r>
            <a:r>
              <a:rPr lang="en-US" dirty="0" err="1"/>
              <a:t>CUDA</a:t>
            </a:r>
            <a:r>
              <a:rPr lang="en-US" dirty="0"/>
              <a:t> apps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Provides better overall performance by RT Optimization of </a:t>
            </a:r>
            <a:r>
              <a:rPr lang="en-US" dirty="0" err="1"/>
              <a:t>nVidia</a:t>
            </a:r>
            <a:r>
              <a:rPr lang="en-US" dirty="0"/>
              <a:t> Driver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Automatic Instrumentation of </a:t>
            </a:r>
            <a:r>
              <a:rPr lang="en-US" dirty="0" err="1"/>
              <a:t>CUDA</a:t>
            </a:r>
            <a:r>
              <a:rPr lang="en-US" dirty="0"/>
              <a:t> API provided by </a:t>
            </a:r>
            <a:r>
              <a:rPr lang="en-US" dirty="0" err="1"/>
              <a:t>NightTrace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CUDA Support under RedHawk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234" y="983712"/>
            <a:ext cx="7786468" cy="3517953"/>
          </a:xfrm>
        </p:spPr>
        <p:txBody>
          <a:bodyPr/>
          <a:lstStyle/>
          <a:p>
            <a:r>
              <a:rPr lang="en-US" sz="1600" dirty="0"/>
              <a:t>Parallel processing technology developed by NVIDIA</a:t>
            </a:r>
          </a:p>
          <a:p>
            <a:r>
              <a:rPr lang="en-US" sz="1600" dirty="0"/>
              <a:t>Allows use of high-performance graphics cards as low-cost parallel processors</a:t>
            </a:r>
          </a:p>
          <a:p>
            <a:r>
              <a:rPr lang="en-US" sz="1600" dirty="0"/>
              <a:t>Provides access to up to 448 processing units per graphics card</a:t>
            </a:r>
          </a:p>
          <a:p>
            <a:r>
              <a:rPr lang="en-US" sz="1600" dirty="0"/>
              <a:t>Parallelizable applications can run hundreds of time faster</a:t>
            </a:r>
          </a:p>
          <a:p>
            <a:r>
              <a:rPr lang="en-US" sz="1600" dirty="0"/>
              <a:t>CUDA libraries allow C++ developers to conveniently access the processing units</a:t>
            </a:r>
          </a:p>
          <a:p>
            <a:r>
              <a:rPr lang="en-US" sz="1600" dirty="0"/>
              <a:t>Useful in applications such as matrix math, radar data analysis, orbital calculations, medical image processing and financial market analysis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NVIDIA Tesla cards – a graphics card with large memories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/>
              <a:t>RedHawk real-time CUDA enhancements</a:t>
            </a:r>
          </a:p>
          <a:p>
            <a:r>
              <a:rPr lang="en-US" sz="1600" dirty="0"/>
              <a:t>Minimizes PDLs of typical CUDA apps (typically from 100s of </a:t>
            </a:r>
            <a:r>
              <a:rPr lang="en-US" sz="1600" dirty="0" err="1"/>
              <a:t>usecs</a:t>
            </a:r>
            <a:r>
              <a:rPr lang="en-US" sz="1600" dirty="0"/>
              <a:t> to 20 </a:t>
            </a:r>
            <a:r>
              <a:rPr lang="en-US" sz="1600" dirty="0" err="1"/>
              <a:t>usecs</a:t>
            </a:r>
            <a:r>
              <a:rPr lang="en-US" sz="1600" dirty="0"/>
              <a:t>).</a:t>
            </a:r>
          </a:p>
          <a:p>
            <a:r>
              <a:rPr lang="en-US" sz="1600" dirty="0"/>
              <a:t>Provides better overall performance by RT Optimization of </a:t>
            </a:r>
            <a:r>
              <a:rPr lang="en-US" sz="1600" dirty="0" err="1"/>
              <a:t>nVidia</a:t>
            </a:r>
            <a:r>
              <a:rPr lang="en-US" sz="1600" dirty="0"/>
              <a:t> Driver</a:t>
            </a:r>
          </a:p>
          <a:p>
            <a:r>
              <a:rPr lang="en-US" sz="1600" dirty="0"/>
              <a:t>Automatic Instrumentation of CUDA API provided by </a:t>
            </a:r>
            <a:r>
              <a:rPr lang="en-US" sz="1600" dirty="0" err="1"/>
              <a:t>NightTrace</a:t>
            </a:r>
            <a:r>
              <a:rPr lang="en-US" altLang="en-US" sz="1600" baseline="30000" dirty="0">
                <a:latin typeface="Brandon Grotesque Medium" pitchFamily="34" charset="0"/>
              </a:rPr>
              <a:t>™</a:t>
            </a:r>
            <a:r>
              <a:rPr lang="en-US" altLang="en-US" sz="1600" dirty="0">
                <a:latin typeface="Brandon Grotesque Medium" pitchFamily="34" charset="0"/>
              </a:rPr>
              <a:t>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506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1172454"/>
            <a:ext cx="1160585" cy="101551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276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NightStar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A suite of debugging and analysis tools supported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on standard Linux distributions</a:t>
            </a:r>
            <a:br>
              <a:rPr lang="en-US" altLang="en-US" sz="2400" b="1" dirty="0"/>
            </a:br>
            <a:endParaRPr lang="en-US" altLang="en-US" sz="10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6250" y="1158875"/>
            <a:ext cx="8223250" cy="3506788"/>
          </a:xfrm>
        </p:spPr>
        <p:txBody>
          <a:bodyPr/>
          <a:lstStyle/>
          <a:p>
            <a:r>
              <a:rPr lang="en-US" sz="2200" dirty="0"/>
              <a:t>RedHawk Linux</a:t>
            </a:r>
          </a:p>
          <a:p>
            <a:r>
              <a:rPr lang="en-US" sz="2200" dirty="0" err="1"/>
              <a:t>CentOS</a:t>
            </a:r>
            <a:endParaRPr lang="en-US" sz="2200" dirty="0"/>
          </a:p>
          <a:p>
            <a:r>
              <a:rPr lang="en-US" sz="2200" dirty="0"/>
              <a:t>Red Hat Linux Enterprise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b="1" dirty="0" err="1">
                <a:solidFill>
                  <a:srgbClr val="BBE0E3"/>
                </a:solidFill>
                <a:latin typeface="Brandon Grotesque Medium" pitchFamily="34" charset="0"/>
                <a:cs typeface="Arial" pitchFamily="34" charset="0"/>
              </a:rPr>
              <a:t>NightView</a:t>
            </a:r>
            <a:r>
              <a:rPr lang="en-US" sz="2200" dirty="0">
                <a:latin typeface="Brandon Grotesque Medium" pitchFamily="34" charset="0"/>
              </a:rPr>
              <a:t>	Source-Level Debugger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FF9900"/>
                </a:solidFill>
                <a:latin typeface="Brandon Grotesque Medium" pitchFamily="34" charset="0"/>
                <a:cs typeface="Arial" pitchFamily="34" charset="0"/>
              </a:rPr>
              <a:t>NightTrace</a:t>
            </a:r>
            <a:r>
              <a:rPr lang="en-US" sz="2200" dirty="0">
                <a:latin typeface="Brandon Grotesque Medium" pitchFamily="34" charset="0"/>
              </a:rPr>
              <a:t>	Event Analyzer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C0000"/>
                </a:solidFill>
                <a:latin typeface="Brandon Grotesque Medium" pitchFamily="34" charset="0"/>
                <a:cs typeface="Arial" pitchFamily="34" charset="0"/>
              </a:rPr>
              <a:t>NightSim</a:t>
            </a:r>
            <a:r>
              <a:rPr lang="en-US" sz="2200" dirty="0">
                <a:latin typeface="Brandon Grotesque Medium" pitchFamily="34" charset="0"/>
              </a:rPr>
              <a:t>	Periodic Scheduler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E8C"/>
                </a:solidFill>
                <a:latin typeface="Brandon Grotesque Medium" pitchFamily="34" charset="0"/>
                <a:cs typeface="Arial" pitchFamily="34" charset="0"/>
              </a:rPr>
              <a:t>NightProbe</a:t>
            </a:r>
            <a:r>
              <a:rPr lang="en-US" sz="2200" dirty="0">
                <a:latin typeface="Brandon Grotesque Medium" pitchFamily="34" charset="0"/>
              </a:rPr>
              <a:t>	Data Monitor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CC00CC"/>
                </a:solidFill>
                <a:latin typeface="Brandon Grotesque Medium" pitchFamily="34" charset="0"/>
                <a:cs typeface="Arial" pitchFamily="34" charset="0"/>
              </a:rPr>
              <a:t>NightTune</a:t>
            </a:r>
            <a:r>
              <a:rPr lang="en-US" sz="2200" dirty="0">
                <a:latin typeface="Brandon Grotesque Medium" pitchFamily="34" charset="0"/>
              </a:rPr>
              <a:t>	System &amp; Application Tuner</a:t>
            </a:r>
          </a:p>
        </p:txBody>
      </p:sp>
      <p:pic>
        <p:nvPicPr>
          <p:cNvPr id="690181" name="Picture 5" descr="Penguin - 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454150"/>
            <a:ext cx="1365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lindab\AppData\Local\Microsoft\Windows\Temporary Internet Files\Content.Outlook\5KUV95V1\RT Logos__NightSt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14" y="101600"/>
            <a:ext cx="174466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NightStar</a:t>
            </a:r>
            <a:r>
              <a:rPr lang="en-US" altLang="en-US" dirty="0"/>
              <a:t> 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92267"/>
            <a:ext cx="8223250" cy="3506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Reduce Project Test Time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Increase Developer Productivity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Lower Program Costs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Solve Difficult Problems Quickly</a:t>
            </a:r>
          </a:p>
        </p:txBody>
      </p:sp>
      <p:pic>
        <p:nvPicPr>
          <p:cNvPr id="8" name="Picture 4" descr="C:\Users\lindab\AppData\Local\Microsoft\Windows\Temporary Internet Files\Content.Outlook\5KUV95V1\RT Logos__Night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14" y="101600"/>
            <a:ext cx="174466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12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SIMulation Workbench</a:t>
            </a:r>
          </a:p>
        </p:txBody>
      </p:sp>
      <p:sp>
        <p:nvSpPr>
          <p:cNvPr id="49155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920403"/>
            <a:ext cx="8223250" cy="350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200" dirty="0">
                <a:cs typeface="Calibri" pitchFamily="34" charset="0"/>
              </a:rPr>
              <a:t>A framework which enables the cyclic execution of simulation models in real-time.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200" dirty="0">
                <a:cs typeface="Calibri" pitchFamily="34" charset="0"/>
              </a:rPr>
              <a:t>Connect the inputs and outputs of the models with external hardware and interact with the model signals and parameters via program and operator interfaces in real-time.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200" dirty="0" err="1">
                <a:cs typeface="Calibri" pitchFamily="34" charset="0"/>
              </a:rPr>
              <a:t>SimWB</a:t>
            </a:r>
            <a:r>
              <a:rPr lang="en-US" altLang="en-US" sz="2200" dirty="0">
                <a:cs typeface="Calibri" pitchFamily="34" charset="0"/>
              </a:rPr>
              <a:t> is based on Concurrent's Frequency Based Scheduler (FBS) and fully supports multiprocessor architectures.</a:t>
            </a:r>
          </a:p>
          <a:p>
            <a:pPr>
              <a:spcBef>
                <a:spcPct val="0"/>
              </a:spcBef>
            </a:pPr>
            <a:endParaRPr lang="en-US" altLang="en-US" dirty="0">
              <a:cs typeface="Calibri" pitchFamily="34" charset="0"/>
            </a:endParaRPr>
          </a:p>
        </p:txBody>
      </p:sp>
      <p:pic>
        <p:nvPicPr>
          <p:cNvPr id="49156" name="Picture 3" descr="C:\Users\lindab\AppData\Local\Microsoft\Windows\Temporary Internet Files\Content.Outlook\5KUV95V1\RT Logos__SIM W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0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5392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SIMulation Workbench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6725" y="924701"/>
            <a:ext cx="8229600" cy="3394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31775" indent="-231775"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/>
            </a:pPr>
            <a:r>
              <a:rPr lang="en-US" altLang="en-US" sz="2200" cap="none" dirty="0">
                <a:latin typeface="Brandon Grotesque Regular"/>
                <a:ea typeface="+mn-ea"/>
                <a:cs typeface="Calibri"/>
              </a:rPr>
              <a:t>Leverage Simulink and other tools for rapid prototyping and HIL/MIL simulations.</a:t>
            </a:r>
            <a:endParaRPr lang="en-US" altLang="en-US" sz="2200" dirty="0">
              <a:ea typeface="+mn-ea"/>
            </a:endParaRP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/>
            </a:pPr>
            <a:r>
              <a:rPr lang="en-US" altLang="en-US" sz="2200" cap="none" dirty="0">
                <a:latin typeface="Brandon Grotesque Regular"/>
                <a:ea typeface="+mn-ea"/>
                <a:cs typeface="Calibri"/>
              </a:rPr>
              <a:t>Leverage RedHawk real-time features including CPU shielding and scheduling on multi-processor platforms.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/>
            </a:pPr>
            <a:r>
              <a:rPr lang="en-US" altLang="en-US" sz="2200" cap="none" dirty="0">
                <a:latin typeface="Brandon Grotesque Regular"/>
                <a:ea typeface="+mn-ea"/>
                <a:cs typeface="Calibri"/>
              </a:rPr>
              <a:t>Ability to change/tune/override input, output, and parameters in real-time.</a:t>
            </a:r>
          </a:p>
          <a:p>
            <a:pPr marL="231775" indent="-231775"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/>
            </a:pPr>
            <a:r>
              <a:rPr lang="en-US" altLang="en-US" sz="2200" cap="none" dirty="0">
                <a:latin typeface="Brandon Grotesque Regular"/>
                <a:ea typeface="+mn-ea"/>
                <a:cs typeface="Calibri"/>
              </a:rPr>
              <a:t>Capture, store, and visualize simulation data.</a:t>
            </a:r>
          </a:p>
        </p:txBody>
      </p:sp>
      <p:pic>
        <p:nvPicPr>
          <p:cNvPr id="50180" name="Picture 3" descr="C:\Users\lindab\AppData\Local\Microsoft\Windows\Temporary Internet Files\Content.Outlook\5KUV95V1\RT Logos__SIM 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0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8585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12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SIMulation Workbench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3" name="Text Placeholder 6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892267"/>
            <a:ext cx="8223250" cy="350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COTS hardware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Multi-Core support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Thousands of I/O points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Multiple models on different cores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32 and 64 Bit MATLAB®/Simulink® Support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Calibri" pitchFamily="34" charset="0"/>
              </a:rPr>
              <a:t>32 and 64 Bit real-time Linux environment support (SimWB32 &amp; SimWB64)</a:t>
            </a:r>
          </a:p>
          <a:p>
            <a:pPr>
              <a:spcBef>
                <a:spcPct val="0"/>
              </a:spcBef>
            </a:pPr>
            <a:endParaRPr lang="en-US" altLang="en-US" dirty="0">
              <a:cs typeface="Calibri" pitchFamily="34" charset="0"/>
            </a:endParaRPr>
          </a:p>
        </p:txBody>
      </p:sp>
      <p:pic>
        <p:nvPicPr>
          <p:cNvPr id="51204" name="Picture 3" descr="C:\Users\lindab\AppData\Local\Microsoft\Windows\Temporary Internet Files\Content.Outlook\5KUV95V1\RT Logos__SIM W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0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6139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12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SIMulation Workbench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SimWB Feature Highlights</a:t>
            </a:r>
            <a:endParaRPr lang="en-GB" dirty="0">
              <a:ea typeface="+mn-ea"/>
            </a:endParaRPr>
          </a:p>
        </p:txBody>
      </p:sp>
      <p:sp>
        <p:nvSpPr>
          <p:cNvPr id="52228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183811"/>
            <a:ext cx="8223250" cy="3506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Platform independent Control Panel (Java based graphical user interface).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User access control for resources.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Data logger viewer tool (DL Viewer).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Execute multi-rate Simulink models on different cores.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Simulink Model Referencing support.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Simulink Concurrency support.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cs typeface="Calibri" pitchFamily="34" charset="0"/>
              </a:rPr>
              <a:t>Change CPU affinity of models (including multi-rate Simulink models) at run-time for improved CPU load balancing.</a:t>
            </a:r>
          </a:p>
          <a:p>
            <a:pPr>
              <a:spcBef>
                <a:spcPct val="0"/>
              </a:spcBef>
            </a:pPr>
            <a:endParaRPr lang="en-US" altLang="en-US" dirty="0">
              <a:cs typeface="Calibri" pitchFamily="34" charset="0"/>
            </a:endParaRPr>
          </a:p>
        </p:txBody>
      </p:sp>
      <p:pic>
        <p:nvPicPr>
          <p:cNvPr id="52229" name="Picture 3" descr="C:\Users\lindab\AppData\Local\Microsoft\Windows\Temporary Internet Files\Content.Outlook\5KUV95V1\RT Logos__SIM W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0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076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66" y="2448663"/>
            <a:ext cx="8229600" cy="857250"/>
          </a:xfrm>
        </p:spPr>
        <p:txBody>
          <a:bodyPr/>
          <a:lstStyle/>
          <a:p>
            <a:r>
              <a:rPr lang="en-US" sz="2400" dirty="0"/>
              <a:t>Partial list of RedHawk / </a:t>
            </a:r>
            <a:r>
              <a:rPr lang="en-US" sz="2400" dirty="0" err="1"/>
              <a:t>iHawk</a:t>
            </a:r>
            <a:r>
              <a:rPr lang="en-US" sz="2800" baseline="30000" dirty="0"/>
              <a:t>™</a:t>
            </a:r>
            <a:r>
              <a:rPr lang="en-US" sz="2400" baseline="30000" dirty="0"/>
              <a:t> </a:t>
            </a:r>
            <a:br>
              <a:rPr lang="en-US" sz="2400" dirty="0"/>
            </a:br>
            <a:r>
              <a:rPr lang="en-US" sz="2400" dirty="0"/>
              <a:t>Customers &amp; Projects</a:t>
            </a:r>
          </a:p>
        </p:txBody>
      </p:sp>
      <p:pic>
        <p:nvPicPr>
          <p:cNvPr id="6" name="Picture 5" descr="C:\Users\lindab\AppData\Local\Microsoft\Windows\Temporary Internet Files\Content.Outlook\5KUV95V1\RT Logos__RedHaw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41" y="1083013"/>
            <a:ext cx="3531116" cy="968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Summary - Value Adds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949325"/>
            <a:ext cx="8223250" cy="3506788"/>
          </a:xfrm>
        </p:spPr>
        <p:txBody>
          <a:bodyPr/>
          <a:lstStyle/>
          <a:p>
            <a:r>
              <a:rPr lang="en-US" sz="2000" dirty="0"/>
              <a:t>Real-Time Software - real-time Linux operating systems, tools, compilers, simulation and data acquisition software</a:t>
            </a:r>
          </a:p>
          <a:p>
            <a:r>
              <a:rPr lang="en-US" sz="2000" dirty="0"/>
              <a:t>Complete, turn-key integrated real-time computer systems: “One stop shop” </a:t>
            </a:r>
          </a:p>
          <a:p>
            <a:r>
              <a:rPr lang="en-US" sz="2000" dirty="0"/>
              <a:t>50 years of real-time expertise</a:t>
            </a:r>
          </a:p>
          <a:p>
            <a:r>
              <a:rPr lang="en-US" sz="2000" dirty="0"/>
              <a:t>Concurrent Special Systems for design and engineering of customized integrated systems</a:t>
            </a:r>
          </a:p>
          <a:p>
            <a:r>
              <a:rPr lang="en-US" sz="2000" dirty="0"/>
              <a:t>ISO 9001:2001 certified</a:t>
            </a:r>
          </a:p>
          <a:p>
            <a:r>
              <a:rPr lang="en-US" sz="2000" dirty="0"/>
              <a:t>Long-term program support</a:t>
            </a:r>
          </a:p>
          <a:p>
            <a:r>
              <a:rPr lang="en-US" sz="2000" dirty="0"/>
              <a:t>Worldwide sales and support infrastructure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6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74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5295" y="239114"/>
            <a:ext cx="8005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900" cap="all" dirty="0">
                <a:solidFill>
                  <a:srgbClr val="8C8C8C"/>
                </a:solidFill>
                <a:latin typeface="Brandon Grotesque Medium"/>
                <a:ea typeface="Brandon Grotesque Medium" pitchFamily="34" charset="0"/>
                <a:cs typeface="Brandon Grotesque Medium"/>
              </a:rPr>
              <a:t>REAL-TIME CUSTOMER EXAMPLES – U.S.</a:t>
            </a:r>
          </a:p>
        </p:txBody>
      </p:sp>
      <p:pic>
        <p:nvPicPr>
          <p:cNvPr id="10244" name="Picture 5" descr="Image: /Drive4/PI/LR/PC038/PC038-0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57" y="1473335"/>
            <a:ext cx="1371600" cy="119896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ome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94" y="3143250"/>
            <a:ext cx="1447800" cy="11430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904875"/>
            <a:ext cx="8223250" cy="3506788"/>
          </a:xfrm>
        </p:spPr>
        <p:txBody>
          <a:bodyPr/>
          <a:lstStyle/>
          <a:p>
            <a:r>
              <a:rPr lang="en-US" dirty="0"/>
              <a:t>Johns Hopkins</a:t>
            </a:r>
          </a:p>
          <a:p>
            <a:pPr lvl="1"/>
            <a:r>
              <a:rPr lang="en-US" dirty="0"/>
              <a:t>Hardware-in-the-Loop (HIL) missile testing for the </a:t>
            </a:r>
            <a:br>
              <a:rPr lang="en-US" dirty="0"/>
            </a:br>
            <a:r>
              <a:rPr lang="en-US" dirty="0"/>
              <a:t>US Department of Defense (DOD)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RedHawk used in classified </a:t>
            </a:r>
            <a:r>
              <a:rPr lang="en-US" dirty="0" err="1"/>
              <a:t>HIL</a:t>
            </a:r>
            <a:r>
              <a:rPr lang="en-US" dirty="0"/>
              <a:t> application</a:t>
            </a:r>
          </a:p>
          <a:p>
            <a:r>
              <a:rPr lang="en-US" dirty="0"/>
              <a:t>Draper Labs and General Dynamics</a:t>
            </a:r>
          </a:p>
          <a:p>
            <a:pPr lvl="1"/>
            <a:r>
              <a:rPr lang="en-US" dirty="0"/>
              <a:t>Graphics processing in the simulation environment</a:t>
            </a:r>
          </a:p>
          <a:p>
            <a:pPr lvl="1"/>
            <a:r>
              <a:rPr lang="en-US" dirty="0"/>
              <a:t>Trident Controls Development - </a:t>
            </a:r>
            <a:r>
              <a:rPr lang="en-US" dirty="0" err="1"/>
              <a:t>HILS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56" y="257783"/>
            <a:ext cx="1254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ntr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81" y="635608"/>
            <a:ext cx="1671160" cy="90221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12429"/>
          <a:stretch/>
        </p:blipFill>
        <p:spPr bwMode="auto">
          <a:xfrm>
            <a:off x="6556631" y="1537818"/>
            <a:ext cx="1838231" cy="98509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b="0" dirty="0"/>
              <a:t>RedHawk at Raytheon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940340"/>
            <a:ext cx="6534027" cy="3504968"/>
          </a:xfrm>
        </p:spPr>
        <p:txBody>
          <a:bodyPr/>
          <a:lstStyle/>
          <a:p>
            <a:r>
              <a:rPr lang="en-US" sz="2000" dirty="0"/>
              <a:t>Simulation/test of Sonar arrays </a:t>
            </a:r>
            <a:br>
              <a:rPr lang="en-US" sz="2000" dirty="0"/>
            </a:br>
            <a:r>
              <a:rPr lang="en-US" sz="2000" dirty="0"/>
              <a:t>for Collins submarine</a:t>
            </a:r>
          </a:p>
          <a:p>
            <a:r>
              <a:rPr lang="en-US" sz="2000" dirty="0"/>
              <a:t>Patriot Program – Guidance Testing, Radar Stimulation</a:t>
            </a:r>
          </a:p>
          <a:p>
            <a:r>
              <a:rPr lang="en-US" sz="2000" dirty="0"/>
              <a:t>Joint Standoff Weapon  (</a:t>
            </a:r>
            <a:r>
              <a:rPr lang="en-US" sz="2000" dirty="0" err="1"/>
              <a:t>JSOW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Real Time Hardware In the Loop (</a:t>
            </a:r>
            <a:r>
              <a:rPr lang="en-US" sz="1800" dirty="0" err="1"/>
              <a:t>HIL</a:t>
            </a:r>
            <a:r>
              <a:rPr lang="en-US" sz="1800" dirty="0"/>
              <a:t>) Testing</a:t>
            </a:r>
          </a:p>
          <a:p>
            <a:r>
              <a:rPr lang="en-US" sz="2000" dirty="0"/>
              <a:t>Small Diameter Bomb  (</a:t>
            </a:r>
            <a:r>
              <a:rPr lang="en-US" sz="2000" dirty="0" err="1"/>
              <a:t>SDB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Real Time Hardware In the Loop (</a:t>
            </a:r>
            <a:r>
              <a:rPr lang="en-US" sz="1800" dirty="0" err="1"/>
              <a:t>HIL</a:t>
            </a:r>
            <a:r>
              <a:rPr lang="en-US" sz="1800" dirty="0"/>
              <a:t>) Testing</a:t>
            </a:r>
          </a:p>
          <a:p>
            <a:r>
              <a:rPr lang="en-US" sz="2000" dirty="0"/>
              <a:t>Tomahawk missile program </a:t>
            </a:r>
          </a:p>
          <a:p>
            <a:pPr lvl="1"/>
            <a:r>
              <a:rPr lang="en-US" sz="1800" dirty="0"/>
              <a:t>Real Time Hardware-in-the-Loop </a:t>
            </a:r>
            <a:br>
              <a:rPr lang="en-US" sz="1800" dirty="0"/>
            </a:br>
            <a:r>
              <a:rPr lang="en-US" sz="1800" dirty="0"/>
              <a:t>(HIL) testing</a:t>
            </a:r>
          </a:p>
          <a:p>
            <a:endParaRPr lang="en-US" sz="20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35" y="3738629"/>
            <a:ext cx="1954696" cy="1002506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ORD_GBU-39_SDB_Hits_Truck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/>
          <a:stretch/>
        </p:blipFill>
        <p:spPr bwMode="auto">
          <a:xfrm>
            <a:off x="6859358" y="2605546"/>
            <a:ext cx="1339092" cy="1289626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Northrop Grumman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413" y="892224"/>
            <a:ext cx="8223250" cy="3506788"/>
          </a:xfrm>
        </p:spPr>
        <p:txBody>
          <a:bodyPr/>
          <a:lstStyle/>
          <a:p>
            <a:r>
              <a:rPr lang="en-US" dirty="0"/>
              <a:t>Melville, NY – Navy Spook 9B Radar </a:t>
            </a:r>
          </a:p>
          <a:p>
            <a:pPr lvl="1"/>
            <a:r>
              <a:rPr lang="en-US" dirty="0"/>
              <a:t>Embedded using </a:t>
            </a:r>
            <a:r>
              <a:rPr lang="en-US" dirty="0" err="1"/>
              <a:t>VME</a:t>
            </a:r>
            <a:r>
              <a:rPr lang="en-US" dirty="0"/>
              <a:t> cards</a:t>
            </a:r>
          </a:p>
          <a:p>
            <a:pPr lvl="1"/>
            <a:r>
              <a:rPr lang="en-US" dirty="0"/>
              <a:t>Selected RedHawk Embedded over </a:t>
            </a:r>
            <a:r>
              <a:rPr lang="en-US" dirty="0" err="1"/>
              <a:t>MRG</a:t>
            </a:r>
            <a:r>
              <a:rPr lang="en-US" dirty="0"/>
              <a:t>, </a:t>
            </a:r>
            <a:r>
              <a:rPr lang="en-US" dirty="0" err="1"/>
              <a:t>Montavista</a:t>
            </a:r>
            <a:endParaRPr lang="en-US" dirty="0"/>
          </a:p>
        </p:txBody>
      </p:sp>
      <p:pic>
        <p:nvPicPr>
          <p:cNvPr id="12292" name="Picture 5" descr="File:SPQ-9 radome on USS Nicholson (DD-982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45" y="2471195"/>
            <a:ext cx="3217485" cy="178829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Northrop Grumman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76" y="894318"/>
            <a:ext cx="8223250" cy="3506788"/>
          </a:xfrm>
        </p:spPr>
        <p:txBody>
          <a:bodyPr/>
          <a:lstStyle/>
          <a:p>
            <a:pPr eaLnBrk="1" hangingPunct="1"/>
            <a:r>
              <a:rPr lang="en-US" altLang="en-US" dirty="0"/>
              <a:t>NGC Amherst, NY – replaced SGI with </a:t>
            </a:r>
            <a:r>
              <a:rPr lang="en-US" altLang="en-US" dirty="0" err="1"/>
              <a:t>ImaGens</a:t>
            </a:r>
            <a:r>
              <a:rPr lang="en-US" altLang="en-US" dirty="0"/>
              <a:t>, </a:t>
            </a:r>
            <a:r>
              <a:rPr lang="en-US" altLang="en-US" dirty="0" err="1"/>
              <a:t>iHawks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F-35 Joint Strike Fighter</a:t>
            </a:r>
          </a:p>
          <a:p>
            <a:pPr lvl="1" eaLnBrk="1" hangingPunct="1"/>
            <a:r>
              <a:rPr lang="en-US" altLang="en-US" dirty="0"/>
              <a:t>Real Time Infrared Electro Optic Simulator</a:t>
            </a:r>
          </a:p>
          <a:p>
            <a:pPr lvl="2" eaLnBrk="1" hangingPunct="1"/>
            <a:r>
              <a:rPr lang="en-US" altLang="en-US" dirty="0"/>
              <a:t>infrared and electro-optic sensor systems. </a:t>
            </a:r>
          </a:p>
          <a:p>
            <a:pPr lvl="1" eaLnBrk="1" hangingPunct="1"/>
            <a:r>
              <a:rPr lang="en-US" altLang="en-US" dirty="0"/>
              <a:t>Synchronization and Control</a:t>
            </a:r>
          </a:p>
          <a:p>
            <a:pPr lvl="2" eaLnBrk="1" hangingPunct="1"/>
            <a:r>
              <a:rPr lang="en-US" altLang="en-US" dirty="0"/>
              <a:t>integrated avionics testing </a:t>
            </a:r>
          </a:p>
          <a:p>
            <a:pPr lvl="1" eaLnBrk="1" hangingPunct="1"/>
            <a:r>
              <a:rPr lang="en-US" altLang="en-US" dirty="0"/>
              <a:t>Image Generation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19400" y="1143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Aft>
                <a:spcPct val="30000"/>
              </a:spcAft>
              <a:buBlip>
                <a:blip r:embed="rId3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3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en-US" sz="3600" b="1"/>
          </a:p>
        </p:txBody>
      </p:sp>
      <p:pic>
        <p:nvPicPr>
          <p:cNvPr id="18" name="Picture 5" descr="r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14" y="2844836"/>
            <a:ext cx="1958926" cy="1551469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sc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8605"/>
          <a:stretch/>
        </p:blipFill>
        <p:spPr bwMode="auto">
          <a:xfrm>
            <a:off x="6527959" y="2124222"/>
            <a:ext cx="2387441" cy="137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9708" y="986536"/>
            <a:ext cx="8229600" cy="4171950"/>
          </a:xfrm>
          <a:prstGeom prst="rect">
            <a:avLst/>
          </a:prstGeom>
          <a:noFill/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Aegis – CR2 weapons system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THAAD – Missile Program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Deep Water – Radar, Tracking Systems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AMDR – Air Defense Missile Radar (SPY)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LCS – Radar and Weapons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LRASM – Long Range Anti Ship Missile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MH-60S – Helicopter Simulator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LAMPS – Vehicle Simulation Lab</a:t>
            </a:r>
          </a:p>
          <a:p>
            <a:pPr marL="231775" indent="-231775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en-US" sz="2000" cap="none" dirty="0">
                <a:latin typeface="Brandon Grotesque Regular"/>
                <a:cs typeface="Calibri"/>
              </a:rPr>
              <a:t>EA-6B – Weapons Training System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19400" y="1143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Aft>
                <a:spcPct val="30000"/>
              </a:spcAft>
              <a:buBlip>
                <a:blip r:embed="rId4"/>
              </a:buBlip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 eaLnBrk="0" hangingPunct="0">
              <a:spcAft>
                <a:spcPct val="30000"/>
              </a:spcAft>
              <a:buClr>
                <a:srgbClr val="FF3737"/>
              </a:buClr>
              <a:buFont typeface="Wingdings 2" pitchFamily="18" charset="2"/>
              <a:buChar char="®"/>
              <a:defRPr sz="2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Aft>
                <a:spcPct val="30000"/>
              </a:spcAft>
              <a:buSzPct val="70000"/>
              <a:buBlip>
                <a:blip r:embed="rId4"/>
              </a:buBlip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SzPct val="70000"/>
              <a:buBlip>
                <a:blip r:embed="rId4"/>
              </a:buBlip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en-US" sz="3600" b="1"/>
          </a:p>
        </p:txBody>
      </p:sp>
      <p:pic>
        <p:nvPicPr>
          <p:cNvPr id="15365" name="Picture 5" descr="THAA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56" y="1257300"/>
            <a:ext cx="915988" cy="74295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3646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58" y="1339653"/>
            <a:ext cx="1133475" cy="9144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44" y="2246930"/>
            <a:ext cx="1066800" cy="59650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9" descr="F18 Hornet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50" y="2324582"/>
            <a:ext cx="1219200" cy="599408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miss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67" y="3108723"/>
            <a:ext cx="1060450" cy="663178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p6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50" y="3139679"/>
            <a:ext cx="1219200" cy="601265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17" y="3970734"/>
            <a:ext cx="1066800" cy="47982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EA-6B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50" y="3848100"/>
            <a:ext cx="1219200" cy="602456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DDG class destro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58" y="610769"/>
            <a:ext cx="1219200" cy="653654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37482"/>
            <a:ext cx="8229600" cy="5138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Lockheed Martin</a:t>
            </a:r>
          </a:p>
        </p:txBody>
      </p:sp>
      <p:pic>
        <p:nvPicPr>
          <p:cNvPr id="21" name="Picture 12" descr="Lockhe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58" y="90487"/>
            <a:ext cx="1964986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0642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482"/>
            <a:ext cx="8478570" cy="5138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/>
              <a:t>AEGIS, US Navy Program - Lockheed Martin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963582"/>
            <a:ext cx="8559209" cy="3506788"/>
          </a:xfrm>
        </p:spPr>
        <p:txBody>
          <a:bodyPr/>
          <a:lstStyle/>
          <a:p>
            <a:r>
              <a:rPr lang="en-US" sz="1800" dirty="0"/>
              <a:t>Lockheed Martin, Moorestown is the Prime</a:t>
            </a:r>
          </a:p>
          <a:p>
            <a:r>
              <a:rPr lang="en-US" sz="1800" dirty="0"/>
              <a:t>Concurrent hardware and software are currently in</a:t>
            </a:r>
            <a:br>
              <a:rPr lang="en-US" sz="1800" dirty="0"/>
            </a:br>
            <a:r>
              <a:rPr lang="en-US" sz="1800" dirty="0"/>
              <a:t>use in the Aegis Weapons System.  Concurrent</a:t>
            </a:r>
            <a:br>
              <a:rPr lang="en-US" sz="1800" dirty="0"/>
            </a:br>
            <a:r>
              <a:rPr lang="en-US" sz="1800" dirty="0"/>
              <a:t>selected in 1992 and will provide support through 2012:   </a:t>
            </a:r>
          </a:p>
          <a:p>
            <a:pPr lvl="1"/>
            <a:r>
              <a:rPr lang="en-US" sz="1400" dirty="0"/>
              <a:t>6 Phase 3</a:t>
            </a:r>
          </a:p>
          <a:p>
            <a:pPr lvl="1"/>
            <a:r>
              <a:rPr lang="en-US" sz="1400" dirty="0"/>
              <a:t>7 Phase1 and 7 Phase 1R </a:t>
            </a:r>
          </a:p>
          <a:p>
            <a:r>
              <a:rPr lang="en-US" sz="1800" dirty="0"/>
              <a:t>Concurrent Linux Real-Time Operating System was recently </a:t>
            </a:r>
            <a:br>
              <a:rPr lang="en-US" sz="1800" dirty="0"/>
            </a:br>
            <a:r>
              <a:rPr lang="en-US" sz="1800" dirty="0"/>
              <a:t>selected for COTS Refresh 2 (CR2) next generation Aegis</a:t>
            </a:r>
          </a:p>
          <a:p>
            <a:r>
              <a:rPr lang="en-US" sz="1800" dirty="0"/>
              <a:t>Dr. Jim Briggs, Chief Scientist from the LM Moorestown Aegis Team, has stated:</a:t>
            </a:r>
          </a:p>
          <a:p>
            <a:pPr lvl="1"/>
            <a:r>
              <a:rPr lang="en-US" sz="1400" dirty="0"/>
              <a:t>“Concurrent equipment is a core part of the success of the Spy Radar and Weapon Control systems”</a:t>
            </a:r>
          </a:p>
          <a:p>
            <a:pPr lvl="1"/>
            <a:r>
              <a:rPr lang="en-US" sz="1400" dirty="0"/>
              <a:t>“Concurrent has long-term support, technical expertise and is responsive to the customer’s needs”  </a:t>
            </a:r>
          </a:p>
          <a:p>
            <a:pPr lvl="1"/>
            <a:r>
              <a:rPr lang="en-US" sz="1400" dirty="0"/>
              <a:t>“Concurrent equipment is deployed tactically interfacing with a variety of sensors and devices in a real-time multiprocessor environment</a:t>
            </a:r>
          </a:p>
        </p:txBody>
      </p:sp>
      <p:pic>
        <p:nvPicPr>
          <p:cNvPr id="16387" name="Picture 3" descr="DDG class destro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00151"/>
            <a:ext cx="2438400" cy="130660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CUR Brand Colors 2015">
      <a:dk1>
        <a:srgbClr val="6F726F"/>
      </a:dk1>
      <a:lt1>
        <a:sysClr val="window" lastClr="FFFFFF"/>
      </a:lt1>
      <a:dk2>
        <a:srgbClr val="6F726F"/>
      </a:dk2>
      <a:lt2>
        <a:srgbClr val="B6B5B0"/>
      </a:lt2>
      <a:accent1>
        <a:srgbClr val="279ECE"/>
      </a:accent1>
      <a:accent2>
        <a:srgbClr val="007EB9"/>
      </a:accent2>
      <a:accent3>
        <a:srgbClr val="87BF53"/>
      </a:accent3>
      <a:accent4>
        <a:srgbClr val="73B632"/>
      </a:accent4>
      <a:accent5>
        <a:srgbClr val="682D74"/>
      </a:accent5>
      <a:accent6>
        <a:srgbClr val="CE0058"/>
      </a:accent6>
      <a:hlink>
        <a:srgbClr val="279ECE"/>
      </a:hlink>
      <a:folHlink>
        <a:srgbClr val="1E8A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2">
  <a:themeElements>
    <a:clrScheme name="CCUR Brand Colors 2015">
      <a:dk1>
        <a:srgbClr val="6F726F"/>
      </a:dk1>
      <a:lt1>
        <a:sysClr val="window" lastClr="FFFFFF"/>
      </a:lt1>
      <a:dk2>
        <a:srgbClr val="6F726F"/>
      </a:dk2>
      <a:lt2>
        <a:srgbClr val="B6B5B0"/>
      </a:lt2>
      <a:accent1>
        <a:srgbClr val="279ECE"/>
      </a:accent1>
      <a:accent2>
        <a:srgbClr val="007EB9"/>
      </a:accent2>
      <a:accent3>
        <a:srgbClr val="87BF53"/>
      </a:accent3>
      <a:accent4>
        <a:srgbClr val="73B632"/>
      </a:accent4>
      <a:accent5>
        <a:srgbClr val="682D74"/>
      </a:accent5>
      <a:accent6>
        <a:srgbClr val="CE0058"/>
      </a:accent6>
      <a:hlink>
        <a:srgbClr val="279ECE"/>
      </a:hlink>
      <a:folHlink>
        <a:srgbClr val="1E8A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2">
  <a:themeElements>
    <a:clrScheme name="CCUR Brand Colors 2015">
      <a:dk1>
        <a:srgbClr val="6F726F"/>
      </a:dk1>
      <a:lt1>
        <a:sysClr val="window" lastClr="FFFFFF"/>
      </a:lt1>
      <a:dk2>
        <a:srgbClr val="6F726F"/>
      </a:dk2>
      <a:lt2>
        <a:srgbClr val="B6B5B0"/>
      </a:lt2>
      <a:accent1>
        <a:srgbClr val="279ECE"/>
      </a:accent1>
      <a:accent2>
        <a:srgbClr val="007EB9"/>
      </a:accent2>
      <a:accent3>
        <a:srgbClr val="87BF53"/>
      </a:accent3>
      <a:accent4>
        <a:srgbClr val="73B632"/>
      </a:accent4>
      <a:accent5>
        <a:srgbClr val="682D74"/>
      </a:accent5>
      <a:accent6>
        <a:srgbClr val="CE0058"/>
      </a:accent6>
      <a:hlink>
        <a:srgbClr val="279ECE"/>
      </a:hlink>
      <a:folHlink>
        <a:srgbClr val="1E8A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CUR Brand Colors 2015">
    <a:dk1>
      <a:srgbClr val="6F726F"/>
    </a:dk1>
    <a:lt1>
      <a:sysClr val="window" lastClr="FFFFFF"/>
    </a:lt1>
    <a:dk2>
      <a:srgbClr val="6F726F"/>
    </a:dk2>
    <a:lt2>
      <a:srgbClr val="B6B5B0"/>
    </a:lt2>
    <a:accent1>
      <a:srgbClr val="279ECE"/>
    </a:accent1>
    <a:accent2>
      <a:srgbClr val="007EB9"/>
    </a:accent2>
    <a:accent3>
      <a:srgbClr val="87BF53"/>
    </a:accent3>
    <a:accent4>
      <a:srgbClr val="73B632"/>
    </a:accent4>
    <a:accent5>
      <a:srgbClr val="682D74"/>
    </a:accent5>
    <a:accent6>
      <a:srgbClr val="CE0058"/>
    </a:accent6>
    <a:hlink>
      <a:srgbClr val="279ECE"/>
    </a:hlink>
    <a:folHlink>
      <a:srgbClr val="1E8A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18282</TotalTime>
  <Words>1446</Words>
  <Application>Microsoft Office PowerPoint</Application>
  <PresentationFormat>On-screen Show (16:9)</PresentationFormat>
  <Paragraphs>257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Brandon Grotesque Medium</vt:lpstr>
      <vt:lpstr>Brandon Grotesque Light</vt:lpstr>
      <vt:lpstr>Brandon Grotesque Regular</vt:lpstr>
      <vt:lpstr>Arial Narrow</vt:lpstr>
      <vt:lpstr>Arial</vt:lpstr>
      <vt:lpstr>Verdana</vt:lpstr>
      <vt:lpstr>Calibri</vt:lpstr>
      <vt:lpstr>Calibri Light</vt:lpstr>
      <vt:lpstr>Times New Roman</vt:lpstr>
      <vt:lpstr>Custom Design</vt:lpstr>
      <vt:lpstr>Title 2</vt:lpstr>
      <vt:lpstr>1_Title 2</vt:lpstr>
      <vt:lpstr>PowerPoint Presentation</vt:lpstr>
      <vt:lpstr>Our Value Proposition</vt:lpstr>
      <vt:lpstr>Partial list of RedHawk / iHawk™  Customers &amp; Projects</vt:lpstr>
      <vt:lpstr>PowerPoint Presentation</vt:lpstr>
      <vt:lpstr>RedHawk at Raytheon</vt:lpstr>
      <vt:lpstr>Northrop Grumman</vt:lpstr>
      <vt:lpstr>Northrop Grumman</vt:lpstr>
      <vt:lpstr>Lockheed Martin</vt:lpstr>
      <vt:lpstr>AEGIS, US Navy Program - Lockheed Martin</vt:lpstr>
      <vt:lpstr>THAAD Missile Program- Lockheed Martin</vt:lpstr>
      <vt:lpstr>Presentation Agenda</vt:lpstr>
      <vt:lpstr>Supported Hardware  X86 based SBCs/Systems  Real-Time Multiprocessing Systems</vt:lpstr>
      <vt:lpstr>iHawk Systems</vt:lpstr>
      <vt:lpstr>CPCI, PC-104 and VME iHawks</vt:lpstr>
      <vt:lpstr>RedHawk  Low Latency Real Time Linux </vt:lpstr>
      <vt:lpstr>RedHawk Linux environment</vt:lpstr>
      <vt:lpstr>RedHawk Linux</vt:lpstr>
      <vt:lpstr>What is RedHawk?</vt:lpstr>
      <vt:lpstr>RedHawk is built on Red Hat, CentOS, Umbuntu</vt:lpstr>
      <vt:lpstr>RedHawk and kernel.org</vt:lpstr>
      <vt:lpstr> Shielded CPUs and Shielded Memory</vt:lpstr>
      <vt:lpstr>GPU Workbench</vt:lpstr>
      <vt:lpstr>CUDA Support under RedHawk</vt:lpstr>
      <vt:lpstr>NightStar</vt:lpstr>
      <vt:lpstr>NightStar Benefits</vt:lpstr>
      <vt:lpstr>SIMulation Workbench</vt:lpstr>
      <vt:lpstr>SIMulation Workbench</vt:lpstr>
      <vt:lpstr>SIMulation Workbench</vt:lpstr>
      <vt:lpstr>SIMulation Workbench</vt:lpstr>
      <vt:lpstr>Summary - Value Adds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Brickmeier, James</dc:creator>
  <cp:lastModifiedBy>Bill Kahn</cp:lastModifiedBy>
  <cp:revision>534</cp:revision>
  <cp:lastPrinted>2015-04-09T22:11:50Z</cp:lastPrinted>
  <dcterms:created xsi:type="dcterms:W3CDTF">2015-03-25T21:26:46Z</dcterms:created>
  <dcterms:modified xsi:type="dcterms:W3CDTF">2017-12-06T01:42:53Z</dcterms:modified>
</cp:coreProperties>
</file>