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69" r:id="rId4"/>
    <p:sldId id="270" r:id="rId5"/>
    <p:sldId id="273" r:id="rId6"/>
    <p:sldId id="271" r:id="rId7"/>
    <p:sldId id="272" r:id="rId8"/>
    <p:sldId id="279" r:id="rId9"/>
    <p:sldId id="274" r:id="rId10"/>
    <p:sldId id="275" r:id="rId11"/>
    <p:sldId id="276" r:id="rId12"/>
    <p:sldId id="277" r:id="rId13"/>
    <p:sldId id="278" r:id="rId14"/>
    <p:sldId id="280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 R. Morris" initials="JRM" lastIdx="7" clrIdx="0">
    <p:extLst>
      <p:ext uri="{19B8F6BF-5375-455C-9EA6-DF929625EA0E}">
        <p15:presenceInfo xmlns:p15="http://schemas.microsoft.com/office/powerpoint/2012/main" userId="Justin R. Mor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napToObjects="1" showGuides="1">
      <p:cViewPr varScale="1">
        <p:scale>
          <a:sx n="87" d="100"/>
          <a:sy n="87" d="100"/>
        </p:scale>
        <p:origin x="1363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2D9C2-7B75-4B98-8A85-A2E51A2E5B0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BC6D953-B029-49E4-AE9E-264D8BB9FBBC}">
      <dgm:prSet phldrT="[Text]" custT="1"/>
      <dgm:spPr/>
      <dgm:t>
        <a:bodyPr/>
        <a:lstStyle/>
        <a:p>
          <a:r>
            <a:rPr lang="en-US" sz="2400" dirty="0"/>
            <a:t>DO-178B</a:t>
          </a:r>
        </a:p>
      </dgm:t>
    </dgm:pt>
    <dgm:pt modelId="{CFC60A57-936B-4D0C-B707-952BB53DE472}" type="parTrans" cxnId="{BBAE7B17-B64E-4839-B0E7-8CA4495384E9}">
      <dgm:prSet/>
      <dgm:spPr/>
      <dgm:t>
        <a:bodyPr/>
        <a:lstStyle/>
        <a:p>
          <a:endParaRPr lang="en-US"/>
        </a:p>
      </dgm:t>
    </dgm:pt>
    <dgm:pt modelId="{46564941-3C67-488E-A36F-5FE5DD49AAC1}" type="sibTrans" cxnId="{BBAE7B17-B64E-4839-B0E7-8CA4495384E9}">
      <dgm:prSet/>
      <dgm:spPr/>
      <dgm:t>
        <a:bodyPr/>
        <a:lstStyle/>
        <a:p>
          <a:endParaRPr lang="en-US"/>
        </a:p>
      </dgm:t>
    </dgm:pt>
    <dgm:pt modelId="{DF21C9E5-98E1-44FE-8C29-AE17B640B2AD}">
      <dgm:prSet phldrT="[Text]" custT="1"/>
      <dgm:spPr/>
      <dgm:t>
        <a:bodyPr/>
        <a:lstStyle/>
        <a:p>
          <a:r>
            <a:rPr lang="en-US" sz="2400" dirty="0"/>
            <a:t>7150.2B</a:t>
          </a:r>
        </a:p>
      </dgm:t>
    </dgm:pt>
    <dgm:pt modelId="{7CD60BAB-6AE0-4D91-9D04-B205CE4845E6}" type="parTrans" cxnId="{A2147897-9D5F-406C-9B1F-235FCCC5FFBA}">
      <dgm:prSet/>
      <dgm:spPr/>
      <dgm:t>
        <a:bodyPr/>
        <a:lstStyle/>
        <a:p>
          <a:endParaRPr lang="en-US"/>
        </a:p>
      </dgm:t>
    </dgm:pt>
    <dgm:pt modelId="{E7B30996-4CB9-4114-8279-8DAA41911960}" type="sibTrans" cxnId="{A2147897-9D5F-406C-9B1F-235FCCC5FFBA}">
      <dgm:prSet/>
      <dgm:spPr/>
      <dgm:t>
        <a:bodyPr/>
        <a:lstStyle/>
        <a:p>
          <a:endParaRPr lang="en-US"/>
        </a:p>
      </dgm:t>
    </dgm:pt>
    <dgm:pt modelId="{75A26239-15D7-4EA8-8DDD-78BE47986335}" type="pres">
      <dgm:prSet presAssocID="{E082D9C2-7B75-4B98-8A85-A2E51A2E5B00}" presName="compositeShape" presStyleCnt="0">
        <dgm:presLayoutVars>
          <dgm:chMax val="7"/>
          <dgm:dir/>
          <dgm:resizeHandles val="exact"/>
        </dgm:presLayoutVars>
      </dgm:prSet>
      <dgm:spPr/>
    </dgm:pt>
    <dgm:pt modelId="{D9A1843E-2B3E-4934-A681-E8DDD81674B0}" type="pres">
      <dgm:prSet presAssocID="{9BC6D953-B029-49E4-AE9E-264D8BB9FBBC}" presName="circ1" presStyleLbl="vennNode1" presStyleIdx="0" presStyleCnt="2"/>
      <dgm:spPr/>
    </dgm:pt>
    <dgm:pt modelId="{1BA4A19E-56AD-48ED-BF94-482C00C88D1F}" type="pres">
      <dgm:prSet presAssocID="{9BC6D953-B029-49E4-AE9E-264D8BB9FBB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617D621-4002-4A1E-AFDD-863B14EDD57C}" type="pres">
      <dgm:prSet presAssocID="{DF21C9E5-98E1-44FE-8C29-AE17B640B2AD}" presName="circ2" presStyleLbl="vennNode1" presStyleIdx="1" presStyleCnt="2"/>
      <dgm:spPr/>
    </dgm:pt>
    <dgm:pt modelId="{3A779342-64C9-4143-A297-67DDE49DDB1C}" type="pres">
      <dgm:prSet presAssocID="{DF21C9E5-98E1-44FE-8C29-AE17B640B2A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BAE7B17-B64E-4839-B0E7-8CA4495384E9}" srcId="{E082D9C2-7B75-4B98-8A85-A2E51A2E5B00}" destId="{9BC6D953-B029-49E4-AE9E-264D8BB9FBBC}" srcOrd="0" destOrd="0" parTransId="{CFC60A57-936B-4D0C-B707-952BB53DE472}" sibTransId="{46564941-3C67-488E-A36F-5FE5DD49AAC1}"/>
    <dgm:cxn modelId="{2C7FE222-4618-4274-9F93-8B99D5CCAC00}" type="presOf" srcId="{E082D9C2-7B75-4B98-8A85-A2E51A2E5B00}" destId="{75A26239-15D7-4EA8-8DDD-78BE47986335}" srcOrd="0" destOrd="0" presId="urn:microsoft.com/office/officeart/2005/8/layout/venn1"/>
    <dgm:cxn modelId="{A8FA2E2D-0F1F-4C47-ACA8-51B35E849009}" type="presOf" srcId="{DF21C9E5-98E1-44FE-8C29-AE17B640B2AD}" destId="{1617D621-4002-4A1E-AFDD-863B14EDD57C}" srcOrd="0" destOrd="0" presId="urn:microsoft.com/office/officeart/2005/8/layout/venn1"/>
    <dgm:cxn modelId="{A2147897-9D5F-406C-9B1F-235FCCC5FFBA}" srcId="{E082D9C2-7B75-4B98-8A85-A2E51A2E5B00}" destId="{DF21C9E5-98E1-44FE-8C29-AE17B640B2AD}" srcOrd="1" destOrd="0" parTransId="{7CD60BAB-6AE0-4D91-9D04-B205CE4845E6}" sibTransId="{E7B30996-4CB9-4114-8279-8DAA41911960}"/>
    <dgm:cxn modelId="{A03DDDB5-98B7-48B4-8A62-CF43F163EB66}" type="presOf" srcId="{9BC6D953-B029-49E4-AE9E-264D8BB9FBBC}" destId="{1BA4A19E-56AD-48ED-BF94-482C00C88D1F}" srcOrd="1" destOrd="0" presId="urn:microsoft.com/office/officeart/2005/8/layout/venn1"/>
    <dgm:cxn modelId="{741417C5-9759-49D6-89D8-E801EEDBEC39}" type="presOf" srcId="{9BC6D953-B029-49E4-AE9E-264D8BB9FBBC}" destId="{D9A1843E-2B3E-4934-A681-E8DDD81674B0}" srcOrd="0" destOrd="0" presId="urn:microsoft.com/office/officeart/2005/8/layout/venn1"/>
    <dgm:cxn modelId="{91C693CD-AEFF-4812-8476-D9CBF5B9F70C}" type="presOf" srcId="{DF21C9E5-98E1-44FE-8C29-AE17B640B2AD}" destId="{3A779342-64C9-4143-A297-67DDE49DDB1C}" srcOrd="1" destOrd="0" presId="urn:microsoft.com/office/officeart/2005/8/layout/venn1"/>
    <dgm:cxn modelId="{4C894219-71A8-44A0-A6F1-96913BA3FB6E}" type="presParOf" srcId="{75A26239-15D7-4EA8-8DDD-78BE47986335}" destId="{D9A1843E-2B3E-4934-A681-E8DDD81674B0}" srcOrd="0" destOrd="0" presId="urn:microsoft.com/office/officeart/2005/8/layout/venn1"/>
    <dgm:cxn modelId="{4A1E200E-B128-48BC-A9B3-0E3FA5D60BB8}" type="presParOf" srcId="{75A26239-15D7-4EA8-8DDD-78BE47986335}" destId="{1BA4A19E-56AD-48ED-BF94-482C00C88D1F}" srcOrd="1" destOrd="0" presId="urn:microsoft.com/office/officeart/2005/8/layout/venn1"/>
    <dgm:cxn modelId="{3F29B97C-B770-476A-99EA-2ED3229808F1}" type="presParOf" srcId="{75A26239-15D7-4EA8-8DDD-78BE47986335}" destId="{1617D621-4002-4A1E-AFDD-863B14EDD57C}" srcOrd="2" destOrd="0" presId="urn:microsoft.com/office/officeart/2005/8/layout/venn1"/>
    <dgm:cxn modelId="{205F75DD-6855-4F4D-8267-49DA239FE1CA}" type="presParOf" srcId="{75A26239-15D7-4EA8-8DDD-78BE47986335}" destId="{3A779342-64C9-4143-A297-67DDE49DDB1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82D9C2-7B75-4B98-8A85-A2E51A2E5B0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BC6D953-B029-49E4-AE9E-264D8BB9FBBC}">
      <dgm:prSet phldrT="[Text]" custT="1"/>
      <dgm:spPr/>
      <dgm:t>
        <a:bodyPr/>
        <a:lstStyle/>
        <a:p>
          <a:r>
            <a:rPr lang="en-US" sz="2400" dirty="0"/>
            <a:t>DO-178B</a:t>
          </a:r>
        </a:p>
      </dgm:t>
    </dgm:pt>
    <dgm:pt modelId="{CFC60A57-936B-4D0C-B707-952BB53DE472}" type="parTrans" cxnId="{BBAE7B17-B64E-4839-B0E7-8CA4495384E9}">
      <dgm:prSet/>
      <dgm:spPr/>
      <dgm:t>
        <a:bodyPr/>
        <a:lstStyle/>
        <a:p>
          <a:endParaRPr lang="en-US"/>
        </a:p>
      </dgm:t>
    </dgm:pt>
    <dgm:pt modelId="{46564941-3C67-488E-A36F-5FE5DD49AAC1}" type="sibTrans" cxnId="{BBAE7B17-B64E-4839-B0E7-8CA4495384E9}">
      <dgm:prSet/>
      <dgm:spPr/>
      <dgm:t>
        <a:bodyPr/>
        <a:lstStyle/>
        <a:p>
          <a:endParaRPr lang="en-US"/>
        </a:p>
      </dgm:t>
    </dgm:pt>
    <dgm:pt modelId="{DF21C9E5-98E1-44FE-8C29-AE17B640B2AD}">
      <dgm:prSet phldrT="[Text]" custT="1"/>
      <dgm:spPr/>
      <dgm:t>
        <a:bodyPr/>
        <a:lstStyle/>
        <a:p>
          <a:r>
            <a:rPr lang="en-US" sz="2400" dirty="0"/>
            <a:t>7150.2B</a:t>
          </a:r>
        </a:p>
      </dgm:t>
    </dgm:pt>
    <dgm:pt modelId="{7CD60BAB-6AE0-4D91-9D04-B205CE4845E6}" type="parTrans" cxnId="{A2147897-9D5F-406C-9B1F-235FCCC5FFBA}">
      <dgm:prSet/>
      <dgm:spPr/>
      <dgm:t>
        <a:bodyPr/>
        <a:lstStyle/>
        <a:p>
          <a:endParaRPr lang="en-US"/>
        </a:p>
      </dgm:t>
    </dgm:pt>
    <dgm:pt modelId="{E7B30996-4CB9-4114-8279-8DAA41911960}" type="sibTrans" cxnId="{A2147897-9D5F-406C-9B1F-235FCCC5FFBA}">
      <dgm:prSet/>
      <dgm:spPr/>
      <dgm:t>
        <a:bodyPr/>
        <a:lstStyle/>
        <a:p>
          <a:endParaRPr lang="en-US"/>
        </a:p>
      </dgm:t>
    </dgm:pt>
    <dgm:pt modelId="{75A26239-15D7-4EA8-8DDD-78BE47986335}" type="pres">
      <dgm:prSet presAssocID="{E082D9C2-7B75-4B98-8A85-A2E51A2E5B00}" presName="compositeShape" presStyleCnt="0">
        <dgm:presLayoutVars>
          <dgm:chMax val="7"/>
          <dgm:dir/>
          <dgm:resizeHandles val="exact"/>
        </dgm:presLayoutVars>
      </dgm:prSet>
      <dgm:spPr/>
    </dgm:pt>
    <dgm:pt modelId="{D9A1843E-2B3E-4934-A681-E8DDD81674B0}" type="pres">
      <dgm:prSet presAssocID="{9BC6D953-B029-49E4-AE9E-264D8BB9FBBC}" presName="circ1" presStyleLbl="vennNode1" presStyleIdx="0" presStyleCnt="2"/>
      <dgm:spPr/>
    </dgm:pt>
    <dgm:pt modelId="{1BA4A19E-56AD-48ED-BF94-482C00C88D1F}" type="pres">
      <dgm:prSet presAssocID="{9BC6D953-B029-49E4-AE9E-264D8BB9FBB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617D621-4002-4A1E-AFDD-863B14EDD57C}" type="pres">
      <dgm:prSet presAssocID="{DF21C9E5-98E1-44FE-8C29-AE17B640B2AD}" presName="circ2" presStyleLbl="vennNode1" presStyleIdx="1" presStyleCnt="2"/>
      <dgm:spPr/>
    </dgm:pt>
    <dgm:pt modelId="{3A779342-64C9-4143-A297-67DDE49DDB1C}" type="pres">
      <dgm:prSet presAssocID="{DF21C9E5-98E1-44FE-8C29-AE17B640B2A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BAE7B17-B64E-4839-B0E7-8CA4495384E9}" srcId="{E082D9C2-7B75-4B98-8A85-A2E51A2E5B00}" destId="{9BC6D953-B029-49E4-AE9E-264D8BB9FBBC}" srcOrd="0" destOrd="0" parTransId="{CFC60A57-936B-4D0C-B707-952BB53DE472}" sibTransId="{46564941-3C67-488E-A36F-5FE5DD49AAC1}"/>
    <dgm:cxn modelId="{2C7FE222-4618-4274-9F93-8B99D5CCAC00}" type="presOf" srcId="{E082D9C2-7B75-4B98-8A85-A2E51A2E5B00}" destId="{75A26239-15D7-4EA8-8DDD-78BE47986335}" srcOrd="0" destOrd="0" presId="urn:microsoft.com/office/officeart/2005/8/layout/venn1"/>
    <dgm:cxn modelId="{A8FA2E2D-0F1F-4C47-ACA8-51B35E849009}" type="presOf" srcId="{DF21C9E5-98E1-44FE-8C29-AE17B640B2AD}" destId="{1617D621-4002-4A1E-AFDD-863B14EDD57C}" srcOrd="0" destOrd="0" presId="urn:microsoft.com/office/officeart/2005/8/layout/venn1"/>
    <dgm:cxn modelId="{A2147897-9D5F-406C-9B1F-235FCCC5FFBA}" srcId="{E082D9C2-7B75-4B98-8A85-A2E51A2E5B00}" destId="{DF21C9E5-98E1-44FE-8C29-AE17B640B2AD}" srcOrd="1" destOrd="0" parTransId="{7CD60BAB-6AE0-4D91-9D04-B205CE4845E6}" sibTransId="{E7B30996-4CB9-4114-8279-8DAA41911960}"/>
    <dgm:cxn modelId="{A03DDDB5-98B7-48B4-8A62-CF43F163EB66}" type="presOf" srcId="{9BC6D953-B029-49E4-AE9E-264D8BB9FBBC}" destId="{1BA4A19E-56AD-48ED-BF94-482C00C88D1F}" srcOrd="1" destOrd="0" presId="urn:microsoft.com/office/officeart/2005/8/layout/venn1"/>
    <dgm:cxn modelId="{741417C5-9759-49D6-89D8-E801EEDBEC39}" type="presOf" srcId="{9BC6D953-B029-49E4-AE9E-264D8BB9FBBC}" destId="{D9A1843E-2B3E-4934-A681-E8DDD81674B0}" srcOrd="0" destOrd="0" presId="urn:microsoft.com/office/officeart/2005/8/layout/venn1"/>
    <dgm:cxn modelId="{91C693CD-AEFF-4812-8476-D9CBF5B9F70C}" type="presOf" srcId="{DF21C9E5-98E1-44FE-8C29-AE17B640B2AD}" destId="{3A779342-64C9-4143-A297-67DDE49DDB1C}" srcOrd="1" destOrd="0" presId="urn:microsoft.com/office/officeart/2005/8/layout/venn1"/>
    <dgm:cxn modelId="{4C894219-71A8-44A0-A6F1-96913BA3FB6E}" type="presParOf" srcId="{75A26239-15D7-4EA8-8DDD-78BE47986335}" destId="{D9A1843E-2B3E-4934-A681-E8DDD81674B0}" srcOrd="0" destOrd="0" presId="urn:microsoft.com/office/officeart/2005/8/layout/venn1"/>
    <dgm:cxn modelId="{4A1E200E-B128-48BC-A9B3-0E3FA5D60BB8}" type="presParOf" srcId="{75A26239-15D7-4EA8-8DDD-78BE47986335}" destId="{1BA4A19E-56AD-48ED-BF94-482C00C88D1F}" srcOrd="1" destOrd="0" presId="urn:microsoft.com/office/officeart/2005/8/layout/venn1"/>
    <dgm:cxn modelId="{3F29B97C-B770-476A-99EA-2ED3229808F1}" type="presParOf" srcId="{75A26239-15D7-4EA8-8DDD-78BE47986335}" destId="{1617D621-4002-4A1E-AFDD-863B14EDD57C}" srcOrd="2" destOrd="0" presId="urn:microsoft.com/office/officeart/2005/8/layout/venn1"/>
    <dgm:cxn modelId="{205F75DD-6855-4F4D-8267-49DA239FE1CA}" type="presParOf" srcId="{75A26239-15D7-4EA8-8DDD-78BE47986335}" destId="{3A779342-64C9-4143-A297-67DDE49DDB1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1843E-2B3E-4934-A681-E8DDD81674B0}">
      <dsp:nvSpPr>
        <dsp:cNvPr id="0" name=""/>
        <dsp:cNvSpPr/>
      </dsp:nvSpPr>
      <dsp:spPr>
        <a:xfrm>
          <a:off x="93769" y="48049"/>
          <a:ext cx="2312992" cy="23129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DO-178B</a:t>
          </a:r>
        </a:p>
      </dsp:txBody>
      <dsp:txXfrm>
        <a:off x="416755" y="320801"/>
        <a:ext cx="1333617" cy="1767489"/>
      </dsp:txXfrm>
    </dsp:sp>
    <dsp:sp modelId="{1617D621-4002-4A1E-AFDD-863B14EDD57C}">
      <dsp:nvSpPr>
        <dsp:cNvPr id="0" name=""/>
        <dsp:cNvSpPr/>
      </dsp:nvSpPr>
      <dsp:spPr>
        <a:xfrm>
          <a:off x="1760791" y="48049"/>
          <a:ext cx="2312992" cy="23129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7150.2B</a:t>
          </a:r>
        </a:p>
      </dsp:txBody>
      <dsp:txXfrm>
        <a:off x="2417181" y="320801"/>
        <a:ext cx="1333617" cy="1767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1843E-2B3E-4934-A681-E8DDD81674B0}">
      <dsp:nvSpPr>
        <dsp:cNvPr id="0" name=""/>
        <dsp:cNvSpPr/>
      </dsp:nvSpPr>
      <dsp:spPr>
        <a:xfrm>
          <a:off x="93769" y="48049"/>
          <a:ext cx="2312992" cy="23129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DO-178B</a:t>
          </a:r>
        </a:p>
      </dsp:txBody>
      <dsp:txXfrm>
        <a:off x="416755" y="320801"/>
        <a:ext cx="1333617" cy="1767489"/>
      </dsp:txXfrm>
    </dsp:sp>
    <dsp:sp modelId="{1617D621-4002-4A1E-AFDD-863B14EDD57C}">
      <dsp:nvSpPr>
        <dsp:cNvPr id="0" name=""/>
        <dsp:cNvSpPr/>
      </dsp:nvSpPr>
      <dsp:spPr>
        <a:xfrm>
          <a:off x="1760791" y="48049"/>
          <a:ext cx="2312992" cy="23129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7150.2B</a:t>
          </a:r>
        </a:p>
      </dsp:txBody>
      <dsp:txXfrm>
        <a:off x="2417181" y="320801"/>
        <a:ext cx="1333617" cy="1767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95D040-3F2A-43E9-8FB5-04DD91653A66}" type="datetimeFigureOut">
              <a:rPr lang="en-US"/>
              <a:pPr>
                <a:defRPr/>
              </a:pPr>
              <a:t>11/26/2017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79759B-78D7-40D9-AA74-553216DD8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45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A5DF-54D6-43B7-B4B0-E0EEE24E48DE}" type="datetime1">
              <a:rPr lang="en-US"/>
              <a:pPr>
                <a:defRPr/>
              </a:pPr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F3FC3-7A86-4B6D-9199-4691EDE53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8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1E4E0-5D7B-441A-B56B-61DE0136F9D8}" type="datetime1">
              <a:rPr lang="en-US"/>
              <a:pPr>
                <a:defRPr/>
              </a:pPr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0260-2185-416B-B517-40B457DFF5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9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8E8B-2FD1-4849-BE30-EBB3B3B07A3F}" type="datetime1">
              <a:rPr lang="en-US"/>
              <a:pPr>
                <a:defRPr/>
              </a:pPr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AA964-90A0-47E6-BFD4-597883E31C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2400" y="1066800"/>
            <a:ext cx="8839200" cy="5562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42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5898D-C5D3-4D22-A73C-194A2C277D7A}" type="datetime1">
              <a:rPr lang="en-US"/>
              <a:pPr>
                <a:defRPr/>
              </a:pPr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B9F1-8376-4720-92D5-0462E5ECAF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6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DE259-B62A-4188-8AF8-8AD7CBC68A81}" type="datetime1">
              <a:rPr lang="en-US"/>
              <a:pPr>
                <a:defRPr/>
              </a:pPr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70539-2FF4-4806-B852-C48FC48B22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7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6BCB-7BB1-46C4-B3C5-429DDA4223E7}" type="datetime1">
              <a:rPr lang="en-US"/>
              <a:pPr>
                <a:defRPr/>
              </a:pPr>
              <a:t>11/26/2017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0D1ED-3983-4D59-95A8-011517D477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5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F0D9C-474E-4A87-A1BC-D0E58CEBA6F5}" type="datetime1">
              <a:rPr lang="en-US"/>
              <a:pPr>
                <a:defRPr/>
              </a:pPr>
              <a:t>11/26/2017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2F5CF-D4FE-438C-BFB8-5DDD746DF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4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7B44E-CDF2-4E9D-96BA-F825DB653174}" type="datetime1">
              <a:rPr lang="en-US"/>
              <a:pPr>
                <a:defRPr/>
              </a:pPr>
              <a:t>11/26/2017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7137-ADCC-4FB2-9C15-AF914EB87C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1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AC59B-A2C2-4F5B-B8A8-A75ED31FEF22}" type="datetime1">
              <a:rPr lang="en-US"/>
              <a:pPr>
                <a:defRPr/>
              </a:pPr>
              <a:t>11/26/2017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E9B7A-5710-4321-A32B-22E816950A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7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9FB8B-AA92-4EB3-BECB-2EE67C18A9D7}" type="datetime1">
              <a:rPr lang="en-US"/>
              <a:pPr>
                <a:defRPr/>
              </a:pPr>
              <a:t>11/26/2017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60F8-07F8-437A-A8EE-4B64834D7A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0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978AC-63CE-49CA-A898-062E1EE639D9}" type="datetime1">
              <a:rPr lang="en-US"/>
              <a:pPr>
                <a:defRPr/>
              </a:pPr>
              <a:t>11/26/2017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A9EE-7759-4D2F-923D-CBFB9F38C5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9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CD2B72-47E5-4B0C-8ACE-7E224D71241E}" type="datetime1">
              <a:rPr lang="en-US"/>
              <a:pPr>
                <a:defRPr/>
              </a:pPr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9057" y="6356350"/>
            <a:ext cx="5682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86AA06-7627-4C8B-B6AE-D634DA8A50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9" descr="MeatballSmall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53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934" y="81640"/>
            <a:ext cx="1369060" cy="628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739742" y="6193919"/>
            <a:ext cx="599301" cy="6589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5.pn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s3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-120894" y="1494738"/>
            <a:ext cx="9385788" cy="1470025"/>
          </a:xfrm>
        </p:spPr>
        <p:txBody>
          <a:bodyPr/>
          <a:lstStyle/>
          <a:p>
            <a:r>
              <a:rPr lang="en-US" dirty="0"/>
              <a:t>Open-Source RTOS Space Qualification</a:t>
            </a:r>
            <a:br>
              <a:rPr lang="en-US" dirty="0"/>
            </a:br>
            <a:r>
              <a:rPr lang="en-US" sz="2400" dirty="0"/>
              <a:t>An RTEMS Case Study</a:t>
            </a:r>
            <a:endParaRPr lang="en-US" dirty="0"/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5429250" y="4860885"/>
            <a:ext cx="3603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Scott Zemerick</a:t>
            </a:r>
          </a:p>
          <a:p>
            <a:r>
              <a:rPr lang="en-US" dirty="0"/>
              <a:t>Systems Engineer</a:t>
            </a:r>
          </a:p>
          <a:p>
            <a:r>
              <a:rPr lang="en-US" dirty="0"/>
              <a:t>TMC Technologies</a:t>
            </a:r>
          </a:p>
          <a:p>
            <a:r>
              <a:rPr lang="en-US" dirty="0"/>
              <a:t>NASA’s IV&amp;V Program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800" y="6356350"/>
            <a:ext cx="64897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5B3DA-DDBD-47BC-85B9-1BEF1905254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9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3102" y="5636871"/>
            <a:ext cx="2011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 Credit:  NASA/JHU APL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A226D-3025-4D2C-8FC4-FA3800642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0" y="4931120"/>
            <a:ext cx="2348992" cy="1277662"/>
          </a:xfrm>
          <a:prstGeom prst="rect">
            <a:avLst/>
          </a:prstGeom>
        </p:spPr>
      </p:pic>
      <p:pic>
        <p:nvPicPr>
          <p:cNvPr id="13" name="Picture 1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887163F-87C6-4754-AC70-AF4C167AD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697" y="2900767"/>
            <a:ext cx="2169385" cy="20241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B165-257E-4542-9BDF-73DCEDCC48A4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D87EE7-CB40-4932-AEC8-DDB7AB2E0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84" y="17589"/>
            <a:ext cx="8229600" cy="1143000"/>
          </a:xfrm>
        </p:spPr>
        <p:txBody>
          <a:bodyPr/>
          <a:lstStyle/>
          <a:p>
            <a:r>
              <a:rPr lang="en-US" sz="3600" dirty="0"/>
              <a:t>Core-Artifacts-List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709CA5F-82EB-4AEB-8648-8CC106EB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400" y="6356350"/>
            <a:ext cx="6070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C15D1-E5F0-4E5A-839F-1540EC9C7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1" y="863682"/>
            <a:ext cx="5033594" cy="2042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EF0770-0258-4E9D-88AD-4E7C3C9B8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30" y="2872041"/>
            <a:ext cx="4265189" cy="3273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2C9202-1E3C-4474-93E4-D2D64BE79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620" y="2872041"/>
            <a:ext cx="4555216" cy="2453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ED352E-B007-47D4-8621-C5F59B49A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700" y="5400137"/>
            <a:ext cx="4475773" cy="53602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D63E93-BE74-4AFC-8675-3F615300E9EE}"/>
              </a:ext>
            </a:extLst>
          </p:cNvPr>
          <p:cNvSpPr/>
          <p:nvPr/>
        </p:nvSpPr>
        <p:spPr>
          <a:xfrm>
            <a:off x="1162069" y="871762"/>
            <a:ext cx="1805773" cy="178975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17A0DA-F7F5-4553-A492-E67AD929FD8A}"/>
              </a:ext>
            </a:extLst>
          </p:cNvPr>
          <p:cNvSpPr/>
          <p:nvPr/>
        </p:nvSpPr>
        <p:spPr>
          <a:xfrm>
            <a:off x="971569" y="2914040"/>
            <a:ext cx="1805773" cy="302211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B13DEA-72A0-457C-8959-994E154683B9}"/>
              </a:ext>
            </a:extLst>
          </p:cNvPr>
          <p:cNvSpPr/>
          <p:nvPr/>
        </p:nvSpPr>
        <p:spPr>
          <a:xfrm>
            <a:off x="5279799" y="2780067"/>
            <a:ext cx="1805773" cy="336575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0532D5-38BE-401C-987F-618497CBDAD8}"/>
              </a:ext>
            </a:extLst>
          </p:cNvPr>
          <p:cNvSpPr txBox="1"/>
          <p:nvPr/>
        </p:nvSpPr>
        <p:spPr>
          <a:xfrm>
            <a:off x="5052426" y="948965"/>
            <a:ext cx="37105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a pre-</a:t>
            </a:r>
            <a:r>
              <a:rPr lang="en-US" dirty="0" err="1"/>
              <a:t>qual</a:t>
            </a:r>
            <a:r>
              <a:rPr lang="en-US" dirty="0"/>
              <a:t> starting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Friendly names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Should not be surprising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Category-based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“Hidden” pre-</a:t>
            </a:r>
            <a:r>
              <a:rPr lang="en-US" dirty="0" err="1"/>
              <a:t>qual</a:t>
            </a:r>
            <a:r>
              <a:rPr lang="en-US" dirty="0"/>
              <a:t> with focus on process and testing</a:t>
            </a:r>
          </a:p>
        </p:txBody>
      </p:sp>
    </p:spTree>
    <p:extLst>
      <p:ext uri="{BB962C8B-B14F-4D97-AF65-F5344CB8AC3E}">
        <p14:creationId xmlns:p14="http://schemas.microsoft.com/office/powerpoint/2010/main" val="1203770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B165-257E-4542-9BDF-73DCEDCC48A4}" type="slidenum">
              <a:rPr lang="en-US" smtClean="0"/>
              <a:t>11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6170" y="818387"/>
            <a:ext cx="82877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latin typeface="Arial"/>
                <a:ea typeface="ＭＳ Ｐゴシック" charset="0"/>
                <a:cs typeface="ＭＳ Ｐゴシック" charset="0"/>
              </a:rPr>
              <a:t>Task 4</a:t>
            </a: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: Apply </a:t>
            </a:r>
            <a:r>
              <a:rPr lang="en-US" sz="2000" i="1" kern="0" dirty="0">
                <a:latin typeface="Arial"/>
                <a:ea typeface="ＭＳ Ｐゴシック" charset="0"/>
                <a:cs typeface="ＭＳ Ｐゴシック" charset="0"/>
              </a:rPr>
              <a:t>Core-Artifacts-List</a:t>
            </a: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 to Open-Source Project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Chose RTEMS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Significant NASA / ESA flight heritage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Professional, well-managed open-source project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Desires to incorporate pre-qualification into their open-source process – but can’t be a burden – wants a lightweight process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Has some existing processes, tests, documentation in place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D87EE7-CB40-4932-AEC8-DDB7AB2E0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84" y="17589"/>
            <a:ext cx="8229600" cy="1143000"/>
          </a:xfrm>
        </p:spPr>
        <p:txBody>
          <a:bodyPr/>
          <a:lstStyle/>
          <a:p>
            <a:r>
              <a:rPr lang="en-US" sz="3600" dirty="0"/>
              <a:t>Applicable to RTEMS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709CA5F-82EB-4AEB-8648-8CC106EB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400" y="6356350"/>
            <a:ext cx="6070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C1C977D-4739-4A0D-985B-8F9C30B1F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086" y="988949"/>
            <a:ext cx="1948191" cy="10596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4F0043-E696-4805-8BE8-0C882685D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347" y="2963578"/>
            <a:ext cx="3777672" cy="352134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6C47B55-A47C-435B-B2AF-D42DC184D64B}"/>
              </a:ext>
            </a:extLst>
          </p:cNvPr>
          <p:cNvSpPr/>
          <p:nvPr/>
        </p:nvSpPr>
        <p:spPr>
          <a:xfrm>
            <a:off x="5279799" y="2990594"/>
            <a:ext cx="3718220" cy="346296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Bent-Up 21">
            <a:extLst>
              <a:ext uri="{FF2B5EF4-FFF2-40B4-BE49-F238E27FC236}">
                <a16:creationId xmlns:a16="http://schemas.microsoft.com/office/drawing/2014/main" id="{041D4A26-3CA5-4845-88E2-43B070E455F7}"/>
              </a:ext>
            </a:extLst>
          </p:cNvPr>
          <p:cNvSpPr/>
          <p:nvPr/>
        </p:nvSpPr>
        <p:spPr>
          <a:xfrm rot="5400000" flipH="1">
            <a:off x="3148220" y="2338262"/>
            <a:ext cx="1103434" cy="3100272"/>
          </a:xfrm>
          <a:prstGeom prst="bentUpArrow">
            <a:avLst>
              <a:gd name="adj1" fmla="val 25000"/>
              <a:gd name="adj2" fmla="val 23223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F4FEDB3-901A-4844-88DC-D66E4C78C5AE}"/>
              </a:ext>
            </a:extLst>
          </p:cNvPr>
          <p:cNvSpPr/>
          <p:nvPr/>
        </p:nvSpPr>
        <p:spPr>
          <a:xfrm>
            <a:off x="2074020" y="4141175"/>
            <a:ext cx="400050" cy="4132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9266D-F6C9-40FE-BA0D-2E73E1D8C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573" y="5379360"/>
            <a:ext cx="2217773" cy="1074194"/>
          </a:xfrm>
          <a:prstGeom prst="rect">
            <a:avLst/>
          </a:prstGeom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51F66CF5-D250-407F-80E0-3A4CBA3D16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925149"/>
              </p:ext>
            </p:extLst>
          </p:nvPr>
        </p:nvGraphicFramePr>
        <p:xfrm>
          <a:off x="226170" y="3235569"/>
          <a:ext cx="4167554" cy="2409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08777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B165-257E-4542-9BDF-73DCEDCC48A4}" type="slidenum">
              <a:rPr lang="en-US" smtClean="0"/>
              <a:t>12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709CA5F-82EB-4AEB-8648-8CC106EB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400" y="6356350"/>
            <a:ext cx="6070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C1C977D-4739-4A0D-985B-8F9C30B1F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086" y="988949"/>
            <a:ext cx="1948191" cy="10596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4F0043-E696-4805-8BE8-0C882685D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68" y="1131967"/>
            <a:ext cx="5257782" cy="490102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6C47B55-A47C-435B-B2AF-D42DC184D64B}"/>
              </a:ext>
            </a:extLst>
          </p:cNvPr>
          <p:cNvSpPr/>
          <p:nvPr/>
        </p:nvSpPr>
        <p:spPr>
          <a:xfrm>
            <a:off x="206637" y="1160589"/>
            <a:ext cx="5178651" cy="496325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41DBBC-E2F9-44EB-8A11-2DFFDC00D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613" y="1534258"/>
            <a:ext cx="415925" cy="4300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6A9984-C3D9-4125-8B4A-B8DB34ECD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874" y="2557096"/>
            <a:ext cx="415925" cy="4300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C90B4F-D579-4A16-8F60-9DF921003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171" y="5553215"/>
            <a:ext cx="415925" cy="4300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6A6F9E-C617-4AC4-A1E9-ABA0E6B0B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344" y="4365136"/>
            <a:ext cx="415925" cy="430048"/>
          </a:xfrm>
          <a:prstGeom prst="rect">
            <a:avLst/>
          </a:prstGeom>
        </p:spPr>
      </p:pic>
      <p:sp>
        <p:nvSpPr>
          <p:cNvPr id="21" name="Title 6">
            <a:extLst>
              <a:ext uri="{FF2B5EF4-FFF2-40B4-BE49-F238E27FC236}">
                <a16:creationId xmlns:a16="http://schemas.microsoft.com/office/drawing/2014/main" id="{4504934C-E7B3-4C0A-90C0-F7DC497900DA}"/>
              </a:ext>
            </a:extLst>
          </p:cNvPr>
          <p:cNvSpPr txBox="1">
            <a:spLocks/>
          </p:cNvSpPr>
          <p:nvPr/>
        </p:nvSpPr>
        <p:spPr bwMode="auto">
          <a:xfrm>
            <a:off x="469900" y="-7443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/>
              <a:t>Applicable to RTEMS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92611E-C370-43CE-B09D-6E884BA00EDB}"/>
              </a:ext>
            </a:extLst>
          </p:cNvPr>
          <p:cNvSpPr/>
          <p:nvPr/>
        </p:nvSpPr>
        <p:spPr>
          <a:xfrm>
            <a:off x="4936881" y="2324203"/>
            <a:ext cx="42896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kern="0" dirty="0">
                <a:latin typeface="Arial"/>
                <a:ea typeface="ＭＳ Ｐゴシック" charset="0"/>
                <a:cs typeface="ＭＳ Ｐゴシック" charset="0"/>
              </a:rPr>
              <a:t>Next Steps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Arial"/>
                <a:ea typeface="ＭＳ Ｐゴシック" charset="0"/>
                <a:cs typeface="ＭＳ Ｐゴシック" charset="0"/>
              </a:rPr>
              <a:t>Dive into more details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Arial"/>
                <a:ea typeface="ＭＳ Ｐゴシック" charset="0"/>
                <a:cs typeface="ＭＳ Ｐゴシック" charset="0"/>
              </a:rPr>
              <a:t>Provide scorecard on areas that can be improved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Arial"/>
                <a:ea typeface="ＭＳ Ｐゴシック" charset="0"/>
                <a:cs typeface="ＭＳ Ｐゴシック" charset="0"/>
              </a:rPr>
              <a:t>Leverage open-source tools to generate artifacts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Arial"/>
                <a:ea typeface="ＭＳ Ｐゴシック" charset="0"/>
                <a:cs typeface="ＭＳ Ｐゴシック" charset="0"/>
              </a:rPr>
              <a:t>Think about requirements more</a:t>
            </a:r>
          </a:p>
        </p:txBody>
      </p:sp>
    </p:spTree>
    <p:extLst>
      <p:ext uri="{BB962C8B-B14F-4D97-AF65-F5344CB8AC3E}">
        <p14:creationId xmlns:p14="http://schemas.microsoft.com/office/powerpoint/2010/main" val="1571567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B165-257E-4542-9BDF-73DCEDCC48A4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709CA5F-82EB-4AEB-8648-8CC106EB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400" y="6356350"/>
            <a:ext cx="6070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4504934C-E7B3-4C0A-90C0-F7DC497900DA}"/>
              </a:ext>
            </a:extLst>
          </p:cNvPr>
          <p:cNvSpPr txBox="1">
            <a:spLocks/>
          </p:cNvSpPr>
          <p:nvPr/>
        </p:nvSpPr>
        <p:spPr bwMode="auto">
          <a:xfrm>
            <a:off x="469900" y="-7443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u="sng" dirty="0"/>
              <a:t>R</a:t>
            </a:r>
            <a:r>
              <a:rPr lang="en-US" sz="3200" dirty="0"/>
              <a:t>T</a:t>
            </a:r>
            <a:r>
              <a:rPr lang="en-US" sz="3200" b="1" u="sng" dirty="0"/>
              <a:t>E</a:t>
            </a:r>
            <a:r>
              <a:rPr lang="en-US" sz="3200" dirty="0"/>
              <a:t>MS </a:t>
            </a:r>
            <a:r>
              <a:rPr lang="en-US" sz="3200" b="1" u="sng" dirty="0"/>
              <a:t>S</a:t>
            </a:r>
            <a:r>
              <a:rPr lang="en-US" sz="3200" dirty="0"/>
              <a:t>pace Qualification </a:t>
            </a:r>
          </a:p>
          <a:p>
            <a:r>
              <a:rPr lang="en-US" sz="3200" b="1" u="sng" dirty="0"/>
              <a:t>T</a:t>
            </a:r>
            <a:r>
              <a:rPr lang="en-US" sz="3200" dirty="0"/>
              <a:t>est Bed (REST)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F383CB7-B225-4BF9-94C5-690C4018FAA4}"/>
              </a:ext>
            </a:extLst>
          </p:cNvPr>
          <p:cNvSpPr txBox="1">
            <a:spLocks/>
          </p:cNvSpPr>
          <p:nvPr/>
        </p:nvSpPr>
        <p:spPr>
          <a:xfrm>
            <a:off x="2595091" y="3191359"/>
            <a:ext cx="4100251" cy="634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/>
              <a:t>Pre-Qualification Space Profile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F07A03-AAEA-4FCB-A45D-A02848B9287F}"/>
              </a:ext>
            </a:extLst>
          </p:cNvPr>
          <p:cNvSpPr/>
          <p:nvPr/>
        </p:nvSpPr>
        <p:spPr>
          <a:xfrm>
            <a:off x="1524868" y="4405189"/>
            <a:ext cx="1861987" cy="8845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LEON3</a:t>
            </a:r>
          </a:p>
          <a:p>
            <a:pPr algn="ctr"/>
            <a:r>
              <a:rPr lang="en-US" sz="2000" dirty="0"/>
              <a:t>Xilinx Spartan6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FA2EBB-6824-4F22-9700-87244A04F988}"/>
              </a:ext>
            </a:extLst>
          </p:cNvPr>
          <p:cNvSpPr/>
          <p:nvPr/>
        </p:nvSpPr>
        <p:spPr>
          <a:xfrm>
            <a:off x="1524000" y="3703660"/>
            <a:ext cx="5870661" cy="639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LEON3</a:t>
            </a:r>
          </a:p>
          <a:p>
            <a:pPr algn="ctr"/>
            <a:r>
              <a:rPr lang="en-US" sz="1600" dirty="0"/>
              <a:t>(WFIRST uses LEON4)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1411DF-68F7-4A58-8D76-EA4F26BC1E07}"/>
              </a:ext>
            </a:extLst>
          </p:cNvPr>
          <p:cNvSpPr/>
          <p:nvPr/>
        </p:nvSpPr>
        <p:spPr>
          <a:xfrm>
            <a:off x="5497324" y="4405188"/>
            <a:ext cx="1861987" cy="8845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QEMU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7B647C-FA49-48F3-9F3F-F76A36253DCD}"/>
              </a:ext>
            </a:extLst>
          </p:cNvPr>
          <p:cNvSpPr/>
          <p:nvPr/>
        </p:nvSpPr>
        <p:spPr>
          <a:xfrm>
            <a:off x="3511096" y="4407824"/>
            <a:ext cx="1861987" cy="8845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TSIM2</a:t>
            </a:r>
            <a:endParaRPr lang="en-US" dirty="0"/>
          </a:p>
        </p:txBody>
      </p:sp>
      <p:pic>
        <p:nvPicPr>
          <p:cNvPr id="22" name="Picture 2" descr="GR-CPCI-GR740">
            <a:extLst>
              <a:ext uri="{FF2B5EF4-FFF2-40B4-BE49-F238E27FC236}">
                <a16:creationId xmlns:a16="http://schemas.microsoft.com/office/drawing/2014/main" id="{DDD80ACC-E5DF-4CB7-933C-62561A01F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39" y="5351416"/>
            <a:ext cx="1578507" cy="105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9B66DAB-C367-4FFC-837B-71D0EA17F72B}"/>
              </a:ext>
            </a:extLst>
          </p:cNvPr>
          <p:cNvSpPr txBox="1"/>
          <p:nvPr/>
        </p:nvSpPr>
        <p:spPr>
          <a:xfrm>
            <a:off x="2236950" y="5077072"/>
            <a:ext cx="1186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JSTAR Hardware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8DE46D-7ADC-424A-BC91-DE422F2BB5BD}"/>
              </a:ext>
            </a:extLst>
          </p:cNvPr>
          <p:cNvSpPr txBox="1"/>
          <p:nvPr/>
        </p:nvSpPr>
        <p:spPr>
          <a:xfrm>
            <a:off x="4755498" y="5057613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Virtual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B7498B-AAF1-48F8-847E-8EBD1F7AAFCD}"/>
              </a:ext>
            </a:extLst>
          </p:cNvPr>
          <p:cNvSpPr txBox="1"/>
          <p:nvPr/>
        </p:nvSpPr>
        <p:spPr>
          <a:xfrm>
            <a:off x="6759467" y="5057612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Virtual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AA362CF-8D43-463B-A44E-C44D4E508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111" y="5321426"/>
            <a:ext cx="312860" cy="3059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81932C-1C75-4658-8096-B0F13CC38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718" y="5354071"/>
            <a:ext cx="312860" cy="3059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0290DF-70C0-495F-BE84-662C1543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503" y="5378022"/>
            <a:ext cx="312860" cy="30595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01F6D6F-FF10-4972-9CCE-45B2CB66ED2D}"/>
              </a:ext>
            </a:extLst>
          </p:cNvPr>
          <p:cNvSpPr/>
          <p:nvPr/>
        </p:nvSpPr>
        <p:spPr>
          <a:xfrm>
            <a:off x="644716" y="1274750"/>
            <a:ext cx="8001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REST is a virtual environment with LEON3 instruction set simulator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Goal will be a basic set of checkout tests</a:t>
            </a:r>
            <a:r>
              <a:rPr lang="en-US" sz="2000" dirty="0">
                <a:solidFill>
                  <a:srgbClr val="000000"/>
                </a:solidFill>
              </a:rPr>
              <a:t> and suitable for pre-qualification testing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Repeatable test results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60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54A5D-C745-492B-8858-EFFCA57C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D6E8-E243-4E17-92CF-B6E92CEE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67783E5-77F1-428C-9528-A5834926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FY18 Work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7DD400-2FBB-47C9-93F6-4A1C5E7FC6FF}"/>
              </a:ext>
            </a:extLst>
          </p:cNvPr>
          <p:cNvSpPr/>
          <p:nvPr/>
        </p:nvSpPr>
        <p:spPr>
          <a:xfrm>
            <a:off x="312126" y="1572461"/>
            <a:ext cx="79790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Continue working with RTEMS community on pre-qualification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Investigate RTOS security and how to assess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How much should we care about embedded RTOS security?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What characteristics of security apply to an RTOS?</a:t>
            </a:r>
          </a:p>
          <a:p>
            <a:pPr lvl="2"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Mature </a:t>
            </a:r>
            <a:r>
              <a:rPr lang="en-US" sz="2000" kern="0" dirty="0" err="1">
                <a:latin typeface="Arial"/>
                <a:ea typeface="ＭＳ Ｐゴシック" charset="0"/>
                <a:cs typeface="ＭＳ Ｐゴシック" charset="0"/>
              </a:rPr>
              <a:t>cFS</a:t>
            </a: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 </a:t>
            </a:r>
            <a:r>
              <a:rPr lang="en-US" sz="2000" kern="0" dirty="0" err="1">
                <a:latin typeface="Arial"/>
                <a:ea typeface="ＭＳ Ｐゴシック" charset="0"/>
                <a:cs typeface="ＭＳ Ｐゴシック" charset="0"/>
              </a:rPr>
              <a:t>CryptoLib</a:t>
            </a: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 and Release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CryptoLib</a:t>
            </a:r>
            <a:r>
              <a:rPr lang="en-US" sz="2000" dirty="0"/>
              <a:t> implements SDLS procedures and allow for easy integration into existing CFS command ingest and telemetry output applications</a:t>
            </a:r>
          </a:p>
          <a:p>
            <a:pPr lvl="2">
              <a:defRPr/>
            </a:pP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Integrate into NOS3 – </a:t>
            </a: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  <a:hlinkClick r:id="rId2"/>
              </a:rPr>
              <a:t>http://www.nos3.org</a:t>
            </a: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lvl="2"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9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53FF4-6938-499E-8475-251FB730D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41" y="286065"/>
            <a:ext cx="8229600" cy="1246431"/>
          </a:xfrm>
        </p:spPr>
        <p:txBody>
          <a:bodyPr/>
          <a:lstStyle/>
          <a:p>
            <a:r>
              <a:rPr lang="en-US" dirty="0"/>
              <a:t>NASA RTOS Usage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FEB67-5E6D-480D-8488-75766B2A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B9619-A59F-4CD4-BCEC-CBF8BF5C1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Picture 2" descr="Image result for freertos logo">
            <a:extLst>
              <a:ext uri="{FF2B5EF4-FFF2-40B4-BE49-F238E27FC236}">
                <a16:creationId xmlns:a16="http://schemas.microsoft.com/office/drawing/2014/main" id="{45B5DEAF-B043-441E-A4E0-9ACFF18F2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87" y="1689329"/>
            <a:ext cx="224539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linux logo">
            <a:extLst>
              <a:ext uri="{FF2B5EF4-FFF2-40B4-BE49-F238E27FC236}">
                <a16:creationId xmlns:a16="http://schemas.microsoft.com/office/drawing/2014/main" id="{04A21C16-25CD-431C-859A-50C834B12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14" y="4918252"/>
            <a:ext cx="2202276" cy="119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@RTEMS">
            <a:extLst>
              <a:ext uri="{FF2B5EF4-FFF2-40B4-BE49-F238E27FC236}">
                <a16:creationId xmlns:a16="http://schemas.microsoft.com/office/drawing/2014/main" id="{6D4D5E7C-6820-446C-B17A-F6380CD4A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97" y="2861658"/>
            <a:ext cx="1914191" cy="19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mage result for vxworks logo">
            <a:extLst>
              <a:ext uri="{FF2B5EF4-FFF2-40B4-BE49-F238E27FC236}">
                <a16:creationId xmlns:a16="http://schemas.microsoft.com/office/drawing/2014/main" id="{F5312DC2-6BB1-4474-93B2-3F4954DD1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69" y="1101896"/>
            <a:ext cx="1752600" cy="179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3AD9C0-5628-4F94-805E-314D35923E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7459" y="3350665"/>
            <a:ext cx="2938462" cy="552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61D5B4-6BDE-4C97-8044-BC5CE02FDB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6359" y="2527529"/>
            <a:ext cx="2111619" cy="10994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677074-6117-4F1A-A498-4C0958A4B2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6156" y="1675847"/>
            <a:ext cx="2238375" cy="5619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04EC36-F3E4-49DF-B6F3-0F95413FB13B}"/>
              </a:ext>
            </a:extLst>
          </p:cNvPr>
          <p:cNvCxnSpPr>
            <a:cxnSpLocks/>
          </p:cNvCxnSpPr>
          <p:nvPr/>
        </p:nvCxnSpPr>
        <p:spPr>
          <a:xfrm>
            <a:off x="3420177" y="1415562"/>
            <a:ext cx="961718" cy="4940788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FA19325-6993-4691-ABE4-EAB1DB1438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0174" y="3958925"/>
            <a:ext cx="1881784" cy="7181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C5A57-10AA-4693-A3BC-1CD3EF6DFA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3236" y="4931648"/>
            <a:ext cx="2422906" cy="6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81D6-9384-4F14-91BE-696CBAA9F931}" type="datetime1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your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B165-257E-4542-9BDF-73DCEDCC48A4}" type="slidenum">
              <a:rPr lang="en-US" smtClean="0"/>
              <a:t>3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900581"/>
            <a:ext cx="7162800" cy="57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/>
              <a:t>Open-Source Advantages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" y="1371083"/>
            <a:ext cx="79130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Projects desire to own/control all source code forever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Not locked into specific vendor/version for many years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Not locked into proprietary build environment / tools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Don’t have to pay third-party for upgrades / new features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Successful heritage and flight experience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No budget for purchases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14654" y="3328658"/>
            <a:ext cx="7162800" cy="57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/>
              <a:t>Open-Source Barriers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0999" y="3780503"/>
            <a:ext cx="86487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FF0000"/>
                </a:solidFill>
                <a:latin typeface="Arial"/>
                <a:ea typeface="ＭＳ Ｐゴシック" charset="0"/>
                <a:cs typeface="ＭＳ Ｐゴシック" charset="0"/>
              </a:rPr>
              <a:t>Unable to be (easily) flight qualified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FF0000"/>
                </a:solidFill>
                <a:latin typeface="Arial"/>
                <a:ea typeface="ＭＳ Ｐゴシック" charset="0"/>
                <a:cs typeface="ＭＳ Ｐゴシック" charset="0"/>
              </a:rPr>
              <a:t>No artifacts, little or limited documentation, no test cases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Lots of internal development / testing may be needed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Example: custom drivers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Nothing is guaranteed to work “out of the box”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Could require more testing than COTS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Many forks, no central/core version, fixes/features not fed back to project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D87EE7-CB40-4932-AEC8-DDB7AB2E0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84" y="17589"/>
            <a:ext cx="8229600" cy="1143000"/>
          </a:xfrm>
        </p:spPr>
        <p:txBody>
          <a:bodyPr/>
          <a:lstStyle/>
          <a:p>
            <a:r>
              <a:rPr lang="en-US" sz="3600" dirty="0"/>
              <a:t>Open-Source RTOS Considerations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1B4A87-CE1F-4BC3-8AE2-3750BF7BB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555" y="3601876"/>
            <a:ext cx="1422522" cy="11137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4FCBB7-3624-403C-8E4D-7121C59B7458}"/>
              </a:ext>
            </a:extLst>
          </p:cNvPr>
          <p:cNvSpPr/>
          <p:nvPr/>
        </p:nvSpPr>
        <p:spPr>
          <a:xfrm>
            <a:off x="284284" y="3815862"/>
            <a:ext cx="6968271" cy="685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0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4287-F0B8-4CF0-96FF-A93F67AD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7C377-E654-4C98-BBA5-1D404E125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558" y="1180245"/>
            <a:ext cx="8229600" cy="4978767"/>
          </a:xfrm>
        </p:spPr>
        <p:txBody>
          <a:bodyPr/>
          <a:lstStyle/>
          <a:p>
            <a:r>
              <a:rPr lang="en-US" sz="2800" dirty="0"/>
              <a:t>Qualification vs Certification</a:t>
            </a:r>
          </a:p>
          <a:p>
            <a:pPr lvl="1"/>
            <a:r>
              <a:rPr lang="en-US" sz="2400" i="1" dirty="0"/>
              <a:t>The process of developing and documenting quality software by utilizing a formal process and artifact generation </a:t>
            </a:r>
          </a:p>
          <a:p>
            <a:r>
              <a:rPr lang="en-US" sz="2800" b="1" u="sng" dirty="0"/>
              <a:t>Pre</a:t>
            </a:r>
            <a:r>
              <a:rPr lang="en-US" sz="2800" dirty="0"/>
              <a:t>-Qualification is </a:t>
            </a:r>
            <a:r>
              <a:rPr lang="en-US" sz="2800" i="1" dirty="0"/>
              <a:t>jump start on qualification with core artifacts and processes</a:t>
            </a:r>
          </a:p>
          <a:p>
            <a:r>
              <a:rPr lang="en-US" sz="2800" dirty="0"/>
              <a:t>Final “Flight” Qualification</a:t>
            </a:r>
          </a:p>
          <a:p>
            <a:pPr lvl="1"/>
            <a:r>
              <a:rPr lang="en-US" sz="2400" dirty="0"/>
              <a:t>Performed on specific flight board/system</a:t>
            </a:r>
          </a:p>
          <a:p>
            <a:pPr lvl="1"/>
            <a:r>
              <a:rPr lang="en-US" sz="2400" dirty="0"/>
              <a:t>Qualified to a chosen standard</a:t>
            </a:r>
          </a:p>
          <a:p>
            <a:pPr lvl="2"/>
            <a:r>
              <a:rPr lang="en-US" sz="1800" dirty="0"/>
              <a:t>Examples: DO178-B/C, NASA 7150.2B</a:t>
            </a:r>
          </a:p>
          <a:p>
            <a:pPr lvl="1"/>
            <a:r>
              <a:rPr lang="en-US" sz="2000" dirty="0"/>
              <a:t>Tested and documented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B73F8-B910-4B56-9430-287044E7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017F7-7D10-4322-9FF2-B3E174A7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9A141-DB9B-49E8-A890-338C08FCA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251" y="3302164"/>
            <a:ext cx="851783" cy="66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1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4287-F0B8-4CF0-96FF-A93F67AD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Open-Source Qualification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B73F8-B910-4B56-9430-287044E7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This is a non-ITAR presentation, for public release and reproduction from FSW website.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017F7-7D10-4322-9FF2-B3E174A7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4B9F1-8376-4720-92D5-0462E5ECAF9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C38812-AEE2-4338-8F67-D1A6AA430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558" y="1180245"/>
            <a:ext cx="8229600" cy="4978767"/>
          </a:xfrm>
        </p:spPr>
        <p:txBody>
          <a:bodyPr/>
          <a:lstStyle/>
          <a:p>
            <a:r>
              <a:rPr lang="en-US" sz="2800" dirty="0"/>
              <a:t>Core Flight System (CFS) Class A Certification</a:t>
            </a:r>
            <a:endParaRPr lang="en-US" sz="1600" dirty="0"/>
          </a:p>
          <a:p>
            <a:pPr lvl="1"/>
            <a:r>
              <a:rPr lang="en-US" sz="2400" dirty="0"/>
              <a:t>Performed by JSC for the Orion Program</a:t>
            </a:r>
          </a:p>
          <a:p>
            <a:pPr lvl="1"/>
            <a:r>
              <a:rPr lang="en-US" sz="2400" dirty="0"/>
              <a:t>LEON3/VxWorks</a:t>
            </a:r>
          </a:p>
          <a:p>
            <a:r>
              <a:rPr lang="en-US" sz="2800" dirty="0"/>
              <a:t>Certification Included</a:t>
            </a:r>
          </a:p>
          <a:p>
            <a:pPr lvl="1"/>
            <a:r>
              <a:rPr lang="en-US" sz="2400" dirty="0"/>
              <a:t>Full coverage UT-assert unit test cases</a:t>
            </a:r>
          </a:p>
          <a:p>
            <a:pPr lvl="1"/>
            <a:r>
              <a:rPr lang="en-US" sz="2400" dirty="0"/>
              <a:t>API unit tests</a:t>
            </a:r>
          </a:p>
          <a:p>
            <a:pPr lvl="1"/>
            <a:r>
              <a:rPr lang="en-US" sz="2400" dirty="0"/>
              <a:t>Vertical integration tests</a:t>
            </a:r>
          </a:p>
          <a:p>
            <a:pPr lvl="1"/>
            <a:r>
              <a:rPr lang="en-US" sz="2400" dirty="0"/>
              <a:t>Test matrix, test plan, procedures, test report</a:t>
            </a:r>
          </a:p>
          <a:p>
            <a:pPr lvl="1"/>
            <a:r>
              <a:rPr lang="en-US" sz="2400" dirty="0"/>
              <a:t>VDD, User’s Guide</a:t>
            </a:r>
          </a:p>
          <a:p>
            <a:pPr lvl="1"/>
            <a:r>
              <a:rPr lang="en-US" sz="2400" dirty="0"/>
              <a:t>Code inspections, static analysis</a:t>
            </a:r>
          </a:p>
          <a:p>
            <a:pPr lvl="1"/>
            <a:r>
              <a:rPr lang="en-US" sz="2400" dirty="0"/>
              <a:t>Coverage analysis results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6F5D4-AB8E-4BE8-92E9-BC8910863BB0}"/>
              </a:ext>
            </a:extLst>
          </p:cNvPr>
          <p:cNvSpPr/>
          <p:nvPr/>
        </p:nvSpPr>
        <p:spPr>
          <a:xfrm>
            <a:off x="6163408" y="5495437"/>
            <a:ext cx="3433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/>
              <a:t>Lorraine Prokop, Ph.D.</a:t>
            </a:r>
          </a:p>
          <a:p>
            <a:pPr>
              <a:spcBef>
                <a:spcPts val="0"/>
              </a:spcBef>
            </a:pPr>
            <a:r>
              <a:rPr lang="en-US" sz="1050" dirty="0"/>
              <a:t>Software Manager, Advanced Exploration Systems </a:t>
            </a:r>
            <a:br>
              <a:rPr lang="en-US" sz="1050" dirty="0"/>
            </a:br>
            <a:r>
              <a:rPr lang="en-US" sz="1050" dirty="0"/>
              <a:t>Avionics &amp; Software Project NASA</a:t>
            </a:r>
            <a:br>
              <a:rPr lang="en-US" sz="1050" dirty="0"/>
            </a:br>
            <a:r>
              <a:rPr lang="en-US" sz="1050" dirty="0"/>
              <a:t>Johnson Space Center (JSC)</a:t>
            </a:r>
          </a:p>
          <a:p>
            <a:pPr>
              <a:spcBef>
                <a:spcPts val="0"/>
              </a:spcBef>
            </a:pPr>
            <a:r>
              <a:rPr lang="en-US" sz="1050" dirty="0"/>
              <a:t>October 2015</a:t>
            </a:r>
          </a:p>
        </p:txBody>
      </p:sp>
    </p:spTree>
    <p:extLst>
      <p:ext uri="{BB962C8B-B14F-4D97-AF65-F5344CB8AC3E}">
        <p14:creationId xmlns:p14="http://schemas.microsoft.com/office/powerpoint/2010/main" val="244135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B165-257E-4542-9BDF-73DCEDCC48A4}" type="slidenum">
              <a:rPr lang="en-US" smtClean="0"/>
              <a:t>6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6171" y="1151607"/>
            <a:ext cx="81872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latin typeface="Arial"/>
                <a:ea typeface="ＭＳ Ｐゴシック" charset="0"/>
                <a:cs typeface="ＭＳ Ｐゴシック" charset="0"/>
              </a:rPr>
              <a:t>Increase the quality and maturity of open-source RTOS by identifying a lean, mean, PRE-qualification process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Process should be driven by standard(s)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Process has to be simple, not overwhelming, leverage existing / free tools, and not scary</a:t>
            </a:r>
          </a:p>
          <a:p>
            <a:pPr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latin typeface="Arial"/>
                <a:ea typeface="ＭＳ Ｐゴシック" charset="0"/>
                <a:cs typeface="ＭＳ Ｐゴシック" charset="0"/>
              </a:rPr>
              <a:t>Processes are scary for open-source projects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Limited resources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No time, money, expertise, or manpower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Not agile – too rigid for open-source paradigm</a:t>
            </a:r>
          </a:p>
          <a:p>
            <a:pPr lvl="1"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lvl="0"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D87EE7-CB40-4932-AEC8-DDB7AB2E0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84" y="17589"/>
            <a:ext cx="8229600" cy="1143000"/>
          </a:xfrm>
        </p:spPr>
        <p:txBody>
          <a:bodyPr/>
          <a:lstStyle/>
          <a:p>
            <a:r>
              <a:rPr lang="en-US" sz="3600" dirty="0"/>
              <a:t>Research Goals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A1F739-5082-4581-ACAC-4868BC89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492" y="2450224"/>
            <a:ext cx="2319337" cy="13927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62B4C90-4481-4542-9DBF-B717F421C0F1}"/>
              </a:ext>
            </a:extLst>
          </p:cNvPr>
          <p:cNvSpPr/>
          <p:nvPr/>
        </p:nvSpPr>
        <p:spPr>
          <a:xfrm>
            <a:off x="6386127" y="3429000"/>
            <a:ext cx="1931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defRPr/>
            </a:pPr>
            <a:r>
              <a:rPr lang="en-US" dirty="0"/>
              <a:t>7150.2B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9A439770-5545-4A8A-8DFF-875A2EF4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400" y="6356350"/>
            <a:ext cx="6070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</p:spTree>
    <p:extLst>
      <p:ext uri="{BB962C8B-B14F-4D97-AF65-F5344CB8AC3E}">
        <p14:creationId xmlns:p14="http://schemas.microsoft.com/office/powerpoint/2010/main" val="399720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B165-257E-4542-9BDF-73DCEDCC48A4}" type="slidenum">
              <a:rPr lang="en-US" smtClean="0"/>
              <a:t>7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6171" y="1151607"/>
            <a:ext cx="60163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latin typeface="Arial"/>
                <a:ea typeface="ＭＳ Ｐゴシック" charset="0"/>
                <a:cs typeface="ＭＳ Ｐゴシック" charset="0"/>
              </a:rPr>
              <a:t>Imagine: FSW Lead on New Mission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What RTOS?  Open-source or COTS?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IF Open-Source: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Flight heritage?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Hardware profiles? LEON3/4, RAD750?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Maturity?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Flight Qualification Possible?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lvl="2"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D87EE7-CB40-4932-AEC8-DDB7AB2E0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84" y="17589"/>
            <a:ext cx="8229600" cy="1143000"/>
          </a:xfrm>
        </p:spPr>
        <p:txBody>
          <a:bodyPr/>
          <a:lstStyle/>
          <a:p>
            <a:r>
              <a:rPr lang="en-US" sz="3600" dirty="0"/>
              <a:t>Research Goals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16D9D2-35B9-455E-B384-A73876EE4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697" y="1318846"/>
            <a:ext cx="2069282" cy="35696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0E0457-4DFD-4E1E-8F1D-2F74E81FD4B3}"/>
              </a:ext>
            </a:extLst>
          </p:cNvPr>
          <p:cNvSpPr/>
          <p:nvPr/>
        </p:nvSpPr>
        <p:spPr>
          <a:xfrm>
            <a:off x="5930412" y="4910847"/>
            <a:ext cx="2929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en-US" sz="1400" kern="0" dirty="0">
                <a:latin typeface="Arial"/>
                <a:ea typeface="ＭＳ Ｐゴシック" charset="0"/>
                <a:cs typeface="ＭＳ Ｐゴシック" charset="0"/>
              </a:rPr>
              <a:t>Pre-Qualification Provides a Warm-and-Fuzzy RTOS Choice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C3F8F1-40DB-4598-8517-5FF683A54CA9}"/>
              </a:ext>
            </a:extLst>
          </p:cNvPr>
          <p:cNvSpPr/>
          <p:nvPr/>
        </p:nvSpPr>
        <p:spPr>
          <a:xfrm>
            <a:off x="284284" y="3574217"/>
            <a:ext cx="5092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latin typeface="Arial"/>
                <a:ea typeface="ＭＳ Ｐゴシック" charset="0"/>
                <a:cs typeface="ＭＳ Ｐゴシック" charset="0"/>
              </a:rPr>
              <a:t>Maturation Metrics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How to measure maturity?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How to measure software quality?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69DDF9-F8C0-4DF1-B478-F925F48169B8}"/>
              </a:ext>
            </a:extLst>
          </p:cNvPr>
          <p:cNvSpPr/>
          <p:nvPr/>
        </p:nvSpPr>
        <p:spPr>
          <a:xfrm>
            <a:off x="226171" y="4782483"/>
            <a:ext cx="6626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latin typeface="Arial"/>
                <a:ea typeface="ＭＳ Ｐゴシック" charset="0"/>
                <a:cs typeface="ＭＳ Ｐゴシック" charset="0"/>
              </a:rPr>
              <a:t>Choose open-source RTOS that is pre-qualified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Ease and jump-start the qualification process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Review state of the open-source RTOS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What is complete?  Tested?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What holes are missing? What needs tested?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b="1" kern="0" dirty="0"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C627AEE-D532-4C0B-8D8D-C6F7A797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400" y="6356350"/>
            <a:ext cx="6070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</p:spTree>
    <p:extLst>
      <p:ext uri="{BB962C8B-B14F-4D97-AF65-F5344CB8AC3E}">
        <p14:creationId xmlns:p14="http://schemas.microsoft.com/office/powerpoint/2010/main" val="420618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B165-257E-4542-9BDF-73DCEDCC48A4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D87EE7-CB40-4932-AEC8-DDB7AB2E0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84" y="17589"/>
            <a:ext cx="8229600" cy="1143000"/>
          </a:xfrm>
        </p:spPr>
        <p:txBody>
          <a:bodyPr/>
          <a:lstStyle/>
          <a:p>
            <a:r>
              <a:rPr lang="en-US" sz="3600" dirty="0"/>
              <a:t>Research Goals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C627AEE-D532-4C0B-8D8D-C6F7A797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400" y="6356350"/>
            <a:ext cx="6070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692C49-1F9C-4AD6-96D0-8A60C2F277F9}"/>
              </a:ext>
            </a:extLst>
          </p:cNvPr>
          <p:cNvSpPr/>
          <p:nvPr/>
        </p:nvSpPr>
        <p:spPr>
          <a:xfrm>
            <a:off x="3857061" y="3920878"/>
            <a:ext cx="1714500" cy="77616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cFS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F46B6B5-CA2C-405E-BBC5-5E2D67A995FB}"/>
              </a:ext>
            </a:extLst>
          </p:cNvPr>
          <p:cNvSpPr/>
          <p:nvPr/>
        </p:nvSpPr>
        <p:spPr>
          <a:xfrm>
            <a:off x="3974862" y="4524796"/>
            <a:ext cx="1465414" cy="6858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RTEMS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59C660F-BB6C-4898-B20E-0616C8E580F2}"/>
              </a:ext>
            </a:extLst>
          </p:cNvPr>
          <p:cNvSpPr/>
          <p:nvPr/>
        </p:nvSpPr>
        <p:spPr>
          <a:xfrm>
            <a:off x="1121324" y="4422304"/>
            <a:ext cx="3029309" cy="10595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RTOS Pre-Qualification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19BF16-F7B0-49DC-8158-93CA3FD45A35}"/>
              </a:ext>
            </a:extLst>
          </p:cNvPr>
          <p:cNvCxnSpPr>
            <a:cxnSpLocks/>
          </p:cNvCxnSpPr>
          <p:nvPr/>
        </p:nvCxnSpPr>
        <p:spPr>
          <a:xfrm>
            <a:off x="959579" y="3819893"/>
            <a:ext cx="7002821" cy="65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55D6C00-647C-4892-8118-085C5D7CEED3}"/>
              </a:ext>
            </a:extLst>
          </p:cNvPr>
          <p:cNvSpPr/>
          <p:nvPr/>
        </p:nvSpPr>
        <p:spPr>
          <a:xfrm>
            <a:off x="1645378" y="3027584"/>
            <a:ext cx="4907822" cy="69586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NASA Mission Flight Software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FD194F5-28B6-4BD6-98CF-E4C8EE7D3810}"/>
              </a:ext>
            </a:extLst>
          </p:cNvPr>
          <p:cNvSpPr/>
          <p:nvPr/>
        </p:nvSpPr>
        <p:spPr>
          <a:xfrm rot="16200000">
            <a:off x="2176880" y="3865198"/>
            <a:ext cx="1204316" cy="4593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99811B3-7FE9-460E-A544-B80BA1D81C3E}"/>
              </a:ext>
            </a:extLst>
          </p:cNvPr>
          <p:cNvSpPr/>
          <p:nvPr/>
        </p:nvSpPr>
        <p:spPr>
          <a:xfrm rot="16200000">
            <a:off x="1321886" y="3865200"/>
            <a:ext cx="1204317" cy="4593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F6FB1C-5632-4C91-9DCC-D04B65D37571}"/>
              </a:ext>
            </a:extLst>
          </p:cNvPr>
          <p:cNvSpPr txBox="1"/>
          <p:nvPr/>
        </p:nvSpPr>
        <p:spPr>
          <a:xfrm>
            <a:off x="6574071" y="3826415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 Source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A5E9E8-D873-4B35-A069-853E7C7FCCE4}"/>
              </a:ext>
            </a:extLst>
          </p:cNvPr>
          <p:cNvSpPr txBox="1"/>
          <p:nvPr/>
        </p:nvSpPr>
        <p:spPr>
          <a:xfrm>
            <a:off x="6562569" y="3416071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Mission Specific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8FF7B1-D0B7-44D8-9F8D-921050067A0F}"/>
              </a:ext>
            </a:extLst>
          </p:cNvPr>
          <p:cNvSpPr txBox="1"/>
          <p:nvPr/>
        </p:nvSpPr>
        <p:spPr>
          <a:xfrm>
            <a:off x="898259" y="3794029"/>
            <a:ext cx="96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Artifacts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716255-71B4-45CB-9D16-0C7E9FD8A987}"/>
              </a:ext>
            </a:extLst>
          </p:cNvPr>
          <p:cNvSpPr txBox="1"/>
          <p:nvPr/>
        </p:nvSpPr>
        <p:spPr>
          <a:xfrm>
            <a:off x="2888509" y="3771718"/>
            <a:ext cx="645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  <a:p>
            <a:r>
              <a:rPr lang="en-US" dirty="0"/>
              <a:t>Tests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C109B6-4108-453B-BF4B-15AC27193D1F}"/>
              </a:ext>
            </a:extLst>
          </p:cNvPr>
          <p:cNvSpPr/>
          <p:nvPr/>
        </p:nvSpPr>
        <p:spPr>
          <a:xfrm>
            <a:off x="439615" y="1066800"/>
            <a:ext cx="80185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000" b="1" kern="0" dirty="0">
                <a:latin typeface="Arial"/>
                <a:ea typeface="ＭＳ Ｐゴシック" charset="0"/>
                <a:cs typeface="ＭＳ Ｐゴシック" charset="0"/>
              </a:rPr>
              <a:t>GSFC Flight Software Open Source Flight Software Stack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Completely Open Source Flight Software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FF0000"/>
                </a:solidFill>
                <a:latin typeface="Arial"/>
                <a:ea typeface="ＭＳ Ｐゴシック" charset="0"/>
                <a:cs typeface="ＭＳ Ｐゴシック" charset="0"/>
              </a:rPr>
              <a:t>“Qualifiable” due to this research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Applicable to both small and large NASA missions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309E2F8-C94D-4E95-9C5E-F518B1B90FF4}"/>
              </a:ext>
            </a:extLst>
          </p:cNvPr>
          <p:cNvSpPr/>
          <p:nvPr/>
        </p:nvSpPr>
        <p:spPr>
          <a:xfrm>
            <a:off x="4229683" y="4449841"/>
            <a:ext cx="955772" cy="21532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OSAL</a:t>
            </a:r>
          </a:p>
        </p:txBody>
      </p:sp>
    </p:spTree>
    <p:extLst>
      <p:ext uri="{BB962C8B-B14F-4D97-AF65-F5344CB8AC3E}">
        <p14:creationId xmlns:p14="http://schemas.microsoft.com/office/powerpoint/2010/main" val="33198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B165-257E-4542-9BDF-73DCEDCC48A4}" type="slidenum">
              <a:rPr lang="en-US" smtClean="0"/>
              <a:t>9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6170" y="988949"/>
            <a:ext cx="828771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latin typeface="Arial"/>
                <a:ea typeface="ＭＳ Ｐゴシック" charset="0"/>
                <a:cs typeface="ＭＳ Ｐゴシック" charset="0"/>
              </a:rPr>
              <a:t>Task 1</a:t>
            </a: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: Find DO-178B and 7150.2B Overlap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latin typeface="Arial"/>
                <a:ea typeface="ＭＳ Ｐゴシック" charset="0"/>
                <a:cs typeface="ＭＳ Ｐゴシック" charset="0"/>
              </a:rPr>
              <a:t>Task 2</a:t>
            </a: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: Review Overlap and Trim to Core Artifacts</a:t>
            </a:r>
          </a:p>
          <a:p>
            <a:pPr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latin typeface="Arial"/>
                <a:ea typeface="ＭＳ Ｐゴシック" charset="0"/>
                <a:cs typeface="ＭＳ Ｐゴシック" charset="0"/>
              </a:rPr>
              <a:t>Task 3</a:t>
            </a: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: Generate </a:t>
            </a:r>
            <a:r>
              <a:rPr lang="en-US" sz="2000" i="1" kern="0" dirty="0">
                <a:latin typeface="Arial"/>
                <a:ea typeface="ＭＳ Ｐゴシック" charset="0"/>
                <a:cs typeface="ＭＳ Ｐゴシック" charset="0"/>
              </a:rPr>
              <a:t>Core-Artifacts-List</a:t>
            </a:r>
          </a:p>
          <a:p>
            <a:pPr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latin typeface="Arial"/>
                <a:ea typeface="ＭＳ Ｐゴシック" charset="0"/>
                <a:cs typeface="ＭＳ Ｐゴシック" charset="0"/>
              </a:rPr>
              <a:t>Task 4</a:t>
            </a: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: Apply </a:t>
            </a:r>
            <a:r>
              <a:rPr lang="en-US" sz="2000" i="1" kern="0" dirty="0">
                <a:latin typeface="Arial"/>
                <a:ea typeface="ＭＳ Ｐゴシック" charset="0"/>
                <a:cs typeface="ＭＳ Ｐゴシック" charset="0"/>
              </a:rPr>
              <a:t>Core-Artifacts-List</a:t>
            </a:r>
            <a:r>
              <a:rPr lang="en-US" sz="2000" kern="0" dirty="0">
                <a:latin typeface="Arial"/>
                <a:ea typeface="ＭＳ Ｐゴシック" charset="0"/>
                <a:cs typeface="ＭＳ Ｐゴシック" charset="0"/>
              </a:rPr>
              <a:t> to Open-Source Project</a:t>
            </a:r>
          </a:p>
          <a:p>
            <a:pPr lvl="1">
              <a:defRPr/>
            </a:pPr>
            <a:endParaRPr lang="en-US" sz="2000" kern="0" dirty="0"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D87EE7-CB40-4932-AEC8-DDB7AB2E0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84" y="17589"/>
            <a:ext cx="8229600" cy="1143000"/>
          </a:xfrm>
        </p:spPr>
        <p:txBody>
          <a:bodyPr/>
          <a:lstStyle/>
          <a:p>
            <a:r>
              <a:rPr lang="en-US" sz="3600" dirty="0"/>
              <a:t>Research Tasks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709CA5F-82EB-4AEB-8648-8CC106EB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400" y="6356350"/>
            <a:ext cx="6070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a non-ITAR presentation, for public release and reproduction from FSW website.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CE6A5D2-ABD2-437E-8BBA-B6FB31286E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6024461"/>
              </p:ext>
            </p:extLst>
          </p:nvPr>
        </p:nvGraphicFramePr>
        <p:xfrm>
          <a:off x="2385646" y="1916725"/>
          <a:ext cx="4167554" cy="2409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7D03CD4C-F747-4650-848C-EAD85A5C0B2C}"/>
              </a:ext>
            </a:extLst>
          </p:cNvPr>
          <p:cNvSpPr/>
          <p:nvPr/>
        </p:nvSpPr>
        <p:spPr>
          <a:xfrm rot="5400000">
            <a:off x="3805838" y="3603967"/>
            <a:ext cx="1784838" cy="731520"/>
          </a:xfrm>
          <a:prstGeom prst="bentUpArrow">
            <a:avLst>
              <a:gd name="adj1" fmla="val 25000"/>
              <a:gd name="adj2" fmla="val 23798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3ED07D-C6BC-4019-8C6F-4C42831A1D7C}"/>
              </a:ext>
            </a:extLst>
          </p:cNvPr>
          <p:cNvSpPr txBox="1"/>
          <p:nvPr/>
        </p:nvSpPr>
        <p:spPr>
          <a:xfrm>
            <a:off x="5092740" y="452801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Core Artifacts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DC5D99-8BA2-4AF1-8119-43D72E4E94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9720" y="626547"/>
            <a:ext cx="832338" cy="8594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4E120B-0427-468A-B5B1-331B26549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4464" y="1418667"/>
            <a:ext cx="832338" cy="8594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4B1603-D11E-4501-9ABA-2FA13B045C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3871" y="4862146"/>
            <a:ext cx="731520" cy="7553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6B9981-81AC-4816-B687-18DECC61C5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3831" y="5336041"/>
            <a:ext cx="832338" cy="859437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CBF3AC9D-09FE-4D9B-9C1B-0EBF873A9B3E}"/>
              </a:ext>
            </a:extLst>
          </p:cNvPr>
          <p:cNvSpPr/>
          <p:nvPr/>
        </p:nvSpPr>
        <p:spPr>
          <a:xfrm>
            <a:off x="4233496" y="2822331"/>
            <a:ext cx="400050" cy="4132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35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4599</TotalTime>
  <Words>959</Words>
  <Application>Microsoft Office PowerPoint</Application>
  <PresentationFormat>On-screen Show (4:3)</PresentationFormat>
  <Paragraphs>193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ＭＳ Ｐゴシック</vt:lpstr>
      <vt:lpstr>Arial</vt:lpstr>
      <vt:lpstr>Calibri</vt:lpstr>
      <vt:lpstr>Office Theme</vt:lpstr>
      <vt:lpstr>Open-Source RTOS Space Qualification An RTEMS Case Study</vt:lpstr>
      <vt:lpstr>NASA RTOS Usage</vt:lpstr>
      <vt:lpstr>Open-Source RTOS Considerations</vt:lpstr>
      <vt:lpstr>Terminology</vt:lpstr>
      <vt:lpstr>Open-Source Qualification Example</vt:lpstr>
      <vt:lpstr>Research Goals</vt:lpstr>
      <vt:lpstr>Research Goals</vt:lpstr>
      <vt:lpstr>Research Goals</vt:lpstr>
      <vt:lpstr>Research Tasks</vt:lpstr>
      <vt:lpstr>Core-Artifacts-List</vt:lpstr>
      <vt:lpstr>Applicable to RTEMS</vt:lpstr>
      <vt:lpstr>PowerPoint Presentation</vt:lpstr>
      <vt:lpstr>PowerPoint Presentation</vt:lpstr>
      <vt:lpstr>Ongoing FY18 Work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Goddard SpW Protocol Stack</dc:title>
  <dc:creator>Carlos Ugarte</dc:creator>
  <cp:lastModifiedBy>Scott Zemerick</cp:lastModifiedBy>
  <cp:revision>123</cp:revision>
  <dcterms:created xsi:type="dcterms:W3CDTF">2015-06-15T12:13:22Z</dcterms:created>
  <dcterms:modified xsi:type="dcterms:W3CDTF">2017-11-26T19:02:26Z</dcterms:modified>
</cp:coreProperties>
</file>