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33"/>
  </p:notesMasterIdLst>
  <p:sldIdLst>
    <p:sldId id="274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303" r:id="rId13"/>
    <p:sldId id="306" r:id="rId14"/>
    <p:sldId id="290" r:id="rId15"/>
    <p:sldId id="302" r:id="rId16"/>
    <p:sldId id="291" r:id="rId17"/>
    <p:sldId id="292" r:id="rId18"/>
    <p:sldId id="293" r:id="rId19"/>
    <p:sldId id="294" r:id="rId20"/>
    <p:sldId id="304" r:id="rId21"/>
    <p:sldId id="296" r:id="rId22"/>
    <p:sldId id="305" r:id="rId23"/>
    <p:sldId id="295" r:id="rId24"/>
    <p:sldId id="307" r:id="rId25"/>
    <p:sldId id="297" r:id="rId26"/>
    <p:sldId id="298" r:id="rId27"/>
    <p:sldId id="299" r:id="rId28"/>
    <p:sldId id="308" r:id="rId29"/>
    <p:sldId id="300" r:id="rId30"/>
    <p:sldId id="301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 autoAdjust="0"/>
    <p:restoredTop sz="92297" autoAdjust="0"/>
  </p:normalViewPr>
  <p:slideViewPr>
    <p:cSldViewPr snapToGrid="0" snapToObjects="1" showGuides="1">
      <p:cViewPr>
        <p:scale>
          <a:sx n="75" d="100"/>
          <a:sy n="75" d="100"/>
        </p:scale>
        <p:origin x="-40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8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7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E15420-52E3-4699-B63B-BCAB5568019B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4038601"/>
            <a:ext cx="6858000" cy="8382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4876801"/>
            <a:ext cx="405765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5" pos="3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7864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25989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714375" y="1485899"/>
            <a:ext cx="3667124" cy="3871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4762500" y="1485899"/>
            <a:ext cx="3667125" cy="3871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41B7A9-091C-45BB-93A7-6895965B34E7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947160"/>
            <a:ext cx="2247866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642360"/>
            <a:ext cx="224789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4616" y="3947160"/>
            <a:ext cx="2234769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54582" y="3642360"/>
            <a:ext cx="2234800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726" y="3947160"/>
            <a:ext cx="2247902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81690" y="3642360"/>
            <a:ext cx="22479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08445" y="1181100"/>
            <a:ext cx="0" cy="4000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35555" y="1181100"/>
            <a:ext cx="0" cy="4000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181100"/>
            <a:ext cx="2247900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454579" y="1181100"/>
            <a:ext cx="2234803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181689" y="1181100"/>
            <a:ext cx="2247936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6CA9B90-2156-4E48-A9D7-D7E95425C9A2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4251961"/>
            <a:ext cx="2247866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947160"/>
            <a:ext cx="224789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4616" y="4251961"/>
            <a:ext cx="2234769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54582" y="3947160"/>
            <a:ext cx="2234800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726" y="4251961"/>
            <a:ext cx="2247902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81690" y="3947160"/>
            <a:ext cx="22479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08445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35555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485900"/>
            <a:ext cx="2247900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454579" y="1485900"/>
            <a:ext cx="2234803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181689" y="1485900"/>
            <a:ext cx="2247936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69DA69A-4B4C-4CE1-97D6-906E8115CEFF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421380"/>
            <a:ext cx="1726012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7" y="3116580"/>
            <a:ext cx="172603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710814" y="3421380"/>
            <a:ext cx="1726014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710779" y="31165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7216" y="3421380"/>
            <a:ext cx="1726014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707181" y="31165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181100"/>
            <a:ext cx="1726038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710777" y="11811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707179" y="11811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0B75A04-0116-4015-8530-BDD682806086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03618" y="3421380"/>
            <a:ext cx="1726013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703582" y="3116580"/>
            <a:ext cx="172603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6703581" y="1181100"/>
            <a:ext cx="1726039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726180"/>
            <a:ext cx="1726012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7" y="3421380"/>
            <a:ext cx="172603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710814" y="3726180"/>
            <a:ext cx="1726014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710779" y="34213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7216" y="3726180"/>
            <a:ext cx="1726014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707181" y="34213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485900"/>
            <a:ext cx="1726038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710777" y="14859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707179" y="14859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4F059EA-B329-482F-A706-9290981F6EB6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03618" y="3726180"/>
            <a:ext cx="1726013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703582" y="3421380"/>
            <a:ext cx="172603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6703581" y="1485900"/>
            <a:ext cx="1726039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5" y="2834691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5" y="1185863"/>
            <a:ext cx="18478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686050" y="2834691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2683272" y="1185863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636295" y="2834691"/>
            <a:ext cx="1834753" cy="25834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39072" y="1185863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594873" y="2834691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594873" y="1185863"/>
            <a:ext cx="18347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714375" y="5188535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714375" y="3548063"/>
            <a:ext cx="18478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2686050" y="5188535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2683272" y="3548063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36295" y="5188535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639072" y="3548063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594873" y="5188535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6594873" y="3548063"/>
            <a:ext cx="18347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255A1938-7B02-4EC5-8DEA-846633E7D7AD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5" y="3134728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5" y="1485900"/>
            <a:ext cx="18478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686050" y="3134728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2683272" y="1485900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636295" y="3134728"/>
            <a:ext cx="1834753" cy="25834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39072" y="1485900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594873" y="3134728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594873" y="1485900"/>
            <a:ext cx="18347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714375" y="5488572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714375" y="3848100"/>
            <a:ext cx="18478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2686050" y="5488572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2683272" y="3848100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36295" y="5488572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639072" y="3848100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594873" y="5488572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6594873" y="3848100"/>
            <a:ext cx="18347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C3BCFE-252D-4623-8067-05D4C8C0F5C9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"/>
          <a:stretch/>
        </p:blipFill>
        <p:spPr>
          <a:xfrm>
            <a:off x="0" y="-8298"/>
            <a:ext cx="9144000" cy="650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214" y="1181100"/>
            <a:ext cx="6860136" cy="1142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0" y="2437484"/>
            <a:ext cx="6857628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227-29A0-4029-BE6D-8087B50AC4D6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3" pos="3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"/>
          <a:stretch/>
        </p:blipFill>
        <p:spPr>
          <a:xfrm>
            <a:off x="0" y="-8298"/>
            <a:ext cx="9144000" cy="650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3825129"/>
            <a:ext cx="6858000" cy="59034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1" y="4419489"/>
            <a:ext cx="68580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4000" cy="3429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4EACCEB-ECC8-402D-BDE2-3B60DF9C1DBF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1"/>
            <a:ext cx="4572000" cy="650047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25780" y="2705100"/>
            <a:ext cx="370332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paragraph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5780" y="419100"/>
            <a:ext cx="370332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quote or interesting fact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537FCF0-E8C4-47B5-9292-FD4F51CA61CC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8C94D7-3331-427B-8840-62E35A33430B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3429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" y="3502072"/>
            <a:ext cx="2538214" cy="166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1"/>
            <a:ext cx="4572000" cy="6500479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25780" y="2705100"/>
            <a:ext cx="370332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paragraph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5780" y="419100"/>
            <a:ext cx="370332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quote or interesting fact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0" y="1"/>
            <a:ext cx="0" cy="65031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4D965DB-6B8F-46F0-BA34-0CDBE979D205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6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3999" cy="650047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67425" y="5452003"/>
            <a:ext cx="2733675" cy="7201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image caption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588"/>
            <a:ext cx="210893" cy="2271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C46B5E7-DDB6-46B1-9C02-7797B857159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77A-3965-415F-AE15-07B0BE5E0CF9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6320-985A-4A90-ABD4-B9058513F1DD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3908"/>
            <a:ext cx="9144000" cy="354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390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" y="6565216"/>
            <a:ext cx="212200" cy="2281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3284D-EAD6-4A10-919A-40ED4AD9687E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1" y="-453"/>
            <a:ext cx="9144000" cy="6858453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video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DCE3-2FCB-48BF-A465-43C8FFF3F1C4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2900" y="419099"/>
            <a:ext cx="8458200" cy="34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8442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0" y="887620"/>
            <a:ext cx="9144000" cy="5612417"/>
            <a:chOff x="-1626782" y="887620"/>
            <a:chExt cx="12192000" cy="5612417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469218" y="887620"/>
              <a:ext cx="0" cy="561241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1626782" y="3695999"/>
              <a:ext cx="1219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1571312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1155232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42901" y="4375793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342900" y="3959713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914901" y="4375793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4914900" y="3959713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38" hasCustomPrompt="1"/>
          </p:nvPr>
        </p:nvSpPr>
        <p:spPr>
          <a:xfrm>
            <a:off x="4914901" y="1571312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9" hasCustomPrompt="1"/>
          </p:nvPr>
        </p:nvSpPr>
        <p:spPr>
          <a:xfrm>
            <a:off x="4914900" y="1155232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F1801673-7A7B-4BD8-BFC5-513A1B2F8C7F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0"/>
            <a:ext cx="0" cy="65071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145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42902" y="835180"/>
            <a:ext cx="3886198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42900" y="419100"/>
            <a:ext cx="3886200" cy="227063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914901" y="835180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914900" y="419100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42902" y="3972994"/>
            <a:ext cx="3886198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42900" y="3556915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914901" y="3972994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914900" y="3556914"/>
            <a:ext cx="3886200" cy="228277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D297274-B388-4128-A42A-6F570EDB502D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D0-2D2F-4480-897E-D0201EA87AB5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9159560" cy="685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6"/>
            <a:ext cx="4729480" cy="309372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9B0F87-B76C-48FE-90B6-8D7A3AB913C8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" y="3502072"/>
            <a:ext cx="2538214" cy="16603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7996" y="1"/>
            <a:ext cx="3051554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3557" y="1"/>
            <a:ext cx="3048887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2445" y="1"/>
            <a:ext cx="3051556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071D58-AC9F-4F70-9A19-0F50748DD503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0"/>
            <a:ext cx="5286375" cy="3428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4602"/>
            <a:ext cx="2533650" cy="1657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14375" y="1181100"/>
            <a:ext cx="7715249" cy="49911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D46-26EC-4440-A10B-A9320D2EABA0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26027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8307"/>
            <a:ext cx="8458200" cy="37279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714375" y="1485900"/>
            <a:ext cx="7715249" cy="46863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EA870B-9BCB-4CA4-9ED7-117A02AE3BB9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CA92E-5EAF-457C-B714-7CF0FAA4F471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7864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25989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714375" y="1181101"/>
            <a:ext cx="3667124" cy="4176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4762500" y="1181101"/>
            <a:ext cx="3667125" cy="4176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684D321-0CF4-41F3-8048-656F4D515BE9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500932"/>
            <a:ext cx="9144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50093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181101"/>
            <a:ext cx="771525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4378" y="6500480"/>
            <a:ext cx="1367512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09C8480-8E7F-4E2B-9C3D-F71E3163980E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96" y="6500480"/>
            <a:ext cx="6519682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Performance Analysis of Standalone and In-FPGA LEON3 Processors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89" y="6500480"/>
            <a:ext cx="285750" cy="3570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791"/>
            <a:ext cx="210893" cy="226709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5" r:id="rId3"/>
    <p:sldLayoutId id="2147483746" r:id="rId4"/>
    <p:sldLayoutId id="2147483747" r:id="rId5"/>
    <p:sldLayoutId id="2147483775" r:id="rId6"/>
    <p:sldLayoutId id="2147483751" r:id="rId7"/>
    <p:sldLayoutId id="2147483776" r:id="rId8"/>
    <p:sldLayoutId id="2147483753" r:id="rId9"/>
    <p:sldLayoutId id="2147483782" r:id="rId10"/>
    <p:sldLayoutId id="2147483754" r:id="rId11"/>
    <p:sldLayoutId id="2147483777" r:id="rId12"/>
    <p:sldLayoutId id="2147483780" r:id="rId13"/>
    <p:sldLayoutId id="2147483781" r:id="rId14"/>
    <p:sldLayoutId id="2147483755" r:id="rId15"/>
    <p:sldLayoutId id="2147483778" r:id="rId16"/>
    <p:sldLayoutId id="2147483757" r:id="rId17"/>
    <p:sldLayoutId id="2147483758" r:id="rId18"/>
    <p:sldLayoutId id="2147483759" r:id="rId19"/>
    <p:sldLayoutId id="2147483772" r:id="rId20"/>
    <p:sldLayoutId id="2147483760" r:id="rId21"/>
    <p:sldLayoutId id="2147483761" r:id="rId22"/>
    <p:sldLayoutId id="2147483779" r:id="rId23"/>
    <p:sldLayoutId id="2147483762" r:id="rId24"/>
    <p:sldLayoutId id="2147483763" r:id="rId25"/>
    <p:sldLayoutId id="2147483773" r:id="rId26"/>
    <p:sldLayoutId id="2147483774" r:id="rId27"/>
    <p:sldLayoutId id="2147483765" r:id="rId28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0" orient="horz" pos="264" userDrawn="1">
          <p15:clr>
            <a:srgbClr val="F26B43"/>
          </p15:clr>
        </p15:guide>
        <p15:guide id="11" pos="216">
          <p15:clr>
            <a:srgbClr val="F26B43"/>
          </p15:clr>
        </p15:guide>
        <p15:guide id="12" pos="5544">
          <p15:clr>
            <a:srgbClr val="F26B43"/>
          </p15:clr>
        </p15:guide>
        <p15:guide id="14" pos="2880">
          <p15:clr>
            <a:srgbClr val="F26B43"/>
          </p15:clr>
        </p15:guide>
        <p15:guide id="16" orient="horz" pos="744" userDrawn="1">
          <p15:clr>
            <a:srgbClr val="F26B43"/>
          </p15:clr>
        </p15:guide>
        <p15:guide id="17" pos="450">
          <p15:clr>
            <a:srgbClr val="F26B43"/>
          </p15:clr>
        </p15:guide>
        <p15:guide id="18" pos="5310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2664" userDrawn="1">
          <p15:clr>
            <a:srgbClr val="F26B43"/>
          </p15:clr>
        </p15:guide>
        <p15:guide id="21" pos="3096" userDrawn="1">
          <p15:clr>
            <a:srgbClr val="F26B43"/>
          </p15:clr>
        </p15:guide>
        <p15:guide id="23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rvalds/linux/blob/master/arch/sparc/lib/memcpy.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esa.int/indico/event/146/contribution/3/material/1/0.pdf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49" y="2323070"/>
            <a:ext cx="8353879" cy="1573429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Analysis of Standalone and In-FPGA LEON3 Processors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Workshop on Spacecraft Flight Software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Dmitriy Bekker</a:t>
            </a:r>
          </a:p>
          <a:p>
            <a:r>
              <a:rPr lang="en-US" sz="1800" dirty="0"/>
              <a:t>Embedded Applications Group</a:t>
            </a:r>
          </a:p>
          <a:p>
            <a:r>
              <a:rPr lang="en-US" sz="1800" dirty="0"/>
              <a:t>Space Exploration Sector</a:t>
            </a:r>
          </a:p>
          <a:p>
            <a:endParaRPr lang="en-US" sz="1800" i="1" dirty="0"/>
          </a:p>
          <a:p>
            <a:r>
              <a:rPr lang="en-US" sz="1800" dirty="0"/>
              <a:t>December 7, </a:t>
            </a:r>
            <a:r>
              <a:rPr lang="en-US" sz="1800" dirty="0" smtClean="0"/>
              <a:t>2017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929" y="4511936"/>
            <a:ext cx="1841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1327150" y="6356350"/>
            <a:ext cx="648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 non-ITAR presentation, for public release and reproduction from FSW website.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437484"/>
            <a:ext cx="7880350" cy="5013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Benchmarks, Tests, Applications, Resource Utilization,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227-29A0-4029-BE6D-8087B50AC4D6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74" y="1181421"/>
            <a:ext cx="7715250" cy="463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</a:t>
            </a:r>
            <a:r>
              <a:rPr lang="en-US" dirty="0" smtClean="0"/>
              <a:t>Dhrystone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48" name="TextBox 2047"/>
          <p:cNvSpPr txBox="1"/>
          <p:nvPr/>
        </p:nvSpPr>
        <p:spPr>
          <a:xfrm>
            <a:off x="714374" y="5918200"/>
            <a:ext cx="771524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Compiler: BCC v4.4.2, release 1.0.45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Options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 -O3 -mcpu=v8 -msoft-float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086" y="1181100"/>
            <a:ext cx="7702844" cy="46142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</a:t>
            </a:r>
            <a:r>
              <a:rPr lang="en-US" dirty="0" smtClean="0"/>
              <a:t>CoreMark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48" name="TextBox 2047"/>
          <p:cNvSpPr txBox="1"/>
          <p:nvPr/>
        </p:nvSpPr>
        <p:spPr>
          <a:xfrm>
            <a:off x="714374" y="5918200"/>
            <a:ext cx="771524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Compiler: BCC v4.4.2, release 1.0.45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Options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 -O3 -mcpu=v8 -msoft-float -funroll-loops -fgcse-sm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071" y="1181382"/>
            <a:ext cx="7702875" cy="462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Benchmark: Whetstone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14374" y="5918200"/>
            <a:ext cx="786931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Compiler: BCC v4.4.2, release 1.0.45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Options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 -O2 -DDP -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mcpu=v8 (add -mtune=ut699 for UT699, add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msoft-float for No-FPU test)</a:t>
            </a:r>
          </a:p>
        </p:txBody>
      </p:sp>
    </p:spTree>
    <p:extLst>
      <p:ext uri="{BB962C8B-B14F-4D97-AF65-F5344CB8AC3E}">
        <p14:creationId xmlns:p14="http://schemas.microsoft.com/office/powerpoint/2010/main" val="38564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070" y="1181420"/>
            <a:ext cx="7702553" cy="462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Test: Memcpy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4" y="5918200"/>
            <a:ext cx="771524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Compiler: BCC v4.4.2, release 1.0.45	•   Options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 -O2 -mcpu=v8 -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msoft-float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SPARC optimized “newcpy”: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github.com/torvalds/linux/blob/master/arch/sparc/lib/memcpy.S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Test: Flash Memory Performance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7715249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NAND Flash offers some benefits over NOR Flash:</a:t>
            </a:r>
          </a:p>
          <a:p>
            <a:pPr lvl="1"/>
            <a:r>
              <a:rPr lang="en-US" dirty="0" smtClean="0"/>
              <a:t>Higher density, faster program time</a:t>
            </a:r>
          </a:p>
          <a:p>
            <a:pPr lvl="1"/>
            <a:r>
              <a:rPr lang="en-US" dirty="0" smtClean="0"/>
              <a:t>Generally better radiation performance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NOR is easier to interface with (on LEON3, can use memory bus)</a:t>
            </a:r>
          </a:p>
          <a:p>
            <a:pPr lvl="1"/>
            <a:r>
              <a:rPr lang="en-US" dirty="0" smtClean="0"/>
              <a:t>NAND requires a communication protocol</a:t>
            </a:r>
            <a:r>
              <a:rPr lang="en-US" dirty="0"/>
              <a:t> </a:t>
            </a:r>
            <a:r>
              <a:rPr lang="en-US" dirty="0" smtClean="0"/>
              <a:t>(commands + data)</a:t>
            </a:r>
          </a:p>
          <a:p>
            <a:r>
              <a:rPr lang="en-US" dirty="0" smtClean="0"/>
              <a:t>NAND flash requires a controller IP core, and therefore can only be attached to a soft-core processor implementation / FPGA logic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58491"/>
              </p:ext>
            </p:extLst>
          </p:nvPr>
        </p:nvGraphicFramePr>
        <p:xfrm>
          <a:off x="342899" y="4127500"/>
          <a:ext cx="8458201" cy="1450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1"/>
                <a:gridCol w="1003300"/>
                <a:gridCol w="1066800"/>
                <a:gridCol w="1016000"/>
                <a:gridCol w="1244600"/>
                <a:gridCol w="1435100"/>
                <a:gridCol w="1752600"/>
              </a:tblGrid>
              <a:tr h="35433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ONFI 2.0</a:t>
                      </a:r>
                    </a:p>
                    <a:p>
                      <a:pPr algn="ctr"/>
                      <a:r>
                        <a:rPr lang="en-US" b="1" dirty="0" smtClean="0"/>
                        <a:t>Timing </a:t>
                      </a:r>
                      <a:r>
                        <a:rPr lang="en-US" b="1" baseline="0" dirty="0" smtClean="0"/>
                        <a:t>Mode</a:t>
                      </a:r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Read</a:t>
                      </a:r>
                      <a:r>
                        <a:rPr lang="en-US" b="1" baseline="0" dirty="0" smtClean="0"/>
                        <a:t> Page (us)</a:t>
                      </a:r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Erase Block </a:t>
                      </a:r>
                      <a:r>
                        <a:rPr lang="en-US" b="1" baseline="0" dirty="0" smtClean="0"/>
                        <a:t>(us)</a:t>
                      </a:r>
                      <a:endParaRPr lang="en-US" b="1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Program Page </a:t>
                      </a:r>
                      <a:r>
                        <a:rPr lang="en-US" b="1" baseline="0" dirty="0" smtClean="0"/>
                        <a:t>(us)</a:t>
                      </a:r>
                      <a:endParaRPr lang="en-US" b="1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Cached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2-Pages </a:t>
                      </a:r>
                      <a:r>
                        <a:rPr lang="en-US" b="1" baseline="0" dirty="0" smtClean="0"/>
                        <a:t>(us)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Lead-Out </a:t>
                      </a:r>
                      <a:r>
                        <a:rPr lang="en-US" b="1" baseline="0" dirty="0" smtClean="0"/>
                        <a:t>(us)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Est. Throughput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65.1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96.8 Mbps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74" y="5666740"/>
            <a:ext cx="5216525" cy="7386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Target build: Soft LEON3 / RTG4 / 50 MHz / CORESAT SBC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Compiler: RCC v4.10, release 1.2.19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Options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 -O2 -mcpu=v8 -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msoft-float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8100" y="5605780"/>
            <a:ext cx="241299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(assuming back-to-back program cache performance sustained)</a:t>
            </a:r>
          </a:p>
        </p:txBody>
      </p:sp>
    </p:spTree>
    <p:extLst>
      <p:ext uri="{BB962C8B-B14F-4D97-AF65-F5344CB8AC3E}">
        <p14:creationId xmlns:p14="http://schemas.microsoft.com/office/powerpoint/2010/main" val="5499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071" y="1181133"/>
            <a:ext cx="7702875" cy="46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Terrain Relative Navigation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4374" y="5918200"/>
            <a:ext cx="771524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Compiler: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RCC v4.10, release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1.2.19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Options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 -O2 -mcpu=v8 (add -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mtune=ut699 for UT699)</a:t>
            </a:r>
          </a:p>
        </p:txBody>
      </p:sp>
    </p:spTree>
    <p:extLst>
      <p:ext uri="{BB962C8B-B14F-4D97-AF65-F5344CB8AC3E}">
        <p14:creationId xmlns:p14="http://schemas.microsoft.com/office/powerpoint/2010/main" val="18946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071" y="1181172"/>
            <a:ext cx="7702552" cy="463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Terrain Relative Navigation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4374" y="5918200"/>
            <a:ext cx="7715249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Compiler: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RCC v4.10, release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1.2.19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Options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: -O2 -mcpu=v8 (add -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mtune=ut699 for UT699)</a:t>
            </a:r>
          </a:p>
        </p:txBody>
      </p:sp>
    </p:spTree>
    <p:extLst>
      <p:ext uri="{BB962C8B-B14F-4D97-AF65-F5344CB8AC3E}">
        <p14:creationId xmlns:p14="http://schemas.microsoft.com/office/powerpoint/2010/main" val="25256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</a:t>
            </a:r>
            <a:r>
              <a:rPr lang="en-US" dirty="0" smtClean="0"/>
              <a:t>Utilization: RTG4 DevKit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6" y="1181100"/>
            <a:ext cx="8636428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6" y="1181100"/>
            <a:ext cx="862953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</a:t>
            </a:r>
            <a:r>
              <a:rPr lang="en-US" dirty="0" smtClean="0"/>
              <a:t>Utilization: CORESAT SBC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a </a:t>
            </a:r>
            <a:r>
              <a:rPr lang="en-US" dirty="0" smtClean="0"/>
              <a:t>Processor</a:t>
            </a:r>
            <a:endParaRPr lang="en-US" dirty="0"/>
          </a:p>
          <a:p>
            <a:r>
              <a:rPr lang="en-US" dirty="0"/>
              <a:t>Benchmarks and </a:t>
            </a:r>
            <a:r>
              <a:rPr lang="en-US" dirty="0" smtClean="0"/>
              <a:t>Test Targets</a:t>
            </a:r>
            <a:endParaRPr lang="en-US" dirty="0"/>
          </a:p>
          <a:p>
            <a:r>
              <a:rPr lang="en-US" dirty="0"/>
              <a:t>LEON3 Processor Family</a:t>
            </a:r>
          </a:p>
          <a:p>
            <a:r>
              <a:rPr lang="en-US" dirty="0"/>
              <a:t>RTG4 </a:t>
            </a:r>
            <a:r>
              <a:rPr lang="en-US" dirty="0" smtClean="0"/>
              <a:t>RadTolerant FPGA</a:t>
            </a:r>
            <a:endParaRPr lang="en-US" dirty="0"/>
          </a:p>
          <a:p>
            <a:r>
              <a:rPr lang="en-US" dirty="0"/>
              <a:t>APL CORESAT </a:t>
            </a:r>
            <a:r>
              <a:rPr lang="en-US" dirty="0" smtClean="0"/>
              <a:t>SBC</a:t>
            </a:r>
          </a:p>
          <a:p>
            <a:r>
              <a:rPr lang="en-US" dirty="0" smtClean="0"/>
              <a:t>Test Configurations (HW)</a:t>
            </a:r>
            <a:endParaRPr lang="en-US" dirty="0"/>
          </a:p>
          <a:p>
            <a:r>
              <a:rPr lang="en-US" dirty="0" smtClean="0"/>
              <a:t>Performance Results</a:t>
            </a:r>
          </a:p>
          <a:p>
            <a:pPr lvl="1"/>
            <a:r>
              <a:rPr lang="en-US" dirty="0" smtClean="0"/>
              <a:t>Benchmarks</a:t>
            </a:r>
            <a:r>
              <a:rPr lang="en-US" dirty="0"/>
              <a:t>, Tests, </a:t>
            </a:r>
            <a:r>
              <a:rPr lang="en-US" dirty="0" smtClean="0"/>
              <a:t>Applications, Resource Utilization, Power</a:t>
            </a:r>
            <a:endParaRPr lang="en-US" dirty="0"/>
          </a:p>
          <a:p>
            <a:r>
              <a:rPr lang="en-US" dirty="0" smtClean="0"/>
              <a:t>Design Considerations</a:t>
            </a:r>
          </a:p>
          <a:p>
            <a:pPr lvl="1"/>
            <a:r>
              <a:rPr lang="en-US" dirty="0" smtClean="0"/>
              <a:t>Cache</a:t>
            </a:r>
            <a:r>
              <a:rPr lang="en-US" dirty="0"/>
              <a:t>, Clocking, </a:t>
            </a:r>
            <a:r>
              <a:rPr lang="en-US" dirty="0" smtClean="0"/>
              <a:t>Instructions, Multicore</a:t>
            </a:r>
          </a:p>
          <a:p>
            <a:r>
              <a:rPr lang="en-US" dirty="0" smtClean="0"/>
              <a:t>Processing </a:t>
            </a:r>
            <a:r>
              <a:rPr lang="en-US" dirty="0"/>
              <a:t>Capability – The Big Picture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5736" y="3708400"/>
            <a:ext cx="7932528" cy="749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29489" y="2590800"/>
            <a:ext cx="18542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The bulk of the talk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7315200" y="2898577"/>
            <a:ext cx="341389" cy="6955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Consumption: CORESAT SBC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3" y="1181099"/>
            <a:ext cx="7869315" cy="517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Cache, Clocking, Instructions, Multicore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227-29A0-4029-BE6D-8087B50AC4D6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Design Considerations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5"/>
          <a:stretch/>
        </p:blipFill>
        <p:spPr bwMode="auto">
          <a:xfrm>
            <a:off x="2206701" y="3317875"/>
            <a:ext cx="653415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9349"/>
            <a:ext cx="6791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4713455"/>
            <a:ext cx="2016201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From:</a:t>
            </a:r>
          </a:p>
          <a:p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</a:rPr>
              <a:t>Computer Architecture: A Quantitative Approach" by John Hennessy &amp; David Patterson (5th Edition)</a:t>
            </a:r>
            <a:endParaRPr lang="en-US" sz="12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0125" y="1674979"/>
            <a:ext cx="2016201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Actual resource utilization data for RTG4 builds</a:t>
            </a: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Miss rate is theoretical, from reference below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9875" y="4230726"/>
            <a:ext cx="2314575" cy="190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809874" y="5003837"/>
            <a:ext cx="2314575" cy="190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809873" y="5194337"/>
            <a:ext cx="2314575" cy="190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20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809875" y="5787894"/>
            <a:ext cx="2314575" cy="190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809875" y="5976768"/>
            <a:ext cx="2314575" cy="190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 sz="20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24448" y="3216274"/>
            <a:ext cx="1064479" cy="100330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97316" y="1205028"/>
            <a:ext cx="784510" cy="20112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190553" y="3227406"/>
            <a:ext cx="4153044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Note the LSRAM resource cost for different associativity</a:t>
            </a:r>
          </a:p>
        </p:txBody>
      </p:sp>
      <p:cxnSp>
        <p:nvCxnSpPr>
          <p:cNvPr id="26" name="Elbow Connector 25"/>
          <p:cNvCxnSpPr>
            <a:stCxn id="27" idx="3"/>
          </p:cNvCxnSpPr>
          <p:nvPr/>
        </p:nvCxnSpPr>
        <p:spPr>
          <a:xfrm flipV="1">
            <a:off x="5343597" y="3234161"/>
            <a:ext cx="316341" cy="131745"/>
          </a:xfrm>
          <a:prstGeom prst="bentConnector3">
            <a:avLst>
              <a:gd name="adj1" fmla="val 100183"/>
            </a:avLst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7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Clocking and Instructions Storage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couple beneficial soft-core LEON3 design options were studied as part of this work</a:t>
            </a:r>
          </a:p>
          <a:p>
            <a:r>
              <a:rPr lang="en-US" dirty="0" smtClean="0"/>
              <a:t>CLK2X design:</a:t>
            </a:r>
          </a:p>
          <a:p>
            <a:pPr lvl="1"/>
            <a:r>
              <a:rPr lang="en-US" dirty="0" smtClean="0"/>
              <a:t>Run CPU at 2x AHB bus frequency</a:t>
            </a:r>
          </a:p>
          <a:p>
            <a:pPr lvl="1"/>
            <a:r>
              <a:rPr lang="en-US" dirty="0" smtClean="0"/>
              <a:t>CPU will achieve higher performance when executing out of cache</a:t>
            </a:r>
          </a:p>
          <a:p>
            <a:pPr lvl="1"/>
            <a:r>
              <a:rPr lang="en-US" dirty="0" smtClean="0"/>
              <a:t>Save power vs. running both CPU and AHB at the same </a:t>
            </a:r>
            <a:r>
              <a:rPr lang="en-US" i="1" dirty="0" smtClean="0"/>
              <a:t>higher</a:t>
            </a:r>
            <a:r>
              <a:rPr lang="en-US" dirty="0" smtClean="0"/>
              <a:t> clock frequency</a:t>
            </a:r>
          </a:p>
          <a:p>
            <a:pPr lvl="1"/>
            <a:r>
              <a:rPr lang="en-US" dirty="0" smtClean="0"/>
              <a:t>Unfortunately, this only makes sense for target FPGA technology that can meet timing at higher CPU frequencies (not for RTG4)</a:t>
            </a:r>
          </a:p>
          <a:p>
            <a:r>
              <a:rPr lang="en-US" dirty="0" smtClean="0"/>
              <a:t>For memory constrained systems, consider  REX extension:</a:t>
            </a:r>
          </a:p>
          <a:p>
            <a:pPr lvl="1"/>
            <a:r>
              <a:rPr lang="en-US" dirty="0" smtClean="0"/>
              <a:t>More compact code: 16-bit instructions (vs. standard 32-bit)</a:t>
            </a:r>
          </a:p>
          <a:p>
            <a:pPr lvl="2"/>
            <a:r>
              <a:rPr lang="en-US" dirty="0" smtClean="0"/>
              <a:t>~7% size reduction vs. GCC compiled code (greater for LLVM)</a:t>
            </a:r>
          </a:p>
          <a:p>
            <a:pPr lvl="2"/>
            <a:r>
              <a:rPr lang="en-US" dirty="0" smtClean="0"/>
              <a:t>Instruction cache miss rate reduction</a:t>
            </a:r>
          </a:p>
          <a:p>
            <a:pPr lvl="1"/>
            <a:r>
              <a:rPr lang="en-US" dirty="0" smtClean="0"/>
              <a:t>New BCC2 compiler handles encoding</a:t>
            </a:r>
          </a:p>
          <a:p>
            <a:pPr lvl="1"/>
            <a:r>
              <a:rPr lang="en-US" dirty="0" smtClean="0"/>
              <a:t>Soft-core processor must have REX decoding engine enabled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2770" y="6149897"/>
            <a:ext cx="621123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REX Presentation: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indico.esa.int/indico/event/146/contribution/3/material/1/0.pdf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/ Parallel Programming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7715249" cy="1985846"/>
          </a:xfrm>
        </p:spPr>
        <p:txBody>
          <a:bodyPr/>
          <a:lstStyle/>
          <a:p>
            <a:r>
              <a:rPr lang="en-US" dirty="0" smtClean="0"/>
              <a:t>In FY18, we’re looking into SMP RTEMS with OpenMP support</a:t>
            </a:r>
          </a:p>
          <a:p>
            <a:pPr lvl="1"/>
            <a:r>
              <a:rPr lang="en-US" dirty="0" smtClean="0"/>
              <a:t>Profile code execution</a:t>
            </a:r>
          </a:p>
          <a:p>
            <a:pPr lvl="1"/>
            <a:r>
              <a:rPr lang="en-US" dirty="0" smtClean="0"/>
              <a:t>Insert parallelization pragmas in key code segments to farm out execution out to multiple CPU cores</a:t>
            </a:r>
          </a:p>
          <a:p>
            <a:r>
              <a:rPr lang="en-US" dirty="0" smtClean="0"/>
              <a:t>Goal: </a:t>
            </a:r>
            <a:r>
              <a:rPr lang="en-US" u="sng" dirty="0" smtClean="0"/>
              <a:t>reduce total application execution time</a:t>
            </a:r>
            <a:endParaRPr lang="en-US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52" y="3146825"/>
            <a:ext cx="5454496" cy="303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5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Capability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227-29A0-4029-BE6D-8087B50AC4D6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Technology Tradespace?</a:t>
            </a:r>
            <a:endParaRPr lang="en-US" dirty="0"/>
          </a:p>
        </p:txBody>
      </p: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25015"/>
              </p:ext>
            </p:extLst>
          </p:nvPr>
        </p:nvGraphicFramePr>
        <p:xfrm>
          <a:off x="203200" y="1478559"/>
          <a:ext cx="6837680" cy="3600136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124487"/>
                <a:gridCol w="1059180"/>
                <a:gridCol w="1186180"/>
                <a:gridCol w="1225015"/>
                <a:gridCol w="1043938"/>
                <a:gridCol w="1198880"/>
              </a:tblGrid>
              <a:tr h="7239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Target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Effort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Perform.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Gen.</a:t>
                      </a:r>
                      <a:r>
                        <a:rPr lang="en-US" sz="1800" baseline="0" dirty="0" smtClean="0"/>
                        <a:t> Purpose Design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Power Req.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RadHard</a:t>
                      </a:r>
                      <a:endParaRPr lang="en-US" sz="1800" dirty="0"/>
                    </a:p>
                  </a:txBody>
                  <a:tcPr/>
                </a:tc>
              </a:tr>
              <a:tr h="3827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Single-core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27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Multi-core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27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FPGA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27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27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Neuro-morphic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Low</a:t>
                      </a:r>
                      <a:endParaRPr lang="en-US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1" name="Right Brace 110"/>
          <p:cNvSpPr/>
          <p:nvPr/>
        </p:nvSpPr>
        <p:spPr>
          <a:xfrm>
            <a:off x="7066280" y="2380259"/>
            <a:ext cx="248920" cy="1663700"/>
          </a:xfrm>
          <a:prstGeom prst="rightBrace">
            <a:avLst/>
          </a:prstGeom>
          <a:ln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7213600" y="2888943"/>
            <a:ext cx="150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CORESAT SBC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692053" y="3201819"/>
            <a:ext cx="1032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coexist</a:t>
            </a:r>
            <a:endParaRPr lang="en-US" sz="1400" dirty="0"/>
          </a:p>
        </p:txBody>
      </p:sp>
      <p:sp>
        <p:nvSpPr>
          <p:cNvPr id="115" name="Rectangle 114"/>
          <p:cNvSpPr/>
          <p:nvPr/>
        </p:nvSpPr>
        <p:spPr>
          <a:xfrm>
            <a:off x="1333596" y="3016529"/>
            <a:ext cx="5707284" cy="673100"/>
          </a:xfrm>
          <a:prstGeom prst="rect">
            <a:avLst/>
          </a:prstGeom>
          <a:noFill/>
          <a:ln w="50800" cmpd="sng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7493000" y="3839619"/>
            <a:ext cx="150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FY18 </a:t>
            </a:r>
            <a:r>
              <a:rPr lang="en-US" dirty="0"/>
              <a:t>m</a:t>
            </a:r>
            <a:r>
              <a:rPr lang="en-US" dirty="0" smtClean="0"/>
              <a:t>ulticore work</a:t>
            </a:r>
            <a:endParaRPr lang="en-US" dirty="0"/>
          </a:p>
        </p:txBody>
      </p:sp>
      <p:cxnSp>
        <p:nvCxnSpPr>
          <p:cNvPr id="117" name="Straight Arrow Connector 116"/>
          <p:cNvCxnSpPr>
            <a:stCxn id="115" idx="3"/>
          </p:cNvCxnSpPr>
          <p:nvPr/>
        </p:nvCxnSpPr>
        <p:spPr>
          <a:xfrm>
            <a:off x="7040880" y="3353079"/>
            <a:ext cx="626614" cy="499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008869" y="5180524"/>
            <a:ext cx="217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Multiple FY18 efforts in this area</a:t>
            </a:r>
          </a:p>
        </p:txBody>
      </p:sp>
      <p:cxnSp>
        <p:nvCxnSpPr>
          <p:cNvPr id="119" name="Straight Arrow Connector 118"/>
          <p:cNvCxnSpPr>
            <a:endCxn id="118" idx="0"/>
          </p:cNvCxnSpPr>
          <p:nvPr/>
        </p:nvCxnSpPr>
        <p:spPr>
          <a:xfrm>
            <a:off x="7066280" y="4301284"/>
            <a:ext cx="1029448" cy="87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327400" y="5365190"/>
            <a:ext cx="234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Highest performance option on current RadHard technology</a:t>
            </a:r>
            <a:endParaRPr lang="en-US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073400" y="4056659"/>
            <a:ext cx="952500" cy="1308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203200" y="4043959"/>
            <a:ext cx="1104996" cy="1034736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1337358" y="4043959"/>
            <a:ext cx="5707284" cy="1047436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41200" y="5504074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future in space?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755698" y="5078695"/>
            <a:ext cx="244720" cy="425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2273300" y="3671914"/>
            <a:ext cx="1320800" cy="38474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945285" y="2839435"/>
            <a:ext cx="180340" cy="1032546"/>
            <a:chOff x="822960" y="2839435"/>
            <a:chExt cx="180340" cy="1032546"/>
          </a:xfrm>
        </p:grpSpPr>
        <p:cxnSp>
          <p:nvCxnSpPr>
            <p:cNvPr id="114" name="Straight Arrow Connector 113"/>
            <p:cNvCxnSpPr/>
            <p:nvPr/>
          </p:nvCxnSpPr>
          <p:spPr>
            <a:xfrm flipV="1">
              <a:off x="1003300" y="2839436"/>
              <a:ext cx="0" cy="1032544"/>
            </a:xfrm>
            <a:prstGeom prst="straightConnector1">
              <a:avLst/>
            </a:prstGeom>
            <a:ln w="63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>
              <a:off x="822960" y="2839435"/>
              <a:ext cx="177458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>
              <a:off x="825842" y="3353079"/>
              <a:ext cx="177458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825842" y="3871981"/>
              <a:ext cx="177458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19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soft-core LEON3 processor can be configured to meet or exceed the </a:t>
            </a:r>
            <a:r>
              <a:rPr lang="en-US" b="1" dirty="0" smtClean="0"/>
              <a:t>per-MHz</a:t>
            </a:r>
            <a:r>
              <a:rPr lang="en-US" dirty="0" smtClean="0"/>
              <a:t> performance of a hard LEON3 processor</a:t>
            </a:r>
          </a:p>
          <a:p>
            <a:pPr lvl="1"/>
            <a:r>
              <a:rPr lang="en-US" dirty="0" smtClean="0"/>
              <a:t>Max frequency of a hard LEON3 processor is higher than what is achievable with RTG4 FPGA technology for a soft processor</a:t>
            </a:r>
          </a:p>
          <a:p>
            <a:pPr lvl="1"/>
            <a:r>
              <a:rPr lang="en-US" dirty="0" smtClean="0"/>
              <a:t>A single hard LEON3 processor will outperform a single soft processor</a:t>
            </a:r>
          </a:p>
          <a:p>
            <a:r>
              <a:rPr lang="en-US" dirty="0" smtClean="0"/>
              <a:t>Most missions have a dense FPGA as part of DSP / logic functions</a:t>
            </a:r>
          </a:p>
          <a:p>
            <a:pPr lvl="1"/>
            <a:r>
              <a:rPr lang="en-US" dirty="0" smtClean="0"/>
              <a:t>If there is room, adding a soft-core processor (or two…) may augment the total processing capability or even make an additional hard processor unnecessary</a:t>
            </a:r>
          </a:p>
          <a:p>
            <a:pPr lvl="1"/>
            <a:r>
              <a:rPr lang="en-US" dirty="0" smtClean="0"/>
              <a:t>Integration/test of IP cores can be simpler with the flexibility offered by having a soft processor on the same chip</a:t>
            </a:r>
          </a:p>
          <a:p>
            <a:r>
              <a:rPr lang="en-US" dirty="0" smtClean="0"/>
              <a:t>SPARC </a:t>
            </a:r>
            <a:r>
              <a:rPr lang="en-US" dirty="0" smtClean="0"/>
              <a:t>optimized memcpy is better performing than standard memcpy (especially for unaligned memory accesses)</a:t>
            </a:r>
          </a:p>
          <a:p>
            <a:r>
              <a:rPr lang="en-US" dirty="0" smtClean="0"/>
              <a:t>For soft-core designs, consider FPU performance, resource utilization, cache config., and power impact (don’t overdesign!)</a:t>
            </a:r>
          </a:p>
          <a:p>
            <a:r>
              <a:rPr lang="en-US" dirty="0" smtClean="0"/>
              <a:t>Current efforts are looking at multi-core systems / parallel programming targeted at soft-core processor designs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a </a:t>
            </a:r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2206171"/>
            <a:ext cx="7715249" cy="39660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the manufacturer provide benchmark data? Is per-MHz performance presented?</a:t>
            </a:r>
          </a:p>
          <a:p>
            <a:r>
              <a:rPr lang="en-US" dirty="0"/>
              <a:t>Does the data have key parameters (compiler, build options, memory type, etc.)?</a:t>
            </a:r>
          </a:p>
          <a:p>
            <a:r>
              <a:rPr lang="en-US" dirty="0"/>
              <a:t>Is power consumption considered?</a:t>
            </a:r>
          </a:p>
          <a:p>
            <a:r>
              <a:rPr lang="en-US" dirty="0"/>
              <a:t>What is the achievable max frequency of the compared processors?</a:t>
            </a:r>
          </a:p>
          <a:p>
            <a:r>
              <a:rPr lang="en-US" dirty="0"/>
              <a:t>If it’s a soft-core FPGA implementation:</a:t>
            </a:r>
          </a:p>
          <a:p>
            <a:pPr lvl="1"/>
            <a:r>
              <a:rPr lang="en-US" dirty="0"/>
              <a:t>Is resource utilization tracked?</a:t>
            </a:r>
          </a:p>
          <a:p>
            <a:pPr lvl="1"/>
            <a:r>
              <a:rPr lang="en-US" dirty="0"/>
              <a:t>What IP is instantiated?</a:t>
            </a:r>
          </a:p>
          <a:p>
            <a:pPr lvl="1"/>
            <a:r>
              <a:rPr lang="en-US" dirty="0"/>
              <a:t>Are timing / max frequency limitations of the FPGA technology known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107229" y="1305857"/>
            <a:ext cx="8935171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91440" tIns="0" rIns="91440" bIns="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When considering a new processor for a mission, </a:t>
            </a:r>
            <a:r>
              <a:rPr lang="en-US" sz="1600" dirty="0"/>
              <a:t>one of the </a:t>
            </a:r>
            <a:r>
              <a:rPr lang="en-US" sz="1600" dirty="0" smtClean="0"/>
              <a:t>questions </a:t>
            </a:r>
            <a:r>
              <a:rPr lang="en-US" sz="1600" dirty="0"/>
              <a:t>that comes up is: “How does this processor compare with what we have used in the past</a:t>
            </a:r>
            <a:r>
              <a:rPr lang="en-US" sz="1600" dirty="0" smtClean="0"/>
              <a:t>?”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82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Processor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7715249" cy="4174671"/>
          </a:xfrm>
        </p:spPr>
        <p:txBody>
          <a:bodyPr/>
          <a:lstStyle/>
          <a:p>
            <a:r>
              <a:rPr lang="en-US" dirty="0"/>
              <a:t>Consider this: </a:t>
            </a:r>
            <a:r>
              <a:rPr lang="en-US" b="1" u="sng" dirty="0" smtClean="0"/>
              <a:t>Many C&amp;DH </a:t>
            </a:r>
            <a:r>
              <a:rPr lang="en-US" b="1" u="sng" dirty="0"/>
              <a:t>systems have an FPGA</a:t>
            </a:r>
          </a:p>
          <a:p>
            <a:r>
              <a:rPr lang="en-US" dirty="0"/>
              <a:t>“Modern” space-ready FPGAs are fairly large:</a:t>
            </a:r>
          </a:p>
          <a:p>
            <a:pPr lvl="1"/>
            <a:r>
              <a:rPr lang="en-US" dirty="0"/>
              <a:t>Have many </a:t>
            </a:r>
            <a:r>
              <a:rPr lang="en-US" dirty="0" smtClean="0"/>
              <a:t>logic </a:t>
            </a:r>
            <a:r>
              <a:rPr lang="en-US" dirty="0"/>
              <a:t>resources, and also carry embedded RAM blocks, DSP slices, etc.</a:t>
            </a:r>
          </a:p>
          <a:p>
            <a:pPr lvl="1"/>
            <a:r>
              <a:rPr lang="en-US" dirty="0"/>
              <a:t>Often have room to host one or more embedded soft processors</a:t>
            </a:r>
          </a:p>
          <a:p>
            <a:r>
              <a:rPr lang="en-US" dirty="0"/>
              <a:t>Some advantages of hosting a soft-processor inside an FPGA:</a:t>
            </a:r>
          </a:p>
          <a:p>
            <a:pPr lvl="1"/>
            <a:r>
              <a:rPr lang="en-US" dirty="0"/>
              <a:t>Possibly can get rid of hard processor (lower total SWaP)</a:t>
            </a:r>
          </a:p>
          <a:p>
            <a:pPr lvl="1"/>
            <a:r>
              <a:rPr lang="en-US" dirty="0"/>
              <a:t>Easier integration with IP internal to the FPGA</a:t>
            </a:r>
          </a:p>
          <a:p>
            <a:pPr lvl="1"/>
            <a:r>
              <a:rPr lang="en-US" dirty="0"/>
              <a:t>Flexibility in processor configuration</a:t>
            </a:r>
          </a:p>
          <a:p>
            <a:r>
              <a:rPr lang="en-US" dirty="0"/>
              <a:t>But…</a:t>
            </a:r>
          </a:p>
          <a:p>
            <a:pPr lvl="1"/>
            <a:r>
              <a:rPr lang="en-US" dirty="0"/>
              <a:t>Max frequency is typically much lower</a:t>
            </a:r>
          </a:p>
          <a:p>
            <a:pPr lvl="1"/>
            <a:r>
              <a:rPr lang="en-US" dirty="0"/>
              <a:t>IP may not have gone through as much testing as hard </a:t>
            </a:r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101600" y="5508624"/>
            <a:ext cx="8926286" cy="661988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vert="horz" lIns="91440" tIns="0" rIns="91440" bIns="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This presentation compares performance of soft and hard processors of the LEON3 family using carefully tracked benchmarks, applications, and architectural design options.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8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 and </a:t>
            </a:r>
            <a:r>
              <a:rPr lang="en-US" dirty="0" smtClean="0"/>
              <a:t>Test Targets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7715249" cy="3216729"/>
          </a:xfrm>
        </p:spPr>
        <p:txBody>
          <a:bodyPr/>
          <a:lstStyle/>
          <a:p>
            <a:r>
              <a:rPr lang="en-US" dirty="0" smtClean="0"/>
              <a:t>Synthetic benchmarks – industry standard</a:t>
            </a:r>
          </a:p>
          <a:p>
            <a:pPr lvl="1"/>
            <a:r>
              <a:rPr lang="en-US" dirty="0" smtClean="0"/>
              <a:t>Dhrystone (integer performance, popular, has some flaws)</a:t>
            </a:r>
          </a:p>
          <a:p>
            <a:pPr lvl="1"/>
            <a:r>
              <a:rPr lang="en-US" dirty="0" smtClean="0"/>
              <a:t>CoreMark (integer performance)</a:t>
            </a:r>
          </a:p>
          <a:p>
            <a:pPr lvl="1"/>
            <a:r>
              <a:rPr lang="en-US" dirty="0" smtClean="0"/>
              <a:t>Whetstone (floating-point performance)</a:t>
            </a:r>
          </a:p>
          <a:p>
            <a:r>
              <a:rPr lang="en-US" dirty="0" smtClean="0"/>
              <a:t>Testing applications – our own small subsystem testers</a:t>
            </a:r>
          </a:p>
          <a:p>
            <a:pPr lvl="1"/>
            <a:r>
              <a:rPr lang="en-US" dirty="0" smtClean="0"/>
              <a:t>Memcpy-bench (time the performance of memcpy)</a:t>
            </a:r>
          </a:p>
          <a:p>
            <a:pPr lvl="1"/>
            <a:r>
              <a:rPr lang="en-US" dirty="0" smtClean="0"/>
              <a:t>Nandfctrl-test (time the performance of NAND Flash interface)</a:t>
            </a:r>
          </a:p>
          <a:p>
            <a:r>
              <a:rPr lang="en-US" dirty="0" smtClean="0"/>
              <a:t>End-to-end application – a real-world example</a:t>
            </a:r>
          </a:p>
          <a:p>
            <a:pPr lvl="1"/>
            <a:r>
              <a:rPr lang="en-US" dirty="0" smtClean="0"/>
              <a:t>Terrain Relative Navigation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474" y="4884061"/>
            <a:ext cx="1172482" cy="1059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 smtClean="0"/>
              <a:t>Hard uP</a:t>
            </a:r>
          </a:p>
          <a:p>
            <a:pPr algn="ctr"/>
            <a:r>
              <a:rPr lang="en-US" sz="2000" dirty="0" smtClean="0"/>
              <a:t>UT699</a:t>
            </a:r>
          </a:p>
          <a:p>
            <a:pPr algn="ctr"/>
            <a:r>
              <a:rPr lang="en-US" dirty="0" smtClean="0"/>
              <a:t>SRAM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696571" y="4884061"/>
            <a:ext cx="1172482" cy="1059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Hard uP</a:t>
            </a:r>
          </a:p>
          <a:p>
            <a:pPr algn="ctr"/>
            <a:r>
              <a:rPr lang="en-US" sz="2000" dirty="0" smtClean="0"/>
              <a:t>UT699</a:t>
            </a:r>
          </a:p>
          <a:p>
            <a:pPr algn="ctr"/>
            <a:r>
              <a:rPr lang="en-US" dirty="0" smtClean="0"/>
              <a:t>SDRAM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6668" y="4884061"/>
            <a:ext cx="1172482" cy="1059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Hard uP</a:t>
            </a:r>
          </a:p>
          <a:p>
            <a:pPr algn="ctr"/>
            <a:r>
              <a:rPr lang="en-US" sz="2000" dirty="0" smtClean="0"/>
              <a:t>UT700</a:t>
            </a:r>
          </a:p>
          <a:p>
            <a:pPr algn="ctr"/>
            <a:r>
              <a:rPr lang="en-US" dirty="0" smtClean="0"/>
              <a:t>SDRAM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196862" y="4884061"/>
            <a:ext cx="1172482" cy="1059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Hard uP</a:t>
            </a:r>
          </a:p>
          <a:p>
            <a:pPr algn="ctr"/>
            <a:r>
              <a:rPr lang="en-US" sz="2000" dirty="0" smtClean="0"/>
              <a:t>UT700</a:t>
            </a:r>
          </a:p>
          <a:p>
            <a:pPr algn="ctr"/>
            <a:r>
              <a:rPr lang="en-US" dirty="0" smtClean="0"/>
              <a:t>SRAM</a:t>
            </a: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696765" y="4884061"/>
            <a:ext cx="1172482" cy="1059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 smtClean="0"/>
              <a:t>Soft </a:t>
            </a:r>
            <a:r>
              <a:rPr lang="en-US" sz="2000" dirty="0"/>
              <a:t>uP</a:t>
            </a:r>
          </a:p>
          <a:p>
            <a:pPr algn="ctr"/>
            <a:r>
              <a:rPr lang="en-US" sz="2000" dirty="0" smtClean="0"/>
              <a:t>RTG4</a:t>
            </a:r>
          </a:p>
          <a:p>
            <a:pPr algn="ctr"/>
            <a:r>
              <a:rPr lang="en-US" dirty="0" smtClean="0"/>
              <a:t>DDR3</a:t>
            </a:r>
            <a:endParaRPr lang="en-US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696957" y="4884061"/>
            <a:ext cx="1172482" cy="105954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 smtClean="0"/>
              <a:t>Soft </a:t>
            </a:r>
            <a:r>
              <a:rPr lang="en-US" sz="2000" dirty="0"/>
              <a:t>uP</a:t>
            </a:r>
          </a:p>
          <a:p>
            <a:pPr algn="ctr"/>
            <a:r>
              <a:rPr lang="en-US" sz="2000" dirty="0" smtClean="0"/>
              <a:t>RTG4</a:t>
            </a:r>
          </a:p>
          <a:p>
            <a:pPr algn="ctr"/>
            <a:r>
              <a:rPr lang="en-US" dirty="0" smtClean="0"/>
              <a:t>SRAM</a:t>
            </a:r>
            <a:endParaRPr lang="en-US" sz="2000" dirty="0" smtClean="0"/>
          </a:p>
        </p:txBody>
      </p:sp>
      <p:sp>
        <p:nvSpPr>
          <p:cNvPr id="18" name="Left Bracket 17"/>
          <p:cNvSpPr/>
          <p:nvPr/>
        </p:nvSpPr>
        <p:spPr>
          <a:xfrm rot="5400000">
            <a:off x="4453127" y="995935"/>
            <a:ext cx="159657" cy="7500483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96670" y="4425895"/>
            <a:ext cx="2672577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LEON3 Test Targets</a:t>
            </a:r>
          </a:p>
        </p:txBody>
      </p:sp>
      <p:sp>
        <p:nvSpPr>
          <p:cNvPr id="19" name="Left Bracket 18"/>
          <p:cNvSpPr/>
          <p:nvPr/>
        </p:nvSpPr>
        <p:spPr>
          <a:xfrm rot="16200000" flipV="1">
            <a:off x="2953029" y="3840551"/>
            <a:ext cx="159656" cy="4500296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Bracket 19"/>
          <p:cNvSpPr/>
          <p:nvPr/>
        </p:nvSpPr>
        <p:spPr>
          <a:xfrm rot="16200000" flipV="1">
            <a:off x="7488347" y="5305625"/>
            <a:ext cx="159658" cy="1570147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48829" y="6147395"/>
            <a:ext cx="15494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DevBoards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3289" y="6147395"/>
            <a:ext cx="14317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APL SBC</a:t>
            </a:r>
          </a:p>
        </p:txBody>
      </p:sp>
    </p:spTree>
    <p:extLst>
      <p:ext uri="{BB962C8B-B14F-4D97-AF65-F5344CB8AC3E}">
        <p14:creationId xmlns:p14="http://schemas.microsoft.com/office/powerpoint/2010/main" val="35190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LEON3 Processor Family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32-bit processor, SPARC V8 instruction set</a:t>
            </a:r>
          </a:p>
          <a:p>
            <a:r>
              <a:rPr lang="en-US" dirty="0" smtClean="0"/>
              <a:t>AMBA 2.0 AHB bus interface</a:t>
            </a:r>
          </a:p>
          <a:p>
            <a:r>
              <a:rPr lang="en-US" dirty="0" smtClean="0"/>
              <a:t>On-chip debug support</a:t>
            </a:r>
          </a:p>
          <a:p>
            <a:r>
              <a:rPr lang="en-US" dirty="0" smtClean="0"/>
              <a:t>RTEMS, Linux, VxWorks support</a:t>
            </a:r>
          </a:p>
          <a:p>
            <a:r>
              <a:rPr lang="en-US" dirty="0" smtClean="0"/>
              <a:t>Single-core hard processors evaluated (fault tolerant):</a:t>
            </a:r>
          </a:p>
          <a:p>
            <a:pPr lvl="1"/>
            <a:r>
              <a:rPr lang="en-US" dirty="0" smtClean="0"/>
              <a:t>UT699 (66 MHz): FPU, 8KB D-cache, 8KB I-cache, 4x SpW, etc.</a:t>
            </a:r>
          </a:p>
          <a:p>
            <a:pPr lvl="1"/>
            <a:r>
              <a:rPr lang="en-US" dirty="0" smtClean="0"/>
              <a:t>UT700 (166 MHz): FPU, 16KB D-cache, 16KB I-cache, 4x SpW, etc.</a:t>
            </a:r>
          </a:p>
          <a:p>
            <a:r>
              <a:rPr lang="en-US" dirty="0" smtClean="0"/>
              <a:t>Single-core soft processor (configurable fault tolerance):</a:t>
            </a:r>
          </a:p>
          <a:p>
            <a:pPr lvl="1"/>
            <a:r>
              <a:rPr lang="en-US" dirty="0" smtClean="0"/>
              <a:t>Fully customizable: FPU, cache size, mem ctrl, IP selection, etc.</a:t>
            </a:r>
          </a:p>
          <a:p>
            <a:pPr lvl="1"/>
            <a:r>
              <a:rPr lang="en-US" dirty="0" smtClean="0"/>
              <a:t>Can build multi-CPU systems (</a:t>
            </a:r>
            <a:r>
              <a:rPr lang="en-US" i="1" dirty="0" smtClean="0"/>
              <a:t>subject of FY18 R&amp;D effort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Max frequency depends on FPGA target technology and complexity of entire design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RTG4 </a:t>
            </a:r>
            <a:r>
              <a:rPr lang="en-US" dirty="0" smtClean="0"/>
              <a:t>RadTolerant FPGA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7715249" cy="7674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Relatively large, reprogrammable flash FPGA, with embedded RAM blocks, DSP slices, SpW interfaces, uPROMs, SERDES, etc.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948542"/>
            <a:ext cx="7083812" cy="44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CORESAT SBC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42900" y="1172379"/>
            <a:ext cx="3217961" cy="2622002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prstClr val="black"/>
                </a:solidFill>
                <a:latin typeface="Arial" charset="0"/>
              </a:rPr>
              <a:t>Specifications</a:t>
            </a:r>
            <a:endParaRPr lang="en-US" sz="1200" b="1" dirty="0">
              <a:solidFill>
                <a:prstClr val="black"/>
              </a:solidFill>
              <a:latin typeface="Arial" charset="0"/>
            </a:endParaRPr>
          </a:p>
          <a:p>
            <a:pPr marL="0" lvl="0" indent="0"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b="1" dirty="0">
              <a:solidFill>
                <a:prstClr val="black"/>
              </a:solidFill>
              <a:latin typeface="Arial" charset="0"/>
            </a:endParaRPr>
          </a:p>
          <a:p>
            <a:pPr marL="171450" lvl="0" indent="-1714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0425" algn="l"/>
              </a:tabLst>
            </a:pPr>
            <a:r>
              <a:rPr lang="en-US" altLang="en-US" sz="11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Volume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	400 cm</a:t>
            </a:r>
            <a:r>
              <a:rPr lang="en-US" altLang="en-US" sz="1100" baseline="300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3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 (15.2 x 9.7 x 1.8 cm; 0.33 U)</a:t>
            </a:r>
          </a:p>
          <a:p>
            <a:pPr marL="171450" lvl="0" indent="-1714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0425" algn="l"/>
              </a:tabLst>
            </a:pPr>
            <a:r>
              <a:rPr lang="en-US" altLang="en-US" sz="11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Mass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	0.22 kg (excludes chassis)</a:t>
            </a:r>
          </a:p>
          <a:p>
            <a:pPr marL="171450" lvl="0" indent="-1714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0425" algn="l"/>
              </a:tabLst>
            </a:pPr>
            <a:r>
              <a:rPr lang="en-US" altLang="en-US" sz="11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Pwr I/F: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	</a:t>
            </a:r>
            <a:r>
              <a:rPr lang="en-US" sz="1100" dirty="0">
                <a:solidFill>
                  <a:prstClr val="black"/>
                </a:solidFill>
                <a:latin typeface="Arial" charset="0"/>
              </a:rPr>
              <a:t>3.3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V, 1.2V, </a:t>
            </a:r>
            <a:r>
              <a:rPr lang="en-US" sz="1100" dirty="0">
                <a:solidFill>
                  <a:prstClr val="black"/>
                </a:solidFill>
                <a:latin typeface="Arial" charset="0"/>
              </a:rPr>
              <a:t>remote V sense, F sync</a:t>
            </a:r>
            <a:endParaRPr lang="en-US" altLang="en-US" sz="11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marL="171450" lvl="0" indent="-1714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0425" algn="l"/>
              </a:tabLst>
            </a:pPr>
            <a:r>
              <a:rPr lang="en-US" altLang="en-US" sz="11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Pwr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 	0.6W (Stand-By)  /  4.0W (typ, est.)</a:t>
            </a:r>
          </a:p>
          <a:p>
            <a:pPr marL="171450" lvl="1" indent="-1714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0425" algn="l"/>
              </a:tabLst>
            </a:pPr>
            <a:r>
              <a:rPr lang="en-US" altLang="en-US" sz="11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Memory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	</a:t>
            </a:r>
            <a:r>
              <a:rPr lang="en-US" altLang="en-US" sz="11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Two 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</a:rPr>
              <a:t>16MB </a:t>
            </a:r>
            <a:r>
              <a:rPr lang="en-US" sz="1100" dirty="0">
                <a:solidFill>
                  <a:prstClr val="black"/>
                </a:solidFill>
                <a:latin typeface="Arial" charset="0"/>
              </a:rPr>
              <a:t>SRAM, 8MB MRAM</a:t>
            </a:r>
          </a:p>
          <a:p>
            <a:pPr marL="171450" lvl="1" indent="-1714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0425" algn="l"/>
              </a:tabLst>
            </a:pPr>
            <a:r>
              <a:rPr lang="en-US" altLang="en-US" sz="11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SSR: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	</a:t>
            </a:r>
            <a:r>
              <a:rPr lang="en-US" altLang="en-US" sz="11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16 GB</a:t>
            </a:r>
            <a:endParaRPr lang="en-US" altLang="en-US" sz="110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  <a:p>
            <a:pPr marL="171450" lvl="0" indent="-171450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0425" algn="l"/>
              </a:tabLst>
            </a:pPr>
            <a:r>
              <a:rPr lang="en-US" altLang="en-US" sz="11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Data I/F</a:t>
            </a:r>
            <a:r>
              <a:rPr lang="en-US" alt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:	</a:t>
            </a:r>
            <a:r>
              <a:rPr lang="en-US" sz="1100" dirty="0">
                <a:solidFill>
                  <a:prstClr val="black"/>
                </a:solidFill>
                <a:latin typeface="Arial" charset="0"/>
              </a:rPr>
              <a:t>4-port SpW router</a:t>
            </a:r>
            <a:r>
              <a:rPr lang="en-US" sz="11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, 8 discrete 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I/O, 	S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</a:rPr>
              <a:t>ERDES </a:t>
            </a:r>
            <a:r>
              <a:rPr lang="en-US" sz="1100" dirty="0">
                <a:solidFill>
                  <a:prstClr val="black"/>
                </a:solidFill>
                <a:latin typeface="Arial" charset="0"/>
              </a:rPr>
              <a:t>in/out, 2 analog or 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</a:rPr>
              <a:t>IF 	inputs and outputs</a:t>
            </a:r>
            <a:r>
              <a:rPr lang="en-US" sz="110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</a:rPr>
              <a:t>JTAG</a:t>
            </a:r>
          </a:p>
          <a:p>
            <a:pPr marL="171450" lvl="0" indent="-171450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0425" algn="l"/>
              </a:tabLst>
            </a:pPr>
            <a:endParaRPr lang="en-US" sz="1100" dirty="0">
              <a:solidFill>
                <a:prstClr val="black"/>
              </a:solidFill>
              <a:latin typeface="Arial" charset="0"/>
            </a:endParaRPr>
          </a:p>
          <a:p>
            <a:pPr marL="171450" lvl="0" indent="-171450"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60425" algn="l"/>
              </a:tabLst>
            </a:pPr>
            <a:r>
              <a:rPr lang="en-US" sz="1100" b="1" dirty="0" smtClean="0">
                <a:solidFill>
                  <a:prstClr val="black"/>
                </a:solidFill>
                <a:latin typeface="Arial" charset="0"/>
              </a:rPr>
              <a:t>Missions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</a:rPr>
              <a:t>: DART (1</a:t>
            </a:r>
            <a:r>
              <a:rPr lang="en-US" sz="1100" baseline="30000" dirty="0" smtClean="0">
                <a:solidFill>
                  <a:prstClr val="black"/>
                </a:solidFill>
                <a:latin typeface="Arial" charset="0"/>
              </a:rPr>
              <a:t>st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</a:rPr>
              <a:t> user), others planned</a:t>
            </a:r>
            <a:endParaRPr lang="en-US" sz="1100" dirty="0">
              <a:solidFill>
                <a:prstClr val="black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 descr="\\davis\project\ENGLAB\IRAD\FY2015_NSS_CORESAT\SBC\Fabrication and Assembly\Rev-\Pictures\7481-2110_PRIMARY_scaled_down_partial_bl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6" y="3813384"/>
            <a:ext cx="3300751" cy="22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46" y="6013605"/>
            <a:ext cx="3286515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tx2">
                    <a:lumMod val="75000"/>
                  </a:schemeClr>
                </a:solidFill>
              </a:rPr>
              <a:t>B. Bubnash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16" y="1707613"/>
            <a:ext cx="3966073" cy="3966073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1936750" y="2971800"/>
            <a:ext cx="2692400" cy="2432050"/>
          </a:xfrm>
          <a:custGeom>
            <a:avLst/>
            <a:gdLst>
              <a:gd name="connsiteX0" fmla="*/ 0 w 2692400"/>
              <a:gd name="connsiteY0" fmla="*/ 1543050 h 2432050"/>
              <a:gd name="connsiteX1" fmla="*/ 2686050 w 2692400"/>
              <a:gd name="connsiteY1" fmla="*/ 0 h 2432050"/>
              <a:gd name="connsiteX2" fmla="*/ 2692400 w 2692400"/>
              <a:gd name="connsiteY2" fmla="*/ 2432050 h 2432050"/>
              <a:gd name="connsiteX3" fmla="*/ 0 w 2692400"/>
              <a:gd name="connsiteY3" fmla="*/ 1543050 h 243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2432050">
                <a:moveTo>
                  <a:pt x="0" y="1543050"/>
                </a:moveTo>
                <a:lnTo>
                  <a:pt x="2686050" y="0"/>
                </a:lnTo>
                <a:cubicBezTo>
                  <a:pt x="2688167" y="810683"/>
                  <a:pt x="2690283" y="1621367"/>
                  <a:pt x="2692400" y="2432050"/>
                </a:cubicBezTo>
                <a:lnTo>
                  <a:pt x="0" y="154305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alpha val="60000"/>
                </a:schemeClr>
              </a:gs>
              <a:gs pos="100000">
                <a:schemeClr val="accent5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5550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Configurations (HW)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28 February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Performance Analysis of Standalone and In-FPGA LEON3 Processors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7715249" cy="5319380"/>
          </a:xfrm>
        </p:spPr>
        <p:txBody>
          <a:bodyPr>
            <a:normAutofit/>
          </a:bodyPr>
          <a:lstStyle/>
          <a:p>
            <a:r>
              <a:rPr lang="en-US" dirty="0" smtClean="0"/>
              <a:t>UT699 DevBoard (66 MHz):</a:t>
            </a:r>
          </a:p>
          <a:p>
            <a:pPr lvl="1"/>
            <a:r>
              <a:rPr lang="en-US" dirty="0" smtClean="0"/>
              <a:t>SRAM Waitstates: RD=1, WR=1</a:t>
            </a:r>
          </a:p>
          <a:p>
            <a:pPr lvl="1"/>
            <a:r>
              <a:rPr lang="en-US" dirty="0" smtClean="0"/>
              <a:t>SDRAM Parameters (in cycles): </a:t>
            </a:r>
            <a:r>
              <a:rPr lang="en-US" dirty="0"/>
              <a:t>T</a:t>
            </a:r>
            <a:r>
              <a:rPr lang="en-US" baseline="-25000" dirty="0"/>
              <a:t>RP</a:t>
            </a:r>
            <a:r>
              <a:rPr lang="en-US" dirty="0"/>
              <a:t>=2, T</a:t>
            </a:r>
            <a:r>
              <a:rPr lang="en-US" baseline="-25000" dirty="0"/>
              <a:t>RFC</a:t>
            </a:r>
            <a:r>
              <a:rPr lang="en-US" dirty="0"/>
              <a:t>=5, </a:t>
            </a:r>
            <a:r>
              <a:rPr lang="en-US" dirty="0" smtClean="0"/>
              <a:t>CAS=2</a:t>
            </a:r>
          </a:p>
          <a:p>
            <a:r>
              <a:rPr lang="en-US" dirty="0" smtClean="0"/>
              <a:t>UT700 </a:t>
            </a:r>
            <a:r>
              <a:rPr lang="en-US" dirty="0" err="1" smtClean="0"/>
              <a:t>DevBoard</a:t>
            </a:r>
            <a:r>
              <a:rPr lang="en-US" dirty="0" smtClean="0"/>
              <a:t> (100 MHz)</a:t>
            </a:r>
          </a:p>
          <a:p>
            <a:pPr lvl="1"/>
            <a:r>
              <a:rPr lang="en-US" dirty="0" smtClean="0"/>
              <a:t>SDRAM </a:t>
            </a:r>
            <a:r>
              <a:rPr lang="en-US" dirty="0"/>
              <a:t>Parameters (in cycles)</a:t>
            </a:r>
            <a:r>
              <a:rPr lang="en-US" dirty="0" smtClean="0"/>
              <a:t>: T</a:t>
            </a:r>
            <a:r>
              <a:rPr lang="en-US" baseline="-25000" dirty="0" smtClean="0"/>
              <a:t>RP</a:t>
            </a:r>
            <a:r>
              <a:rPr lang="en-US" dirty="0" smtClean="0"/>
              <a:t>=3, T</a:t>
            </a:r>
            <a:r>
              <a:rPr lang="en-US" baseline="-25000" dirty="0" smtClean="0"/>
              <a:t>RFC</a:t>
            </a:r>
            <a:r>
              <a:rPr lang="en-US" dirty="0" smtClean="0"/>
              <a:t>=8, CAS=3</a:t>
            </a:r>
          </a:p>
          <a:p>
            <a:r>
              <a:rPr lang="en-US" dirty="0" smtClean="0"/>
              <a:t>CORESAT SBC UT700 (100 MHz)</a:t>
            </a:r>
          </a:p>
          <a:p>
            <a:pPr lvl="1"/>
            <a:r>
              <a:rPr lang="en-US" dirty="0" smtClean="0"/>
              <a:t>SRAM Waitstates: RD=1, WR=0</a:t>
            </a:r>
          </a:p>
          <a:p>
            <a:r>
              <a:rPr lang="en-US" dirty="0" smtClean="0"/>
              <a:t>CORESAT SBC Soft LEON3 (50 MHz)</a:t>
            </a:r>
          </a:p>
          <a:p>
            <a:pPr lvl="1"/>
            <a:r>
              <a:rPr lang="en-US" dirty="0" smtClean="0"/>
              <a:t>SRAM Waitstates: RD=0, WR=0</a:t>
            </a:r>
          </a:p>
          <a:p>
            <a:pPr lvl="1"/>
            <a:endParaRPr lang="en-US" dirty="0"/>
          </a:p>
          <a:p>
            <a:r>
              <a:rPr lang="en-US" dirty="0" smtClean="0"/>
              <a:t>Benchmark chart figures </a:t>
            </a:r>
            <a:r>
              <a:rPr lang="en-US" b="1" dirty="0" smtClean="0">
                <a:solidFill>
                  <a:srgbClr val="FF0000"/>
                </a:solidFill>
              </a:rPr>
              <a:t>reported as per-MHz</a:t>
            </a:r>
          </a:p>
          <a:p>
            <a:pPr lvl="1"/>
            <a:r>
              <a:rPr lang="en-US" dirty="0" smtClean="0"/>
              <a:t>Full-capability performance values also presented</a:t>
            </a:r>
          </a:p>
          <a:p>
            <a:pPr lvl="1"/>
            <a:endParaRPr lang="en-US" dirty="0"/>
          </a:p>
          <a:p>
            <a:r>
              <a:rPr lang="en-US" dirty="0" smtClean="0"/>
              <a:t>All soft LEON3 builds were for non-FT, commercial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L-PowerPoint-Theme_light_4x3">
  <a:themeElements>
    <a:clrScheme name="Custom 6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5" id="{ACB22942-1AC5-3844-BD06-15C0B6D4E135}" vid="{8858888D-A1BE-1345-83A6-8293AD66D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7dc69b7d5cdc30166cb3b33179ded64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102532-4108-49E7-8D07-0EE909FD5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DD19FE-1AF4-4BEC-8869-CF97AB34CE4A}">
  <ds:schemaRefs>
    <ds:schemaRef ds:uri="http://schemas.microsoft.com/office/infopath/2007/PartnerControls"/>
    <ds:schemaRef ds:uri="http://schemas.microsoft.com/sharepoint/v4"/>
    <ds:schemaRef ds:uri="http://purl.org/dc/elements/1.1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64DCB3D-5820-44C2-97B1-8DD1E7B77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1716</Words>
  <Application>Microsoft Office PowerPoint</Application>
  <PresentationFormat>On-screen Show (4:3)</PresentationFormat>
  <Paragraphs>337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APL-PowerPoint-Theme_light_4x3</vt:lpstr>
      <vt:lpstr>Performance Analysis of Standalone and In-FPGA LEON3 Processors</vt:lpstr>
      <vt:lpstr>Overview</vt:lpstr>
      <vt:lpstr>Choosing a Processor</vt:lpstr>
      <vt:lpstr>Choosing a Processor</vt:lpstr>
      <vt:lpstr>Benchmarks and Test Targets</vt:lpstr>
      <vt:lpstr>LEON3 Processor Family</vt:lpstr>
      <vt:lpstr>RTG4 RadTolerant FPGA</vt:lpstr>
      <vt:lpstr>APL CORESAT SBC</vt:lpstr>
      <vt:lpstr>Test Configurations (HW) </vt:lpstr>
      <vt:lpstr>Performance Results</vt:lpstr>
      <vt:lpstr>Benchmark: Dhrystone</vt:lpstr>
      <vt:lpstr>Benchmark: CoreMark</vt:lpstr>
      <vt:lpstr>Benchmark: Whetstone</vt:lpstr>
      <vt:lpstr>Test: Memcpy</vt:lpstr>
      <vt:lpstr>Test: Flash Memory Performance</vt:lpstr>
      <vt:lpstr>Application: Terrain Relative Navigation</vt:lpstr>
      <vt:lpstr>Application: Terrain Relative Navigation</vt:lpstr>
      <vt:lpstr>Resource Utilization: RTG4 DevKit</vt:lpstr>
      <vt:lpstr>Resource Utilization: CORESAT SBC</vt:lpstr>
      <vt:lpstr>Power Consumption: CORESAT SBC</vt:lpstr>
      <vt:lpstr>Design Considerations</vt:lpstr>
      <vt:lpstr>Cache Design Considerations</vt:lpstr>
      <vt:lpstr>Clocking and Instructions Storage</vt:lpstr>
      <vt:lpstr>Multicore / Parallel Programming</vt:lpstr>
      <vt:lpstr>Processing Capability</vt:lpstr>
      <vt:lpstr>What is the Technology Tradespace?</vt:lpstr>
      <vt:lpstr>Conclusions</vt:lpstr>
      <vt:lpstr>PowerPoint Presentation</vt:lpstr>
    </vt:vector>
  </TitlesOfParts>
  <Manager/>
  <Company>Johns Hopkins University Applied Physics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 of Standalone and In-FPGA LEON3 Processors</dc:title>
  <dc:subject/>
  <dc:creator>Dmitriy Bekker</dc:creator>
  <cp:keywords/>
  <dc:description/>
  <cp:lastModifiedBy>Dmitriy Bekker</cp:lastModifiedBy>
  <cp:revision>99</cp:revision>
  <cp:lastPrinted>2017-08-24T18:44:08Z</cp:lastPrinted>
  <dcterms:created xsi:type="dcterms:W3CDTF">2017-11-15T22:05:59Z</dcterms:created>
  <dcterms:modified xsi:type="dcterms:W3CDTF">2018-02-28T22:09:08Z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