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0" r:id="rId4"/>
    <p:sldId id="261" r:id="rId5"/>
    <p:sldId id="277" r:id="rId6"/>
    <p:sldId id="257" r:id="rId7"/>
    <p:sldId id="260" r:id="rId8"/>
    <p:sldId id="259" r:id="rId9"/>
    <p:sldId id="278" r:id="rId10"/>
    <p:sldId id="267" r:id="rId11"/>
    <p:sldId id="262" r:id="rId12"/>
    <p:sldId id="266" r:id="rId13"/>
    <p:sldId id="263" r:id="rId14"/>
    <p:sldId id="264" r:id="rId15"/>
    <p:sldId id="268" r:id="rId16"/>
    <p:sldId id="269" r:id="rId17"/>
    <p:sldId id="272" r:id="rId18"/>
    <p:sldId id="273" r:id="rId19"/>
    <p:sldId id="271" r:id="rId20"/>
    <p:sldId id="275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948" autoAdjust="0"/>
  </p:normalViewPr>
  <p:slideViewPr>
    <p:cSldViewPr snapToGrid="0">
      <p:cViewPr varScale="1">
        <p:scale>
          <a:sx n="60" d="100"/>
          <a:sy n="60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BCC5A-CB10-4FC3-BF22-C0770F4A9A13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D0B25-068F-4CDD-B9AD-3ADBE379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B4FA-0C26-4FFE-9DD5-AD4AAF1CCA61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7627-43EF-447C-9B9C-D88CAACD9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7627-43EF-447C-9B9C-D88CAACD94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is written by me from the Goddard perspective, so I’m not up-to-date on the activities at the other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7627-43EF-447C-9B9C-D88CAACD94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is written by me from the Goddard perspective, so I’m not up-to-date on the activities at the other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7627-43EF-447C-9B9C-D88CAACD94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C11B-FAAB-4DA6-9AFC-BFB7D2C814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TLC file developed and maintained by </a:t>
            </a:r>
            <a:r>
              <a:rPr lang="en-US" dirty="0" err="1"/>
              <a:t>mathworks</a:t>
            </a:r>
            <a:r>
              <a:rPr lang="en-US" dirty="0"/>
              <a:t> pilot engineers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C11B-FAAB-4DA6-9AFC-BFB7D2C814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2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</a:t>
            </a:r>
            <a:r>
              <a:rPr lang="en-US" baseline="0" dirty="0"/>
              <a:t> flight-software quality simulations d</a:t>
            </a:r>
            <a:r>
              <a:rPr lang="en-US" dirty="0"/>
              <a:t>oes require</a:t>
            </a:r>
            <a:r>
              <a:rPr lang="en-US" baseline="0" dirty="0"/>
              <a:t> additional effort from pointing team. Beneficial to have a specific FSW liaison on pointing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C11B-FAAB-4DA6-9AFC-BFB7D2C814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2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30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10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20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42" y="1145087"/>
            <a:ext cx="7886700" cy="519807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61265" y="6554318"/>
            <a:ext cx="20574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E54F55-C848-492E-A463-C757825A1F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819150" y="6607667"/>
            <a:ext cx="7438134" cy="14723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952206" y="245779"/>
            <a:ext cx="5172891" cy="6422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99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0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8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67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88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259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99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3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668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87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12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5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126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4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81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10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4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48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80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07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Simulink Interface Layer (SIL) – Overview and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Steve Lentine GSFC 591 / Chesapeake Aerospace</a:t>
            </a:r>
          </a:p>
        </p:txBody>
      </p:sp>
    </p:spTree>
    <p:extLst>
      <p:ext uri="{BB962C8B-B14F-4D97-AF65-F5344CB8AC3E}">
        <p14:creationId xmlns:p14="http://schemas.microsoft.com/office/powerpoint/2010/main" val="338600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Development – Time/FDC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GetTime</a:t>
            </a:r>
            <a:endParaRPr lang="en-US" dirty="0"/>
          </a:p>
          <a:p>
            <a:pPr lvl="1"/>
            <a:r>
              <a:rPr lang="en-US" dirty="0"/>
              <a:t>In simulation: returns simulation clock + epoch</a:t>
            </a:r>
          </a:p>
          <a:p>
            <a:pPr lvl="1"/>
            <a:r>
              <a:rPr lang="en-US" dirty="0"/>
              <a:t>In generated code: calls </a:t>
            </a:r>
            <a:r>
              <a:rPr lang="en-US" dirty="0" err="1"/>
              <a:t>CFE_GetTime</a:t>
            </a:r>
            <a:r>
              <a:rPr lang="en-US" dirty="0"/>
              <a:t> to return FSW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FDC reporting</a:t>
            </a:r>
          </a:p>
          <a:p>
            <a:pPr lvl="1"/>
            <a:r>
              <a:rPr lang="en-US" dirty="0"/>
              <a:t>Fills fields of message to LC (Limit Checker)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73" y="2933312"/>
            <a:ext cx="3189182" cy="106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55" y="4825874"/>
            <a:ext cx="30480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Development – Event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CFE Event</a:t>
            </a:r>
          </a:p>
          <a:p>
            <a:pPr lvl="1"/>
            <a:r>
              <a:rPr lang="en-US" dirty="0"/>
              <a:t>Generates event message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29" y="1653176"/>
            <a:ext cx="2514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6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Setup:</a:t>
            </a:r>
          </a:p>
          <a:p>
            <a:pPr lvl="1"/>
            <a:r>
              <a:rPr lang="en-US" dirty="0"/>
              <a:t>Configure code generation settings as specified in SIL users guide</a:t>
            </a:r>
          </a:p>
          <a:p>
            <a:pPr lvl="2"/>
            <a:r>
              <a:rPr lang="en-US" dirty="0"/>
              <a:t>Use provided custom TLC template to generate interface header file</a:t>
            </a:r>
          </a:p>
          <a:p>
            <a:pPr lvl="2"/>
            <a:r>
              <a:rPr lang="en-US" dirty="0"/>
              <a:t>Specify datatype size settings for hardware</a:t>
            </a:r>
          </a:p>
          <a:p>
            <a:pPr lvl="1"/>
            <a:r>
              <a:rPr lang="en-US" dirty="0"/>
              <a:t>Click ‘Build’</a:t>
            </a:r>
          </a:p>
          <a:p>
            <a:pPr lvl="1"/>
            <a:r>
              <a:rPr lang="en-US" dirty="0"/>
              <a:t>Deliver packaged code to FSW</a:t>
            </a:r>
          </a:p>
          <a:p>
            <a:endParaRPr lang="en-US" dirty="0"/>
          </a:p>
          <a:p>
            <a:r>
              <a:rPr lang="en-US" dirty="0"/>
              <a:t>Subsequent Builds:</a:t>
            </a:r>
          </a:p>
          <a:p>
            <a:pPr lvl="1"/>
            <a:r>
              <a:rPr lang="en-US" dirty="0"/>
              <a:t>Click ‘Build’</a:t>
            </a:r>
          </a:p>
          <a:p>
            <a:pPr lvl="1"/>
            <a:r>
              <a:rPr lang="en-US" dirty="0"/>
              <a:t>Deliver packaged code to FSW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0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Compilation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Setup:</a:t>
            </a:r>
          </a:p>
          <a:p>
            <a:pPr lvl="1"/>
            <a:r>
              <a:rPr lang="en-US" dirty="0"/>
              <a:t>Assign </a:t>
            </a:r>
            <a:r>
              <a:rPr lang="en-US" dirty="0" err="1"/>
              <a:t>ApIDs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Assign </a:t>
            </a:r>
            <a:r>
              <a:rPr lang="en-US" dirty="0" err="1"/>
              <a:t>PerfID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Add Wake-Up and HK request </a:t>
            </a:r>
            <a:r>
              <a:rPr lang="en-US" dirty="0" err="1"/>
              <a:t>ApIDs</a:t>
            </a:r>
            <a:r>
              <a:rPr lang="en-US" dirty="0"/>
              <a:t> to scheduler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ApIDs</a:t>
            </a:r>
            <a:r>
              <a:rPr lang="en-US" dirty="0"/>
              <a:t> to </a:t>
            </a:r>
            <a:r>
              <a:rPr lang="en-US" dirty="0" err="1"/>
              <a:t>TO</a:t>
            </a:r>
            <a:r>
              <a:rPr lang="en-US" dirty="0"/>
              <a:t> (Telemetry Output) tables</a:t>
            </a:r>
          </a:p>
          <a:p>
            <a:pPr lvl="1"/>
            <a:r>
              <a:rPr lang="en-US" dirty="0"/>
              <a:t>Add application to startup script</a:t>
            </a:r>
          </a:p>
          <a:p>
            <a:pPr lvl="1"/>
            <a:r>
              <a:rPr lang="en-US" dirty="0"/>
              <a:t>(Optional) Define table validation function</a:t>
            </a:r>
          </a:p>
          <a:p>
            <a:pPr lvl="1"/>
            <a:endParaRPr lang="en-US" dirty="0"/>
          </a:p>
          <a:p>
            <a:r>
              <a:rPr lang="en-US" dirty="0"/>
              <a:t>Subsequent Builds:</a:t>
            </a:r>
          </a:p>
          <a:p>
            <a:pPr lvl="1"/>
            <a:r>
              <a:rPr lang="en-US" dirty="0"/>
              <a:t>Drag and drop new generated sources files</a:t>
            </a:r>
          </a:p>
          <a:p>
            <a:pPr lvl="1"/>
            <a:r>
              <a:rPr lang="en-US" dirty="0"/>
              <a:t>Update </a:t>
            </a:r>
            <a:r>
              <a:rPr lang="en-US" dirty="0" err="1"/>
              <a:t>Makefiles</a:t>
            </a:r>
            <a:endParaRPr lang="en-US" dirty="0"/>
          </a:p>
          <a:p>
            <a:pPr lvl="1"/>
            <a:r>
              <a:rPr lang="en-US" dirty="0"/>
              <a:t>Compile</a:t>
            </a:r>
          </a:p>
        </p:txBody>
      </p:sp>
    </p:spTree>
    <p:extLst>
      <p:ext uri="{BB962C8B-B14F-4D97-AF65-F5344CB8AC3E}">
        <p14:creationId xmlns:p14="http://schemas.microsoft.com/office/powerpoint/2010/main" val="95058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SIL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GSFC/Mathworks work currently underway:</a:t>
            </a:r>
          </a:p>
          <a:p>
            <a:pPr lvl="1"/>
            <a:r>
              <a:rPr lang="en-US" dirty="0"/>
              <a:t>Finish implementation of multi-table support (expected in 2017)</a:t>
            </a:r>
          </a:p>
          <a:p>
            <a:pPr lvl="1"/>
            <a:r>
              <a:rPr lang="en-US" dirty="0"/>
              <a:t>Refactor SIL implementation to move away from TLC (which Mathworks is slowly depreciating)</a:t>
            </a:r>
          </a:p>
          <a:p>
            <a:r>
              <a:rPr lang="en-US" dirty="0"/>
              <a:t>3 versions of SIL exist (that we know of….)</a:t>
            </a:r>
          </a:p>
          <a:p>
            <a:pPr lvl="1"/>
            <a:r>
              <a:rPr lang="en-US" dirty="0"/>
              <a:t>GSFC-SIL</a:t>
            </a:r>
          </a:p>
          <a:p>
            <a:pPr lvl="1"/>
            <a:r>
              <a:rPr lang="en-US" dirty="0"/>
              <a:t>Ames-SIL</a:t>
            </a:r>
          </a:p>
          <a:p>
            <a:pPr lvl="1"/>
            <a:r>
              <a:rPr lang="en-US" dirty="0"/>
              <a:t>JSC-SIL</a:t>
            </a:r>
          </a:p>
          <a:p>
            <a:pPr lvl="1"/>
            <a:r>
              <a:rPr lang="en-US" dirty="0"/>
              <a:t>Others??</a:t>
            </a:r>
          </a:p>
          <a:p>
            <a:r>
              <a:rPr lang="en-US" dirty="0"/>
              <a:t>Looking to unify into a NASA-SIL</a:t>
            </a:r>
          </a:p>
          <a:p>
            <a:pPr lvl="1"/>
            <a:r>
              <a:rPr lang="en-US" dirty="0"/>
              <a:t>Currently gathering requirements for the unified SIL to address common needs for each center/group</a:t>
            </a:r>
          </a:p>
        </p:txBody>
      </p:sp>
    </p:spTree>
    <p:extLst>
      <p:ext uri="{BB962C8B-B14F-4D97-AF65-F5344CB8AC3E}">
        <p14:creationId xmlns:p14="http://schemas.microsoft.com/office/powerpoint/2010/main" val="379834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FCA9-A552-46DA-A516-70E645F7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Splinter Meeting – 4pm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DE6A-E25B-4C74-A74E-2B6F91DA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Splinter meeting at 4pm with GSFC, Ames, and Mathworks representatives to discuss path forward</a:t>
            </a:r>
          </a:p>
          <a:p>
            <a:r>
              <a:rPr lang="en-US" dirty="0"/>
              <a:t>Please attend if you have interest in using the SIL and/or defining requirements for future updates</a:t>
            </a:r>
          </a:p>
        </p:txBody>
      </p:sp>
    </p:spTree>
    <p:extLst>
      <p:ext uri="{BB962C8B-B14F-4D97-AF65-F5344CB8AC3E}">
        <p14:creationId xmlns:p14="http://schemas.microsoft.com/office/powerpoint/2010/main" val="29018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65707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11876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12E3-FA75-404E-B508-12902EF0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SIL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FD33-2E29-4F9F-875C-0A266AD2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703"/>
            <a:ext cx="8228013" cy="4848088"/>
          </a:xfrm>
        </p:spPr>
        <p:txBody>
          <a:bodyPr/>
          <a:lstStyle/>
          <a:p>
            <a:r>
              <a:rPr lang="en-US" dirty="0"/>
              <a:t>Shall provide a method of receiving and issuing messages from/to the software bus</a:t>
            </a:r>
          </a:p>
          <a:p>
            <a:pPr lvl="1"/>
            <a:r>
              <a:rPr lang="en-US" dirty="0"/>
              <a:t>Support asynchronous message output from model signals</a:t>
            </a:r>
          </a:p>
          <a:p>
            <a:pPr lvl="1"/>
            <a:r>
              <a:rPr lang="en-US" dirty="0"/>
              <a:t>Support for arbitrary number of command APID in autocode</a:t>
            </a:r>
          </a:p>
          <a:p>
            <a:pPr lvl="0"/>
            <a:r>
              <a:rPr lang="en-US" dirty="0"/>
              <a:t>Shall utilize CFE Table Management to provide tunable parameters to model</a:t>
            </a:r>
          </a:p>
          <a:p>
            <a:pPr lvl="1"/>
            <a:r>
              <a:rPr lang="en-US" dirty="0"/>
              <a:t>Support generation of table from Model </a:t>
            </a:r>
            <a:r>
              <a:rPr lang="en-US" dirty="0" err="1"/>
              <a:t>Simulink.Parameter</a:t>
            </a:r>
            <a:r>
              <a:rPr lang="en-US" dirty="0"/>
              <a:t> objects </a:t>
            </a:r>
          </a:p>
          <a:p>
            <a:pPr lvl="1"/>
            <a:r>
              <a:rPr lang="en-US" dirty="0"/>
              <a:t>Support for management of multiple tables</a:t>
            </a:r>
          </a:p>
          <a:p>
            <a:pPr lvl="1"/>
            <a:r>
              <a:rPr lang="en-US" dirty="0"/>
              <a:t>Support updating/validating via hand-coded table validation function </a:t>
            </a:r>
          </a:p>
          <a:p>
            <a:r>
              <a:rPr lang="en-US" dirty="0"/>
              <a:t>Shall provide a method of issuing events </a:t>
            </a:r>
          </a:p>
          <a:p>
            <a:pPr lvl="1"/>
            <a:r>
              <a:rPr lang="en-US" dirty="0"/>
              <a:t>Support for setting Event ID, Mask, and Type</a:t>
            </a:r>
          </a:p>
          <a:p>
            <a:pPr lvl="0"/>
            <a:r>
              <a:rPr lang="en-US" dirty="0"/>
              <a:t>Shall provide a method of reporting FDC status</a:t>
            </a:r>
          </a:p>
          <a:p>
            <a:pPr lvl="1"/>
            <a:r>
              <a:rPr lang="en-US" dirty="0"/>
              <a:t>Support for setting FDC ID, enabling/disabling by ID</a:t>
            </a:r>
          </a:p>
          <a:p>
            <a:pPr lvl="1"/>
            <a:r>
              <a:rPr lang="en-US" dirty="0"/>
              <a:t>Automatic tracking of latch state, generation of telemetry packet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12E3-FA75-404E-B508-12902EF0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SIL Requirements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FD33-2E29-4F9F-875C-0A266AD2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165"/>
            <a:ext cx="8228013" cy="4848088"/>
          </a:xfrm>
        </p:spPr>
        <p:txBody>
          <a:bodyPr/>
          <a:lstStyle/>
          <a:p>
            <a:pPr lvl="0"/>
            <a:r>
              <a:rPr lang="en-US" dirty="0"/>
              <a:t>Shall support generation of housekeeping telemetry generation</a:t>
            </a:r>
          </a:p>
          <a:p>
            <a:pPr lvl="1"/>
            <a:r>
              <a:rPr lang="en-US" dirty="0"/>
              <a:t>Includes command execution/rejection and packet counters</a:t>
            </a:r>
          </a:p>
          <a:p>
            <a:pPr lvl="0"/>
            <a:r>
              <a:rPr lang="en-US" dirty="0"/>
              <a:t>Shall support a method of accessing FSW time</a:t>
            </a:r>
          </a:p>
          <a:p>
            <a:pPr lvl="1"/>
            <a:r>
              <a:rPr lang="en-US" dirty="0"/>
              <a:t>In simulation, block is a clock with settable epoch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codegen</a:t>
            </a:r>
            <a:r>
              <a:rPr lang="en-US" dirty="0"/>
              <a:t>, results in hooks to get CFE time</a:t>
            </a:r>
          </a:p>
          <a:p>
            <a:pPr lvl="0"/>
            <a:r>
              <a:rPr lang="en-US" dirty="0"/>
              <a:t>Shall support code generation from a model reference hierarchy</a:t>
            </a:r>
          </a:p>
        </p:txBody>
      </p:sp>
    </p:spTree>
    <p:extLst>
      <p:ext uri="{BB962C8B-B14F-4D97-AF65-F5344CB8AC3E}">
        <p14:creationId xmlns:p14="http://schemas.microsoft.com/office/powerpoint/2010/main" val="108828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SIL – “Simulink Interface Layer”</a:t>
            </a:r>
          </a:p>
          <a:p>
            <a:pPr lvl="1"/>
            <a:r>
              <a:rPr lang="en-US" dirty="0"/>
              <a:t>Not “Software-In-the-Loop” in this context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Where did SIL come from?</a:t>
            </a:r>
          </a:p>
          <a:p>
            <a:r>
              <a:rPr lang="en-US" dirty="0"/>
              <a:t>What does SIL do?</a:t>
            </a:r>
          </a:p>
          <a:p>
            <a:r>
              <a:rPr lang="en-US" dirty="0"/>
              <a:t>How is SIL used?</a:t>
            </a:r>
          </a:p>
          <a:p>
            <a:r>
              <a:rPr lang="en-US" dirty="0"/>
              <a:t>Where is SIL headed?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5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A60D-1F6A-4B76-83E8-37EADF47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SIL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DAB9-6BDD-46C0-B488-544103E4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829"/>
            <a:ext cx="8228013" cy="4848088"/>
          </a:xfrm>
        </p:spPr>
        <p:txBody>
          <a:bodyPr/>
          <a:lstStyle/>
          <a:p>
            <a:pPr lvl="0"/>
            <a:r>
              <a:rPr lang="en-US" dirty="0"/>
              <a:t>Support for </a:t>
            </a:r>
            <a:r>
              <a:rPr lang="en-US" dirty="0" err="1"/>
              <a:t>multirate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Current workaround is to separate rate groups into separate models/CFE apps</a:t>
            </a:r>
          </a:p>
          <a:p>
            <a:pPr lvl="1"/>
            <a:r>
              <a:rPr lang="en-US" dirty="0"/>
              <a:t>Could potentially be supported via CFE Child Task API, but may be complicated</a:t>
            </a:r>
          </a:p>
          <a:p>
            <a:pPr lvl="1"/>
            <a:r>
              <a:rPr lang="en-US" dirty="0"/>
              <a:t>If not officially supported, perhaps prepare ‘official’ recommendation and/or examples on how to implement these models</a:t>
            </a:r>
          </a:p>
          <a:p>
            <a:pPr lvl="1"/>
            <a:r>
              <a:rPr lang="en-US" dirty="0"/>
              <a:t>APL request</a:t>
            </a:r>
          </a:p>
          <a:p>
            <a:pPr lvl="0"/>
            <a:r>
              <a:rPr lang="en-US" dirty="0"/>
              <a:t>Support for performance monitoring of sections of model</a:t>
            </a:r>
          </a:p>
          <a:p>
            <a:pPr lvl="1"/>
            <a:r>
              <a:rPr lang="en-US" dirty="0"/>
              <a:t>Would be a block, placed into an atomic unit of the model (</a:t>
            </a:r>
            <a:r>
              <a:rPr lang="en-US" dirty="0" err="1"/>
              <a:t>ie</a:t>
            </a:r>
            <a:r>
              <a:rPr lang="en-US" dirty="0"/>
              <a:t> model reference, atomic subsystem)</a:t>
            </a:r>
          </a:p>
          <a:p>
            <a:pPr lvl="1"/>
            <a:r>
              <a:rPr lang="en-US" dirty="0"/>
              <a:t>In simulation, would do nothing (or maybe run tic toc)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codegen</a:t>
            </a:r>
            <a:r>
              <a:rPr lang="en-US" dirty="0"/>
              <a:t>, would code performance entry/exit API calls at the subsystem boundary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7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A60D-1F6A-4B76-83E8-37EADF47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SIL Requirements?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DAB9-6BDD-46C0-B488-544103E4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829"/>
            <a:ext cx="8228013" cy="4848088"/>
          </a:xfrm>
        </p:spPr>
        <p:txBody>
          <a:bodyPr/>
          <a:lstStyle/>
          <a:p>
            <a:r>
              <a:rPr lang="en-US" dirty="0"/>
              <a:t>Support for autogenerated table validation functions</a:t>
            </a:r>
          </a:p>
          <a:p>
            <a:pPr lvl="1"/>
            <a:r>
              <a:rPr lang="en-US" dirty="0"/>
              <a:t>Utilize </a:t>
            </a:r>
            <a:r>
              <a:rPr lang="en-US" dirty="0" err="1"/>
              <a:t>matlab</a:t>
            </a:r>
            <a:r>
              <a:rPr lang="en-US" dirty="0"/>
              <a:t> coder to generate c code for a </a:t>
            </a:r>
            <a:r>
              <a:rPr lang="en-US" dirty="0" err="1"/>
              <a:t>matlab</a:t>
            </a:r>
            <a:r>
              <a:rPr lang="en-US" dirty="0"/>
              <a:t> function which implements checks on table parameters</a:t>
            </a:r>
          </a:p>
          <a:p>
            <a:r>
              <a:rPr lang="en-US" dirty="0"/>
              <a:t>Support for issuing events/getting time within Matlab blocks</a:t>
            </a:r>
          </a:p>
          <a:p>
            <a:pPr lvl="1"/>
            <a:r>
              <a:rPr lang="en-US" dirty="0"/>
              <a:t>Supports alternative modeling paradigms</a:t>
            </a:r>
          </a:p>
          <a:p>
            <a:pPr lvl="1"/>
            <a:r>
              <a:rPr lang="en-US" dirty="0"/>
              <a:t>Allows issuing events within Matlab-based logic</a:t>
            </a:r>
          </a:p>
          <a:p>
            <a:r>
              <a:rPr lang="en-US" dirty="0"/>
              <a:t>Support a method of logging FDC/Event signals</a:t>
            </a:r>
          </a:p>
          <a:p>
            <a:pPr lvl="1"/>
            <a:r>
              <a:rPr lang="en-US" dirty="0"/>
              <a:t>In current implementation separate logging of these signals are required because blocks do not function in simulation mode</a:t>
            </a:r>
          </a:p>
          <a:p>
            <a:r>
              <a:rPr lang="en-US" dirty="0"/>
              <a:t>Direct generation of app from code generation</a:t>
            </a:r>
          </a:p>
          <a:p>
            <a:pPr lvl="1"/>
            <a:r>
              <a:rPr lang="en-US" dirty="0"/>
              <a:t>Advantages: Simplifies integration of code since no separate code or header files are required… everything is generated</a:t>
            </a:r>
          </a:p>
          <a:p>
            <a:pPr lvl="1"/>
            <a:r>
              <a:rPr lang="en-US" dirty="0"/>
              <a:t>Disadvantages: Code generation process must now be aware of CFS API and updated to match rather than using header file as interface between generated and hand code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1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5032"/>
            <a:ext cx="8228013" cy="52980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Ames created original version for LADEE mission in partnership with Mathworks</a:t>
            </a:r>
          </a:p>
          <a:p>
            <a:r>
              <a:rPr lang="en-US" dirty="0"/>
              <a:t>GSFC received SIL from Ames for use on NICER in 2013</a:t>
            </a:r>
          </a:p>
          <a:p>
            <a:pPr lvl="1"/>
            <a:r>
              <a:rPr lang="en-US" dirty="0"/>
              <a:t>NICER software development completed in 2015, launched in 2017, currently operating.</a:t>
            </a:r>
          </a:p>
          <a:p>
            <a:pPr lvl="1"/>
            <a:r>
              <a:rPr lang="en-US" dirty="0"/>
              <a:t>GEDI software development completed in 2017, expected launch 2019.</a:t>
            </a:r>
          </a:p>
          <a:p>
            <a:pPr lvl="1"/>
            <a:r>
              <a:rPr lang="en-US" dirty="0"/>
              <a:t>PACE development starting, expected launch 2022.</a:t>
            </a:r>
          </a:p>
          <a:p>
            <a:pPr lvl="1"/>
            <a:r>
              <a:rPr lang="en-US" dirty="0"/>
              <a:t>Several enhancements were necessary to meet GSFC mission requirements</a:t>
            </a:r>
          </a:p>
          <a:p>
            <a:pPr lvl="2"/>
            <a:r>
              <a:rPr lang="en-US" dirty="0"/>
              <a:t>CFE </a:t>
            </a:r>
            <a:r>
              <a:rPr lang="en-US" dirty="0" err="1"/>
              <a:t>GetTime</a:t>
            </a:r>
            <a:r>
              <a:rPr lang="en-US" dirty="0"/>
              <a:t> support</a:t>
            </a:r>
          </a:p>
          <a:p>
            <a:pPr lvl="2"/>
            <a:r>
              <a:rPr lang="en-US" dirty="0"/>
              <a:t>Remove Ames naming requirements</a:t>
            </a:r>
          </a:p>
          <a:p>
            <a:pPr lvl="2"/>
            <a:r>
              <a:rPr lang="en-US" dirty="0"/>
              <a:t>Conditional Message sending</a:t>
            </a:r>
          </a:p>
          <a:p>
            <a:pPr lvl="2"/>
            <a:r>
              <a:rPr lang="en-US" dirty="0"/>
              <a:t>Model reference support</a:t>
            </a:r>
          </a:p>
          <a:p>
            <a:pPr lvl="2"/>
            <a:r>
              <a:rPr lang="en-US" dirty="0"/>
              <a:t>Multiple table support</a:t>
            </a:r>
          </a:p>
          <a:p>
            <a:pPr lvl="2"/>
            <a:r>
              <a:rPr lang="en-US" dirty="0"/>
              <a:t>Support multiple command </a:t>
            </a:r>
            <a:r>
              <a:rPr lang="en-US" dirty="0" err="1"/>
              <a:t>ApIDs</a:t>
            </a:r>
            <a:endParaRPr lang="en-US" dirty="0"/>
          </a:p>
          <a:p>
            <a:pPr lvl="2"/>
            <a:r>
              <a:rPr lang="en-US" dirty="0"/>
              <a:t>Moved table definition out for </a:t>
            </a:r>
            <a:r>
              <a:rPr lang="en-US" dirty="0" err="1"/>
              <a:t>csc_sl_interface.h</a:t>
            </a:r>
            <a:endParaRPr lang="en-US" dirty="0"/>
          </a:p>
          <a:p>
            <a:pPr lvl="2"/>
            <a:r>
              <a:rPr lang="en-US" dirty="0"/>
              <a:t>TLC updated through release 2017a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2B40A-A7E0-4E67-842D-B81D7168C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630" y="1155032"/>
            <a:ext cx="1038370" cy="103837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E13EFA6-3D94-4EF0-8325-DC841784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900" y="4194269"/>
            <a:ext cx="1700784" cy="11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Image result for nasa pace logo">
            <a:extLst>
              <a:ext uri="{FF2B5EF4-FFF2-40B4-BE49-F238E27FC236}">
                <a16:creationId xmlns:a16="http://schemas.microsoft.com/office/drawing/2014/main" id="{7ABD8A9F-94F0-4E0D-9939-22ABB7ED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74" y="5397071"/>
            <a:ext cx="1049698" cy="9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nasa gedi logo">
            <a:extLst>
              <a:ext uri="{FF2B5EF4-FFF2-40B4-BE49-F238E27FC236}">
                <a16:creationId xmlns:a16="http://schemas.microsoft.com/office/drawing/2014/main" id="{8B2EE6DD-9C40-45D7-94F6-06E6D547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06" y="5311831"/>
            <a:ext cx="1132586" cy="11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9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SIL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5032"/>
            <a:ext cx="8228013" cy="5298019"/>
          </a:xfrm>
        </p:spPr>
        <p:txBody>
          <a:bodyPr>
            <a:normAutofit/>
          </a:bodyPr>
          <a:lstStyle/>
          <a:p>
            <a:r>
              <a:rPr lang="en-US" dirty="0"/>
              <a:t>Ames-SIL:</a:t>
            </a:r>
          </a:p>
          <a:p>
            <a:pPr lvl="1"/>
            <a:r>
              <a:rPr lang="en-US" dirty="0"/>
              <a:t>Development continued for use on </a:t>
            </a:r>
            <a:r>
              <a:rPr lang="en-US" dirty="0" err="1"/>
              <a:t>BioSentinel</a:t>
            </a:r>
            <a:r>
              <a:rPr lang="en-US" dirty="0"/>
              <a:t>, RP rover, and drone project</a:t>
            </a:r>
          </a:p>
          <a:p>
            <a:pPr lvl="1"/>
            <a:r>
              <a:rPr lang="en-US" dirty="0"/>
              <a:t>Several enhancements necessary to meet Ames mission requirements:</a:t>
            </a:r>
          </a:p>
          <a:p>
            <a:pPr lvl="2"/>
            <a:r>
              <a:rPr lang="en-US" dirty="0"/>
              <a:t>Model variants and data dictionary integration</a:t>
            </a:r>
          </a:p>
          <a:p>
            <a:pPr lvl="2"/>
            <a:r>
              <a:rPr lang="en-US" dirty="0"/>
              <a:t>Code cleaned up and optimized</a:t>
            </a:r>
          </a:p>
          <a:p>
            <a:pPr lvl="2"/>
            <a:r>
              <a:rPr lang="en-US" dirty="0"/>
              <a:t>Simulink Buses include full CCSDS messages (similar to GSFC)</a:t>
            </a:r>
          </a:p>
          <a:p>
            <a:pPr lvl="2"/>
            <a:r>
              <a:rPr lang="en-US" dirty="0" err="1"/>
              <a:t>Ansynchronous</a:t>
            </a:r>
            <a:r>
              <a:rPr lang="en-US" dirty="0"/>
              <a:t> (conditional) messaging</a:t>
            </a:r>
          </a:p>
          <a:p>
            <a:pPr lvl="2"/>
            <a:r>
              <a:rPr lang="en-US" dirty="0" err="1"/>
              <a:t>app_mid.h</a:t>
            </a:r>
            <a:r>
              <a:rPr lang="en-US" dirty="0"/>
              <a:t> and </a:t>
            </a:r>
            <a:r>
              <a:rPr lang="en-US" dirty="0" err="1"/>
              <a:t>csc_model_hz.h</a:t>
            </a:r>
            <a:r>
              <a:rPr lang="en-US" dirty="0"/>
              <a:t> no longer needed</a:t>
            </a:r>
          </a:p>
          <a:p>
            <a:pPr lvl="2"/>
            <a:r>
              <a:rPr lang="en-US" dirty="0" err="1"/>
              <a:t>Autogeneration</a:t>
            </a:r>
            <a:r>
              <a:rPr lang="en-US" dirty="0"/>
              <a:t> of supporting files</a:t>
            </a:r>
          </a:p>
          <a:p>
            <a:pPr lvl="3"/>
            <a:r>
              <a:rPr lang="en-US" dirty="0"/>
              <a:t>CMakeList.txt and cFS app folders</a:t>
            </a:r>
          </a:p>
          <a:p>
            <a:pPr lvl="3"/>
            <a:r>
              <a:rPr lang="en-US" dirty="0"/>
              <a:t>cFE table file</a:t>
            </a:r>
          </a:p>
          <a:p>
            <a:pPr lvl="3"/>
            <a:r>
              <a:rPr lang="en-US" dirty="0"/>
              <a:t>Install and Readme for cFS integration</a:t>
            </a:r>
          </a:p>
          <a:p>
            <a:r>
              <a:rPr lang="en-US" dirty="0"/>
              <a:t>JSC-SIL:	</a:t>
            </a:r>
          </a:p>
          <a:p>
            <a:pPr lvl="1"/>
            <a:r>
              <a:rPr lang="en-US" dirty="0"/>
              <a:t>Unknown capabilities/history</a:t>
            </a:r>
          </a:p>
        </p:txBody>
      </p:sp>
    </p:spTree>
    <p:extLst>
      <p:ext uri="{BB962C8B-B14F-4D97-AF65-F5344CB8AC3E}">
        <p14:creationId xmlns:p14="http://schemas.microsoft.com/office/powerpoint/2010/main" val="298638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 in Operation</a:t>
            </a:r>
            <a:endParaRPr lang="en-US" dirty="0"/>
          </a:p>
        </p:txBody>
      </p:sp>
      <p:grpSp>
        <p:nvGrpSpPr>
          <p:cNvPr id="2" name="Group 187"/>
          <p:cNvGrpSpPr/>
          <p:nvPr/>
        </p:nvGrpSpPr>
        <p:grpSpPr>
          <a:xfrm>
            <a:off x="157655" y="990600"/>
            <a:ext cx="8986345" cy="5594350"/>
            <a:chOff x="157655" y="793750"/>
            <a:chExt cx="8986345" cy="5791200"/>
          </a:xfrm>
          <a:noFill/>
        </p:grpSpPr>
        <p:grpSp>
          <p:nvGrpSpPr>
            <p:cNvPr id="3" name="Group 119"/>
            <p:cNvGrpSpPr/>
            <p:nvPr/>
          </p:nvGrpSpPr>
          <p:grpSpPr>
            <a:xfrm>
              <a:off x="157655" y="793750"/>
              <a:ext cx="8986345" cy="5791200"/>
              <a:chOff x="157655" y="793750"/>
              <a:chExt cx="8986345" cy="5791200"/>
            </a:xfrm>
            <a:grpFill/>
          </p:grpSpPr>
          <p:sp>
            <p:nvSpPr>
              <p:cNvPr id="121" name="Double Wave 120"/>
              <p:cNvSpPr>
                <a:spLocks noChangeArrowheads="1"/>
              </p:cNvSpPr>
              <p:nvPr/>
            </p:nvSpPr>
            <p:spPr bwMode="auto">
              <a:xfrm>
                <a:off x="157655" y="793750"/>
                <a:ext cx="5481145" cy="5791200"/>
              </a:xfrm>
              <a:prstGeom prst="doubleWave">
                <a:avLst>
                  <a:gd name="adj1" fmla="val 2514"/>
                  <a:gd name="adj2" fmla="val 356"/>
                </a:avLst>
              </a:prstGeom>
              <a:solidFill>
                <a:schemeClr val="accent2">
                  <a:lumMod val="60000"/>
                  <a:lumOff val="40000"/>
                  <a:alpha val="56000"/>
                </a:schemeClr>
              </a:solidFill>
              <a:ln w="254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454025" y="1088137"/>
                <a:ext cx="1679575" cy="3493008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 anchorCtr="1"/>
              <a:lstStyle/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Calibri" pitchFamily="-107" charset="0"/>
                    <a:cs typeface="ＭＳ Ｐゴシック" pitchFamily="-107" charset="-128"/>
                  </a:rPr>
                  <a:t>Simulink Application</a:t>
                </a:r>
              </a:p>
            </p:txBody>
          </p:sp>
          <p:cxnSp>
            <p:nvCxnSpPr>
              <p:cNvPr id="123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1894205" y="2233032"/>
                <a:ext cx="2296795" cy="1566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24" name="Rounded Rectangle 123"/>
              <p:cNvSpPr>
                <a:spLocks noChangeArrowheads="1"/>
              </p:cNvSpPr>
              <p:nvPr/>
            </p:nvSpPr>
            <p:spPr bwMode="auto">
              <a:xfrm>
                <a:off x="4191000" y="2036064"/>
                <a:ext cx="914400" cy="990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Bus Out</a:t>
                </a:r>
              </a:p>
            </p:txBody>
          </p:sp>
          <p:sp>
            <p:nvSpPr>
              <p:cNvPr id="125" name="Rounded Rectangle 124"/>
              <p:cNvSpPr>
                <a:spLocks noChangeArrowheads="1"/>
              </p:cNvSpPr>
              <p:nvPr/>
            </p:nvSpPr>
            <p:spPr bwMode="auto">
              <a:xfrm>
                <a:off x="1055688" y="1633411"/>
                <a:ext cx="855662" cy="3667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Event Signals</a:t>
                </a:r>
              </a:p>
            </p:txBody>
          </p:sp>
          <p:sp>
            <p:nvSpPr>
              <p:cNvPr id="126" name="Rounded Rectangle 125"/>
              <p:cNvSpPr>
                <a:spLocks noChangeArrowheads="1"/>
              </p:cNvSpPr>
              <p:nvPr/>
            </p:nvSpPr>
            <p:spPr bwMode="auto">
              <a:xfrm>
                <a:off x="4321175" y="3941445"/>
                <a:ext cx="860425" cy="16729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Bus In</a:t>
                </a:r>
              </a:p>
            </p:txBody>
          </p:sp>
          <p:cxnSp>
            <p:nvCxnSpPr>
              <p:cNvPr id="127" name="Straight Arrow Connector 61"/>
              <p:cNvCxnSpPr>
                <a:cxnSpLocks noChangeShapeType="1"/>
                <a:stCxn id="131" idx="3"/>
                <a:endCxn id="136" idx="1"/>
              </p:cNvCxnSpPr>
              <p:nvPr/>
            </p:nvCxnSpPr>
            <p:spPr bwMode="auto">
              <a:xfrm>
                <a:off x="3657600" y="1815084"/>
                <a:ext cx="2514600" cy="1371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28" name="Straight Arrow Connector 63"/>
              <p:cNvCxnSpPr>
                <a:cxnSpLocks noChangeShapeType="1"/>
                <a:stCxn id="124" idx="3"/>
              </p:cNvCxnSpPr>
              <p:nvPr/>
            </p:nvCxnSpPr>
            <p:spPr bwMode="auto">
              <a:xfrm>
                <a:off x="5105400" y="2531364"/>
                <a:ext cx="1218282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29" name="Rounded Rectangle 128"/>
              <p:cNvSpPr>
                <a:spLocks noChangeArrowheads="1"/>
              </p:cNvSpPr>
              <p:nvPr/>
            </p:nvSpPr>
            <p:spPr bwMode="auto">
              <a:xfrm>
                <a:off x="6323682" y="2267712"/>
                <a:ext cx="990600" cy="2852928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 Software Bus</a:t>
                </a:r>
              </a:p>
            </p:txBody>
          </p:sp>
          <p:cxnSp>
            <p:nvCxnSpPr>
              <p:cNvPr id="130" name="Straight Arrow Connector 65"/>
              <p:cNvCxnSpPr>
                <a:cxnSpLocks noChangeShapeType="1"/>
              </p:cNvCxnSpPr>
              <p:nvPr/>
            </p:nvCxnSpPr>
            <p:spPr bwMode="auto">
              <a:xfrm flipH="1">
                <a:off x="5181600" y="4887468"/>
                <a:ext cx="1142082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1" name="Rounded Rectangle 130"/>
              <p:cNvSpPr>
                <a:spLocks noChangeArrowheads="1"/>
              </p:cNvSpPr>
              <p:nvPr/>
            </p:nvSpPr>
            <p:spPr bwMode="auto">
              <a:xfrm>
                <a:off x="2590800" y="1572768"/>
                <a:ext cx="1066800" cy="48463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Event Processing</a:t>
                </a:r>
              </a:p>
            </p:txBody>
          </p:sp>
          <p:cxnSp>
            <p:nvCxnSpPr>
              <p:cNvPr id="132" name="Straight Arrow Connector 73"/>
              <p:cNvCxnSpPr>
                <a:cxnSpLocks noChangeShapeType="1"/>
              </p:cNvCxnSpPr>
              <p:nvPr/>
            </p:nvCxnSpPr>
            <p:spPr bwMode="auto">
              <a:xfrm flipH="1" flipV="1">
                <a:off x="7328971" y="3467449"/>
                <a:ext cx="762000" cy="158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33" name="Straight Arrow Connector 75"/>
              <p:cNvCxnSpPr>
                <a:cxnSpLocks noChangeShapeType="1"/>
              </p:cNvCxnSpPr>
              <p:nvPr/>
            </p:nvCxnSpPr>
            <p:spPr bwMode="auto">
              <a:xfrm>
                <a:off x="7315200" y="2653348"/>
                <a:ext cx="762000" cy="1587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4" name="TextBox 78"/>
              <p:cNvSpPr txBox="1">
                <a:spLocks noChangeArrowheads="1"/>
              </p:cNvSpPr>
              <p:nvPr/>
            </p:nvSpPr>
            <p:spPr bwMode="auto">
              <a:xfrm>
                <a:off x="7502487" y="2721864"/>
                <a:ext cx="1641513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eaLnBrk="1" hangingPunct="1"/>
                <a:r>
                  <a:rPr lang="en-US" sz="1800" dirty="0"/>
                  <a:t>Other Apps / Mission Ops</a:t>
                </a:r>
              </a:p>
            </p:txBody>
          </p:sp>
          <p:cxnSp>
            <p:nvCxnSpPr>
              <p:cNvPr id="135" name="Straight Arrow Connector 80"/>
              <p:cNvCxnSpPr>
                <a:cxnSpLocks noChangeShapeType="1"/>
                <a:stCxn id="125" idx="3"/>
                <a:endCxn id="131" idx="1"/>
              </p:cNvCxnSpPr>
              <p:nvPr/>
            </p:nvCxnSpPr>
            <p:spPr bwMode="auto">
              <a:xfrm flipV="1">
                <a:off x="1911350" y="1815084"/>
                <a:ext cx="679450" cy="1683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6" name="Rounded Rectangle 135"/>
              <p:cNvSpPr>
                <a:spLocks noChangeArrowheads="1"/>
              </p:cNvSpPr>
              <p:nvPr/>
            </p:nvSpPr>
            <p:spPr bwMode="auto">
              <a:xfrm>
                <a:off x="6172200" y="1563624"/>
                <a:ext cx="1524000" cy="53035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 Event Services</a:t>
                </a:r>
              </a:p>
            </p:txBody>
          </p:sp>
          <p:cxnSp>
            <p:nvCxnSpPr>
              <p:cNvPr id="137" name="Straight Arrow Connector 86"/>
              <p:cNvCxnSpPr>
                <a:cxnSpLocks noChangeShapeType="1"/>
              </p:cNvCxnSpPr>
              <p:nvPr/>
            </p:nvCxnSpPr>
            <p:spPr bwMode="auto">
              <a:xfrm>
                <a:off x="7696200" y="1846275"/>
                <a:ext cx="346075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8" name="TextBox 87"/>
              <p:cNvSpPr txBox="1">
                <a:spLocks noChangeArrowheads="1"/>
              </p:cNvSpPr>
              <p:nvPr/>
            </p:nvSpPr>
            <p:spPr bwMode="auto">
              <a:xfrm>
                <a:off x="8077200" y="1555990"/>
                <a:ext cx="998327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eaLnBrk="1" hangingPunct="1"/>
                <a:r>
                  <a:rPr lang="en-US" sz="1800" dirty="0"/>
                  <a:t>Mission Ops</a:t>
                </a:r>
              </a:p>
            </p:txBody>
          </p:sp>
          <p:sp>
            <p:nvSpPr>
              <p:cNvPr id="139" name="Rounded Rectangle 138"/>
              <p:cNvSpPr>
                <a:spLocks noChangeArrowheads="1"/>
              </p:cNvSpPr>
              <p:nvPr/>
            </p:nvSpPr>
            <p:spPr bwMode="auto">
              <a:xfrm>
                <a:off x="2667000" y="3179064"/>
                <a:ext cx="1066800" cy="2179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Queue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Cmd/Tlm Messages</a:t>
                </a:r>
              </a:p>
              <a:p>
                <a:pPr algn="ctr">
                  <a:defRPr/>
                </a:pPr>
                <a:endParaRPr lang="en-US" sz="800" dirty="0">
                  <a:solidFill>
                    <a:srgbClr val="7030A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Provide Sequence Numbers</a:t>
                </a:r>
              </a:p>
              <a:p>
                <a:pPr algn="ctr">
                  <a:defRPr/>
                </a:pPr>
                <a:endParaRPr lang="en-US" sz="800" dirty="0">
                  <a:solidFill>
                    <a:srgbClr val="7030A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Error Check Messages</a:t>
                </a:r>
              </a:p>
            </p:txBody>
          </p:sp>
          <p:cxnSp>
            <p:nvCxnSpPr>
              <p:cNvPr id="140" name="Straight Arrow Connector 91"/>
              <p:cNvCxnSpPr>
                <a:cxnSpLocks noChangeShapeType="1"/>
              </p:cNvCxnSpPr>
              <p:nvPr/>
            </p:nvCxnSpPr>
            <p:spPr bwMode="auto">
              <a:xfrm flipV="1">
                <a:off x="2121408" y="3864865"/>
                <a:ext cx="545592" cy="3047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41" name="Rounded Rectangle 140"/>
              <p:cNvSpPr>
                <a:spLocks noChangeArrowheads="1"/>
              </p:cNvSpPr>
              <p:nvPr/>
            </p:nvSpPr>
            <p:spPr bwMode="auto">
              <a:xfrm>
                <a:off x="7700063" y="4183380"/>
                <a:ext cx="876300" cy="685800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SCH</a:t>
                </a:r>
              </a:p>
            </p:txBody>
          </p:sp>
          <p:cxnSp>
            <p:nvCxnSpPr>
              <p:cNvPr id="142" name="Straight Arrow Connector 101"/>
              <p:cNvCxnSpPr>
                <a:cxnSpLocks noChangeShapeType="1"/>
              </p:cNvCxnSpPr>
              <p:nvPr/>
            </p:nvCxnSpPr>
            <p:spPr bwMode="auto">
              <a:xfrm>
                <a:off x="3733800" y="4369754"/>
                <a:ext cx="573024" cy="107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43" name="Straight Arrow Connector 103"/>
              <p:cNvCxnSpPr>
                <a:cxnSpLocks noChangeShapeType="1"/>
                <a:stCxn id="141" idx="1"/>
              </p:cNvCxnSpPr>
              <p:nvPr/>
            </p:nvCxnSpPr>
            <p:spPr bwMode="auto">
              <a:xfrm flipH="1">
                <a:off x="7316118" y="4526280"/>
                <a:ext cx="383945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44" name="Rounded Rectangle 143"/>
              <p:cNvSpPr>
                <a:spLocks noChangeArrowheads="1"/>
              </p:cNvSpPr>
              <p:nvPr/>
            </p:nvSpPr>
            <p:spPr bwMode="auto">
              <a:xfrm>
                <a:off x="1539240" y="5218176"/>
                <a:ext cx="9144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Execute</a:t>
                </a:r>
              </a:p>
            </p:txBody>
          </p:sp>
          <p:cxnSp>
            <p:nvCxnSpPr>
              <p:cNvPr id="145" name="Straight Arrow Connector 108"/>
              <p:cNvCxnSpPr>
                <a:cxnSpLocks noChangeShapeType="1"/>
                <a:endCxn id="144" idx="3"/>
              </p:cNvCxnSpPr>
              <p:nvPr/>
            </p:nvCxnSpPr>
            <p:spPr bwMode="auto">
              <a:xfrm flipH="1">
                <a:off x="2453640" y="5404104"/>
                <a:ext cx="1862328" cy="4572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46" name="Straight Arrow Connector 110"/>
              <p:cNvCxnSpPr>
                <a:cxnSpLocks noChangeShapeType="1"/>
                <a:stCxn id="144" idx="0"/>
              </p:cNvCxnSpPr>
              <p:nvPr/>
            </p:nvCxnSpPr>
            <p:spPr bwMode="auto">
              <a:xfrm flipH="1" flipV="1">
                <a:off x="1993392" y="4590288"/>
                <a:ext cx="3048" cy="62788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47" name="Rounded Rectangle 146"/>
              <p:cNvSpPr>
                <a:spLocks noChangeArrowheads="1"/>
              </p:cNvSpPr>
              <p:nvPr/>
            </p:nvSpPr>
            <p:spPr bwMode="auto">
              <a:xfrm>
                <a:off x="2286000" y="2493264"/>
                <a:ext cx="8382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House Keeping</a:t>
                </a:r>
              </a:p>
            </p:txBody>
          </p:sp>
          <p:cxnSp>
            <p:nvCxnSpPr>
              <p:cNvPr id="148" name="Straight Arrow Connector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33601" y="3483864"/>
                <a:ext cx="762000" cy="3175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49" name="Straight Arrow Connector 124"/>
              <p:cNvCxnSpPr>
                <a:cxnSpLocks noChangeShapeType="1"/>
                <a:stCxn id="147" idx="3"/>
              </p:cNvCxnSpPr>
              <p:nvPr/>
            </p:nvCxnSpPr>
            <p:spPr bwMode="auto">
              <a:xfrm>
                <a:off x="3124200" y="2798064"/>
                <a:ext cx="1066800" cy="158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50" name="Rounded Rectangle 149"/>
              <p:cNvSpPr>
                <a:spLocks noChangeArrowheads="1"/>
              </p:cNvSpPr>
              <p:nvPr/>
            </p:nvSpPr>
            <p:spPr bwMode="auto">
              <a:xfrm>
                <a:off x="978408" y="5638800"/>
                <a:ext cx="13716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Table Management</a:t>
                </a:r>
              </a:p>
            </p:txBody>
          </p:sp>
          <p:cxnSp>
            <p:nvCxnSpPr>
              <p:cNvPr id="151" name="Straight Arrow Connector 128"/>
              <p:cNvCxnSpPr>
                <a:cxnSpLocks noChangeShapeType="1"/>
              </p:cNvCxnSpPr>
              <p:nvPr/>
            </p:nvCxnSpPr>
            <p:spPr bwMode="auto">
              <a:xfrm flipV="1">
                <a:off x="1143000" y="4572000"/>
                <a:ext cx="0" cy="1078992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52" name="Straight Arrow Connector 130"/>
              <p:cNvCxnSpPr>
                <a:cxnSpLocks noChangeShapeType="1"/>
              </p:cNvCxnSpPr>
              <p:nvPr/>
            </p:nvCxnSpPr>
            <p:spPr bwMode="auto">
              <a:xfrm flipH="1">
                <a:off x="1434022" y="4581144"/>
                <a:ext cx="1586" cy="105924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53" name="Straight Arrow Connector 133"/>
              <p:cNvCxnSpPr>
                <a:cxnSpLocks noChangeShapeType="1"/>
              </p:cNvCxnSpPr>
              <p:nvPr/>
            </p:nvCxnSpPr>
            <p:spPr bwMode="auto">
              <a:xfrm flipH="1">
                <a:off x="2350008" y="5788152"/>
                <a:ext cx="3803904" cy="609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54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350008" y="6022848"/>
                <a:ext cx="3840480" cy="304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55" name="Rounded Rectangle 154"/>
              <p:cNvSpPr>
                <a:spLocks noChangeArrowheads="1"/>
              </p:cNvSpPr>
              <p:nvPr/>
            </p:nvSpPr>
            <p:spPr bwMode="auto">
              <a:xfrm>
                <a:off x="6172200" y="5529072"/>
                <a:ext cx="1752600" cy="685800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 Table Services</a:t>
                </a:r>
              </a:p>
            </p:txBody>
          </p:sp>
          <p:sp>
            <p:nvSpPr>
              <p:cNvPr id="156" name="TextBox 140"/>
              <p:cNvSpPr txBox="1">
                <a:spLocks noChangeArrowheads="1"/>
              </p:cNvSpPr>
              <p:nvPr/>
            </p:nvSpPr>
            <p:spPr bwMode="auto">
              <a:xfrm>
                <a:off x="4842275" y="3169920"/>
                <a:ext cx="662362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7030A0"/>
                    </a:solidFill>
                  </a:rPr>
                  <a:t>SIL</a:t>
                </a:r>
              </a:p>
            </p:txBody>
          </p:sp>
          <p:cxnSp>
            <p:nvCxnSpPr>
              <p:cNvPr id="157" name="Straight Arrow Connector 141"/>
              <p:cNvCxnSpPr>
                <a:cxnSpLocks noChangeShapeType="1"/>
                <a:endCxn id="155" idx="3"/>
              </p:cNvCxnSpPr>
              <p:nvPr/>
            </p:nvCxnSpPr>
            <p:spPr bwMode="auto">
              <a:xfrm flipH="1" flipV="1">
                <a:off x="7924800" y="5871972"/>
                <a:ext cx="234950" cy="1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58" name="TextBox 146"/>
              <p:cNvSpPr txBox="1">
                <a:spLocks noChangeArrowheads="1"/>
              </p:cNvSpPr>
              <p:nvPr/>
            </p:nvSpPr>
            <p:spPr bwMode="auto">
              <a:xfrm>
                <a:off x="8115300" y="5553456"/>
                <a:ext cx="1028700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eaLnBrk="1" hangingPunct="1"/>
                <a:r>
                  <a:rPr lang="en-US" sz="1800" dirty="0"/>
                  <a:t>Mission Ops</a:t>
                </a:r>
              </a:p>
            </p:txBody>
          </p:sp>
          <p:sp>
            <p:nvSpPr>
              <p:cNvPr id="159" name="Rounded Rectangle 158"/>
              <p:cNvSpPr>
                <a:spLocks noChangeArrowheads="1"/>
              </p:cNvSpPr>
              <p:nvPr/>
            </p:nvSpPr>
            <p:spPr bwMode="auto">
              <a:xfrm>
                <a:off x="6177216" y="1179576"/>
                <a:ext cx="1512888" cy="30175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 Time Services</a:t>
                </a:r>
              </a:p>
            </p:txBody>
          </p:sp>
          <p:sp>
            <p:nvSpPr>
              <p:cNvPr id="160" name="Rounded Rectangle 159"/>
              <p:cNvSpPr>
                <a:spLocks noChangeArrowheads="1"/>
              </p:cNvSpPr>
              <p:nvPr/>
            </p:nvSpPr>
            <p:spPr bwMode="auto">
              <a:xfrm>
                <a:off x="1051560" y="1145731"/>
                <a:ext cx="885888" cy="3667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Spacecraft Time</a:t>
                </a:r>
              </a:p>
            </p:txBody>
          </p:sp>
          <p:cxnSp>
            <p:nvCxnSpPr>
              <p:cNvPr id="161" name="Straight Arrow Connector 128"/>
              <p:cNvCxnSpPr>
                <a:cxnSpLocks noChangeShapeType="1"/>
                <a:stCxn id="162" idx="1"/>
                <a:endCxn id="160" idx="3"/>
              </p:cNvCxnSpPr>
              <p:nvPr/>
            </p:nvCxnSpPr>
            <p:spPr bwMode="auto">
              <a:xfrm flipH="1">
                <a:off x="1937448" y="1324356"/>
                <a:ext cx="640080" cy="4731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62" name="Rounded Rectangle 161"/>
              <p:cNvSpPr>
                <a:spLocks noChangeArrowheads="1"/>
              </p:cNvSpPr>
              <p:nvPr/>
            </p:nvSpPr>
            <p:spPr bwMode="auto">
              <a:xfrm>
                <a:off x="2577528" y="1139952"/>
                <a:ext cx="1066800" cy="36880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Fetch Time</a:t>
                </a:r>
              </a:p>
            </p:txBody>
          </p:sp>
          <p:cxnSp>
            <p:nvCxnSpPr>
              <p:cNvPr id="163" name="Straight Arrow Connector 133"/>
              <p:cNvCxnSpPr>
                <a:cxnSpLocks noChangeShapeType="1"/>
                <a:stCxn id="159" idx="1"/>
                <a:endCxn id="162" idx="3"/>
              </p:cNvCxnSpPr>
              <p:nvPr/>
            </p:nvCxnSpPr>
            <p:spPr bwMode="auto">
              <a:xfrm flipH="1" flipV="1">
                <a:off x="3644328" y="1324356"/>
                <a:ext cx="2532888" cy="609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64" name="Rounded Rectangle 163"/>
              <p:cNvSpPr>
                <a:spLocks noChangeArrowheads="1"/>
              </p:cNvSpPr>
              <p:nvPr/>
            </p:nvSpPr>
            <p:spPr bwMode="auto">
              <a:xfrm>
                <a:off x="1052640" y="2397513"/>
                <a:ext cx="855662" cy="5001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Fault</a:t>
                </a:r>
                <a:r>
                  <a:rPr lang="en-US" sz="1200" dirty="0">
                    <a:solidFill>
                      <a:srgbClr val="000000"/>
                    </a:solidFill>
                    <a:latin typeface="Calibri" pitchFamily="-107" charset="0"/>
                    <a:cs typeface="ＭＳ Ｐゴシック" pitchFamily="-107" charset="-128"/>
                  </a:rPr>
                  <a:t> </a:t>
                </a: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Flags</a:t>
                </a:r>
              </a:p>
            </p:txBody>
          </p:sp>
          <p:cxnSp>
            <p:nvCxnSpPr>
              <p:cNvPr id="165" name="Straight Arrow Connector 122"/>
              <p:cNvCxnSpPr>
                <a:cxnSpLocks noChangeShapeType="1"/>
              </p:cNvCxnSpPr>
              <p:nvPr/>
            </p:nvCxnSpPr>
            <p:spPr bwMode="auto">
              <a:xfrm flipV="1">
                <a:off x="1901952" y="2679192"/>
                <a:ext cx="393192" cy="914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2240280" y="1106424"/>
                <a:ext cx="18288" cy="366674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929640" y="4773168"/>
                <a:ext cx="3048" cy="157886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941832" y="4736592"/>
                <a:ext cx="1344168" cy="18288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32688" y="6291072"/>
                <a:ext cx="4608576" cy="914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240280" y="1124712"/>
                <a:ext cx="3319272" cy="914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5538216" y="1103376"/>
                <a:ext cx="12192" cy="5233416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2" name="TextBox 140"/>
              <p:cNvSpPr txBox="1">
                <a:spLocks noChangeArrowheads="1"/>
              </p:cNvSpPr>
              <p:nvPr/>
            </p:nvSpPr>
            <p:spPr bwMode="auto">
              <a:xfrm>
                <a:off x="187983" y="5812644"/>
                <a:ext cx="782587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0070C0"/>
                    </a:solidFill>
                  </a:rPr>
                  <a:t>App</a:t>
                </a:r>
              </a:p>
            </p:txBody>
          </p:sp>
        </p:grpSp>
        <p:cxnSp>
          <p:nvCxnSpPr>
            <p:cNvPr id="178" name="Straight Arrow Connector 122"/>
            <p:cNvCxnSpPr>
              <a:cxnSpLocks noChangeShapeType="1"/>
            </p:cNvCxnSpPr>
            <p:nvPr/>
          </p:nvCxnSpPr>
          <p:spPr bwMode="auto">
            <a:xfrm>
              <a:off x="1898904" y="2451644"/>
              <a:ext cx="2298192" cy="304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/>
          </p:spPr>
        </p:cxnSp>
      </p:grpSp>
      <p:sp>
        <p:nvSpPr>
          <p:cNvPr id="195" name="TextBox 140"/>
          <p:cNvSpPr txBox="1">
            <a:spLocks noChangeArrowheads="1"/>
          </p:cNvSpPr>
          <p:nvPr/>
        </p:nvSpPr>
        <p:spPr bwMode="auto">
          <a:xfrm>
            <a:off x="7869237" y="104741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CFE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1051562" y="2221205"/>
            <a:ext cx="842645" cy="2746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6600"/>
                </a:solidFill>
                <a:latin typeface="Calibri" pitchFamily="-107" charset="0"/>
                <a:cs typeface="ＭＳ Ｐゴシック" pitchFamily="-107" charset="-128"/>
              </a:rPr>
              <a:t>Tlm Data</a:t>
            </a:r>
          </a:p>
        </p:txBody>
      </p:sp>
    </p:spTree>
    <p:extLst>
      <p:ext uri="{BB962C8B-B14F-4D97-AF65-F5344CB8AC3E}">
        <p14:creationId xmlns:p14="http://schemas.microsoft.com/office/powerpoint/2010/main" val="39920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Autocoding Components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Contains task-specific code</a:t>
            </a:r>
          </a:p>
          <a:p>
            <a:pPr lvl="1"/>
            <a:r>
              <a:rPr lang="en-US" dirty="0"/>
              <a:t>Includes blocks from CSL library to access CFE functionality</a:t>
            </a:r>
          </a:p>
          <a:p>
            <a:pPr lvl="1"/>
            <a:r>
              <a:rPr lang="en-US" dirty="0"/>
              <a:t>Implemented by pointing team</a:t>
            </a:r>
          </a:p>
          <a:p>
            <a:r>
              <a:rPr lang="en-US" dirty="0"/>
              <a:t>Target Language Compiler (TLC) file </a:t>
            </a:r>
          </a:p>
          <a:p>
            <a:pPr lvl="1"/>
            <a:r>
              <a:rPr lang="en-US" dirty="0"/>
              <a:t>Generates (model-specific) headers files for integration with (generic) SIL architecture</a:t>
            </a:r>
          </a:p>
          <a:p>
            <a:pPr lvl="1"/>
            <a:r>
              <a:rPr lang="en-US" dirty="0"/>
              <a:t>Developed and maintained by Mathworks pilot engineers</a:t>
            </a:r>
          </a:p>
          <a:p>
            <a:r>
              <a:rPr lang="en-US" dirty="0"/>
              <a:t>Simulink Interface Layer (SIL) </a:t>
            </a:r>
          </a:p>
          <a:p>
            <a:pPr lvl="1"/>
            <a:r>
              <a:rPr lang="en-US" dirty="0"/>
              <a:t>Generic wrapper code which provides interfaces between autocode and CFE</a:t>
            </a:r>
          </a:p>
          <a:p>
            <a:pPr lvl="1"/>
            <a:r>
              <a:rPr lang="en-US" dirty="0"/>
              <a:t>Provides FDC reporting, CFE event generation, Message I/O handling, Table management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554788"/>
            <a:ext cx="20574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77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GSFC Autocoding Workflow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0883"/>
            <a:ext cx="8228013" cy="45089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Software requirements created by pointing team in partnership with FSW team</a:t>
            </a:r>
          </a:p>
          <a:p>
            <a:pPr lvl="1"/>
            <a:r>
              <a:rPr lang="en-US" dirty="0"/>
              <a:t>Pointing team knows needed functionality to meet mission requirements</a:t>
            </a:r>
          </a:p>
          <a:p>
            <a:pPr lvl="1"/>
            <a:r>
              <a:rPr lang="en-US" dirty="0"/>
              <a:t>These are FSW requirements, formally tested and verified by FSW test team</a:t>
            </a:r>
          </a:p>
          <a:p>
            <a:r>
              <a:rPr lang="en-US" dirty="0"/>
              <a:t>Pointing team develops and tests algorithms in Matlab/Simulink environment</a:t>
            </a:r>
          </a:p>
          <a:p>
            <a:pPr lvl="1"/>
            <a:r>
              <a:rPr lang="en-US" dirty="0"/>
              <a:t>Use of existing GNC Simulink libraries</a:t>
            </a:r>
          </a:p>
          <a:p>
            <a:pPr lvl="1"/>
            <a:r>
              <a:rPr lang="en-US" dirty="0"/>
              <a:t>High code reuse between FSW and High Fidelity Simulations (HiFi’s) which pointing team already produces</a:t>
            </a:r>
          </a:p>
          <a:p>
            <a:pPr lvl="1"/>
            <a:r>
              <a:rPr lang="en-US" dirty="0"/>
              <a:t>Early end-to-end testing of models/code as they’re developed/implemented  </a:t>
            </a:r>
          </a:p>
          <a:p>
            <a:r>
              <a:rPr lang="en-US" dirty="0"/>
              <a:t>Pointing team generates C code, delivers to FSW team for integration with FSW builds</a:t>
            </a:r>
          </a:p>
          <a:p>
            <a:r>
              <a:rPr lang="en-US" dirty="0"/>
              <a:t>At GSFC this CFE/SIL Autocoding workflow has been used on NICER and GEDI, and now 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554788"/>
            <a:ext cx="20574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8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Development – Message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Input</a:t>
            </a:r>
          </a:p>
          <a:p>
            <a:pPr lvl="1"/>
            <a:r>
              <a:rPr lang="en-US" dirty="0" err="1"/>
              <a:t>Inport</a:t>
            </a:r>
            <a:r>
              <a:rPr lang="en-US" dirty="0"/>
              <a:t> with datatype set to bus matching naming convention </a:t>
            </a:r>
          </a:p>
          <a:p>
            <a:endParaRPr lang="en-US" dirty="0"/>
          </a:p>
          <a:p>
            <a:r>
              <a:rPr lang="en-US" dirty="0"/>
              <a:t>Message Output</a:t>
            </a:r>
          </a:p>
          <a:p>
            <a:pPr lvl="1"/>
            <a:r>
              <a:rPr lang="en-US" dirty="0" err="1"/>
              <a:t>Outport</a:t>
            </a:r>
            <a:r>
              <a:rPr lang="en-US" dirty="0"/>
              <a:t> with datatype set to bus matching naming convention</a:t>
            </a:r>
          </a:p>
          <a:p>
            <a:pPr lvl="1"/>
            <a:endParaRPr lang="en-US" dirty="0"/>
          </a:p>
          <a:p>
            <a:r>
              <a:rPr lang="en-US" dirty="0"/>
              <a:t>Conditional Output Messages</a:t>
            </a:r>
          </a:p>
          <a:p>
            <a:pPr lvl="1"/>
            <a:r>
              <a:rPr lang="en-US" dirty="0"/>
              <a:t>Pass through bus signal with conditional message to control</a:t>
            </a:r>
          </a:p>
          <a:p>
            <a:pPr lvl="1"/>
            <a:r>
              <a:rPr lang="en-US" dirty="0"/>
              <a:t>Used to support asynchronous/periodic messaging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B9087-AB4C-4A2F-8AAF-ED478841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572" y="2391157"/>
            <a:ext cx="3076825" cy="850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1819F-3FBA-4F5B-B76A-DEB46B84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72" y="3695795"/>
            <a:ext cx="2867025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C417E-557D-4336-BA12-B5CCF4C68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872" y="5332754"/>
            <a:ext cx="2809875" cy="12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5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Development – Table Interface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definition</a:t>
            </a:r>
          </a:p>
          <a:p>
            <a:pPr lvl="1"/>
            <a:r>
              <a:rPr lang="en-US" dirty="0"/>
              <a:t>Define </a:t>
            </a:r>
            <a:r>
              <a:rPr lang="en-US" dirty="0" err="1"/>
              <a:t>Simulink.Parameter</a:t>
            </a:r>
            <a:r>
              <a:rPr lang="en-US" dirty="0"/>
              <a:t> object with datatype set to bus type matching structure</a:t>
            </a:r>
          </a:p>
          <a:p>
            <a:pPr lvl="1"/>
            <a:r>
              <a:rPr lang="en-US" dirty="0"/>
              <a:t>GSFC-SIL will soon support multiple (separately managed) tables</a:t>
            </a:r>
          </a:p>
          <a:p>
            <a:r>
              <a:rPr lang="en-US" dirty="0"/>
              <a:t>Referencing parameters:</a:t>
            </a:r>
          </a:p>
          <a:p>
            <a:pPr lvl="1"/>
            <a:r>
              <a:rPr lang="en-US" dirty="0"/>
              <a:t>Structure Field (direct reference):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Structure Field (bus routing):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79" y="5010468"/>
            <a:ext cx="2207172" cy="90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3708480"/>
            <a:ext cx="2285722" cy="9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1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1371</Words>
  <Application>Microsoft Office PowerPoint</Application>
  <PresentationFormat>On-screen Show (4:3)</PresentationFormat>
  <Paragraphs>223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Courier New</vt:lpstr>
      <vt:lpstr>DejaVu Sans</vt:lpstr>
      <vt:lpstr>Times New Roman</vt:lpstr>
      <vt:lpstr>ヒラギノ角ゴ Pro W3</vt:lpstr>
      <vt:lpstr>1_Office Theme</vt:lpstr>
      <vt:lpstr>2_Office Theme</vt:lpstr>
      <vt:lpstr>Simulink Interface Layer (SIL) – Overview and Future</vt:lpstr>
      <vt:lpstr>Agenda</vt:lpstr>
      <vt:lpstr>History of SIL</vt:lpstr>
      <vt:lpstr>History of SIL (con’t)</vt:lpstr>
      <vt:lpstr>SIL in Operation</vt:lpstr>
      <vt:lpstr>Autocoding Components</vt:lpstr>
      <vt:lpstr>GSFC Autocoding Workflow</vt:lpstr>
      <vt:lpstr>Model Development – Message Interfaces</vt:lpstr>
      <vt:lpstr>Model Development – Table Interface</vt:lpstr>
      <vt:lpstr>Model Development – Time/FDC Interfaces</vt:lpstr>
      <vt:lpstr>Model Development – Event Interfaces</vt:lpstr>
      <vt:lpstr>Code Generation</vt:lpstr>
      <vt:lpstr>App Compilation</vt:lpstr>
      <vt:lpstr>Future of SIL</vt:lpstr>
      <vt:lpstr>Splinter Meeting – 4pm</vt:lpstr>
      <vt:lpstr>Thanks</vt:lpstr>
      <vt:lpstr>Backup</vt:lpstr>
      <vt:lpstr>Baseline SIL Requirements</vt:lpstr>
      <vt:lpstr>Baseline SIL Requirements (con’t)</vt:lpstr>
      <vt:lpstr>Future SIL Requirements?</vt:lpstr>
      <vt:lpstr>Future SIL Requirements? (con’t)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Simulink Interface Layer (SIL)</dc:title>
  <dc:creator>Lentine, Steven (GSFC-591.0)[CHESAPEAKE AEROSPACE LLC]</dc:creator>
  <cp:lastModifiedBy>Lentine, Steven (GSFC-591.0)[CHESAPEAKE AEROSPACE LLC]</cp:lastModifiedBy>
  <cp:revision>33</cp:revision>
  <dcterms:created xsi:type="dcterms:W3CDTF">2016-12-11T20:19:50Z</dcterms:created>
  <dcterms:modified xsi:type="dcterms:W3CDTF">2017-12-04T14:50:24Z</dcterms:modified>
</cp:coreProperties>
</file>