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4"/>
  </p:notesMasterIdLst>
  <p:sldIdLst>
    <p:sldId id="333" r:id="rId3"/>
    <p:sldId id="392" r:id="rId4"/>
    <p:sldId id="368" r:id="rId5"/>
    <p:sldId id="390" r:id="rId6"/>
    <p:sldId id="391" r:id="rId7"/>
    <p:sldId id="404" r:id="rId8"/>
    <p:sldId id="410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5" r:id="rId20"/>
    <p:sldId id="369" r:id="rId21"/>
    <p:sldId id="407" r:id="rId22"/>
    <p:sldId id="408" r:id="rId23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742950" indent="-28575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1430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6002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0574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7A9E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000" autoAdjust="0"/>
  </p:normalViewPr>
  <p:slideViewPr>
    <p:cSldViewPr>
      <p:cViewPr varScale="1">
        <p:scale>
          <a:sx n="88" d="100"/>
          <a:sy n="88" d="100"/>
        </p:scale>
        <p:origin x="127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0EFEC5C9-E948-4550-9030-B90CFC44A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884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FEC5C9-E948-4550-9030-B90CFC44AFC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882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24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06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2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7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3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6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6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4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1728788"/>
            <a:ext cx="8196262" cy="1089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1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79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320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47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0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85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5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53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786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29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4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27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8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42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51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54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-11113" y="6484938"/>
            <a:ext cx="9155113" cy="304800"/>
          </a:xfrm>
          <a:custGeom>
            <a:avLst/>
            <a:gdLst>
              <a:gd name="G0" fmla="*/ 25431 1 2"/>
              <a:gd name="G1" fmla="*/ 847 1 2"/>
              <a:gd name="G2" fmla="+- 847 0 0"/>
              <a:gd name="G3" fmla="+- 2543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31" y="0"/>
                </a:lnTo>
                <a:lnTo>
                  <a:pt x="25431" y="847"/>
                </a:lnTo>
                <a:lnTo>
                  <a:pt x="0" y="847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r">
              <a:lnSpc>
                <a:spcPct val="100000"/>
              </a:lnSpc>
              <a:defRPr/>
            </a:pPr>
            <a:fld id="{00A7DD5A-4C91-4CB8-84C7-D2586033CE3C}" type="slidenum">
              <a:rPr lang="en-US" altLang="en-US" sz="1000" b="1" smtClean="0">
                <a:solidFill>
                  <a:srgbClr val="FFFFFF"/>
                </a:solidFill>
                <a:ea typeface="MS PGothic" pitchFamily="34" charset="-128"/>
              </a:rPr>
              <a:pPr algn="r">
                <a:lnSpc>
                  <a:spcPct val="100000"/>
                </a:lnSpc>
                <a:defRPr/>
              </a:pPr>
              <a:t>‹#›</a:t>
            </a:fld>
            <a:endParaRPr lang="en-US" altLang="en-US" sz="1000" b="1" smtClean="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38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8520113" y="6623050"/>
            <a:ext cx="874712" cy="27305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7DD15553-8755-44EC-ACF7-3C36FA2B0C13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smtClean="0">
              <a:ea typeface="ヒラギノ角ゴ Pro W3"/>
              <a:cs typeface="ヒラギノ角ゴ Pro W3"/>
            </a:endParaRPr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50" y="-14288"/>
            <a:ext cx="9191625" cy="68722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1603375"/>
            <a:ext cx="5791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0" y="1835150"/>
            <a:ext cx="5562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0" y="2062163"/>
            <a:ext cx="5410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0" y="1371600"/>
            <a:ext cx="6019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 flipV="1">
            <a:off x="4119563" y="6170613"/>
            <a:ext cx="1587" cy="6889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 flipV="1">
            <a:off x="3894138" y="6018213"/>
            <a:ext cx="1587" cy="841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 flipV="1">
            <a:off x="3208338" y="5256213"/>
            <a:ext cx="1587" cy="1603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4"/>
          <p:cNvSpPr>
            <a:spLocks noChangeShapeType="1"/>
          </p:cNvSpPr>
          <p:nvPr/>
        </p:nvSpPr>
        <p:spPr bwMode="auto">
          <a:xfrm flipV="1">
            <a:off x="3440113" y="5637213"/>
            <a:ext cx="1587" cy="1222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 flipV="1">
            <a:off x="3668713" y="5865813"/>
            <a:ext cx="1587" cy="9937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6"/>
          <p:cNvSpPr>
            <a:spLocks noChangeShapeType="1"/>
          </p:cNvSpPr>
          <p:nvPr/>
        </p:nvSpPr>
        <p:spPr bwMode="auto">
          <a:xfrm flipV="1">
            <a:off x="2976563" y="4875213"/>
            <a:ext cx="1587" cy="1984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468313" y="423863"/>
            <a:ext cx="6618287" cy="242887"/>
          </a:xfrm>
          <a:custGeom>
            <a:avLst/>
            <a:gdLst>
              <a:gd name="G0" fmla="*/ 18384 1 2"/>
              <a:gd name="G1" fmla="*/ 675 1 2"/>
              <a:gd name="G2" fmla="+- 675 0 0"/>
              <a:gd name="G3" fmla="+- 1838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8384" y="0"/>
                </a:lnTo>
                <a:lnTo>
                  <a:pt x="18384" y="675"/>
                </a:lnTo>
                <a:lnTo>
                  <a:pt x="0" y="675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500"/>
              </a:spcBef>
              <a:defRPr/>
            </a:pPr>
            <a:r>
              <a:rPr lang="en-US" altLang="en-US" sz="1000" smtClean="0">
                <a:ea typeface="MS PGothic" pitchFamily="34" charset="-128"/>
              </a:rPr>
              <a:t>National Aeronautics and Space Administration</a:t>
            </a:r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V="1">
            <a:off x="4343400" y="6323013"/>
            <a:ext cx="1588" cy="5365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Line 19"/>
          <p:cNvSpPr>
            <a:spLocks noChangeShapeType="1"/>
          </p:cNvSpPr>
          <p:nvPr/>
        </p:nvSpPr>
        <p:spPr bwMode="auto">
          <a:xfrm>
            <a:off x="0" y="2284413"/>
            <a:ext cx="5029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Line 20"/>
          <p:cNvSpPr>
            <a:spLocks noChangeShapeType="1"/>
          </p:cNvSpPr>
          <p:nvPr/>
        </p:nvSpPr>
        <p:spPr bwMode="auto">
          <a:xfrm>
            <a:off x="0" y="2516188"/>
            <a:ext cx="4191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Line 21"/>
          <p:cNvSpPr>
            <a:spLocks noChangeShapeType="1"/>
          </p:cNvSpPr>
          <p:nvPr/>
        </p:nvSpPr>
        <p:spPr bwMode="auto">
          <a:xfrm>
            <a:off x="0" y="2743200"/>
            <a:ext cx="39624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22"/>
          <p:cNvSpPr>
            <a:spLocks noChangeShapeType="1"/>
          </p:cNvSpPr>
          <p:nvPr/>
        </p:nvSpPr>
        <p:spPr bwMode="auto">
          <a:xfrm>
            <a:off x="0" y="2974975"/>
            <a:ext cx="3733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3"/>
          <p:cNvSpPr>
            <a:spLocks noChangeShapeType="1"/>
          </p:cNvSpPr>
          <p:nvPr/>
        </p:nvSpPr>
        <p:spPr bwMode="auto">
          <a:xfrm>
            <a:off x="0" y="3206750"/>
            <a:ext cx="3505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4"/>
          <p:cNvSpPr>
            <a:spLocks noChangeShapeType="1"/>
          </p:cNvSpPr>
          <p:nvPr/>
        </p:nvSpPr>
        <p:spPr bwMode="auto">
          <a:xfrm>
            <a:off x="0" y="3433763"/>
            <a:ext cx="3276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0" y="3656013"/>
            <a:ext cx="3048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0" y="3887788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0" y="4114800"/>
            <a:ext cx="2743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Line 28"/>
          <p:cNvSpPr>
            <a:spLocks noChangeShapeType="1"/>
          </p:cNvSpPr>
          <p:nvPr/>
        </p:nvSpPr>
        <p:spPr bwMode="auto">
          <a:xfrm>
            <a:off x="0" y="4344988"/>
            <a:ext cx="2743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" name="Line 29"/>
          <p:cNvSpPr>
            <a:spLocks noChangeShapeType="1"/>
          </p:cNvSpPr>
          <p:nvPr/>
        </p:nvSpPr>
        <p:spPr bwMode="auto">
          <a:xfrm>
            <a:off x="0" y="4576763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" name="Line 30"/>
          <p:cNvSpPr>
            <a:spLocks noChangeShapeType="1"/>
          </p:cNvSpPr>
          <p:nvPr/>
        </p:nvSpPr>
        <p:spPr bwMode="auto">
          <a:xfrm>
            <a:off x="0" y="480377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" name="Line 31"/>
          <p:cNvSpPr>
            <a:spLocks noChangeShapeType="1"/>
          </p:cNvSpPr>
          <p:nvPr/>
        </p:nvSpPr>
        <p:spPr bwMode="auto">
          <a:xfrm>
            <a:off x="0" y="502602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7" name="Line 32"/>
          <p:cNvSpPr>
            <a:spLocks noChangeShapeType="1"/>
          </p:cNvSpPr>
          <p:nvPr/>
        </p:nvSpPr>
        <p:spPr bwMode="auto">
          <a:xfrm>
            <a:off x="0" y="5257800"/>
            <a:ext cx="3352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8" name="Line 33"/>
          <p:cNvSpPr>
            <a:spLocks noChangeShapeType="1"/>
          </p:cNvSpPr>
          <p:nvPr/>
        </p:nvSpPr>
        <p:spPr bwMode="auto">
          <a:xfrm>
            <a:off x="0" y="5484813"/>
            <a:ext cx="33528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9" name="Line 34"/>
          <p:cNvSpPr>
            <a:spLocks noChangeShapeType="1"/>
          </p:cNvSpPr>
          <p:nvPr/>
        </p:nvSpPr>
        <p:spPr bwMode="auto">
          <a:xfrm>
            <a:off x="0" y="5716588"/>
            <a:ext cx="35814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0" name="Line 35"/>
          <p:cNvSpPr>
            <a:spLocks noChangeShapeType="1"/>
          </p:cNvSpPr>
          <p:nvPr/>
        </p:nvSpPr>
        <p:spPr bwMode="auto">
          <a:xfrm>
            <a:off x="0" y="5948363"/>
            <a:ext cx="3810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1" name="Line 36"/>
          <p:cNvSpPr>
            <a:spLocks noChangeShapeType="1"/>
          </p:cNvSpPr>
          <p:nvPr/>
        </p:nvSpPr>
        <p:spPr bwMode="auto">
          <a:xfrm>
            <a:off x="0" y="6175375"/>
            <a:ext cx="4191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" name="Line 37"/>
          <p:cNvSpPr>
            <a:spLocks noChangeShapeType="1"/>
          </p:cNvSpPr>
          <p:nvPr/>
        </p:nvSpPr>
        <p:spPr bwMode="auto">
          <a:xfrm>
            <a:off x="0" y="6397625"/>
            <a:ext cx="4419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" name="Line 38"/>
          <p:cNvSpPr>
            <a:spLocks noChangeShapeType="1"/>
          </p:cNvSpPr>
          <p:nvPr/>
        </p:nvSpPr>
        <p:spPr bwMode="auto">
          <a:xfrm>
            <a:off x="0" y="6629400"/>
            <a:ext cx="4648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64" name="Group 39"/>
          <p:cNvGrpSpPr>
            <a:grpSpLocks/>
          </p:cNvGrpSpPr>
          <p:nvPr/>
        </p:nvGrpSpPr>
        <p:grpSpPr bwMode="auto">
          <a:xfrm>
            <a:off x="236538" y="1065213"/>
            <a:ext cx="5703887" cy="5794375"/>
            <a:chOff x="149" y="671"/>
            <a:chExt cx="3593" cy="3650"/>
          </a:xfrm>
        </p:grpSpPr>
        <p:sp>
          <p:nvSpPr>
            <p:cNvPr id="1070" name="Line 40"/>
            <p:cNvSpPr>
              <a:spLocks noChangeShapeType="1"/>
            </p:cNvSpPr>
            <p:nvPr/>
          </p:nvSpPr>
          <p:spPr bwMode="auto">
            <a:xfrm flipV="1">
              <a:off x="149" y="670"/>
              <a:ext cx="0" cy="3649"/>
            </a:xfrm>
            <a:prstGeom prst="line">
              <a:avLst/>
            </a:prstGeom>
            <a:noFill/>
            <a:ln w="3240">
              <a:solidFill>
                <a:srgbClr val="FFFFFF">
                  <a:alpha val="14902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1" name="Group 41"/>
            <p:cNvGrpSpPr>
              <a:grpSpLocks/>
            </p:cNvGrpSpPr>
            <p:nvPr/>
          </p:nvGrpSpPr>
          <p:grpSpPr bwMode="auto">
            <a:xfrm>
              <a:off x="270" y="671"/>
              <a:ext cx="3472" cy="3650"/>
              <a:chOff x="270" y="671"/>
              <a:chExt cx="3472" cy="3650"/>
            </a:xfrm>
          </p:grpSpPr>
          <p:sp>
            <p:nvSpPr>
              <p:cNvPr id="1072" name="Line 42"/>
              <p:cNvSpPr>
                <a:spLocks noChangeShapeType="1"/>
              </p:cNvSpPr>
              <p:nvPr/>
            </p:nvSpPr>
            <p:spPr bwMode="auto">
              <a:xfrm flipV="1">
                <a:off x="3173" y="672"/>
                <a:ext cx="0" cy="73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43"/>
              <p:cNvSpPr>
                <a:spLocks noChangeShapeType="1"/>
              </p:cNvSpPr>
              <p:nvPr/>
            </p:nvSpPr>
            <p:spPr bwMode="auto">
              <a:xfrm flipV="1">
                <a:off x="2890" y="670"/>
                <a:ext cx="0" cy="77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Line 44"/>
              <p:cNvSpPr>
                <a:spLocks noChangeShapeType="1"/>
              </p:cNvSpPr>
              <p:nvPr/>
            </p:nvSpPr>
            <p:spPr bwMode="auto">
              <a:xfrm flipV="1">
                <a:off x="3030" y="671"/>
                <a:ext cx="0" cy="780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Line 45"/>
              <p:cNvSpPr>
                <a:spLocks noChangeShapeType="1"/>
              </p:cNvSpPr>
              <p:nvPr/>
            </p:nvSpPr>
            <p:spPr bwMode="auto">
              <a:xfrm flipV="1">
                <a:off x="142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46"/>
              <p:cNvSpPr>
                <a:spLocks noChangeShapeType="1"/>
              </p:cNvSpPr>
              <p:nvPr/>
            </p:nvSpPr>
            <p:spPr bwMode="auto">
              <a:xfrm flipV="1">
                <a:off x="156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47"/>
              <p:cNvSpPr>
                <a:spLocks noChangeShapeType="1"/>
              </p:cNvSpPr>
              <p:nvPr/>
            </p:nvSpPr>
            <p:spPr bwMode="auto">
              <a:xfrm flipV="1">
                <a:off x="170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Line 48"/>
              <p:cNvSpPr>
                <a:spLocks noChangeShapeType="1"/>
              </p:cNvSpPr>
              <p:nvPr/>
            </p:nvSpPr>
            <p:spPr bwMode="auto">
              <a:xfrm flipV="1">
                <a:off x="1276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49"/>
              <p:cNvSpPr>
                <a:spLocks noChangeShapeType="1"/>
              </p:cNvSpPr>
              <p:nvPr/>
            </p:nvSpPr>
            <p:spPr bwMode="auto">
              <a:xfrm flipV="1">
                <a:off x="84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50"/>
              <p:cNvSpPr>
                <a:spLocks noChangeShapeType="1"/>
              </p:cNvSpPr>
              <p:nvPr/>
            </p:nvSpPr>
            <p:spPr bwMode="auto">
              <a:xfrm flipV="1">
                <a:off x="99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Line 51"/>
              <p:cNvSpPr>
                <a:spLocks noChangeShapeType="1"/>
              </p:cNvSpPr>
              <p:nvPr/>
            </p:nvSpPr>
            <p:spPr bwMode="auto">
              <a:xfrm flipV="1">
                <a:off x="113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Line 52"/>
              <p:cNvSpPr>
                <a:spLocks noChangeShapeType="1"/>
              </p:cNvSpPr>
              <p:nvPr/>
            </p:nvSpPr>
            <p:spPr bwMode="auto">
              <a:xfrm flipV="1">
                <a:off x="698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Line 53"/>
              <p:cNvSpPr>
                <a:spLocks noChangeShapeType="1"/>
              </p:cNvSpPr>
              <p:nvPr/>
            </p:nvSpPr>
            <p:spPr bwMode="auto">
              <a:xfrm flipV="1">
                <a:off x="27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Line 54"/>
              <p:cNvSpPr>
                <a:spLocks noChangeShapeType="1"/>
              </p:cNvSpPr>
              <p:nvPr/>
            </p:nvSpPr>
            <p:spPr bwMode="auto">
              <a:xfrm flipV="1">
                <a:off x="41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Line 55"/>
              <p:cNvSpPr>
                <a:spLocks noChangeShapeType="1"/>
              </p:cNvSpPr>
              <p:nvPr/>
            </p:nvSpPr>
            <p:spPr bwMode="auto">
              <a:xfrm flipV="1">
                <a:off x="55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Line 56"/>
              <p:cNvSpPr>
                <a:spLocks noChangeShapeType="1"/>
              </p:cNvSpPr>
              <p:nvPr/>
            </p:nvSpPr>
            <p:spPr bwMode="auto">
              <a:xfrm flipV="1">
                <a:off x="2741" y="672"/>
                <a:ext cx="0" cy="82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Line 57"/>
              <p:cNvSpPr>
                <a:spLocks noChangeShapeType="1"/>
              </p:cNvSpPr>
              <p:nvPr/>
            </p:nvSpPr>
            <p:spPr bwMode="auto">
              <a:xfrm flipV="1">
                <a:off x="2592" y="671"/>
                <a:ext cx="0" cy="926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Line 58"/>
              <p:cNvSpPr>
                <a:spLocks noChangeShapeType="1"/>
              </p:cNvSpPr>
              <p:nvPr/>
            </p:nvSpPr>
            <p:spPr bwMode="auto">
              <a:xfrm flipV="1">
                <a:off x="2448" y="671"/>
                <a:ext cx="0" cy="107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Line 59"/>
              <p:cNvSpPr>
                <a:spLocks noChangeShapeType="1"/>
              </p:cNvSpPr>
              <p:nvPr/>
            </p:nvSpPr>
            <p:spPr bwMode="auto">
              <a:xfrm flipV="1">
                <a:off x="2304" y="672"/>
                <a:ext cx="0" cy="116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Line 60"/>
              <p:cNvSpPr>
                <a:spLocks noChangeShapeType="1"/>
              </p:cNvSpPr>
              <p:nvPr/>
            </p:nvSpPr>
            <p:spPr bwMode="auto">
              <a:xfrm flipV="1">
                <a:off x="2160" y="672"/>
                <a:ext cx="0" cy="1364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Line 61"/>
              <p:cNvSpPr>
                <a:spLocks noChangeShapeType="1"/>
              </p:cNvSpPr>
              <p:nvPr/>
            </p:nvSpPr>
            <p:spPr bwMode="auto">
              <a:xfrm flipV="1">
                <a:off x="2016" y="672"/>
                <a:ext cx="0" cy="146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Line 62"/>
              <p:cNvSpPr>
                <a:spLocks noChangeShapeType="1"/>
              </p:cNvSpPr>
              <p:nvPr/>
            </p:nvSpPr>
            <p:spPr bwMode="auto">
              <a:xfrm flipV="1">
                <a:off x="1872" y="672"/>
                <a:ext cx="0" cy="1607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Line 63"/>
              <p:cNvSpPr>
                <a:spLocks noChangeShapeType="1"/>
              </p:cNvSpPr>
              <p:nvPr/>
            </p:nvSpPr>
            <p:spPr bwMode="auto">
              <a:xfrm flipV="1">
                <a:off x="3456" y="671"/>
                <a:ext cx="0" cy="53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Line 64"/>
              <p:cNvSpPr>
                <a:spLocks noChangeShapeType="1"/>
              </p:cNvSpPr>
              <p:nvPr/>
            </p:nvSpPr>
            <p:spPr bwMode="auto">
              <a:xfrm flipV="1">
                <a:off x="3312" y="672"/>
                <a:ext cx="0" cy="68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65"/>
              <p:cNvSpPr>
                <a:spLocks noChangeShapeType="1"/>
              </p:cNvSpPr>
              <p:nvPr/>
            </p:nvSpPr>
            <p:spPr bwMode="auto">
              <a:xfrm flipV="1">
                <a:off x="3599" y="671"/>
                <a:ext cx="0" cy="39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66"/>
              <p:cNvSpPr>
                <a:spLocks noChangeShapeType="1"/>
              </p:cNvSpPr>
              <p:nvPr/>
            </p:nvSpPr>
            <p:spPr bwMode="auto">
              <a:xfrm flipV="1">
                <a:off x="3743" y="671"/>
                <a:ext cx="0" cy="245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65" name="Line 67"/>
          <p:cNvSpPr>
            <a:spLocks noChangeShapeType="1"/>
          </p:cNvSpPr>
          <p:nvPr/>
        </p:nvSpPr>
        <p:spPr bwMode="auto">
          <a:xfrm>
            <a:off x="0" y="1139825"/>
            <a:ext cx="6172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2" name="AutoShape 68"/>
          <p:cNvSpPr>
            <a:spLocks noChangeArrowheads="1"/>
          </p:cNvSpPr>
          <p:nvPr/>
        </p:nvSpPr>
        <p:spPr bwMode="auto">
          <a:xfrm>
            <a:off x="762000" y="381000"/>
            <a:ext cx="5029200" cy="212725"/>
          </a:xfrm>
          <a:custGeom>
            <a:avLst/>
            <a:gdLst>
              <a:gd name="G0" fmla="*/ 13970 1 2"/>
              <a:gd name="G1" fmla="*/ 590 1 2"/>
              <a:gd name="G2" fmla="+- 590 0 0"/>
              <a:gd name="G3" fmla="+- 1397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3970" y="0"/>
                </a:lnTo>
                <a:lnTo>
                  <a:pt x="13970" y="590"/>
                </a:lnTo>
                <a:lnTo>
                  <a:pt x="0" y="59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defRPr/>
            </a:pPr>
            <a:r>
              <a:rPr lang="en-US" altLang="en-US" sz="800" dirty="0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t>National Aeronautics and Space Administration</a:t>
            </a:r>
          </a:p>
        </p:txBody>
      </p:sp>
      <p:pic>
        <p:nvPicPr>
          <p:cNvPr id="1067" name="Picture 6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52400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68" name="Rectangle 70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1728788"/>
            <a:ext cx="8196262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106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026" y="152400"/>
            <a:ext cx="790574" cy="580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txStyles>
    <p:titleStyle>
      <a:lvl1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8534400" y="6667500"/>
            <a:ext cx="304800" cy="26670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CD2E07DB-A7F8-4578-80AC-230FD5D2EA1D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dirty="0" smtClean="0">
              <a:ea typeface="ヒラギノ角ゴ Pro W3"/>
              <a:cs typeface="ヒラギノ角ゴ Pro W3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5240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outline text format</a:t>
            </a:r>
          </a:p>
          <a:p>
            <a:pPr lvl="1"/>
            <a:r>
              <a:rPr lang="en-GB" altLang="en-US" dirty="0" smtClean="0"/>
              <a:t>Second Outline Level</a:t>
            </a:r>
          </a:p>
          <a:p>
            <a:pPr lvl="2"/>
            <a:r>
              <a:rPr lang="en-GB" altLang="en-US" dirty="0" smtClean="0"/>
              <a:t>Third Outline Level</a:t>
            </a:r>
          </a:p>
          <a:p>
            <a:pPr lvl="3"/>
            <a:r>
              <a:rPr lang="en-GB" altLang="en-US" dirty="0" smtClean="0"/>
              <a:t>Fourth Outline Level</a:t>
            </a:r>
          </a:p>
          <a:p>
            <a:pPr lvl="4"/>
            <a:r>
              <a:rPr lang="en-GB" altLang="en-US" dirty="0" smtClean="0"/>
              <a:t>Fifth Outline Level</a:t>
            </a:r>
          </a:p>
          <a:p>
            <a:pPr lvl="4"/>
            <a:r>
              <a:rPr lang="en-GB" altLang="en-US" dirty="0" smtClean="0"/>
              <a:t>Sixth Outline Level</a:t>
            </a:r>
          </a:p>
          <a:p>
            <a:pPr lvl="4"/>
            <a:r>
              <a:rPr lang="en-GB" altLang="en-US" dirty="0" smtClean="0"/>
              <a:t>Seventh Outline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7784"/>
            <a:ext cx="841396" cy="6180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-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2001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j-ea"/>
          <a:cs typeface="+mj-cs"/>
        </a:defRPr>
      </a:lvl3pPr>
      <a:lvl4pPr marL="16573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Courier New" panose="02070309020205020404" pitchFamily="49" charset="0"/>
        <a:buChar char="o"/>
        <a:defRPr sz="1400">
          <a:solidFill>
            <a:srgbClr val="000000"/>
          </a:solidFill>
          <a:latin typeface="+mn-lt"/>
          <a:ea typeface="+mj-ea"/>
          <a:cs typeface="+mj-cs"/>
        </a:defRPr>
      </a:lvl4pPr>
      <a:lvl5pPr marL="21145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4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Workshop</a:t>
            </a:r>
            <a:br>
              <a:rPr lang="en-US" dirty="0" smtClean="0"/>
            </a:br>
            <a:r>
              <a:rPr lang="en-US" dirty="0" smtClean="0"/>
              <a:t>Product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r>
              <a:rPr lang="en-US" dirty="0"/>
              <a:t>core Flight System Workshop</a:t>
            </a:r>
          </a:p>
          <a:p>
            <a:r>
              <a:rPr lang="en-US" dirty="0"/>
              <a:t>Johns Hopkins APL</a:t>
            </a:r>
          </a:p>
          <a:p>
            <a:r>
              <a:rPr lang="en-US" b="0" dirty="0"/>
              <a:t>December 4, 2017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447800" y="5486400"/>
            <a:ext cx="640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2pPr>
            <a:lvl3pPr marL="9144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3pPr>
            <a:lvl4pPr marL="13716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4pPr>
            <a:lvl5pPr marL="18288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5pPr>
            <a:lvl6pPr marL="22860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6pPr>
            <a:lvl7pPr marL="27432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7pPr>
            <a:lvl8pPr marL="32004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8pPr>
            <a:lvl9pPr marL="36576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9pPr>
          </a:lstStyle>
          <a:p>
            <a:r>
              <a:rPr lang="en-US" kern="0" dirty="0" smtClean="0"/>
              <a:t>David McComas – NASA Goddard Space Flight Center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25251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433" y="-152400"/>
            <a:ext cx="6870700" cy="996444"/>
          </a:xfrm>
        </p:spPr>
        <p:txBody>
          <a:bodyPr/>
          <a:lstStyle/>
          <a:p>
            <a:r>
              <a:rPr lang="en-US" dirty="0" smtClean="0"/>
              <a:t>Software-only Open Source </a:t>
            </a:r>
            <a:br>
              <a:rPr lang="en-US" dirty="0" smtClean="0"/>
            </a:br>
            <a:r>
              <a:rPr lang="en-US" dirty="0" err="1" smtClean="0"/>
              <a:t>Complementors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403475"/>
            <a:ext cx="8042276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Complementor</a:t>
            </a:r>
            <a:endParaRPr lang="en-US" dirty="0" smtClean="0"/>
          </a:p>
          <a:p>
            <a:pPr lvl="1"/>
            <a:r>
              <a:rPr lang="en-US" dirty="0" smtClean="0"/>
              <a:t>Businesses </a:t>
            </a:r>
            <a:r>
              <a:rPr lang="en-US" dirty="0"/>
              <a:t>that directly sell a product (or products) or service (or services) that complement the product or service of another company by adding value to mutual customers</a:t>
            </a:r>
            <a:endParaRPr lang="en-US" dirty="0" smtClean="0"/>
          </a:p>
          <a:p>
            <a:r>
              <a:rPr lang="en-US" dirty="0" smtClean="0"/>
              <a:t>Mobile Phones</a:t>
            </a:r>
          </a:p>
          <a:p>
            <a:pPr lvl="1"/>
            <a:r>
              <a:rPr lang="en-US" dirty="0" smtClean="0"/>
              <a:t>Hardware platforms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ystem integrators</a:t>
            </a:r>
          </a:p>
          <a:p>
            <a:pPr lvl="1"/>
            <a:r>
              <a:rPr lang="en-US" dirty="0" smtClean="0"/>
              <a:t>Device manufacturers </a:t>
            </a:r>
          </a:p>
          <a:p>
            <a:pPr lvl="1"/>
            <a:r>
              <a:rPr lang="en-US" dirty="0" smtClean="0"/>
              <a:t>Application developers</a:t>
            </a:r>
          </a:p>
          <a:p>
            <a:r>
              <a:rPr lang="en-US" sz="2000" dirty="0" err="1" smtClean="0"/>
              <a:t>cFS</a:t>
            </a:r>
            <a:endParaRPr lang="en-US" sz="2000" dirty="0" smtClean="0"/>
          </a:p>
          <a:p>
            <a:pPr lvl="1"/>
            <a:r>
              <a:rPr lang="en-US" dirty="0"/>
              <a:t>Hardware platforms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System </a:t>
            </a:r>
            <a:r>
              <a:rPr lang="en-US" dirty="0"/>
              <a:t>integrators</a:t>
            </a:r>
          </a:p>
          <a:p>
            <a:pPr lvl="1"/>
            <a:r>
              <a:rPr lang="en-US" dirty="0" smtClean="0"/>
              <a:t>Spacecraft manufacturers </a:t>
            </a:r>
            <a:endParaRPr lang="en-US" dirty="0"/>
          </a:p>
          <a:p>
            <a:pPr lvl="1"/>
            <a:r>
              <a:rPr lang="en-US" dirty="0"/>
              <a:t>Application developers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2185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300" y="152400"/>
            <a:ext cx="6870700" cy="609600"/>
          </a:xfrm>
        </p:spPr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scope of NASA CCB controlled products is not well defined</a:t>
            </a:r>
          </a:p>
          <a:p>
            <a:pPr lvl="1"/>
            <a:r>
              <a:rPr lang="en-US" sz="2000" dirty="0" smtClean="0"/>
              <a:t>Causes confusion to the community of who owns/maintains which components</a:t>
            </a:r>
            <a:endParaRPr lang="en-US" sz="2000" dirty="0"/>
          </a:p>
          <a:p>
            <a:pPr lvl="1"/>
            <a:r>
              <a:rPr lang="en-US" sz="2000" dirty="0" smtClean="0"/>
              <a:t>Limited CCB resources can’t scale to meet an expanding inventory</a:t>
            </a:r>
          </a:p>
          <a:p>
            <a:pPr lvl="1"/>
            <a:r>
              <a:rPr lang="en-US" sz="2000" dirty="0" smtClean="0"/>
              <a:t>Versioning complexities due to components bundled with the </a:t>
            </a:r>
            <a:r>
              <a:rPr lang="en-US" sz="2000" dirty="0" err="1" smtClean="0"/>
              <a:t>cFE</a:t>
            </a:r>
            <a:endParaRPr lang="en-US" sz="2000" dirty="0" smtClean="0"/>
          </a:p>
          <a:p>
            <a:r>
              <a:rPr lang="en-US" sz="2400" dirty="0" smtClean="0"/>
              <a:t>Organizations and people inside and outside of NASA do not know how to collaborate or engage</a:t>
            </a:r>
          </a:p>
          <a:p>
            <a:pPr lvl="1"/>
            <a:r>
              <a:rPr lang="en-US" sz="2000" dirty="0" smtClean="0"/>
              <a:t>Missed opportunities</a:t>
            </a:r>
            <a:endParaRPr lang="en-US" sz="2400" dirty="0" smtClean="0"/>
          </a:p>
          <a:p>
            <a:r>
              <a:rPr lang="en-US" sz="2400" dirty="0"/>
              <a:t>Poorly positioned to enable </a:t>
            </a:r>
            <a:r>
              <a:rPr lang="en-US" sz="2400" dirty="0" err="1"/>
              <a:t>complementors</a:t>
            </a:r>
            <a:endParaRPr lang="en-US" sz="2400" dirty="0"/>
          </a:p>
          <a:p>
            <a:r>
              <a:rPr lang="en-US" sz="2400" dirty="0" smtClean="0"/>
              <a:t>Without a clear plan we can’t solicit funding</a:t>
            </a:r>
          </a:p>
          <a:p>
            <a:pPr lvl="1"/>
            <a:r>
              <a:rPr lang="en-US" sz="2200" dirty="0" smtClean="0"/>
              <a:t>People don’t fund what they don’t understand</a:t>
            </a:r>
          </a:p>
          <a:p>
            <a:pPr marL="34925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453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</a:t>
            </a:r>
            <a:r>
              <a:rPr lang="en-US" dirty="0" err="1" smtClean="0"/>
              <a:t>cFS</a:t>
            </a:r>
            <a:r>
              <a:rPr lang="en-US" dirty="0" smtClean="0"/>
              <a:t>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822"/>
            <a:ext cx="8382000" cy="3657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Maintain, advance, and </a:t>
            </a:r>
            <a:r>
              <a:rPr lang="en-US" sz="2400" dirty="0"/>
              <a:t>support </a:t>
            </a:r>
            <a:r>
              <a:rPr lang="en-US" sz="2400" dirty="0" smtClean="0"/>
              <a:t>a NASA Class A/B open source flight software </a:t>
            </a:r>
            <a:r>
              <a:rPr lang="en-US" sz="2400" u="sng" dirty="0" smtClean="0"/>
              <a:t>framework</a:t>
            </a:r>
            <a:r>
              <a:rPr lang="en-US" sz="2000" dirty="0" smtClean="0"/>
              <a:t> 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Define and release architectural components and interface specifications to promote a</a:t>
            </a:r>
            <a:r>
              <a:rPr lang="en-US" sz="2200" dirty="0" smtClean="0"/>
              <a:t>n open source community and an ecosystem of complementary products</a:t>
            </a:r>
            <a:r>
              <a:rPr lang="en-US" sz="2200" dirty="0"/>
              <a:t>, capabilities, and </a:t>
            </a:r>
            <a:r>
              <a:rPr lang="en-US" sz="2200" dirty="0" smtClean="0"/>
              <a:t>services</a:t>
            </a:r>
            <a:endParaRPr lang="en-US" sz="2000" dirty="0" smtClean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 smtClean="0"/>
          </a:p>
        </p:txBody>
      </p:sp>
      <p:sp>
        <p:nvSpPr>
          <p:cNvPr id="8" name="Line Callout 1 (No Border) 7"/>
          <p:cNvSpPr/>
          <p:nvPr/>
        </p:nvSpPr>
        <p:spPr>
          <a:xfrm>
            <a:off x="4038600" y="823677"/>
            <a:ext cx="1839119" cy="727168"/>
          </a:xfrm>
          <a:prstGeom prst="callout1">
            <a:avLst>
              <a:gd name="adj1" fmla="val 60666"/>
              <a:gd name="adj2" fmla="val 110129"/>
              <a:gd name="adj3" fmla="val 120285"/>
              <a:gd name="adj4" fmla="val 137410"/>
            </a:avLst>
          </a:prstGeom>
          <a:gradFill>
            <a:gsLst>
              <a:gs pos="0">
                <a:srgbClr val="FFFF00"/>
              </a:gs>
              <a:gs pos="69000">
                <a:srgbClr val="FFFF66"/>
              </a:gs>
              <a:gs pos="100000">
                <a:srgbClr val="FFFF99"/>
              </a:gs>
            </a:gsLst>
          </a:gra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Meet NASA’s goals (Implies high quality)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Line Callout 1 (No Border) 8"/>
          <p:cNvSpPr/>
          <p:nvPr/>
        </p:nvSpPr>
        <p:spPr>
          <a:xfrm>
            <a:off x="1371600" y="2286000"/>
            <a:ext cx="2336800" cy="1295400"/>
          </a:xfrm>
          <a:prstGeom prst="callout1">
            <a:avLst>
              <a:gd name="adj1" fmla="val 104464"/>
              <a:gd name="adj2" fmla="val 51987"/>
              <a:gd name="adj3" fmla="val 156359"/>
              <a:gd name="adj4" fmla="val 20105"/>
            </a:avLst>
          </a:prstGeom>
          <a:gradFill>
            <a:gsLst>
              <a:gs pos="0">
                <a:srgbClr val="FFFF00"/>
              </a:gs>
              <a:gs pos="69000">
                <a:srgbClr val="FFFF66"/>
              </a:gs>
              <a:gs pos="100000">
                <a:srgbClr val="FFFF99"/>
              </a:gs>
            </a:gsLst>
          </a:gra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Government </a:t>
            </a:r>
            <a:r>
              <a:rPr lang="en-US" sz="1400" dirty="0">
                <a:solidFill>
                  <a:schemeClr val="tx1"/>
                </a:solidFill>
              </a:rPr>
              <a:t>agencies can influence an industry. Establishing the </a:t>
            </a:r>
            <a:r>
              <a:rPr lang="en-US" sz="1400" dirty="0" err="1">
                <a:solidFill>
                  <a:schemeClr val="tx1"/>
                </a:solidFill>
              </a:rPr>
              <a:t>cFS</a:t>
            </a:r>
            <a:r>
              <a:rPr lang="en-US" sz="1400" dirty="0">
                <a:solidFill>
                  <a:schemeClr val="tx1"/>
                </a:solidFill>
              </a:rPr>
              <a:t> as a de facto standard would </a:t>
            </a:r>
            <a:r>
              <a:rPr lang="en-US" sz="1400" dirty="0" smtClean="0">
                <a:solidFill>
                  <a:schemeClr val="tx1"/>
                </a:solidFill>
              </a:rPr>
              <a:t>be very good for the aerospace community.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Line Callout 1 (No Border) 5"/>
          <p:cNvSpPr/>
          <p:nvPr/>
        </p:nvSpPr>
        <p:spPr>
          <a:xfrm>
            <a:off x="4958159" y="5181600"/>
            <a:ext cx="2362200" cy="1066800"/>
          </a:xfrm>
          <a:prstGeom prst="callout1">
            <a:avLst>
              <a:gd name="adj1" fmla="val 32242"/>
              <a:gd name="adj2" fmla="val -4749"/>
              <a:gd name="adj3" fmla="val -75784"/>
              <a:gd name="adj4" fmla="val -60716"/>
            </a:avLst>
          </a:prstGeom>
          <a:gradFill>
            <a:gsLst>
              <a:gs pos="0">
                <a:srgbClr val="FFFF00"/>
              </a:gs>
              <a:gs pos="69000">
                <a:srgbClr val="FFFF66"/>
              </a:gs>
              <a:gs pos="100000">
                <a:srgbClr val="FFFF99"/>
              </a:gs>
            </a:gsLst>
          </a:gra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Government agencies are not ‘wired’ to serve as open source software vendors</a:t>
            </a:r>
          </a:p>
        </p:txBody>
      </p:sp>
      <p:sp>
        <p:nvSpPr>
          <p:cNvPr id="7" name="Line Callout 1 (No Border) 6"/>
          <p:cNvSpPr/>
          <p:nvPr/>
        </p:nvSpPr>
        <p:spPr>
          <a:xfrm>
            <a:off x="5638800" y="2286000"/>
            <a:ext cx="2057400" cy="727168"/>
          </a:xfrm>
          <a:prstGeom prst="callout1">
            <a:avLst>
              <a:gd name="adj1" fmla="val 18750"/>
              <a:gd name="adj2" fmla="val -8333"/>
              <a:gd name="adj3" fmla="val -19435"/>
              <a:gd name="adj4" fmla="val -47813"/>
            </a:avLst>
          </a:prstGeom>
          <a:gradFill>
            <a:gsLst>
              <a:gs pos="0">
                <a:srgbClr val="FFFF00"/>
              </a:gs>
              <a:gs pos="69000">
                <a:srgbClr val="FFFF66"/>
              </a:gs>
              <a:gs pos="100000">
                <a:srgbClr val="FFFF99"/>
              </a:gs>
            </a:gsLst>
          </a:gra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Framework needs a clear definition &amp; common understanding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Components to the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271" y="911132"/>
            <a:ext cx="8042276" cy="5413468"/>
          </a:xfrm>
        </p:spPr>
        <p:txBody>
          <a:bodyPr>
            <a:no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 smtClean="0"/>
              <a:t>Framework</a:t>
            </a:r>
          </a:p>
          <a:p>
            <a:pPr marL="625475" lvl="2" indent="-34290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Defines </a:t>
            </a:r>
            <a:r>
              <a:rPr lang="en-US" dirty="0"/>
              <a:t>specifications with </a:t>
            </a:r>
            <a:r>
              <a:rPr lang="en-US" dirty="0" smtClean="0"/>
              <a:t>reference implementations </a:t>
            </a:r>
            <a:r>
              <a:rPr lang="en-US" dirty="0"/>
              <a:t>so user’s can develop </a:t>
            </a:r>
            <a:r>
              <a:rPr lang="en-US" dirty="0" smtClean="0"/>
              <a:t>framework compliant components: platform </a:t>
            </a:r>
            <a:r>
              <a:rPr lang="en-US" dirty="0"/>
              <a:t>abstractions, </a:t>
            </a:r>
            <a:r>
              <a:rPr lang="en-US" dirty="0" smtClean="0"/>
              <a:t>applications</a:t>
            </a:r>
            <a:r>
              <a:rPr lang="en-US" dirty="0"/>
              <a:t>, and </a:t>
            </a:r>
            <a:r>
              <a:rPr lang="en-US" dirty="0" smtClean="0"/>
              <a:t>tools</a:t>
            </a:r>
          </a:p>
          <a:p>
            <a:pPr marL="625475" lvl="2" indent="-34290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Controlled and maintained by </a:t>
            </a:r>
            <a:r>
              <a:rPr lang="en-US" dirty="0" smtClean="0"/>
              <a:t>the NASA </a:t>
            </a:r>
            <a:r>
              <a:rPr lang="en-US" dirty="0"/>
              <a:t>CCB</a:t>
            </a:r>
            <a:endParaRPr lang="en-US" sz="1400" dirty="0"/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dirty="0" smtClean="0"/>
              <a:t>Distributors</a:t>
            </a:r>
          </a:p>
          <a:p>
            <a:pPr marL="6794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Bundle the </a:t>
            </a:r>
            <a:r>
              <a:rPr lang="en-US" sz="1600" dirty="0" err="1" smtClean="0"/>
              <a:t>cFS</a:t>
            </a:r>
            <a:r>
              <a:rPr lang="en-US" sz="1600" dirty="0" smtClean="0"/>
              <a:t> Framework and components into functional systems and make them available as distributions </a:t>
            </a:r>
            <a:endParaRPr lang="en-US" sz="1600" dirty="0"/>
          </a:p>
          <a:p>
            <a:pPr marL="6794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Expect </a:t>
            </a:r>
            <a:r>
              <a:rPr lang="en-US" sz="1600" dirty="0" err="1" smtClean="0"/>
              <a:t>cFS</a:t>
            </a:r>
            <a:r>
              <a:rPr lang="en-US" sz="1600" dirty="0" smtClean="0"/>
              <a:t> market to create demand for distributions targeted </a:t>
            </a:r>
            <a:r>
              <a:rPr lang="en-US" sz="1600" dirty="0"/>
              <a:t>for specific user communities</a:t>
            </a:r>
          </a:p>
          <a:p>
            <a:pPr marL="336550" lvl="1" indent="0">
              <a:buNone/>
            </a:pPr>
            <a:endParaRPr lang="en-US" sz="16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800" b="1" dirty="0" smtClean="0"/>
              <a:t>Platform, Application, Tool, and Distributor Catalogs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Catalogs identify available components and distributions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Initially </a:t>
            </a:r>
            <a:r>
              <a:rPr lang="en-US" sz="1600" dirty="0"/>
              <a:t>NASA would create/maintain a catalog of </a:t>
            </a:r>
            <a:r>
              <a:rPr lang="en-US" sz="1600" dirty="0" smtClean="0"/>
              <a:t>components using coreflightsystem.org</a:t>
            </a:r>
          </a:p>
        </p:txBody>
      </p:sp>
    </p:spTree>
    <p:extLst>
      <p:ext uri="{BB962C8B-B14F-4D97-AF65-F5344CB8AC3E}">
        <p14:creationId xmlns:p14="http://schemas.microsoft.com/office/powerpoint/2010/main" val="38671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625" y="-168087"/>
            <a:ext cx="5990167" cy="711292"/>
          </a:xfrm>
        </p:spPr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Product Model</a:t>
            </a:r>
            <a:endParaRPr lang="en-US" sz="1800" dirty="0"/>
          </a:p>
        </p:txBody>
      </p:sp>
      <p:cxnSp>
        <p:nvCxnSpPr>
          <p:cNvPr id="84" name="Straight Connector 83"/>
          <p:cNvCxnSpPr>
            <a:endCxn id="83" idx="2"/>
          </p:cNvCxnSpPr>
          <p:nvPr/>
        </p:nvCxnSpPr>
        <p:spPr>
          <a:xfrm>
            <a:off x="3386213" y="3181439"/>
            <a:ext cx="1303430" cy="20563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662813" y="1987648"/>
            <a:ext cx="1792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Custom</a:t>
            </a:r>
          </a:p>
          <a:p>
            <a:pPr algn="ctr"/>
            <a:r>
              <a:rPr lang="en-US" sz="1600" dirty="0" smtClean="0"/>
              <a:t>Distributions /</a:t>
            </a:r>
          </a:p>
          <a:p>
            <a:pPr algn="ctr"/>
            <a:r>
              <a:rPr lang="en-US" sz="1600" dirty="0" smtClean="0"/>
              <a:t>Deployments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888381" y="2888880"/>
            <a:ext cx="1053626" cy="707806"/>
            <a:chOff x="3644253" y="3758938"/>
            <a:chExt cx="1053626" cy="7078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01" name="Parallelogram 100"/>
            <p:cNvSpPr/>
            <p:nvPr/>
          </p:nvSpPr>
          <p:spPr>
            <a:xfrm>
              <a:off x="3644253" y="3758938"/>
              <a:ext cx="1053626" cy="707806"/>
            </a:xfrm>
            <a:prstGeom prst="parallelogram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600"/>
                </a:spcAft>
              </a:pPr>
              <a:r>
                <a:rPr lang="en-US" sz="800" dirty="0" smtClean="0">
                  <a:solidFill>
                    <a:schemeClr val="tx1"/>
                  </a:solidFill>
                </a:rPr>
                <a:t>      Tools</a:t>
              </a:r>
            </a:p>
            <a:p>
              <a:pPr>
                <a:spcAft>
                  <a:spcPts val="600"/>
                </a:spcAft>
              </a:pPr>
              <a:r>
                <a:rPr lang="en-US" sz="800" dirty="0" smtClean="0">
                  <a:solidFill>
                    <a:schemeClr val="tx1"/>
                  </a:solidFill>
                </a:rPr>
                <a:t>    Apps</a:t>
              </a:r>
            </a:p>
            <a:p>
              <a:pPr>
                <a:spcAft>
                  <a:spcPts val="600"/>
                </a:spcAft>
              </a:pPr>
              <a:r>
                <a:rPr lang="en-US" sz="800" dirty="0" smtClean="0">
                  <a:solidFill>
                    <a:schemeClr val="tx1"/>
                  </a:solidFill>
                </a:rPr>
                <a:t>  Service</a:t>
              </a:r>
            </a:p>
            <a:p>
              <a:pPr>
                <a:spcAft>
                  <a:spcPts val="600"/>
                </a:spcAft>
              </a:pPr>
              <a:r>
                <a:rPr lang="en-US" sz="800" dirty="0" smtClean="0">
                  <a:solidFill>
                    <a:schemeClr val="tx1"/>
                  </a:solidFill>
                </a:rPr>
                <a:t>Platform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V="1">
              <a:off x="3843896" y="3927615"/>
              <a:ext cx="721754" cy="1609"/>
            </a:xfrm>
            <a:prstGeom prst="line">
              <a:avLst/>
            </a:prstGeom>
            <a:grpFill/>
            <a:ln w="952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3774757" y="4122775"/>
              <a:ext cx="721754" cy="1609"/>
            </a:xfrm>
            <a:prstGeom prst="line">
              <a:avLst/>
            </a:prstGeom>
            <a:grpFill/>
            <a:ln w="952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3705618" y="4317935"/>
              <a:ext cx="721754" cy="1609"/>
            </a:xfrm>
            <a:prstGeom prst="line">
              <a:avLst/>
            </a:prstGeom>
            <a:grpFill/>
            <a:ln w="952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>
            <a:stCxn id="16" idx="6"/>
          </p:cNvCxnSpPr>
          <p:nvPr/>
        </p:nvCxnSpPr>
        <p:spPr>
          <a:xfrm>
            <a:off x="1827026" y="3153749"/>
            <a:ext cx="68079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914400" y="2743394"/>
            <a:ext cx="912626" cy="820710"/>
            <a:chOff x="206140" y="2027906"/>
            <a:chExt cx="1294156" cy="1288882"/>
          </a:xfrm>
        </p:grpSpPr>
        <p:sp>
          <p:nvSpPr>
            <p:cNvPr id="16" name="Oval 15"/>
            <p:cNvSpPr/>
            <p:nvPr/>
          </p:nvSpPr>
          <p:spPr>
            <a:xfrm>
              <a:off x="206140" y="2027906"/>
              <a:ext cx="1294156" cy="1288882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3691" y="2458699"/>
              <a:ext cx="7633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/>
                <a:t>NASA</a:t>
              </a:r>
            </a:p>
          </p:txBody>
        </p:sp>
      </p:grpSp>
      <p:cxnSp>
        <p:nvCxnSpPr>
          <p:cNvPr id="89" name="Straight Connector 88"/>
          <p:cNvCxnSpPr>
            <a:stCxn id="95" idx="3"/>
            <a:endCxn id="101" idx="5"/>
          </p:cNvCxnSpPr>
          <p:nvPr/>
        </p:nvCxnSpPr>
        <p:spPr>
          <a:xfrm flipV="1">
            <a:off x="6279719" y="3242783"/>
            <a:ext cx="697138" cy="8486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4" idx="2"/>
            <a:endCxn id="83" idx="0"/>
          </p:cNvCxnSpPr>
          <p:nvPr/>
        </p:nvCxnSpPr>
        <p:spPr>
          <a:xfrm>
            <a:off x="5455219" y="1757017"/>
            <a:ext cx="2724" cy="1024639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Content Placeholder 2"/>
          <p:cNvSpPr>
            <a:spLocks noGrp="1"/>
          </p:cNvSpPr>
          <p:nvPr>
            <p:ph idx="1"/>
          </p:nvPr>
        </p:nvSpPr>
        <p:spPr>
          <a:xfrm>
            <a:off x="228600" y="5259379"/>
            <a:ext cx="8915400" cy="125196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Missions can create their own distribution or start with a  distributor’s product</a:t>
            </a:r>
          </a:p>
          <a:p>
            <a:r>
              <a:rPr lang="en-US" sz="2000" dirty="0" smtClean="0"/>
              <a:t>Anyone can be a distributor including NASA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372696" y="2797882"/>
            <a:ext cx="1339989" cy="874312"/>
            <a:chOff x="2094167" y="3212290"/>
            <a:chExt cx="1071834" cy="874312"/>
          </a:xfrm>
        </p:grpSpPr>
        <p:sp>
          <p:nvSpPr>
            <p:cNvPr id="37" name="Parallelogram 36"/>
            <p:cNvSpPr/>
            <p:nvPr/>
          </p:nvSpPr>
          <p:spPr>
            <a:xfrm>
              <a:off x="2124665" y="3212290"/>
              <a:ext cx="1041336" cy="679033"/>
            </a:xfrm>
            <a:prstGeom prst="parallelogram">
              <a:avLst/>
            </a:prstGeom>
            <a:solidFill>
              <a:srgbClr val="287A9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600"/>
                </a:spcAft>
              </a:pP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94167" y="3255605"/>
              <a:ext cx="10440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/>
                <a:t>cFS</a:t>
              </a:r>
              <a:endParaRPr lang="en-US" sz="1600" dirty="0" smtClean="0"/>
            </a:p>
            <a:p>
              <a:pPr algn="ctr"/>
              <a:r>
                <a:rPr lang="en-US" sz="1600" dirty="0" smtClean="0"/>
                <a:t>Framework</a:t>
              </a:r>
            </a:p>
          </p:txBody>
        </p:sp>
      </p:grpSp>
      <p:cxnSp>
        <p:nvCxnSpPr>
          <p:cNvPr id="55" name="Straight Connector 54"/>
          <p:cNvCxnSpPr/>
          <p:nvPr/>
        </p:nvCxnSpPr>
        <p:spPr>
          <a:xfrm>
            <a:off x="3073676" y="1554371"/>
            <a:ext cx="727592" cy="5097"/>
          </a:xfrm>
          <a:prstGeom prst="line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303070" y="1951001"/>
            <a:ext cx="934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Specs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4147992" y="1304256"/>
            <a:ext cx="721290" cy="346010"/>
            <a:chOff x="11331943" y="-5769712"/>
            <a:chExt cx="2299863" cy="1175101"/>
          </a:xfrm>
        </p:grpSpPr>
        <p:sp>
          <p:nvSpPr>
            <p:cNvPr id="48" name="Flowchart: Magnetic Disk 47"/>
            <p:cNvSpPr/>
            <p:nvPr/>
          </p:nvSpPr>
          <p:spPr>
            <a:xfrm>
              <a:off x="11756099" y="-5769712"/>
              <a:ext cx="1451552" cy="1175101"/>
            </a:xfrm>
            <a:prstGeom prst="flowChartMagneticDisk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7000">
                  <a:schemeClr val="accent5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331943" y="-5550844"/>
              <a:ext cx="2299863" cy="940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Org A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801503" y="838200"/>
            <a:ext cx="3307432" cy="918817"/>
          </a:xfrm>
          <a:prstGeom prst="rect">
            <a:avLst/>
          </a:prstGeom>
          <a:noFill/>
          <a:ln w="952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01503" y="84479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Repositories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4802769" y="1308821"/>
            <a:ext cx="721290" cy="346010"/>
            <a:chOff x="11331943" y="-5769712"/>
            <a:chExt cx="2299863" cy="1175101"/>
          </a:xfrm>
        </p:grpSpPr>
        <p:sp>
          <p:nvSpPr>
            <p:cNvPr id="61" name="Flowchart: Magnetic Disk 60"/>
            <p:cNvSpPr/>
            <p:nvPr/>
          </p:nvSpPr>
          <p:spPr>
            <a:xfrm>
              <a:off x="11756099" y="-5769712"/>
              <a:ext cx="1451552" cy="1175101"/>
            </a:xfrm>
            <a:prstGeom prst="flowChartMagneticDisk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7000">
                  <a:schemeClr val="accent5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331943" y="-5550844"/>
              <a:ext cx="2299863" cy="940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Org B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446354" y="1316783"/>
            <a:ext cx="721290" cy="346010"/>
            <a:chOff x="11331943" y="-5769712"/>
            <a:chExt cx="2299863" cy="1175101"/>
          </a:xfrm>
        </p:grpSpPr>
        <p:sp>
          <p:nvSpPr>
            <p:cNvPr id="67" name="Flowchart: Magnetic Disk 66"/>
            <p:cNvSpPr/>
            <p:nvPr/>
          </p:nvSpPr>
          <p:spPr>
            <a:xfrm>
              <a:off x="11756099" y="-5769712"/>
              <a:ext cx="1451552" cy="1175101"/>
            </a:xfrm>
            <a:prstGeom prst="flowChartMagneticDisk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7000">
                  <a:schemeClr val="accent5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331943" y="-5550844"/>
              <a:ext cx="2299863" cy="940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Org C</a:t>
              </a:r>
            </a:p>
          </p:txBody>
        </p:sp>
      </p:grpSp>
      <p:sp>
        <p:nvSpPr>
          <p:cNvPr id="69" name="Content Placeholder 2"/>
          <p:cNvSpPr txBox="1">
            <a:spLocks/>
          </p:cNvSpPr>
          <p:nvPr/>
        </p:nvSpPr>
        <p:spPr>
          <a:xfrm rot="16200000">
            <a:off x="6482486" y="829217"/>
            <a:ext cx="381000" cy="1251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Tx/>
              <a:buChar char="-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­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n-US" sz="1400" dirty="0"/>
              <a:t> </a:t>
            </a:r>
            <a:endParaRPr lang="en-US" sz="1400" dirty="0" smtClean="0"/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n-US" sz="1400" dirty="0"/>
              <a:t> </a:t>
            </a:r>
            <a:endParaRPr lang="en-US" sz="1400" dirty="0" smtClean="0"/>
          </a:p>
        </p:txBody>
      </p:sp>
      <p:cxnSp>
        <p:nvCxnSpPr>
          <p:cNvPr id="71" name="Straight Connector 70"/>
          <p:cNvCxnSpPr>
            <a:stCxn id="37" idx="0"/>
          </p:cNvCxnSpPr>
          <p:nvPr/>
        </p:nvCxnSpPr>
        <p:spPr>
          <a:xfrm flipV="1">
            <a:off x="3061755" y="1554371"/>
            <a:ext cx="22642" cy="1243511"/>
          </a:xfrm>
          <a:prstGeom prst="line">
            <a:avLst/>
          </a:prstGeom>
          <a:ln w="9525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846235" y="4257642"/>
            <a:ext cx="1809492" cy="799857"/>
            <a:chOff x="1827026" y="4422210"/>
            <a:chExt cx="1809492" cy="799857"/>
          </a:xfrm>
        </p:grpSpPr>
        <p:sp>
          <p:nvSpPr>
            <p:cNvPr id="97" name="Parallelogram 96"/>
            <p:cNvSpPr/>
            <p:nvPr/>
          </p:nvSpPr>
          <p:spPr>
            <a:xfrm>
              <a:off x="1827026" y="4422210"/>
              <a:ext cx="1809492" cy="799857"/>
            </a:xfrm>
            <a:prstGeom prst="parallelogram">
              <a:avLst/>
            </a:prstGeom>
            <a:solidFill>
              <a:srgbClr val="287A9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600"/>
                </a:spcAft>
              </a:pP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944866" y="4480265"/>
              <a:ext cx="16046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Component &amp;</a:t>
              </a:r>
            </a:p>
            <a:p>
              <a:pPr algn="ctr"/>
              <a:r>
                <a:rPr lang="en-US" sz="1400" dirty="0" smtClean="0"/>
                <a:t>Distributor </a:t>
              </a:r>
            </a:p>
            <a:p>
              <a:pPr algn="ctr"/>
              <a:r>
                <a:rPr lang="en-US" sz="1400" dirty="0" smtClean="0"/>
                <a:t>Catalogs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391101" y="1415871"/>
            <a:ext cx="1911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Register </a:t>
            </a:r>
          </a:p>
          <a:p>
            <a:pPr algn="ctr"/>
            <a:r>
              <a:rPr lang="en-US" sz="1200" dirty="0" smtClean="0"/>
              <a:t>Components &amp;</a:t>
            </a:r>
          </a:p>
          <a:p>
            <a:pPr algn="ctr"/>
            <a:r>
              <a:rPr lang="en-US" sz="1200" dirty="0" smtClean="0"/>
              <a:t>Distributors</a:t>
            </a:r>
          </a:p>
        </p:txBody>
      </p:sp>
      <p:cxnSp>
        <p:nvCxnSpPr>
          <p:cNvPr id="115" name="Straight Connector 114"/>
          <p:cNvCxnSpPr>
            <a:endCxn id="98" idx="1"/>
          </p:cNvCxnSpPr>
          <p:nvPr/>
        </p:nvCxnSpPr>
        <p:spPr>
          <a:xfrm>
            <a:off x="1377583" y="4685029"/>
            <a:ext cx="586492" cy="0"/>
          </a:xfrm>
          <a:prstGeom prst="line">
            <a:avLst/>
          </a:prstGeom>
          <a:ln w="9525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6" idx="4"/>
          </p:cNvCxnSpPr>
          <p:nvPr/>
        </p:nvCxnSpPr>
        <p:spPr>
          <a:xfrm>
            <a:off x="1370713" y="3564104"/>
            <a:ext cx="6870" cy="1120925"/>
          </a:xfrm>
          <a:prstGeom prst="line">
            <a:avLst/>
          </a:prstGeom>
          <a:ln w="9525">
            <a:prstDash val="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3598301" y="3531512"/>
            <a:ext cx="1270981" cy="1027277"/>
          </a:xfrm>
          <a:prstGeom prst="line">
            <a:avLst/>
          </a:prstGeom>
          <a:ln w="9525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1378016" y="2170516"/>
            <a:ext cx="3210" cy="560837"/>
          </a:xfrm>
          <a:prstGeom prst="line">
            <a:avLst/>
          </a:prstGeom>
          <a:ln w="9525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750945" y="2830922"/>
            <a:ext cx="1536599" cy="840692"/>
          </a:xfrm>
          <a:prstGeom prst="ellipse">
            <a:avLst/>
          </a:prstGeom>
          <a:solidFill>
            <a:srgbClr val="7AC6D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89643" y="2781656"/>
            <a:ext cx="1742476" cy="840692"/>
            <a:chOff x="4689643" y="3105417"/>
            <a:chExt cx="1742476" cy="840692"/>
          </a:xfrm>
        </p:grpSpPr>
        <p:grpSp>
          <p:nvGrpSpPr>
            <p:cNvPr id="35" name="Group 34"/>
            <p:cNvGrpSpPr/>
            <p:nvPr/>
          </p:nvGrpSpPr>
          <p:grpSpPr>
            <a:xfrm>
              <a:off x="4689643" y="3105417"/>
              <a:ext cx="1590076" cy="840692"/>
              <a:chOff x="4646067" y="3258854"/>
              <a:chExt cx="1590076" cy="840692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4646067" y="3258854"/>
                <a:ext cx="1536599" cy="84069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707432" y="3436079"/>
                <a:ext cx="15287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Distributors /</a:t>
                </a:r>
              </a:p>
              <a:p>
                <a:pPr algn="ctr"/>
                <a:r>
                  <a:rPr lang="en-US" sz="1600" b="1" dirty="0" smtClean="0"/>
                  <a:t>Missions</a:t>
                </a: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4903408" y="3435042"/>
              <a:ext cx="1528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6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899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625" y="-168087"/>
            <a:ext cx="5990167" cy="711292"/>
          </a:xfrm>
        </p:spPr>
        <p:txBody>
          <a:bodyPr/>
          <a:lstStyle/>
          <a:p>
            <a:r>
              <a:rPr lang="en-US" dirty="0" smtClean="0"/>
              <a:t>Potential </a:t>
            </a:r>
            <a:r>
              <a:rPr lang="en-US" dirty="0" err="1" smtClean="0"/>
              <a:t>cFS</a:t>
            </a:r>
            <a:r>
              <a:rPr lang="en-US" dirty="0" smtClean="0"/>
              <a:t> Distributions</a:t>
            </a:r>
            <a:endParaRPr lang="en-US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3124200" y="685800"/>
            <a:ext cx="2941229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NASA CCB</a:t>
            </a:r>
          </a:p>
          <a:p>
            <a:pPr algn="ctr"/>
            <a:r>
              <a:rPr lang="en-US" dirty="0" smtClean="0"/>
              <a:t> Framework</a:t>
            </a:r>
          </a:p>
        </p:txBody>
      </p:sp>
      <p:sp>
        <p:nvSpPr>
          <p:cNvPr id="7" name="Round Diagonal Corner Rectangle 6"/>
          <p:cNvSpPr/>
          <p:nvPr/>
        </p:nvSpPr>
        <p:spPr>
          <a:xfrm>
            <a:off x="3375614" y="2237197"/>
            <a:ext cx="2438400" cy="990600"/>
          </a:xfrm>
          <a:prstGeom prst="round2DiagRect">
            <a:avLst/>
          </a:prstGeom>
          <a:gradFill>
            <a:gsLst>
              <a:gs pos="0">
                <a:schemeClr val="accent5"/>
              </a:gs>
              <a:gs pos="100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1">
                  <a:tint val="50000"/>
                  <a:shade val="100000"/>
                  <a:satMod val="1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NASA GSFC </a:t>
            </a:r>
          </a:p>
          <a:p>
            <a:pPr algn="ctr"/>
            <a:r>
              <a:rPr lang="en-US" dirty="0" err="1" smtClean="0"/>
              <a:t>cFS</a:t>
            </a:r>
            <a:r>
              <a:rPr lang="en-US" dirty="0" smtClean="0"/>
              <a:t> Distribution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  <a:endCxn id="7" idx="3"/>
          </p:cNvCxnSpPr>
          <p:nvPr/>
        </p:nvCxnSpPr>
        <p:spPr>
          <a:xfrm flipH="1">
            <a:off x="4594814" y="1752600"/>
            <a:ext cx="1" cy="4845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2" idx="0"/>
          </p:cNvCxnSpPr>
          <p:nvPr/>
        </p:nvCxnSpPr>
        <p:spPr>
          <a:xfrm>
            <a:off x="4469679" y="3276600"/>
            <a:ext cx="0" cy="19632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707679" y="5239861"/>
            <a:ext cx="1524000" cy="1295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End users of NASA/GSFC </a:t>
            </a:r>
            <a:r>
              <a:rPr lang="en-US" sz="1200" dirty="0" err="1" smtClean="0"/>
              <a:t>cFS</a:t>
            </a:r>
            <a:endParaRPr lang="en-US" sz="1200" dirty="0"/>
          </a:p>
        </p:txBody>
      </p:sp>
      <p:sp>
        <p:nvSpPr>
          <p:cNvPr id="70" name="Round Diagonal Corner Rectangle 69"/>
          <p:cNvSpPr/>
          <p:nvPr/>
        </p:nvSpPr>
        <p:spPr>
          <a:xfrm>
            <a:off x="6065429" y="3738529"/>
            <a:ext cx="2438400" cy="990600"/>
          </a:xfrm>
          <a:prstGeom prst="round2DiagRect">
            <a:avLst/>
          </a:prstGeom>
          <a:gradFill>
            <a:gsLst>
              <a:gs pos="0">
                <a:schemeClr val="accent5"/>
              </a:gs>
              <a:gs pos="100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1">
                  <a:tint val="50000"/>
                  <a:shade val="100000"/>
                  <a:satMod val="1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Company XYZ</a:t>
            </a:r>
          </a:p>
          <a:p>
            <a:pPr algn="ctr"/>
            <a:r>
              <a:rPr lang="en-US" dirty="0" err="1" smtClean="0"/>
              <a:t>cFS</a:t>
            </a:r>
            <a:r>
              <a:rPr lang="en-US" dirty="0" smtClean="0"/>
              <a:t> Distribution</a:t>
            </a:r>
            <a:endParaRPr lang="en-US" dirty="0"/>
          </a:p>
        </p:txBody>
      </p:sp>
      <p:cxnSp>
        <p:nvCxnSpPr>
          <p:cNvPr id="72" name="Straight Arrow Connector 71"/>
          <p:cNvCxnSpPr>
            <a:endCxn id="70" idx="3"/>
          </p:cNvCxnSpPr>
          <p:nvPr/>
        </p:nvCxnSpPr>
        <p:spPr>
          <a:xfrm>
            <a:off x="5231679" y="3227797"/>
            <a:ext cx="2052950" cy="5107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6553200" y="5239861"/>
            <a:ext cx="1524000" cy="1295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users of XYZ </a:t>
            </a:r>
            <a:r>
              <a:rPr lang="en-US" dirty="0" err="1" smtClean="0"/>
              <a:t>cFS</a:t>
            </a:r>
            <a:endParaRPr lang="en-US" dirty="0"/>
          </a:p>
        </p:txBody>
      </p:sp>
      <p:cxnSp>
        <p:nvCxnSpPr>
          <p:cNvPr id="75" name="Straight Arrow Connector 74"/>
          <p:cNvCxnSpPr>
            <a:endCxn id="73" idx="0"/>
          </p:cNvCxnSpPr>
          <p:nvPr/>
        </p:nvCxnSpPr>
        <p:spPr>
          <a:xfrm>
            <a:off x="7284629" y="4729129"/>
            <a:ext cx="30571" cy="5107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 Diagonal Corner Rectangle 76"/>
          <p:cNvSpPr/>
          <p:nvPr/>
        </p:nvSpPr>
        <p:spPr>
          <a:xfrm>
            <a:off x="341247" y="3764664"/>
            <a:ext cx="2438400" cy="990600"/>
          </a:xfrm>
          <a:prstGeom prst="round2DiagRect">
            <a:avLst/>
          </a:prstGeom>
          <a:gradFill>
            <a:gsLst>
              <a:gs pos="0">
                <a:schemeClr val="accent5"/>
              </a:gs>
              <a:gs pos="100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1">
                  <a:tint val="50000"/>
                  <a:shade val="100000"/>
                  <a:satMod val="1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NASA/GSFC </a:t>
            </a:r>
            <a:r>
              <a:rPr lang="en-US" dirty="0" err="1" smtClean="0"/>
              <a:t>Smallsat</a:t>
            </a:r>
            <a:r>
              <a:rPr lang="en-US" dirty="0" smtClean="0"/>
              <a:t> </a:t>
            </a:r>
            <a:r>
              <a:rPr lang="en-US" dirty="0" err="1" smtClean="0"/>
              <a:t>cFS</a:t>
            </a:r>
            <a:r>
              <a:rPr lang="en-US" dirty="0" smtClean="0"/>
              <a:t> Distribution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838200" y="5213726"/>
            <a:ext cx="1524000" cy="1295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End users of </a:t>
            </a:r>
            <a:r>
              <a:rPr lang="en-US" sz="1600" dirty="0" err="1" smtClean="0"/>
              <a:t>Smallsat</a:t>
            </a:r>
            <a:r>
              <a:rPr lang="en-US" sz="1600" dirty="0" smtClean="0"/>
              <a:t> </a:t>
            </a:r>
            <a:r>
              <a:rPr lang="en-US" sz="1600" dirty="0" err="1" smtClean="0"/>
              <a:t>cFS</a:t>
            </a:r>
            <a:endParaRPr lang="en-US" sz="1600" dirty="0"/>
          </a:p>
        </p:txBody>
      </p:sp>
      <p:cxnSp>
        <p:nvCxnSpPr>
          <p:cNvPr id="79" name="Straight Arrow Connector 78"/>
          <p:cNvCxnSpPr>
            <a:stCxn id="77" idx="1"/>
            <a:endCxn id="78" idx="0"/>
          </p:cNvCxnSpPr>
          <p:nvPr/>
        </p:nvCxnSpPr>
        <p:spPr>
          <a:xfrm>
            <a:off x="1560447" y="4755264"/>
            <a:ext cx="39753" cy="4584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7" idx="3"/>
          </p:cNvCxnSpPr>
          <p:nvPr/>
        </p:nvCxnSpPr>
        <p:spPr>
          <a:xfrm flipH="1">
            <a:off x="1560447" y="3227797"/>
            <a:ext cx="2259380" cy="5368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140531" y="3080027"/>
            <a:ext cx="2727029" cy="439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Adds enhancements, customizations,</a:t>
            </a:r>
          </a:p>
          <a:p>
            <a:r>
              <a:rPr lang="en-US" sz="1200" dirty="0" smtClean="0"/>
              <a:t>New apps, tools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445104" y="3223187"/>
            <a:ext cx="2727029" cy="439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Adds enhancements, customizations,</a:t>
            </a:r>
          </a:p>
          <a:p>
            <a:r>
              <a:rPr lang="en-US" sz="1200" dirty="0" smtClean="0"/>
              <a:t>New apps for </a:t>
            </a:r>
            <a:r>
              <a:rPr lang="en-US" sz="1200" dirty="0" err="1" smtClean="0"/>
              <a:t>smallsat</a:t>
            </a:r>
            <a:r>
              <a:rPr lang="en-US" sz="1200" dirty="0" smtClean="0"/>
              <a:t> missions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5845609" y="2310175"/>
            <a:ext cx="2111475" cy="439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NASA/GSFC </a:t>
            </a:r>
            <a:r>
              <a:rPr lang="en-US" sz="1200" dirty="0" err="1" smtClean="0"/>
              <a:t>cFS</a:t>
            </a:r>
            <a:r>
              <a:rPr lang="en-US" sz="1200" dirty="0" smtClean="0"/>
              <a:t> is the </a:t>
            </a:r>
          </a:p>
          <a:p>
            <a:r>
              <a:rPr lang="en-US" sz="1200" dirty="0" smtClean="0"/>
              <a:t>default upstream distribution</a:t>
            </a:r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3415601" y="4628306"/>
            <a:ext cx="2464136" cy="439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Many users are happy to use the </a:t>
            </a:r>
          </a:p>
          <a:p>
            <a:r>
              <a:rPr lang="en-US" sz="1200" dirty="0" smtClean="0"/>
              <a:t>Default </a:t>
            </a:r>
            <a:r>
              <a:rPr lang="en-US" sz="1200" dirty="0" err="1" smtClean="0"/>
              <a:t>cFS</a:t>
            </a:r>
            <a:r>
              <a:rPr lang="en-US" sz="1200" dirty="0" smtClean="0"/>
              <a:t> distribution</a:t>
            </a:r>
            <a:endParaRPr lang="en-US" sz="1200" dirty="0"/>
          </a:p>
        </p:txBody>
      </p:sp>
      <p:cxnSp>
        <p:nvCxnSpPr>
          <p:cNvPr id="10" name="Straight Connector 9"/>
          <p:cNvCxnSpPr>
            <a:stCxn id="7" idx="2"/>
          </p:cNvCxnSpPr>
          <p:nvPr/>
        </p:nvCxnSpPr>
        <p:spPr bwMode="auto">
          <a:xfrm flipH="1">
            <a:off x="2189618" y="2732497"/>
            <a:ext cx="11859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2189618" y="1232250"/>
            <a:ext cx="0" cy="15002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>
            <a:endCxn id="5" idx="1"/>
          </p:cNvCxnSpPr>
          <p:nvPr/>
        </p:nvCxnSpPr>
        <p:spPr bwMode="auto">
          <a:xfrm flipV="1">
            <a:off x="2189618" y="1219200"/>
            <a:ext cx="934582" cy="167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1331691" y="1692221"/>
            <a:ext cx="857927" cy="439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Feedback</a:t>
            </a:r>
          </a:p>
          <a:p>
            <a:pPr algn="ctr"/>
            <a:r>
              <a:rPr lang="en-US" sz="1200" dirty="0" smtClean="0"/>
              <a:t>Changes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2151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Product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519057"/>
          </a:xfrm>
        </p:spPr>
        <p:txBody>
          <a:bodyPr>
            <a:normAutofit/>
          </a:bodyPr>
          <a:lstStyle/>
          <a:p>
            <a:r>
              <a:rPr lang="en-US" dirty="0" smtClean="0"/>
              <a:t>CCB transition </a:t>
            </a:r>
            <a:r>
              <a:rPr lang="en-US" dirty="0"/>
              <a:t>from a board that collects and maintains assets to one that leads innovation by creating a framework that supports integration and distribution of community assets</a:t>
            </a:r>
          </a:p>
          <a:p>
            <a:r>
              <a:rPr lang="en-US" dirty="0" smtClean="0"/>
              <a:t>The </a:t>
            </a:r>
            <a:r>
              <a:rPr lang="en-US" u="sng" dirty="0" err="1" smtClean="0"/>
              <a:t>cFS</a:t>
            </a:r>
            <a:r>
              <a:rPr lang="en-US" u="sng" dirty="0" smtClean="0"/>
              <a:t> framework</a:t>
            </a:r>
            <a:r>
              <a:rPr lang="en-US" dirty="0" smtClean="0"/>
              <a:t> is not intended to be an operational system</a:t>
            </a:r>
          </a:p>
          <a:p>
            <a:pPr lvl="1"/>
            <a:r>
              <a:rPr lang="en-US" dirty="0"/>
              <a:t>Intentionally minimalistic in </a:t>
            </a:r>
            <a:r>
              <a:rPr lang="en-US" dirty="0" smtClean="0"/>
              <a:t>scope </a:t>
            </a:r>
          </a:p>
          <a:p>
            <a:pPr lvl="1"/>
            <a:r>
              <a:rPr lang="en-US" dirty="0" smtClean="0"/>
              <a:t>Provide specifications with implementations</a:t>
            </a:r>
            <a:r>
              <a:rPr lang="en-US" dirty="0"/>
              <a:t> </a:t>
            </a:r>
            <a:r>
              <a:rPr lang="en-US" dirty="0" smtClean="0"/>
              <a:t>so user’s can develop components (platform abstractions, apps, and tools)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include tools that help user’s develop components for a </a:t>
            </a:r>
            <a:r>
              <a:rPr lang="en-US" dirty="0" err="1"/>
              <a:t>cFS</a:t>
            </a:r>
            <a:r>
              <a:rPr lang="en-US" dirty="0"/>
              <a:t>-based system</a:t>
            </a:r>
            <a:endParaRPr lang="en-US" dirty="0" smtClean="0"/>
          </a:p>
          <a:p>
            <a:r>
              <a:rPr lang="en-US" dirty="0" smtClean="0"/>
              <a:t>Distributors package components into complete functional &amp; operational systems called distributions</a:t>
            </a:r>
          </a:p>
          <a:p>
            <a:pPr lvl="1"/>
            <a:r>
              <a:rPr lang="en-US" dirty="0" smtClean="0"/>
              <a:t>The NASA </a:t>
            </a:r>
            <a:r>
              <a:rPr lang="en-US" dirty="0" err="1" smtClean="0"/>
              <a:t>cFS</a:t>
            </a:r>
            <a:r>
              <a:rPr lang="en-US" dirty="0" smtClean="0"/>
              <a:t> framework should facilitate any organization to take on the role of a distributor</a:t>
            </a:r>
          </a:p>
          <a:p>
            <a:r>
              <a:rPr lang="en-US" dirty="0" smtClean="0"/>
              <a:t>Platform abstractions, applications, and tools are configuration managed by the organization that owns them</a:t>
            </a:r>
          </a:p>
        </p:txBody>
      </p:sp>
    </p:spTree>
    <p:extLst>
      <p:ext uri="{BB962C8B-B14F-4D97-AF65-F5344CB8AC3E}">
        <p14:creationId xmlns:p14="http://schemas.microsoft.com/office/powerpoint/2010/main" val="5170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CCB Controlled </a:t>
            </a:r>
            <a:r>
              <a:rPr lang="en-US" dirty="0" err="1" smtClean="0"/>
              <a:t>cFS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5181600"/>
            <a:ext cx="8458200" cy="104829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1. </a:t>
            </a:r>
            <a:r>
              <a:rPr lang="en-US" sz="1200" dirty="0" err="1" smtClean="0">
                <a:solidFill>
                  <a:schemeClr val="tx1"/>
                </a:solidFill>
              </a:rPr>
              <a:t>Cmd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Tlm</a:t>
            </a:r>
            <a:r>
              <a:rPr lang="en-US" sz="1200" dirty="0" smtClean="0">
                <a:solidFill>
                  <a:schemeClr val="tx1"/>
                </a:solidFill>
              </a:rPr>
              <a:t> DB should be a specification. Assist DB is a reference implementation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2. Documents don’t exists yet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3. Current tests are reference implementations. Need to migrate to open ground system to make useful for  end users. So these need to be a deliverable?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309890"/>
              </p:ext>
            </p:extLst>
          </p:nvPr>
        </p:nvGraphicFramePr>
        <p:xfrm>
          <a:off x="433039" y="990600"/>
          <a:ext cx="81534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565124"/>
                <a:gridCol w="1683854"/>
                <a:gridCol w="2304222"/>
              </a:tblGrid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</a:p>
                    <a:p>
                      <a:r>
                        <a:rPr lang="en-US" dirty="0" smtClean="0"/>
                        <a:t>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Specification</a:t>
                      </a:r>
                      <a:r>
                        <a:rPr lang="en-US" baseline="0" dirty="0" smtClean="0"/>
                        <a:t> / 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Documentation</a:t>
                      </a:r>
                      <a:endParaRPr lang="en-US" dirty="0"/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Cmd</a:t>
                      </a:r>
                      <a:r>
                        <a:rPr lang="en-US" sz="1400" dirty="0" smtClean="0"/>
                        <a:t> &amp; </a:t>
                      </a:r>
                      <a:r>
                        <a:rPr lang="en-US" sz="1400" dirty="0" err="1" smtClean="0"/>
                        <a:t>Tlm</a:t>
                      </a:r>
                      <a:r>
                        <a:rPr lang="en-US" sz="1400" dirty="0" smtClean="0"/>
                        <a:t> Database</a:t>
                      </a:r>
                      <a:r>
                        <a:rPr lang="en-US" sz="1400" baseline="30000" dirty="0" smtClean="0"/>
                        <a:t>1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Make system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EDS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Architecture Design</a:t>
                      </a:r>
                      <a:r>
                        <a:rPr lang="en-US" sz="1400" baseline="30000" dirty="0" smtClean="0"/>
                        <a:t>2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cFS</a:t>
                      </a:r>
                      <a:r>
                        <a:rPr lang="en-US" sz="1400" dirty="0" smtClean="0"/>
                        <a:t> Deployment Guide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Device Plugin</a:t>
                      </a:r>
                      <a:r>
                        <a:rPr lang="en-US" sz="1400" baseline="0" dirty="0" smtClean="0"/>
                        <a:t> Developer’s Guide</a:t>
                      </a:r>
                      <a:r>
                        <a:rPr lang="en-US" sz="1400" baseline="30000" dirty="0" smtClean="0"/>
                        <a:t>2</a:t>
                      </a:r>
                      <a:endParaRPr lang="en-US" sz="1400" baseline="30000" dirty="0"/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Sample 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AppGen</a:t>
                      </a:r>
                      <a:endParaRPr lang="en-US" sz="1400" dirty="0" smtClean="0"/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Ut</a:t>
                      </a:r>
                      <a:r>
                        <a:rPr lang="en-US" sz="1400" dirty="0" smtClean="0"/>
                        <a:t>-assert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App Developer’s Guide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App Supplier Guide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Executive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/>
                        <a:t>cFE</a:t>
                      </a:r>
                      <a:r>
                        <a:rPr lang="en-US" sz="1400" dirty="0" smtClean="0"/>
                        <a:t> API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/>
                        <a:t>cFE</a:t>
                      </a:r>
                      <a:r>
                        <a:rPr lang="en-US" sz="1400" baseline="0" dirty="0" smtClean="0"/>
                        <a:t> Implementation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Unit tests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Requirements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Build Test</a:t>
                      </a:r>
                      <a:r>
                        <a:rPr lang="en-US" sz="1400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cFE</a:t>
                      </a:r>
                      <a:r>
                        <a:rPr lang="en-US" sz="1400" dirty="0" smtClean="0"/>
                        <a:t> User’s Guide</a:t>
                      </a:r>
                      <a:endParaRPr lang="en-US" sz="1400" dirty="0"/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Platform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OSAL/PSP APIs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Reference Implementations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Unit Tests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Platform Developer</a:t>
                      </a:r>
                      <a:r>
                        <a:rPr lang="en-US" sz="1400" baseline="0" dirty="0" smtClean="0"/>
                        <a:t> &amp; Supplier </a:t>
                      </a:r>
                      <a:r>
                        <a:rPr lang="en-US" sz="1400" dirty="0" smtClean="0"/>
                        <a:t>Guide</a:t>
                      </a:r>
                      <a:r>
                        <a:rPr lang="en-US" sz="1400" baseline="300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17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&amp;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38200"/>
            <a:ext cx="8228013" cy="5867400"/>
          </a:xfrm>
        </p:spPr>
        <p:txBody>
          <a:bodyPr/>
          <a:lstStyle/>
          <a:p>
            <a:r>
              <a:rPr lang="en-US" dirty="0" smtClean="0"/>
              <a:t>What platform abstractions should the NASA CCB include in their framework?</a:t>
            </a:r>
          </a:p>
          <a:p>
            <a:pPr lvl="1"/>
            <a:r>
              <a:rPr lang="en-US" dirty="0" smtClean="0"/>
              <a:t>Who will test and where?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Create clear rules of engagement</a:t>
            </a:r>
          </a:p>
          <a:p>
            <a:pPr lvl="1"/>
            <a:r>
              <a:rPr lang="en-US" dirty="0" smtClean="0"/>
              <a:t>How would a technology distribution feedback changes to NASA CCB</a:t>
            </a:r>
          </a:p>
          <a:p>
            <a:endParaRPr lang="en-US" dirty="0" smtClean="0"/>
          </a:p>
          <a:p>
            <a:r>
              <a:rPr lang="en-US" dirty="0" smtClean="0"/>
              <a:t>How will the market evolve?</a:t>
            </a:r>
          </a:p>
          <a:p>
            <a:pPr lvl="1"/>
            <a:r>
              <a:rPr lang="en-US" dirty="0" smtClean="0"/>
              <a:t>Will community members be willing to maintain components?</a:t>
            </a:r>
          </a:p>
          <a:p>
            <a:pPr lvl="1"/>
            <a:r>
              <a:rPr lang="en-US" dirty="0" smtClean="0"/>
              <a:t>Will distributors maintain 3</a:t>
            </a:r>
            <a:r>
              <a:rPr lang="en-US" baseline="30000" dirty="0" smtClean="0"/>
              <a:t>rd</a:t>
            </a:r>
            <a:r>
              <a:rPr lang="en-US" dirty="0" smtClean="0"/>
              <a:t> party components? </a:t>
            </a:r>
          </a:p>
          <a:p>
            <a:endParaRPr lang="en-US" dirty="0" smtClean="0"/>
          </a:p>
          <a:p>
            <a:r>
              <a:rPr lang="en-US" dirty="0" smtClean="0"/>
              <a:t>Design the coreflightsystem.org website in alignment with this model</a:t>
            </a:r>
          </a:p>
          <a:p>
            <a:pPr lvl="1"/>
            <a:r>
              <a:rPr lang="en-US" dirty="0" smtClean="0"/>
              <a:t>Host catalogs of apps, tools, platforms, and distributions</a:t>
            </a:r>
          </a:p>
          <a:p>
            <a:pPr lvl="1"/>
            <a:r>
              <a:rPr lang="en-US" dirty="0" smtClean="0"/>
              <a:t>New users would go to the website and start with a distribution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3200400"/>
            <a:ext cx="3505200" cy="45243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Backup Slides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069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7800"/>
            <a:ext cx="8228013" cy="4572000"/>
          </a:xfrm>
        </p:spPr>
        <p:txBody>
          <a:bodyPr/>
          <a:lstStyle/>
          <a:p>
            <a:r>
              <a:rPr lang="en-US" dirty="0" smtClean="0"/>
              <a:t>Two charter NASA CCB members have left the project with the conclusion of </a:t>
            </a:r>
            <a:r>
              <a:rPr lang="en-US" dirty="0" err="1" smtClean="0"/>
              <a:t>cFE</a:t>
            </a:r>
            <a:r>
              <a:rPr lang="en-US" dirty="0" smtClean="0"/>
              <a:t> 6.6 release</a:t>
            </a:r>
          </a:p>
          <a:p>
            <a:r>
              <a:rPr lang="en-US" dirty="0"/>
              <a:t>B</a:t>
            </a:r>
            <a:r>
              <a:rPr lang="en-US" dirty="0" smtClean="0"/>
              <a:t>oth were instrumental </a:t>
            </a:r>
            <a:r>
              <a:rPr lang="en-US" dirty="0"/>
              <a:t>in </a:t>
            </a:r>
            <a:r>
              <a:rPr lang="en-US" dirty="0" smtClean="0"/>
              <a:t>making the NASA CCB a success and their efforts are very much appreciated</a:t>
            </a:r>
            <a:endParaRPr lang="en-US" dirty="0"/>
          </a:p>
          <a:p>
            <a:r>
              <a:rPr lang="en-US" dirty="0" smtClean="0"/>
              <a:t>Susie Strege</a:t>
            </a:r>
          </a:p>
          <a:p>
            <a:pPr lvl="1"/>
            <a:r>
              <a:rPr lang="en-US" dirty="0" smtClean="0"/>
              <a:t>Chaired the CCB since its inception</a:t>
            </a:r>
          </a:p>
          <a:p>
            <a:r>
              <a:rPr lang="en-US" dirty="0" smtClean="0"/>
              <a:t>Greg Limes</a:t>
            </a:r>
          </a:p>
          <a:p>
            <a:pPr lvl="1"/>
            <a:r>
              <a:rPr lang="en-US" dirty="0" smtClean="0"/>
              <a:t>Senior developer and all thing </a:t>
            </a:r>
            <a:r>
              <a:rPr lang="en-US" dirty="0" err="1" smtClean="0"/>
              <a:t>git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625" y="-168087"/>
            <a:ext cx="4940575" cy="711292"/>
          </a:xfrm>
        </p:spPr>
        <p:txBody>
          <a:bodyPr/>
          <a:lstStyle/>
          <a:p>
            <a:r>
              <a:rPr lang="en-US" dirty="0" smtClean="0"/>
              <a:t>Linux Distributions</a:t>
            </a:r>
            <a:endParaRPr lang="en-US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3124200" y="685800"/>
            <a:ext cx="2941229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Linux Kernel Project</a:t>
            </a:r>
          </a:p>
          <a:p>
            <a:pPr algn="ctr"/>
            <a:r>
              <a:rPr lang="en-US" dirty="0" smtClean="0"/>
              <a:t>(defines platform)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3375614" y="2237197"/>
            <a:ext cx="2438400" cy="990600"/>
          </a:xfrm>
          <a:prstGeom prst="round2DiagRect">
            <a:avLst/>
          </a:prstGeom>
          <a:gradFill>
            <a:gsLst>
              <a:gs pos="0">
                <a:schemeClr val="accent5"/>
              </a:gs>
              <a:gs pos="100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1">
                  <a:tint val="50000"/>
                  <a:shade val="100000"/>
                  <a:satMod val="1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Debian.org</a:t>
            </a:r>
            <a:endParaRPr lang="en-US" dirty="0" smtClean="0"/>
          </a:p>
          <a:p>
            <a:pPr algn="ctr"/>
            <a:r>
              <a:rPr lang="en-US" dirty="0" smtClean="0"/>
              <a:t>Linux Distribution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  <a:endCxn id="7" idx="3"/>
          </p:cNvCxnSpPr>
          <p:nvPr/>
        </p:nvCxnSpPr>
        <p:spPr>
          <a:xfrm flipH="1">
            <a:off x="4594814" y="1752600"/>
            <a:ext cx="1" cy="4845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2" idx="0"/>
          </p:cNvCxnSpPr>
          <p:nvPr/>
        </p:nvCxnSpPr>
        <p:spPr>
          <a:xfrm>
            <a:off x="4469679" y="3276600"/>
            <a:ext cx="0" cy="19632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707679" y="5239861"/>
            <a:ext cx="1524000" cy="1295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users of </a:t>
            </a:r>
            <a:r>
              <a:rPr lang="en-US" dirty="0" err="1" smtClean="0"/>
              <a:t>Debian</a:t>
            </a:r>
            <a:r>
              <a:rPr lang="en-US" dirty="0" smtClean="0"/>
              <a:t> Linux</a:t>
            </a:r>
            <a:endParaRPr lang="en-US" dirty="0"/>
          </a:p>
        </p:txBody>
      </p:sp>
      <p:sp>
        <p:nvSpPr>
          <p:cNvPr id="70" name="Round Diagonal Corner Rectangle 69"/>
          <p:cNvSpPr/>
          <p:nvPr/>
        </p:nvSpPr>
        <p:spPr>
          <a:xfrm>
            <a:off x="6065429" y="3738529"/>
            <a:ext cx="2438400" cy="990600"/>
          </a:xfrm>
          <a:prstGeom prst="round2DiagRect">
            <a:avLst/>
          </a:prstGeom>
          <a:gradFill>
            <a:gsLst>
              <a:gs pos="0">
                <a:schemeClr val="accent5"/>
              </a:gs>
              <a:gs pos="100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1">
                  <a:tint val="50000"/>
                  <a:shade val="100000"/>
                  <a:satMod val="1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Ubuntu</a:t>
            </a:r>
          </a:p>
          <a:p>
            <a:pPr algn="ctr"/>
            <a:r>
              <a:rPr lang="en-US" dirty="0" smtClean="0"/>
              <a:t>Linux Distribution</a:t>
            </a:r>
            <a:endParaRPr lang="en-US" dirty="0"/>
          </a:p>
        </p:txBody>
      </p:sp>
      <p:cxnSp>
        <p:nvCxnSpPr>
          <p:cNvPr id="72" name="Straight Arrow Connector 71"/>
          <p:cNvCxnSpPr>
            <a:endCxn id="70" idx="3"/>
          </p:cNvCxnSpPr>
          <p:nvPr/>
        </p:nvCxnSpPr>
        <p:spPr>
          <a:xfrm>
            <a:off x="5231679" y="3227797"/>
            <a:ext cx="2052950" cy="5107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6647764" y="5239861"/>
            <a:ext cx="1524000" cy="1295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users of Ubuntu Linux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284629" y="4729129"/>
            <a:ext cx="125135" cy="4845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 Diagonal Corner Rectangle 76"/>
          <p:cNvSpPr/>
          <p:nvPr/>
        </p:nvSpPr>
        <p:spPr>
          <a:xfrm>
            <a:off x="341247" y="3764664"/>
            <a:ext cx="2438400" cy="990600"/>
          </a:xfrm>
          <a:prstGeom prst="round2DiagRect">
            <a:avLst/>
          </a:prstGeom>
          <a:gradFill>
            <a:gsLst>
              <a:gs pos="0">
                <a:schemeClr val="accent5"/>
              </a:gs>
              <a:gs pos="100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1">
                  <a:tint val="50000"/>
                  <a:shade val="100000"/>
                  <a:satMod val="1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Raspbian</a:t>
            </a:r>
            <a:endParaRPr lang="en-US" dirty="0" smtClean="0"/>
          </a:p>
          <a:p>
            <a:pPr algn="ctr"/>
            <a:r>
              <a:rPr lang="en-US" dirty="0" smtClean="0"/>
              <a:t>Linux Distribution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844681" y="5240268"/>
            <a:ext cx="1524000" cy="1295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End users of </a:t>
            </a:r>
            <a:r>
              <a:rPr lang="en-US" sz="1600" dirty="0" err="1" smtClean="0"/>
              <a:t>Raspbian</a:t>
            </a:r>
            <a:r>
              <a:rPr lang="en-US" sz="1600" dirty="0" smtClean="0"/>
              <a:t> Linux</a:t>
            </a:r>
            <a:endParaRPr lang="en-US" sz="1600" dirty="0"/>
          </a:p>
        </p:txBody>
      </p:sp>
      <p:cxnSp>
        <p:nvCxnSpPr>
          <p:cNvPr id="79" name="Straight Arrow Connector 78"/>
          <p:cNvCxnSpPr>
            <a:endCxn id="78" idx="0"/>
          </p:cNvCxnSpPr>
          <p:nvPr/>
        </p:nvCxnSpPr>
        <p:spPr>
          <a:xfrm>
            <a:off x="1560447" y="4775041"/>
            <a:ext cx="46234" cy="4652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7" idx="3"/>
          </p:cNvCxnSpPr>
          <p:nvPr/>
        </p:nvCxnSpPr>
        <p:spPr>
          <a:xfrm flipH="1">
            <a:off x="1560447" y="3227797"/>
            <a:ext cx="2259380" cy="5368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00138" y="3201662"/>
            <a:ext cx="28921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Ubuntu adds enhancements, customizations,</a:t>
            </a:r>
          </a:p>
          <a:p>
            <a:r>
              <a:rPr lang="en-US" sz="1050" dirty="0" smtClean="0"/>
              <a:t>New apps</a:t>
            </a:r>
            <a:endParaRPr lang="en-US" sz="1050" dirty="0"/>
          </a:p>
        </p:txBody>
      </p:sp>
      <p:sp>
        <p:nvSpPr>
          <p:cNvPr id="85" name="TextBox 84"/>
          <p:cNvSpPr txBox="1"/>
          <p:nvPr/>
        </p:nvSpPr>
        <p:spPr>
          <a:xfrm>
            <a:off x="445104" y="3223187"/>
            <a:ext cx="241925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Adds enhancements, customizations,</a:t>
            </a:r>
          </a:p>
          <a:p>
            <a:r>
              <a:rPr lang="en-US" sz="1050" dirty="0" smtClean="0"/>
              <a:t>New apps for Raspberry Pi</a:t>
            </a:r>
            <a:endParaRPr lang="en-US" sz="1050" dirty="0"/>
          </a:p>
        </p:txBody>
      </p:sp>
      <p:sp>
        <p:nvSpPr>
          <p:cNvPr id="86" name="TextBox 85"/>
          <p:cNvSpPr txBox="1"/>
          <p:nvPr/>
        </p:nvSpPr>
        <p:spPr>
          <a:xfrm>
            <a:off x="6065429" y="1040189"/>
            <a:ext cx="17427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The Kernel is the Platform</a:t>
            </a:r>
            <a:endParaRPr lang="en-US" sz="1050" dirty="0"/>
          </a:p>
        </p:txBody>
      </p:sp>
      <p:sp>
        <p:nvSpPr>
          <p:cNvPr id="88" name="TextBox 87"/>
          <p:cNvSpPr txBox="1"/>
          <p:nvPr/>
        </p:nvSpPr>
        <p:spPr>
          <a:xfrm>
            <a:off x="3415601" y="4628306"/>
            <a:ext cx="21852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Many users are happy to use the </a:t>
            </a:r>
          </a:p>
          <a:p>
            <a:r>
              <a:rPr lang="en-US" sz="1050" dirty="0" smtClean="0"/>
              <a:t>Default </a:t>
            </a:r>
            <a:r>
              <a:rPr lang="en-US" sz="1050" dirty="0" err="1" smtClean="0"/>
              <a:t>Debian</a:t>
            </a:r>
            <a:r>
              <a:rPr lang="en-US" sz="1050" dirty="0" smtClean="0"/>
              <a:t> distribution</a:t>
            </a:r>
            <a:endParaRPr lang="en-US" sz="1050" dirty="0"/>
          </a:p>
        </p:txBody>
      </p:sp>
      <p:sp>
        <p:nvSpPr>
          <p:cNvPr id="93" name="TextBox 92"/>
          <p:cNvSpPr txBox="1"/>
          <p:nvPr/>
        </p:nvSpPr>
        <p:spPr>
          <a:xfrm>
            <a:off x="5841766" y="2374836"/>
            <a:ext cx="288572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Debian</a:t>
            </a:r>
            <a:r>
              <a:rPr lang="en-US" sz="1050" dirty="0" smtClean="0"/>
              <a:t> is the “Upstream” Distribution</a:t>
            </a:r>
          </a:p>
          <a:p>
            <a:r>
              <a:rPr lang="en-US" sz="1050" dirty="0" smtClean="0"/>
              <a:t>It combines the kernel with apps and libraries</a:t>
            </a:r>
          </a:p>
          <a:p>
            <a:r>
              <a:rPr lang="en-US" sz="1050" dirty="0" smtClean="0"/>
              <a:t>(simplification)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3351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Governance Organization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29000" y="1524000"/>
            <a:ext cx="5410200" cy="4648200"/>
          </a:xfrm>
          <a:prstGeom prst="ellipse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250863" y="1995587"/>
            <a:ext cx="1717344" cy="844068"/>
            <a:chOff x="1368194" y="2935705"/>
            <a:chExt cx="1145635" cy="605473"/>
          </a:xfrm>
        </p:grpSpPr>
        <p:sp>
          <p:nvSpPr>
            <p:cNvPr id="20" name="Rectangle 19"/>
            <p:cNvSpPr/>
            <p:nvPr/>
          </p:nvSpPr>
          <p:spPr>
            <a:xfrm>
              <a:off x="1446925" y="2968361"/>
              <a:ext cx="985633" cy="57281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1368194" y="2935705"/>
              <a:ext cx="1145635" cy="5728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Program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Coordinator</a:t>
              </a:r>
              <a:endParaRPr lang="en-US" sz="14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62929" y="4310188"/>
            <a:ext cx="1709407" cy="1101789"/>
            <a:chOff x="1480637" y="3307885"/>
            <a:chExt cx="1140340" cy="790343"/>
          </a:xfrm>
        </p:grpSpPr>
        <p:sp>
          <p:nvSpPr>
            <p:cNvPr id="23" name="Rectangle 22"/>
            <p:cNvSpPr/>
            <p:nvPr/>
          </p:nvSpPr>
          <p:spPr>
            <a:xfrm>
              <a:off x="1551229" y="3322560"/>
              <a:ext cx="953519" cy="73055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1480637" y="3307885"/>
              <a:ext cx="1140340" cy="7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Architect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(TSC Chair)</a:t>
              </a:r>
              <a:endParaRPr lang="en-US" sz="14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29065" y="4337044"/>
            <a:ext cx="1428692" cy="971159"/>
            <a:chOff x="1629218" y="3335646"/>
            <a:chExt cx="953076" cy="696639"/>
          </a:xfrm>
        </p:grpSpPr>
        <p:sp>
          <p:nvSpPr>
            <p:cNvPr id="26" name="Rectangle 25"/>
            <p:cNvSpPr/>
            <p:nvPr/>
          </p:nvSpPr>
          <p:spPr>
            <a:xfrm>
              <a:off x="1629218" y="3335646"/>
              <a:ext cx="931734" cy="6966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1650560" y="3342081"/>
              <a:ext cx="931734" cy="689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Product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Manager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(CCB Chair)</a:t>
              </a:r>
              <a:endParaRPr lang="en-US" sz="1400" kern="1200" dirty="0"/>
            </a:p>
          </p:txBody>
        </p:sp>
      </p:grpSp>
      <p:cxnSp>
        <p:nvCxnSpPr>
          <p:cNvPr id="8" name="Straight Connector 7"/>
          <p:cNvCxnSpPr>
            <a:stCxn id="23" idx="3"/>
            <a:endCxn id="26" idx="1"/>
          </p:cNvCxnSpPr>
          <p:nvPr/>
        </p:nvCxnSpPr>
        <p:spPr>
          <a:xfrm flipV="1">
            <a:off x="5698105" y="4822624"/>
            <a:ext cx="1030960" cy="172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0"/>
          </p:cNvCxnSpPr>
          <p:nvPr/>
        </p:nvCxnSpPr>
        <p:spPr>
          <a:xfrm flipV="1">
            <a:off x="4983426" y="2837913"/>
            <a:ext cx="538141" cy="14927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6693694" y="2818370"/>
            <a:ext cx="798373" cy="14654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672088" y="1550375"/>
            <a:ext cx="9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NASA</a:t>
            </a:r>
            <a:endParaRPr lang="en-US" sz="2000" b="1" dirty="0"/>
          </a:p>
        </p:txBody>
      </p:sp>
      <p:sp>
        <p:nvSpPr>
          <p:cNvPr id="34" name="Oval 33"/>
          <p:cNvSpPr/>
          <p:nvPr/>
        </p:nvSpPr>
        <p:spPr>
          <a:xfrm>
            <a:off x="381000" y="3505200"/>
            <a:ext cx="1832925" cy="9085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Strategic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Partners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34" idx="6"/>
            <a:endCxn id="20" idx="1"/>
          </p:cNvCxnSpPr>
          <p:nvPr/>
        </p:nvCxnSpPr>
        <p:spPr>
          <a:xfrm flipV="1">
            <a:off x="2213925" y="2440384"/>
            <a:ext cx="3154958" cy="1519111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4" idx="6"/>
            <a:endCxn id="23" idx="1"/>
          </p:cNvCxnSpPr>
          <p:nvPr/>
        </p:nvCxnSpPr>
        <p:spPr>
          <a:xfrm>
            <a:off x="2213925" y="3959495"/>
            <a:ext cx="2054824" cy="88037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381000" y="1931165"/>
            <a:ext cx="1981200" cy="100192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Collaborative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Product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Teams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>
            <a:stCxn id="58" idx="6"/>
            <a:endCxn id="20" idx="1"/>
          </p:cNvCxnSpPr>
          <p:nvPr/>
        </p:nvCxnSpPr>
        <p:spPr>
          <a:xfrm>
            <a:off x="2362200" y="2432127"/>
            <a:ext cx="3006683" cy="8257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189465" y="2632821"/>
            <a:ext cx="1396700" cy="961730"/>
            <a:chOff x="1834683" y="2003838"/>
            <a:chExt cx="931734" cy="689875"/>
          </a:xfrm>
        </p:grpSpPr>
        <p:sp>
          <p:nvSpPr>
            <p:cNvPr id="31" name="Rectangle 30"/>
            <p:cNvSpPr/>
            <p:nvPr/>
          </p:nvSpPr>
          <p:spPr>
            <a:xfrm>
              <a:off x="1903209" y="2050682"/>
              <a:ext cx="794682" cy="5789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1834683" y="2003838"/>
              <a:ext cx="931734" cy="689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Marketing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Manager</a:t>
              </a:r>
              <a:endParaRPr lang="en-US" sz="1400" kern="1200" dirty="0"/>
            </a:p>
          </p:txBody>
        </p:sp>
      </p:grpSp>
      <p:cxnSp>
        <p:nvCxnSpPr>
          <p:cNvPr id="38" name="Straight Connector 37"/>
          <p:cNvCxnSpPr>
            <a:endCxn id="31" idx="0"/>
          </p:cNvCxnSpPr>
          <p:nvPr/>
        </p:nvCxnSpPr>
        <p:spPr>
          <a:xfrm>
            <a:off x="6846379" y="2308116"/>
            <a:ext cx="1041437" cy="390009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644915" y="3514174"/>
            <a:ext cx="285926" cy="81647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280165" y="3274399"/>
            <a:ext cx="1916982" cy="1093394"/>
            <a:chOff x="5280165" y="3274399"/>
            <a:chExt cx="1916982" cy="1093394"/>
          </a:xfrm>
        </p:grpSpPr>
        <p:sp>
          <p:nvSpPr>
            <p:cNvPr id="62" name="Oval 61"/>
            <p:cNvSpPr/>
            <p:nvPr/>
          </p:nvSpPr>
          <p:spPr>
            <a:xfrm>
              <a:off x="5280165" y="3274399"/>
              <a:ext cx="1916982" cy="109339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68883" y="3475303"/>
              <a:ext cx="17972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NASA</a:t>
              </a:r>
            </a:p>
            <a:p>
              <a:pPr algn="ctr"/>
              <a:r>
                <a:rPr lang="en-US" sz="1200" dirty="0"/>
                <a:t>Missions, Distributions, </a:t>
              </a:r>
              <a:endParaRPr lang="en-US" sz="1200" dirty="0" smtClean="0"/>
            </a:p>
            <a:p>
              <a:pPr algn="ctr"/>
              <a:r>
                <a:rPr lang="en-US" sz="1200" dirty="0" smtClean="0"/>
                <a:t>&amp; Product Teams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048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8013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Answer the ultimate question…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What is the </a:t>
            </a:r>
            <a:r>
              <a:rPr lang="en-US" sz="3200" dirty="0" err="1" smtClean="0"/>
              <a:t>cFS</a:t>
            </a:r>
            <a:r>
              <a:rPr lang="en-US" sz="3200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0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Lifecycle Artifact Reuse</a:t>
            </a:r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582695" y="1066800"/>
            <a:ext cx="7789857" cy="5010150"/>
            <a:chOff x="1774826" y="1706563"/>
            <a:chExt cx="6207124" cy="3760787"/>
          </a:xfrm>
        </p:grpSpPr>
        <p:sp>
          <p:nvSpPr>
            <p:cNvPr id="4" name="Rectangle 3"/>
            <p:cNvSpPr/>
            <p:nvPr/>
          </p:nvSpPr>
          <p:spPr bwMode="auto">
            <a:xfrm>
              <a:off x="3289300" y="3459163"/>
              <a:ext cx="1054100" cy="4079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Detailed</a:t>
              </a:r>
            </a:p>
            <a:p>
              <a:pPr algn="ctr" eaLnBrk="1" hangingPunct="1">
                <a:defRPr/>
              </a:pPr>
              <a:r>
                <a:rPr lang="en-US" sz="1400" dirty="0"/>
                <a:t>Requirements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279775" y="5048250"/>
              <a:ext cx="1054100" cy="40798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Code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270500" y="5059363"/>
              <a:ext cx="1054100" cy="4079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Unit</a:t>
              </a:r>
            </a:p>
            <a:p>
              <a:pPr algn="ctr" eaLnBrk="1" hangingPunct="1">
                <a:defRPr/>
              </a:pPr>
              <a:r>
                <a:rPr lang="en-US" sz="1400" dirty="0"/>
                <a:t>(Developer)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270500" y="3459163"/>
              <a:ext cx="1054100" cy="4079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Build Test</a:t>
              </a:r>
            </a:p>
            <a:p>
              <a:pPr algn="ctr" eaLnBrk="1" hangingPunct="1">
                <a:defRPr/>
              </a:pPr>
              <a:r>
                <a:rPr lang="en-US" sz="1400" dirty="0"/>
                <a:t>(Tester)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302000" y="2505075"/>
              <a:ext cx="1054100" cy="64928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FSW Subsystem</a:t>
              </a:r>
            </a:p>
            <a:p>
              <a:pPr algn="ctr" eaLnBrk="1" hangingPunct="1">
                <a:defRPr/>
              </a:pPr>
              <a:r>
                <a:rPr lang="en-US" sz="1400" dirty="0"/>
                <a:t>Requirements</a:t>
              </a: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5080000" y="4249738"/>
              <a:ext cx="1447800" cy="3524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/>
                <a:t>Integration Test</a:t>
              </a:r>
            </a:p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/>
                <a:t>(Developer)</a:t>
              </a:r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5276850" y="2625725"/>
              <a:ext cx="1054100" cy="407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/>
                <a:t>System Test</a:t>
              </a:r>
            </a:p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/>
                <a:t>(Tester)</a:t>
              </a:r>
            </a:p>
          </p:txBody>
        </p:sp>
        <p:cxnSp>
          <p:nvCxnSpPr>
            <p:cNvPr id="11" name="Straight Arrow Connector 10"/>
            <p:cNvCxnSpPr>
              <a:stCxn id="8" idx="3"/>
              <a:endCxn id="10" idx="1"/>
            </p:cNvCxnSpPr>
            <p:nvPr/>
          </p:nvCxnSpPr>
          <p:spPr>
            <a:xfrm flipV="1">
              <a:off x="4356100" y="2828925"/>
              <a:ext cx="920750" cy="0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2"/>
              <a:endCxn id="5" idx="0"/>
            </p:cNvCxnSpPr>
            <p:nvPr/>
          </p:nvCxnSpPr>
          <p:spPr>
            <a:xfrm flipH="1">
              <a:off x="3806825" y="3867150"/>
              <a:ext cx="9525" cy="11811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2"/>
              <a:endCxn id="4" idx="0"/>
            </p:cNvCxnSpPr>
            <p:nvPr/>
          </p:nvCxnSpPr>
          <p:spPr>
            <a:xfrm flipH="1">
              <a:off x="3816350" y="3154363"/>
              <a:ext cx="127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36"/>
            <p:cNvSpPr>
              <a:spLocks noChangeArrowheads="1"/>
            </p:cNvSpPr>
            <p:nvPr/>
          </p:nvSpPr>
          <p:spPr bwMode="auto">
            <a:xfrm>
              <a:off x="3302000" y="1706563"/>
              <a:ext cx="1054100" cy="4079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 dirty="0"/>
                <a:t>Project</a:t>
              </a:r>
            </a:p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 dirty="0"/>
                <a:t>Requirements</a:t>
              </a:r>
            </a:p>
          </p:txBody>
        </p:sp>
        <p:sp>
          <p:nvSpPr>
            <p:cNvPr id="15" name="Cube 14"/>
            <p:cNvSpPr/>
            <p:nvPr/>
          </p:nvSpPr>
          <p:spPr bwMode="auto">
            <a:xfrm>
              <a:off x="1774826" y="3154364"/>
              <a:ext cx="981075" cy="80503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CFS</a:t>
              </a:r>
            </a:p>
            <a:p>
              <a:pPr algn="ctr" eaLnBrk="1" hangingPunct="1">
                <a:defRPr/>
              </a:pPr>
              <a:r>
                <a:rPr lang="en-US" sz="1400" dirty="0"/>
                <a:t>Repository</a:t>
              </a:r>
            </a:p>
          </p:txBody>
        </p:sp>
        <p:cxnSp>
          <p:nvCxnSpPr>
            <p:cNvPr id="16" name="Straight Arrow Connector 15"/>
            <p:cNvCxnSpPr>
              <a:endCxn id="8" idx="1"/>
            </p:cNvCxnSpPr>
            <p:nvPr/>
          </p:nvCxnSpPr>
          <p:spPr>
            <a:xfrm flipV="1">
              <a:off x="2679700" y="2828925"/>
              <a:ext cx="622300" cy="7493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2"/>
              <a:endCxn id="8" idx="0"/>
            </p:cNvCxnSpPr>
            <p:nvPr/>
          </p:nvCxnSpPr>
          <p:spPr>
            <a:xfrm>
              <a:off x="3829050" y="2114550"/>
              <a:ext cx="0" cy="3905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5" idx="3"/>
              <a:endCxn id="6" idx="1"/>
            </p:cNvCxnSpPr>
            <p:nvPr/>
          </p:nvCxnSpPr>
          <p:spPr>
            <a:xfrm>
              <a:off x="4333875" y="5251450"/>
              <a:ext cx="936625" cy="12700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58"/>
            <p:cNvSpPr txBox="1">
              <a:spLocks noChangeArrowheads="1"/>
            </p:cNvSpPr>
            <p:nvPr/>
          </p:nvSpPr>
          <p:spPr bwMode="auto">
            <a:xfrm>
              <a:off x="2828925" y="3382963"/>
              <a:ext cx="429431" cy="243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0" i="1"/>
                <a:t>&lt;p&gt;</a:t>
              </a:r>
            </a:p>
          </p:txBody>
        </p:sp>
        <p:cxnSp>
          <p:nvCxnSpPr>
            <p:cNvPr id="20" name="Straight Arrow Connector 19"/>
            <p:cNvCxnSpPr>
              <a:stCxn id="15" idx="3"/>
              <a:endCxn id="5" idx="1"/>
            </p:cNvCxnSpPr>
            <p:nvPr/>
          </p:nvCxnSpPr>
          <p:spPr>
            <a:xfrm>
              <a:off x="2158542" y="3959398"/>
              <a:ext cx="1121233" cy="12928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62"/>
            <p:cNvSpPr txBox="1">
              <a:spLocks noChangeArrowheads="1"/>
            </p:cNvSpPr>
            <p:nvPr/>
          </p:nvSpPr>
          <p:spPr bwMode="auto">
            <a:xfrm>
              <a:off x="2128838" y="4124325"/>
              <a:ext cx="429431" cy="243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0" i="1"/>
                <a:t>&lt;p&gt;</a:t>
              </a:r>
            </a:p>
          </p:txBody>
        </p:sp>
        <p:cxnSp>
          <p:nvCxnSpPr>
            <p:cNvPr id="22" name="Straight Arrow Connector 21"/>
            <p:cNvCxnSpPr>
              <a:stCxn id="9" idx="0"/>
              <a:endCxn id="7" idx="2"/>
            </p:cNvCxnSpPr>
            <p:nvPr/>
          </p:nvCxnSpPr>
          <p:spPr>
            <a:xfrm flipH="1" flipV="1">
              <a:off x="5797550" y="3867150"/>
              <a:ext cx="6350" cy="382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4" idx="3"/>
              <a:endCxn id="7" idx="1"/>
            </p:cNvCxnSpPr>
            <p:nvPr/>
          </p:nvCxnSpPr>
          <p:spPr>
            <a:xfrm>
              <a:off x="4343400" y="3663950"/>
              <a:ext cx="927100" cy="0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" idx="0"/>
              <a:endCxn id="10" idx="2"/>
            </p:cNvCxnSpPr>
            <p:nvPr/>
          </p:nvCxnSpPr>
          <p:spPr>
            <a:xfrm flipV="1">
              <a:off x="5797550" y="3033713"/>
              <a:ext cx="6350" cy="4254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ube 24"/>
            <p:cNvSpPr/>
            <p:nvPr/>
          </p:nvSpPr>
          <p:spPr bwMode="auto">
            <a:xfrm>
              <a:off x="6969124" y="3822899"/>
              <a:ext cx="1012826" cy="750688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CFS</a:t>
              </a:r>
            </a:p>
            <a:p>
              <a:pPr algn="ctr" eaLnBrk="1" hangingPunct="1">
                <a:defRPr/>
              </a:pPr>
              <a:r>
                <a:rPr lang="en-US" sz="1400" dirty="0"/>
                <a:t>Repository</a:t>
              </a:r>
            </a:p>
          </p:txBody>
        </p:sp>
        <p:cxnSp>
          <p:nvCxnSpPr>
            <p:cNvPr id="26" name="Straight Arrow Connector 25"/>
            <p:cNvCxnSpPr>
              <a:stCxn id="6" idx="0"/>
              <a:endCxn id="9" idx="2"/>
            </p:cNvCxnSpPr>
            <p:nvPr/>
          </p:nvCxnSpPr>
          <p:spPr>
            <a:xfrm flipV="1">
              <a:off x="5797550" y="4602163"/>
              <a:ext cx="63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5" idx="2"/>
              <a:endCxn id="7" idx="3"/>
            </p:cNvCxnSpPr>
            <p:nvPr/>
          </p:nvCxnSpPr>
          <p:spPr>
            <a:xfrm flipH="1" flipV="1">
              <a:off x="6324600" y="3663156"/>
              <a:ext cx="644524" cy="6289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57"/>
            <p:cNvSpPr txBox="1">
              <a:spLocks noChangeArrowheads="1"/>
            </p:cNvSpPr>
            <p:nvPr/>
          </p:nvSpPr>
          <p:spPr bwMode="auto">
            <a:xfrm>
              <a:off x="3822700" y="3944938"/>
              <a:ext cx="429431" cy="243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0" i="1"/>
                <a:t>&lt;p&gt;</a:t>
              </a:r>
            </a:p>
          </p:txBody>
        </p:sp>
        <p:sp>
          <p:nvSpPr>
            <p:cNvPr id="29" name="TextBox 60"/>
            <p:cNvSpPr txBox="1">
              <a:spLocks noChangeArrowheads="1"/>
            </p:cNvSpPr>
            <p:nvPr/>
          </p:nvSpPr>
          <p:spPr bwMode="auto">
            <a:xfrm>
              <a:off x="6529388" y="3716338"/>
              <a:ext cx="429431" cy="243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0" i="1"/>
                <a:t>&lt;p&gt;</a:t>
              </a:r>
            </a:p>
          </p:txBody>
        </p:sp>
        <p:sp>
          <p:nvSpPr>
            <p:cNvPr id="30" name="TextBox 61"/>
            <p:cNvSpPr txBox="1">
              <a:spLocks noChangeArrowheads="1"/>
            </p:cNvSpPr>
            <p:nvPr/>
          </p:nvSpPr>
          <p:spPr bwMode="auto">
            <a:xfrm>
              <a:off x="6681788" y="4554538"/>
              <a:ext cx="429431" cy="243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0" i="1"/>
                <a:t>&lt;p&gt;</a:t>
              </a:r>
            </a:p>
          </p:txBody>
        </p:sp>
        <p:cxnSp>
          <p:nvCxnSpPr>
            <p:cNvPr id="31" name="Straight Arrow Connector 30"/>
            <p:cNvCxnSpPr>
              <a:stCxn id="25" idx="2"/>
              <a:endCxn id="6" idx="3"/>
            </p:cNvCxnSpPr>
            <p:nvPr/>
          </p:nvCxnSpPr>
          <p:spPr>
            <a:xfrm flipH="1">
              <a:off x="6324600" y="4292080"/>
              <a:ext cx="644524" cy="9712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4" idx="1"/>
            </p:cNvCxnSpPr>
            <p:nvPr/>
          </p:nvCxnSpPr>
          <p:spPr>
            <a:xfrm>
              <a:off x="2679700" y="3578225"/>
              <a:ext cx="609600" cy="857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960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8013" cy="896274"/>
          </a:xfrm>
        </p:spPr>
        <p:txBody>
          <a:bodyPr/>
          <a:lstStyle/>
          <a:p>
            <a:r>
              <a:rPr lang="en-US" dirty="0" smtClean="0"/>
              <a:t>Layered Architecture</a:t>
            </a:r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381460" y="5845204"/>
            <a:ext cx="1702955" cy="7841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473719" y="6004162"/>
            <a:ext cx="384414" cy="203467"/>
          </a:xfrm>
          <a:prstGeom prst="rect">
            <a:avLst/>
          </a:prstGeom>
          <a:solidFill>
            <a:srgbClr val="60C99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22" name="TextBox 63"/>
          <p:cNvSpPr txBox="1">
            <a:spLocks noChangeArrowheads="1"/>
          </p:cNvSpPr>
          <p:nvPr/>
        </p:nvSpPr>
        <p:spPr bwMode="auto">
          <a:xfrm>
            <a:off x="7841779" y="5952147"/>
            <a:ext cx="1171923" cy="27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100" b="0"/>
              <a:t>Open Source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485252" y="6275451"/>
            <a:ext cx="384414" cy="20346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26" name="TextBox 63"/>
          <p:cNvSpPr txBox="1">
            <a:spLocks noChangeArrowheads="1"/>
          </p:cNvSpPr>
          <p:nvPr/>
        </p:nvSpPr>
        <p:spPr bwMode="auto">
          <a:xfrm>
            <a:off x="7841779" y="6278426"/>
            <a:ext cx="1302221" cy="27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100" b="0" dirty="0" smtClean="0"/>
              <a:t>Mission Specific</a:t>
            </a:r>
            <a:endParaRPr lang="en-US" altLang="en-US" sz="1100" b="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371600" y="1143000"/>
            <a:ext cx="5668368" cy="5181600"/>
            <a:chOff x="1447800" y="1219200"/>
            <a:chExt cx="5668368" cy="5181600"/>
          </a:xfrm>
        </p:grpSpPr>
        <p:cxnSp>
          <p:nvCxnSpPr>
            <p:cNvPr id="4" name="Straight Connector 51"/>
            <p:cNvCxnSpPr>
              <a:cxnSpLocks noChangeShapeType="1"/>
            </p:cNvCxnSpPr>
            <p:nvPr/>
          </p:nvCxnSpPr>
          <p:spPr bwMode="auto">
            <a:xfrm>
              <a:off x="1447800" y="3209361"/>
              <a:ext cx="5508656" cy="2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Straight Connector 53"/>
            <p:cNvCxnSpPr>
              <a:cxnSpLocks noChangeShapeType="1"/>
            </p:cNvCxnSpPr>
            <p:nvPr/>
          </p:nvCxnSpPr>
          <p:spPr bwMode="auto">
            <a:xfrm>
              <a:off x="1476630" y="4387774"/>
              <a:ext cx="5508656" cy="2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432487" y="5432661"/>
              <a:ext cx="1833656" cy="8350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600" dirty="0">
                <a:latin typeface="+mn-lt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397889" y="5394511"/>
              <a:ext cx="1833656" cy="8350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600" dirty="0">
                <a:latin typeface="+mn-lt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745089" y="1229797"/>
              <a:ext cx="845711" cy="909244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+mn-lt"/>
                </a:rPr>
                <a:t>cFE App 1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687426" y="1221319"/>
              <a:ext cx="845711" cy="909244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+mn-lt"/>
                </a:rPr>
                <a:t>cFE App 1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620155" y="1231917"/>
              <a:ext cx="845711" cy="907124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+mn-lt"/>
                </a:rPr>
                <a:t>cFE App 1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549037" y="1223439"/>
              <a:ext cx="845711" cy="909243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+mn-lt"/>
                </a:rPr>
                <a:t>cFE App 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541981" y="4536136"/>
              <a:ext cx="1666436" cy="615700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</a:rPr>
                <a:t>OS Abstraction API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532371" y="3325931"/>
              <a:ext cx="3056093" cy="305201"/>
            </a:xfrm>
            <a:prstGeom prst="rect">
              <a:avLst/>
            </a:prstGeom>
            <a:solidFill>
              <a:srgbClr val="60C99C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+mn-lt"/>
                </a:rPr>
                <a:t>cFE API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532371" y="2431524"/>
              <a:ext cx="1310853" cy="584968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</a:rPr>
                <a:t>Application Library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004678" y="2431524"/>
              <a:ext cx="1593396" cy="584968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</a:rPr>
                <a:t>Mission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Library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483687" y="1219200"/>
              <a:ext cx="845711" cy="909243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latin typeface="+mn-lt"/>
                </a:rPr>
                <a:t>cFE Apps (5)</a:t>
              </a:r>
            </a:p>
          </p:txBody>
        </p:sp>
        <p:sp>
          <p:nvSpPr>
            <p:cNvPr id="17" name="TextBox 50"/>
            <p:cNvSpPr txBox="1">
              <a:spLocks noChangeArrowheads="1"/>
            </p:cNvSpPr>
            <p:nvPr/>
          </p:nvSpPr>
          <p:spPr bwMode="auto">
            <a:xfrm>
              <a:off x="5410200" y="1866407"/>
              <a:ext cx="1595319" cy="4895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1600" b="1" dirty="0">
                  <a:latin typeface="Arial" charset="0"/>
                </a:rPr>
                <a:t>Application </a:t>
              </a:r>
            </a:p>
            <a:p>
              <a:pPr algn="ctr">
                <a:defRPr/>
              </a:pPr>
              <a:r>
                <a:rPr lang="en-US" sz="1600" b="1" dirty="0">
                  <a:latin typeface="Arial" charset="0"/>
                </a:rPr>
                <a:t>Layer</a:t>
              </a:r>
            </a:p>
          </p:txBody>
        </p:sp>
        <p:sp>
          <p:nvSpPr>
            <p:cNvPr id="18" name="TextBox 54"/>
            <p:cNvSpPr txBox="1">
              <a:spLocks noChangeArrowheads="1"/>
            </p:cNvSpPr>
            <p:nvPr/>
          </p:nvSpPr>
          <p:spPr bwMode="auto">
            <a:xfrm>
              <a:off x="5442857" y="3478532"/>
              <a:ext cx="1533813" cy="56165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>
                <a:defRPr/>
              </a:pPr>
              <a:r>
                <a:rPr lang="en-US" sz="1600" b="1" dirty="0">
                  <a:latin typeface="Arial" charset="0"/>
                </a:rPr>
                <a:t>Executive Services</a:t>
              </a:r>
            </a:p>
            <a:p>
              <a:pPr algn="ctr">
                <a:defRPr/>
              </a:pPr>
              <a:r>
                <a:rPr lang="en-US" sz="1600" b="1" dirty="0">
                  <a:latin typeface="Arial" charset="0"/>
                </a:rPr>
                <a:t>Layer</a:t>
              </a:r>
            </a:p>
          </p:txBody>
        </p:sp>
        <p:sp>
          <p:nvSpPr>
            <p:cNvPr id="19" name="TextBox 56"/>
            <p:cNvSpPr txBox="1">
              <a:spLocks noChangeArrowheads="1"/>
            </p:cNvSpPr>
            <p:nvPr/>
          </p:nvSpPr>
          <p:spPr bwMode="auto">
            <a:xfrm>
              <a:off x="5582355" y="5107058"/>
              <a:ext cx="1533813" cy="9770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1600" b="1" dirty="0">
                  <a:latin typeface="Arial" charset="0"/>
                </a:rPr>
                <a:t>Platform Abstraction Layer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522760" y="3684117"/>
              <a:ext cx="3075314" cy="508668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latin typeface="+mn-lt"/>
                </a:rPr>
                <a:t>cFE</a:t>
              </a:r>
              <a:r>
                <a:rPr lang="en-US" dirty="0">
                  <a:latin typeface="+mn-lt"/>
                </a:rPr>
                <a:t> Core</a:t>
              </a:r>
              <a:endParaRPr lang="en-US" b="1" dirty="0">
                <a:latin typeface="+mn-lt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522760" y="5347435"/>
              <a:ext cx="1724099" cy="1053365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</a:rPr>
                <a:t>OS Abstractions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 (Linux, RTEMS, </a:t>
              </a:r>
              <a:r>
                <a:rPr lang="en-US" sz="1600" dirty="0" err="1">
                  <a:latin typeface="+mn-lt"/>
                </a:rPr>
                <a:t>VxWorks</a:t>
              </a:r>
              <a:r>
                <a:rPr lang="en-US" sz="1600" dirty="0">
                  <a:latin typeface="+mn-lt"/>
                </a:rPr>
                <a:t>)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338306" y="5369078"/>
              <a:ext cx="1777915" cy="835063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</a:rPr>
                <a:t>cFE Platform Support Packages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348728" y="4536136"/>
              <a:ext cx="1870176" cy="635833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latin typeface="+mn-lt"/>
                </a:rPr>
                <a:t>Platform Support Package API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3862548" y="1319233"/>
              <a:ext cx="1135287" cy="790254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 smtClean="0">
                  <a:latin typeface="+mn-lt"/>
                </a:rPr>
                <a:t>Mission</a:t>
              </a:r>
              <a:endParaRPr lang="en-US" sz="1400" dirty="0">
                <a:latin typeface="+mn-lt"/>
              </a:endParaRPr>
            </a:p>
            <a:p>
              <a:pPr algn="ctr">
                <a:defRPr/>
              </a:pPr>
              <a:r>
                <a:rPr lang="en-US" sz="1400" dirty="0">
                  <a:latin typeface="+mn-lt"/>
                </a:rPr>
                <a:t>Apps</a:t>
              </a: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2667000" y="1229797"/>
              <a:ext cx="1105818" cy="898646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latin typeface="+mn-lt"/>
                </a:rPr>
                <a:t>Open Source</a:t>
              </a:r>
            </a:p>
            <a:p>
              <a:pPr algn="ctr">
                <a:defRPr/>
              </a:pPr>
              <a:r>
                <a:rPr lang="en-US" sz="1400" dirty="0">
                  <a:latin typeface="+mn-lt"/>
                </a:rPr>
                <a:t>Apps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103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339650" y="1411678"/>
            <a:ext cx="3798312" cy="3248732"/>
          </a:xfrm>
          <a:prstGeom prst="ellipse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Distribution Model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6549" y="2517914"/>
            <a:ext cx="1204205" cy="10387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NASA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CCB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4244488" y="3556659"/>
            <a:ext cx="1053189" cy="296396"/>
          </a:xfrm>
          <a:prstGeom prst="parallelogram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800" dirty="0" smtClean="0">
                <a:solidFill>
                  <a:schemeClr val="tx1"/>
                </a:solidFill>
              </a:rPr>
              <a:t>OSAL &amp; PSPs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19349" y="3015508"/>
            <a:ext cx="441512" cy="7854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549" y="2792529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Change</a:t>
            </a:r>
          </a:p>
          <a:p>
            <a:r>
              <a:rPr lang="en-US" sz="1200" dirty="0" smtClean="0"/>
              <a:t>Requests</a:t>
            </a:r>
          </a:p>
        </p:txBody>
      </p:sp>
      <p:sp>
        <p:nvSpPr>
          <p:cNvPr id="8" name="Oval 7"/>
          <p:cNvSpPr/>
          <p:nvPr/>
        </p:nvSpPr>
        <p:spPr>
          <a:xfrm>
            <a:off x="5452239" y="5179108"/>
            <a:ext cx="951604" cy="8406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User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328374" y="5245551"/>
            <a:ext cx="1053626" cy="707806"/>
            <a:chOff x="3644253" y="3758938"/>
            <a:chExt cx="1053626" cy="707806"/>
          </a:xfrm>
        </p:grpSpPr>
        <p:sp>
          <p:nvSpPr>
            <p:cNvPr id="10" name="Parallelogram 9"/>
            <p:cNvSpPr/>
            <p:nvPr/>
          </p:nvSpPr>
          <p:spPr>
            <a:xfrm>
              <a:off x="3644253" y="3758938"/>
              <a:ext cx="1053626" cy="707806"/>
            </a:xfrm>
            <a:prstGeom prst="parallelogram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600"/>
                </a:spcAft>
              </a:pPr>
              <a:r>
                <a:rPr lang="en-US" sz="800" dirty="0" smtClean="0">
                  <a:solidFill>
                    <a:schemeClr val="tx1"/>
                  </a:solidFill>
                </a:rPr>
                <a:t>      Tools</a:t>
              </a:r>
            </a:p>
            <a:p>
              <a:pPr>
                <a:spcAft>
                  <a:spcPts val="600"/>
                </a:spcAft>
              </a:pPr>
              <a:r>
                <a:rPr lang="en-US" sz="800" dirty="0" smtClean="0">
                  <a:solidFill>
                    <a:schemeClr val="tx1"/>
                  </a:solidFill>
                </a:rPr>
                <a:t>    Apps</a:t>
              </a:r>
            </a:p>
            <a:p>
              <a:pPr>
                <a:spcAft>
                  <a:spcPts val="600"/>
                </a:spcAft>
              </a:pPr>
              <a:r>
                <a:rPr lang="en-US" sz="800" dirty="0" smtClean="0">
                  <a:solidFill>
                    <a:schemeClr val="tx1"/>
                  </a:solidFill>
                </a:rPr>
                <a:t>  Executive</a:t>
              </a:r>
            </a:p>
            <a:p>
              <a:pPr>
                <a:spcAft>
                  <a:spcPts val="600"/>
                </a:spcAft>
              </a:pPr>
              <a:r>
                <a:rPr lang="en-US" sz="800" dirty="0" smtClean="0">
                  <a:solidFill>
                    <a:schemeClr val="tx1"/>
                  </a:solidFill>
                </a:rPr>
                <a:t>Platform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3843896" y="3927615"/>
              <a:ext cx="721754" cy="160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774757" y="4122775"/>
              <a:ext cx="721754" cy="160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705618" y="4317935"/>
              <a:ext cx="721754" cy="160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735072" y="4143391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Contributions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66721" y="1558066"/>
            <a:ext cx="9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NASA</a:t>
            </a:r>
            <a:endParaRPr lang="en-US" sz="2000" b="1" dirty="0"/>
          </a:p>
        </p:txBody>
      </p:sp>
      <p:sp>
        <p:nvSpPr>
          <p:cNvPr id="16" name="Arc 15"/>
          <p:cNvSpPr/>
          <p:nvPr/>
        </p:nvSpPr>
        <p:spPr>
          <a:xfrm rot="10800000" flipH="1">
            <a:off x="1952478" y="2991135"/>
            <a:ext cx="625526" cy="1132581"/>
          </a:xfrm>
          <a:prstGeom prst="arc">
            <a:avLst>
              <a:gd name="adj1" fmla="val 10707019"/>
              <a:gd name="adj2" fmla="val 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/>
          <p:cNvSpPr/>
          <p:nvPr/>
        </p:nvSpPr>
        <p:spPr>
          <a:xfrm>
            <a:off x="5375491" y="3559535"/>
            <a:ext cx="1020927" cy="296396"/>
          </a:xfrm>
          <a:prstGeom prst="parallelogram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800" dirty="0" err="1" smtClean="0">
                <a:solidFill>
                  <a:schemeClr val="tx1"/>
                </a:solidFill>
              </a:rPr>
              <a:t>cFE</a:t>
            </a:r>
            <a:r>
              <a:rPr lang="en-US" sz="800" dirty="0" smtClean="0">
                <a:solidFill>
                  <a:schemeClr val="tx1"/>
                </a:solidFill>
              </a:rPr>
              <a:t> &amp; Tools</a:t>
            </a:r>
          </a:p>
        </p:txBody>
      </p:sp>
      <p:sp>
        <p:nvSpPr>
          <p:cNvPr id="18" name="Parallelogram 17"/>
          <p:cNvSpPr/>
          <p:nvPr/>
        </p:nvSpPr>
        <p:spPr>
          <a:xfrm>
            <a:off x="6560681" y="3531317"/>
            <a:ext cx="1020927" cy="296396"/>
          </a:xfrm>
          <a:prstGeom prst="parallelogram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en-US" sz="800" dirty="0" smtClean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900780" y="2991135"/>
            <a:ext cx="4065030" cy="44909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455657" y="5599454"/>
            <a:ext cx="872717" cy="19036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951275" y="3015508"/>
            <a:ext cx="1" cy="494916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965689" y="3007455"/>
            <a:ext cx="121" cy="462909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ight Brace 22"/>
          <p:cNvSpPr/>
          <p:nvPr/>
        </p:nvSpPr>
        <p:spPr>
          <a:xfrm rot="5400000">
            <a:off x="5695454" y="2971416"/>
            <a:ext cx="381000" cy="360233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arallelogram 23"/>
          <p:cNvSpPr/>
          <p:nvPr/>
        </p:nvSpPr>
        <p:spPr>
          <a:xfrm>
            <a:off x="6635612" y="3626622"/>
            <a:ext cx="1020927" cy="296396"/>
          </a:xfrm>
          <a:prstGeom prst="parallelogram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25" name="Parallelogram 24"/>
          <p:cNvSpPr/>
          <p:nvPr/>
        </p:nvSpPr>
        <p:spPr>
          <a:xfrm>
            <a:off x="6719000" y="3699312"/>
            <a:ext cx="1020927" cy="296396"/>
          </a:xfrm>
          <a:prstGeom prst="parallelogram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800" dirty="0" smtClean="0">
                <a:solidFill>
                  <a:schemeClr val="tx1"/>
                </a:solidFill>
              </a:rPr>
              <a:t>Apps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44837" y="2759045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Releases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839310" y="3005746"/>
            <a:ext cx="1" cy="494916"/>
          </a:xfrm>
          <a:prstGeom prst="line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ight Brace 27"/>
          <p:cNvSpPr/>
          <p:nvPr/>
        </p:nvSpPr>
        <p:spPr>
          <a:xfrm rot="5400000">
            <a:off x="5204496" y="2885874"/>
            <a:ext cx="209381" cy="229294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lelogram 28"/>
          <p:cNvSpPr/>
          <p:nvPr/>
        </p:nvSpPr>
        <p:spPr>
          <a:xfrm>
            <a:off x="4771082" y="4244795"/>
            <a:ext cx="1020927" cy="296396"/>
          </a:xfrm>
          <a:prstGeom prst="parallelogram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800" dirty="0" err="1" smtClean="0">
                <a:solidFill>
                  <a:schemeClr val="tx1"/>
                </a:solidFill>
              </a:rPr>
              <a:t>cFE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Releases</a:t>
            </a:r>
          </a:p>
        </p:txBody>
      </p:sp>
    </p:spTree>
    <p:extLst>
      <p:ext uri="{BB962C8B-B14F-4D97-AF65-F5344CB8AC3E}">
        <p14:creationId xmlns:p14="http://schemas.microsoft.com/office/powerpoint/2010/main" val="205372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Assembly Required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11" y="930727"/>
            <a:ext cx="7864990" cy="40576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6756" y="5105400"/>
            <a:ext cx="8534400" cy="165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+mn-lt"/>
              </a:rPr>
              <a:t>Okay, I down loaded the Core Flight Executive, now what?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+mn-lt"/>
              </a:rPr>
              <a:t>What apps do I need?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How do I send commands and receive telemetry?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+mn-lt"/>
              </a:rPr>
              <a:t>How should I configure the system?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+mn-lt"/>
              </a:rPr>
              <a:t>How do I write a new app? 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6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Programmatic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06" y="1981200"/>
            <a:ext cx="89154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In January 2015 the complete </a:t>
            </a:r>
            <a:r>
              <a:rPr lang="en-US" dirty="0" err="1" smtClean="0"/>
              <a:t>cFS</a:t>
            </a:r>
            <a:r>
              <a:rPr lang="en-US" dirty="0" smtClean="0"/>
              <a:t> was released by NASA Goddard as open source </a:t>
            </a:r>
          </a:p>
          <a:p>
            <a:endParaRPr lang="en-US" dirty="0" smtClean="0"/>
          </a:p>
          <a:p>
            <a:r>
              <a:rPr lang="en-US" dirty="0" smtClean="0"/>
              <a:t>A multi-NASA center configuration control board (CCB) was established to control </a:t>
            </a:r>
            <a:r>
              <a:rPr lang="en-US" dirty="0" err="1" smtClean="0"/>
              <a:t>cFS</a:t>
            </a:r>
            <a:r>
              <a:rPr lang="en-US" dirty="0" smtClean="0"/>
              <a:t> artifacts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was a grassroots efforts and the situation has evolved to its current state without an overall strategy or plan </a:t>
            </a:r>
          </a:p>
        </p:txBody>
      </p:sp>
    </p:spTree>
    <p:extLst>
      <p:ext uri="{BB962C8B-B14F-4D97-AF65-F5344CB8AC3E}">
        <p14:creationId xmlns:p14="http://schemas.microsoft.com/office/powerpoint/2010/main" val="31145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Programmatic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2514600"/>
          </a:xfrm>
        </p:spPr>
        <p:txBody>
          <a:bodyPr>
            <a:normAutofit/>
          </a:bodyPr>
          <a:lstStyle/>
          <a:p>
            <a:r>
              <a:rPr lang="en-US" b="1" dirty="0" smtClean="0"/>
              <a:t>From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single organization managing  a proprietary vertical product line</a:t>
            </a:r>
          </a:p>
          <a:p>
            <a:r>
              <a:rPr lang="en-US" b="1" dirty="0"/>
              <a:t>T</a:t>
            </a:r>
            <a:r>
              <a:rPr lang="en-US" b="1" dirty="0" smtClean="0"/>
              <a:t>o</a:t>
            </a:r>
          </a:p>
          <a:p>
            <a:pPr lvl="1"/>
            <a:r>
              <a:rPr lang="en-US" dirty="0" smtClean="0"/>
              <a:t>Multiple organizations participating in an open </a:t>
            </a:r>
            <a:r>
              <a:rPr lang="en-US" dirty="0"/>
              <a:t>source </a:t>
            </a:r>
            <a:r>
              <a:rPr lang="en-US" dirty="0" smtClean="0"/>
              <a:t>ecosystem.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34189" y="44958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329927" y="3994637"/>
            <a:ext cx="3323499" cy="5074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Proprietary </a:t>
            </a:r>
            <a:r>
              <a:rPr lang="en-US" dirty="0">
                <a:solidFill>
                  <a:schemeClr val="tx1"/>
                </a:solidFill>
              </a:rPr>
              <a:t>Closed </a:t>
            </a:r>
            <a:r>
              <a:rPr lang="en-US" dirty="0" smtClean="0">
                <a:solidFill>
                  <a:schemeClr val="tx1"/>
                </a:solidFill>
              </a:rPr>
              <a:t>Source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53426" y="3993781"/>
            <a:ext cx="3323499" cy="5074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Source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33748" y="4493058"/>
            <a:ext cx="3323498" cy="107493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Android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33748" y="5561229"/>
            <a:ext cx="3323499" cy="78897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 present in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current market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03174" y="5567997"/>
            <a:ext cx="3336875" cy="7822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Apple iPhone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16551" y="4490403"/>
            <a:ext cx="3323499" cy="107219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Windows Phone and 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WebOS</a:t>
            </a:r>
            <a:r>
              <a:rPr lang="en-US" dirty="0">
                <a:solidFill>
                  <a:schemeClr val="tx1"/>
                </a:solidFill>
              </a:rPr>
              <a:t> (2010-2012)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7453" y="4501198"/>
            <a:ext cx="1895721" cy="10614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Software-only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Platform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7453" y="5566217"/>
            <a:ext cx="1895721" cy="7839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Hardware &amp; </a:t>
            </a:r>
          </a:p>
          <a:p>
            <a:r>
              <a:rPr lang="en-US" dirty="0">
                <a:solidFill>
                  <a:schemeClr val="tx1"/>
                </a:solidFill>
              </a:rPr>
              <a:t>Device included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023908" y="3426818"/>
            <a:ext cx="3048000" cy="4406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Smart Phone Classification</a:t>
            </a:r>
          </a:p>
        </p:txBody>
      </p:sp>
      <p:sp>
        <p:nvSpPr>
          <p:cNvPr id="35" name="Right Arrow 34"/>
          <p:cNvSpPr/>
          <p:nvPr/>
        </p:nvSpPr>
        <p:spPr>
          <a:xfrm rot="19589302">
            <a:off x="5097008" y="5332101"/>
            <a:ext cx="1143000" cy="405998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6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16240</TotalTime>
  <Words>1272</Words>
  <Application>Microsoft Office PowerPoint</Application>
  <PresentationFormat>On-screen Show (4:3)</PresentationFormat>
  <Paragraphs>318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MS PGothic</vt:lpstr>
      <vt:lpstr>Arial</vt:lpstr>
      <vt:lpstr>Calibri</vt:lpstr>
      <vt:lpstr>Courier New</vt:lpstr>
      <vt:lpstr>DejaVu Sans</vt:lpstr>
      <vt:lpstr>Symbol</vt:lpstr>
      <vt:lpstr>Times New Roman</vt:lpstr>
      <vt:lpstr>Wingdings 2</vt:lpstr>
      <vt:lpstr>ヒラギノ角ゴ Pro W3</vt:lpstr>
      <vt:lpstr>Office Theme</vt:lpstr>
      <vt:lpstr>1_Office Theme</vt:lpstr>
      <vt:lpstr>cFS Workshop Product Management</vt:lpstr>
      <vt:lpstr>Special Thanks</vt:lpstr>
      <vt:lpstr>Agenda</vt:lpstr>
      <vt:lpstr>Lifecycle Artifact Reuse</vt:lpstr>
      <vt:lpstr>Layered Architecture</vt:lpstr>
      <vt:lpstr>Current Distribution Model</vt:lpstr>
      <vt:lpstr>Some Assembly Required</vt:lpstr>
      <vt:lpstr>Programmatic Background</vt:lpstr>
      <vt:lpstr>Programmatic Transition</vt:lpstr>
      <vt:lpstr>Software-only Open Source  Complementors</vt:lpstr>
      <vt:lpstr>Current State</vt:lpstr>
      <vt:lpstr>NASA cFS Mission Statement</vt:lpstr>
      <vt:lpstr>Three Components to the Strategy</vt:lpstr>
      <vt:lpstr>cFS Product Model</vt:lpstr>
      <vt:lpstr>Potential cFS Distributions</vt:lpstr>
      <vt:lpstr>cFS Product Model</vt:lpstr>
      <vt:lpstr>CCB Controlled cFS Framework</vt:lpstr>
      <vt:lpstr>Challenges &amp; Next Steps</vt:lpstr>
      <vt:lpstr>PowerPoint Presentation</vt:lpstr>
      <vt:lpstr>Linux Distributions</vt:lpstr>
      <vt:lpstr>Collaborative Governance Organization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CFE/CFS GRC Change Summary</dc:title>
  <dc:creator>Vanderaar, Lisa B. (GRC-LSS0)</dc:creator>
  <cp:lastModifiedBy>Mccomas, David C. (GSFC-5820)</cp:lastModifiedBy>
  <cp:revision>368</cp:revision>
  <cp:lastPrinted>1601-01-01T00:00:00Z</cp:lastPrinted>
  <dcterms:created xsi:type="dcterms:W3CDTF">1601-01-01T00:00:00Z</dcterms:created>
  <dcterms:modified xsi:type="dcterms:W3CDTF">2017-12-03T21:30:22Z</dcterms:modified>
</cp:coreProperties>
</file>