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9" r:id="rId1"/>
  </p:sldMasterIdLst>
  <p:notesMasterIdLst>
    <p:notesMasterId r:id="rId27"/>
  </p:notesMasterIdLst>
  <p:sldIdLst>
    <p:sldId id="362" r:id="rId2"/>
    <p:sldId id="353" r:id="rId3"/>
    <p:sldId id="368" r:id="rId4"/>
    <p:sldId id="335" r:id="rId5"/>
    <p:sldId id="346" r:id="rId6"/>
    <p:sldId id="369" r:id="rId7"/>
    <p:sldId id="370" r:id="rId8"/>
    <p:sldId id="367" r:id="rId9"/>
    <p:sldId id="366" r:id="rId10"/>
    <p:sldId id="371" r:id="rId11"/>
    <p:sldId id="373" r:id="rId12"/>
    <p:sldId id="377" r:id="rId13"/>
    <p:sldId id="374" r:id="rId14"/>
    <p:sldId id="375" r:id="rId15"/>
    <p:sldId id="361" r:id="rId16"/>
    <p:sldId id="376" r:id="rId17"/>
    <p:sldId id="378" r:id="rId18"/>
    <p:sldId id="379" r:id="rId19"/>
    <p:sldId id="364" r:id="rId20"/>
    <p:sldId id="380" r:id="rId21"/>
    <p:sldId id="383" r:id="rId22"/>
    <p:sldId id="384" r:id="rId23"/>
    <p:sldId id="381" r:id="rId24"/>
    <p:sldId id="372" r:id="rId25"/>
    <p:sldId id="382" r:id="rId26"/>
  </p:sldIdLst>
  <p:sldSz cx="9144000" cy="6858000" type="screen4x3"/>
  <p:notesSz cx="7772400" cy="10058400"/>
  <p:defaultTextStyle>
    <a:defPPr>
      <a:defRPr lang="en-GB"/>
    </a:defPPr>
    <a:lvl1pPr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742950" indent="-28575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1143000" indent="-22860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600200" indent="-22860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2057400" indent="-228600" algn="l" defTabSz="457200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08" autoAdjust="0"/>
    <p:restoredTop sz="96000" autoAdjust="0"/>
  </p:normalViewPr>
  <p:slideViewPr>
    <p:cSldViewPr>
      <p:cViewPr varScale="1">
        <p:scale>
          <a:sx n="86" d="100"/>
          <a:sy n="86" d="100"/>
        </p:scale>
        <p:origin x="420" y="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0EFEC5C9-E948-4550-9030-B90CFC44AF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884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8F358-B90B-4FD7-A49A-26F5C571B6F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586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8F358-B90B-4FD7-A49A-26F5C571B6F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045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1A8-C4FF-4391-920F-83151C4B7FA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23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1A8-C4FF-4391-920F-83151C4B7FA8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591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0467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6329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4545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91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320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5447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0732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412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854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9531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178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9906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3025"/>
            <a:ext cx="71755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-11113" y="6637338"/>
            <a:ext cx="9155113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>
            <a:outerShdw dist="17819" dir="2700000" algn="ctr" rotWithShape="0">
              <a:srgbClr val="000000">
                <a:alpha val="7501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8534400" y="6667500"/>
            <a:ext cx="304800" cy="266700"/>
          </a:xfrm>
          <a:custGeom>
            <a:avLst/>
            <a:gdLst>
              <a:gd name="G0" fmla="*/ 2430 1 2"/>
              <a:gd name="G1" fmla="*/ 759 1 2"/>
              <a:gd name="G2" fmla="+- 759 0 0"/>
              <a:gd name="G3" fmla="+- 243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430" y="0"/>
                </a:lnTo>
                <a:lnTo>
                  <a:pt x="2430" y="759"/>
                </a:lnTo>
                <a:lnTo>
                  <a:pt x="0" y="75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" tIns="9144" rIns="9144" bIns="9144">
            <a:spAutoFit/>
          </a:bodyPr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itchFamily="34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defRPr/>
            </a:pPr>
            <a:fld id="{CD2E07DB-A7F8-4578-80AC-230FD5D2EA1D}" type="slidenum">
              <a:rPr lang="en-US" altLang="en-US" sz="1200" smtClean="0">
                <a:ea typeface="ヒラギノ角ゴ Pro W3"/>
                <a:cs typeface="ヒラギノ角ゴ Pro W3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altLang="en-US" sz="1200" dirty="0">
              <a:ea typeface="ヒラギノ角ゴ Pro W3"/>
              <a:cs typeface="ヒラギノ角ゴ Pro W3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15240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the title text format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the outline text format</a:t>
            </a:r>
          </a:p>
          <a:p>
            <a:pPr lvl="1"/>
            <a:r>
              <a:rPr lang="en-GB" altLang="en-US" dirty="0"/>
              <a:t>Second Outline Level</a:t>
            </a:r>
          </a:p>
          <a:p>
            <a:pPr lvl="2"/>
            <a:r>
              <a:rPr lang="en-GB" altLang="en-US" dirty="0"/>
              <a:t>Third Outline Level</a:t>
            </a:r>
          </a:p>
          <a:p>
            <a:pPr lvl="3"/>
            <a:r>
              <a:rPr lang="en-GB" altLang="en-US" dirty="0"/>
              <a:t>Fourth Outline Level</a:t>
            </a:r>
          </a:p>
          <a:p>
            <a:pPr lvl="4"/>
            <a:r>
              <a:rPr lang="en-GB" altLang="en-US" dirty="0"/>
              <a:t>Fifth Outline Level</a:t>
            </a:r>
          </a:p>
          <a:p>
            <a:pPr lvl="4"/>
            <a:r>
              <a:rPr lang="en-GB" altLang="en-US" dirty="0"/>
              <a:t>Sixth Outline Level</a:t>
            </a:r>
          </a:p>
          <a:p>
            <a:pPr lvl="4"/>
            <a:r>
              <a:rPr lang="en-GB" altLang="en-US" dirty="0"/>
              <a:t>Seventh Outline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7784"/>
            <a:ext cx="841396" cy="6180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ctr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2pPr>
      <a:lvl3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3pPr>
      <a:lvl4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4pPr>
      <a:lvl5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pitchFamily="34" charset="0"/>
          <a:ea typeface="ヒラギノ角ゴ Pro W3"/>
          <a:cs typeface="ヒラギノ角ゴ Pro W3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Arial" panose="020B0604020202020204" pitchFamily="34" charset="0"/>
        <a:buChar char="-"/>
        <a:defRPr>
          <a:solidFill>
            <a:srgbClr val="000000"/>
          </a:solidFill>
          <a:latin typeface="+mn-lt"/>
          <a:ea typeface="+mj-ea"/>
          <a:cs typeface="+mj-cs"/>
        </a:defRPr>
      </a:lvl2pPr>
      <a:lvl3pPr marL="12001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600">
          <a:solidFill>
            <a:srgbClr val="000000"/>
          </a:solidFill>
          <a:latin typeface="+mn-lt"/>
          <a:ea typeface="+mj-ea"/>
          <a:cs typeface="+mj-cs"/>
        </a:defRPr>
      </a:lvl3pPr>
      <a:lvl4pPr marL="16573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Courier New" panose="02070309020205020404" pitchFamily="49" charset="0"/>
        <a:buChar char="o"/>
        <a:defRPr sz="1400">
          <a:solidFill>
            <a:srgbClr val="000000"/>
          </a:solidFill>
          <a:latin typeface="+mn-lt"/>
          <a:ea typeface="+mj-ea"/>
          <a:cs typeface="+mj-cs"/>
        </a:defRPr>
      </a:lvl4pPr>
      <a:lvl5pPr marL="21145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400">
          <a:solidFill>
            <a:srgbClr val="000000"/>
          </a:solidFill>
          <a:latin typeface="+mn-lt"/>
          <a:ea typeface="+mj-ea"/>
          <a:cs typeface="+mj-cs"/>
        </a:defRPr>
      </a:lvl5pPr>
      <a:lvl6pPr marL="25146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6pPr>
      <a:lvl7pPr marL="29718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7pPr>
      <a:lvl8pPr marL="34290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8pPr>
      <a:lvl9pPr marL="3886200" indent="-228600" algn="l" defTabSz="457200" rtl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j-ea"/>
          <a:cs typeface="+mj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cFS Systems Technology Roadmap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The Johns Hopkins University Applied Physics Laboratory</a:t>
            </a:r>
          </a:p>
          <a:p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sz="1800" dirty="0">
                <a:solidFill>
                  <a:schemeClr val="tx1"/>
                </a:solidFill>
              </a:rPr>
              <a:t>ore Flight System Workshop</a:t>
            </a:r>
          </a:p>
          <a:p>
            <a:r>
              <a:rPr lang="en-US" sz="1600" dirty="0">
                <a:solidFill>
                  <a:schemeClr val="tx1"/>
                </a:solidFill>
              </a:rPr>
              <a:t>Jonathan Wilmot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1600" b="0" dirty="0">
                <a:solidFill>
                  <a:schemeClr val="tx1"/>
                </a:solidFill>
              </a:rPr>
              <a:t>December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04</a:t>
            </a:r>
            <a:r>
              <a:rPr lang="en-US" sz="1400" b="0" dirty="0">
                <a:solidFill>
                  <a:schemeClr val="tx1"/>
                </a:solidFill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3248779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1AF58F8-4E33-4865-8511-61B7EAA01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0200" y="3505200"/>
            <a:ext cx="5791200" cy="509587"/>
          </a:xfrm>
        </p:spPr>
        <p:txBody>
          <a:bodyPr/>
          <a:lstStyle/>
          <a:p>
            <a:pPr algn="ctr"/>
            <a:r>
              <a:rPr lang="en-US" sz="3200" dirty="0"/>
              <a:t>Electronic Data Sheets</a:t>
            </a:r>
          </a:p>
        </p:txBody>
      </p:sp>
    </p:spTree>
    <p:extLst>
      <p:ext uri="{BB962C8B-B14F-4D97-AF65-F5344CB8AC3E}">
        <p14:creationId xmlns:p14="http://schemas.microsoft.com/office/powerpoint/2010/main" val="3826833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Data Sheet Definition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5745" y="5889376"/>
            <a:ext cx="8763000" cy="613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Provides a standard to exchange system, device and software interface definitions between organizations and agencies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9D5DC012-A86F-4A1A-A0B4-D6093CF534AE}"/>
              </a:ext>
            </a:extLst>
          </p:cNvPr>
          <p:cNvSpPr txBox="1">
            <a:spLocks/>
          </p:cNvSpPr>
          <p:nvPr/>
        </p:nvSpPr>
        <p:spPr bwMode="auto">
          <a:xfrm>
            <a:off x="304800" y="1005254"/>
            <a:ext cx="8458200" cy="517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 Electronic Data Sheet (EDS) is a formal specification of a device, system, or software interface in a machine readable format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Unambiguous and machine verifiable specification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Delivered with the device, system, or software 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 is not an Interface Control Document (ICD) in that it does not specify how a system or mission will use the device or software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EDS specifies black box view of interfaces 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formats, conversions, limits, exchange protocols, and state machines, …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CCSDS Spacecraft Onboard Interface Services (SOIS) EDS (SEDS) is an EDS defined using the SOIS Dictionary of Terms and the SOIS EDS XML schema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Electronic Data Sheets and Common Dictionary of Terms - Overview and Rationale (Green 870.1)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XML Specification for Electronic Data Sheets for Onboard Devices and Software Components  (Magenta 876.0)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Specification for Dictionary of Terms for Electronic Data Sheets for Onboard Components (Blue 876.1)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SEDS schema and dictionary of terms are keep in SPACE ASSIGNED NUMBER AUTHORITY(SANA) REGISTRY http://sanaregistry.org/r/sois/sois.html</a:t>
            </a:r>
          </a:p>
        </p:txBody>
      </p:sp>
    </p:spTree>
    <p:extLst>
      <p:ext uri="{BB962C8B-B14F-4D97-AF65-F5344CB8AC3E}">
        <p14:creationId xmlns:p14="http://schemas.microsoft.com/office/powerpoint/2010/main" val="3531507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FB92FD-9431-4C29-9E6D-CA4721B02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and Software Component EDS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B33E00-4790-4376-8F4C-85AF77B5F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38" y="1229582"/>
            <a:ext cx="1285875" cy="111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AFB2B56-98ED-4E8E-ADC2-B7D7AC53D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438" y="1229582"/>
            <a:ext cx="914400" cy="1126928"/>
          </a:xfrm>
          <a:prstGeom prst="rect">
            <a:avLst/>
          </a:prstGeom>
        </p:spPr>
      </p:pic>
      <p:sp>
        <p:nvSpPr>
          <p:cNvPr id="6" name="Folded Corner 7">
            <a:extLst>
              <a:ext uri="{FF2B5EF4-FFF2-40B4-BE49-F238E27FC236}">
                <a16:creationId xmlns:a16="http://schemas.microsoft.com/office/drawing/2014/main" xmlns="" id="{D789E2EC-5929-41D3-933E-220E6466651E}"/>
              </a:ext>
            </a:extLst>
          </p:cNvPr>
          <p:cNvSpPr/>
          <p:nvPr/>
        </p:nvSpPr>
        <p:spPr>
          <a:xfrm>
            <a:off x="3943453" y="2584319"/>
            <a:ext cx="685800" cy="441087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EDS</a:t>
            </a:r>
          </a:p>
        </p:txBody>
      </p:sp>
      <p:sp>
        <p:nvSpPr>
          <p:cNvPr id="7" name="Folded Corner 8">
            <a:extLst>
              <a:ext uri="{FF2B5EF4-FFF2-40B4-BE49-F238E27FC236}">
                <a16:creationId xmlns:a16="http://schemas.microsoft.com/office/drawing/2014/main" xmlns="" id="{76C5C11D-C1BD-43D9-A61D-DB16415C64F9}"/>
              </a:ext>
            </a:extLst>
          </p:cNvPr>
          <p:cNvSpPr/>
          <p:nvPr/>
        </p:nvSpPr>
        <p:spPr>
          <a:xfrm>
            <a:off x="1100874" y="2584320"/>
            <a:ext cx="685800" cy="441087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EDS</a:t>
            </a:r>
          </a:p>
        </p:txBody>
      </p:sp>
      <p:sp>
        <p:nvSpPr>
          <p:cNvPr id="8" name="Folded Corner 9">
            <a:extLst>
              <a:ext uri="{FF2B5EF4-FFF2-40B4-BE49-F238E27FC236}">
                <a16:creationId xmlns:a16="http://schemas.microsoft.com/office/drawing/2014/main" xmlns="" id="{7AFB1586-F90F-419B-9EBB-A794F65AE51E}"/>
              </a:ext>
            </a:extLst>
          </p:cNvPr>
          <p:cNvSpPr/>
          <p:nvPr/>
        </p:nvSpPr>
        <p:spPr>
          <a:xfrm>
            <a:off x="2667737" y="2598048"/>
            <a:ext cx="685800" cy="441087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EDS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8082EAC-203C-49CE-A6FC-679485F4ABE1}"/>
              </a:ext>
            </a:extLst>
          </p:cNvPr>
          <p:cNvSpPr txBox="1"/>
          <p:nvPr/>
        </p:nvSpPr>
        <p:spPr>
          <a:xfrm>
            <a:off x="888975" y="2301588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Star trackers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F5806EB-5C74-485B-94BC-1B8ABD017475}"/>
              </a:ext>
            </a:extLst>
          </p:cNvPr>
          <p:cNvSpPr txBox="1"/>
          <p:nvPr/>
        </p:nvSpPr>
        <p:spPr>
          <a:xfrm>
            <a:off x="2548703" y="2316238"/>
            <a:ext cx="93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Thrusters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85EDAA3-4EDA-4A6B-B079-574DF66A8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6438" y="1229582"/>
            <a:ext cx="1179830" cy="112692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C6A3190-3163-4BBA-8D72-74AA7E139DDA}"/>
              </a:ext>
            </a:extLst>
          </p:cNvPr>
          <p:cNvSpPr/>
          <p:nvPr/>
        </p:nvSpPr>
        <p:spPr>
          <a:xfrm>
            <a:off x="3712622" y="2307302"/>
            <a:ext cx="11801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Sun sensors</a:t>
            </a:r>
          </a:p>
        </p:txBody>
      </p:sp>
      <p:sp>
        <p:nvSpPr>
          <p:cNvPr id="13" name="Freeform 41">
            <a:extLst>
              <a:ext uri="{FF2B5EF4-FFF2-40B4-BE49-F238E27FC236}">
                <a16:creationId xmlns:a16="http://schemas.microsoft.com/office/drawing/2014/main" xmlns="" id="{AE61173B-3DEF-4D28-AE60-570FBDC99FFA}"/>
              </a:ext>
            </a:extLst>
          </p:cNvPr>
          <p:cNvSpPr>
            <a:spLocks/>
          </p:cNvSpPr>
          <p:nvPr/>
        </p:nvSpPr>
        <p:spPr bwMode="auto">
          <a:xfrm>
            <a:off x="6546581" y="1209657"/>
            <a:ext cx="1143000" cy="1081086"/>
          </a:xfrm>
          <a:custGeom>
            <a:avLst/>
            <a:gdLst/>
            <a:ahLst/>
            <a:cxnLst>
              <a:cxn ang="0">
                <a:pos x="1" y="168"/>
              </a:cxn>
              <a:cxn ang="0">
                <a:pos x="8" y="134"/>
              </a:cxn>
              <a:cxn ang="0">
                <a:pos x="20" y="103"/>
              </a:cxn>
              <a:cxn ang="0">
                <a:pos x="38" y="73"/>
              </a:cxn>
              <a:cxn ang="0">
                <a:pos x="61" y="48"/>
              </a:cxn>
              <a:cxn ang="0">
                <a:pos x="88" y="28"/>
              </a:cxn>
              <a:cxn ang="0">
                <a:pos x="119" y="13"/>
              </a:cxn>
              <a:cxn ang="0">
                <a:pos x="152" y="3"/>
              </a:cxn>
              <a:cxn ang="0">
                <a:pos x="186" y="0"/>
              </a:cxn>
              <a:cxn ang="0">
                <a:pos x="220" y="3"/>
              </a:cxn>
              <a:cxn ang="0">
                <a:pos x="253" y="13"/>
              </a:cxn>
              <a:cxn ang="0">
                <a:pos x="284" y="28"/>
              </a:cxn>
              <a:cxn ang="0">
                <a:pos x="311" y="48"/>
              </a:cxn>
              <a:cxn ang="0">
                <a:pos x="334" y="73"/>
              </a:cxn>
              <a:cxn ang="0">
                <a:pos x="352" y="103"/>
              </a:cxn>
              <a:cxn ang="0">
                <a:pos x="365" y="134"/>
              </a:cxn>
              <a:cxn ang="0">
                <a:pos x="371" y="168"/>
              </a:cxn>
              <a:cxn ang="0">
                <a:pos x="371" y="202"/>
              </a:cxn>
              <a:cxn ang="0">
                <a:pos x="365" y="236"/>
              </a:cxn>
              <a:cxn ang="0">
                <a:pos x="352" y="268"/>
              </a:cxn>
              <a:cxn ang="0">
                <a:pos x="334" y="297"/>
              </a:cxn>
              <a:cxn ang="0">
                <a:pos x="311" y="322"/>
              </a:cxn>
              <a:cxn ang="0">
                <a:pos x="284" y="343"/>
              </a:cxn>
              <a:cxn ang="0">
                <a:pos x="253" y="358"/>
              </a:cxn>
              <a:cxn ang="0">
                <a:pos x="220" y="368"/>
              </a:cxn>
              <a:cxn ang="0">
                <a:pos x="186" y="370"/>
              </a:cxn>
              <a:cxn ang="0">
                <a:pos x="152" y="368"/>
              </a:cxn>
              <a:cxn ang="0">
                <a:pos x="119" y="358"/>
              </a:cxn>
              <a:cxn ang="0">
                <a:pos x="88" y="343"/>
              </a:cxn>
              <a:cxn ang="0">
                <a:pos x="61" y="322"/>
              </a:cxn>
              <a:cxn ang="0">
                <a:pos x="38" y="297"/>
              </a:cxn>
              <a:cxn ang="0">
                <a:pos x="20" y="268"/>
              </a:cxn>
              <a:cxn ang="0">
                <a:pos x="8" y="236"/>
              </a:cxn>
              <a:cxn ang="0">
                <a:pos x="1" y="202"/>
              </a:cxn>
            </a:cxnLst>
            <a:rect l="0" t="0" r="r" b="b"/>
            <a:pathLst>
              <a:path w="372" h="370">
                <a:moveTo>
                  <a:pt x="0" y="185"/>
                </a:moveTo>
                <a:lnTo>
                  <a:pt x="1" y="168"/>
                </a:lnTo>
                <a:lnTo>
                  <a:pt x="3" y="151"/>
                </a:lnTo>
                <a:lnTo>
                  <a:pt x="8" y="134"/>
                </a:lnTo>
                <a:lnTo>
                  <a:pt x="13" y="118"/>
                </a:lnTo>
                <a:lnTo>
                  <a:pt x="20" y="103"/>
                </a:lnTo>
                <a:lnTo>
                  <a:pt x="28" y="87"/>
                </a:lnTo>
                <a:lnTo>
                  <a:pt x="38" y="73"/>
                </a:lnTo>
                <a:lnTo>
                  <a:pt x="49" y="60"/>
                </a:lnTo>
                <a:lnTo>
                  <a:pt x="61" y="48"/>
                </a:lnTo>
                <a:lnTo>
                  <a:pt x="74" y="37"/>
                </a:lnTo>
                <a:lnTo>
                  <a:pt x="88" y="28"/>
                </a:lnTo>
                <a:lnTo>
                  <a:pt x="103" y="19"/>
                </a:lnTo>
                <a:lnTo>
                  <a:pt x="119" y="13"/>
                </a:lnTo>
                <a:lnTo>
                  <a:pt x="135" y="7"/>
                </a:lnTo>
                <a:lnTo>
                  <a:pt x="152" y="3"/>
                </a:lnTo>
                <a:lnTo>
                  <a:pt x="169" y="1"/>
                </a:lnTo>
                <a:lnTo>
                  <a:pt x="186" y="0"/>
                </a:lnTo>
                <a:lnTo>
                  <a:pt x="203" y="1"/>
                </a:lnTo>
                <a:lnTo>
                  <a:pt x="220" y="3"/>
                </a:lnTo>
                <a:lnTo>
                  <a:pt x="237" y="7"/>
                </a:lnTo>
                <a:lnTo>
                  <a:pt x="253" y="13"/>
                </a:lnTo>
                <a:lnTo>
                  <a:pt x="269" y="19"/>
                </a:lnTo>
                <a:lnTo>
                  <a:pt x="284" y="28"/>
                </a:lnTo>
                <a:lnTo>
                  <a:pt x="298" y="37"/>
                </a:lnTo>
                <a:lnTo>
                  <a:pt x="311" y="48"/>
                </a:lnTo>
                <a:lnTo>
                  <a:pt x="323" y="60"/>
                </a:lnTo>
                <a:lnTo>
                  <a:pt x="334" y="73"/>
                </a:lnTo>
                <a:lnTo>
                  <a:pt x="344" y="87"/>
                </a:lnTo>
                <a:lnTo>
                  <a:pt x="352" y="103"/>
                </a:lnTo>
                <a:lnTo>
                  <a:pt x="359" y="118"/>
                </a:lnTo>
                <a:lnTo>
                  <a:pt x="365" y="134"/>
                </a:lnTo>
                <a:lnTo>
                  <a:pt x="369" y="151"/>
                </a:lnTo>
                <a:lnTo>
                  <a:pt x="371" y="168"/>
                </a:lnTo>
                <a:lnTo>
                  <a:pt x="372" y="185"/>
                </a:lnTo>
                <a:lnTo>
                  <a:pt x="371" y="202"/>
                </a:lnTo>
                <a:lnTo>
                  <a:pt x="369" y="219"/>
                </a:lnTo>
                <a:lnTo>
                  <a:pt x="365" y="236"/>
                </a:lnTo>
                <a:lnTo>
                  <a:pt x="359" y="252"/>
                </a:lnTo>
                <a:lnTo>
                  <a:pt x="352" y="268"/>
                </a:lnTo>
                <a:lnTo>
                  <a:pt x="344" y="283"/>
                </a:lnTo>
                <a:lnTo>
                  <a:pt x="334" y="297"/>
                </a:lnTo>
                <a:lnTo>
                  <a:pt x="323" y="310"/>
                </a:lnTo>
                <a:lnTo>
                  <a:pt x="311" y="322"/>
                </a:lnTo>
                <a:lnTo>
                  <a:pt x="298" y="333"/>
                </a:lnTo>
                <a:lnTo>
                  <a:pt x="284" y="343"/>
                </a:lnTo>
                <a:lnTo>
                  <a:pt x="269" y="351"/>
                </a:lnTo>
                <a:lnTo>
                  <a:pt x="253" y="358"/>
                </a:lnTo>
                <a:lnTo>
                  <a:pt x="237" y="363"/>
                </a:lnTo>
                <a:lnTo>
                  <a:pt x="220" y="368"/>
                </a:lnTo>
                <a:lnTo>
                  <a:pt x="203" y="370"/>
                </a:lnTo>
                <a:lnTo>
                  <a:pt x="186" y="370"/>
                </a:lnTo>
                <a:lnTo>
                  <a:pt x="169" y="370"/>
                </a:lnTo>
                <a:lnTo>
                  <a:pt x="152" y="368"/>
                </a:lnTo>
                <a:lnTo>
                  <a:pt x="135" y="363"/>
                </a:lnTo>
                <a:lnTo>
                  <a:pt x="119" y="358"/>
                </a:lnTo>
                <a:lnTo>
                  <a:pt x="103" y="351"/>
                </a:lnTo>
                <a:lnTo>
                  <a:pt x="88" y="343"/>
                </a:lnTo>
                <a:lnTo>
                  <a:pt x="74" y="333"/>
                </a:lnTo>
                <a:lnTo>
                  <a:pt x="61" y="322"/>
                </a:lnTo>
                <a:lnTo>
                  <a:pt x="49" y="310"/>
                </a:lnTo>
                <a:lnTo>
                  <a:pt x="38" y="297"/>
                </a:lnTo>
                <a:lnTo>
                  <a:pt x="28" y="283"/>
                </a:lnTo>
                <a:lnTo>
                  <a:pt x="20" y="268"/>
                </a:lnTo>
                <a:lnTo>
                  <a:pt x="13" y="252"/>
                </a:lnTo>
                <a:lnTo>
                  <a:pt x="8" y="236"/>
                </a:lnTo>
                <a:lnTo>
                  <a:pt x="3" y="219"/>
                </a:lnTo>
                <a:lnTo>
                  <a:pt x="1" y="202"/>
                </a:lnTo>
                <a:lnTo>
                  <a:pt x="0" y="185"/>
                </a:lnTo>
                <a:close/>
              </a:path>
            </a:pathLst>
          </a:custGeom>
          <a:solidFill>
            <a:srgbClr val="00CC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100" dirty="0"/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Software Component</a:t>
            </a:r>
          </a:p>
        </p:txBody>
      </p:sp>
      <p:sp>
        <p:nvSpPr>
          <p:cNvPr id="14" name="Freeform 41">
            <a:extLst>
              <a:ext uri="{FF2B5EF4-FFF2-40B4-BE49-F238E27FC236}">
                <a16:creationId xmlns:a16="http://schemas.microsoft.com/office/drawing/2014/main" xmlns="" id="{93991956-5A06-4FCF-B94B-08942019716A}"/>
              </a:ext>
            </a:extLst>
          </p:cNvPr>
          <p:cNvSpPr>
            <a:spLocks/>
          </p:cNvSpPr>
          <p:nvPr/>
        </p:nvSpPr>
        <p:spPr bwMode="auto">
          <a:xfrm>
            <a:off x="7835362" y="1220502"/>
            <a:ext cx="1143000" cy="1081086"/>
          </a:xfrm>
          <a:custGeom>
            <a:avLst/>
            <a:gdLst/>
            <a:ahLst/>
            <a:cxnLst>
              <a:cxn ang="0">
                <a:pos x="1" y="168"/>
              </a:cxn>
              <a:cxn ang="0">
                <a:pos x="8" y="134"/>
              </a:cxn>
              <a:cxn ang="0">
                <a:pos x="20" y="103"/>
              </a:cxn>
              <a:cxn ang="0">
                <a:pos x="38" y="73"/>
              </a:cxn>
              <a:cxn ang="0">
                <a:pos x="61" y="48"/>
              </a:cxn>
              <a:cxn ang="0">
                <a:pos x="88" y="28"/>
              </a:cxn>
              <a:cxn ang="0">
                <a:pos x="119" y="13"/>
              </a:cxn>
              <a:cxn ang="0">
                <a:pos x="152" y="3"/>
              </a:cxn>
              <a:cxn ang="0">
                <a:pos x="186" y="0"/>
              </a:cxn>
              <a:cxn ang="0">
                <a:pos x="220" y="3"/>
              </a:cxn>
              <a:cxn ang="0">
                <a:pos x="253" y="13"/>
              </a:cxn>
              <a:cxn ang="0">
                <a:pos x="284" y="28"/>
              </a:cxn>
              <a:cxn ang="0">
                <a:pos x="311" y="48"/>
              </a:cxn>
              <a:cxn ang="0">
                <a:pos x="334" y="73"/>
              </a:cxn>
              <a:cxn ang="0">
                <a:pos x="352" y="103"/>
              </a:cxn>
              <a:cxn ang="0">
                <a:pos x="365" y="134"/>
              </a:cxn>
              <a:cxn ang="0">
                <a:pos x="371" y="168"/>
              </a:cxn>
              <a:cxn ang="0">
                <a:pos x="371" y="202"/>
              </a:cxn>
              <a:cxn ang="0">
                <a:pos x="365" y="236"/>
              </a:cxn>
              <a:cxn ang="0">
                <a:pos x="352" y="268"/>
              </a:cxn>
              <a:cxn ang="0">
                <a:pos x="334" y="297"/>
              </a:cxn>
              <a:cxn ang="0">
                <a:pos x="311" y="322"/>
              </a:cxn>
              <a:cxn ang="0">
                <a:pos x="284" y="343"/>
              </a:cxn>
              <a:cxn ang="0">
                <a:pos x="253" y="358"/>
              </a:cxn>
              <a:cxn ang="0">
                <a:pos x="220" y="368"/>
              </a:cxn>
              <a:cxn ang="0">
                <a:pos x="186" y="370"/>
              </a:cxn>
              <a:cxn ang="0">
                <a:pos x="152" y="368"/>
              </a:cxn>
              <a:cxn ang="0">
                <a:pos x="119" y="358"/>
              </a:cxn>
              <a:cxn ang="0">
                <a:pos x="88" y="343"/>
              </a:cxn>
              <a:cxn ang="0">
                <a:pos x="61" y="322"/>
              </a:cxn>
              <a:cxn ang="0">
                <a:pos x="38" y="297"/>
              </a:cxn>
              <a:cxn ang="0">
                <a:pos x="20" y="268"/>
              </a:cxn>
              <a:cxn ang="0">
                <a:pos x="8" y="236"/>
              </a:cxn>
              <a:cxn ang="0">
                <a:pos x="1" y="202"/>
              </a:cxn>
            </a:cxnLst>
            <a:rect l="0" t="0" r="r" b="b"/>
            <a:pathLst>
              <a:path w="372" h="370">
                <a:moveTo>
                  <a:pt x="0" y="185"/>
                </a:moveTo>
                <a:lnTo>
                  <a:pt x="1" y="168"/>
                </a:lnTo>
                <a:lnTo>
                  <a:pt x="3" y="151"/>
                </a:lnTo>
                <a:lnTo>
                  <a:pt x="8" y="134"/>
                </a:lnTo>
                <a:lnTo>
                  <a:pt x="13" y="118"/>
                </a:lnTo>
                <a:lnTo>
                  <a:pt x="20" y="103"/>
                </a:lnTo>
                <a:lnTo>
                  <a:pt x="28" y="87"/>
                </a:lnTo>
                <a:lnTo>
                  <a:pt x="38" y="73"/>
                </a:lnTo>
                <a:lnTo>
                  <a:pt x="49" y="60"/>
                </a:lnTo>
                <a:lnTo>
                  <a:pt x="61" y="48"/>
                </a:lnTo>
                <a:lnTo>
                  <a:pt x="74" y="37"/>
                </a:lnTo>
                <a:lnTo>
                  <a:pt x="88" y="28"/>
                </a:lnTo>
                <a:lnTo>
                  <a:pt x="103" y="19"/>
                </a:lnTo>
                <a:lnTo>
                  <a:pt x="119" y="13"/>
                </a:lnTo>
                <a:lnTo>
                  <a:pt x="135" y="7"/>
                </a:lnTo>
                <a:lnTo>
                  <a:pt x="152" y="3"/>
                </a:lnTo>
                <a:lnTo>
                  <a:pt x="169" y="1"/>
                </a:lnTo>
                <a:lnTo>
                  <a:pt x="186" y="0"/>
                </a:lnTo>
                <a:lnTo>
                  <a:pt x="203" y="1"/>
                </a:lnTo>
                <a:lnTo>
                  <a:pt x="220" y="3"/>
                </a:lnTo>
                <a:lnTo>
                  <a:pt x="237" y="7"/>
                </a:lnTo>
                <a:lnTo>
                  <a:pt x="253" y="13"/>
                </a:lnTo>
                <a:lnTo>
                  <a:pt x="269" y="19"/>
                </a:lnTo>
                <a:lnTo>
                  <a:pt x="284" y="28"/>
                </a:lnTo>
                <a:lnTo>
                  <a:pt x="298" y="37"/>
                </a:lnTo>
                <a:lnTo>
                  <a:pt x="311" y="48"/>
                </a:lnTo>
                <a:lnTo>
                  <a:pt x="323" y="60"/>
                </a:lnTo>
                <a:lnTo>
                  <a:pt x="334" y="73"/>
                </a:lnTo>
                <a:lnTo>
                  <a:pt x="344" y="87"/>
                </a:lnTo>
                <a:lnTo>
                  <a:pt x="352" y="103"/>
                </a:lnTo>
                <a:lnTo>
                  <a:pt x="359" y="118"/>
                </a:lnTo>
                <a:lnTo>
                  <a:pt x="365" y="134"/>
                </a:lnTo>
                <a:lnTo>
                  <a:pt x="369" y="151"/>
                </a:lnTo>
                <a:lnTo>
                  <a:pt x="371" y="168"/>
                </a:lnTo>
                <a:lnTo>
                  <a:pt x="372" y="185"/>
                </a:lnTo>
                <a:lnTo>
                  <a:pt x="371" y="202"/>
                </a:lnTo>
                <a:lnTo>
                  <a:pt x="369" y="219"/>
                </a:lnTo>
                <a:lnTo>
                  <a:pt x="365" y="236"/>
                </a:lnTo>
                <a:lnTo>
                  <a:pt x="359" y="252"/>
                </a:lnTo>
                <a:lnTo>
                  <a:pt x="352" y="268"/>
                </a:lnTo>
                <a:lnTo>
                  <a:pt x="344" y="283"/>
                </a:lnTo>
                <a:lnTo>
                  <a:pt x="334" y="297"/>
                </a:lnTo>
                <a:lnTo>
                  <a:pt x="323" y="310"/>
                </a:lnTo>
                <a:lnTo>
                  <a:pt x="311" y="322"/>
                </a:lnTo>
                <a:lnTo>
                  <a:pt x="298" y="333"/>
                </a:lnTo>
                <a:lnTo>
                  <a:pt x="284" y="343"/>
                </a:lnTo>
                <a:lnTo>
                  <a:pt x="269" y="351"/>
                </a:lnTo>
                <a:lnTo>
                  <a:pt x="253" y="358"/>
                </a:lnTo>
                <a:lnTo>
                  <a:pt x="237" y="363"/>
                </a:lnTo>
                <a:lnTo>
                  <a:pt x="220" y="368"/>
                </a:lnTo>
                <a:lnTo>
                  <a:pt x="203" y="370"/>
                </a:lnTo>
                <a:lnTo>
                  <a:pt x="186" y="370"/>
                </a:lnTo>
                <a:lnTo>
                  <a:pt x="169" y="370"/>
                </a:lnTo>
                <a:lnTo>
                  <a:pt x="152" y="368"/>
                </a:lnTo>
                <a:lnTo>
                  <a:pt x="135" y="363"/>
                </a:lnTo>
                <a:lnTo>
                  <a:pt x="119" y="358"/>
                </a:lnTo>
                <a:lnTo>
                  <a:pt x="103" y="351"/>
                </a:lnTo>
                <a:lnTo>
                  <a:pt x="88" y="343"/>
                </a:lnTo>
                <a:lnTo>
                  <a:pt x="74" y="333"/>
                </a:lnTo>
                <a:lnTo>
                  <a:pt x="61" y="322"/>
                </a:lnTo>
                <a:lnTo>
                  <a:pt x="49" y="310"/>
                </a:lnTo>
                <a:lnTo>
                  <a:pt x="38" y="297"/>
                </a:lnTo>
                <a:lnTo>
                  <a:pt x="28" y="283"/>
                </a:lnTo>
                <a:lnTo>
                  <a:pt x="20" y="268"/>
                </a:lnTo>
                <a:lnTo>
                  <a:pt x="13" y="252"/>
                </a:lnTo>
                <a:lnTo>
                  <a:pt x="8" y="236"/>
                </a:lnTo>
                <a:lnTo>
                  <a:pt x="3" y="219"/>
                </a:lnTo>
                <a:lnTo>
                  <a:pt x="1" y="202"/>
                </a:lnTo>
                <a:lnTo>
                  <a:pt x="0" y="185"/>
                </a:lnTo>
                <a:close/>
              </a:path>
            </a:pathLst>
          </a:custGeom>
          <a:solidFill>
            <a:srgbClr val="00CC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100" dirty="0"/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Software Component</a:t>
            </a:r>
          </a:p>
        </p:txBody>
      </p:sp>
      <p:sp>
        <p:nvSpPr>
          <p:cNvPr id="15" name="Freeform 41">
            <a:extLst>
              <a:ext uri="{FF2B5EF4-FFF2-40B4-BE49-F238E27FC236}">
                <a16:creationId xmlns:a16="http://schemas.microsoft.com/office/drawing/2014/main" xmlns="" id="{D52E7B4A-6D9F-4317-A80B-7366E1A085D7}"/>
              </a:ext>
            </a:extLst>
          </p:cNvPr>
          <p:cNvSpPr>
            <a:spLocks/>
          </p:cNvSpPr>
          <p:nvPr/>
        </p:nvSpPr>
        <p:spPr bwMode="auto">
          <a:xfrm>
            <a:off x="5257800" y="1219200"/>
            <a:ext cx="1143000" cy="1081086"/>
          </a:xfrm>
          <a:custGeom>
            <a:avLst/>
            <a:gdLst/>
            <a:ahLst/>
            <a:cxnLst>
              <a:cxn ang="0">
                <a:pos x="1" y="168"/>
              </a:cxn>
              <a:cxn ang="0">
                <a:pos x="8" y="134"/>
              </a:cxn>
              <a:cxn ang="0">
                <a:pos x="20" y="103"/>
              </a:cxn>
              <a:cxn ang="0">
                <a:pos x="38" y="73"/>
              </a:cxn>
              <a:cxn ang="0">
                <a:pos x="61" y="48"/>
              </a:cxn>
              <a:cxn ang="0">
                <a:pos x="88" y="28"/>
              </a:cxn>
              <a:cxn ang="0">
                <a:pos x="119" y="13"/>
              </a:cxn>
              <a:cxn ang="0">
                <a:pos x="152" y="3"/>
              </a:cxn>
              <a:cxn ang="0">
                <a:pos x="186" y="0"/>
              </a:cxn>
              <a:cxn ang="0">
                <a:pos x="220" y="3"/>
              </a:cxn>
              <a:cxn ang="0">
                <a:pos x="253" y="13"/>
              </a:cxn>
              <a:cxn ang="0">
                <a:pos x="284" y="28"/>
              </a:cxn>
              <a:cxn ang="0">
                <a:pos x="311" y="48"/>
              </a:cxn>
              <a:cxn ang="0">
                <a:pos x="334" y="73"/>
              </a:cxn>
              <a:cxn ang="0">
                <a:pos x="352" y="103"/>
              </a:cxn>
              <a:cxn ang="0">
                <a:pos x="365" y="134"/>
              </a:cxn>
              <a:cxn ang="0">
                <a:pos x="371" y="168"/>
              </a:cxn>
              <a:cxn ang="0">
                <a:pos x="371" y="202"/>
              </a:cxn>
              <a:cxn ang="0">
                <a:pos x="365" y="236"/>
              </a:cxn>
              <a:cxn ang="0">
                <a:pos x="352" y="268"/>
              </a:cxn>
              <a:cxn ang="0">
                <a:pos x="334" y="297"/>
              </a:cxn>
              <a:cxn ang="0">
                <a:pos x="311" y="322"/>
              </a:cxn>
              <a:cxn ang="0">
                <a:pos x="284" y="343"/>
              </a:cxn>
              <a:cxn ang="0">
                <a:pos x="253" y="358"/>
              </a:cxn>
              <a:cxn ang="0">
                <a:pos x="220" y="368"/>
              </a:cxn>
              <a:cxn ang="0">
                <a:pos x="186" y="370"/>
              </a:cxn>
              <a:cxn ang="0">
                <a:pos x="152" y="368"/>
              </a:cxn>
              <a:cxn ang="0">
                <a:pos x="119" y="358"/>
              </a:cxn>
              <a:cxn ang="0">
                <a:pos x="88" y="343"/>
              </a:cxn>
              <a:cxn ang="0">
                <a:pos x="61" y="322"/>
              </a:cxn>
              <a:cxn ang="0">
                <a:pos x="38" y="297"/>
              </a:cxn>
              <a:cxn ang="0">
                <a:pos x="20" y="268"/>
              </a:cxn>
              <a:cxn ang="0">
                <a:pos x="8" y="236"/>
              </a:cxn>
              <a:cxn ang="0">
                <a:pos x="1" y="202"/>
              </a:cxn>
            </a:cxnLst>
            <a:rect l="0" t="0" r="r" b="b"/>
            <a:pathLst>
              <a:path w="372" h="370">
                <a:moveTo>
                  <a:pt x="0" y="185"/>
                </a:moveTo>
                <a:lnTo>
                  <a:pt x="1" y="168"/>
                </a:lnTo>
                <a:lnTo>
                  <a:pt x="3" y="151"/>
                </a:lnTo>
                <a:lnTo>
                  <a:pt x="8" y="134"/>
                </a:lnTo>
                <a:lnTo>
                  <a:pt x="13" y="118"/>
                </a:lnTo>
                <a:lnTo>
                  <a:pt x="20" y="103"/>
                </a:lnTo>
                <a:lnTo>
                  <a:pt x="28" y="87"/>
                </a:lnTo>
                <a:lnTo>
                  <a:pt x="38" y="73"/>
                </a:lnTo>
                <a:lnTo>
                  <a:pt x="49" y="60"/>
                </a:lnTo>
                <a:lnTo>
                  <a:pt x="61" y="48"/>
                </a:lnTo>
                <a:lnTo>
                  <a:pt x="74" y="37"/>
                </a:lnTo>
                <a:lnTo>
                  <a:pt x="88" y="28"/>
                </a:lnTo>
                <a:lnTo>
                  <a:pt x="103" y="19"/>
                </a:lnTo>
                <a:lnTo>
                  <a:pt x="119" y="13"/>
                </a:lnTo>
                <a:lnTo>
                  <a:pt x="135" y="7"/>
                </a:lnTo>
                <a:lnTo>
                  <a:pt x="152" y="3"/>
                </a:lnTo>
                <a:lnTo>
                  <a:pt x="169" y="1"/>
                </a:lnTo>
                <a:lnTo>
                  <a:pt x="186" y="0"/>
                </a:lnTo>
                <a:lnTo>
                  <a:pt x="203" y="1"/>
                </a:lnTo>
                <a:lnTo>
                  <a:pt x="220" y="3"/>
                </a:lnTo>
                <a:lnTo>
                  <a:pt x="237" y="7"/>
                </a:lnTo>
                <a:lnTo>
                  <a:pt x="253" y="13"/>
                </a:lnTo>
                <a:lnTo>
                  <a:pt x="269" y="19"/>
                </a:lnTo>
                <a:lnTo>
                  <a:pt x="284" y="28"/>
                </a:lnTo>
                <a:lnTo>
                  <a:pt x="298" y="37"/>
                </a:lnTo>
                <a:lnTo>
                  <a:pt x="311" y="48"/>
                </a:lnTo>
                <a:lnTo>
                  <a:pt x="323" y="60"/>
                </a:lnTo>
                <a:lnTo>
                  <a:pt x="334" y="73"/>
                </a:lnTo>
                <a:lnTo>
                  <a:pt x="344" y="87"/>
                </a:lnTo>
                <a:lnTo>
                  <a:pt x="352" y="103"/>
                </a:lnTo>
                <a:lnTo>
                  <a:pt x="359" y="118"/>
                </a:lnTo>
                <a:lnTo>
                  <a:pt x="365" y="134"/>
                </a:lnTo>
                <a:lnTo>
                  <a:pt x="369" y="151"/>
                </a:lnTo>
                <a:lnTo>
                  <a:pt x="371" y="168"/>
                </a:lnTo>
                <a:lnTo>
                  <a:pt x="372" y="185"/>
                </a:lnTo>
                <a:lnTo>
                  <a:pt x="371" y="202"/>
                </a:lnTo>
                <a:lnTo>
                  <a:pt x="369" y="219"/>
                </a:lnTo>
                <a:lnTo>
                  <a:pt x="365" y="236"/>
                </a:lnTo>
                <a:lnTo>
                  <a:pt x="359" y="252"/>
                </a:lnTo>
                <a:lnTo>
                  <a:pt x="352" y="268"/>
                </a:lnTo>
                <a:lnTo>
                  <a:pt x="344" y="283"/>
                </a:lnTo>
                <a:lnTo>
                  <a:pt x="334" y="297"/>
                </a:lnTo>
                <a:lnTo>
                  <a:pt x="323" y="310"/>
                </a:lnTo>
                <a:lnTo>
                  <a:pt x="311" y="322"/>
                </a:lnTo>
                <a:lnTo>
                  <a:pt x="298" y="333"/>
                </a:lnTo>
                <a:lnTo>
                  <a:pt x="284" y="343"/>
                </a:lnTo>
                <a:lnTo>
                  <a:pt x="269" y="351"/>
                </a:lnTo>
                <a:lnTo>
                  <a:pt x="253" y="358"/>
                </a:lnTo>
                <a:lnTo>
                  <a:pt x="237" y="363"/>
                </a:lnTo>
                <a:lnTo>
                  <a:pt x="220" y="368"/>
                </a:lnTo>
                <a:lnTo>
                  <a:pt x="203" y="370"/>
                </a:lnTo>
                <a:lnTo>
                  <a:pt x="186" y="370"/>
                </a:lnTo>
                <a:lnTo>
                  <a:pt x="169" y="370"/>
                </a:lnTo>
                <a:lnTo>
                  <a:pt x="152" y="368"/>
                </a:lnTo>
                <a:lnTo>
                  <a:pt x="135" y="363"/>
                </a:lnTo>
                <a:lnTo>
                  <a:pt x="119" y="358"/>
                </a:lnTo>
                <a:lnTo>
                  <a:pt x="103" y="351"/>
                </a:lnTo>
                <a:lnTo>
                  <a:pt x="88" y="343"/>
                </a:lnTo>
                <a:lnTo>
                  <a:pt x="74" y="333"/>
                </a:lnTo>
                <a:lnTo>
                  <a:pt x="61" y="322"/>
                </a:lnTo>
                <a:lnTo>
                  <a:pt x="49" y="310"/>
                </a:lnTo>
                <a:lnTo>
                  <a:pt x="38" y="297"/>
                </a:lnTo>
                <a:lnTo>
                  <a:pt x="28" y="283"/>
                </a:lnTo>
                <a:lnTo>
                  <a:pt x="20" y="268"/>
                </a:lnTo>
                <a:lnTo>
                  <a:pt x="13" y="252"/>
                </a:lnTo>
                <a:lnTo>
                  <a:pt x="8" y="236"/>
                </a:lnTo>
                <a:lnTo>
                  <a:pt x="3" y="219"/>
                </a:lnTo>
                <a:lnTo>
                  <a:pt x="1" y="202"/>
                </a:lnTo>
                <a:lnTo>
                  <a:pt x="0" y="185"/>
                </a:lnTo>
                <a:close/>
              </a:path>
            </a:pathLst>
          </a:custGeom>
          <a:solidFill>
            <a:srgbClr val="00CC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100" dirty="0"/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Software Component</a:t>
            </a:r>
          </a:p>
        </p:txBody>
      </p:sp>
      <p:sp>
        <p:nvSpPr>
          <p:cNvPr id="16" name="Folded Corner 17">
            <a:extLst>
              <a:ext uri="{FF2B5EF4-FFF2-40B4-BE49-F238E27FC236}">
                <a16:creationId xmlns:a16="http://schemas.microsoft.com/office/drawing/2014/main" xmlns="" id="{64C8ED8E-25F9-4FA5-9BCD-BFE749B4624D}"/>
              </a:ext>
            </a:extLst>
          </p:cNvPr>
          <p:cNvSpPr/>
          <p:nvPr/>
        </p:nvSpPr>
        <p:spPr>
          <a:xfrm>
            <a:off x="8145649" y="2557048"/>
            <a:ext cx="685800" cy="441087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EDS</a:t>
            </a:r>
          </a:p>
        </p:txBody>
      </p:sp>
      <p:sp>
        <p:nvSpPr>
          <p:cNvPr id="17" name="Folded Corner 18">
            <a:extLst>
              <a:ext uri="{FF2B5EF4-FFF2-40B4-BE49-F238E27FC236}">
                <a16:creationId xmlns:a16="http://schemas.microsoft.com/office/drawing/2014/main" xmlns="" id="{B3B08313-3169-4981-97C7-AC553173825B}"/>
              </a:ext>
            </a:extLst>
          </p:cNvPr>
          <p:cNvSpPr/>
          <p:nvPr/>
        </p:nvSpPr>
        <p:spPr>
          <a:xfrm>
            <a:off x="6897436" y="2568365"/>
            <a:ext cx="685800" cy="441087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EDS</a:t>
            </a:r>
          </a:p>
        </p:txBody>
      </p:sp>
      <p:sp>
        <p:nvSpPr>
          <p:cNvPr id="18" name="Folded Corner 19">
            <a:extLst>
              <a:ext uri="{FF2B5EF4-FFF2-40B4-BE49-F238E27FC236}">
                <a16:creationId xmlns:a16="http://schemas.microsoft.com/office/drawing/2014/main" xmlns="" id="{41AA198A-A3C9-4ABB-9649-8969B6654D12}"/>
              </a:ext>
            </a:extLst>
          </p:cNvPr>
          <p:cNvSpPr/>
          <p:nvPr/>
        </p:nvSpPr>
        <p:spPr>
          <a:xfrm>
            <a:off x="5534566" y="2557048"/>
            <a:ext cx="685800" cy="441087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EDS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C851FB7-5E19-46A6-8B0A-559DC6A50A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8954" y="4171890"/>
            <a:ext cx="2097159" cy="1862082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xmlns="" id="{45F8CD82-6C55-4F4D-8E1D-5FC783785599}"/>
              </a:ext>
            </a:extLst>
          </p:cNvPr>
          <p:cNvSpPr/>
          <p:nvPr/>
        </p:nvSpPr>
        <p:spPr>
          <a:xfrm>
            <a:off x="4022700" y="3271663"/>
            <a:ext cx="1447800" cy="883401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Software tools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1D097BBC-650C-4CDF-A072-0C1716D402FA}"/>
              </a:ext>
            </a:extLst>
          </p:cNvPr>
          <p:cNvCxnSpPr/>
          <p:nvPr/>
        </p:nvCxnSpPr>
        <p:spPr>
          <a:xfrm>
            <a:off x="4351806" y="3039217"/>
            <a:ext cx="215172" cy="25971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620F03C3-F327-4FCD-9C5A-4639E4CCEF75}"/>
              </a:ext>
            </a:extLst>
          </p:cNvPr>
          <p:cNvCxnSpPr/>
          <p:nvPr/>
        </p:nvCxnSpPr>
        <p:spPr>
          <a:xfrm>
            <a:off x="3018977" y="3093238"/>
            <a:ext cx="1065008" cy="4341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1B96A623-FE55-47B2-A382-D4F45FA40EFA}"/>
              </a:ext>
            </a:extLst>
          </p:cNvPr>
          <p:cNvCxnSpPr/>
          <p:nvPr/>
        </p:nvCxnSpPr>
        <p:spPr>
          <a:xfrm>
            <a:off x="1527222" y="3086767"/>
            <a:ext cx="2453026" cy="65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4681EDB0-67AA-4BE9-BF4B-E51A9ADAB49D}"/>
              </a:ext>
            </a:extLst>
          </p:cNvPr>
          <p:cNvCxnSpPr/>
          <p:nvPr/>
        </p:nvCxnSpPr>
        <p:spPr>
          <a:xfrm flipH="1">
            <a:off x="5470752" y="3086767"/>
            <a:ext cx="1680348" cy="5202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563DBFD9-EDCF-4657-B382-7B26F1AAE7DA}"/>
              </a:ext>
            </a:extLst>
          </p:cNvPr>
          <p:cNvCxnSpPr/>
          <p:nvPr/>
        </p:nvCxnSpPr>
        <p:spPr>
          <a:xfrm flipH="1">
            <a:off x="5470500" y="3007748"/>
            <a:ext cx="3023475" cy="83944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E2CA53D6-3622-4797-9A27-C3C170294CE3}"/>
              </a:ext>
            </a:extLst>
          </p:cNvPr>
          <p:cNvCxnSpPr>
            <a:stCxn id="18" idx="2"/>
          </p:cNvCxnSpPr>
          <p:nvPr/>
        </p:nvCxnSpPr>
        <p:spPr>
          <a:xfrm flipH="1">
            <a:off x="5267273" y="2998135"/>
            <a:ext cx="610193" cy="42977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29F8746F-E171-4936-A73C-192DEBF1A30E}"/>
              </a:ext>
            </a:extLst>
          </p:cNvPr>
          <p:cNvCxnSpPr/>
          <p:nvPr/>
        </p:nvCxnSpPr>
        <p:spPr>
          <a:xfrm>
            <a:off x="4789222" y="4171890"/>
            <a:ext cx="879732" cy="762886"/>
          </a:xfrm>
          <a:prstGeom prst="straightConnector1">
            <a:avLst/>
          </a:prstGeom>
          <a:ln w="53975" cmpd="dbl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14396562-5E34-43FA-8E17-6068C745DC45}"/>
              </a:ext>
            </a:extLst>
          </p:cNvPr>
          <p:cNvCxnSpPr/>
          <p:nvPr/>
        </p:nvCxnSpPr>
        <p:spPr>
          <a:xfrm flipH="1">
            <a:off x="3910337" y="4171890"/>
            <a:ext cx="824005" cy="696625"/>
          </a:xfrm>
          <a:prstGeom prst="straightConnector1">
            <a:avLst/>
          </a:prstGeom>
          <a:ln w="53975" cmpd="dbl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1D283727-9579-4DC5-BFBD-7930A4D97D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239" y="4225677"/>
            <a:ext cx="3229098" cy="180829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B11BDFB-E8C0-4C62-A009-D39845D7D4EB}"/>
              </a:ext>
            </a:extLst>
          </p:cNvPr>
          <p:cNvSpPr txBox="1"/>
          <p:nvPr/>
        </p:nvSpPr>
        <p:spPr>
          <a:xfrm>
            <a:off x="1004657" y="6125759"/>
            <a:ext cx="8139343" cy="352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Vision: device manufactures provide an EDS with each component </a:t>
            </a:r>
          </a:p>
        </p:txBody>
      </p:sp>
    </p:spTree>
    <p:extLst>
      <p:ext uri="{BB962C8B-B14F-4D97-AF65-F5344CB8AC3E}">
        <p14:creationId xmlns:p14="http://schemas.microsoft.com/office/powerpoint/2010/main" val="2465676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A3DF1FFC-C640-4F21-ADE4-F914CBB8874E}"/>
              </a:ext>
            </a:extLst>
          </p:cNvPr>
          <p:cNvSpPr/>
          <p:nvPr/>
        </p:nvSpPr>
        <p:spPr>
          <a:xfrm>
            <a:off x="6445022" y="2932531"/>
            <a:ext cx="2209800" cy="17342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EDS Is In Reference To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006" y="1231372"/>
            <a:ext cx="8534400" cy="1707164"/>
          </a:xfrm>
        </p:spPr>
        <p:txBody>
          <a:bodyPr>
            <a:noAutofit/>
          </a:bodyPr>
          <a:lstStyle/>
          <a:p>
            <a:r>
              <a:rPr lang="en-US" dirty="0"/>
              <a:t>An EDS is in reference to the “on the wire” spec from the point of view of the publisher</a:t>
            </a:r>
          </a:p>
          <a:p>
            <a:r>
              <a:rPr lang="en-US" dirty="0"/>
              <a:t>A CFS Component EDS is written in terms of Big (Network) Endianness </a:t>
            </a:r>
          </a:p>
          <a:p>
            <a:pPr lvl="1"/>
            <a:r>
              <a:rPr lang="en-US" dirty="0"/>
              <a:t>Run-time tools used to convert to other </a:t>
            </a:r>
            <a:r>
              <a:rPr lang="en-US" dirty="0" smtClean="0"/>
              <a:t>architectures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4C917E1-006F-42C3-928B-2132FD235F7E}"/>
              </a:ext>
            </a:extLst>
          </p:cNvPr>
          <p:cNvSpPr/>
          <p:nvPr/>
        </p:nvSpPr>
        <p:spPr>
          <a:xfrm>
            <a:off x="5302023" y="4813201"/>
            <a:ext cx="3352799" cy="16128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41">
            <a:extLst>
              <a:ext uri="{FF2B5EF4-FFF2-40B4-BE49-F238E27FC236}">
                <a16:creationId xmlns:a16="http://schemas.microsoft.com/office/drawing/2014/main" xmlns="" id="{765A01BE-E4DA-44CF-A40D-58EABDC49ECD}"/>
              </a:ext>
            </a:extLst>
          </p:cNvPr>
          <p:cNvSpPr>
            <a:spLocks/>
          </p:cNvSpPr>
          <p:nvPr/>
        </p:nvSpPr>
        <p:spPr bwMode="auto">
          <a:xfrm>
            <a:off x="1599066" y="4415910"/>
            <a:ext cx="1143000" cy="1081086"/>
          </a:xfrm>
          <a:custGeom>
            <a:avLst/>
            <a:gdLst/>
            <a:ahLst/>
            <a:cxnLst>
              <a:cxn ang="0">
                <a:pos x="1" y="168"/>
              </a:cxn>
              <a:cxn ang="0">
                <a:pos x="8" y="134"/>
              </a:cxn>
              <a:cxn ang="0">
                <a:pos x="20" y="103"/>
              </a:cxn>
              <a:cxn ang="0">
                <a:pos x="38" y="73"/>
              </a:cxn>
              <a:cxn ang="0">
                <a:pos x="61" y="48"/>
              </a:cxn>
              <a:cxn ang="0">
                <a:pos x="88" y="28"/>
              </a:cxn>
              <a:cxn ang="0">
                <a:pos x="119" y="13"/>
              </a:cxn>
              <a:cxn ang="0">
                <a:pos x="152" y="3"/>
              </a:cxn>
              <a:cxn ang="0">
                <a:pos x="186" y="0"/>
              </a:cxn>
              <a:cxn ang="0">
                <a:pos x="220" y="3"/>
              </a:cxn>
              <a:cxn ang="0">
                <a:pos x="253" y="13"/>
              </a:cxn>
              <a:cxn ang="0">
                <a:pos x="284" y="28"/>
              </a:cxn>
              <a:cxn ang="0">
                <a:pos x="311" y="48"/>
              </a:cxn>
              <a:cxn ang="0">
                <a:pos x="334" y="73"/>
              </a:cxn>
              <a:cxn ang="0">
                <a:pos x="352" y="103"/>
              </a:cxn>
              <a:cxn ang="0">
                <a:pos x="365" y="134"/>
              </a:cxn>
              <a:cxn ang="0">
                <a:pos x="371" y="168"/>
              </a:cxn>
              <a:cxn ang="0">
                <a:pos x="371" y="202"/>
              </a:cxn>
              <a:cxn ang="0">
                <a:pos x="365" y="236"/>
              </a:cxn>
              <a:cxn ang="0">
                <a:pos x="352" y="268"/>
              </a:cxn>
              <a:cxn ang="0">
                <a:pos x="334" y="297"/>
              </a:cxn>
              <a:cxn ang="0">
                <a:pos x="311" y="322"/>
              </a:cxn>
              <a:cxn ang="0">
                <a:pos x="284" y="343"/>
              </a:cxn>
              <a:cxn ang="0">
                <a:pos x="253" y="358"/>
              </a:cxn>
              <a:cxn ang="0">
                <a:pos x="220" y="368"/>
              </a:cxn>
              <a:cxn ang="0">
                <a:pos x="186" y="370"/>
              </a:cxn>
              <a:cxn ang="0">
                <a:pos x="152" y="368"/>
              </a:cxn>
              <a:cxn ang="0">
                <a:pos x="119" y="358"/>
              </a:cxn>
              <a:cxn ang="0">
                <a:pos x="88" y="343"/>
              </a:cxn>
              <a:cxn ang="0">
                <a:pos x="61" y="322"/>
              </a:cxn>
              <a:cxn ang="0">
                <a:pos x="38" y="297"/>
              </a:cxn>
              <a:cxn ang="0">
                <a:pos x="20" y="268"/>
              </a:cxn>
              <a:cxn ang="0">
                <a:pos x="8" y="236"/>
              </a:cxn>
              <a:cxn ang="0">
                <a:pos x="1" y="202"/>
              </a:cxn>
            </a:cxnLst>
            <a:rect l="0" t="0" r="r" b="b"/>
            <a:pathLst>
              <a:path w="372" h="370">
                <a:moveTo>
                  <a:pt x="0" y="185"/>
                </a:moveTo>
                <a:lnTo>
                  <a:pt x="1" y="168"/>
                </a:lnTo>
                <a:lnTo>
                  <a:pt x="3" y="151"/>
                </a:lnTo>
                <a:lnTo>
                  <a:pt x="8" y="134"/>
                </a:lnTo>
                <a:lnTo>
                  <a:pt x="13" y="118"/>
                </a:lnTo>
                <a:lnTo>
                  <a:pt x="20" y="103"/>
                </a:lnTo>
                <a:lnTo>
                  <a:pt x="28" y="87"/>
                </a:lnTo>
                <a:lnTo>
                  <a:pt x="38" y="73"/>
                </a:lnTo>
                <a:lnTo>
                  <a:pt x="49" y="60"/>
                </a:lnTo>
                <a:lnTo>
                  <a:pt x="61" y="48"/>
                </a:lnTo>
                <a:lnTo>
                  <a:pt x="74" y="37"/>
                </a:lnTo>
                <a:lnTo>
                  <a:pt x="88" y="28"/>
                </a:lnTo>
                <a:lnTo>
                  <a:pt x="103" y="19"/>
                </a:lnTo>
                <a:lnTo>
                  <a:pt x="119" y="13"/>
                </a:lnTo>
                <a:lnTo>
                  <a:pt x="135" y="7"/>
                </a:lnTo>
                <a:lnTo>
                  <a:pt x="152" y="3"/>
                </a:lnTo>
                <a:lnTo>
                  <a:pt x="169" y="1"/>
                </a:lnTo>
                <a:lnTo>
                  <a:pt x="186" y="0"/>
                </a:lnTo>
                <a:lnTo>
                  <a:pt x="203" y="1"/>
                </a:lnTo>
                <a:lnTo>
                  <a:pt x="220" y="3"/>
                </a:lnTo>
                <a:lnTo>
                  <a:pt x="237" y="7"/>
                </a:lnTo>
                <a:lnTo>
                  <a:pt x="253" y="13"/>
                </a:lnTo>
                <a:lnTo>
                  <a:pt x="269" y="19"/>
                </a:lnTo>
                <a:lnTo>
                  <a:pt x="284" y="28"/>
                </a:lnTo>
                <a:lnTo>
                  <a:pt x="298" y="37"/>
                </a:lnTo>
                <a:lnTo>
                  <a:pt x="311" y="48"/>
                </a:lnTo>
                <a:lnTo>
                  <a:pt x="323" y="60"/>
                </a:lnTo>
                <a:lnTo>
                  <a:pt x="334" y="73"/>
                </a:lnTo>
                <a:lnTo>
                  <a:pt x="344" y="87"/>
                </a:lnTo>
                <a:lnTo>
                  <a:pt x="352" y="103"/>
                </a:lnTo>
                <a:lnTo>
                  <a:pt x="359" y="118"/>
                </a:lnTo>
                <a:lnTo>
                  <a:pt x="365" y="134"/>
                </a:lnTo>
                <a:lnTo>
                  <a:pt x="369" y="151"/>
                </a:lnTo>
                <a:lnTo>
                  <a:pt x="371" y="168"/>
                </a:lnTo>
                <a:lnTo>
                  <a:pt x="372" y="185"/>
                </a:lnTo>
                <a:lnTo>
                  <a:pt x="371" y="202"/>
                </a:lnTo>
                <a:lnTo>
                  <a:pt x="369" y="219"/>
                </a:lnTo>
                <a:lnTo>
                  <a:pt x="365" y="236"/>
                </a:lnTo>
                <a:lnTo>
                  <a:pt x="359" y="252"/>
                </a:lnTo>
                <a:lnTo>
                  <a:pt x="352" y="268"/>
                </a:lnTo>
                <a:lnTo>
                  <a:pt x="344" y="283"/>
                </a:lnTo>
                <a:lnTo>
                  <a:pt x="334" y="297"/>
                </a:lnTo>
                <a:lnTo>
                  <a:pt x="323" y="310"/>
                </a:lnTo>
                <a:lnTo>
                  <a:pt x="311" y="322"/>
                </a:lnTo>
                <a:lnTo>
                  <a:pt x="298" y="333"/>
                </a:lnTo>
                <a:lnTo>
                  <a:pt x="284" y="343"/>
                </a:lnTo>
                <a:lnTo>
                  <a:pt x="269" y="351"/>
                </a:lnTo>
                <a:lnTo>
                  <a:pt x="253" y="358"/>
                </a:lnTo>
                <a:lnTo>
                  <a:pt x="237" y="363"/>
                </a:lnTo>
                <a:lnTo>
                  <a:pt x="220" y="368"/>
                </a:lnTo>
                <a:lnTo>
                  <a:pt x="203" y="370"/>
                </a:lnTo>
                <a:lnTo>
                  <a:pt x="186" y="370"/>
                </a:lnTo>
                <a:lnTo>
                  <a:pt x="169" y="370"/>
                </a:lnTo>
                <a:lnTo>
                  <a:pt x="152" y="368"/>
                </a:lnTo>
                <a:lnTo>
                  <a:pt x="135" y="363"/>
                </a:lnTo>
                <a:lnTo>
                  <a:pt x="119" y="358"/>
                </a:lnTo>
                <a:lnTo>
                  <a:pt x="103" y="351"/>
                </a:lnTo>
                <a:lnTo>
                  <a:pt x="88" y="343"/>
                </a:lnTo>
                <a:lnTo>
                  <a:pt x="74" y="333"/>
                </a:lnTo>
                <a:lnTo>
                  <a:pt x="61" y="322"/>
                </a:lnTo>
                <a:lnTo>
                  <a:pt x="49" y="310"/>
                </a:lnTo>
                <a:lnTo>
                  <a:pt x="38" y="297"/>
                </a:lnTo>
                <a:lnTo>
                  <a:pt x="28" y="283"/>
                </a:lnTo>
                <a:lnTo>
                  <a:pt x="20" y="268"/>
                </a:lnTo>
                <a:lnTo>
                  <a:pt x="13" y="252"/>
                </a:lnTo>
                <a:lnTo>
                  <a:pt x="8" y="236"/>
                </a:lnTo>
                <a:lnTo>
                  <a:pt x="3" y="219"/>
                </a:lnTo>
                <a:lnTo>
                  <a:pt x="1" y="202"/>
                </a:lnTo>
                <a:lnTo>
                  <a:pt x="0" y="185"/>
                </a:lnTo>
                <a:close/>
              </a:path>
            </a:pathLst>
          </a:custGeom>
          <a:solidFill>
            <a:srgbClr val="00CC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100" dirty="0"/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Software Component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F4829C3-B876-436C-B7C7-6F6FD5CDBA54}"/>
              </a:ext>
            </a:extLst>
          </p:cNvPr>
          <p:cNvSpPr/>
          <p:nvPr/>
        </p:nvSpPr>
        <p:spPr>
          <a:xfrm>
            <a:off x="3135323" y="4685305"/>
            <a:ext cx="1295400" cy="5422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Network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interface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5167B5FF-1907-4ED6-94D0-809209E56FCE}"/>
              </a:ext>
            </a:extLst>
          </p:cNvPr>
          <p:cNvCxnSpPr>
            <a:endCxn id="29" idx="1"/>
          </p:cNvCxnSpPr>
          <p:nvPr/>
        </p:nvCxnSpPr>
        <p:spPr>
          <a:xfrm>
            <a:off x="2742066" y="4944790"/>
            <a:ext cx="393257" cy="116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Freeform 41">
            <a:extLst>
              <a:ext uri="{FF2B5EF4-FFF2-40B4-BE49-F238E27FC236}">
                <a16:creationId xmlns:a16="http://schemas.microsoft.com/office/drawing/2014/main" xmlns="" id="{CF413892-4255-403C-B484-D5EBC2F75121}"/>
              </a:ext>
            </a:extLst>
          </p:cNvPr>
          <p:cNvSpPr>
            <a:spLocks/>
          </p:cNvSpPr>
          <p:nvPr/>
        </p:nvSpPr>
        <p:spPr bwMode="auto">
          <a:xfrm>
            <a:off x="7045270" y="4863948"/>
            <a:ext cx="1143000" cy="1081086"/>
          </a:xfrm>
          <a:custGeom>
            <a:avLst/>
            <a:gdLst/>
            <a:ahLst/>
            <a:cxnLst>
              <a:cxn ang="0">
                <a:pos x="1" y="168"/>
              </a:cxn>
              <a:cxn ang="0">
                <a:pos x="8" y="134"/>
              </a:cxn>
              <a:cxn ang="0">
                <a:pos x="20" y="103"/>
              </a:cxn>
              <a:cxn ang="0">
                <a:pos x="38" y="73"/>
              </a:cxn>
              <a:cxn ang="0">
                <a:pos x="61" y="48"/>
              </a:cxn>
              <a:cxn ang="0">
                <a:pos x="88" y="28"/>
              </a:cxn>
              <a:cxn ang="0">
                <a:pos x="119" y="13"/>
              </a:cxn>
              <a:cxn ang="0">
                <a:pos x="152" y="3"/>
              </a:cxn>
              <a:cxn ang="0">
                <a:pos x="186" y="0"/>
              </a:cxn>
              <a:cxn ang="0">
                <a:pos x="220" y="3"/>
              </a:cxn>
              <a:cxn ang="0">
                <a:pos x="253" y="13"/>
              </a:cxn>
              <a:cxn ang="0">
                <a:pos x="284" y="28"/>
              </a:cxn>
              <a:cxn ang="0">
                <a:pos x="311" y="48"/>
              </a:cxn>
              <a:cxn ang="0">
                <a:pos x="334" y="73"/>
              </a:cxn>
              <a:cxn ang="0">
                <a:pos x="352" y="103"/>
              </a:cxn>
              <a:cxn ang="0">
                <a:pos x="365" y="134"/>
              </a:cxn>
              <a:cxn ang="0">
                <a:pos x="371" y="168"/>
              </a:cxn>
              <a:cxn ang="0">
                <a:pos x="371" y="202"/>
              </a:cxn>
              <a:cxn ang="0">
                <a:pos x="365" y="236"/>
              </a:cxn>
              <a:cxn ang="0">
                <a:pos x="352" y="268"/>
              </a:cxn>
              <a:cxn ang="0">
                <a:pos x="334" y="297"/>
              </a:cxn>
              <a:cxn ang="0">
                <a:pos x="311" y="322"/>
              </a:cxn>
              <a:cxn ang="0">
                <a:pos x="284" y="343"/>
              </a:cxn>
              <a:cxn ang="0">
                <a:pos x="253" y="358"/>
              </a:cxn>
              <a:cxn ang="0">
                <a:pos x="220" y="368"/>
              </a:cxn>
              <a:cxn ang="0">
                <a:pos x="186" y="370"/>
              </a:cxn>
              <a:cxn ang="0">
                <a:pos x="152" y="368"/>
              </a:cxn>
              <a:cxn ang="0">
                <a:pos x="119" y="358"/>
              </a:cxn>
              <a:cxn ang="0">
                <a:pos x="88" y="343"/>
              </a:cxn>
              <a:cxn ang="0">
                <a:pos x="61" y="322"/>
              </a:cxn>
              <a:cxn ang="0">
                <a:pos x="38" y="297"/>
              </a:cxn>
              <a:cxn ang="0">
                <a:pos x="20" y="268"/>
              </a:cxn>
              <a:cxn ang="0">
                <a:pos x="8" y="236"/>
              </a:cxn>
              <a:cxn ang="0">
                <a:pos x="1" y="202"/>
              </a:cxn>
            </a:cxnLst>
            <a:rect l="0" t="0" r="r" b="b"/>
            <a:pathLst>
              <a:path w="372" h="370">
                <a:moveTo>
                  <a:pt x="0" y="185"/>
                </a:moveTo>
                <a:lnTo>
                  <a:pt x="1" y="168"/>
                </a:lnTo>
                <a:lnTo>
                  <a:pt x="3" y="151"/>
                </a:lnTo>
                <a:lnTo>
                  <a:pt x="8" y="134"/>
                </a:lnTo>
                <a:lnTo>
                  <a:pt x="13" y="118"/>
                </a:lnTo>
                <a:lnTo>
                  <a:pt x="20" y="103"/>
                </a:lnTo>
                <a:lnTo>
                  <a:pt x="28" y="87"/>
                </a:lnTo>
                <a:lnTo>
                  <a:pt x="38" y="73"/>
                </a:lnTo>
                <a:lnTo>
                  <a:pt x="49" y="60"/>
                </a:lnTo>
                <a:lnTo>
                  <a:pt x="61" y="48"/>
                </a:lnTo>
                <a:lnTo>
                  <a:pt x="74" y="37"/>
                </a:lnTo>
                <a:lnTo>
                  <a:pt x="88" y="28"/>
                </a:lnTo>
                <a:lnTo>
                  <a:pt x="103" y="19"/>
                </a:lnTo>
                <a:lnTo>
                  <a:pt x="119" y="13"/>
                </a:lnTo>
                <a:lnTo>
                  <a:pt x="135" y="7"/>
                </a:lnTo>
                <a:lnTo>
                  <a:pt x="152" y="3"/>
                </a:lnTo>
                <a:lnTo>
                  <a:pt x="169" y="1"/>
                </a:lnTo>
                <a:lnTo>
                  <a:pt x="186" y="0"/>
                </a:lnTo>
                <a:lnTo>
                  <a:pt x="203" y="1"/>
                </a:lnTo>
                <a:lnTo>
                  <a:pt x="220" y="3"/>
                </a:lnTo>
                <a:lnTo>
                  <a:pt x="237" y="7"/>
                </a:lnTo>
                <a:lnTo>
                  <a:pt x="253" y="13"/>
                </a:lnTo>
                <a:lnTo>
                  <a:pt x="269" y="19"/>
                </a:lnTo>
                <a:lnTo>
                  <a:pt x="284" y="28"/>
                </a:lnTo>
                <a:lnTo>
                  <a:pt x="298" y="37"/>
                </a:lnTo>
                <a:lnTo>
                  <a:pt x="311" y="48"/>
                </a:lnTo>
                <a:lnTo>
                  <a:pt x="323" y="60"/>
                </a:lnTo>
                <a:lnTo>
                  <a:pt x="334" y="73"/>
                </a:lnTo>
                <a:lnTo>
                  <a:pt x="344" y="87"/>
                </a:lnTo>
                <a:lnTo>
                  <a:pt x="352" y="103"/>
                </a:lnTo>
                <a:lnTo>
                  <a:pt x="359" y="118"/>
                </a:lnTo>
                <a:lnTo>
                  <a:pt x="365" y="134"/>
                </a:lnTo>
                <a:lnTo>
                  <a:pt x="369" y="151"/>
                </a:lnTo>
                <a:lnTo>
                  <a:pt x="371" y="168"/>
                </a:lnTo>
                <a:lnTo>
                  <a:pt x="372" y="185"/>
                </a:lnTo>
                <a:lnTo>
                  <a:pt x="371" y="202"/>
                </a:lnTo>
                <a:lnTo>
                  <a:pt x="369" y="219"/>
                </a:lnTo>
                <a:lnTo>
                  <a:pt x="365" y="236"/>
                </a:lnTo>
                <a:lnTo>
                  <a:pt x="359" y="252"/>
                </a:lnTo>
                <a:lnTo>
                  <a:pt x="352" y="268"/>
                </a:lnTo>
                <a:lnTo>
                  <a:pt x="344" y="283"/>
                </a:lnTo>
                <a:lnTo>
                  <a:pt x="334" y="297"/>
                </a:lnTo>
                <a:lnTo>
                  <a:pt x="323" y="310"/>
                </a:lnTo>
                <a:lnTo>
                  <a:pt x="311" y="322"/>
                </a:lnTo>
                <a:lnTo>
                  <a:pt x="298" y="333"/>
                </a:lnTo>
                <a:lnTo>
                  <a:pt x="284" y="343"/>
                </a:lnTo>
                <a:lnTo>
                  <a:pt x="269" y="351"/>
                </a:lnTo>
                <a:lnTo>
                  <a:pt x="253" y="358"/>
                </a:lnTo>
                <a:lnTo>
                  <a:pt x="237" y="363"/>
                </a:lnTo>
                <a:lnTo>
                  <a:pt x="220" y="368"/>
                </a:lnTo>
                <a:lnTo>
                  <a:pt x="203" y="370"/>
                </a:lnTo>
                <a:lnTo>
                  <a:pt x="186" y="370"/>
                </a:lnTo>
                <a:lnTo>
                  <a:pt x="169" y="370"/>
                </a:lnTo>
                <a:lnTo>
                  <a:pt x="152" y="368"/>
                </a:lnTo>
                <a:lnTo>
                  <a:pt x="135" y="363"/>
                </a:lnTo>
                <a:lnTo>
                  <a:pt x="119" y="358"/>
                </a:lnTo>
                <a:lnTo>
                  <a:pt x="103" y="351"/>
                </a:lnTo>
                <a:lnTo>
                  <a:pt x="88" y="343"/>
                </a:lnTo>
                <a:lnTo>
                  <a:pt x="74" y="333"/>
                </a:lnTo>
                <a:lnTo>
                  <a:pt x="61" y="322"/>
                </a:lnTo>
                <a:lnTo>
                  <a:pt x="49" y="310"/>
                </a:lnTo>
                <a:lnTo>
                  <a:pt x="38" y="297"/>
                </a:lnTo>
                <a:lnTo>
                  <a:pt x="28" y="283"/>
                </a:lnTo>
                <a:lnTo>
                  <a:pt x="20" y="268"/>
                </a:lnTo>
                <a:lnTo>
                  <a:pt x="13" y="252"/>
                </a:lnTo>
                <a:lnTo>
                  <a:pt x="8" y="236"/>
                </a:lnTo>
                <a:lnTo>
                  <a:pt x="3" y="219"/>
                </a:lnTo>
                <a:lnTo>
                  <a:pt x="1" y="202"/>
                </a:lnTo>
                <a:lnTo>
                  <a:pt x="0" y="185"/>
                </a:lnTo>
                <a:close/>
              </a:path>
            </a:pathLst>
          </a:custGeom>
          <a:solidFill>
            <a:srgbClr val="00CC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100" dirty="0"/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Software Component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362C82CD-5F00-4711-A05E-74553CE3B4C9}"/>
              </a:ext>
            </a:extLst>
          </p:cNvPr>
          <p:cNvCxnSpPr/>
          <p:nvPr/>
        </p:nvCxnSpPr>
        <p:spPr>
          <a:xfrm>
            <a:off x="4485313" y="5099526"/>
            <a:ext cx="1226588" cy="1397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B0E463C-0170-4EEF-B3C8-589B87ECF306}"/>
              </a:ext>
            </a:extLst>
          </p:cNvPr>
          <p:cNvSpPr txBox="1"/>
          <p:nvPr/>
        </p:nvSpPr>
        <p:spPr>
          <a:xfrm>
            <a:off x="1679575" y="5576931"/>
            <a:ext cx="1051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Big Endian</a:t>
            </a:r>
          </a:p>
          <a:p>
            <a:pPr algn="ctr"/>
            <a:r>
              <a:rPr lang="en-US" sz="1400" dirty="0"/>
              <a:t>System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14AC5C22-E091-48DF-85B8-29DC8FF2B5B6}"/>
              </a:ext>
            </a:extLst>
          </p:cNvPr>
          <p:cNvSpPr txBox="1"/>
          <p:nvPr/>
        </p:nvSpPr>
        <p:spPr>
          <a:xfrm>
            <a:off x="7055079" y="5909587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Little Endian</a:t>
            </a:r>
          </a:p>
          <a:p>
            <a:pPr algn="ctr"/>
            <a:r>
              <a:rPr lang="en-US" sz="1400" dirty="0"/>
              <a:t>System</a:t>
            </a:r>
          </a:p>
        </p:txBody>
      </p:sp>
      <p:sp>
        <p:nvSpPr>
          <p:cNvPr id="35" name="Freeform 41">
            <a:extLst>
              <a:ext uri="{FF2B5EF4-FFF2-40B4-BE49-F238E27FC236}">
                <a16:creationId xmlns:a16="http://schemas.microsoft.com/office/drawing/2014/main" xmlns="" id="{D44D21A5-B4BD-4B93-AD0C-9C40101A8099}"/>
              </a:ext>
            </a:extLst>
          </p:cNvPr>
          <p:cNvSpPr>
            <a:spLocks/>
          </p:cNvSpPr>
          <p:nvPr/>
        </p:nvSpPr>
        <p:spPr bwMode="auto">
          <a:xfrm>
            <a:off x="6978423" y="3475404"/>
            <a:ext cx="1143000" cy="1081086"/>
          </a:xfrm>
          <a:custGeom>
            <a:avLst/>
            <a:gdLst/>
            <a:ahLst/>
            <a:cxnLst>
              <a:cxn ang="0">
                <a:pos x="1" y="168"/>
              </a:cxn>
              <a:cxn ang="0">
                <a:pos x="8" y="134"/>
              </a:cxn>
              <a:cxn ang="0">
                <a:pos x="20" y="103"/>
              </a:cxn>
              <a:cxn ang="0">
                <a:pos x="38" y="73"/>
              </a:cxn>
              <a:cxn ang="0">
                <a:pos x="61" y="48"/>
              </a:cxn>
              <a:cxn ang="0">
                <a:pos x="88" y="28"/>
              </a:cxn>
              <a:cxn ang="0">
                <a:pos x="119" y="13"/>
              </a:cxn>
              <a:cxn ang="0">
                <a:pos x="152" y="3"/>
              </a:cxn>
              <a:cxn ang="0">
                <a:pos x="186" y="0"/>
              </a:cxn>
              <a:cxn ang="0">
                <a:pos x="220" y="3"/>
              </a:cxn>
              <a:cxn ang="0">
                <a:pos x="253" y="13"/>
              </a:cxn>
              <a:cxn ang="0">
                <a:pos x="284" y="28"/>
              </a:cxn>
              <a:cxn ang="0">
                <a:pos x="311" y="48"/>
              </a:cxn>
              <a:cxn ang="0">
                <a:pos x="334" y="73"/>
              </a:cxn>
              <a:cxn ang="0">
                <a:pos x="352" y="103"/>
              </a:cxn>
              <a:cxn ang="0">
                <a:pos x="365" y="134"/>
              </a:cxn>
              <a:cxn ang="0">
                <a:pos x="371" y="168"/>
              </a:cxn>
              <a:cxn ang="0">
                <a:pos x="371" y="202"/>
              </a:cxn>
              <a:cxn ang="0">
                <a:pos x="365" y="236"/>
              </a:cxn>
              <a:cxn ang="0">
                <a:pos x="352" y="268"/>
              </a:cxn>
              <a:cxn ang="0">
                <a:pos x="334" y="297"/>
              </a:cxn>
              <a:cxn ang="0">
                <a:pos x="311" y="322"/>
              </a:cxn>
              <a:cxn ang="0">
                <a:pos x="284" y="343"/>
              </a:cxn>
              <a:cxn ang="0">
                <a:pos x="253" y="358"/>
              </a:cxn>
              <a:cxn ang="0">
                <a:pos x="220" y="368"/>
              </a:cxn>
              <a:cxn ang="0">
                <a:pos x="186" y="370"/>
              </a:cxn>
              <a:cxn ang="0">
                <a:pos x="152" y="368"/>
              </a:cxn>
              <a:cxn ang="0">
                <a:pos x="119" y="358"/>
              </a:cxn>
              <a:cxn ang="0">
                <a:pos x="88" y="343"/>
              </a:cxn>
              <a:cxn ang="0">
                <a:pos x="61" y="322"/>
              </a:cxn>
              <a:cxn ang="0">
                <a:pos x="38" y="297"/>
              </a:cxn>
              <a:cxn ang="0">
                <a:pos x="20" y="268"/>
              </a:cxn>
              <a:cxn ang="0">
                <a:pos x="8" y="236"/>
              </a:cxn>
              <a:cxn ang="0">
                <a:pos x="1" y="202"/>
              </a:cxn>
            </a:cxnLst>
            <a:rect l="0" t="0" r="r" b="b"/>
            <a:pathLst>
              <a:path w="372" h="370">
                <a:moveTo>
                  <a:pt x="0" y="185"/>
                </a:moveTo>
                <a:lnTo>
                  <a:pt x="1" y="168"/>
                </a:lnTo>
                <a:lnTo>
                  <a:pt x="3" y="151"/>
                </a:lnTo>
                <a:lnTo>
                  <a:pt x="8" y="134"/>
                </a:lnTo>
                <a:lnTo>
                  <a:pt x="13" y="118"/>
                </a:lnTo>
                <a:lnTo>
                  <a:pt x="20" y="103"/>
                </a:lnTo>
                <a:lnTo>
                  <a:pt x="28" y="87"/>
                </a:lnTo>
                <a:lnTo>
                  <a:pt x="38" y="73"/>
                </a:lnTo>
                <a:lnTo>
                  <a:pt x="49" y="60"/>
                </a:lnTo>
                <a:lnTo>
                  <a:pt x="61" y="48"/>
                </a:lnTo>
                <a:lnTo>
                  <a:pt x="74" y="37"/>
                </a:lnTo>
                <a:lnTo>
                  <a:pt x="88" y="28"/>
                </a:lnTo>
                <a:lnTo>
                  <a:pt x="103" y="19"/>
                </a:lnTo>
                <a:lnTo>
                  <a:pt x="119" y="13"/>
                </a:lnTo>
                <a:lnTo>
                  <a:pt x="135" y="7"/>
                </a:lnTo>
                <a:lnTo>
                  <a:pt x="152" y="3"/>
                </a:lnTo>
                <a:lnTo>
                  <a:pt x="169" y="1"/>
                </a:lnTo>
                <a:lnTo>
                  <a:pt x="186" y="0"/>
                </a:lnTo>
                <a:lnTo>
                  <a:pt x="203" y="1"/>
                </a:lnTo>
                <a:lnTo>
                  <a:pt x="220" y="3"/>
                </a:lnTo>
                <a:lnTo>
                  <a:pt x="237" y="7"/>
                </a:lnTo>
                <a:lnTo>
                  <a:pt x="253" y="13"/>
                </a:lnTo>
                <a:lnTo>
                  <a:pt x="269" y="19"/>
                </a:lnTo>
                <a:lnTo>
                  <a:pt x="284" y="28"/>
                </a:lnTo>
                <a:lnTo>
                  <a:pt x="298" y="37"/>
                </a:lnTo>
                <a:lnTo>
                  <a:pt x="311" y="48"/>
                </a:lnTo>
                <a:lnTo>
                  <a:pt x="323" y="60"/>
                </a:lnTo>
                <a:lnTo>
                  <a:pt x="334" y="73"/>
                </a:lnTo>
                <a:lnTo>
                  <a:pt x="344" y="87"/>
                </a:lnTo>
                <a:lnTo>
                  <a:pt x="352" y="103"/>
                </a:lnTo>
                <a:lnTo>
                  <a:pt x="359" y="118"/>
                </a:lnTo>
                <a:lnTo>
                  <a:pt x="365" y="134"/>
                </a:lnTo>
                <a:lnTo>
                  <a:pt x="369" y="151"/>
                </a:lnTo>
                <a:lnTo>
                  <a:pt x="371" y="168"/>
                </a:lnTo>
                <a:lnTo>
                  <a:pt x="372" y="185"/>
                </a:lnTo>
                <a:lnTo>
                  <a:pt x="371" y="202"/>
                </a:lnTo>
                <a:lnTo>
                  <a:pt x="369" y="219"/>
                </a:lnTo>
                <a:lnTo>
                  <a:pt x="365" y="236"/>
                </a:lnTo>
                <a:lnTo>
                  <a:pt x="359" y="252"/>
                </a:lnTo>
                <a:lnTo>
                  <a:pt x="352" y="268"/>
                </a:lnTo>
                <a:lnTo>
                  <a:pt x="344" y="283"/>
                </a:lnTo>
                <a:lnTo>
                  <a:pt x="334" y="297"/>
                </a:lnTo>
                <a:lnTo>
                  <a:pt x="323" y="310"/>
                </a:lnTo>
                <a:lnTo>
                  <a:pt x="311" y="322"/>
                </a:lnTo>
                <a:lnTo>
                  <a:pt x="298" y="333"/>
                </a:lnTo>
                <a:lnTo>
                  <a:pt x="284" y="343"/>
                </a:lnTo>
                <a:lnTo>
                  <a:pt x="269" y="351"/>
                </a:lnTo>
                <a:lnTo>
                  <a:pt x="253" y="358"/>
                </a:lnTo>
                <a:lnTo>
                  <a:pt x="237" y="363"/>
                </a:lnTo>
                <a:lnTo>
                  <a:pt x="220" y="368"/>
                </a:lnTo>
                <a:lnTo>
                  <a:pt x="203" y="370"/>
                </a:lnTo>
                <a:lnTo>
                  <a:pt x="186" y="370"/>
                </a:lnTo>
                <a:lnTo>
                  <a:pt x="169" y="370"/>
                </a:lnTo>
                <a:lnTo>
                  <a:pt x="152" y="368"/>
                </a:lnTo>
                <a:lnTo>
                  <a:pt x="135" y="363"/>
                </a:lnTo>
                <a:lnTo>
                  <a:pt x="119" y="358"/>
                </a:lnTo>
                <a:lnTo>
                  <a:pt x="103" y="351"/>
                </a:lnTo>
                <a:lnTo>
                  <a:pt x="88" y="343"/>
                </a:lnTo>
                <a:lnTo>
                  <a:pt x="74" y="333"/>
                </a:lnTo>
                <a:lnTo>
                  <a:pt x="61" y="322"/>
                </a:lnTo>
                <a:lnTo>
                  <a:pt x="49" y="310"/>
                </a:lnTo>
                <a:lnTo>
                  <a:pt x="38" y="297"/>
                </a:lnTo>
                <a:lnTo>
                  <a:pt x="28" y="283"/>
                </a:lnTo>
                <a:lnTo>
                  <a:pt x="20" y="268"/>
                </a:lnTo>
                <a:lnTo>
                  <a:pt x="13" y="252"/>
                </a:lnTo>
                <a:lnTo>
                  <a:pt x="8" y="236"/>
                </a:lnTo>
                <a:lnTo>
                  <a:pt x="3" y="219"/>
                </a:lnTo>
                <a:lnTo>
                  <a:pt x="1" y="202"/>
                </a:lnTo>
                <a:lnTo>
                  <a:pt x="0" y="185"/>
                </a:lnTo>
                <a:close/>
              </a:path>
            </a:pathLst>
          </a:custGeom>
          <a:solidFill>
            <a:srgbClr val="00CC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100" dirty="0"/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Software Component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F94356BE-2CC9-4332-B480-F1B4BDDED69D}"/>
              </a:ext>
            </a:extLst>
          </p:cNvPr>
          <p:cNvCxnSpPr>
            <a:stCxn id="29" idx="3"/>
          </p:cNvCxnSpPr>
          <p:nvPr/>
        </p:nvCxnSpPr>
        <p:spPr>
          <a:xfrm flipV="1">
            <a:off x="4430723" y="3799651"/>
            <a:ext cx="2014299" cy="11568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Freeform 41">
            <a:extLst>
              <a:ext uri="{FF2B5EF4-FFF2-40B4-BE49-F238E27FC236}">
                <a16:creationId xmlns:a16="http://schemas.microsoft.com/office/drawing/2014/main" xmlns="" id="{AB39DEF3-C5BC-4D0B-88E2-7E1DBBA84CCD}"/>
              </a:ext>
            </a:extLst>
          </p:cNvPr>
          <p:cNvSpPr>
            <a:spLocks/>
          </p:cNvSpPr>
          <p:nvPr/>
        </p:nvSpPr>
        <p:spPr bwMode="auto">
          <a:xfrm>
            <a:off x="5713703" y="5011611"/>
            <a:ext cx="796925" cy="716110"/>
          </a:xfrm>
          <a:custGeom>
            <a:avLst/>
            <a:gdLst/>
            <a:ahLst/>
            <a:cxnLst>
              <a:cxn ang="0">
                <a:pos x="1" y="168"/>
              </a:cxn>
              <a:cxn ang="0">
                <a:pos x="8" y="134"/>
              </a:cxn>
              <a:cxn ang="0">
                <a:pos x="20" y="103"/>
              </a:cxn>
              <a:cxn ang="0">
                <a:pos x="38" y="73"/>
              </a:cxn>
              <a:cxn ang="0">
                <a:pos x="61" y="48"/>
              </a:cxn>
              <a:cxn ang="0">
                <a:pos x="88" y="28"/>
              </a:cxn>
              <a:cxn ang="0">
                <a:pos x="119" y="13"/>
              </a:cxn>
              <a:cxn ang="0">
                <a:pos x="152" y="3"/>
              </a:cxn>
              <a:cxn ang="0">
                <a:pos x="186" y="0"/>
              </a:cxn>
              <a:cxn ang="0">
                <a:pos x="220" y="3"/>
              </a:cxn>
              <a:cxn ang="0">
                <a:pos x="253" y="13"/>
              </a:cxn>
              <a:cxn ang="0">
                <a:pos x="284" y="28"/>
              </a:cxn>
              <a:cxn ang="0">
                <a:pos x="311" y="48"/>
              </a:cxn>
              <a:cxn ang="0">
                <a:pos x="334" y="73"/>
              </a:cxn>
              <a:cxn ang="0">
                <a:pos x="352" y="103"/>
              </a:cxn>
              <a:cxn ang="0">
                <a:pos x="365" y="134"/>
              </a:cxn>
              <a:cxn ang="0">
                <a:pos x="371" y="168"/>
              </a:cxn>
              <a:cxn ang="0">
                <a:pos x="371" y="202"/>
              </a:cxn>
              <a:cxn ang="0">
                <a:pos x="365" y="236"/>
              </a:cxn>
              <a:cxn ang="0">
                <a:pos x="352" y="268"/>
              </a:cxn>
              <a:cxn ang="0">
                <a:pos x="334" y="297"/>
              </a:cxn>
              <a:cxn ang="0">
                <a:pos x="311" y="322"/>
              </a:cxn>
              <a:cxn ang="0">
                <a:pos x="284" y="343"/>
              </a:cxn>
              <a:cxn ang="0">
                <a:pos x="253" y="358"/>
              </a:cxn>
              <a:cxn ang="0">
                <a:pos x="220" y="368"/>
              </a:cxn>
              <a:cxn ang="0">
                <a:pos x="186" y="370"/>
              </a:cxn>
              <a:cxn ang="0">
                <a:pos x="152" y="368"/>
              </a:cxn>
              <a:cxn ang="0">
                <a:pos x="119" y="358"/>
              </a:cxn>
              <a:cxn ang="0">
                <a:pos x="88" y="343"/>
              </a:cxn>
              <a:cxn ang="0">
                <a:pos x="61" y="322"/>
              </a:cxn>
              <a:cxn ang="0">
                <a:pos x="38" y="297"/>
              </a:cxn>
              <a:cxn ang="0">
                <a:pos x="20" y="268"/>
              </a:cxn>
              <a:cxn ang="0">
                <a:pos x="8" y="236"/>
              </a:cxn>
              <a:cxn ang="0">
                <a:pos x="1" y="202"/>
              </a:cxn>
            </a:cxnLst>
            <a:rect l="0" t="0" r="r" b="b"/>
            <a:pathLst>
              <a:path w="372" h="370">
                <a:moveTo>
                  <a:pt x="0" y="185"/>
                </a:moveTo>
                <a:lnTo>
                  <a:pt x="1" y="168"/>
                </a:lnTo>
                <a:lnTo>
                  <a:pt x="3" y="151"/>
                </a:lnTo>
                <a:lnTo>
                  <a:pt x="8" y="134"/>
                </a:lnTo>
                <a:lnTo>
                  <a:pt x="13" y="118"/>
                </a:lnTo>
                <a:lnTo>
                  <a:pt x="20" y="103"/>
                </a:lnTo>
                <a:lnTo>
                  <a:pt x="28" y="87"/>
                </a:lnTo>
                <a:lnTo>
                  <a:pt x="38" y="73"/>
                </a:lnTo>
                <a:lnTo>
                  <a:pt x="49" y="60"/>
                </a:lnTo>
                <a:lnTo>
                  <a:pt x="61" y="48"/>
                </a:lnTo>
                <a:lnTo>
                  <a:pt x="74" y="37"/>
                </a:lnTo>
                <a:lnTo>
                  <a:pt x="88" y="28"/>
                </a:lnTo>
                <a:lnTo>
                  <a:pt x="103" y="19"/>
                </a:lnTo>
                <a:lnTo>
                  <a:pt x="119" y="13"/>
                </a:lnTo>
                <a:lnTo>
                  <a:pt x="135" y="7"/>
                </a:lnTo>
                <a:lnTo>
                  <a:pt x="152" y="3"/>
                </a:lnTo>
                <a:lnTo>
                  <a:pt x="169" y="1"/>
                </a:lnTo>
                <a:lnTo>
                  <a:pt x="186" y="0"/>
                </a:lnTo>
                <a:lnTo>
                  <a:pt x="203" y="1"/>
                </a:lnTo>
                <a:lnTo>
                  <a:pt x="220" y="3"/>
                </a:lnTo>
                <a:lnTo>
                  <a:pt x="237" y="7"/>
                </a:lnTo>
                <a:lnTo>
                  <a:pt x="253" y="13"/>
                </a:lnTo>
                <a:lnTo>
                  <a:pt x="269" y="19"/>
                </a:lnTo>
                <a:lnTo>
                  <a:pt x="284" y="28"/>
                </a:lnTo>
                <a:lnTo>
                  <a:pt x="298" y="37"/>
                </a:lnTo>
                <a:lnTo>
                  <a:pt x="311" y="48"/>
                </a:lnTo>
                <a:lnTo>
                  <a:pt x="323" y="60"/>
                </a:lnTo>
                <a:lnTo>
                  <a:pt x="334" y="73"/>
                </a:lnTo>
                <a:lnTo>
                  <a:pt x="344" y="87"/>
                </a:lnTo>
                <a:lnTo>
                  <a:pt x="352" y="103"/>
                </a:lnTo>
                <a:lnTo>
                  <a:pt x="359" y="118"/>
                </a:lnTo>
                <a:lnTo>
                  <a:pt x="365" y="134"/>
                </a:lnTo>
                <a:lnTo>
                  <a:pt x="369" y="151"/>
                </a:lnTo>
                <a:lnTo>
                  <a:pt x="371" y="168"/>
                </a:lnTo>
                <a:lnTo>
                  <a:pt x="372" y="185"/>
                </a:lnTo>
                <a:lnTo>
                  <a:pt x="371" y="202"/>
                </a:lnTo>
                <a:lnTo>
                  <a:pt x="369" y="219"/>
                </a:lnTo>
                <a:lnTo>
                  <a:pt x="365" y="236"/>
                </a:lnTo>
                <a:lnTo>
                  <a:pt x="359" y="252"/>
                </a:lnTo>
                <a:lnTo>
                  <a:pt x="352" y="268"/>
                </a:lnTo>
                <a:lnTo>
                  <a:pt x="344" y="283"/>
                </a:lnTo>
                <a:lnTo>
                  <a:pt x="334" y="297"/>
                </a:lnTo>
                <a:lnTo>
                  <a:pt x="323" y="310"/>
                </a:lnTo>
                <a:lnTo>
                  <a:pt x="311" y="322"/>
                </a:lnTo>
                <a:lnTo>
                  <a:pt x="298" y="333"/>
                </a:lnTo>
                <a:lnTo>
                  <a:pt x="284" y="343"/>
                </a:lnTo>
                <a:lnTo>
                  <a:pt x="269" y="351"/>
                </a:lnTo>
                <a:lnTo>
                  <a:pt x="253" y="358"/>
                </a:lnTo>
                <a:lnTo>
                  <a:pt x="237" y="363"/>
                </a:lnTo>
                <a:lnTo>
                  <a:pt x="220" y="368"/>
                </a:lnTo>
                <a:lnTo>
                  <a:pt x="203" y="370"/>
                </a:lnTo>
                <a:lnTo>
                  <a:pt x="186" y="370"/>
                </a:lnTo>
                <a:lnTo>
                  <a:pt x="169" y="370"/>
                </a:lnTo>
                <a:lnTo>
                  <a:pt x="152" y="368"/>
                </a:lnTo>
                <a:lnTo>
                  <a:pt x="135" y="363"/>
                </a:lnTo>
                <a:lnTo>
                  <a:pt x="119" y="358"/>
                </a:lnTo>
                <a:lnTo>
                  <a:pt x="103" y="351"/>
                </a:lnTo>
                <a:lnTo>
                  <a:pt x="88" y="343"/>
                </a:lnTo>
                <a:lnTo>
                  <a:pt x="74" y="333"/>
                </a:lnTo>
                <a:lnTo>
                  <a:pt x="61" y="322"/>
                </a:lnTo>
                <a:lnTo>
                  <a:pt x="49" y="310"/>
                </a:lnTo>
                <a:lnTo>
                  <a:pt x="38" y="297"/>
                </a:lnTo>
                <a:lnTo>
                  <a:pt x="28" y="283"/>
                </a:lnTo>
                <a:lnTo>
                  <a:pt x="20" y="268"/>
                </a:lnTo>
                <a:lnTo>
                  <a:pt x="13" y="252"/>
                </a:lnTo>
                <a:lnTo>
                  <a:pt x="8" y="236"/>
                </a:lnTo>
                <a:lnTo>
                  <a:pt x="3" y="219"/>
                </a:lnTo>
                <a:lnTo>
                  <a:pt x="1" y="202"/>
                </a:lnTo>
                <a:lnTo>
                  <a:pt x="0" y="185"/>
                </a:lnTo>
                <a:close/>
              </a:path>
            </a:pathLst>
          </a:custGeom>
          <a:solidFill>
            <a:srgbClr val="00CC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050" dirty="0"/>
          </a:p>
          <a:p>
            <a:pPr algn="ctr"/>
            <a:r>
              <a:rPr lang="en-US" sz="1050" dirty="0"/>
              <a:t>Converter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D4BBFB37-9EC7-4A8C-858F-51826D801080}"/>
              </a:ext>
            </a:extLst>
          </p:cNvPr>
          <p:cNvCxnSpPr/>
          <p:nvPr/>
        </p:nvCxnSpPr>
        <p:spPr>
          <a:xfrm>
            <a:off x="6578718" y="5349117"/>
            <a:ext cx="445259" cy="113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Folded Corner 39">
            <a:extLst>
              <a:ext uri="{FF2B5EF4-FFF2-40B4-BE49-F238E27FC236}">
                <a16:creationId xmlns:a16="http://schemas.microsoft.com/office/drawing/2014/main" xmlns="" id="{C8457566-468C-4289-9228-EF8D1A9BE309}"/>
              </a:ext>
            </a:extLst>
          </p:cNvPr>
          <p:cNvSpPr/>
          <p:nvPr/>
        </p:nvSpPr>
        <p:spPr>
          <a:xfrm>
            <a:off x="5116103" y="4763576"/>
            <a:ext cx="537028" cy="319370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EDS</a:t>
            </a:r>
          </a:p>
        </p:txBody>
      </p:sp>
      <p:sp>
        <p:nvSpPr>
          <p:cNvPr id="48" name="Folded Corner 40">
            <a:extLst>
              <a:ext uri="{FF2B5EF4-FFF2-40B4-BE49-F238E27FC236}">
                <a16:creationId xmlns:a16="http://schemas.microsoft.com/office/drawing/2014/main" xmlns="" id="{8AA5FD48-51A8-4DA3-9024-48B1A9BDE326}"/>
              </a:ext>
            </a:extLst>
          </p:cNvPr>
          <p:cNvSpPr/>
          <p:nvPr/>
        </p:nvSpPr>
        <p:spPr>
          <a:xfrm>
            <a:off x="6554959" y="4944790"/>
            <a:ext cx="537028" cy="31937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EDS</a:t>
            </a:r>
          </a:p>
        </p:txBody>
      </p:sp>
      <p:sp>
        <p:nvSpPr>
          <p:cNvPr id="49" name="Folded Corner 41">
            <a:extLst>
              <a:ext uri="{FF2B5EF4-FFF2-40B4-BE49-F238E27FC236}">
                <a16:creationId xmlns:a16="http://schemas.microsoft.com/office/drawing/2014/main" xmlns="" id="{33F5610D-FF7B-4CA2-9FD0-CBC19ED6AE7B}"/>
              </a:ext>
            </a:extLst>
          </p:cNvPr>
          <p:cNvSpPr/>
          <p:nvPr/>
        </p:nvSpPr>
        <p:spPr>
          <a:xfrm>
            <a:off x="6174695" y="3212323"/>
            <a:ext cx="537028" cy="319370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EDS</a:t>
            </a:r>
          </a:p>
        </p:txBody>
      </p:sp>
      <p:sp>
        <p:nvSpPr>
          <p:cNvPr id="50" name="Folded Corner 44">
            <a:extLst>
              <a:ext uri="{FF2B5EF4-FFF2-40B4-BE49-F238E27FC236}">
                <a16:creationId xmlns:a16="http://schemas.microsoft.com/office/drawing/2014/main" xmlns="" id="{51BD4125-05B8-4343-A73A-794B951156EC}"/>
              </a:ext>
            </a:extLst>
          </p:cNvPr>
          <p:cNvSpPr/>
          <p:nvPr/>
        </p:nvSpPr>
        <p:spPr>
          <a:xfrm>
            <a:off x="1330552" y="4335975"/>
            <a:ext cx="537028" cy="319370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EDS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31DC6CDF-DBB5-492E-A08C-75B83909247D}"/>
              </a:ext>
            </a:extLst>
          </p:cNvPr>
          <p:cNvSpPr txBox="1"/>
          <p:nvPr/>
        </p:nvSpPr>
        <p:spPr>
          <a:xfrm>
            <a:off x="7023977" y="2935889"/>
            <a:ext cx="1051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Big Endian</a:t>
            </a:r>
          </a:p>
          <a:p>
            <a:pPr algn="ctr"/>
            <a:r>
              <a:rPr lang="en-US" sz="1400" dirty="0"/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3690207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cFS Software Component</a:t>
            </a:r>
          </a:p>
        </p:txBody>
      </p:sp>
      <p:sp>
        <p:nvSpPr>
          <p:cNvPr id="4" name="Freeform 41"/>
          <p:cNvSpPr>
            <a:spLocks/>
          </p:cNvSpPr>
          <p:nvPr/>
        </p:nvSpPr>
        <p:spPr bwMode="auto">
          <a:xfrm>
            <a:off x="3657600" y="4873627"/>
            <a:ext cx="1143000" cy="1081086"/>
          </a:xfrm>
          <a:custGeom>
            <a:avLst/>
            <a:gdLst/>
            <a:ahLst/>
            <a:cxnLst>
              <a:cxn ang="0">
                <a:pos x="1" y="168"/>
              </a:cxn>
              <a:cxn ang="0">
                <a:pos x="8" y="134"/>
              </a:cxn>
              <a:cxn ang="0">
                <a:pos x="20" y="103"/>
              </a:cxn>
              <a:cxn ang="0">
                <a:pos x="38" y="73"/>
              </a:cxn>
              <a:cxn ang="0">
                <a:pos x="61" y="48"/>
              </a:cxn>
              <a:cxn ang="0">
                <a:pos x="88" y="28"/>
              </a:cxn>
              <a:cxn ang="0">
                <a:pos x="119" y="13"/>
              </a:cxn>
              <a:cxn ang="0">
                <a:pos x="152" y="3"/>
              </a:cxn>
              <a:cxn ang="0">
                <a:pos x="186" y="0"/>
              </a:cxn>
              <a:cxn ang="0">
                <a:pos x="220" y="3"/>
              </a:cxn>
              <a:cxn ang="0">
                <a:pos x="253" y="13"/>
              </a:cxn>
              <a:cxn ang="0">
                <a:pos x="284" y="28"/>
              </a:cxn>
              <a:cxn ang="0">
                <a:pos x="311" y="48"/>
              </a:cxn>
              <a:cxn ang="0">
                <a:pos x="334" y="73"/>
              </a:cxn>
              <a:cxn ang="0">
                <a:pos x="352" y="103"/>
              </a:cxn>
              <a:cxn ang="0">
                <a:pos x="365" y="134"/>
              </a:cxn>
              <a:cxn ang="0">
                <a:pos x="371" y="168"/>
              </a:cxn>
              <a:cxn ang="0">
                <a:pos x="371" y="202"/>
              </a:cxn>
              <a:cxn ang="0">
                <a:pos x="365" y="236"/>
              </a:cxn>
              <a:cxn ang="0">
                <a:pos x="352" y="268"/>
              </a:cxn>
              <a:cxn ang="0">
                <a:pos x="334" y="297"/>
              </a:cxn>
              <a:cxn ang="0">
                <a:pos x="311" y="322"/>
              </a:cxn>
              <a:cxn ang="0">
                <a:pos x="284" y="343"/>
              </a:cxn>
              <a:cxn ang="0">
                <a:pos x="253" y="358"/>
              </a:cxn>
              <a:cxn ang="0">
                <a:pos x="220" y="368"/>
              </a:cxn>
              <a:cxn ang="0">
                <a:pos x="186" y="370"/>
              </a:cxn>
              <a:cxn ang="0">
                <a:pos x="152" y="368"/>
              </a:cxn>
              <a:cxn ang="0">
                <a:pos x="119" y="358"/>
              </a:cxn>
              <a:cxn ang="0">
                <a:pos x="88" y="343"/>
              </a:cxn>
              <a:cxn ang="0">
                <a:pos x="61" y="322"/>
              </a:cxn>
              <a:cxn ang="0">
                <a:pos x="38" y="297"/>
              </a:cxn>
              <a:cxn ang="0">
                <a:pos x="20" y="268"/>
              </a:cxn>
              <a:cxn ang="0">
                <a:pos x="8" y="236"/>
              </a:cxn>
              <a:cxn ang="0">
                <a:pos x="1" y="202"/>
              </a:cxn>
            </a:cxnLst>
            <a:rect l="0" t="0" r="r" b="b"/>
            <a:pathLst>
              <a:path w="372" h="370">
                <a:moveTo>
                  <a:pt x="0" y="185"/>
                </a:moveTo>
                <a:lnTo>
                  <a:pt x="1" y="168"/>
                </a:lnTo>
                <a:lnTo>
                  <a:pt x="3" y="151"/>
                </a:lnTo>
                <a:lnTo>
                  <a:pt x="8" y="134"/>
                </a:lnTo>
                <a:lnTo>
                  <a:pt x="13" y="118"/>
                </a:lnTo>
                <a:lnTo>
                  <a:pt x="20" y="103"/>
                </a:lnTo>
                <a:lnTo>
                  <a:pt x="28" y="87"/>
                </a:lnTo>
                <a:lnTo>
                  <a:pt x="38" y="73"/>
                </a:lnTo>
                <a:lnTo>
                  <a:pt x="49" y="60"/>
                </a:lnTo>
                <a:lnTo>
                  <a:pt x="61" y="48"/>
                </a:lnTo>
                <a:lnTo>
                  <a:pt x="74" y="37"/>
                </a:lnTo>
                <a:lnTo>
                  <a:pt x="88" y="28"/>
                </a:lnTo>
                <a:lnTo>
                  <a:pt x="103" y="19"/>
                </a:lnTo>
                <a:lnTo>
                  <a:pt x="119" y="13"/>
                </a:lnTo>
                <a:lnTo>
                  <a:pt x="135" y="7"/>
                </a:lnTo>
                <a:lnTo>
                  <a:pt x="152" y="3"/>
                </a:lnTo>
                <a:lnTo>
                  <a:pt x="169" y="1"/>
                </a:lnTo>
                <a:lnTo>
                  <a:pt x="186" y="0"/>
                </a:lnTo>
                <a:lnTo>
                  <a:pt x="203" y="1"/>
                </a:lnTo>
                <a:lnTo>
                  <a:pt x="220" y="3"/>
                </a:lnTo>
                <a:lnTo>
                  <a:pt x="237" y="7"/>
                </a:lnTo>
                <a:lnTo>
                  <a:pt x="253" y="13"/>
                </a:lnTo>
                <a:lnTo>
                  <a:pt x="269" y="19"/>
                </a:lnTo>
                <a:lnTo>
                  <a:pt x="284" y="28"/>
                </a:lnTo>
                <a:lnTo>
                  <a:pt x="298" y="37"/>
                </a:lnTo>
                <a:lnTo>
                  <a:pt x="311" y="48"/>
                </a:lnTo>
                <a:lnTo>
                  <a:pt x="323" y="60"/>
                </a:lnTo>
                <a:lnTo>
                  <a:pt x="334" y="73"/>
                </a:lnTo>
                <a:lnTo>
                  <a:pt x="344" y="87"/>
                </a:lnTo>
                <a:lnTo>
                  <a:pt x="352" y="103"/>
                </a:lnTo>
                <a:lnTo>
                  <a:pt x="359" y="118"/>
                </a:lnTo>
                <a:lnTo>
                  <a:pt x="365" y="134"/>
                </a:lnTo>
                <a:lnTo>
                  <a:pt x="369" y="151"/>
                </a:lnTo>
                <a:lnTo>
                  <a:pt x="371" y="168"/>
                </a:lnTo>
                <a:lnTo>
                  <a:pt x="372" y="185"/>
                </a:lnTo>
                <a:lnTo>
                  <a:pt x="371" y="202"/>
                </a:lnTo>
                <a:lnTo>
                  <a:pt x="369" y="219"/>
                </a:lnTo>
                <a:lnTo>
                  <a:pt x="365" y="236"/>
                </a:lnTo>
                <a:lnTo>
                  <a:pt x="359" y="252"/>
                </a:lnTo>
                <a:lnTo>
                  <a:pt x="352" y="268"/>
                </a:lnTo>
                <a:lnTo>
                  <a:pt x="344" y="283"/>
                </a:lnTo>
                <a:lnTo>
                  <a:pt x="334" y="297"/>
                </a:lnTo>
                <a:lnTo>
                  <a:pt x="323" y="310"/>
                </a:lnTo>
                <a:lnTo>
                  <a:pt x="311" y="322"/>
                </a:lnTo>
                <a:lnTo>
                  <a:pt x="298" y="333"/>
                </a:lnTo>
                <a:lnTo>
                  <a:pt x="284" y="343"/>
                </a:lnTo>
                <a:lnTo>
                  <a:pt x="269" y="351"/>
                </a:lnTo>
                <a:lnTo>
                  <a:pt x="253" y="358"/>
                </a:lnTo>
                <a:lnTo>
                  <a:pt x="237" y="363"/>
                </a:lnTo>
                <a:lnTo>
                  <a:pt x="220" y="368"/>
                </a:lnTo>
                <a:lnTo>
                  <a:pt x="203" y="370"/>
                </a:lnTo>
                <a:lnTo>
                  <a:pt x="186" y="370"/>
                </a:lnTo>
                <a:lnTo>
                  <a:pt x="169" y="370"/>
                </a:lnTo>
                <a:lnTo>
                  <a:pt x="152" y="368"/>
                </a:lnTo>
                <a:lnTo>
                  <a:pt x="135" y="363"/>
                </a:lnTo>
                <a:lnTo>
                  <a:pt x="119" y="358"/>
                </a:lnTo>
                <a:lnTo>
                  <a:pt x="103" y="351"/>
                </a:lnTo>
                <a:lnTo>
                  <a:pt x="88" y="343"/>
                </a:lnTo>
                <a:lnTo>
                  <a:pt x="74" y="333"/>
                </a:lnTo>
                <a:lnTo>
                  <a:pt x="61" y="322"/>
                </a:lnTo>
                <a:lnTo>
                  <a:pt x="49" y="310"/>
                </a:lnTo>
                <a:lnTo>
                  <a:pt x="38" y="297"/>
                </a:lnTo>
                <a:lnTo>
                  <a:pt x="28" y="283"/>
                </a:lnTo>
                <a:lnTo>
                  <a:pt x="20" y="268"/>
                </a:lnTo>
                <a:lnTo>
                  <a:pt x="13" y="252"/>
                </a:lnTo>
                <a:lnTo>
                  <a:pt x="8" y="236"/>
                </a:lnTo>
                <a:lnTo>
                  <a:pt x="3" y="219"/>
                </a:lnTo>
                <a:lnTo>
                  <a:pt x="1" y="202"/>
                </a:lnTo>
                <a:lnTo>
                  <a:pt x="0" y="185"/>
                </a:lnTo>
                <a:close/>
              </a:path>
            </a:pathLst>
          </a:custGeom>
          <a:solidFill>
            <a:srgbClr val="00CCF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/>
            <a:endParaRPr lang="en-US" sz="1100" dirty="0"/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Software Component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3314700" y="4797425"/>
            <a:ext cx="685800" cy="441087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EDS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8013" cy="3276599"/>
          </a:xfrm>
        </p:spPr>
        <p:txBody>
          <a:bodyPr/>
          <a:lstStyle/>
          <a:p>
            <a:r>
              <a:rPr lang="en-US" dirty="0"/>
              <a:t>Each cFS component will have an associated SEDS</a:t>
            </a:r>
          </a:p>
          <a:p>
            <a:pPr lvl="1"/>
            <a:r>
              <a:rPr lang="en-US" dirty="0"/>
              <a:t>Include in next release(6.6) of </a:t>
            </a:r>
            <a:r>
              <a:rPr lang="en-US" dirty="0" err="1"/>
              <a:t>cFE</a:t>
            </a:r>
            <a:r>
              <a:rPr lang="en-US" dirty="0"/>
              <a:t> and selected applications</a:t>
            </a:r>
          </a:p>
          <a:p>
            <a:r>
              <a:rPr lang="en-US" dirty="0"/>
              <a:t>SEDS specifies the data formats, conversions, limits, commands, telemetry, and exchange protocols in terms of the cFS Software Bus</a:t>
            </a:r>
          </a:p>
          <a:p>
            <a:pPr lvl="1"/>
            <a:r>
              <a:rPr lang="en-US" dirty="0"/>
              <a:t>Protocols are in terms of command and response state machines</a:t>
            </a:r>
          </a:p>
          <a:p>
            <a:r>
              <a:rPr lang="en-US" dirty="0"/>
              <a:t>The SEDS will be included in the component directory structure and be Configuration Managed with the component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44427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Integrating EDS </a:t>
            </a:r>
            <a:r>
              <a:rPr lang="en-US" dirty="0" err="1"/>
              <a:t>wth</a:t>
            </a:r>
            <a:r>
              <a:rPr lang="en-US" dirty="0"/>
              <a:t> </a:t>
            </a:r>
            <a:r>
              <a:rPr lang="en-US" dirty="0" err="1"/>
              <a:t>cmake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8013" cy="4643437"/>
          </a:xfrm>
        </p:spPr>
        <p:txBody>
          <a:bodyPr/>
          <a:lstStyle/>
          <a:p>
            <a:r>
              <a:rPr lang="en-US" dirty="0"/>
              <a:t>APIDs for all subsystems are defined in one mission XML </a:t>
            </a:r>
            <a:r>
              <a:rPr lang="en-US" dirty="0" smtClean="0"/>
              <a:t>file</a:t>
            </a:r>
          </a:p>
          <a:p>
            <a:pPr lvl="1"/>
            <a:r>
              <a:rPr lang="en-US" dirty="0" smtClean="0"/>
              <a:t>Likely to be generated from tools</a:t>
            </a:r>
            <a:endParaRPr lang="en-US" dirty="0"/>
          </a:p>
          <a:p>
            <a:r>
              <a:rPr lang="en-US" dirty="0"/>
              <a:t>The APIDs numbers are arbitrary and only represent a mission wide topic handle</a:t>
            </a:r>
          </a:p>
          <a:p>
            <a:r>
              <a:rPr lang="en-US" dirty="0" err="1"/>
              <a:t>cmake</a:t>
            </a:r>
            <a:r>
              <a:rPr lang="en-US" dirty="0"/>
              <a:t> is set up to generate all of the APID header files prior to compiling the source code</a:t>
            </a:r>
          </a:p>
          <a:p>
            <a:r>
              <a:rPr lang="en-US" dirty="0" err="1"/>
              <a:t>cmake</a:t>
            </a:r>
            <a:r>
              <a:rPr lang="en-US" dirty="0"/>
              <a:t> can be set up to generate the “as deployed” mission EDS which is imported into the database tools</a:t>
            </a:r>
          </a:p>
          <a:p>
            <a:pPr lvl="1"/>
            <a:r>
              <a:rPr lang="en-US" dirty="0"/>
              <a:t>ITOS, ASIST, COSMOS…</a:t>
            </a:r>
          </a:p>
          <a:p>
            <a:pPr lvl="1"/>
            <a:r>
              <a:rPr lang="en-US" dirty="0"/>
              <a:t>Integration with JSC CCDD tool is in progress </a:t>
            </a:r>
          </a:p>
          <a:p>
            <a:r>
              <a:rPr lang="en-US" dirty="0" err="1"/>
              <a:t>cmake</a:t>
            </a:r>
            <a:r>
              <a:rPr lang="en-US" dirty="0"/>
              <a:t> can also be used to generate and allocate other </a:t>
            </a:r>
            <a:r>
              <a:rPr lang="en-US" dirty="0" err="1"/>
              <a:t>cFS</a:t>
            </a:r>
            <a:r>
              <a:rPr lang="en-US" dirty="0"/>
              <a:t> system wide identifiers such as Performance ID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98288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Mission APID Definition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8312150" cy="5486400"/>
          </a:xfrm>
        </p:spPr>
        <p:txBody>
          <a:bodyPr/>
          <a:lstStyle/>
          <a:p>
            <a:r>
              <a:rPr lang="en-US" sz="800" dirty="0"/>
              <a:t>&lt;</a:t>
            </a:r>
            <a:r>
              <a:rPr lang="en-US" sz="800" dirty="0" err="1"/>
              <a:t>DataSheet</a:t>
            </a:r>
            <a:r>
              <a:rPr lang="en-US" sz="800" b="0" dirty="0"/>
              <a:t> </a:t>
            </a:r>
            <a:r>
              <a:rPr lang="en-US" sz="800" b="0" dirty="0" err="1"/>
              <a:t>xmlns</a:t>
            </a:r>
            <a:r>
              <a:rPr lang="en-US" sz="800" dirty="0"/>
              <a:t>=</a:t>
            </a:r>
            <a:r>
              <a:rPr lang="en-US" sz="800" b="0" dirty="0"/>
              <a:t>"http://www.ccsds.org/schema/sois/seds"&gt;</a:t>
            </a:r>
            <a:br>
              <a:rPr lang="en-US" sz="800" b="0" dirty="0"/>
            </a:br>
            <a:r>
              <a:rPr lang="en-US" sz="800" b="0" dirty="0"/>
              <a:t>&lt;</a:t>
            </a:r>
            <a:r>
              <a:rPr lang="en-US" sz="800" dirty="0"/>
              <a:t>Namespace</a:t>
            </a:r>
            <a:r>
              <a:rPr lang="en-US" sz="800" b="0" dirty="0"/>
              <a:t> name</a:t>
            </a:r>
            <a:r>
              <a:rPr lang="en-US" sz="800" dirty="0"/>
              <a:t>=</a:t>
            </a:r>
            <a:r>
              <a:rPr lang="en-US" sz="800" b="0" dirty="0"/>
              <a:t>"MISSION" </a:t>
            </a:r>
            <a:r>
              <a:rPr lang="en-US" sz="800" b="0" dirty="0" err="1"/>
              <a:t>shortDescription</a:t>
            </a:r>
            <a:r>
              <a:rPr lang="en-US" sz="800" dirty="0"/>
              <a:t>=</a:t>
            </a:r>
            <a:r>
              <a:rPr lang="en-US" sz="800" b="0" dirty="0"/>
              <a:t>"Definitions and Data Types for the CFE Project/Mission"&gt;</a:t>
            </a:r>
            <a:br>
              <a:rPr lang="en-US" sz="800" b="0" dirty="0"/>
            </a:br>
            <a:r>
              <a:rPr lang="en-US" sz="800" b="0" dirty="0"/>
              <a:t>  </a:t>
            </a:r>
            <a:br>
              <a:rPr lang="en-US" sz="800" b="0" dirty="0"/>
            </a:br>
            <a:r>
              <a:rPr lang="en-US" sz="800" b="0" dirty="0"/>
              <a:t>    </a:t>
            </a:r>
            <a:r>
              <a:rPr lang="en-US" sz="800" b="0" i="1" dirty="0"/>
              <a:t>&lt;!-- Mission-specific mappings for CFE "topic IDs" (further embedded within CCSDS APID) --&gt;</a:t>
            </a:r>
            <a:r>
              <a:rPr lang="en-US" sz="800" b="0" dirty="0"/>
              <a:t/>
            </a:r>
            <a:br>
              <a:rPr lang="en-US" sz="800" b="0" dirty="0"/>
            </a:br>
            <a:r>
              <a:rPr lang="en-US" sz="800" b="0" dirty="0"/>
              <a:t>    &lt;</a:t>
            </a:r>
            <a:r>
              <a:rPr lang="en-US" sz="800" dirty="0"/>
              <a:t>Define</a:t>
            </a:r>
            <a:r>
              <a:rPr lang="en-US" sz="800" b="0" dirty="0"/>
              <a:t> name</a:t>
            </a:r>
            <a:r>
              <a:rPr lang="en-US" sz="800" dirty="0"/>
              <a:t>=</a:t>
            </a:r>
            <a:r>
              <a:rPr lang="en-US" sz="800" b="0" dirty="0"/>
              <a:t>"CFE_ES_CMD_TOPICID"           value</a:t>
            </a:r>
            <a:r>
              <a:rPr lang="en-US" sz="800" dirty="0"/>
              <a:t>=</a:t>
            </a:r>
            <a:r>
              <a:rPr lang="en-US" sz="800" b="0" dirty="0"/>
              <a:t>"6"   /&gt;</a:t>
            </a:r>
            <a:br>
              <a:rPr lang="en-US" sz="800" b="0" dirty="0"/>
            </a:br>
            <a:r>
              <a:rPr lang="en-US" sz="800" b="0" dirty="0"/>
              <a:t>    &lt;</a:t>
            </a:r>
            <a:r>
              <a:rPr lang="en-US" sz="800" dirty="0"/>
              <a:t>Define</a:t>
            </a:r>
            <a:r>
              <a:rPr lang="en-US" sz="800" b="0" dirty="0"/>
              <a:t> name</a:t>
            </a:r>
            <a:r>
              <a:rPr lang="en-US" sz="800" dirty="0"/>
              <a:t>=</a:t>
            </a:r>
            <a:r>
              <a:rPr lang="en-US" sz="800" b="0" dirty="0"/>
              <a:t>"CFE_ES_SEND_HK_TOPICID"       value</a:t>
            </a:r>
            <a:r>
              <a:rPr lang="en-US" sz="800" dirty="0"/>
              <a:t>=</a:t>
            </a:r>
            <a:r>
              <a:rPr lang="en-US" sz="800" b="0" dirty="0"/>
              <a:t>"8"   /&gt;</a:t>
            </a:r>
            <a:br>
              <a:rPr lang="en-US" sz="800" b="0" dirty="0"/>
            </a:br>
            <a:r>
              <a:rPr lang="en-US" sz="800" b="0" dirty="0"/>
              <a:t>    &lt;</a:t>
            </a:r>
            <a:r>
              <a:rPr lang="en-US" sz="800" dirty="0"/>
              <a:t>Define</a:t>
            </a:r>
            <a:r>
              <a:rPr lang="en-US" sz="800" b="0" dirty="0"/>
              <a:t> name</a:t>
            </a:r>
            <a:r>
              <a:rPr lang="en-US" sz="800" dirty="0"/>
              <a:t>=</a:t>
            </a:r>
            <a:r>
              <a:rPr lang="en-US" sz="800" b="0" dirty="0"/>
              <a:t>"CFE_ES_HK_TLM_TOPICID"        value</a:t>
            </a:r>
            <a:r>
              <a:rPr lang="en-US" sz="800" dirty="0"/>
              <a:t>=</a:t>
            </a:r>
            <a:r>
              <a:rPr lang="en-US" sz="800" b="0" dirty="0"/>
              <a:t>"0"   /&gt;</a:t>
            </a:r>
            <a:br>
              <a:rPr lang="en-US" sz="800" b="0" dirty="0"/>
            </a:br>
            <a:r>
              <a:rPr lang="en-US" sz="800" b="0" dirty="0"/>
              <a:t>    &lt;</a:t>
            </a:r>
            <a:r>
              <a:rPr lang="en-US" sz="800" dirty="0"/>
              <a:t>Define</a:t>
            </a:r>
            <a:r>
              <a:rPr lang="en-US" sz="800" b="0" dirty="0"/>
              <a:t> name</a:t>
            </a:r>
            <a:r>
              <a:rPr lang="en-US" sz="800" dirty="0"/>
              <a:t>=</a:t>
            </a:r>
            <a:r>
              <a:rPr lang="en-US" sz="800" b="0" dirty="0"/>
              <a:t>"CFE_ES_APP_TLM_TOPICID"       value</a:t>
            </a:r>
            <a:r>
              <a:rPr lang="en-US" sz="800" dirty="0"/>
              <a:t>=</a:t>
            </a:r>
            <a:r>
              <a:rPr lang="en-US" sz="800" b="0" dirty="0"/>
              <a:t>"11"  /&gt;</a:t>
            </a:r>
            <a:br>
              <a:rPr lang="en-US" sz="800" b="0" dirty="0"/>
            </a:br>
            <a:r>
              <a:rPr lang="en-US" sz="800" b="0" dirty="0"/>
              <a:t>    &lt;</a:t>
            </a:r>
            <a:r>
              <a:rPr lang="en-US" sz="800" dirty="0"/>
              <a:t>Define</a:t>
            </a:r>
            <a:r>
              <a:rPr lang="en-US" sz="800" b="0" dirty="0"/>
              <a:t> name</a:t>
            </a:r>
            <a:r>
              <a:rPr lang="en-US" sz="800" dirty="0"/>
              <a:t>=</a:t>
            </a:r>
            <a:r>
              <a:rPr lang="en-US" sz="800" b="0" dirty="0"/>
              <a:t>"CFE_ES_SHELL_TLM_TOPICID"     value</a:t>
            </a:r>
            <a:r>
              <a:rPr lang="en-US" sz="800" dirty="0"/>
              <a:t>=</a:t>
            </a:r>
            <a:r>
              <a:rPr lang="en-US" sz="800" b="0" dirty="0"/>
              <a:t>"15"  /&gt;</a:t>
            </a:r>
            <a:br>
              <a:rPr lang="en-US" sz="800" b="0" dirty="0"/>
            </a:br>
            <a:r>
              <a:rPr lang="en-US" sz="800" b="0" dirty="0"/>
              <a:t>    &lt;</a:t>
            </a:r>
            <a:r>
              <a:rPr lang="en-US" sz="800" dirty="0"/>
              <a:t>Define</a:t>
            </a:r>
            <a:r>
              <a:rPr lang="en-US" sz="800" b="0" dirty="0"/>
              <a:t> name</a:t>
            </a:r>
            <a:r>
              <a:rPr lang="en-US" sz="800" dirty="0"/>
              <a:t>=</a:t>
            </a:r>
            <a:r>
              <a:rPr lang="en-US" sz="800" b="0" dirty="0"/>
              <a:t>"CFE_ES_MEMSTATS_TLM_TOPICID"  value</a:t>
            </a:r>
            <a:r>
              <a:rPr lang="en-US" sz="800" dirty="0"/>
              <a:t>=</a:t>
            </a:r>
            <a:r>
              <a:rPr lang="en-US" sz="800" b="0" dirty="0"/>
              <a:t>"16"  /&gt;</a:t>
            </a:r>
            <a:br>
              <a:rPr lang="en-US" sz="800" b="0" dirty="0"/>
            </a:br>
            <a:r>
              <a:rPr lang="en-US" sz="800" b="0" dirty="0"/>
              <a:t>    </a:t>
            </a:r>
            <a:br>
              <a:rPr lang="en-US" sz="800" b="0" dirty="0"/>
            </a:br>
            <a:r>
              <a:rPr lang="en-US" sz="3600" b="0" dirty="0"/>
              <a:t>    …</a:t>
            </a:r>
            <a:r>
              <a:rPr lang="en-US" sz="800" b="0" dirty="0"/>
              <a:t/>
            </a:r>
            <a:br>
              <a:rPr lang="en-US" sz="800" b="0" dirty="0"/>
            </a:br>
            <a:r>
              <a:rPr lang="en-US" sz="800" b="0" dirty="0"/>
              <a:t>    &lt;</a:t>
            </a:r>
            <a:r>
              <a:rPr lang="en-US" sz="800" dirty="0"/>
              <a:t>Define</a:t>
            </a:r>
            <a:r>
              <a:rPr lang="en-US" sz="800" b="0" dirty="0"/>
              <a:t> name</a:t>
            </a:r>
            <a:r>
              <a:rPr lang="en-US" sz="800" dirty="0"/>
              <a:t>=</a:t>
            </a:r>
            <a:r>
              <a:rPr lang="en-US" sz="800" b="0" dirty="0"/>
              <a:t>"CFE_TBL_CMD_TOPICID"          value</a:t>
            </a:r>
            <a:r>
              <a:rPr lang="en-US" sz="800" dirty="0"/>
              <a:t>=</a:t>
            </a:r>
            <a:r>
              <a:rPr lang="en-US" sz="800" b="0" dirty="0"/>
              <a:t>"4" /&gt;</a:t>
            </a:r>
            <a:br>
              <a:rPr lang="en-US" sz="800" b="0" dirty="0"/>
            </a:br>
            <a:r>
              <a:rPr lang="en-US" sz="800" b="0" dirty="0"/>
              <a:t>    &lt;</a:t>
            </a:r>
            <a:r>
              <a:rPr lang="en-US" sz="800" dirty="0"/>
              <a:t>Define</a:t>
            </a:r>
            <a:r>
              <a:rPr lang="en-US" sz="800" b="0" dirty="0"/>
              <a:t> name</a:t>
            </a:r>
            <a:r>
              <a:rPr lang="en-US" sz="800" dirty="0"/>
              <a:t>=</a:t>
            </a:r>
            <a:r>
              <a:rPr lang="en-US" sz="800" b="0" dirty="0"/>
              <a:t>"CFE_TBL_SEND_HK_TOPICID"      value</a:t>
            </a:r>
            <a:r>
              <a:rPr lang="en-US" sz="800" dirty="0"/>
              <a:t>=</a:t>
            </a:r>
            <a:r>
              <a:rPr lang="en-US" sz="800" b="0" dirty="0"/>
              <a:t>"12" /&gt;</a:t>
            </a:r>
            <a:br>
              <a:rPr lang="en-US" sz="800" b="0" dirty="0"/>
            </a:br>
            <a:r>
              <a:rPr lang="en-US" sz="800" b="0" dirty="0"/>
              <a:t>    &lt;</a:t>
            </a:r>
            <a:r>
              <a:rPr lang="en-US" sz="800" dirty="0"/>
              <a:t>Define</a:t>
            </a:r>
            <a:r>
              <a:rPr lang="en-US" sz="800" b="0" dirty="0"/>
              <a:t> name</a:t>
            </a:r>
            <a:r>
              <a:rPr lang="en-US" sz="800" dirty="0"/>
              <a:t>=</a:t>
            </a:r>
            <a:r>
              <a:rPr lang="en-US" sz="800" b="0" dirty="0"/>
              <a:t>"CFE_TBL_HK_TLM_TOPICID"       value</a:t>
            </a:r>
            <a:r>
              <a:rPr lang="en-US" sz="800" dirty="0"/>
              <a:t>=</a:t>
            </a:r>
            <a:r>
              <a:rPr lang="en-US" sz="800" b="0" dirty="0"/>
              <a:t>"4" /&gt;</a:t>
            </a:r>
            <a:br>
              <a:rPr lang="en-US" sz="800" b="0" dirty="0"/>
            </a:br>
            <a:r>
              <a:rPr lang="en-US" sz="800" b="0" dirty="0"/>
              <a:t>    &lt;</a:t>
            </a:r>
            <a:r>
              <a:rPr lang="en-US" sz="800" dirty="0"/>
              <a:t>Define</a:t>
            </a:r>
            <a:r>
              <a:rPr lang="en-US" sz="800" b="0" dirty="0"/>
              <a:t> name</a:t>
            </a:r>
            <a:r>
              <a:rPr lang="en-US" sz="800" dirty="0"/>
              <a:t>=</a:t>
            </a:r>
            <a:r>
              <a:rPr lang="en-US" sz="800" b="0" dirty="0"/>
              <a:t>"CFE_TBL_REG_TLM_TOPICID"      value</a:t>
            </a:r>
            <a:r>
              <a:rPr lang="en-US" sz="800" dirty="0"/>
              <a:t>=</a:t>
            </a:r>
            <a:r>
              <a:rPr lang="en-US" sz="800" b="0" dirty="0"/>
              <a:t>"12" /&gt;</a:t>
            </a:r>
            <a:br>
              <a:rPr lang="en-US" sz="800" b="0" dirty="0"/>
            </a:br>
            <a:r>
              <a:rPr lang="en-US" sz="800" b="0" dirty="0"/>
              <a:t>   </a:t>
            </a:r>
            <a:br>
              <a:rPr lang="en-US" sz="800" b="0" dirty="0"/>
            </a:br>
            <a:r>
              <a:rPr lang="en-US" sz="800" b="0" dirty="0"/>
              <a:t>      </a:t>
            </a:r>
            <a:r>
              <a:rPr lang="en-US" sz="800" b="0" i="1" dirty="0"/>
              <a:t>&lt;!--  Constants used </a:t>
            </a:r>
            <a:r>
              <a:rPr lang="en-US" sz="800" b="0" i="1" dirty="0" err="1"/>
              <a:t>throught</a:t>
            </a:r>
            <a:r>
              <a:rPr lang="en-US" sz="800" b="0" i="1" dirty="0"/>
              <a:t> all commands and telemetry --&gt;</a:t>
            </a:r>
            <a:r>
              <a:rPr lang="en-US" sz="800" b="0" dirty="0"/>
              <a:t/>
            </a:r>
            <a:br>
              <a:rPr lang="en-US" sz="800" b="0" dirty="0"/>
            </a:br>
            <a:r>
              <a:rPr lang="en-US" sz="800" b="0" dirty="0"/>
              <a:t>    &lt;</a:t>
            </a:r>
            <a:r>
              <a:rPr lang="en-US" sz="800" dirty="0"/>
              <a:t>Define</a:t>
            </a:r>
            <a:r>
              <a:rPr lang="en-US" sz="800" b="0" dirty="0"/>
              <a:t> name</a:t>
            </a:r>
            <a:r>
              <a:rPr lang="en-US" sz="800" dirty="0"/>
              <a:t>=</a:t>
            </a:r>
            <a:r>
              <a:rPr lang="en-US" sz="800" b="0" dirty="0"/>
              <a:t>"SIGNED_INTEGER_ENCODING"      value</a:t>
            </a:r>
            <a:r>
              <a:rPr lang="en-US" sz="800" dirty="0"/>
              <a:t>=</a:t>
            </a:r>
            <a:r>
              <a:rPr lang="en-US" sz="800" b="0" dirty="0"/>
              <a:t>"</a:t>
            </a:r>
            <a:r>
              <a:rPr lang="en-US" sz="800" b="0" dirty="0" err="1"/>
              <a:t>twosComplement</a:t>
            </a:r>
            <a:r>
              <a:rPr lang="en-US" sz="800" b="0" dirty="0"/>
              <a:t>" /&gt;</a:t>
            </a:r>
            <a:br>
              <a:rPr lang="en-US" sz="800" b="0" dirty="0"/>
            </a:br>
            <a:r>
              <a:rPr lang="en-US" sz="800" b="0" dirty="0"/>
              <a:t>    &lt;</a:t>
            </a:r>
            <a:r>
              <a:rPr lang="en-US" sz="800" dirty="0"/>
              <a:t>Define</a:t>
            </a:r>
            <a:r>
              <a:rPr lang="en-US" sz="800" b="0" dirty="0"/>
              <a:t> name</a:t>
            </a:r>
            <a:r>
              <a:rPr lang="en-US" sz="800" dirty="0"/>
              <a:t>=</a:t>
            </a:r>
            <a:r>
              <a:rPr lang="en-US" sz="800" b="0" dirty="0"/>
              <a:t>"TELEMETRY_TIMESTAMP_SIZE"     value</a:t>
            </a:r>
            <a:r>
              <a:rPr lang="en-US" sz="800" dirty="0"/>
              <a:t>=</a:t>
            </a:r>
            <a:r>
              <a:rPr lang="en-US" sz="800" b="0" dirty="0"/>
              <a:t>"6" /&gt;</a:t>
            </a:r>
            <a:br>
              <a:rPr lang="en-US" sz="800" b="0" dirty="0"/>
            </a:br>
            <a:r>
              <a:rPr lang="en-US" sz="800" b="0" dirty="0"/>
              <a:t>    </a:t>
            </a:r>
            <a:br>
              <a:rPr lang="en-US" sz="800" b="0" dirty="0"/>
            </a:br>
            <a:r>
              <a:rPr lang="en-US" sz="800" b="0" dirty="0"/>
              <a:t>    &lt;</a:t>
            </a:r>
            <a:r>
              <a:rPr lang="en-US" sz="800" dirty="0" err="1"/>
              <a:t>DataTypeSet</a:t>
            </a:r>
            <a:r>
              <a:rPr lang="en-US" sz="800" b="0" dirty="0"/>
              <a:t>&gt;</a:t>
            </a:r>
            <a:br>
              <a:rPr lang="en-US" sz="800" b="0" dirty="0"/>
            </a:br>
            <a:r>
              <a:rPr lang="en-US" sz="800" b="0" dirty="0"/>
              <a:t>      </a:t>
            </a:r>
            <a:br>
              <a:rPr lang="en-US" sz="800" b="0" dirty="0"/>
            </a:br>
            <a:r>
              <a:rPr lang="en-US" sz="800" b="0" dirty="0"/>
              <a:t>      </a:t>
            </a:r>
            <a:r>
              <a:rPr lang="en-US" sz="800" b="0" i="1" dirty="0"/>
              <a:t>&lt;!-- Commonly used string types in all CFE/cFS messages --&gt;</a:t>
            </a:r>
            <a:r>
              <a:rPr lang="en-US" sz="800" b="0" dirty="0"/>
              <a:t/>
            </a:r>
            <a:br>
              <a:rPr lang="en-US" sz="800" b="0" dirty="0"/>
            </a:br>
            <a:r>
              <a:rPr lang="en-US" sz="800" b="0" dirty="0"/>
              <a:t>      &lt;</a:t>
            </a:r>
            <a:r>
              <a:rPr lang="en-US" sz="800" dirty="0" err="1"/>
              <a:t>StringDataType</a:t>
            </a:r>
            <a:r>
              <a:rPr lang="en-US" sz="800" b="0" dirty="0"/>
              <a:t> name</a:t>
            </a:r>
            <a:r>
              <a:rPr lang="en-US" sz="800" dirty="0"/>
              <a:t>=</a:t>
            </a:r>
            <a:r>
              <a:rPr lang="en-US" sz="800" b="0" dirty="0"/>
              <a:t>"</a:t>
            </a:r>
            <a:r>
              <a:rPr lang="en-US" sz="800" b="0" dirty="0" err="1"/>
              <a:t>ApiName</a:t>
            </a:r>
            <a:r>
              <a:rPr lang="en-US" sz="800" b="0" dirty="0"/>
              <a:t>" length</a:t>
            </a:r>
            <a:r>
              <a:rPr lang="en-US" sz="800" dirty="0"/>
              <a:t>=</a:t>
            </a:r>
            <a:r>
              <a:rPr lang="en-US" sz="800" b="0" dirty="0"/>
              <a:t>"CONFIG/CFE_MSG_MAX_API_LEN" /&gt;</a:t>
            </a:r>
            <a:br>
              <a:rPr lang="en-US" sz="800" b="0" dirty="0"/>
            </a:br>
            <a:r>
              <a:rPr lang="en-US" sz="800" b="0" dirty="0"/>
              <a:t>      &lt;</a:t>
            </a:r>
            <a:r>
              <a:rPr lang="en-US" sz="800" dirty="0" err="1"/>
              <a:t>StringDataType</a:t>
            </a:r>
            <a:r>
              <a:rPr lang="en-US" sz="800" b="0" dirty="0"/>
              <a:t> name</a:t>
            </a:r>
            <a:r>
              <a:rPr lang="en-US" sz="800" dirty="0"/>
              <a:t>=</a:t>
            </a:r>
            <a:r>
              <a:rPr lang="en-US" sz="800" b="0" dirty="0"/>
              <a:t>"</a:t>
            </a:r>
            <a:r>
              <a:rPr lang="en-US" sz="800" b="0" dirty="0" err="1"/>
              <a:t>PathName</a:t>
            </a:r>
            <a:r>
              <a:rPr lang="en-US" sz="800" b="0" dirty="0"/>
              <a:t>" length</a:t>
            </a:r>
            <a:r>
              <a:rPr lang="en-US" sz="800" dirty="0"/>
              <a:t>=</a:t>
            </a:r>
            <a:r>
              <a:rPr lang="en-US" sz="800" b="0" dirty="0"/>
              <a:t>"CONFIG/CFE_MSG_MAX_PATH_LEN" /&gt;</a:t>
            </a:r>
            <a:br>
              <a:rPr lang="en-US" sz="800" b="0" dirty="0"/>
            </a:br>
            <a:r>
              <a:rPr lang="en-US" sz="800" b="0" dirty="0"/>
              <a:t>      </a:t>
            </a:r>
            <a:br>
              <a:rPr lang="en-US" sz="800" b="0" dirty="0"/>
            </a:br>
            <a:r>
              <a:rPr lang="en-US" sz="800" b="0" dirty="0"/>
              <a:t>      </a:t>
            </a:r>
            <a:r>
              <a:rPr lang="en-US" sz="800" b="0" i="1" dirty="0"/>
              <a:t>&lt;!-- </a:t>
            </a:r>
            <a:br>
              <a:rPr lang="en-US" sz="800" b="0" i="1" dirty="0"/>
            </a:br>
            <a:r>
              <a:rPr lang="en-US" sz="800" b="0" i="1" dirty="0"/>
              <a:t>        CPU memory addresses in messages can be either 32 or 64 bits.</a:t>
            </a:r>
            <a:br>
              <a:rPr lang="en-US" sz="800" b="0" i="1" dirty="0"/>
            </a:br>
            <a:r>
              <a:rPr lang="en-US" sz="800" b="0" i="1" dirty="0"/>
              <a:t>        This depends on specific CPUs in use, but it should be consistent</a:t>
            </a:r>
            <a:br>
              <a:rPr lang="en-US" sz="800" b="0" i="1" dirty="0"/>
            </a:br>
            <a:r>
              <a:rPr lang="en-US" sz="800" b="0" i="1" dirty="0"/>
              <a:t>        across all </a:t>
            </a:r>
            <a:r>
              <a:rPr lang="en-US" sz="800" b="0" i="1" dirty="0" err="1"/>
              <a:t>cpus</a:t>
            </a:r>
            <a:r>
              <a:rPr lang="en-US" sz="800" b="0" i="1" dirty="0"/>
              <a:t>.</a:t>
            </a:r>
            <a:br>
              <a:rPr lang="en-US" sz="800" b="0" i="1" dirty="0"/>
            </a:br>
            <a:r>
              <a:rPr lang="en-US" sz="800" b="0" i="1" dirty="0"/>
              <a:t>       --&gt;</a:t>
            </a:r>
            <a:r>
              <a:rPr lang="en-US" sz="800" b="0" dirty="0"/>
              <a:t/>
            </a:r>
            <a:br>
              <a:rPr lang="en-US" sz="800" b="0" dirty="0"/>
            </a:br>
            <a:r>
              <a:rPr lang="en-US" sz="800" b="0" dirty="0"/>
              <a:t>      &lt;</a:t>
            </a:r>
            <a:r>
              <a:rPr lang="en-US" sz="800" dirty="0" err="1"/>
              <a:t>IntegerDataType</a:t>
            </a:r>
            <a:r>
              <a:rPr lang="en-US" sz="800" b="0" dirty="0"/>
              <a:t> name</a:t>
            </a:r>
            <a:r>
              <a:rPr lang="en-US" sz="800" dirty="0"/>
              <a:t>=</a:t>
            </a:r>
            <a:r>
              <a:rPr lang="en-US" sz="800" b="0" dirty="0"/>
              <a:t>"</a:t>
            </a:r>
            <a:r>
              <a:rPr lang="en-US" sz="800" b="0" dirty="0" err="1"/>
              <a:t>CpuAddress</a:t>
            </a:r>
            <a:r>
              <a:rPr lang="en-US" sz="800" b="0" dirty="0"/>
              <a:t>" </a:t>
            </a:r>
            <a:r>
              <a:rPr lang="en-US" sz="800" b="0" dirty="0" err="1"/>
              <a:t>shortDescription</a:t>
            </a:r>
            <a:r>
              <a:rPr lang="en-US" sz="800" dirty="0"/>
              <a:t>=</a:t>
            </a:r>
            <a:r>
              <a:rPr lang="en-US" sz="800" b="0" dirty="0"/>
              <a:t>"CPU memory address"&gt;</a:t>
            </a:r>
            <a:br>
              <a:rPr lang="en-US" sz="800" b="0" dirty="0"/>
            </a:br>
            <a:r>
              <a:rPr lang="en-US" sz="800" b="0" dirty="0"/>
              <a:t>        &lt;</a:t>
            </a:r>
            <a:r>
              <a:rPr lang="en-US" sz="800" dirty="0" err="1"/>
              <a:t>IntegerDataEncoding</a:t>
            </a:r>
            <a:r>
              <a:rPr lang="en-US" sz="800" b="0" dirty="0"/>
              <a:t> </a:t>
            </a:r>
            <a:r>
              <a:rPr lang="en-US" sz="800" b="0" dirty="0" err="1"/>
              <a:t>sizeInBits</a:t>
            </a:r>
            <a:r>
              <a:rPr lang="en-US" sz="800" dirty="0"/>
              <a:t>=</a:t>
            </a:r>
            <a:r>
              <a:rPr lang="en-US" sz="800" b="0" dirty="0"/>
              <a:t>"64" encoding</a:t>
            </a:r>
            <a:r>
              <a:rPr lang="en-US" sz="800" dirty="0"/>
              <a:t>=</a:t>
            </a:r>
            <a:r>
              <a:rPr lang="en-US" sz="800" b="0" dirty="0"/>
              <a:t>"unsigned" /&gt;</a:t>
            </a:r>
            <a:br>
              <a:rPr lang="en-US" sz="800" b="0" dirty="0"/>
            </a:br>
            <a:r>
              <a:rPr lang="en-US" sz="800" b="0" dirty="0"/>
              <a:t>      &lt;/</a:t>
            </a:r>
            <a:r>
              <a:rPr lang="en-US" sz="800" dirty="0" err="1"/>
              <a:t>IntegerDataType</a:t>
            </a:r>
            <a:r>
              <a:rPr lang="en-US" sz="800" b="0" dirty="0"/>
              <a:t>&gt;</a:t>
            </a:r>
            <a:br>
              <a:rPr lang="en-US" sz="800" b="0" dirty="0"/>
            </a:br>
            <a:r>
              <a:rPr lang="en-US" sz="800" b="0" dirty="0"/>
              <a:t>            </a:t>
            </a:r>
            <a:br>
              <a:rPr lang="en-US" sz="800" b="0" dirty="0"/>
            </a:br>
            <a:r>
              <a:rPr lang="en-US" sz="800" b="0" dirty="0"/>
              <a:t>    &lt;/</a:t>
            </a:r>
            <a:r>
              <a:rPr lang="en-US" sz="800" dirty="0" err="1"/>
              <a:t>DataTypeSet</a:t>
            </a:r>
            <a:r>
              <a:rPr lang="en-US" sz="800" b="0" dirty="0"/>
              <a:t>&gt;</a:t>
            </a:r>
            <a:br>
              <a:rPr lang="en-US" sz="800" b="0" dirty="0"/>
            </a:br>
            <a:r>
              <a:rPr lang="en-US" sz="800" b="0" dirty="0"/>
              <a:t>        </a:t>
            </a:r>
            <a:br>
              <a:rPr lang="en-US" sz="800" b="0" dirty="0"/>
            </a:br>
            <a:r>
              <a:rPr lang="en-US" sz="800" b="0" dirty="0"/>
              <a:t>&lt;/</a:t>
            </a:r>
            <a:r>
              <a:rPr lang="en-US" sz="800" dirty="0"/>
              <a:t>Namespace</a:t>
            </a:r>
            <a:r>
              <a:rPr lang="en-US" sz="800" b="0" dirty="0"/>
              <a:t>&gt;</a:t>
            </a:r>
            <a:br>
              <a:rPr lang="en-US" sz="800" b="0" dirty="0"/>
            </a:br>
            <a:r>
              <a:rPr lang="en-US" sz="800" b="0" dirty="0"/>
              <a:t>&lt;/</a:t>
            </a:r>
            <a:r>
              <a:rPr lang="en-US" sz="800" dirty="0" err="1"/>
              <a:t>DataSheet</a:t>
            </a:r>
            <a:r>
              <a:rPr lang="en-US" sz="800" b="0" dirty="0"/>
              <a:t>&gt;</a:t>
            </a:r>
            <a:br>
              <a:rPr lang="en-US" sz="800" b="0" dirty="0"/>
            </a:br>
            <a:endParaRPr lang="en-US" sz="800" b="0" dirty="0"/>
          </a:p>
          <a:p>
            <a:pPr marL="0" indent="0"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36099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541616" y="3890360"/>
            <a:ext cx="1223578" cy="947586"/>
            <a:chOff x="6300186" y="4157732"/>
            <a:chExt cx="1223578" cy="947586"/>
          </a:xfrm>
        </p:grpSpPr>
        <p:sp>
          <p:nvSpPr>
            <p:cNvPr id="21" name="Rectangle 20"/>
            <p:cNvSpPr/>
            <p:nvPr/>
          </p:nvSpPr>
          <p:spPr>
            <a:xfrm>
              <a:off x="6533164" y="4343318"/>
              <a:ext cx="9906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Hardware device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424042" y="4250525"/>
              <a:ext cx="9906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Hardware device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00186" y="4157732"/>
              <a:ext cx="9906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Hardware Component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5" y="110412"/>
            <a:ext cx="7384395" cy="688975"/>
          </a:xfrm>
        </p:spPr>
        <p:txBody>
          <a:bodyPr/>
          <a:lstStyle/>
          <a:p>
            <a:r>
              <a:rPr lang="en-US" sz="2800" dirty="0"/>
              <a:t>Components and Build Time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355" y="1098510"/>
            <a:ext cx="8312150" cy="2985063"/>
          </a:xfrm>
        </p:spPr>
        <p:txBody>
          <a:bodyPr>
            <a:noAutofit/>
          </a:bodyPr>
          <a:lstStyle/>
          <a:p>
            <a:r>
              <a:rPr lang="en-US" sz="1400" dirty="0"/>
              <a:t>Each device and software component includes an associated SEDS</a:t>
            </a:r>
          </a:p>
          <a:p>
            <a:r>
              <a:rPr lang="en-US" sz="1400" dirty="0"/>
              <a:t>SEDS specifies the data formats, conversions, limits, commands, telemetry, and exchange protocols in terms of the message bus and/or hardware interface</a:t>
            </a:r>
          </a:p>
          <a:p>
            <a:r>
              <a:rPr lang="en-US" sz="1400" dirty="0"/>
              <a:t>Some parameter values in the message packet EDS are determined at build time</a:t>
            </a:r>
          </a:p>
          <a:p>
            <a:pPr lvl="1"/>
            <a:r>
              <a:rPr lang="en-US" sz="1200" dirty="0"/>
              <a:t>The original component EDS author does not know these values</a:t>
            </a:r>
          </a:p>
          <a:p>
            <a:pPr lvl="1"/>
            <a:r>
              <a:rPr lang="en-US" sz="1200" dirty="0"/>
              <a:t>Values are defined in mission deployment files</a:t>
            </a:r>
          </a:p>
          <a:p>
            <a:pPr lvl="1"/>
            <a:r>
              <a:rPr lang="en-US" sz="1200" dirty="0"/>
              <a:t>The values will be set by a tool that reads the mission files and creates a software component header file at build time</a:t>
            </a:r>
          </a:p>
          <a:p>
            <a:pPr lvl="1"/>
            <a:r>
              <a:rPr lang="en-US" sz="1200" dirty="0"/>
              <a:t>The EDS Schema has mechanisms for this</a:t>
            </a:r>
          </a:p>
          <a:p>
            <a:endParaRPr lang="en-US" sz="1400" dirty="0"/>
          </a:p>
        </p:txBody>
      </p:sp>
      <p:sp>
        <p:nvSpPr>
          <p:cNvPr id="7" name="Folded Corner 6"/>
          <p:cNvSpPr/>
          <p:nvPr/>
        </p:nvSpPr>
        <p:spPr>
          <a:xfrm>
            <a:off x="520479" y="4416088"/>
            <a:ext cx="990600" cy="669687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EDS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Library</a:t>
            </a:r>
          </a:p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39247" y="5179408"/>
            <a:ext cx="844550" cy="11483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Tools</a:t>
            </a:r>
          </a:p>
        </p:txBody>
      </p:sp>
      <p:sp>
        <p:nvSpPr>
          <p:cNvPr id="9" name="Folded Corner 8"/>
          <p:cNvSpPr/>
          <p:nvPr/>
        </p:nvSpPr>
        <p:spPr>
          <a:xfrm>
            <a:off x="520479" y="5420619"/>
            <a:ext cx="990600" cy="669687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Mission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Configuration</a:t>
            </a:r>
          </a:p>
        </p:txBody>
      </p:sp>
      <p:cxnSp>
        <p:nvCxnSpPr>
          <p:cNvPr id="11" name="Straight Arrow Connector 10"/>
          <p:cNvCxnSpPr>
            <a:stCxn id="7" idx="3"/>
          </p:cNvCxnSpPr>
          <p:nvPr/>
        </p:nvCxnSpPr>
        <p:spPr>
          <a:xfrm>
            <a:off x="1511079" y="4750932"/>
            <a:ext cx="992442" cy="6864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3"/>
            <a:endCxn id="8" idx="1"/>
          </p:cNvCxnSpPr>
          <p:nvPr/>
        </p:nvCxnSpPr>
        <p:spPr>
          <a:xfrm flipV="1">
            <a:off x="1511079" y="5753576"/>
            <a:ext cx="1028168" cy="18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419523" y="5399576"/>
            <a:ext cx="854701" cy="91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3975025" y="3862844"/>
            <a:ext cx="675668" cy="485489"/>
            <a:chOff x="5681030" y="3884303"/>
            <a:chExt cx="804940" cy="540369"/>
          </a:xfrm>
        </p:grpSpPr>
        <p:sp>
          <p:nvSpPr>
            <p:cNvPr id="22" name="Folded Corner 21"/>
            <p:cNvSpPr/>
            <p:nvPr/>
          </p:nvSpPr>
          <p:spPr>
            <a:xfrm>
              <a:off x="5800170" y="3983585"/>
              <a:ext cx="685800" cy="441087"/>
            </a:xfrm>
            <a:prstGeom prst="foldedCorner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EDS</a:t>
              </a:r>
            </a:p>
          </p:txBody>
        </p:sp>
        <p:sp>
          <p:nvSpPr>
            <p:cNvPr id="19" name="Folded Corner 18"/>
            <p:cNvSpPr/>
            <p:nvPr/>
          </p:nvSpPr>
          <p:spPr>
            <a:xfrm>
              <a:off x="5738242" y="3939183"/>
              <a:ext cx="685800" cy="441087"/>
            </a:xfrm>
            <a:prstGeom prst="foldedCorner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EDS</a:t>
              </a:r>
            </a:p>
          </p:txBody>
        </p:sp>
        <p:sp>
          <p:nvSpPr>
            <p:cNvPr id="15" name="Folded Corner 14"/>
            <p:cNvSpPr/>
            <p:nvPr/>
          </p:nvSpPr>
          <p:spPr>
            <a:xfrm>
              <a:off x="5681030" y="3884303"/>
              <a:ext cx="685800" cy="441087"/>
            </a:xfrm>
            <a:prstGeom prst="foldedCorner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EDS</a:t>
              </a: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flipH="1">
            <a:off x="1620202" y="4077367"/>
            <a:ext cx="2350865" cy="393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4331436" y="4985725"/>
            <a:ext cx="1093495" cy="972773"/>
            <a:chOff x="4253224" y="5210586"/>
            <a:chExt cx="1304339" cy="1212504"/>
          </a:xfrm>
        </p:grpSpPr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4414563" y="5342004"/>
              <a:ext cx="1143000" cy="1081086"/>
            </a:xfrm>
            <a:custGeom>
              <a:avLst/>
              <a:gdLst/>
              <a:ahLst/>
              <a:cxnLst>
                <a:cxn ang="0">
                  <a:pos x="1" y="168"/>
                </a:cxn>
                <a:cxn ang="0">
                  <a:pos x="8" y="134"/>
                </a:cxn>
                <a:cxn ang="0">
                  <a:pos x="20" y="103"/>
                </a:cxn>
                <a:cxn ang="0">
                  <a:pos x="38" y="73"/>
                </a:cxn>
                <a:cxn ang="0">
                  <a:pos x="61" y="48"/>
                </a:cxn>
                <a:cxn ang="0">
                  <a:pos x="88" y="28"/>
                </a:cxn>
                <a:cxn ang="0">
                  <a:pos x="119" y="13"/>
                </a:cxn>
                <a:cxn ang="0">
                  <a:pos x="152" y="3"/>
                </a:cxn>
                <a:cxn ang="0">
                  <a:pos x="186" y="0"/>
                </a:cxn>
                <a:cxn ang="0">
                  <a:pos x="220" y="3"/>
                </a:cxn>
                <a:cxn ang="0">
                  <a:pos x="253" y="13"/>
                </a:cxn>
                <a:cxn ang="0">
                  <a:pos x="284" y="28"/>
                </a:cxn>
                <a:cxn ang="0">
                  <a:pos x="311" y="48"/>
                </a:cxn>
                <a:cxn ang="0">
                  <a:pos x="334" y="73"/>
                </a:cxn>
                <a:cxn ang="0">
                  <a:pos x="352" y="103"/>
                </a:cxn>
                <a:cxn ang="0">
                  <a:pos x="365" y="134"/>
                </a:cxn>
                <a:cxn ang="0">
                  <a:pos x="371" y="168"/>
                </a:cxn>
                <a:cxn ang="0">
                  <a:pos x="371" y="202"/>
                </a:cxn>
                <a:cxn ang="0">
                  <a:pos x="365" y="236"/>
                </a:cxn>
                <a:cxn ang="0">
                  <a:pos x="352" y="268"/>
                </a:cxn>
                <a:cxn ang="0">
                  <a:pos x="334" y="297"/>
                </a:cxn>
                <a:cxn ang="0">
                  <a:pos x="311" y="322"/>
                </a:cxn>
                <a:cxn ang="0">
                  <a:pos x="284" y="343"/>
                </a:cxn>
                <a:cxn ang="0">
                  <a:pos x="253" y="358"/>
                </a:cxn>
                <a:cxn ang="0">
                  <a:pos x="220" y="368"/>
                </a:cxn>
                <a:cxn ang="0">
                  <a:pos x="186" y="370"/>
                </a:cxn>
                <a:cxn ang="0">
                  <a:pos x="152" y="368"/>
                </a:cxn>
                <a:cxn ang="0">
                  <a:pos x="119" y="358"/>
                </a:cxn>
                <a:cxn ang="0">
                  <a:pos x="88" y="343"/>
                </a:cxn>
                <a:cxn ang="0">
                  <a:pos x="61" y="322"/>
                </a:cxn>
                <a:cxn ang="0">
                  <a:pos x="38" y="297"/>
                </a:cxn>
                <a:cxn ang="0">
                  <a:pos x="20" y="268"/>
                </a:cxn>
                <a:cxn ang="0">
                  <a:pos x="8" y="236"/>
                </a:cxn>
                <a:cxn ang="0">
                  <a:pos x="1" y="202"/>
                </a:cxn>
              </a:cxnLst>
              <a:rect l="0" t="0" r="r" b="b"/>
              <a:pathLst>
                <a:path w="372" h="370">
                  <a:moveTo>
                    <a:pt x="0" y="185"/>
                  </a:moveTo>
                  <a:lnTo>
                    <a:pt x="1" y="168"/>
                  </a:lnTo>
                  <a:lnTo>
                    <a:pt x="3" y="151"/>
                  </a:lnTo>
                  <a:lnTo>
                    <a:pt x="8" y="134"/>
                  </a:lnTo>
                  <a:lnTo>
                    <a:pt x="13" y="118"/>
                  </a:lnTo>
                  <a:lnTo>
                    <a:pt x="20" y="103"/>
                  </a:lnTo>
                  <a:lnTo>
                    <a:pt x="28" y="87"/>
                  </a:lnTo>
                  <a:lnTo>
                    <a:pt x="38" y="73"/>
                  </a:lnTo>
                  <a:lnTo>
                    <a:pt x="49" y="60"/>
                  </a:lnTo>
                  <a:lnTo>
                    <a:pt x="61" y="48"/>
                  </a:lnTo>
                  <a:lnTo>
                    <a:pt x="74" y="37"/>
                  </a:lnTo>
                  <a:lnTo>
                    <a:pt x="88" y="28"/>
                  </a:lnTo>
                  <a:lnTo>
                    <a:pt x="103" y="19"/>
                  </a:lnTo>
                  <a:lnTo>
                    <a:pt x="119" y="13"/>
                  </a:lnTo>
                  <a:lnTo>
                    <a:pt x="135" y="7"/>
                  </a:lnTo>
                  <a:lnTo>
                    <a:pt x="152" y="3"/>
                  </a:lnTo>
                  <a:lnTo>
                    <a:pt x="169" y="1"/>
                  </a:lnTo>
                  <a:lnTo>
                    <a:pt x="186" y="0"/>
                  </a:lnTo>
                  <a:lnTo>
                    <a:pt x="203" y="1"/>
                  </a:lnTo>
                  <a:lnTo>
                    <a:pt x="220" y="3"/>
                  </a:lnTo>
                  <a:lnTo>
                    <a:pt x="237" y="7"/>
                  </a:lnTo>
                  <a:lnTo>
                    <a:pt x="253" y="13"/>
                  </a:lnTo>
                  <a:lnTo>
                    <a:pt x="269" y="19"/>
                  </a:lnTo>
                  <a:lnTo>
                    <a:pt x="284" y="28"/>
                  </a:lnTo>
                  <a:lnTo>
                    <a:pt x="298" y="37"/>
                  </a:lnTo>
                  <a:lnTo>
                    <a:pt x="311" y="48"/>
                  </a:lnTo>
                  <a:lnTo>
                    <a:pt x="323" y="60"/>
                  </a:lnTo>
                  <a:lnTo>
                    <a:pt x="334" y="73"/>
                  </a:lnTo>
                  <a:lnTo>
                    <a:pt x="344" y="87"/>
                  </a:lnTo>
                  <a:lnTo>
                    <a:pt x="352" y="103"/>
                  </a:lnTo>
                  <a:lnTo>
                    <a:pt x="359" y="118"/>
                  </a:lnTo>
                  <a:lnTo>
                    <a:pt x="365" y="134"/>
                  </a:lnTo>
                  <a:lnTo>
                    <a:pt x="369" y="151"/>
                  </a:lnTo>
                  <a:lnTo>
                    <a:pt x="371" y="168"/>
                  </a:lnTo>
                  <a:lnTo>
                    <a:pt x="372" y="185"/>
                  </a:lnTo>
                  <a:lnTo>
                    <a:pt x="371" y="202"/>
                  </a:lnTo>
                  <a:lnTo>
                    <a:pt x="369" y="219"/>
                  </a:lnTo>
                  <a:lnTo>
                    <a:pt x="365" y="236"/>
                  </a:lnTo>
                  <a:lnTo>
                    <a:pt x="359" y="252"/>
                  </a:lnTo>
                  <a:lnTo>
                    <a:pt x="352" y="268"/>
                  </a:lnTo>
                  <a:lnTo>
                    <a:pt x="344" y="283"/>
                  </a:lnTo>
                  <a:lnTo>
                    <a:pt x="334" y="297"/>
                  </a:lnTo>
                  <a:lnTo>
                    <a:pt x="323" y="310"/>
                  </a:lnTo>
                  <a:lnTo>
                    <a:pt x="311" y="322"/>
                  </a:lnTo>
                  <a:lnTo>
                    <a:pt x="298" y="333"/>
                  </a:lnTo>
                  <a:lnTo>
                    <a:pt x="284" y="343"/>
                  </a:lnTo>
                  <a:lnTo>
                    <a:pt x="269" y="351"/>
                  </a:lnTo>
                  <a:lnTo>
                    <a:pt x="253" y="358"/>
                  </a:lnTo>
                  <a:lnTo>
                    <a:pt x="237" y="363"/>
                  </a:lnTo>
                  <a:lnTo>
                    <a:pt x="220" y="368"/>
                  </a:lnTo>
                  <a:lnTo>
                    <a:pt x="203" y="370"/>
                  </a:lnTo>
                  <a:lnTo>
                    <a:pt x="186" y="370"/>
                  </a:lnTo>
                  <a:lnTo>
                    <a:pt x="169" y="370"/>
                  </a:lnTo>
                  <a:lnTo>
                    <a:pt x="152" y="368"/>
                  </a:lnTo>
                  <a:lnTo>
                    <a:pt x="135" y="363"/>
                  </a:lnTo>
                  <a:lnTo>
                    <a:pt x="119" y="358"/>
                  </a:lnTo>
                  <a:lnTo>
                    <a:pt x="103" y="351"/>
                  </a:lnTo>
                  <a:lnTo>
                    <a:pt x="88" y="343"/>
                  </a:lnTo>
                  <a:lnTo>
                    <a:pt x="74" y="333"/>
                  </a:lnTo>
                  <a:lnTo>
                    <a:pt x="61" y="322"/>
                  </a:lnTo>
                  <a:lnTo>
                    <a:pt x="49" y="310"/>
                  </a:lnTo>
                  <a:lnTo>
                    <a:pt x="38" y="297"/>
                  </a:lnTo>
                  <a:lnTo>
                    <a:pt x="28" y="283"/>
                  </a:lnTo>
                  <a:lnTo>
                    <a:pt x="20" y="268"/>
                  </a:lnTo>
                  <a:lnTo>
                    <a:pt x="13" y="252"/>
                  </a:lnTo>
                  <a:lnTo>
                    <a:pt x="8" y="236"/>
                  </a:lnTo>
                  <a:lnTo>
                    <a:pt x="3" y="219"/>
                  </a:lnTo>
                  <a:lnTo>
                    <a:pt x="1" y="202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00CC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r>
                <a:rPr lang="en-US" sz="1100" dirty="0"/>
                <a:t>Software Component</a:t>
              </a:r>
            </a:p>
          </p:txBody>
        </p:sp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4333893" y="5276295"/>
              <a:ext cx="1143000" cy="1081086"/>
            </a:xfrm>
            <a:custGeom>
              <a:avLst/>
              <a:gdLst/>
              <a:ahLst/>
              <a:cxnLst>
                <a:cxn ang="0">
                  <a:pos x="1" y="168"/>
                </a:cxn>
                <a:cxn ang="0">
                  <a:pos x="8" y="134"/>
                </a:cxn>
                <a:cxn ang="0">
                  <a:pos x="20" y="103"/>
                </a:cxn>
                <a:cxn ang="0">
                  <a:pos x="38" y="73"/>
                </a:cxn>
                <a:cxn ang="0">
                  <a:pos x="61" y="48"/>
                </a:cxn>
                <a:cxn ang="0">
                  <a:pos x="88" y="28"/>
                </a:cxn>
                <a:cxn ang="0">
                  <a:pos x="119" y="13"/>
                </a:cxn>
                <a:cxn ang="0">
                  <a:pos x="152" y="3"/>
                </a:cxn>
                <a:cxn ang="0">
                  <a:pos x="186" y="0"/>
                </a:cxn>
                <a:cxn ang="0">
                  <a:pos x="220" y="3"/>
                </a:cxn>
                <a:cxn ang="0">
                  <a:pos x="253" y="13"/>
                </a:cxn>
                <a:cxn ang="0">
                  <a:pos x="284" y="28"/>
                </a:cxn>
                <a:cxn ang="0">
                  <a:pos x="311" y="48"/>
                </a:cxn>
                <a:cxn ang="0">
                  <a:pos x="334" y="73"/>
                </a:cxn>
                <a:cxn ang="0">
                  <a:pos x="352" y="103"/>
                </a:cxn>
                <a:cxn ang="0">
                  <a:pos x="365" y="134"/>
                </a:cxn>
                <a:cxn ang="0">
                  <a:pos x="371" y="168"/>
                </a:cxn>
                <a:cxn ang="0">
                  <a:pos x="371" y="202"/>
                </a:cxn>
                <a:cxn ang="0">
                  <a:pos x="365" y="236"/>
                </a:cxn>
                <a:cxn ang="0">
                  <a:pos x="352" y="268"/>
                </a:cxn>
                <a:cxn ang="0">
                  <a:pos x="334" y="297"/>
                </a:cxn>
                <a:cxn ang="0">
                  <a:pos x="311" y="322"/>
                </a:cxn>
                <a:cxn ang="0">
                  <a:pos x="284" y="343"/>
                </a:cxn>
                <a:cxn ang="0">
                  <a:pos x="253" y="358"/>
                </a:cxn>
                <a:cxn ang="0">
                  <a:pos x="220" y="368"/>
                </a:cxn>
                <a:cxn ang="0">
                  <a:pos x="186" y="370"/>
                </a:cxn>
                <a:cxn ang="0">
                  <a:pos x="152" y="368"/>
                </a:cxn>
                <a:cxn ang="0">
                  <a:pos x="119" y="358"/>
                </a:cxn>
                <a:cxn ang="0">
                  <a:pos x="88" y="343"/>
                </a:cxn>
                <a:cxn ang="0">
                  <a:pos x="61" y="322"/>
                </a:cxn>
                <a:cxn ang="0">
                  <a:pos x="38" y="297"/>
                </a:cxn>
                <a:cxn ang="0">
                  <a:pos x="20" y="268"/>
                </a:cxn>
                <a:cxn ang="0">
                  <a:pos x="8" y="236"/>
                </a:cxn>
                <a:cxn ang="0">
                  <a:pos x="1" y="202"/>
                </a:cxn>
              </a:cxnLst>
              <a:rect l="0" t="0" r="r" b="b"/>
              <a:pathLst>
                <a:path w="372" h="370">
                  <a:moveTo>
                    <a:pt x="0" y="185"/>
                  </a:moveTo>
                  <a:lnTo>
                    <a:pt x="1" y="168"/>
                  </a:lnTo>
                  <a:lnTo>
                    <a:pt x="3" y="151"/>
                  </a:lnTo>
                  <a:lnTo>
                    <a:pt x="8" y="134"/>
                  </a:lnTo>
                  <a:lnTo>
                    <a:pt x="13" y="118"/>
                  </a:lnTo>
                  <a:lnTo>
                    <a:pt x="20" y="103"/>
                  </a:lnTo>
                  <a:lnTo>
                    <a:pt x="28" y="87"/>
                  </a:lnTo>
                  <a:lnTo>
                    <a:pt x="38" y="73"/>
                  </a:lnTo>
                  <a:lnTo>
                    <a:pt x="49" y="60"/>
                  </a:lnTo>
                  <a:lnTo>
                    <a:pt x="61" y="48"/>
                  </a:lnTo>
                  <a:lnTo>
                    <a:pt x="74" y="37"/>
                  </a:lnTo>
                  <a:lnTo>
                    <a:pt x="88" y="28"/>
                  </a:lnTo>
                  <a:lnTo>
                    <a:pt x="103" y="19"/>
                  </a:lnTo>
                  <a:lnTo>
                    <a:pt x="119" y="13"/>
                  </a:lnTo>
                  <a:lnTo>
                    <a:pt x="135" y="7"/>
                  </a:lnTo>
                  <a:lnTo>
                    <a:pt x="152" y="3"/>
                  </a:lnTo>
                  <a:lnTo>
                    <a:pt x="169" y="1"/>
                  </a:lnTo>
                  <a:lnTo>
                    <a:pt x="186" y="0"/>
                  </a:lnTo>
                  <a:lnTo>
                    <a:pt x="203" y="1"/>
                  </a:lnTo>
                  <a:lnTo>
                    <a:pt x="220" y="3"/>
                  </a:lnTo>
                  <a:lnTo>
                    <a:pt x="237" y="7"/>
                  </a:lnTo>
                  <a:lnTo>
                    <a:pt x="253" y="13"/>
                  </a:lnTo>
                  <a:lnTo>
                    <a:pt x="269" y="19"/>
                  </a:lnTo>
                  <a:lnTo>
                    <a:pt x="284" y="28"/>
                  </a:lnTo>
                  <a:lnTo>
                    <a:pt x="298" y="37"/>
                  </a:lnTo>
                  <a:lnTo>
                    <a:pt x="311" y="48"/>
                  </a:lnTo>
                  <a:lnTo>
                    <a:pt x="323" y="60"/>
                  </a:lnTo>
                  <a:lnTo>
                    <a:pt x="334" y="73"/>
                  </a:lnTo>
                  <a:lnTo>
                    <a:pt x="344" y="87"/>
                  </a:lnTo>
                  <a:lnTo>
                    <a:pt x="352" y="103"/>
                  </a:lnTo>
                  <a:lnTo>
                    <a:pt x="359" y="118"/>
                  </a:lnTo>
                  <a:lnTo>
                    <a:pt x="365" y="134"/>
                  </a:lnTo>
                  <a:lnTo>
                    <a:pt x="369" y="151"/>
                  </a:lnTo>
                  <a:lnTo>
                    <a:pt x="371" y="168"/>
                  </a:lnTo>
                  <a:lnTo>
                    <a:pt x="372" y="185"/>
                  </a:lnTo>
                  <a:lnTo>
                    <a:pt x="371" y="202"/>
                  </a:lnTo>
                  <a:lnTo>
                    <a:pt x="369" y="219"/>
                  </a:lnTo>
                  <a:lnTo>
                    <a:pt x="365" y="236"/>
                  </a:lnTo>
                  <a:lnTo>
                    <a:pt x="359" y="252"/>
                  </a:lnTo>
                  <a:lnTo>
                    <a:pt x="352" y="268"/>
                  </a:lnTo>
                  <a:lnTo>
                    <a:pt x="344" y="283"/>
                  </a:lnTo>
                  <a:lnTo>
                    <a:pt x="334" y="297"/>
                  </a:lnTo>
                  <a:lnTo>
                    <a:pt x="323" y="310"/>
                  </a:lnTo>
                  <a:lnTo>
                    <a:pt x="311" y="322"/>
                  </a:lnTo>
                  <a:lnTo>
                    <a:pt x="298" y="333"/>
                  </a:lnTo>
                  <a:lnTo>
                    <a:pt x="284" y="343"/>
                  </a:lnTo>
                  <a:lnTo>
                    <a:pt x="269" y="351"/>
                  </a:lnTo>
                  <a:lnTo>
                    <a:pt x="253" y="358"/>
                  </a:lnTo>
                  <a:lnTo>
                    <a:pt x="237" y="363"/>
                  </a:lnTo>
                  <a:lnTo>
                    <a:pt x="220" y="368"/>
                  </a:lnTo>
                  <a:lnTo>
                    <a:pt x="203" y="370"/>
                  </a:lnTo>
                  <a:lnTo>
                    <a:pt x="186" y="370"/>
                  </a:lnTo>
                  <a:lnTo>
                    <a:pt x="169" y="370"/>
                  </a:lnTo>
                  <a:lnTo>
                    <a:pt x="152" y="368"/>
                  </a:lnTo>
                  <a:lnTo>
                    <a:pt x="135" y="363"/>
                  </a:lnTo>
                  <a:lnTo>
                    <a:pt x="119" y="358"/>
                  </a:lnTo>
                  <a:lnTo>
                    <a:pt x="103" y="351"/>
                  </a:lnTo>
                  <a:lnTo>
                    <a:pt x="88" y="343"/>
                  </a:lnTo>
                  <a:lnTo>
                    <a:pt x="74" y="333"/>
                  </a:lnTo>
                  <a:lnTo>
                    <a:pt x="61" y="322"/>
                  </a:lnTo>
                  <a:lnTo>
                    <a:pt x="49" y="310"/>
                  </a:lnTo>
                  <a:lnTo>
                    <a:pt x="38" y="297"/>
                  </a:lnTo>
                  <a:lnTo>
                    <a:pt x="28" y="283"/>
                  </a:lnTo>
                  <a:lnTo>
                    <a:pt x="20" y="268"/>
                  </a:lnTo>
                  <a:lnTo>
                    <a:pt x="13" y="252"/>
                  </a:lnTo>
                  <a:lnTo>
                    <a:pt x="8" y="236"/>
                  </a:lnTo>
                  <a:lnTo>
                    <a:pt x="3" y="219"/>
                  </a:lnTo>
                  <a:lnTo>
                    <a:pt x="1" y="202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00CC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100" dirty="0"/>
            </a:p>
            <a:p>
              <a:pPr algn="ctr"/>
              <a:endParaRPr lang="en-US" sz="1100" dirty="0"/>
            </a:p>
            <a:p>
              <a:pPr algn="ctr"/>
              <a:r>
                <a:rPr lang="en-US" sz="1100" dirty="0"/>
                <a:t>Software Component</a:t>
              </a:r>
            </a:p>
          </p:txBody>
        </p:sp>
        <p:sp>
          <p:nvSpPr>
            <p:cNvPr id="5" name="Freeform 41"/>
            <p:cNvSpPr>
              <a:spLocks/>
            </p:cNvSpPr>
            <p:nvPr/>
          </p:nvSpPr>
          <p:spPr bwMode="auto">
            <a:xfrm>
              <a:off x="4253224" y="5210586"/>
              <a:ext cx="1143000" cy="1081086"/>
            </a:xfrm>
            <a:custGeom>
              <a:avLst/>
              <a:gdLst/>
              <a:ahLst/>
              <a:cxnLst>
                <a:cxn ang="0">
                  <a:pos x="1" y="168"/>
                </a:cxn>
                <a:cxn ang="0">
                  <a:pos x="8" y="134"/>
                </a:cxn>
                <a:cxn ang="0">
                  <a:pos x="20" y="103"/>
                </a:cxn>
                <a:cxn ang="0">
                  <a:pos x="38" y="73"/>
                </a:cxn>
                <a:cxn ang="0">
                  <a:pos x="61" y="48"/>
                </a:cxn>
                <a:cxn ang="0">
                  <a:pos x="88" y="28"/>
                </a:cxn>
                <a:cxn ang="0">
                  <a:pos x="119" y="13"/>
                </a:cxn>
                <a:cxn ang="0">
                  <a:pos x="152" y="3"/>
                </a:cxn>
                <a:cxn ang="0">
                  <a:pos x="186" y="0"/>
                </a:cxn>
                <a:cxn ang="0">
                  <a:pos x="220" y="3"/>
                </a:cxn>
                <a:cxn ang="0">
                  <a:pos x="253" y="13"/>
                </a:cxn>
                <a:cxn ang="0">
                  <a:pos x="284" y="28"/>
                </a:cxn>
                <a:cxn ang="0">
                  <a:pos x="311" y="48"/>
                </a:cxn>
                <a:cxn ang="0">
                  <a:pos x="334" y="73"/>
                </a:cxn>
                <a:cxn ang="0">
                  <a:pos x="352" y="103"/>
                </a:cxn>
                <a:cxn ang="0">
                  <a:pos x="365" y="134"/>
                </a:cxn>
                <a:cxn ang="0">
                  <a:pos x="371" y="168"/>
                </a:cxn>
                <a:cxn ang="0">
                  <a:pos x="371" y="202"/>
                </a:cxn>
                <a:cxn ang="0">
                  <a:pos x="365" y="236"/>
                </a:cxn>
                <a:cxn ang="0">
                  <a:pos x="352" y="268"/>
                </a:cxn>
                <a:cxn ang="0">
                  <a:pos x="334" y="297"/>
                </a:cxn>
                <a:cxn ang="0">
                  <a:pos x="311" y="322"/>
                </a:cxn>
                <a:cxn ang="0">
                  <a:pos x="284" y="343"/>
                </a:cxn>
                <a:cxn ang="0">
                  <a:pos x="253" y="358"/>
                </a:cxn>
                <a:cxn ang="0">
                  <a:pos x="220" y="368"/>
                </a:cxn>
                <a:cxn ang="0">
                  <a:pos x="186" y="370"/>
                </a:cxn>
                <a:cxn ang="0">
                  <a:pos x="152" y="368"/>
                </a:cxn>
                <a:cxn ang="0">
                  <a:pos x="119" y="358"/>
                </a:cxn>
                <a:cxn ang="0">
                  <a:pos x="88" y="343"/>
                </a:cxn>
                <a:cxn ang="0">
                  <a:pos x="61" y="322"/>
                </a:cxn>
                <a:cxn ang="0">
                  <a:pos x="38" y="297"/>
                </a:cxn>
                <a:cxn ang="0">
                  <a:pos x="20" y="268"/>
                </a:cxn>
                <a:cxn ang="0">
                  <a:pos x="8" y="236"/>
                </a:cxn>
                <a:cxn ang="0">
                  <a:pos x="1" y="202"/>
                </a:cxn>
              </a:cxnLst>
              <a:rect l="0" t="0" r="r" b="b"/>
              <a:pathLst>
                <a:path w="372" h="370">
                  <a:moveTo>
                    <a:pt x="0" y="185"/>
                  </a:moveTo>
                  <a:lnTo>
                    <a:pt x="1" y="168"/>
                  </a:lnTo>
                  <a:lnTo>
                    <a:pt x="3" y="151"/>
                  </a:lnTo>
                  <a:lnTo>
                    <a:pt x="8" y="134"/>
                  </a:lnTo>
                  <a:lnTo>
                    <a:pt x="13" y="118"/>
                  </a:lnTo>
                  <a:lnTo>
                    <a:pt x="20" y="103"/>
                  </a:lnTo>
                  <a:lnTo>
                    <a:pt x="28" y="87"/>
                  </a:lnTo>
                  <a:lnTo>
                    <a:pt x="38" y="73"/>
                  </a:lnTo>
                  <a:lnTo>
                    <a:pt x="49" y="60"/>
                  </a:lnTo>
                  <a:lnTo>
                    <a:pt x="61" y="48"/>
                  </a:lnTo>
                  <a:lnTo>
                    <a:pt x="74" y="37"/>
                  </a:lnTo>
                  <a:lnTo>
                    <a:pt x="88" y="28"/>
                  </a:lnTo>
                  <a:lnTo>
                    <a:pt x="103" y="19"/>
                  </a:lnTo>
                  <a:lnTo>
                    <a:pt x="119" y="13"/>
                  </a:lnTo>
                  <a:lnTo>
                    <a:pt x="135" y="7"/>
                  </a:lnTo>
                  <a:lnTo>
                    <a:pt x="152" y="3"/>
                  </a:lnTo>
                  <a:lnTo>
                    <a:pt x="169" y="1"/>
                  </a:lnTo>
                  <a:lnTo>
                    <a:pt x="186" y="0"/>
                  </a:lnTo>
                  <a:lnTo>
                    <a:pt x="203" y="1"/>
                  </a:lnTo>
                  <a:lnTo>
                    <a:pt x="220" y="3"/>
                  </a:lnTo>
                  <a:lnTo>
                    <a:pt x="237" y="7"/>
                  </a:lnTo>
                  <a:lnTo>
                    <a:pt x="253" y="13"/>
                  </a:lnTo>
                  <a:lnTo>
                    <a:pt x="269" y="19"/>
                  </a:lnTo>
                  <a:lnTo>
                    <a:pt x="284" y="28"/>
                  </a:lnTo>
                  <a:lnTo>
                    <a:pt x="298" y="37"/>
                  </a:lnTo>
                  <a:lnTo>
                    <a:pt x="311" y="48"/>
                  </a:lnTo>
                  <a:lnTo>
                    <a:pt x="323" y="60"/>
                  </a:lnTo>
                  <a:lnTo>
                    <a:pt x="334" y="73"/>
                  </a:lnTo>
                  <a:lnTo>
                    <a:pt x="344" y="87"/>
                  </a:lnTo>
                  <a:lnTo>
                    <a:pt x="352" y="103"/>
                  </a:lnTo>
                  <a:lnTo>
                    <a:pt x="359" y="118"/>
                  </a:lnTo>
                  <a:lnTo>
                    <a:pt x="365" y="134"/>
                  </a:lnTo>
                  <a:lnTo>
                    <a:pt x="369" y="151"/>
                  </a:lnTo>
                  <a:lnTo>
                    <a:pt x="371" y="168"/>
                  </a:lnTo>
                  <a:lnTo>
                    <a:pt x="372" y="185"/>
                  </a:lnTo>
                  <a:lnTo>
                    <a:pt x="371" y="202"/>
                  </a:lnTo>
                  <a:lnTo>
                    <a:pt x="369" y="219"/>
                  </a:lnTo>
                  <a:lnTo>
                    <a:pt x="365" y="236"/>
                  </a:lnTo>
                  <a:lnTo>
                    <a:pt x="359" y="252"/>
                  </a:lnTo>
                  <a:lnTo>
                    <a:pt x="352" y="268"/>
                  </a:lnTo>
                  <a:lnTo>
                    <a:pt x="344" y="283"/>
                  </a:lnTo>
                  <a:lnTo>
                    <a:pt x="334" y="297"/>
                  </a:lnTo>
                  <a:lnTo>
                    <a:pt x="323" y="310"/>
                  </a:lnTo>
                  <a:lnTo>
                    <a:pt x="311" y="322"/>
                  </a:lnTo>
                  <a:lnTo>
                    <a:pt x="298" y="333"/>
                  </a:lnTo>
                  <a:lnTo>
                    <a:pt x="284" y="343"/>
                  </a:lnTo>
                  <a:lnTo>
                    <a:pt x="269" y="351"/>
                  </a:lnTo>
                  <a:lnTo>
                    <a:pt x="253" y="358"/>
                  </a:lnTo>
                  <a:lnTo>
                    <a:pt x="237" y="363"/>
                  </a:lnTo>
                  <a:lnTo>
                    <a:pt x="220" y="368"/>
                  </a:lnTo>
                  <a:lnTo>
                    <a:pt x="203" y="370"/>
                  </a:lnTo>
                  <a:lnTo>
                    <a:pt x="186" y="370"/>
                  </a:lnTo>
                  <a:lnTo>
                    <a:pt x="169" y="370"/>
                  </a:lnTo>
                  <a:lnTo>
                    <a:pt x="152" y="368"/>
                  </a:lnTo>
                  <a:lnTo>
                    <a:pt x="135" y="363"/>
                  </a:lnTo>
                  <a:lnTo>
                    <a:pt x="119" y="358"/>
                  </a:lnTo>
                  <a:lnTo>
                    <a:pt x="103" y="351"/>
                  </a:lnTo>
                  <a:lnTo>
                    <a:pt x="88" y="343"/>
                  </a:lnTo>
                  <a:lnTo>
                    <a:pt x="74" y="333"/>
                  </a:lnTo>
                  <a:lnTo>
                    <a:pt x="61" y="322"/>
                  </a:lnTo>
                  <a:lnTo>
                    <a:pt x="49" y="310"/>
                  </a:lnTo>
                  <a:lnTo>
                    <a:pt x="38" y="297"/>
                  </a:lnTo>
                  <a:lnTo>
                    <a:pt x="28" y="283"/>
                  </a:lnTo>
                  <a:lnTo>
                    <a:pt x="20" y="268"/>
                  </a:lnTo>
                  <a:lnTo>
                    <a:pt x="13" y="252"/>
                  </a:lnTo>
                  <a:lnTo>
                    <a:pt x="8" y="236"/>
                  </a:lnTo>
                  <a:lnTo>
                    <a:pt x="3" y="219"/>
                  </a:lnTo>
                  <a:lnTo>
                    <a:pt x="1" y="202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00CC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1100" dirty="0"/>
            </a:p>
            <a:p>
              <a:pPr algn="ctr"/>
              <a:r>
                <a:rPr lang="en-US" sz="1100" dirty="0"/>
                <a:t>Software Component</a:t>
              </a: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012" y="3386572"/>
            <a:ext cx="1255597" cy="1114853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 flipV="1">
            <a:off x="5780018" y="3881965"/>
            <a:ext cx="1632127" cy="8454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439710" y="4110295"/>
            <a:ext cx="1991302" cy="12766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656" y="5686115"/>
            <a:ext cx="1783133" cy="851815"/>
          </a:xfrm>
          <a:prstGeom prst="rect">
            <a:avLst/>
          </a:prstGeom>
        </p:spPr>
      </p:pic>
      <p:cxnSp>
        <p:nvCxnSpPr>
          <p:cNvPr id="37" name="Straight Arrow Connector 36"/>
          <p:cNvCxnSpPr>
            <a:endCxn id="16" idx="1"/>
          </p:cNvCxnSpPr>
          <p:nvPr/>
        </p:nvCxnSpPr>
        <p:spPr>
          <a:xfrm>
            <a:off x="3419523" y="6083309"/>
            <a:ext cx="2248133" cy="287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3674" y="5437421"/>
            <a:ext cx="857037" cy="916279"/>
          </a:xfrm>
          <a:prstGeom prst="rect">
            <a:avLst/>
          </a:prstGeom>
        </p:spPr>
      </p:pic>
      <p:cxnSp>
        <p:nvCxnSpPr>
          <p:cNvPr id="44" name="Straight Arrow Connector 43"/>
          <p:cNvCxnSpPr>
            <a:stCxn id="41" idx="1"/>
          </p:cNvCxnSpPr>
          <p:nvPr/>
        </p:nvCxnSpPr>
        <p:spPr>
          <a:xfrm flipH="1">
            <a:off x="7264560" y="5895561"/>
            <a:ext cx="54911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Lightning Bolt 47"/>
          <p:cNvSpPr/>
          <p:nvPr/>
        </p:nvSpPr>
        <p:spPr>
          <a:xfrm rot="1860000">
            <a:off x="8021323" y="4610992"/>
            <a:ext cx="353118" cy="696333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070754" y="5395077"/>
            <a:ext cx="1234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Control center</a:t>
            </a:r>
          </a:p>
        </p:txBody>
      </p:sp>
    </p:spTree>
    <p:extLst>
      <p:ext uri="{BB962C8B-B14F-4D97-AF65-F5344CB8AC3E}">
        <p14:creationId xmlns:p14="http://schemas.microsoft.com/office/powerpoint/2010/main" val="2908254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and Upcoming/proposed Tools</a:t>
            </a:r>
          </a:p>
        </p:txBody>
      </p:sp>
      <p:sp>
        <p:nvSpPr>
          <p:cNvPr id="4" name="Folded Corner 3"/>
          <p:cNvSpPr/>
          <p:nvPr/>
        </p:nvSpPr>
        <p:spPr>
          <a:xfrm>
            <a:off x="359636" y="3687139"/>
            <a:ext cx="1132135" cy="628874"/>
          </a:xfrm>
          <a:prstGeom prst="foldedCorner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>
                <a:solidFill>
                  <a:srgbClr val="000000"/>
                </a:solidFill>
              </a:rPr>
              <a:t>EDS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3047897" y="1199181"/>
            <a:ext cx="1056758" cy="470241"/>
          </a:xfrm>
          <a:prstGeom prst="foldedCorner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>
                <a:solidFill>
                  <a:srgbClr val="000000"/>
                </a:solidFill>
              </a:rPr>
              <a:t>C headers</a:t>
            </a:r>
          </a:p>
        </p:txBody>
      </p:sp>
      <p:sp>
        <p:nvSpPr>
          <p:cNvPr id="6" name="Folded Corner 5"/>
          <p:cNvSpPr/>
          <p:nvPr/>
        </p:nvSpPr>
        <p:spPr>
          <a:xfrm>
            <a:off x="3047897" y="4896906"/>
            <a:ext cx="975857" cy="376237"/>
          </a:xfrm>
          <a:prstGeom prst="foldedCorner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600" dirty="0">
                <a:solidFill>
                  <a:srgbClr val="000000"/>
                </a:solidFill>
              </a:rPr>
              <a:t>XTCE</a:t>
            </a:r>
          </a:p>
        </p:txBody>
      </p:sp>
      <p:sp>
        <p:nvSpPr>
          <p:cNvPr id="7" name="Folded Corner 6"/>
          <p:cNvSpPr/>
          <p:nvPr/>
        </p:nvSpPr>
        <p:spPr>
          <a:xfrm>
            <a:off x="3047897" y="3300590"/>
            <a:ext cx="990600" cy="533285"/>
          </a:xfrm>
          <a:prstGeom prst="foldedCorner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>
                <a:solidFill>
                  <a:srgbClr val="000000"/>
                </a:solidFill>
              </a:rPr>
              <a:t>COSMOS</a:t>
            </a:r>
          </a:p>
          <a:p>
            <a:pPr algn="ctr" defTabSz="914400"/>
            <a:r>
              <a:rPr lang="en-US" sz="1400" dirty="0">
                <a:solidFill>
                  <a:srgbClr val="000000"/>
                </a:solidFill>
              </a:rPr>
              <a:t>Database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3047897" y="5998328"/>
            <a:ext cx="1361558" cy="471703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>
                <a:solidFill>
                  <a:srgbClr val="000000"/>
                </a:solidFill>
              </a:rPr>
              <a:t>Simulink</a:t>
            </a:r>
          </a:p>
          <a:p>
            <a:pPr algn="ctr" defTabSz="914400"/>
            <a:r>
              <a:rPr lang="en-US" sz="1400" dirty="0">
                <a:solidFill>
                  <a:srgbClr val="000000"/>
                </a:solidFill>
              </a:rPr>
              <a:t>Data interfaces</a:t>
            </a:r>
          </a:p>
        </p:txBody>
      </p:sp>
      <p:sp>
        <p:nvSpPr>
          <p:cNvPr id="11" name="Folded Corner 10"/>
          <p:cNvSpPr/>
          <p:nvPr/>
        </p:nvSpPr>
        <p:spPr>
          <a:xfrm>
            <a:off x="3047897" y="1824666"/>
            <a:ext cx="1056758" cy="530556"/>
          </a:xfrm>
          <a:prstGeom prst="foldedCorner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>
                <a:solidFill>
                  <a:srgbClr val="000000"/>
                </a:solidFill>
              </a:rPr>
              <a:t>ESA TASTE</a:t>
            </a:r>
          </a:p>
          <a:p>
            <a:pPr algn="ctr" defTabSz="914400"/>
            <a:r>
              <a:rPr lang="en-US" sz="1400" dirty="0">
                <a:solidFill>
                  <a:srgbClr val="000000"/>
                </a:solidFill>
              </a:rPr>
              <a:t>Models</a:t>
            </a:r>
          </a:p>
        </p:txBody>
      </p:sp>
      <p:sp>
        <p:nvSpPr>
          <p:cNvPr id="12" name="Folded Corner 11"/>
          <p:cNvSpPr/>
          <p:nvPr/>
        </p:nvSpPr>
        <p:spPr>
          <a:xfrm>
            <a:off x="3047897" y="5421005"/>
            <a:ext cx="1056758" cy="444209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600" dirty="0">
                <a:solidFill>
                  <a:srgbClr val="000000"/>
                </a:solidFill>
              </a:rPr>
              <a:t>JSON</a:t>
            </a:r>
          </a:p>
        </p:txBody>
      </p:sp>
      <p:sp>
        <p:nvSpPr>
          <p:cNvPr id="14" name="Folded Corner 13"/>
          <p:cNvSpPr/>
          <p:nvPr/>
        </p:nvSpPr>
        <p:spPr>
          <a:xfrm>
            <a:off x="6199692" y="3746619"/>
            <a:ext cx="1088731" cy="520238"/>
          </a:xfrm>
          <a:prstGeom prst="foldedCorner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>
                <a:solidFill>
                  <a:srgbClr val="000000"/>
                </a:solidFill>
              </a:rPr>
              <a:t>Component</a:t>
            </a:r>
          </a:p>
          <a:p>
            <a:pPr algn="ctr" defTabSz="914400"/>
            <a:r>
              <a:rPr lang="en-US" sz="1400" dirty="0">
                <a:solidFill>
                  <a:srgbClr val="000000"/>
                </a:solidFill>
              </a:rPr>
              <a:t>tests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6248150" y="6021075"/>
            <a:ext cx="1416695" cy="506495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>
                <a:solidFill>
                  <a:srgbClr val="000000"/>
                </a:solidFill>
              </a:rPr>
              <a:t>Onboard Control Procedures</a:t>
            </a:r>
          </a:p>
        </p:txBody>
      </p:sp>
      <p:sp>
        <p:nvSpPr>
          <p:cNvPr id="16" name="Folded Corner 15"/>
          <p:cNvSpPr/>
          <p:nvPr/>
        </p:nvSpPr>
        <p:spPr>
          <a:xfrm>
            <a:off x="6177424" y="2309657"/>
            <a:ext cx="991956" cy="413797"/>
          </a:xfrm>
          <a:prstGeom prst="foldedCorner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>
                <a:solidFill>
                  <a:srgbClr val="000000"/>
                </a:solidFill>
              </a:rPr>
              <a:t>LUA Scripts</a:t>
            </a:r>
          </a:p>
        </p:txBody>
      </p:sp>
      <p:sp>
        <p:nvSpPr>
          <p:cNvPr id="17" name="Folded Corner 16"/>
          <p:cNvSpPr/>
          <p:nvPr/>
        </p:nvSpPr>
        <p:spPr>
          <a:xfrm>
            <a:off x="6222436" y="4512695"/>
            <a:ext cx="975857" cy="531812"/>
          </a:xfrm>
          <a:prstGeom prst="foldedCorner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>
                <a:solidFill>
                  <a:srgbClr val="000000"/>
                </a:solidFill>
              </a:rPr>
              <a:t>ITOS Page Displays</a:t>
            </a:r>
          </a:p>
        </p:txBody>
      </p:sp>
      <p:sp>
        <p:nvSpPr>
          <p:cNvPr id="18" name="Folded Corner 17"/>
          <p:cNvSpPr/>
          <p:nvPr/>
        </p:nvSpPr>
        <p:spPr>
          <a:xfrm>
            <a:off x="6149354" y="1669422"/>
            <a:ext cx="990600" cy="512284"/>
          </a:xfrm>
          <a:prstGeom prst="foldedCorner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>
                <a:solidFill>
                  <a:srgbClr val="000000"/>
                </a:solidFill>
              </a:rPr>
              <a:t>ITOS</a:t>
            </a:r>
          </a:p>
          <a:p>
            <a:pPr algn="ctr" defTabSz="914400"/>
            <a:r>
              <a:rPr lang="en-US" sz="1400" dirty="0">
                <a:solidFill>
                  <a:srgbClr val="000000"/>
                </a:solidFill>
              </a:rPr>
              <a:t>Database</a:t>
            </a:r>
          </a:p>
        </p:txBody>
      </p:sp>
      <p:sp>
        <p:nvSpPr>
          <p:cNvPr id="19" name="Folded Corner 18"/>
          <p:cNvSpPr/>
          <p:nvPr/>
        </p:nvSpPr>
        <p:spPr>
          <a:xfrm>
            <a:off x="3040525" y="4235667"/>
            <a:ext cx="990600" cy="466740"/>
          </a:xfrm>
          <a:prstGeom prst="foldedCorner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>
                <a:solidFill>
                  <a:srgbClr val="000000"/>
                </a:solidFill>
              </a:rPr>
              <a:t>ASIST</a:t>
            </a:r>
          </a:p>
          <a:p>
            <a:pPr algn="ctr" defTabSz="914400"/>
            <a:r>
              <a:rPr lang="en-US" sz="1400" dirty="0">
                <a:solidFill>
                  <a:srgbClr val="000000"/>
                </a:solidFill>
              </a:rPr>
              <a:t>Database</a:t>
            </a:r>
          </a:p>
        </p:txBody>
      </p:sp>
      <p:sp>
        <p:nvSpPr>
          <p:cNvPr id="20" name="Folded Corner 19"/>
          <p:cNvSpPr/>
          <p:nvPr/>
        </p:nvSpPr>
        <p:spPr>
          <a:xfrm>
            <a:off x="3047897" y="2602730"/>
            <a:ext cx="1056758" cy="499925"/>
          </a:xfrm>
          <a:prstGeom prst="foldedCorner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>
                <a:solidFill>
                  <a:srgbClr val="000000"/>
                </a:solidFill>
              </a:rPr>
              <a:t>Device Drivers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059271" y="1221406"/>
            <a:ext cx="0" cy="5194641"/>
          </a:xfrm>
          <a:prstGeom prst="straightConnector1">
            <a:avLst/>
          </a:prstGeom>
          <a:ln w="50800">
            <a:solidFill>
              <a:schemeClr val="accent1">
                <a:alpha val="45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166775" y="5607333"/>
            <a:ext cx="860648" cy="0"/>
          </a:xfrm>
          <a:prstGeom prst="straightConnector1">
            <a:avLst/>
          </a:prstGeom>
          <a:ln w="50800">
            <a:solidFill>
              <a:schemeClr val="accent1">
                <a:alpha val="4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8" idx="1"/>
          </p:cNvCxnSpPr>
          <p:nvPr/>
        </p:nvCxnSpPr>
        <p:spPr>
          <a:xfrm>
            <a:off x="2166775" y="6234179"/>
            <a:ext cx="881122" cy="1"/>
          </a:xfrm>
          <a:prstGeom prst="straightConnector1">
            <a:avLst/>
          </a:prstGeom>
          <a:ln w="50800">
            <a:solidFill>
              <a:schemeClr val="accent1">
                <a:alpha val="4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166775" y="1447800"/>
            <a:ext cx="860648" cy="0"/>
          </a:xfrm>
          <a:prstGeom prst="straightConnector1">
            <a:avLst/>
          </a:prstGeom>
          <a:ln w="50800">
            <a:solidFill>
              <a:schemeClr val="accent1">
                <a:alpha val="4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Folded Corner 58"/>
          <p:cNvSpPr/>
          <p:nvPr/>
        </p:nvSpPr>
        <p:spPr>
          <a:xfrm>
            <a:off x="6196763" y="2917622"/>
            <a:ext cx="1235253" cy="583159"/>
          </a:xfrm>
          <a:prstGeom prst="foldedCorner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>
                <a:solidFill>
                  <a:srgbClr val="000000"/>
                </a:solidFill>
              </a:rPr>
              <a:t>JSC </a:t>
            </a:r>
            <a:r>
              <a:rPr lang="en-US" sz="1400" dirty="0" err="1">
                <a:solidFill>
                  <a:srgbClr val="000000"/>
                </a:solidFill>
              </a:rPr>
              <a:t>Cmd</a:t>
            </a:r>
            <a:r>
              <a:rPr lang="en-US" sz="1400" dirty="0">
                <a:solidFill>
                  <a:srgbClr val="000000"/>
                </a:solidFill>
              </a:rPr>
              <a:t>/</a:t>
            </a:r>
            <a:r>
              <a:rPr lang="en-US" sz="1400" dirty="0" err="1">
                <a:solidFill>
                  <a:srgbClr val="000000"/>
                </a:solidFill>
              </a:rPr>
              <a:t>Tlm</a:t>
            </a:r>
            <a:r>
              <a:rPr lang="en-US" sz="1400" dirty="0">
                <a:solidFill>
                  <a:srgbClr val="000000"/>
                </a:solidFill>
              </a:rPr>
              <a:t> CCDDT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5094571" y="1221406"/>
            <a:ext cx="0" cy="5222845"/>
          </a:xfrm>
          <a:prstGeom prst="straightConnector1">
            <a:avLst/>
          </a:prstGeom>
          <a:ln w="50800">
            <a:solidFill>
              <a:schemeClr val="accent1">
                <a:alpha val="45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2146301" y="5061704"/>
            <a:ext cx="881122" cy="1"/>
          </a:xfrm>
          <a:prstGeom prst="straightConnector1">
            <a:avLst/>
          </a:prstGeom>
          <a:ln w="50800">
            <a:solidFill>
              <a:schemeClr val="accent1">
                <a:alpha val="4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2156538" y="4469037"/>
            <a:ext cx="881122" cy="1"/>
          </a:xfrm>
          <a:prstGeom prst="straightConnector1">
            <a:avLst/>
          </a:prstGeom>
          <a:ln w="50800">
            <a:solidFill>
              <a:schemeClr val="accent1">
                <a:alpha val="4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2124981" y="3567232"/>
            <a:ext cx="881122" cy="1"/>
          </a:xfrm>
          <a:prstGeom prst="straightConnector1">
            <a:avLst/>
          </a:prstGeom>
          <a:ln w="50800">
            <a:solidFill>
              <a:schemeClr val="accent1">
                <a:alpha val="4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2140254" y="2844035"/>
            <a:ext cx="881122" cy="1"/>
          </a:xfrm>
          <a:prstGeom prst="straightConnector1">
            <a:avLst/>
          </a:prstGeom>
          <a:ln w="50800">
            <a:solidFill>
              <a:schemeClr val="accent1">
                <a:alpha val="4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2129416" y="2078853"/>
            <a:ext cx="881122" cy="1"/>
          </a:xfrm>
          <a:prstGeom prst="straightConnector1">
            <a:avLst/>
          </a:prstGeom>
          <a:ln w="50800">
            <a:solidFill>
              <a:schemeClr val="accent1">
                <a:alpha val="4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224028" y="2516555"/>
            <a:ext cx="881122" cy="1"/>
          </a:xfrm>
          <a:prstGeom prst="straightConnector1">
            <a:avLst/>
          </a:prstGeom>
          <a:ln w="50800">
            <a:solidFill>
              <a:schemeClr val="accent1">
                <a:alpha val="4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217943" y="3188937"/>
            <a:ext cx="881122" cy="1"/>
          </a:xfrm>
          <a:prstGeom prst="straightConnector1">
            <a:avLst/>
          </a:prstGeom>
          <a:ln w="50800">
            <a:solidFill>
              <a:schemeClr val="accent1">
                <a:alpha val="4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250308" y="4779488"/>
            <a:ext cx="881122" cy="1"/>
          </a:xfrm>
          <a:prstGeom prst="straightConnector1">
            <a:avLst/>
          </a:prstGeom>
          <a:ln w="50800">
            <a:solidFill>
              <a:schemeClr val="accent1">
                <a:alpha val="4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315641" y="6319995"/>
            <a:ext cx="881122" cy="1"/>
          </a:xfrm>
          <a:prstGeom prst="straightConnector1">
            <a:avLst/>
          </a:prstGeom>
          <a:ln w="50800">
            <a:solidFill>
              <a:schemeClr val="accent1">
                <a:alpha val="4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2190685" y="4001576"/>
            <a:ext cx="2903886" cy="12470"/>
          </a:xfrm>
          <a:prstGeom prst="straightConnector1">
            <a:avLst/>
          </a:prstGeom>
          <a:ln w="50800">
            <a:solidFill>
              <a:schemeClr val="accent1">
                <a:alpha val="4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1509392" y="3968789"/>
            <a:ext cx="549879" cy="3554"/>
          </a:xfrm>
          <a:prstGeom prst="straightConnector1">
            <a:avLst/>
          </a:prstGeom>
          <a:ln w="50800">
            <a:solidFill>
              <a:schemeClr val="accent1">
                <a:alpha val="45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5268232" y="4014046"/>
            <a:ext cx="881122" cy="1"/>
          </a:xfrm>
          <a:prstGeom prst="straightConnector1">
            <a:avLst/>
          </a:prstGeom>
          <a:ln w="50800">
            <a:solidFill>
              <a:schemeClr val="accent1">
                <a:alpha val="4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Folded Corner 87"/>
          <p:cNvSpPr/>
          <p:nvPr/>
        </p:nvSpPr>
        <p:spPr>
          <a:xfrm>
            <a:off x="6222436" y="5225752"/>
            <a:ext cx="1519903" cy="663673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>
                <a:solidFill>
                  <a:srgbClr val="000000"/>
                </a:solidFill>
              </a:rPr>
              <a:t>Models Based Systems Engineering tools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5217943" y="5536500"/>
            <a:ext cx="860648" cy="0"/>
          </a:xfrm>
          <a:prstGeom prst="straightConnector1">
            <a:avLst/>
          </a:prstGeom>
          <a:ln w="50800">
            <a:solidFill>
              <a:schemeClr val="accent1">
                <a:alpha val="4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Folded Corner 89"/>
          <p:cNvSpPr/>
          <p:nvPr/>
        </p:nvSpPr>
        <p:spPr>
          <a:xfrm>
            <a:off x="359636" y="5219286"/>
            <a:ext cx="600745" cy="335981"/>
          </a:xfrm>
          <a:prstGeom prst="foldedCorner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1" name="Folded Corner 90"/>
          <p:cNvSpPr/>
          <p:nvPr/>
        </p:nvSpPr>
        <p:spPr>
          <a:xfrm>
            <a:off x="403744" y="5969035"/>
            <a:ext cx="600745" cy="335981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46030" y="5565367"/>
            <a:ext cx="10454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1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t>demonstrated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53579" y="6339226"/>
            <a:ext cx="7889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1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t>Proposed</a:t>
            </a:r>
          </a:p>
        </p:txBody>
      </p:sp>
      <p:sp>
        <p:nvSpPr>
          <p:cNvPr id="42" name="Folded Corner 41"/>
          <p:cNvSpPr/>
          <p:nvPr/>
        </p:nvSpPr>
        <p:spPr>
          <a:xfrm>
            <a:off x="6112028" y="1091776"/>
            <a:ext cx="1056758" cy="470241"/>
          </a:xfrm>
          <a:prstGeom prst="foldedCorner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en-US" sz="1400" dirty="0">
                <a:solidFill>
                  <a:srgbClr val="000000"/>
                </a:solidFill>
              </a:rPr>
              <a:t>Flight</a:t>
            </a:r>
          </a:p>
          <a:p>
            <a:pPr algn="ctr" defTabSz="914400"/>
            <a:r>
              <a:rPr lang="en-US" sz="1400" dirty="0">
                <a:solidFill>
                  <a:srgbClr val="000000"/>
                </a:solidFill>
              </a:rPr>
              <a:t>Software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5217943" y="1921626"/>
            <a:ext cx="881122" cy="1"/>
          </a:xfrm>
          <a:prstGeom prst="straightConnector1">
            <a:avLst/>
          </a:prstGeom>
          <a:ln w="50800">
            <a:solidFill>
              <a:schemeClr val="accent1">
                <a:alpha val="4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217943" y="1328718"/>
            <a:ext cx="881122" cy="1"/>
          </a:xfrm>
          <a:prstGeom prst="straightConnector1">
            <a:avLst/>
          </a:prstGeom>
          <a:ln w="50800">
            <a:solidFill>
              <a:schemeClr val="accent1">
                <a:alpha val="4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570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Multicore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228013" cy="5334000"/>
          </a:xfrm>
        </p:spPr>
        <p:txBody>
          <a:bodyPr/>
          <a:lstStyle/>
          <a:p>
            <a:r>
              <a:rPr lang="en-US" dirty="0" err="1"/>
              <a:t>cFE</a:t>
            </a:r>
            <a:r>
              <a:rPr lang="en-US" dirty="0"/>
              <a:t> 6.6 includes SMP safe updates</a:t>
            </a:r>
          </a:p>
          <a:p>
            <a:r>
              <a:rPr lang="en-US" dirty="0"/>
              <a:t>PACE mission is adding support for dual core LEON</a:t>
            </a:r>
          </a:p>
          <a:p>
            <a:r>
              <a:rPr lang="en-US" dirty="0"/>
              <a:t>High Performance Space Computing (HPSC)Joint NASA USAF effort to create game changing radiation hardened space processor</a:t>
            </a:r>
          </a:p>
          <a:p>
            <a:pPr lvl="1"/>
            <a:r>
              <a:rPr lang="en-US" dirty="0"/>
              <a:t>8 core </a:t>
            </a:r>
            <a:r>
              <a:rPr lang="en-US" dirty="0" err="1"/>
              <a:t>chiplet</a:t>
            </a:r>
            <a:r>
              <a:rPr lang="en-US" dirty="0"/>
              <a:t> approach ARM A53 with internal NEON SIMD</a:t>
            </a:r>
          </a:p>
          <a:p>
            <a:pPr lvl="1"/>
            <a:r>
              <a:rPr lang="en-US" dirty="0"/>
              <a:t>Includes hardware support for partitions with fault containment</a:t>
            </a:r>
          </a:p>
          <a:p>
            <a:pPr lvl="1"/>
            <a:r>
              <a:rPr lang="en-US" dirty="0"/>
              <a:t>FY18 – FY21 funding for software middleware/framework development at NASA centers </a:t>
            </a:r>
          </a:p>
          <a:p>
            <a:pPr lvl="1"/>
            <a:r>
              <a:rPr lang="en-US" dirty="0"/>
              <a:t>cFS support and </a:t>
            </a:r>
            <a:r>
              <a:rPr lang="en-US" dirty="0" smtClean="0"/>
              <a:t>porting</a:t>
            </a:r>
          </a:p>
          <a:p>
            <a:r>
              <a:rPr lang="en-US" dirty="0" smtClean="0"/>
              <a:t>Need Executive Service updates</a:t>
            </a:r>
          </a:p>
          <a:p>
            <a:r>
              <a:rPr lang="en-US" dirty="0" smtClean="0"/>
              <a:t>Startup script updates</a:t>
            </a:r>
          </a:p>
          <a:p>
            <a:r>
              <a:rPr lang="en-US" dirty="0" smtClean="0"/>
              <a:t>OSAL updates</a:t>
            </a:r>
          </a:p>
          <a:p>
            <a:pPr lvl="1"/>
            <a:r>
              <a:rPr lang="en-US" dirty="0" smtClean="0"/>
              <a:t>Processor affinity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627" y="4038600"/>
            <a:ext cx="4183153" cy="236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37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162800" cy="762000"/>
          </a:xfrm>
        </p:spPr>
        <p:txBody>
          <a:bodyPr/>
          <a:lstStyle/>
          <a:p>
            <a:r>
              <a:rPr lang="en-US" dirty="0"/>
              <a:t>Near Term Roadmap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8013" cy="5334000"/>
          </a:xfrm>
        </p:spPr>
        <p:txBody>
          <a:bodyPr/>
          <a:lstStyle/>
          <a:p>
            <a:r>
              <a:rPr lang="en-US" sz="1600" dirty="0"/>
              <a:t>From the 2015 workshop </a:t>
            </a:r>
          </a:p>
          <a:p>
            <a:pPr lvl="1"/>
            <a:r>
              <a:rPr lang="en-US" sz="1400" dirty="0"/>
              <a:t>Increasing the message name space </a:t>
            </a:r>
            <a:r>
              <a:rPr lang="en-US" sz="1200" dirty="0"/>
              <a:t>(6.6 build option)</a:t>
            </a:r>
          </a:p>
          <a:p>
            <a:pPr lvl="1"/>
            <a:r>
              <a:rPr lang="en-US" sz="1400" dirty="0"/>
              <a:t>Electronic Data Sheets </a:t>
            </a:r>
            <a:r>
              <a:rPr lang="en-US" sz="1200" dirty="0"/>
              <a:t>(6.6 build option)</a:t>
            </a:r>
          </a:p>
          <a:p>
            <a:pPr lvl="1"/>
            <a:r>
              <a:rPr lang="en-US" sz="1400" dirty="0"/>
              <a:t>Software Bus Network </a:t>
            </a:r>
            <a:r>
              <a:rPr lang="en-US" sz="1200" dirty="0"/>
              <a:t>(Covered later by Chris Knight)</a:t>
            </a:r>
          </a:p>
          <a:p>
            <a:pPr lvl="1"/>
            <a:r>
              <a:rPr lang="en-US" sz="1400" dirty="0"/>
              <a:t>Multicore </a:t>
            </a:r>
            <a:r>
              <a:rPr lang="en-US" sz="1200" dirty="0"/>
              <a:t>(Partial implementation in 6.6)</a:t>
            </a:r>
          </a:p>
          <a:p>
            <a:pPr lvl="1"/>
            <a:r>
              <a:rPr lang="en-US" sz="1400" dirty="0"/>
              <a:t>Modeling/</a:t>
            </a:r>
            <a:r>
              <a:rPr lang="en-US" sz="1400" dirty="0" err="1"/>
              <a:t>autocode</a:t>
            </a:r>
            <a:r>
              <a:rPr lang="en-US" sz="1400" dirty="0"/>
              <a:t> (</a:t>
            </a:r>
            <a:r>
              <a:rPr lang="en-US" sz="1200" dirty="0"/>
              <a:t>Covered later Pat Castle, Steve </a:t>
            </a:r>
            <a:r>
              <a:rPr lang="en-US" sz="1200" dirty="0" err="1"/>
              <a:t>Lentine</a:t>
            </a:r>
            <a:r>
              <a:rPr lang="en-US" sz="1200" dirty="0"/>
              <a:t>)</a:t>
            </a:r>
            <a:endParaRPr lang="en-US" sz="1400" dirty="0"/>
          </a:p>
          <a:p>
            <a:pPr lvl="1"/>
            <a:r>
              <a:rPr lang="en-US" sz="1400" dirty="0"/>
              <a:t>Real-time Linux (Demonstrated on </a:t>
            </a:r>
            <a:r>
              <a:rPr lang="en-US" sz="1400" dirty="0" err="1"/>
              <a:t>Xenomai</a:t>
            </a:r>
            <a:r>
              <a:rPr lang="en-US" sz="1400" dirty="0"/>
              <a:t>)</a:t>
            </a:r>
          </a:p>
          <a:p>
            <a:pPr lvl="1"/>
            <a:r>
              <a:rPr lang="en-US" sz="1400" dirty="0"/>
              <a:t>Partitioning (Demonstrated on ARINC 653 and </a:t>
            </a:r>
            <a:r>
              <a:rPr lang="en-US" sz="1400" dirty="0" err="1"/>
              <a:t>Xenomai</a:t>
            </a:r>
            <a:r>
              <a:rPr lang="en-US" sz="1400" dirty="0"/>
              <a:t>)</a:t>
            </a:r>
          </a:p>
          <a:p>
            <a:pPr lvl="1"/>
            <a:r>
              <a:rPr lang="en-US" sz="1400" dirty="0" err="1"/>
              <a:t>Cmake</a:t>
            </a:r>
            <a:r>
              <a:rPr lang="en-US" sz="1400" dirty="0"/>
              <a:t> build environment </a:t>
            </a:r>
            <a:r>
              <a:rPr lang="en-US" sz="1200" dirty="0"/>
              <a:t>(covered later by Joe Hickey)</a:t>
            </a:r>
          </a:p>
          <a:p>
            <a:r>
              <a:rPr lang="en-US" sz="1600" dirty="0"/>
              <a:t>New activities</a:t>
            </a:r>
          </a:p>
          <a:p>
            <a:pPr lvl="1"/>
            <a:r>
              <a:rPr lang="en-US" sz="1600" dirty="0"/>
              <a:t>Onboard file transfer</a:t>
            </a:r>
          </a:p>
          <a:p>
            <a:pPr lvl="1"/>
            <a:r>
              <a:rPr lang="en-US" sz="1600" dirty="0"/>
              <a:t>Revamp Time services</a:t>
            </a:r>
          </a:p>
          <a:p>
            <a:pPr lvl="1"/>
            <a:r>
              <a:rPr lang="en-US" sz="1600" dirty="0"/>
              <a:t>Time triggered Scheduling</a:t>
            </a:r>
          </a:p>
          <a:p>
            <a:pPr lvl="1"/>
            <a:r>
              <a:rPr lang="en-US" sz="1600" dirty="0"/>
              <a:t>64 bit implementation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42837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0B351E-BE94-4F22-B29E-1B848FB39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triggered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B82112-4DD3-4E5E-B1B3-0A334E42C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Ongoing effort at JSC to align software application scheduling with network scheduling</a:t>
            </a:r>
          </a:p>
          <a:p>
            <a:pPr lvl="1"/>
            <a:r>
              <a:rPr lang="en-US" dirty="0"/>
              <a:t>Time-Triggered Ethernet  schedule (</a:t>
            </a:r>
            <a:r>
              <a:rPr lang="en-US" dirty="0" err="1"/>
              <a:t>TTTech</a:t>
            </a:r>
            <a:r>
              <a:rPr lang="en-US" dirty="0"/>
              <a:t> </a:t>
            </a:r>
            <a:r>
              <a:rPr lang="en-US" dirty="0" err="1"/>
              <a:t>TTGbE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New scheduler app has been created</a:t>
            </a:r>
          </a:p>
          <a:p>
            <a:pPr lvl="1"/>
            <a:r>
              <a:rPr lang="en-US" dirty="0"/>
              <a:t>Application code unmodified</a:t>
            </a:r>
          </a:p>
          <a:p>
            <a:r>
              <a:rPr lang="en-US" dirty="0"/>
              <a:t>Andrew Loveless (JSC) is primary contact</a:t>
            </a:r>
          </a:p>
          <a:p>
            <a:pPr lvl="1"/>
            <a:r>
              <a:rPr lang="en-US" dirty="0"/>
              <a:t>Potential for CCSDS EDS with timing and schedule additions</a:t>
            </a:r>
          </a:p>
        </p:txBody>
      </p:sp>
    </p:spTree>
    <p:extLst>
      <p:ext uri="{BB962C8B-B14F-4D97-AF65-F5344CB8AC3E}">
        <p14:creationId xmlns:p14="http://schemas.microsoft.com/office/powerpoint/2010/main" val="287369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D025BB-4E32-4388-B9FB-E67F7A5D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8013" cy="838200"/>
          </a:xfrm>
        </p:spPr>
        <p:txBody>
          <a:bodyPr/>
          <a:lstStyle/>
          <a:p>
            <a:r>
              <a:rPr lang="en-US" dirty="0"/>
              <a:t>Real-time Linux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2F56DF-7D97-42E4-9210-EFA6375D6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690" y="1371600"/>
            <a:ext cx="8228013" cy="3976687"/>
          </a:xfrm>
        </p:spPr>
        <p:txBody>
          <a:bodyPr/>
          <a:lstStyle/>
          <a:p>
            <a:pPr marL="342900" lvl="2" indent="-342900">
              <a:spcAft>
                <a:spcPts val="1425"/>
              </a:spcAft>
            </a:pPr>
            <a:r>
              <a:rPr lang="en-US" sz="2000" dirty="0" err="1">
                <a:ea typeface="+mn-ea"/>
                <a:cs typeface="+mn-cs"/>
              </a:rPr>
              <a:t>Xenomai</a:t>
            </a:r>
            <a:r>
              <a:rPr lang="en-US" sz="2000" dirty="0">
                <a:ea typeface="+mn-ea"/>
                <a:cs typeface="+mn-cs"/>
              </a:rPr>
              <a:t> Real-time Linux </a:t>
            </a:r>
          </a:p>
          <a:p>
            <a:pPr marL="800100" lvl="3" indent="-342900">
              <a:spcAft>
                <a:spcPts val="1425"/>
              </a:spcAft>
            </a:pPr>
            <a:r>
              <a:rPr lang="en-US" sz="1800" dirty="0">
                <a:ea typeface="+mn-ea"/>
                <a:cs typeface="+mn-cs"/>
              </a:rPr>
              <a:t>Funded by AES</a:t>
            </a:r>
          </a:p>
          <a:p>
            <a:pPr marL="800100" lvl="3" indent="-342900">
              <a:spcAft>
                <a:spcPts val="1425"/>
              </a:spcAft>
            </a:pPr>
            <a:r>
              <a:rPr lang="en-US" sz="1800" dirty="0">
                <a:ea typeface="+mn-ea"/>
                <a:cs typeface="+mn-cs"/>
              </a:rPr>
              <a:t>Prototype demonstrated in FY2017</a:t>
            </a:r>
          </a:p>
          <a:p>
            <a:pPr marL="800100" lvl="3" indent="-342900">
              <a:spcAft>
                <a:spcPts val="1425"/>
              </a:spcAft>
            </a:pPr>
            <a:r>
              <a:rPr lang="en-US" sz="1800" dirty="0">
                <a:ea typeface="+mn-ea"/>
                <a:cs typeface="+mn-cs"/>
              </a:rPr>
              <a:t>Effort continuing in </a:t>
            </a:r>
            <a:r>
              <a:rPr lang="en-US" sz="1800" dirty="0" smtClean="0">
                <a:ea typeface="+mn-ea"/>
                <a:cs typeface="+mn-cs"/>
              </a:rPr>
              <a:t>FY</a:t>
            </a:r>
            <a:r>
              <a:rPr lang="en-US" sz="1800" dirty="0" smtClean="0">
                <a:ea typeface="+mn-ea"/>
                <a:cs typeface="+mn-cs"/>
              </a:rPr>
              <a:t>18 </a:t>
            </a:r>
            <a:r>
              <a:rPr lang="en-US" sz="1800" dirty="0">
                <a:ea typeface="+mn-ea"/>
                <a:cs typeface="+mn-cs"/>
              </a:rPr>
              <a:t>at JSC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12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6B6A19-6E60-4D49-BA37-09CA6D81D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8013" cy="685800"/>
          </a:xfrm>
        </p:spPr>
        <p:txBody>
          <a:bodyPr/>
          <a:lstStyle/>
          <a:p>
            <a:r>
              <a:rPr lang="en-US" dirty="0"/>
              <a:t>Partitioning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25198E-373D-455B-8265-466952B60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JSC effort with ARINC-653</a:t>
            </a:r>
          </a:p>
          <a:p>
            <a:pPr lvl="1"/>
            <a:r>
              <a:rPr lang="en-US" dirty="0"/>
              <a:t>Demonstration completed in </a:t>
            </a:r>
            <a:r>
              <a:rPr lang="en-US" dirty="0" smtClean="0"/>
              <a:t>2016 as part of AES project</a:t>
            </a:r>
            <a:endParaRPr lang="en-US" dirty="0"/>
          </a:p>
          <a:p>
            <a:r>
              <a:rPr lang="en-US" dirty="0"/>
              <a:t>JSC effort with Linux </a:t>
            </a:r>
            <a:r>
              <a:rPr lang="en-US" dirty="0" err="1"/>
              <a:t>Xenomai</a:t>
            </a:r>
            <a:endParaRPr lang="en-US" dirty="0"/>
          </a:p>
          <a:p>
            <a:pPr lvl="1"/>
            <a:r>
              <a:rPr lang="en-US" dirty="0"/>
              <a:t>Demonstrated simple two partition system</a:t>
            </a:r>
          </a:p>
          <a:p>
            <a:pPr lvl="1"/>
            <a:r>
              <a:rPr lang="en-US" dirty="0"/>
              <a:t>Hard real-time and science application</a:t>
            </a:r>
          </a:p>
          <a:p>
            <a:r>
              <a:rPr lang="en-US" dirty="0"/>
              <a:t>Included as part of HPSC project</a:t>
            </a:r>
          </a:p>
        </p:txBody>
      </p:sp>
    </p:spTree>
    <p:extLst>
      <p:ext uri="{BB962C8B-B14F-4D97-AF65-F5344CB8AC3E}">
        <p14:creationId xmlns:p14="http://schemas.microsoft.com/office/powerpoint/2010/main" val="492515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0DB9A6-FF9C-4922-91BB-C3A82B9B7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Onboard file transfer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500B34-810C-47EA-843B-CBF6364DB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4963"/>
            <a:ext cx="8228013" cy="4567237"/>
          </a:xfrm>
        </p:spPr>
        <p:txBody>
          <a:bodyPr/>
          <a:lstStyle/>
          <a:p>
            <a:r>
              <a:rPr lang="en-US" dirty="0" smtClean="0"/>
              <a:t>Transfer</a:t>
            </a:r>
            <a:r>
              <a:rPr lang="en-US" dirty="0" smtClean="0"/>
              <a:t> </a:t>
            </a:r>
            <a:r>
              <a:rPr lang="en-US" dirty="0"/>
              <a:t>files on board</a:t>
            </a:r>
          </a:p>
          <a:p>
            <a:pPr lvl="1"/>
            <a:r>
              <a:rPr lang="en-US" dirty="0"/>
              <a:t>Not intended to replace CCSDS CFDP space/ground protocol</a:t>
            </a:r>
          </a:p>
          <a:p>
            <a:r>
              <a:rPr lang="en-US" dirty="0"/>
              <a:t>Ongoing effort at GSFC</a:t>
            </a:r>
          </a:p>
          <a:p>
            <a:pPr lvl="1"/>
            <a:r>
              <a:rPr lang="en-US" dirty="0"/>
              <a:t>Baseline being used on satellite servicing mission</a:t>
            </a:r>
          </a:p>
          <a:p>
            <a:pPr lvl="1"/>
            <a:r>
              <a:rPr lang="en-US" dirty="0"/>
              <a:t>Working toward full Class B implementation</a:t>
            </a:r>
          </a:p>
          <a:p>
            <a:r>
              <a:rPr lang="en-US" dirty="0"/>
              <a:t>TFTP based on RFC 1350 with updates</a:t>
            </a:r>
          </a:p>
          <a:p>
            <a:pPr lvl="1"/>
            <a:r>
              <a:rPr lang="en-US" dirty="0"/>
              <a:t>Option extension (RFC 2347).</a:t>
            </a:r>
          </a:p>
          <a:p>
            <a:pPr lvl="1"/>
            <a:r>
              <a:rPr lang="en-US" dirty="0"/>
              <a:t>block size option (RFC 2348).</a:t>
            </a:r>
          </a:p>
          <a:p>
            <a:pPr lvl="1"/>
            <a:r>
              <a:rPr lang="en-US" dirty="0"/>
              <a:t>timeout interval option (RFC 2349).</a:t>
            </a:r>
          </a:p>
          <a:p>
            <a:pPr lvl="1"/>
            <a:r>
              <a:rPr lang="en-US" dirty="0"/>
              <a:t>transfer size option (RFC 2349).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878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64 </a:t>
            </a:r>
            <a:r>
              <a:rPr lang="en-US" dirty="0"/>
              <a:t>bit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4000"/>
            <a:ext cx="8228013" cy="3976687"/>
          </a:xfrm>
        </p:spPr>
        <p:txBody>
          <a:bodyPr/>
          <a:lstStyle/>
          <a:p>
            <a:r>
              <a:rPr lang="en-US" dirty="0"/>
              <a:t>64 bit cFS implementation</a:t>
            </a:r>
          </a:p>
          <a:p>
            <a:pPr lvl="1"/>
            <a:r>
              <a:rPr lang="en-US" dirty="0"/>
              <a:t>Potentially needed for HPSC (64bit ARM processors)</a:t>
            </a:r>
          </a:p>
          <a:p>
            <a:pPr lvl="1"/>
            <a:r>
              <a:rPr lang="en-US" dirty="0"/>
              <a:t>Impacts most </a:t>
            </a:r>
            <a:r>
              <a:rPr lang="en-US" dirty="0" err="1"/>
              <a:t>cFE</a:t>
            </a:r>
            <a:r>
              <a:rPr lang="en-US" dirty="0"/>
              <a:t> core services</a:t>
            </a:r>
          </a:p>
          <a:p>
            <a:pPr lvl="1"/>
            <a:r>
              <a:rPr lang="en-US" dirty="0"/>
              <a:t>Significant development and test effort, timeframe TBD</a:t>
            </a:r>
          </a:p>
          <a:p>
            <a:pPr lvl="1"/>
            <a:r>
              <a:rPr lang="en-US" dirty="0"/>
              <a:t>Partitioning my mitigate near term need (32bit within a partition)</a:t>
            </a:r>
          </a:p>
          <a:p>
            <a:r>
              <a:rPr lang="en-US" dirty="0">
                <a:solidFill>
                  <a:srgbClr val="0070C0"/>
                </a:solidFill>
              </a:rPr>
              <a:t>What are the near term project needs?</a:t>
            </a:r>
          </a:p>
        </p:txBody>
      </p:sp>
    </p:spTree>
    <p:extLst>
      <p:ext uri="{BB962C8B-B14F-4D97-AF65-F5344CB8AC3E}">
        <p14:creationId xmlns:p14="http://schemas.microsoft.com/office/powerpoint/2010/main" val="2379971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172E0C-A729-41D6-9116-E5A2FC021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Revamp Time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026F72-D427-40EE-A0E0-D38B0185C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Simplify interfaces</a:t>
            </a:r>
          </a:p>
          <a:p>
            <a:r>
              <a:rPr lang="en-US" dirty="0"/>
              <a:t>Reduce </a:t>
            </a:r>
            <a:r>
              <a:rPr lang="en-US" dirty="0" smtClean="0"/>
              <a:t>configuration options</a:t>
            </a:r>
          </a:p>
          <a:p>
            <a:pPr lvl="1"/>
            <a:r>
              <a:rPr lang="en-US" dirty="0" smtClean="0"/>
              <a:t>Remove unused heritage options</a:t>
            </a:r>
            <a:endParaRPr lang="en-US" dirty="0"/>
          </a:p>
          <a:p>
            <a:r>
              <a:rPr lang="en-US" dirty="0"/>
              <a:t>Add Time-Triggered </a:t>
            </a:r>
            <a:r>
              <a:rPr lang="en-US" dirty="0" smtClean="0"/>
              <a:t>interface(?)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32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1AF58F8-4E33-4865-8511-61B7EAA01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3276600"/>
            <a:ext cx="6934200" cy="509587"/>
          </a:xfrm>
        </p:spPr>
        <p:txBody>
          <a:bodyPr/>
          <a:lstStyle/>
          <a:p>
            <a:pPr algn="ctr"/>
            <a:r>
              <a:rPr lang="en-US" sz="2800" dirty="0"/>
              <a:t>Increasing the message name space</a:t>
            </a:r>
          </a:p>
        </p:txBody>
      </p:sp>
    </p:spTree>
    <p:extLst>
      <p:ext uri="{BB962C8B-B14F-4D97-AF65-F5344CB8AC3E}">
        <p14:creationId xmlns:p14="http://schemas.microsoft.com/office/powerpoint/2010/main" val="668505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8013" cy="762000"/>
          </a:xfrm>
        </p:spPr>
        <p:txBody>
          <a:bodyPr/>
          <a:lstStyle/>
          <a:p>
            <a:r>
              <a:rPr lang="en-US" dirty="0"/>
              <a:t>Extending the CCSDS Message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8013" cy="5410200"/>
          </a:xfrm>
        </p:spPr>
        <p:txBody>
          <a:bodyPr/>
          <a:lstStyle/>
          <a:p>
            <a:r>
              <a:rPr lang="en-US" dirty="0" err="1"/>
              <a:t>cFS</a:t>
            </a:r>
            <a:r>
              <a:rPr lang="en-US" dirty="0"/>
              <a:t> uses CCSDS Space Packet Protocol format for onboard messages</a:t>
            </a:r>
          </a:p>
          <a:p>
            <a:r>
              <a:rPr lang="en-US" dirty="0"/>
              <a:t>In </a:t>
            </a:r>
            <a:r>
              <a:rPr lang="en-US" dirty="0" err="1"/>
              <a:t>cFE</a:t>
            </a:r>
            <a:r>
              <a:rPr lang="en-US" dirty="0"/>
              <a:t> 6.6, projects can turn on and additional 32 bits to the CCSDS Space Packet secondary </a:t>
            </a:r>
            <a:r>
              <a:rPr lang="en-US" dirty="0" smtClean="0"/>
              <a:t>header </a:t>
            </a:r>
            <a:r>
              <a:rPr lang="en-US" dirty="0"/>
              <a:t>to increase the name space</a:t>
            </a:r>
          </a:p>
          <a:p>
            <a:pPr lvl="1"/>
            <a:r>
              <a:rPr lang="en-US" dirty="0"/>
              <a:t>Increasing the potential APID name space from 2</a:t>
            </a:r>
            <a:r>
              <a:rPr lang="en-US" baseline="30000" dirty="0"/>
              <a:t>12 </a:t>
            </a:r>
            <a:r>
              <a:rPr lang="en-US" dirty="0"/>
              <a:t>to 2</a:t>
            </a:r>
            <a:r>
              <a:rPr lang="en-US" baseline="30000" dirty="0"/>
              <a:t>37</a:t>
            </a:r>
          </a:p>
          <a:p>
            <a:pPr lvl="1"/>
            <a:r>
              <a:rPr lang="en-US" dirty="0"/>
              <a:t>For practical/efficiency reasons </a:t>
            </a:r>
            <a:r>
              <a:rPr lang="en-US" dirty="0" err="1"/>
              <a:t>cFS</a:t>
            </a:r>
            <a:r>
              <a:rPr lang="en-US" dirty="0"/>
              <a:t> will limit to 2</a:t>
            </a:r>
            <a:r>
              <a:rPr lang="en-US" baseline="30000" dirty="0"/>
              <a:t>32</a:t>
            </a:r>
          </a:p>
          <a:p>
            <a:r>
              <a:rPr lang="en-US" dirty="0"/>
              <a:t>Changes are isolated to </a:t>
            </a:r>
            <a:r>
              <a:rPr lang="en-US" dirty="0" err="1"/>
              <a:t>cFS</a:t>
            </a:r>
            <a:r>
              <a:rPr lang="en-US" dirty="0"/>
              <a:t> SB and SBN </a:t>
            </a:r>
          </a:p>
          <a:p>
            <a:pPr lvl="1"/>
            <a:r>
              <a:rPr lang="en-US" dirty="0"/>
              <a:t>Applications subscribe to a 32 bit number instead of 16bit number</a:t>
            </a:r>
          </a:p>
          <a:p>
            <a:pPr lvl="1"/>
            <a:r>
              <a:rPr lang="en-US" dirty="0"/>
              <a:t>Change is transparent to applications after a recompile</a:t>
            </a:r>
          </a:p>
          <a:p>
            <a:r>
              <a:rPr lang="en-US" dirty="0"/>
              <a:t>Near term infusion</a:t>
            </a:r>
          </a:p>
          <a:p>
            <a:pPr lvl="1"/>
            <a:r>
              <a:rPr lang="en-US" dirty="0"/>
              <a:t>GSFC Restore Servicing Payload mission(s) </a:t>
            </a:r>
            <a:r>
              <a:rPr lang="en-US" sz="1600" dirty="0"/>
              <a:t>(</a:t>
            </a:r>
            <a:r>
              <a:rPr lang="en-US" sz="1400" dirty="0"/>
              <a:t>Distributed system with 16 processors)</a:t>
            </a:r>
            <a:endParaRPr lang="en-US" sz="1600" dirty="0"/>
          </a:p>
          <a:p>
            <a:pPr lvl="1"/>
            <a:r>
              <a:rPr lang="en-US" sz="2000" dirty="0"/>
              <a:t>AES Habitat prototyping </a:t>
            </a:r>
            <a:r>
              <a:rPr lang="en-US" sz="2000" dirty="0" smtClean="0"/>
              <a:t>efforts</a:t>
            </a:r>
          </a:p>
          <a:p>
            <a:pPr lvl="1"/>
            <a:r>
              <a:rPr lang="en-US" sz="2000" b="1" dirty="0" smtClean="0">
                <a:solidFill>
                  <a:srgbClr val="0070C0"/>
                </a:solidFill>
              </a:rPr>
              <a:t>Other missions?</a:t>
            </a:r>
            <a:endParaRPr lang="en-US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774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Updates to CCSDS SPP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107" y="990600"/>
            <a:ext cx="8231626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0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2E7628-99AB-4731-82AD-83AF563BF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cFE</a:t>
            </a:r>
            <a:r>
              <a:rPr lang="en-US" dirty="0"/>
              <a:t> 6.6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49FA04-4D66-46FC-9DE4-72D10F966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8228013" cy="5029200"/>
          </a:xfrm>
        </p:spPr>
        <p:txBody>
          <a:bodyPr/>
          <a:lstStyle/>
          <a:p>
            <a:r>
              <a:rPr lang="en-US" sz="1800" dirty="0"/>
              <a:t>The </a:t>
            </a:r>
            <a:r>
              <a:rPr lang="en-US" sz="1800" dirty="0" err="1"/>
              <a:t>MsgId</a:t>
            </a:r>
            <a:r>
              <a:rPr lang="en-US" sz="1800" dirty="0"/>
              <a:t> is a mission defined message identifier to publish or subscribe to </a:t>
            </a:r>
            <a:endParaRPr lang="en-US" sz="1800" dirty="0" smtClean="0"/>
          </a:p>
          <a:p>
            <a:pPr lvl="1"/>
            <a:r>
              <a:rPr lang="en-US" sz="1600" dirty="0" smtClean="0"/>
              <a:t>M</a:t>
            </a:r>
            <a:r>
              <a:rPr lang="en-US" sz="1600" dirty="0" smtClean="0"/>
              <a:t>ust </a:t>
            </a:r>
            <a:r>
              <a:rPr lang="en-US" sz="1600" dirty="0"/>
              <a:t>be  unique within the system(s).   </a:t>
            </a:r>
          </a:p>
          <a:p>
            <a:r>
              <a:rPr lang="en-US" sz="1800" dirty="0" err="1"/>
              <a:t>CFE_SB_MsgId_t</a:t>
            </a:r>
            <a:r>
              <a:rPr lang="en-US" sz="1800" dirty="0"/>
              <a:t> is a uint32 that can be created from any combination of bits from the primary header SID (</a:t>
            </a:r>
            <a:r>
              <a:rPr lang="en-US" sz="1800" dirty="0" err="1"/>
              <a:t>StreamId</a:t>
            </a:r>
            <a:r>
              <a:rPr lang="en-US" sz="1800" dirty="0"/>
              <a:t>) and the secondary header APID Qualifiers</a:t>
            </a:r>
          </a:p>
          <a:p>
            <a:r>
              <a:rPr lang="en-US" sz="1800" dirty="0"/>
              <a:t> Define  MESSAGE_FORMAT_IS_CCSDS_VER_2  </a:t>
            </a:r>
            <a:r>
              <a:rPr lang="en-US" sz="1800" b="1" dirty="0"/>
              <a:t>in  </a:t>
            </a:r>
            <a:r>
              <a:rPr lang="en-US" sz="1800" b="1" dirty="0" err="1"/>
              <a:t>cfe_mission_cfg.h</a:t>
            </a:r>
            <a:endParaRPr lang="en-US" sz="1800" b="1" dirty="0"/>
          </a:p>
          <a:p>
            <a:r>
              <a:rPr lang="en-US" sz="1800" dirty="0"/>
              <a:t> As defined in </a:t>
            </a:r>
            <a:r>
              <a:rPr lang="en-US" sz="1800" b="1" dirty="0" err="1"/>
              <a:t>cfe_sb_msg_id_util.h</a:t>
            </a:r>
            <a:r>
              <a:rPr lang="en-US" sz="1800" b="1" dirty="0"/>
              <a:t>/c  </a:t>
            </a:r>
            <a:r>
              <a:rPr lang="en-US" sz="1800" dirty="0"/>
              <a:t>the default setup will combine</a:t>
            </a:r>
          </a:p>
          <a:p>
            <a:pPr lvl="1"/>
            <a:r>
              <a:rPr lang="en-US" dirty="0"/>
              <a:t>1 bit for the command/telemetry flag </a:t>
            </a:r>
          </a:p>
          <a:p>
            <a:pPr lvl="1"/>
            <a:r>
              <a:rPr lang="en-US" dirty="0"/>
              <a:t>7 bits from the primary header APID</a:t>
            </a:r>
          </a:p>
          <a:p>
            <a:pPr lvl="1"/>
            <a:r>
              <a:rPr lang="en-US" dirty="0"/>
              <a:t>0 bits from the Playback flag</a:t>
            </a:r>
          </a:p>
          <a:p>
            <a:pPr lvl="1"/>
            <a:r>
              <a:rPr lang="en-US" dirty="0"/>
              <a:t>8 bits from the secondary header APID qualifier (Subsystem)</a:t>
            </a:r>
          </a:p>
          <a:p>
            <a:pPr lvl="1"/>
            <a:r>
              <a:rPr lang="en-US" dirty="0"/>
              <a:t>0 bits from the secondary header APID qualifier as the System</a:t>
            </a:r>
          </a:p>
          <a:p>
            <a:r>
              <a:rPr lang="en-US" sz="1800" dirty="0"/>
              <a:t>The APID qualifier System field is populated with the Spacecraft ID but will be ignored in the default case for SB/SBN routing purposes</a:t>
            </a:r>
          </a:p>
        </p:txBody>
      </p:sp>
    </p:spTree>
    <p:extLst>
      <p:ext uri="{BB962C8B-B14F-4D97-AF65-F5344CB8AC3E}">
        <p14:creationId xmlns:p14="http://schemas.microsoft.com/office/powerpoint/2010/main" val="2439007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9B8E6-3941-4B73-A3BE-7AD645AD6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</a:t>
            </a:r>
            <a:r>
              <a:rPr lang="en-US" dirty="0" err="1"/>
              <a:t>cFS</a:t>
            </a:r>
            <a:r>
              <a:rPr lang="en-US" dirty="0"/>
              <a:t> Message ID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647210-8832-47B0-820C-DB81E30D9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3000"/>
            <a:ext cx="8228013" cy="5257800"/>
          </a:xfrm>
        </p:spPr>
        <p:txBody>
          <a:bodyPr/>
          <a:lstStyle/>
          <a:p>
            <a:r>
              <a:rPr lang="en-US" sz="1600" dirty="0" err="1"/>
              <a:t>StreamId</a:t>
            </a:r>
            <a:r>
              <a:rPr lang="en-US" sz="1600" dirty="0"/>
              <a:t> </a:t>
            </a:r>
          </a:p>
          <a:p>
            <a:pPr lvl="1"/>
            <a:r>
              <a:rPr lang="en-US" sz="1400" dirty="0"/>
              <a:t>First 16 bits of CCSDS Space Packet Protocol (SPP) 133.0-B.1c2 Blue Book  packet primary header. It contains the 3 bit Version Number, 1 bit Packet Type ID, 1 bit Secondary Header flag, and 11 bit Application Process ID.  It was used in earlier </a:t>
            </a:r>
            <a:r>
              <a:rPr lang="en-US" sz="1400" dirty="0" err="1"/>
              <a:t>cFS</a:t>
            </a:r>
            <a:r>
              <a:rPr lang="en-US" sz="1400" dirty="0"/>
              <a:t> implementations and defined here for historical reference.  It is NOT exposed to user applications</a:t>
            </a:r>
          </a:p>
          <a:p>
            <a:r>
              <a:rPr lang="en-US" sz="1600" dirty="0"/>
              <a:t> </a:t>
            </a:r>
            <a:r>
              <a:rPr lang="en-US" sz="1600" dirty="0" err="1"/>
              <a:t>MsgId</a:t>
            </a:r>
            <a:r>
              <a:rPr lang="en-US" sz="1600" dirty="0"/>
              <a:t>   </a:t>
            </a:r>
          </a:p>
          <a:p>
            <a:pPr lvl="1"/>
            <a:r>
              <a:rPr lang="en-US" sz="1400" dirty="0"/>
              <a:t>Unique numeric message identifier within a mission namespace. It is used by </a:t>
            </a:r>
            <a:r>
              <a:rPr lang="en-US" sz="1400" dirty="0" err="1"/>
              <a:t>cFS</a:t>
            </a:r>
            <a:r>
              <a:rPr lang="en-US" sz="1400" dirty="0"/>
              <a:t> applications to the identify messages for publishing and subscribing  It is used by the SB API and encoded in a mission defended way in the header of all </a:t>
            </a:r>
            <a:r>
              <a:rPr lang="en-US" sz="1400" dirty="0" err="1"/>
              <a:t>cFS</a:t>
            </a:r>
            <a:r>
              <a:rPr lang="en-US" sz="1400" dirty="0"/>
              <a:t> messages. It is exposed to all </a:t>
            </a:r>
            <a:r>
              <a:rPr lang="en-US" sz="1400" dirty="0" err="1"/>
              <a:t>cFS</a:t>
            </a:r>
            <a:r>
              <a:rPr lang="en-US" sz="1400" dirty="0"/>
              <a:t> applications</a:t>
            </a:r>
          </a:p>
          <a:p>
            <a:r>
              <a:rPr lang="en-US" sz="1600" dirty="0" err="1"/>
              <a:t>ApId</a:t>
            </a:r>
            <a:r>
              <a:rPr lang="en-US" sz="1600" dirty="0"/>
              <a:t>   </a:t>
            </a:r>
          </a:p>
          <a:p>
            <a:pPr lvl="1"/>
            <a:r>
              <a:rPr lang="en-US" sz="1400" dirty="0"/>
              <a:t>CCSDS Application Process Id field in the primary header.  It has default bit mask of 0x07FF and is part of the </a:t>
            </a:r>
            <a:r>
              <a:rPr lang="en-US" sz="1400" dirty="0" err="1"/>
              <a:t>cFS</a:t>
            </a:r>
            <a:r>
              <a:rPr lang="en-US" sz="1400" dirty="0"/>
              <a:t> message Id  It should not be confused with the </a:t>
            </a:r>
            <a:r>
              <a:rPr lang="en-US" sz="1400" dirty="0" err="1"/>
              <a:t>cFE</a:t>
            </a:r>
            <a:r>
              <a:rPr lang="en-US" sz="1400" dirty="0"/>
              <a:t> Executive Services (ES) term </a:t>
            </a:r>
            <a:r>
              <a:rPr lang="en-US" sz="1400" dirty="0" err="1"/>
              <a:t>appId</a:t>
            </a:r>
            <a:r>
              <a:rPr lang="en-US" sz="1400" dirty="0"/>
              <a:t> which identifies the software application/component.  It is NOT exposed to user applications</a:t>
            </a:r>
          </a:p>
          <a:p>
            <a:r>
              <a:rPr lang="en-US" sz="1600" dirty="0" err="1"/>
              <a:t>MsgIdkey</a:t>
            </a:r>
            <a:r>
              <a:rPr lang="en-US" sz="1600" dirty="0"/>
              <a:t> </a:t>
            </a:r>
          </a:p>
          <a:p>
            <a:pPr lvl="1"/>
            <a:r>
              <a:rPr lang="en-US" sz="1400" dirty="0"/>
              <a:t>This is a unique numeric key within a mission namespace that is used with  </a:t>
            </a:r>
            <a:r>
              <a:rPr lang="en-US" sz="1400" dirty="0" err="1"/>
              <a:t>cFS</a:t>
            </a:r>
            <a:r>
              <a:rPr lang="en-US" sz="1400" dirty="0"/>
              <a:t> software bus internal structures. It is algorithmically created in a mission defined way from the </a:t>
            </a:r>
            <a:r>
              <a:rPr lang="en-US" sz="1400" dirty="0" err="1"/>
              <a:t>MsgId</a:t>
            </a:r>
            <a:r>
              <a:rPr lang="en-US" sz="1400" dirty="0"/>
              <a:t> to support  efficient lookup and mapping implementations  It is NOT exposed to user applications</a:t>
            </a:r>
          </a:p>
        </p:txBody>
      </p:sp>
    </p:spTree>
    <p:extLst>
      <p:ext uri="{BB962C8B-B14F-4D97-AF65-F5344CB8AC3E}">
        <p14:creationId xmlns:p14="http://schemas.microsoft.com/office/powerpoint/2010/main" val="4203214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869" y="208324"/>
            <a:ext cx="6674307" cy="606332"/>
          </a:xfrm>
        </p:spPr>
        <p:txBody>
          <a:bodyPr/>
          <a:lstStyle/>
          <a:p>
            <a:r>
              <a:rPr lang="en-US" dirty="0"/>
              <a:t>Name Space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3095" y="1797184"/>
            <a:ext cx="4414635" cy="303503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DA82B3-7FAA-2247-A7F2-AD7BE64352F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9800" y="1131443"/>
            <a:ext cx="1752600" cy="699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/>
                </a:solidFill>
              </a:rPr>
              <a:t>ACS sensor data created on on habitat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5400" y="1215656"/>
            <a:ext cx="1875835" cy="497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/>
                </a:solidFill>
              </a:rPr>
              <a:t>ACS sensor data</a:t>
            </a:r>
          </a:p>
          <a:p>
            <a:pPr algn="ctr"/>
            <a:r>
              <a:rPr lang="en-US" sz="1400" dirty="0">
                <a:solidFill>
                  <a:schemeClr val="accent6"/>
                </a:solidFill>
              </a:rPr>
              <a:t> read on crew vehicle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9912" y="4873490"/>
            <a:ext cx="8001000" cy="873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Applications need to know the data format and what system the data came from: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Habitat.GNC.sensorData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D748C37-E6F8-4E8B-BEE7-1020EBF9CEFF}"/>
              </a:ext>
            </a:extLst>
          </p:cNvPr>
          <p:cNvSpPr txBox="1"/>
          <p:nvPr/>
        </p:nvSpPr>
        <p:spPr>
          <a:xfrm>
            <a:off x="715729" y="5832619"/>
            <a:ext cx="7614585" cy="439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Issue: what should the ground/user interface look like?</a:t>
            </a:r>
          </a:p>
        </p:txBody>
      </p:sp>
    </p:spTree>
    <p:extLst>
      <p:ext uri="{BB962C8B-B14F-4D97-AF65-F5344CB8AC3E}">
        <p14:creationId xmlns:p14="http://schemas.microsoft.com/office/powerpoint/2010/main" val="3505800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CCSDS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CCSDS Space Link Protocols Working Group (SLS-SLP) has agreed to address the issue in 2018</a:t>
            </a:r>
          </a:p>
          <a:p>
            <a:pPr lvl="1"/>
            <a:r>
              <a:rPr lang="en-US" dirty="0"/>
              <a:t>White paper discussing issues and proposed solution due March 2018</a:t>
            </a:r>
          </a:p>
          <a:p>
            <a:pPr lvl="2"/>
            <a:r>
              <a:rPr lang="en-US" dirty="0"/>
              <a:t>Authors: Jonathan Wilmot (GSFC), Scott Burleigh (JPL), Keith Scott (MITRE)</a:t>
            </a:r>
          </a:p>
          <a:p>
            <a:pPr lvl="1"/>
            <a:r>
              <a:rPr lang="en-US" dirty="0"/>
              <a:t>Work will be done in two phases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Update the Space Packet blue book to clarify APID Qualifier and Logical Data Plath concepts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Update or issue new blue book on APID name space extensions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47051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ヒラギノ角ゴ Pro W3"/>
        <a:cs typeface="ヒラギノ角ゴ Pro W3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1697</Words>
  <Application>Microsoft Office PowerPoint</Application>
  <PresentationFormat>On-screen Show (4:3)</PresentationFormat>
  <Paragraphs>271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MS PGothic</vt:lpstr>
      <vt:lpstr>MS PGothic</vt:lpstr>
      <vt:lpstr>Arial</vt:lpstr>
      <vt:lpstr>Calibri</vt:lpstr>
      <vt:lpstr>Courier New</vt:lpstr>
      <vt:lpstr>DejaVu Sans</vt:lpstr>
      <vt:lpstr>Times New Roman</vt:lpstr>
      <vt:lpstr>ヒラギノ角ゴ Pro W3</vt:lpstr>
      <vt:lpstr>1_Office Theme</vt:lpstr>
      <vt:lpstr>cFS Systems Technology Roadmap</vt:lpstr>
      <vt:lpstr>Near Term Roadmap Activities</vt:lpstr>
      <vt:lpstr>PowerPoint Presentation</vt:lpstr>
      <vt:lpstr>Extending the CCSDS Message Header</vt:lpstr>
      <vt:lpstr>Proposed Updates to CCSDS SPP </vt:lpstr>
      <vt:lpstr>cFE 6.6 Implementation</vt:lpstr>
      <vt:lpstr>Updated cFS Message ID Terms</vt:lpstr>
      <vt:lpstr>Name Space</vt:lpstr>
      <vt:lpstr>CCSDS Status</vt:lpstr>
      <vt:lpstr>PowerPoint Presentation</vt:lpstr>
      <vt:lpstr>Electronic Data Sheet Definition</vt:lpstr>
      <vt:lpstr>Device and Software Component EDS</vt:lpstr>
      <vt:lpstr>EDS Is In Reference To What?</vt:lpstr>
      <vt:lpstr>cFS Software Component</vt:lpstr>
      <vt:lpstr>Integrating EDS wth cmake</vt:lpstr>
      <vt:lpstr>Sample Mission APID Definition File</vt:lpstr>
      <vt:lpstr>Components and Build Time Parameters</vt:lpstr>
      <vt:lpstr>Existing and Upcoming/proposed Tools</vt:lpstr>
      <vt:lpstr>Multicore</vt:lpstr>
      <vt:lpstr>Time triggered Scheduling</vt:lpstr>
      <vt:lpstr>Real-time Linux</vt:lpstr>
      <vt:lpstr>Partitioning</vt:lpstr>
      <vt:lpstr>Onboard file transfer</vt:lpstr>
      <vt:lpstr>64 bit Support</vt:lpstr>
      <vt:lpstr>Revamp Time services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2017-03-28T12:38:14Z</dcterms:created>
  <dcterms:modified xsi:type="dcterms:W3CDTF">2017-12-04T13:05:07Z</dcterms:modified>
  <cp:contentStatus/>
</cp:coreProperties>
</file>