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333" r:id="rId3"/>
    <p:sldId id="335" r:id="rId4"/>
    <p:sldId id="353" r:id="rId5"/>
    <p:sldId id="352" r:id="rId6"/>
    <p:sldId id="354" r:id="rId7"/>
    <p:sldId id="355" r:id="rId8"/>
    <p:sldId id="356" r:id="rId9"/>
    <p:sldId id="357" r:id="rId10"/>
    <p:sldId id="358" r:id="rId11"/>
    <p:sldId id="359" r:id="rId12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0" autoAdjust="0"/>
    <p:restoredTop sz="96000" autoAdjust="0"/>
  </p:normalViewPr>
  <p:slideViewPr>
    <p:cSldViewPr>
      <p:cViewPr varScale="1">
        <p:scale>
          <a:sx n="119" d="100"/>
          <a:sy n="119" d="100"/>
        </p:scale>
        <p:origin x="184" y="7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2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</a:t>
            </a:r>
            <a:r>
              <a:rPr lang="en-US" dirty="0" smtClean="0"/>
              <a:t>Community Day</a:t>
            </a:r>
            <a:br>
              <a:rPr lang="en-US" dirty="0" smtClean="0"/>
            </a:br>
            <a:r>
              <a:rPr lang="en-US" dirty="0" smtClean="0"/>
              <a:t>Platform Technology Roadmap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JHU / APL</a:t>
            </a:r>
            <a:endParaRPr lang="en-US" dirty="0"/>
          </a:p>
          <a:p>
            <a:r>
              <a:rPr lang="en-US" dirty="0" smtClean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</a:t>
            </a:r>
            <a:r>
              <a:rPr lang="en-US" b="0" dirty="0"/>
              <a:t>4</a:t>
            </a:r>
            <a:r>
              <a:rPr lang="en-US" sz="1800" b="0" smtClean="0"/>
              <a:t>, 2017</a:t>
            </a:r>
            <a:endParaRPr lang="en-US" sz="1800" b="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33600" y="3962400"/>
            <a:ext cx="4876800" cy="5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Alan </a:t>
            </a:r>
            <a:r>
              <a:rPr lang="en-US" sz="1600" b="1" dirty="0" err="1" smtClean="0">
                <a:solidFill>
                  <a:schemeClr val="bg1"/>
                </a:solidFill>
                <a:latin typeface="Garamond" charset="0"/>
              </a:rPr>
              <a:t>Cudmore</a:t>
            </a:r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 – NASA Goddard Space Flight Center</a:t>
            </a:r>
            <a:endParaRPr lang="en-US" sz="1600" b="1" dirty="0">
              <a:solidFill>
                <a:schemeClr val="bg1"/>
              </a:solidFill>
              <a:latin typeface="Garamond" charset="0"/>
            </a:endParaRPr>
          </a:p>
          <a:p>
            <a:pPr algn="ctr"/>
            <a:endParaRPr lang="en-US" sz="16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 bwMode="auto">
          <a:xfrm>
            <a:off x="7044296" y="1679324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72" y="-152370"/>
            <a:ext cx="8228013" cy="1143000"/>
          </a:xfrm>
        </p:spPr>
        <p:txBody>
          <a:bodyPr/>
          <a:lstStyle/>
          <a:p>
            <a:r>
              <a:rPr lang="en-US" dirty="0" smtClean="0"/>
              <a:t>Current Device Model Thoughts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114626" y="1679325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228443" y="1667956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23696" y="1690919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20363" y="1691525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0840" y="3917644"/>
            <a:ext cx="2368355" cy="41242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OS Abstraction Layer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69260" y="3917644"/>
            <a:ext cx="2438400" cy="4086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Platform Support Package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981200" y="4605454"/>
            <a:ext cx="4724400" cy="725171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RTOS Board Support, File Systems, Drivers, Firmware Libraries, </a:t>
            </a:r>
            <a:r>
              <a:rPr lang="en-US" sz="1600" dirty="0" err="1" smtClean="0">
                <a:latin typeface="Times New Roman" pitchFamily="18" charset="0"/>
              </a:rPr>
              <a:t>etc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2766965"/>
            <a:ext cx="3200400" cy="727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core Flight Executive (</a:t>
            </a:r>
            <a:r>
              <a:rPr lang="en-US" sz="1400" dirty="0" err="1" smtClean="0">
                <a:latin typeface="Times New Roman" pitchFamily="18" charset="0"/>
              </a:rPr>
              <a:t>cFE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999" y="5554283"/>
            <a:ext cx="7052779" cy="42248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Processor , Memory, Peripherals, and other hardware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1000" y="4592866"/>
            <a:ext cx="1413315" cy="73042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Real Time Operating System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75920" y="4462426"/>
            <a:ext cx="5031740" cy="56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70840" y="3706066"/>
            <a:ext cx="503682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385779" y="2787178"/>
            <a:ext cx="2217658" cy="77010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Mission Hardware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 All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Mission hardware accessed through this library)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 flipV="1">
            <a:off x="4061881" y="1758808"/>
            <a:ext cx="6043" cy="19472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4353713" y="1657601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355" y="2122219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cFE</a:t>
            </a:r>
            <a:r>
              <a:rPr lang="en-US" sz="1800" dirty="0" smtClean="0"/>
              <a:t>/</a:t>
            </a:r>
            <a:r>
              <a:rPr lang="en-US" sz="1800" dirty="0" err="1" smtClean="0"/>
              <a:t>cFS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445857"/>
            <a:ext cx="1375497" cy="10618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/>
              <a:t>Legend:</a:t>
            </a:r>
          </a:p>
          <a:p>
            <a:pPr algn="l"/>
            <a:r>
              <a:rPr lang="en-US" sz="900" b="0" dirty="0" smtClean="0"/>
              <a:t>Vendor Supplied 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err="1" smtClean="0"/>
              <a:t>cFE</a:t>
            </a:r>
            <a:r>
              <a:rPr lang="en-US" sz="900" b="0" dirty="0" smtClean="0"/>
              <a:t>/</a:t>
            </a:r>
            <a:r>
              <a:rPr lang="en-US" sz="900" b="0" dirty="0" err="1" smtClean="0"/>
              <a:t>cFS</a:t>
            </a:r>
            <a:r>
              <a:rPr lang="en-US" sz="900" b="0" dirty="0" smtClean="0"/>
              <a:t> Reuse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smtClean="0"/>
              <a:t>New on </a:t>
            </a:r>
            <a:r>
              <a:rPr lang="en-US" sz="900" b="0" dirty="0" err="1" smtClean="0"/>
              <a:t>Dellingr</a:t>
            </a:r>
            <a:endParaRPr lang="en-US" sz="900" b="0" dirty="0" smtClean="0"/>
          </a:p>
          <a:p>
            <a:pPr algn="l"/>
            <a:endParaRPr lang="en-US" sz="900" b="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8703449" y="5593767"/>
            <a:ext cx="259839" cy="21543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697978" y="5886878"/>
            <a:ext cx="259839" cy="205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697978" y="6172733"/>
            <a:ext cx="259839" cy="2053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22346" y="5435121"/>
            <a:ext cx="6120208" cy="107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796963" y="1683937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193" y="1774824"/>
            <a:ext cx="702436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cFS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Reuse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402206" y="1795491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5811232" y="3560662"/>
            <a:ext cx="792205" cy="7858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921292" y="3558972"/>
            <a:ext cx="939336" cy="78925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SPI, I2C,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Times New Roman" pitchFamily="18" charset="0"/>
              </a:rPr>
              <a:t>UART,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GPIO Model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437" y="1102459"/>
            <a:ext cx="8847102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Goddard </a:t>
            </a:r>
            <a:r>
              <a:rPr lang="en-US" sz="2400" dirty="0" err="1" smtClean="0"/>
              <a:t>Smallsat</a:t>
            </a:r>
            <a:r>
              <a:rPr lang="en-US" sz="2400" dirty="0" smtClean="0"/>
              <a:t> Device Model – Adding common device APIs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252129" y="1795491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102052" y="1795491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58757" y="1804481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cxnSp>
        <p:nvCxnSpPr>
          <p:cNvPr id="33" name="Straight Arrow Connector 32"/>
          <p:cNvCxnSpPr>
            <a:stCxn id="35" idx="4"/>
          </p:cNvCxnSpPr>
          <p:nvPr/>
        </p:nvCxnSpPr>
        <p:spPr bwMode="auto">
          <a:xfrm>
            <a:off x="7447629" y="2488797"/>
            <a:ext cx="7230" cy="10056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17" idx="3"/>
          </p:cNvCxnSpPr>
          <p:nvPr/>
        </p:nvCxnSpPr>
        <p:spPr bwMode="auto">
          <a:xfrm>
            <a:off x="6603437" y="3172231"/>
            <a:ext cx="529952" cy="3232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72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070600" cy="37135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5578" y="3113158"/>
            <a:ext cx="2510243" cy="276999"/>
          </a:xfrm>
          <a:prstGeom prst="rect">
            <a:avLst/>
          </a:prstGeom>
          <a:solidFill>
            <a:srgbClr val="0D1E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OSAL and PSP roadmaps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200" y="4046373"/>
            <a:ext cx="3051800" cy="265907"/>
          </a:xfrm>
          <a:prstGeom prst="rect">
            <a:avLst/>
          </a:prstGeom>
          <a:solidFill>
            <a:srgbClr val="6956A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https://</a:t>
            </a:r>
            <a:r>
              <a:rPr lang="en-US" sz="1200" dirty="0" err="1" smtClean="0">
                <a:solidFill>
                  <a:schemeClr val="bg1"/>
                </a:solidFill>
              </a:rPr>
              <a:t>coreflightsystem.org</a:t>
            </a:r>
            <a:r>
              <a:rPr lang="en-US" sz="1200" dirty="0" smtClean="0">
                <a:solidFill>
                  <a:schemeClr val="bg1"/>
                </a:solidFill>
              </a:rPr>
              <a:t>/</a:t>
            </a:r>
            <a:r>
              <a:rPr lang="en-US" sz="1200" dirty="0" err="1" smtClean="0">
                <a:solidFill>
                  <a:schemeClr val="bg1"/>
                </a:solidFill>
              </a:rPr>
              <a:t>mapudates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8013" cy="4648200"/>
          </a:xfrm>
        </p:spPr>
        <p:txBody>
          <a:bodyPr/>
          <a:lstStyle/>
          <a:p>
            <a:r>
              <a:rPr lang="en-US" sz="2400" dirty="0"/>
              <a:t>What are we talking about?</a:t>
            </a:r>
          </a:p>
          <a:p>
            <a:pPr lvl="1"/>
            <a:r>
              <a:rPr lang="en-US" sz="2000" dirty="0"/>
              <a:t>Platforms</a:t>
            </a:r>
          </a:p>
          <a:p>
            <a:pPr lvl="2"/>
            <a:r>
              <a:rPr lang="en-US" dirty="0"/>
              <a:t>APIs</a:t>
            </a:r>
          </a:p>
          <a:p>
            <a:pPr lvl="2"/>
            <a:r>
              <a:rPr lang="en-US" sz="1400" dirty="0"/>
              <a:t>Operating Systems</a:t>
            </a:r>
            <a:endParaRPr lang="en-US" sz="800" dirty="0"/>
          </a:p>
          <a:p>
            <a:pPr lvl="2"/>
            <a:r>
              <a:rPr lang="en-US" sz="1400" dirty="0"/>
              <a:t>Hardware</a:t>
            </a:r>
          </a:p>
          <a:p>
            <a:r>
              <a:rPr lang="en-US" sz="2400" dirty="0"/>
              <a:t>Where are we?</a:t>
            </a:r>
          </a:p>
          <a:p>
            <a:pPr lvl="1"/>
            <a:r>
              <a:rPr lang="en-US" dirty="0"/>
              <a:t>Current Status</a:t>
            </a:r>
          </a:p>
          <a:p>
            <a:r>
              <a:rPr lang="en-US" sz="2400" dirty="0"/>
              <a:t>What’s next?</a:t>
            </a:r>
          </a:p>
          <a:p>
            <a:pPr lvl="1"/>
            <a:r>
              <a:rPr lang="en-US" dirty="0"/>
              <a:t>Upcoming platform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Current Device model thoughts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41" y="1960524"/>
            <a:ext cx="3475637" cy="2655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9780" y="37272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3003" y="424627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0846" y="3169774"/>
            <a:ext cx="9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cFE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9727" y="2202573"/>
            <a:ext cx="146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cFS</a:t>
            </a:r>
            <a:r>
              <a:rPr lang="en-US" dirty="0" smtClean="0"/>
              <a:t> Apps/Libs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338" y="1066800"/>
            <a:ext cx="8228013" cy="52578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800" dirty="0"/>
              <a:t>The </a:t>
            </a:r>
            <a:r>
              <a:rPr lang="en-US" sz="1800" dirty="0" err="1"/>
              <a:t>cFS</a:t>
            </a:r>
            <a:r>
              <a:rPr lang="en-US" sz="1800" dirty="0"/>
              <a:t> is a set of portable libraries and applications that depend on the platform layer</a:t>
            </a:r>
          </a:p>
          <a:p>
            <a:r>
              <a:rPr lang="en-US" sz="1800" dirty="0"/>
              <a:t>The Platform Layer(s) consists of:</a:t>
            </a:r>
          </a:p>
          <a:p>
            <a:pPr lvl="1"/>
            <a:r>
              <a:rPr lang="en-US" sz="1600" dirty="0"/>
              <a:t>APIs</a:t>
            </a:r>
          </a:p>
          <a:p>
            <a:pPr lvl="2"/>
            <a:r>
              <a:rPr lang="en-US" sz="1200" dirty="0"/>
              <a:t>Operating System Abstraction Layer</a:t>
            </a:r>
          </a:p>
          <a:p>
            <a:pPr lvl="2"/>
            <a:r>
              <a:rPr lang="en-US" sz="1200" dirty="0"/>
              <a:t>Platform Support Package</a:t>
            </a:r>
          </a:p>
          <a:p>
            <a:pPr lvl="2"/>
            <a:r>
              <a:rPr lang="en-US" sz="1200" dirty="0"/>
              <a:t>Device Drivers</a:t>
            </a:r>
          </a:p>
          <a:p>
            <a:pPr lvl="1"/>
            <a:r>
              <a:rPr lang="en-US" sz="1600" dirty="0"/>
              <a:t>Operating Systems</a:t>
            </a:r>
          </a:p>
          <a:p>
            <a:pPr lvl="2"/>
            <a:r>
              <a:rPr lang="en-US" sz="1200" dirty="0"/>
              <a:t>Real Time Operating Systems</a:t>
            </a:r>
          </a:p>
          <a:p>
            <a:pPr lvl="2"/>
            <a:r>
              <a:rPr lang="en-US" sz="1200" dirty="0"/>
              <a:t>Linux / </a:t>
            </a:r>
            <a:r>
              <a:rPr lang="en-US" sz="1200" dirty="0" err="1"/>
              <a:t>Posix</a:t>
            </a:r>
            <a:r>
              <a:rPr lang="en-US" sz="1200" dirty="0"/>
              <a:t> Operating Systems</a:t>
            </a:r>
          </a:p>
          <a:p>
            <a:pPr lvl="2"/>
            <a:r>
              <a:rPr lang="en-US" sz="1200" dirty="0"/>
              <a:t>Partitioned Operating Systems</a:t>
            </a:r>
          </a:p>
          <a:p>
            <a:pPr lvl="1"/>
            <a:r>
              <a:rPr lang="en-US" sz="1600" dirty="0"/>
              <a:t>Hardware</a:t>
            </a:r>
          </a:p>
          <a:p>
            <a:pPr lvl="2"/>
            <a:r>
              <a:rPr lang="en-US" sz="1200" dirty="0"/>
              <a:t>Generic / Simulated ( Linux, VM, QEMU, </a:t>
            </a:r>
            <a:r>
              <a:rPr lang="en-US" sz="1200" dirty="0" err="1"/>
              <a:t>etc</a:t>
            </a:r>
            <a:r>
              <a:rPr lang="en-US" sz="1200" dirty="0"/>
              <a:t> ) </a:t>
            </a:r>
          </a:p>
          <a:p>
            <a:pPr lvl="2"/>
            <a:r>
              <a:rPr lang="en-US" sz="1200" dirty="0"/>
              <a:t>Class B processor </a:t>
            </a:r>
            <a:r>
              <a:rPr lang="en-US" sz="1200" dirty="0" smtClean="0"/>
              <a:t>platforms</a:t>
            </a:r>
            <a:endParaRPr lang="en-US" sz="1200" dirty="0"/>
          </a:p>
          <a:p>
            <a:pPr lvl="2"/>
            <a:r>
              <a:rPr lang="en-US" sz="1200" dirty="0" err="1"/>
              <a:t>Cubesat</a:t>
            </a:r>
            <a:r>
              <a:rPr lang="en-US" sz="1200" dirty="0"/>
              <a:t> / COTS processor platforms</a:t>
            </a:r>
            <a:endParaRPr lang="en-US" sz="1050" dirty="0"/>
          </a:p>
          <a:p>
            <a:pPr lvl="3"/>
            <a:endParaRPr lang="en-US" sz="11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37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52578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 word – </a:t>
            </a:r>
            <a:r>
              <a:rPr lang="en-US" i="1" dirty="0"/>
              <a:t>everywhere</a:t>
            </a:r>
          </a:p>
          <a:p>
            <a:r>
              <a:rPr lang="en-US" dirty="0"/>
              <a:t>The </a:t>
            </a:r>
            <a:r>
              <a:rPr lang="en-US" dirty="0" err="1"/>
              <a:t>cFS</a:t>
            </a:r>
            <a:r>
              <a:rPr lang="en-US" dirty="0"/>
              <a:t> project has a small number of supported platforms</a:t>
            </a:r>
          </a:p>
          <a:p>
            <a:pPr lvl="1"/>
            <a:r>
              <a:rPr lang="en-US" sz="1400" dirty="0" err="1"/>
              <a:t>vxWorks</a:t>
            </a:r>
            <a:r>
              <a:rPr lang="en-US" sz="1400" dirty="0"/>
              <a:t> 6.x on PowerPC ( MCP750 , RAD750 ) </a:t>
            </a:r>
          </a:p>
          <a:p>
            <a:pPr lvl="1"/>
            <a:r>
              <a:rPr lang="en-US" sz="1400" dirty="0"/>
              <a:t>RTEMS 4.10/4.11 ( Generic ) </a:t>
            </a:r>
          </a:p>
          <a:p>
            <a:pPr lvl="1"/>
            <a:r>
              <a:rPr lang="en-US" sz="1400" dirty="0" err="1"/>
              <a:t>Posix</a:t>
            </a:r>
            <a:r>
              <a:rPr lang="en-US" sz="1400" dirty="0"/>
              <a:t> ( Generic Linux ) </a:t>
            </a:r>
          </a:p>
          <a:p>
            <a:r>
              <a:rPr lang="en-US" dirty="0"/>
              <a:t>There are many other unsupported platforms</a:t>
            </a:r>
          </a:p>
          <a:p>
            <a:pPr lvl="1"/>
            <a:r>
              <a:rPr lang="en-US" dirty="0"/>
              <a:t>GSFC Missions</a:t>
            </a:r>
          </a:p>
          <a:p>
            <a:pPr lvl="2"/>
            <a:r>
              <a:rPr lang="en-US" sz="1400" dirty="0"/>
              <a:t>MMS ( RTEMS 4.10 / </a:t>
            </a:r>
            <a:r>
              <a:rPr lang="en-US" sz="1400" dirty="0" err="1"/>
              <a:t>Coldfire</a:t>
            </a:r>
            <a:r>
              <a:rPr lang="en-US" sz="1400" dirty="0"/>
              <a:t> )</a:t>
            </a:r>
          </a:p>
          <a:p>
            <a:pPr lvl="2"/>
            <a:r>
              <a:rPr lang="en-US" sz="1400" dirty="0"/>
              <a:t>NICER / GEDI (</a:t>
            </a:r>
            <a:r>
              <a:rPr lang="en-US" sz="1400" dirty="0" err="1"/>
              <a:t>vxWorks</a:t>
            </a:r>
            <a:r>
              <a:rPr lang="en-US" sz="1400" dirty="0"/>
              <a:t> </a:t>
            </a:r>
            <a:r>
              <a:rPr lang="en-US" sz="1400" dirty="0" err="1"/>
              <a:t>Broadreach</a:t>
            </a:r>
            <a:r>
              <a:rPr lang="en-US" sz="1400" dirty="0"/>
              <a:t> PPC)</a:t>
            </a:r>
          </a:p>
          <a:p>
            <a:pPr lvl="2"/>
            <a:r>
              <a:rPr lang="en-US" sz="1400" dirty="0" err="1"/>
              <a:t>Spacecube</a:t>
            </a:r>
            <a:endParaRPr lang="en-US" sz="1400" dirty="0"/>
          </a:p>
          <a:p>
            <a:pPr lvl="2"/>
            <a:r>
              <a:rPr lang="en-US" sz="1400" dirty="0" err="1"/>
              <a:t>Dellingr</a:t>
            </a:r>
            <a:r>
              <a:rPr lang="en-US" sz="1400" dirty="0"/>
              <a:t> </a:t>
            </a:r>
            <a:r>
              <a:rPr lang="en-US" sz="1400" dirty="0" err="1"/>
              <a:t>Cubesat</a:t>
            </a:r>
            <a:r>
              <a:rPr lang="en-US" sz="1400" dirty="0"/>
              <a:t> ( </a:t>
            </a:r>
            <a:r>
              <a:rPr lang="en-US" sz="1400" dirty="0" err="1"/>
              <a:t>FreeRTOS</a:t>
            </a:r>
            <a:r>
              <a:rPr lang="en-US" sz="1400" dirty="0"/>
              <a:t> / ARM )</a:t>
            </a:r>
          </a:p>
          <a:p>
            <a:pPr lvl="2"/>
            <a:r>
              <a:rPr lang="en-US" sz="1400" dirty="0" err="1"/>
              <a:t>CeRES</a:t>
            </a:r>
            <a:r>
              <a:rPr lang="en-US" sz="1400" dirty="0"/>
              <a:t> </a:t>
            </a:r>
            <a:r>
              <a:rPr lang="en-US" sz="1400" dirty="0" err="1"/>
              <a:t>Cubesat</a:t>
            </a:r>
            <a:r>
              <a:rPr lang="en-US" sz="1400" dirty="0"/>
              <a:t> ( Linux / ARM / </a:t>
            </a:r>
            <a:r>
              <a:rPr lang="en-US" sz="1400" dirty="0" err="1"/>
              <a:t>Zynq</a:t>
            </a:r>
            <a:r>
              <a:rPr lang="en-US" sz="1400" dirty="0"/>
              <a:t> )</a:t>
            </a:r>
          </a:p>
          <a:p>
            <a:pPr lvl="2"/>
            <a:r>
              <a:rPr lang="en-US" sz="1400" dirty="0"/>
              <a:t>Balloon missions </a:t>
            </a:r>
          </a:p>
          <a:p>
            <a:pPr lvl="1"/>
            <a:r>
              <a:rPr lang="en-US" sz="1600" dirty="0"/>
              <a:t>Many other missions and platforms outside of GSFC</a:t>
            </a:r>
          </a:p>
          <a:p>
            <a:pPr lvl="3"/>
            <a:endParaRPr lang="en-US" sz="1050" dirty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30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5257800"/>
          </a:xfrm>
        </p:spPr>
        <p:txBody>
          <a:bodyPr/>
          <a:lstStyle/>
          <a:p>
            <a:r>
              <a:rPr lang="en-US" sz="1600" dirty="0"/>
              <a:t>Upcoming platform technologies to integrate (</a:t>
            </a:r>
            <a:r>
              <a:rPr lang="en-US" sz="1600" dirty="0" err="1"/>
              <a:t>cFE</a:t>
            </a:r>
            <a:r>
              <a:rPr lang="en-US" sz="1600" dirty="0"/>
              <a:t> is involved here as well)</a:t>
            </a:r>
          </a:p>
          <a:p>
            <a:pPr lvl="1"/>
            <a:r>
              <a:rPr lang="en-US" sz="1400" dirty="0"/>
              <a:t>64 bit compatibility</a:t>
            </a:r>
          </a:p>
          <a:p>
            <a:pPr lvl="1"/>
            <a:r>
              <a:rPr lang="en-US" sz="1400" dirty="0" err="1"/>
              <a:t>Cmake</a:t>
            </a:r>
            <a:endParaRPr lang="en-US" sz="1400" dirty="0"/>
          </a:p>
          <a:p>
            <a:pPr lvl="1"/>
            <a:r>
              <a:rPr lang="en-US" sz="1400" dirty="0"/>
              <a:t>Next Generation OSAL</a:t>
            </a:r>
          </a:p>
          <a:p>
            <a:pPr lvl="1"/>
            <a:r>
              <a:rPr lang="en-US" sz="1400" dirty="0"/>
              <a:t>Symmetric Multi Processing (SMP)</a:t>
            </a:r>
          </a:p>
          <a:p>
            <a:r>
              <a:rPr lang="en-US" sz="1600" dirty="0"/>
              <a:t>Operating systems to update or integrate</a:t>
            </a:r>
          </a:p>
          <a:p>
            <a:pPr lvl="1"/>
            <a:r>
              <a:rPr lang="en-US" sz="1200" dirty="0"/>
              <a:t>RTEMS 4.11 / 5.0 – Dynamic Loading , SMP</a:t>
            </a:r>
          </a:p>
          <a:p>
            <a:pPr lvl="1"/>
            <a:r>
              <a:rPr lang="en-US" sz="1200" dirty="0" err="1"/>
              <a:t>vxWorks</a:t>
            </a:r>
            <a:r>
              <a:rPr lang="en-US" sz="1200" dirty="0"/>
              <a:t> 7.x - SMP</a:t>
            </a:r>
          </a:p>
          <a:p>
            <a:pPr lvl="1"/>
            <a:r>
              <a:rPr lang="en-US" sz="1200" dirty="0" err="1"/>
              <a:t>FreeRTOS</a:t>
            </a:r>
            <a:endParaRPr lang="en-US" sz="1200" dirty="0"/>
          </a:p>
          <a:p>
            <a:pPr lvl="1"/>
            <a:r>
              <a:rPr lang="en-US" sz="1200" dirty="0"/>
              <a:t>ARINC </a:t>
            </a:r>
          </a:p>
          <a:p>
            <a:pPr lvl="1"/>
            <a:r>
              <a:rPr lang="en-US" sz="1200" dirty="0" err="1"/>
              <a:t>Xenomai</a:t>
            </a:r>
            <a:endParaRPr lang="en-US" sz="1200" dirty="0"/>
          </a:p>
          <a:p>
            <a:r>
              <a:rPr lang="en-US" sz="1600" dirty="0"/>
              <a:t>Hardware Platforms</a:t>
            </a:r>
          </a:p>
          <a:p>
            <a:pPr lvl="1"/>
            <a:r>
              <a:rPr lang="en-US" sz="1200" dirty="0"/>
              <a:t>Many </a:t>
            </a:r>
            <a:r>
              <a:rPr lang="en-US" sz="1200" dirty="0" err="1"/>
              <a:t>Cubesat</a:t>
            </a:r>
            <a:r>
              <a:rPr lang="en-US" sz="1200" dirty="0"/>
              <a:t> Platforms</a:t>
            </a:r>
          </a:p>
          <a:p>
            <a:pPr lvl="1"/>
            <a:r>
              <a:rPr lang="en-US" sz="1200" dirty="0"/>
              <a:t>LEON4</a:t>
            </a:r>
          </a:p>
          <a:p>
            <a:pPr lvl="1"/>
            <a:r>
              <a:rPr lang="en-US" sz="1200" dirty="0"/>
              <a:t>High Performance Spacecraft Computer (HPSC)</a:t>
            </a:r>
          </a:p>
          <a:p>
            <a:pPr lvl="1"/>
            <a:r>
              <a:rPr lang="en-US" sz="1200" dirty="0"/>
              <a:t>And many more..</a:t>
            </a:r>
            <a:endParaRPr lang="en-US" sz="1050" dirty="0"/>
          </a:p>
          <a:p>
            <a:pPr lvl="1"/>
            <a:endParaRPr lang="en-US" sz="1200" dirty="0"/>
          </a:p>
          <a:p>
            <a:endParaRPr lang="en-US" sz="12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15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– Short Term?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5257800"/>
          </a:xfrm>
        </p:spPr>
        <p:txBody>
          <a:bodyPr/>
          <a:lstStyle/>
          <a:p>
            <a:pPr lvl="1"/>
            <a:r>
              <a:rPr lang="en-US" sz="2400" dirty="0"/>
              <a:t>OSAL</a:t>
            </a:r>
          </a:p>
          <a:p>
            <a:pPr lvl="2"/>
            <a:r>
              <a:rPr lang="en-US" dirty="0"/>
              <a:t>Next Generation OSAL</a:t>
            </a:r>
          </a:p>
          <a:p>
            <a:pPr lvl="2"/>
            <a:r>
              <a:rPr lang="en-US" dirty="0"/>
              <a:t>SMP </a:t>
            </a:r>
            <a:r>
              <a:rPr lang="en-US" dirty="0" smtClean="0"/>
              <a:t>Support ( Linux, </a:t>
            </a:r>
            <a:r>
              <a:rPr lang="en-US" dirty="0" err="1" smtClean="0"/>
              <a:t>vxWorks</a:t>
            </a:r>
            <a:r>
              <a:rPr lang="en-US" dirty="0" smtClean="0"/>
              <a:t>, RTEMS )</a:t>
            </a:r>
            <a:endParaRPr lang="en-US" dirty="0"/>
          </a:p>
          <a:p>
            <a:pPr lvl="2"/>
            <a:r>
              <a:rPr lang="en-US" dirty="0" err="1"/>
              <a:t>vxWorks</a:t>
            </a:r>
            <a:r>
              <a:rPr lang="en-US" dirty="0"/>
              <a:t> 7.0 </a:t>
            </a:r>
            <a:r>
              <a:rPr lang="en-US" dirty="0" smtClean="0"/>
              <a:t>support</a:t>
            </a:r>
            <a:endParaRPr lang="en-US" dirty="0"/>
          </a:p>
          <a:p>
            <a:pPr lvl="2"/>
            <a:r>
              <a:rPr lang="en-US" dirty="0"/>
              <a:t>RTEMS 4.11/5.0 Support </a:t>
            </a:r>
            <a:r>
              <a:rPr lang="en-US" dirty="0" smtClean="0"/>
              <a:t>including the dynamic loader</a:t>
            </a:r>
            <a:endParaRPr lang="en-US" dirty="0"/>
          </a:p>
          <a:p>
            <a:pPr lvl="2"/>
            <a:r>
              <a:rPr lang="en-US" dirty="0" err="1"/>
              <a:t>FreeRTOS</a:t>
            </a:r>
            <a:r>
              <a:rPr lang="en-US" dirty="0"/>
              <a:t> port from </a:t>
            </a:r>
            <a:r>
              <a:rPr lang="en-US" dirty="0" err="1"/>
              <a:t>Dellingr</a:t>
            </a:r>
            <a:r>
              <a:rPr lang="en-US" dirty="0"/>
              <a:t> and STF-1</a:t>
            </a:r>
          </a:p>
          <a:p>
            <a:pPr lvl="1"/>
            <a:r>
              <a:rPr lang="en-US" sz="2000" dirty="0"/>
              <a:t>PSP</a:t>
            </a:r>
          </a:p>
          <a:p>
            <a:pPr lvl="2"/>
            <a:r>
              <a:rPr lang="en-US" dirty="0" err="1"/>
              <a:t>Cmake</a:t>
            </a:r>
            <a:r>
              <a:rPr lang="en-US" dirty="0"/>
              <a:t> / Next Gen / 64 bit support</a:t>
            </a:r>
          </a:p>
          <a:p>
            <a:pPr lvl="2"/>
            <a:r>
              <a:rPr lang="en-US" dirty="0"/>
              <a:t>SMP Support</a:t>
            </a:r>
          </a:p>
          <a:p>
            <a:pPr lvl="2"/>
            <a:r>
              <a:rPr lang="en-US" dirty="0" err="1"/>
              <a:t>vxWorks</a:t>
            </a:r>
            <a:r>
              <a:rPr lang="en-US" dirty="0"/>
              <a:t> / Generic</a:t>
            </a:r>
          </a:p>
          <a:p>
            <a:pPr lvl="2"/>
            <a:r>
              <a:rPr lang="en-US" dirty="0"/>
              <a:t>RTEMS / Generic</a:t>
            </a:r>
          </a:p>
          <a:p>
            <a:pPr lvl="2"/>
            <a:r>
              <a:rPr lang="en-US" dirty="0" err="1"/>
              <a:t>FreeRTOS</a:t>
            </a:r>
            <a:r>
              <a:rPr lang="en-US" dirty="0"/>
              <a:t> / Generic ( Is there such a thing? ) </a:t>
            </a:r>
          </a:p>
          <a:p>
            <a:pPr lvl="2"/>
            <a:r>
              <a:rPr lang="en-US" dirty="0"/>
              <a:t>Device/Plugin model?</a:t>
            </a:r>
          </a:p>
          <a:p>
            <a:pPr lvl="3"/>
            <a:r>
              <a:rPr lang="en-US" sz="1200" dirty="0" err="1"/>
              <a:t>Smallsat</a:t>
            </a:r>
            <a:r>
              <a:rPr lang="en-US" sz="1200" dirty="0"/>
              <a:t> group is considering adding portable SPI/I2C/UART/GPIO interfaces</a:t>
            </a:r>
          </a:p>
          <a:p>
            <a:pPr lvl="1"/>
            <a:endParaRPr lang="en-US" sz="1200" dirty="0"/>
          </a:p>
          <a:p>
            <a:endParaRPr lang="en-US" sz="12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69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– Long Term?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5257800"/>
          </a:xfrm>
        </p:spPr>
        <p:txBody>
          <a:bodyPr/>
          <a:lstStyle/>
          <a:p>
            <a:r>
              <a:rPr lang="en-US" dirty="0" smtClean="0"/>
              <a:t>Long(</a:t>
            </a:r>
            <a:r>
              <a:rPr lang="en-US" dirty="0" err="1" smtClean="0"/>
              <a:t>er</a:t>
            </a:r>
            <a:r>
              <a:rPr lang="en-US" dirty="0" smtClean="0"/>
              <a:t>) </a:t>
            </a:r>
            <a:r>
              <a:rPr lang="en-US" dirty="0"/>
              <a:t>Term Platform work </a:t>
            </a:r>
          </a:p>
          <a:p>
            <a:pPr lvl="1"/>
            <a:r>
              <a:rPr lang="en-US" dirty="0" smtClean="0"/>
              <a:t>Document the PSP </a:t>
            </a:r>
            <a:r>
              <a:rPr lang="en-US" dirty="0"/>
              <a:t>APIs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 PSP </a:t>
            </a:r>
            <a:r>
              <a:rPr lang="en-US" dirty="0" smtClean="0"/>
              <a:t>integration test </a:t>
            </a:r>
            <a:r>
              <a:rPr lang="en-US" dirty="0"/>
              <a:t>suite</a:t>
            </a:r>
          </a:p>
          <a:p>
            <a:pPr lvl="1"/>
            <a:r>
              <a:rPr lang="en-US" dirty="0" smtClean="0"/>
              <a:t>Create a PSP Porting </a:t>
            </a:r>
            <a:r>
              <a:rPr lang="en-US" dirty="0"/>
              <a:t>guide</a:t>
            </a:r>
          </a:p>
          <a:p>
            <a:pPr lvl="1"/>
            <a:r>
              <a:rPr lang="en-US" dirty="0" smtClean="0"/>
              <a:t>Formalize a </a:t>
            </a:r>
            <a:r>
              <a:rPr lang="en-US" dirty="0"/>
              <a:t>PSP device </a:t>
            </a:r>
            <a:r>
              <a:rPr lang="en-US" dirty="0" smtClean="0"/>
              <a:t>model</a:t>
            </a:r>
          </a:p>
          <a:p>
            <a:r>
              <a:rPr lang="en-US" dirty="0"/>
              <a:t>Need to keep the OSAL and PSP APIs relatively </a:t>
            </a:r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This will be key to the maintenance and portability to all platforms</a:t>
            </a:r>
          </a:p>
          <a:p>
            <a:r>
              <a:rPr lang="en-US" dirty="0" smtClean="0"/>
              <a:t>How </a:t>
            </a:r>
            <a:r>
              <a:rPr lang="en-US" dirty="0"/>
              <a:t>can we create a sustainable </a:t>
            </a:r>
            <a:r>
              <a:rPr lang="en-US" dirty="0" smtClean="0"/>
              <a:t>collection </a:t>
            </a:r>
            <a:r>
              <a:rPr lang="en-US" dirty="0"/>
              <a:t>of OSAL and PSP ports?</a:t>
            </a:r>
          </a:p>
          <a:p>
            <a:pPr lvl="1"/>
            <a:r>
              <a:rPr lang="en-US" dirty="0"/>
              <a:t>Operating Systems and Platforms</a:t>
            </a:r>
          </a:p>
          <a:p>
            <a:pPr lvl="2"/>
            <a:r>
              <a:rPr lang="en-US" sz="1400" dirty="0"/>
              <a:t>What can we reasonably support?</a:t>
            </a:r>
          </a:p>
          <a:p>
            <a:pPr lvl="2"/>
            <a:r>
              <a:rPr lang="en-US" sz="1400" dirty="0"/>
              <a:t>Simulators (QEMU, </a:t>
            </a:r>
            <a:r>
              <a:rPr lang="en-US" sz="1400" dirty="0" err="1"/>
              <a:t>etc</a:t>
            </a:r>
            <a:r>
              <a:rPr lang="en-US" sz="1400" dirty="0"/>
              <a:t>) may be the key to testing and maintaining platforms</a:t>
            </a:r>
            <a:endParaRPr lang="en-US" sz="1800" dirty="0"/>
          </a:p>
          <a:p>
            <a:pPr lvl="1"/>
            <a:r>
              <a:rPr lang="en-US" dirty="0"/>
              <a:t>Support a limited number of important operating systems</a:t>
            </a:r>
          </a:p>
          <a:p>
            <a:pPr lvl="1"/>
            <a:r>
              <a:rPr lang="en-US" dirty="0"/>
              <a:t>Support a limited number of hardware platforms and </a:t>
            </a:r>
            <a:r>
              <a:rPr lang="en-US" dirty="0" smtClean="0"/>
              <a:t>simulators</a:t>
            </a:r>
            <a:endParaRPr lang="en-US" sz="1200" dirty="0"/>
          </a:p>
          <a:p>
            <a:pPr lvl="1"/>
            <a:endParaRPr lang="en-US" sz="1600" dirty="0"/>
          </a:p>
          <a:p>
            <a:endParaRPr lang="en-US" sz="1100" dirty="0"/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52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Device Model Thoughts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442554" y="1659227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39221" y="1659904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23696" y="1690919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20363" y="1691525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0840" y="3917644"/>
            <a:ext cx="2368355" cy="41242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OS Abstraction Layer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69260" y="3917644"/>
            <a:ext cx="2438400" cy="4086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Platform Support Package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981200" y="4605454"/>
            <a:ext cx="4466930" cy="725171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RTOS Board Support, File Systems, Drivers, Firmware Libraries, </a:t>
            </a:r>
            <a:r>
              <a:rPr lang="en-US" sz="1600" dirty="0" err="1" smtClean="0">
                <a:latin typeface="Times New Roman" pitchFamily="18" charset="0"/>
              </a:rPr>
              <a:t>etc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2766965"/>
            <a:ext cx="3200400" cy="727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core Flight Executive (</a:t>
            </a:r>
            <a:r>
              <a:rPr lang="en-US" sz="1400" dirty="0" err="1" smtClean="0">
                <a:latin typeface="Times New Roman" pitchFamily="18" charset="0"/>
              </a:rPr>
              <a:t>cFE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999" y="5554283"/>
            <a:ext cx="7052779" cy="42248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Processor , Memory, Peripherals, and other hardware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1000" y="4592866"/>
            <a:ext cx="1413315" cy="73042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Real Time Operating System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75920" y="4462426"/>
            <a:ext cx="5031740" cy="56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70840" y="3706066"/>
            <a:ext cx="503682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385779" y="2787178"/>
            <a:ext cx="3048000" cy="77010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Mission Hardware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 All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Mission hardware accessed through this library)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 flipV="1">
            <a:off x="4061881" y="1758808"/>
            <a:ext cx="6043" cy="19472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5635888" y="1660581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355" y="2122219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cFE</a:t>
            </a:r>
            <a:r>
              <a:rPr lang="en-US" sz="1800" dirty="0" smtClean="0"/>
              <a:t>/</a:t>
            </a:r>
            <a:r>
              <a:rPr lang="en-US" sz="1800" dirty="0" err="1" smtClean="0"/>
              <a:t>cFS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445857"/>
            <a:ext cx="1375497" cy="10618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/>
              <a:t>Legend:</a:t>
            </a:r>
          </a:p>
          <a:p>
            <a:pPr algn="l"/>
            <a:r>
              <a:rPr lang="en-US" sz="900" b="0" dirty="0" smtClean="0"/>
              <a:t>Vendor Supplied 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err="1" smtClean="0"/>
              <a:t>cFE</a:t>
            </a:r>
            <a:r>
              <a:rPr lang="en-US" sz="900" b="0" dirty="0" smtClean="0"/>
              <a:t>/</a:t>
            </a:r>
            <a:r>
              <a:rPr lang="en-US" sz="900" b="0" dirty="0" err="1" smtClean="0"/>
              <a:t>cFS</a:t>
            </a:r>
            <a:r>
              <a:rPr lang="en-US" sz="900" b="0" dirty="0" smtClean="0"/>
              <a:t> Reuse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smtClean="0"/>
              <a:t>New on </a:t>
            </a:r>
            <a:r>
              <a:rPr lang="en-US" sz="900" b="0" dirty="0" err="1" smtClean="0"/>
              <a:t>Dellingr</a:t>
            </a:r>
            <a:endParaRPr lang="en-US" sz="900" b="0" dirty="0" smtClean="0"/>
          </a:p>
          <a:p>
            <a:pPr algn="l"/>
            <a:endParaRPr lang="en-US" sz="900" b="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8703449" y="5593767"/>
            <a:ext cx="259839" cy="21543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697978" y="5886878"/>
            <a:ext cx="259839" cy="205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697978" y="6172733"/>
            <a:ext cx="259839" cy="2053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22346" y="5435121"/>
            <a:ext cx="6120208" cy="107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796963" y="1683937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1193" y="1774824"/>
            <a:ext cx="702436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cFS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Reuse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63783" y="1815982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5811232" y="3560662"/>
            <a:ext cx="792205" cy="7858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04464" y="3557284"/>
            <a:ext cx="829315" cy="179355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82091" y="1059509"/>
            <a:ext cx="3389069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Dellingr</a:t>
            </a:r>
            <a:r>
              <a:rPr lang="en-US" sz="2400" dirty="0" smtClean="0"/>
              <a:t> </a:t>
            </a:r>
            <a:r>
              <a:rPr lang="en-US" sz="2400" dirty="0" err="1" smtClean="0"/>
              <a:t>Cubesat</a:t>
            </a:r>
            <a:r>
              <a:rPr lang="en-US" sz="2400" dirty="0" smtClean="0"/>
              <a:t> Model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837351" y="2807018"/>
            <a:ext cx="1142629" cy="73042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42 Simulator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stCxn id="17" idx="3"/>
            <a:endCxn id="34" idx="1"/>
          </p:cNvCxnSpPr>
          <p:nvPr/>
        </p:nvCxnSpPr>
        <p:spPr bwMode="auto">
          <a:xfrm>
            <a:off x="7433779" y="3172231"/>
            <a:ext cx="4035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26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10990</TotalTime>
  <Words>644</Words>
  <Application>Microsoft Macintosh PowerPoint</Application>
  <PresentationFormat>On-screen Show (4:3)</PresentationFormat>
  <Paragraphs>165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Courier New</vt:lpstr>
      <vt:lpstr>DejaVu Sans</vt:lpstr>
      <vt:lpstr>Garamond</vt:lpstr>
      <vt:lpstr>MS PGothic</vt:lpstr>
      <vt:lpstr>Times New Roman</vt:lpstr>
      <vt:lpstr>ヒラギノ角ゴ Pro W3</vt:lpstr>
      <vt:lpstr>Arial</vt:lpstr>
      <vt:lpstr>Office Theme</vt:lpstr>
      <vt:lpstr>1_Office Theme</vt:lpstr>
      <vt:lpstr>cFS Community Day Platform Technology Roadmap</vt:lpstr>
      <vt:lpstr>Disclaimer</vt:lpstr>
      <vt:lpstr>Agenda</vt:lpstr>
      <vt:lpstr>What are we talking about?</vt:lpstr>
      <vt:lpstr>Where are we?</vt:lpstr>
      <vt:lpstr>What’s Next?</vt:lpstr>
      <vt:lpstr>What’s Next – Short Term?</vt:lpstr>
      <vt:lpstr>What’s Next – Long Term?</vt:lpstr>
      <vt:lpstr>Current Device Model Thoughts</vt:lpstr>
      <vt:lpstr>Current Device Model Thoughts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Alan Cudmore</cp:lastModifiedBy>
  <cp:revision>274</cp:revision>
  <cp:lastPrinted>1601-01-01T00:00:00Z</cp:lastPrinted>
  <dcterms:created xsi:type="dcterms:W3CDTF">1601-01-01T00:00:00Z</dcterms:created>
  <dcterms:modified xsi:type="dcterms:W3CDTF">2017-12-04T14:21:16Z</dcterms:modified>
</cp:coreProperties>
</file>