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73" r:id="rId7"/>
    <p:sldId id="270" r:id="rId8"/>
    <p:sldId id="277" r:id="rId9"/>
    <p:sldId id="269" r:id="rId10"/>
    <p:sldId id="274" r:id="rId11"/>
    <p:sldId id="275" r:id="rId12"/>
    <p:sldId id="276" r:id="rId13"/>
    <p:sldId id="267" r:id="rId14"/>
    <p:sldId id="268" r:id="rId15"/>
    <p:sldId id="260" r:id="rId16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1pPr>
    <a:lvl2pPr marL="609493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2pPr>
    <a:lvl3pPr marL="1218987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3pPr>
    <a:lvl4pPr marL="182848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4pPr>
    <a:lvl5pPr marL="2437973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5pPr>
    <a:lvl6pPr marL="3047467" algn="l" defTabSz="1218987" rtl="0" eaLnBrk="1" latinLnBrk="0" hangingPunct="1"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6pPr>
    <a:lvl7pPr marL="3656960" algn="l" defTabSz="1218987" rtl="0" eaLnBrk="1" latinLnBrk="0" hangingPunct="1"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7pPr>
    <a:lvl8pPr marL="4266453" algn="l" defTabSz="1218987" rtl="0" eaLnBrk="1" latinLnBrk="0" hangingPunct="1"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8pPr>
    <a:lvl9pPr marL="4875947" algn="l" defTabSz="1218987" rtl="0" eaLnBrk="1" latinLnBrk="0" hangingPunct="1">
      <a:defRPr sz="27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096">
          <p15:clr>
            <a:srgbClr val="A4A3A4"/>
          </p15:clr>
        </p15:guide>
        <p15:guide id="3" pos="3838">
          <p15:clr>
            <a:srgbClr val="A4A3A4"/>
          </p15:clr>
        </p15:guide>
        <p15:guide id="4" pos="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FD6F"/>
    <a:srgbClr val="27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7663" autoAdjust="0"/>
  </p:normalViewPr>
  <p:slideViewPr>
    <p:cSldViewPr snapToGrid="0" snapToObjects="1" showGuides="1">
      <p:cViewPr varScale="1">
        <p:scale>
          <a:sx n="81" d="100"/>
          <a:sy n="81" d="100"/>
        </p:scale>
        <p:origin x="444" y="78"/>
      </p:cViewPr>
      <p:guideLst>
        <p:guide orient="horz" pos="2160"/>
        <p:guide pos="7096"/>
        <p:guide pos="3838"/>
        <p:guide pos="5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1666-E9ED-4C19-A870-BAA90B479FD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809C5-64C9-473A-AD73-14BD20BD9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520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4431E-4400-4ACB-8D52-AA634C6BE1D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BF741-0A4C-4EF4-BA5B-72B8D8624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18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F741-0A4C-4EF4-BA5B-72B8D8624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Focus on cube</a:t>
            </a:r>
            <a:r>
              <a:rPr lang="en-US" baseline="0" dirty="0"/>
              <a:t> sat as seen by CFS insertion around 2015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741-0A4C-4EF4-BA5B-72B8D8624D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Explain the SW baseline and how we run on our COTS</a:t>
            </a:r>
            <a:r>
              <a:rPr lang="en-US" baseline="0" dirty="0"/>
              <a:t> flight like targets-- CSP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F741-0A4C-4EF4-BA5B-72B8D8624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Demonstration Platform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baseline="0" dirty="0">
                <a:solidFill>
                  <a:schemeClr val="tx2"/>
                </a:solidFill>
              </a:rPr>
              <a:t>LM first time flying </a:t>
            </a:r>
            <a:r>
              <a:rPr lang="en-US" sz="1200" b="0" i="0" baseline="0" dirty="0" err="1">
                <a:solidFill>
                  <a:schemeClr val="tx2"/>
                </a:solidFill>
              </a:rPr>
              <a:t>cFS</a:t>
            </a:r>
            <a:r>
              <a:rPr lang="en-US" sz="1200" b="0" i="0" baseline="0" dirty="0">
                <a:solidFill>
                  <a:schemeClr val="tx2"/>
                </a:solidFill>
              </a:rPr>
              <a:t> &amp; RTEMS at SSC and the CSP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i="0" baseline="0" dirty="0">
                <a:solidFill>
                  <a:schemeClr val="tx2"/>
                </a:solidFill>
              </a:rPr>
              <a:t>Delivery March 2018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i="0" baseline="0" dirty="0">
                <a:solidFill>
                  <a:schemeClr val="tx2"/>
                </a:solidFill>
              </a:rPr>
              <a:t>Launch Oct –Dec 2018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baseline="0" dirty="0">
                <a:solidFill>
                  <a:schemeClr val="tx2"/>
                </a:solidFill>
              </a:rPr>
              <a:t>Bus/</a:t>
            </a:r>
            <a:r>
              <a:rPr lang="en-US" sz="1200" b="0" i="0" baseline="0" dirty="0" err="1">
                <a:solidFill>
                  <a:schemeClr val="tx2"/>
                </a:solidFill>
              </a:rPr>
              <a:t>Comm</a:t>
            </a:r>
            <a:r>
              <a:rPr lang="en-US" sz="1200" b="0" i="0" baseline="0" dirty="0">
                <a:solidFill>
                  <a:schemeClr val="tx2"/>
                </a:solidFill>
              </a:rPr>
              <a:t> checkout Day 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baseline="0" dirty="0">
                <a:solidFill>
                  <a:schemeClr val="tx2"/>
                </a:solidFill>
              </a:rPr>
              <a:t>SLS provides us with lunar trajectory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baseline="0" dirty="0">
                <a:solidFill>
                  <a:schemeClr val="tx2"/>
                </a:solidFill>
              </a:rPr>
              <a:t>Lunar flyby &amp; take IR images of moon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F741-0A4C-4EF4-BA5B-72B8D8624D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OSAL 4.1 to 4.2</a:t>
            </a:r>
          </a:p>
          <a:p>
            <a:pPr marL="171450" indent="-171450">
              <a:buFontTx/>
              <a:buChar char="-"/>
            </a:pPr>
            <a:r>
              <a:rPr lang="en-US" dirty="0"/>
              <a:t>PSP =</a:t>
            </a:r>
            <a:r>
              <a:rPr lang="en-US" baseline="0" dirty="0"/>
              <a:t> rtems4.11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CSP v1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CFE 6.3 to 6.5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741-0A4C-4EF4-BA5B-72B8D8624D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Real time emphasis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F741-0A4C-4EF4-BA5B-72B8D8624D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1225" y="1500188"/>
            <a:ext cx="10353675" cy="1143000"/>
          </a:xfrm>
        </p:spPr>
        <p:txBody>
          <a:bodyPr anchor="b"/>
          <a:lstStyle>
            <a:lvl1pPr algn="ctr" defTabSz="1170312">
              <a:lnSpc>
                <a:spcPct val="100000"/>
              </a:lnSpc>
              <a:defRPr sz="4400">
                <a:solidFill>
                  <a:srgbClr val="002F6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004166"/>
            <a:ext cx="10353675" cy="492443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lang="en-US" sz="32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90884" y="5271189"/>
            <a:ext cx="3628935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90884" y="5552403"/>
            <a:ext cx="3628935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911225" y="3911600"/>
            <a:ext cx="10353675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 algn="ctr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225" y="5186478"/>
            <a:ext cx="3657600" cy="876300"/>
          </a:xfrm>
          <a:prstGeom prst="rect">
            <a:avLst/>
          </a:prstGeom>
        </p:spPr>
      </p:pic>
      <p:pic>
        <p:nvPicPr>
          <p:cNvPr id="10" name="Picture 2" descr="Inline imag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39" y="5050226"/>
            <a:ext cx="3708050" cy="105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458991"/>
            <a:ext cx="8847146" cy="531812"/>
          </a:xfrm>
        </p:spPr>
        <p:txBody>
          <a:bodyPr/>
          <a:lstStyle>
            <a:lvl1pPr>
              <a:defRPr sz="32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6" y="1354593"/>
            <a:ext cx="10353674" cy="201080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effectLst/>
              </a:defRPr>
            </a:lvl1pPr>
            <a:lvl2pPr>
              <a:defRPr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baseline="0"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458991"/>
            <a:ext cx="8847144" cy="531812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2651468"/>
            <a:ext cx="10353675" cy="677108"/>
          </a:xfrm>
        </p:spPr>
        <p:txBody>
          <a:bodyPr wrap="square" anchor="ctr" anchorCtr="0"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1303" y="1857840"/>
            <a:ext cx="6622094" cy="31296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458991"/>
            <a:ext cx="8856282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1304926"/>
            <a:ext cx="10353675" cy="200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355388" y="6583363"/>
            <a:ext cx="833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118301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6387-9EC9-2A48-B681-9EB8401986DC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ctr" defTabSz="118301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90046" y="6546849"/>
            <a:ext cx="5829899" cy="247651"/>
          </a:xfrm>
          <a:prstGeom prst="rect">
            <a:avLst/>
          </a:prstGeom>
        </p:spPr>
        <p:txBody>
          <a:bodyPr lIns="121899" tIns="60949" rIns="121899" bIns="60949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i="0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©</a:t>
            </a:r>
            <a:r>
              <a:rPr lang="en-US" i="0" baseline="0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en-US" i="0" dirty="0" smtClean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2017 </a:t>
            </a:r>
            <a:r>
              <a:rPr lang="en-US" i="0" dirty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Lockheed Martin Corporation.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008" y="223981"/>
            <a:ext cx="1447892" cy="68427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sldNum="0" hdr="0" dt="0"/>
  <p:txStyles>
    <p:titleStyle>
      <a:lvl1pPr algn="l" defTabSz="118301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rgbClr val="002F6C"/>
          </a:solidFill>
          <a:effectLst/>
          <a:latin typeface="Arial"/>
          <a:ea typeface="ＭＳ Ｐゴシック" pitchFamily="-112" charset="-128"/>
          <a:cs typeface="Arial"/>
        </a:defRPr>
      </a:lvl1pPr>
      <a:lvl2pPr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609493"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1218987"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828480"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2437973" algn="l" defTabSz="118301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96281" indent="-296281" algn="l" defTabSz="1183010" rtl="0" eaLnBrk="1" fontAlgn="base" hangingPunct="1">
        <a:spcBef>
          <a:spcPts val="8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effectLst/>
          <a:latin typeface="Arial"/>
          <a:ea typeface="ＭＳ Ｐゴシック" pitchFamily="-112" charset="-128"/>
          <a:cs typeface="Arial"/>
        </a:defRPr>
      </a:lvl1pPr>
      <a:lvl2pPr marL="681447" indent="-372468" algn="l" defTabSz="1183010" rtl="0" eaLnBrk="1" fontAlgn="base" hangingPunct="1">
        <a:spcBef>
          <a:spcPts val="8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effectLst/>
          <a:latin typeface="Arial"/>
          <a:ea typeface="ＭＳ Ｐゴシック" pitchFamily="-112" charset="-128"/>
          <a:cs typeface="Arial"/>
        </a:defRPr>
      </a:lvl2pPr>
      <a:lvl3pPr marL="992544" indent="-311096" algn="l" defTabSz="1183010" rtl="0" eaLnBrk="1" fontAlgn="base" hangingPunct="1">
        <a:spcBef>
          <a:spcPts val="8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effectLst/>
          <a:latin typeface="Arial"/>
          <a:ea typeface="ＭＳ Ｐゴシック" pitchFamily="-112" charset="-128"/>
          <a:cs typeface="Arial"/>
        </a:defRPr>
      </a:lvl3pPr>
      <a:lvl4pPr marL="1218987" indent="-226444" algn="l" defTabSz="1183010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2000" b="1">
          <a:solidFill>
            <a:schemeClr val="bg2"/>
          </a:solidFill>
          <a:effectLst/>
          <a:latin typeface="Arial"/>
          <a:ea typeface="ＭＳ Ｐゴシック" pitchFamily="-112" charset="-128"/>
          <a:cs typeface="Arial"/>
        </a:defRPr>
      </a:lvl4pPr>
      <a:lvl5pPr marL="1527966" indent="-237025" algn="l" defTabSz="1183010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2000" b="1">
          <a:solidFill>
            <a:schemeClr val="bg2"/>
          </a:solidFill>
          <a:effectLst/>
          <a:latin typeface="Arial"/>
          <a:ea typeface="ＭＳ Ｐゴシック" pitchFamily="-112" charset="-128"/>
          <a:cs typeface="Arial"/>
        </a:defRPr>
      </a:lvl5pPr>
      <a:lvl6pPr marL="3267561" indent="-296281" algn="l" defTabSz="1183010" rtl="0" eaLnBrk="1" fontAlgn="base" hangingPunct="1">
        <a:spcBef>
          <a:spcPct val="20000"/>
        </a:spcBef>
        <a:spcAft>
          <a:spcPct val="0"/>
        </a:spcAft>
        <a:buChar char="»"/>
        <a:defRPr sz="27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3877055" indent="-296281" algn="l" defTabSz="1183010" rtl="0" eaLnBrk="1" fontAlgn="base" hangingPunct="1">
        <a:spcBef>
          <a:spcPct val="20000"/>
        </a:spcBef>
        <a:spcAft>
          <a:spcPct val="0"/>
        </a:spcAft>
        <a:buChar char="»"/>
        <a:defRPr sz="27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4486548" indent="-296281" algn="l" defTabSz="1183010" rtl="0" eaLnBrk="1" fontAlgn="base" hangingPunct="1">
        <a:spcBef>
          <a:spcPct val="20000"/>
        </a:spcBef>
        <a:spcAft>
          <a:spcPct val="0"/>
        </a:spcAft>
        <a:buChar char="»"/>
        <a:defRPr sz="27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5096041" indent="-296281" algn="l" defTabSz="1183010" rtl="0" eaLnBrk="1" fontAlgn="base" hangingPunct="1">
        <a:spcBef>
          <a:spcPct val="20000"/>
        </a:spcBef>
        <a:spcAft>
          <a:spcPct val="0"/>
        </a:spcAft>
        <a:buChar char="»"/>
        <a:defRPr sz="27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84504" y="1796318"/>
            <a:ext cx="8847144" cy="1498761"/>
          </a:xfrm>
        </p:spPr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Flight System on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Missions &amp;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6" y="5410199"/>
            <a:ext cx="4572000" cy="10515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61663" y="4160758"/>
            <a:ext cx="60928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David Akre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Successes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6" y="1354593"/>
            <a:ext cx="10353674" cy="41242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Reusability with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CFE, PSP, and OSAL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 of usability with RTEMS and CSP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collaboration with CHREC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constraints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Immature testing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(internal)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 agreement for OSAL/PSP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3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6" y="1354593"/>
            <a:ext cx="10353674" cy="21954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Software Abstraction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Insertion Opportunities in 2018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Baselining FSW on Embedded Multicore Systems 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Zedboard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/CSP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51808">
            <a:off x="4888106" y="3056678"/>
            <a:ext cx="2399915" cy="2399915"/>
            <a:chOff x="534988" y="962026"/>
            <a:chExt cx="3468688" cy="3468688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205163" y="3632201"/>
              <a:ext cx="798513" cy="798513"/>
            </a:xfrm>
            <a:custGeom>
              <a:avLst/>
              <a:gdLst>
                <a:gd name="T0" fmla="*/ 436 w 472"/>
                <a:gd name="T1" fmla="*/ 0 h 472"/>
                <a:gd name="T2" fmla="*/ 400 w 472"/>
                <a:gd name="T3" fmla="*/ 37 h 472"/>
                <a:gd name="T4" fmla="*/ 37 w 472"/>
                <a:gd name="T5" fmla="*/ 400 h 472"/>
                <a:gd name="T6" fmla="*/ 0 w 472"/>
                <a:gd name="T7" fmla="*/ 436 h 472"/>
                <a:gd name="T8" fmla="*/ 37 w 472"/>
                <a:gd name="T9" fmla="*/ 472 h 472"/>
                <a:gd name="T10" fmla="*/ 472 w 472"/>
                <a:gd name="T11" fmla="*/ 37 h 472"/>
                <a:gd name="T12" fmla="*/ 436 w 472"/>
                <a:gd name="T13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472">
                  <a:moveTo>
                    <a:pt x="436" y="0"/>
                  </a:moveTo>
                  <a:cubicBezTo>
                    <a:pt x="416" y="0"/>
                    <a:pt x="400" y="17"/>
                    <a:pt x="400" y="37"/>
                  </a:cubicBezTo>
                  <a:cubicBezTo>
                    <a:pt x="400" y="237"/>
                    <a:pt x="237" y="400"/>
                    <a:pt x="37" y="400"/>
                  </a:cubicBezTo>
                  <a:cubicBezTo>
                    <a:pt x="17" y="400"/>
                    <a:pt x="0" y="416"/>
                    <a:pt x="0" y="436"/>
                  </a:cubicBezTo>
                  <a:cubicBezTo>
                    <a:pt x="0" y="456"/>
                    <a:pt x="17" y="472"/>
                    <a:pt x="37" y="472"/>
                  </a:cubicBezTo>
                  <a:cubicBezTo>
                    <a:pt x="277" y="472"/>
                    <a:pt x="472" y="277"/>
                    <a:pt x="472" y="37"/>
                  </a:cubicBezTo>
                  <a:cubicBezTo>
                    <a:pt x="472" y="17"/>
                    <a:pt x="456" y="0"/>
                    <a:pt x="4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09575" indent="47625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819150" indent="95250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230313" indent="141288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639888" indent="188913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05163" y="3632201"/>
              <a:ext cx="573088" cy="573088"/>
            </a:xfrm>
            <a:custGeom>
              <a:avLst/>
              <a:gdLst>
                <a:gd name="T0" fmla="*/ 37 w 339"/>
                <a:gd name="T1" fmla="*/ 339 h 339"/>
                <a:gd name="T2" fmla="*/ 339 w 339"/>
                <a:gd name="T3" fmla="*/ 37 h 339"/>
                <a:gd name="T4" fmla="*/ 303 w 339"/>
                <a:gd name="T5" fmla="*/ 0 h 339"/>
                <a:gd name="T6" fmla="*/ 267 w 339"/>
                <a:gd name="T7" fmla="*/ 37 h 339"/>
                <a:gd name="T8" fmla="*/ 37 w 339"/>
                <a:gd name="T9" fmla="*/ 267 h 339"/>
                <a:gd name="T10" fmla="*/ 0 w 339"/>
                <a:gd name="T11" fmla="*/ 303 h 339"/>
                <a:gd name="T12" fmla="*/ 37 w 339"/>
                <a:gd name="T13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339">
                  <a:moveTo>
                    <a:pt x="37" y="339"/>
                  </a:moveTo>
                  <a:cubicBezTo>
                    <a:pt x="203" y="339"/>
                    <a:pt x="339" y="203"/>
                    <a:pt x="339" y="37"/>
                  </a:cubicBezTo>
                  <a:cubicBezTo>
                    <a:pt x="339" y="17"/>
                    <a:pt x="323" y="0"/>
                    <a:pt x="303" y="0"/>
                  </a:cubicBezTo>
                  <a:cubicBezTo>
                    <a:pt x="283" y="0"/>
                    <a:pt x="267" y="17"/>
                    <a:pt x="267" y="37"/>
                  </a:cubicBezTo>
                  <a:cubicBezTo>
                    <a:pt x="267" y="163"/>
                    <a:pt x="163" y="267"/>
                    <a:pt x="37" y="267"/>
                  </a:cubicBezTo>
                  <a:cubicBezTo>
                    <a:pt x="17" y="267"/>
                    <a:pt x="0" y="283"/>
                    <a:pt x="0" y="303"/>
                  </a:cubicBezTo>
                  <a:cubicBezTo>
                    <a:pt x="0" y="323"/>
                    <a:pt x="17" y="339"/>
                    <a:pt x="37" y="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09575" indent="47625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819150" indent="95250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230313" indent="141288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639888" indent="188913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205163" y="3632201"/>
              <a:ext cx="349250" cy="349250"/>
            </a:xfrm>
            <a:custGeom>
              <a:avLst/>
              <a:gdLst>
                <a:gd name="T0" fmla="*/ 37 w 206"/>
                <a:gd name="T1" fmla="*/ 206 h 206"/>
                <a:gd name="T2" fmla="*/ 206 w 206"/>
                <a:gd name="T3" fmla="*/ 37 h 206"/>
                <a:gd name="T4" fmla="*/ 170 w 206"/>
                <a:gd name="T5" fmla="*/ 0 h 206"/>
                <a:gd name="T6" fmla="*/ 134 w 206"/>
                <a:gd name="T7" fmla="*/ 37 h 206"/>
                <a:gd name="T8" fmla="*/ 37 w 206"/>
                <a:gd name="T9" fmla="*/ 134 h 206"/>
                <a:gd name="T10" fmla="*/ 0 w 206"/>
                <a:gd name="T11" fmla="*/ 170 h 206"/>
                <a:gd name="T12" fmla="*/ 37 w 206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06">
                  <a:moveTo>
                    <a:pt x="37" y="206"/>
                  </a:moveTo>
                  <a:cubicBezTo>
                    <a:pt x="130" y="206"/>
                    <a:pt x="206" y="130"/>
                    <a:pt x="206" y="37"/>
                  </a:cubicBezTo>
                  <a:cubicBezTo>
                    <a:pt x="206" y="17"/>
                    <a:pt x="190" y="0"/>
                    <a:pt x="170" y="0"/>
                  </a:cubicBezTo>
                  <a:cubicBezTo>
                    <a:pt x="150" y="0"/>
                    <a:pt x="134" y="17"/>
                    <a:pt x="134" y="37"/>
                  </a:cubicBezTo>
                  <a:cubicBezTo>
                    <a:pt x="134" y="90"/>
                    <a:pt x="90" y="134"/>
                    <a:pt x="37" y="134"/>
                  </a:cubicBezTo>
                  <a:cubicBezTo>
                    <a:pt x="17" y="134"/>
                    <a:pt x="0" y="150"/>
                    <a:pt x="0" y="170"/>
                  </a:cubicBezTo>
                  <a:cubicBezTo>
                    <a:pt x="0" y="190"/>
                    <a:pt x="17" y="206"/>
                    <a:pt x="3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09575" indent="47625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819150" indent="95250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230313" indent="141288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639888" indent="188913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34988" y="962026"/>
              <a:ext cx="3421063" cy="3421063"/>
            </a:xfrm>
            <a:custGeom>
              <a:avLst/>
              <a:gdLst>
                <a:gd name="T0" fmla="*/ 1621 w 2024"/>
                <a:gd name="T1" fmla="*/ 1658 h 2024"/>
                <a:gd name="T2" fmla="*/ 1647 w 2024"/>
                <a:gd name="T3" fmla="*/ 1596 h 2024"/>
                <a:gd name="T4" fmla="*/ 1827 w 2024"/>
                <a:gd name="T5" fmla="*/ 1388 h 2024"/>
                <a:gd name="T6" fmla="*/ 1473 w 2024"/>
                <a:gd name="T7" fmla="*/ 1253 h 2024"/>
                <a:gd name="T8" fmla="*/ 1507 w 2024"/>
                <a:gd name="T9" fmla="*/ 1100 h 2024"/>
                <a:gd name="T10" fmla="*/ 1507 w 2024"/>
                <a:gd name="T11" fmla="*/ 1049 h 2024"/>
                <a:gd name="T12" fmla="*/ 1364 w 2024"/>
                <a:gd name="T13" fmla="*/ 715 h 2024"/>
                <a:gd name="T14" fmla="*/ 1507 w 2024"/>
                <a:gd name="T15" fmla="*/ 843 h 2024"/>
                <a:gd name="T16" fmla="*/ 2013 w 2024"/>
                <a:gd name="T17" fmla="*/ 352 h 2024"/>
                <a:gd name="T18" fmla="*/ 2013 w 2024"/>
                <a:gd name="T19" fmla="*/ 300 h 2024"/>
                <a:gd name="T20" fmla="*/ 1676 w 2024"/>
                <a:gd name="T21" fmla="*/ 15 h 2024"/>
                <a:gd name="T22" fmla="*/ 1185 w 2024"/>
                <a:gd name="T23" fmla="*/ 521 h 2024"/>
                <a:gd name="T24" fmla="*/ 1313 w 2024"/>
                <a:gd name="T25" fmla="*/ 664 h 2024"/>
                <a:gd name="T26" fmla="*/ 1035 w 2024"/>
                <a:gd name="T27" fmla="*/ 577 h 2024"/>
                <a:gd name="T28" fmla="*/ 692 w 2024"/>
                <a:gd name="T29" fmla="*/ 472 h 2024"/>
                <a:gd name="T30" fmla="*/ 641 w 2024"/>
                <a:gd name="T31" fmla="*/ 472 h 2024"/>
                <a:gd name="T32" fmla="*/ 472 w 2024"/>
                <a:gd name="T33" fmla="*/ 692 h 2024"/>
                <a:gd name="T34" fmla="*/ 518 w 2024"/>
                <a:gd name="T35" fmla="*/ 893 h 2024"/>
                <a:gd name="T36" fmla="*/ 759 w 2024"/>
                <a:gd name="T37" fmla="*/ 1218 h 2024"/>
                <a:gd name="T38" fmla="*/ 547 w 2024"/>
                <a:gd name="T39" fmla="*/ 1195 h 2024"/>
                <a:gd name="T40" fmla="*/ 15 w 2024"/>
                <a:gd name="T41" fmla="*/ 1677 h 2024"/>
                <a:gd name="T42" fmla="*/ 300 w 2024"/>
                <a:gd name="T43" fmla="*/ 2013 h 2024"/>
                <a:gd name="T44" fmla="*/ 352 w 2024"/>
                <a:gd name="T45" fmla="*/ 2013 h 2024"/>
                <a:gd name="T46" fmla="*/ 833 w 2024"/>
                <a:gd name="T47" fmla="*/ 1481 h 2024"/>
                <a:gd name="T48" fmla="*/ 810 w 2024"/>
                <a:gd name="T49" fmla="*/ 1269 h 2024"/>
                <a:gd name="T50" fmla="*/ 1074 w 2024"/>
                <a:gd name="T51" fmla="*/ 1518 h 2024"/>
                <a:gd name="T52" fmla="*/ 1194 w 2024"/>
                <a:gd name="T53" fmla="*/ 1414 h 2024"/>
                <a:gd name="T54" fmla="*/ 1337 w 2024"/>
                <a:gd name="T55" fmla="*/ 1827 h 2024"/>
                <a:gd name="T56" fmla="*/ 1388 w 2024"/>
                <a:gd name="T57" fmla="*/ 1827 h 2024"/>
                <a:gd name="T58" fmla="*/ 1596 w 2024"/>
                <a:gd name="T59" fmla="*/ 1647 h 2024"/>
                <a:gd name="T60" fmla="*/ 1937 w 2024"/>
                <a:gd name="T61" fmla="*/ 326 h 2024"/>
                <a:gd name="T62" fmla="*/ 1432 w 2024"/>
                <a:gd name="T63" fmla="*/ 361 h 2024"/>
                <a:gd name="T64" fmla="*/ 1272 w 2024"/>
                <a:gd name="T65" fmla="*/ 521 h 2024"/>
                <a:gd name="T66" fmla="*/ 1616 w 2024"/>
                <a:gd name="T67" fmla="*/ 647 h 2024"/>
                <a:gd name="T68" fmla="*/ 1272 w 2024"/>
                <a:gd name="T69" fmla="*/ 521 h 2024"/>
                <a:gd name="T70" fmla="*/ 91 w 2024"/>
                <a:gd name="T71" fmla="*/ 1702 h 2024"/>
                <a:gd name="T72" fmla="*/ 596 w 2024"/>
                <a:gd name="T73" fmla="*/ 1667 h 2024"/>
                <a:gd name="T74" fmla="*/ 756 w 2024"/>
                <a:gd name="T75" fmla="*/ 1507 h 2024"/>
                <a:gd name="T76" fmla="*/ 412 w 2024"/>
                <a:gd name="T77" fmla="*/ 1381 h 2024"/>
                <a:gd name="T78" fmla="*/ 756 w 2024"/>
                <a:gd name="T79" fmla="*/ 1507 h 2024"/>
                <a:gd name="T80" fmla="*/ 666 w 2024"/>
                <a:gd name="T81" fmla="*/ 548 h 2024"/>
                <a:gd name="T82" fmla="*/ 605 w 2024"/>
                <a:gd name="T83" fmla="*/ 723 h 2024"/>
                <a:gd name="T84" fmla="*/ 590 w 2024"/>
                <a:gd name="T85" fmla="*/ 893 h 2024"/>
                <a:gd name="T86" fmla="*/ 802 w 2024"/>
                <a:gd name="T87" fmla="*/ 628 h 2024"/>
                <a:gd name="T88" fmla="*/ 964 w 2024"/>
                <a:gd name="T89" fmla="*/ 611 h 2024"/>
                <a:gd name="T90" fmla="*/ 590 w 2024"/>
                <a:gd name="T91" fmla="*/ 893 h 2024"/>
                <a:gd name="T92" fmla="*/ 1017 w 2024"/>
                <a:gd name="T93" fmla="*/ 661 h 2024"/>
                <a:gd name="T94" fmla="*/ 976 w 2024"/>
                <a:gd name="T95" fmla="*/ 1332 h 2024"/>
                <a:gd name="T96" fmla="*/ 1074 w 2024"/>
                <a:gd name="T97" fmla="*/ 1431 h 2024"/>
                <a:gd name="T98" fmla="*/ 1383 w 2024"/>
                <a:gd name="T99" fmla="*/ 1027 h 2024"/>
                <a:gd name="T100" fmla="*/ 1074 w 2024"/>
                <a:gd name="T101" fmla="*/ 1431 h 2024"/>
                <a:gd name="T102" fmla="*/ 1363 w 2024"/>
                <a:gd name="T103" fmla="*/ 1245 h 2024"/>
                <a:gd name="T104" fmla="*/ 1337 w 2024"/>
                <a:gd name="T105" fmla="*/ 1337 h 2024"/>
                <a:gd name="T106" fmla="*/ 1245 w 2024"/>
                <a:gd name="T107" fmla="*/ 1363 h 2024"/>
                <a:gd name="T108" fmla="*/ 1388 w 2024"/>
                <a:gd name="T109" fmla="*/ 1388 h 2024"/>
                <a:gd name="T110" fmla="*/ 1749 w 2024"/>
                <a:gd name="T111" fmla="*/ 136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4" h="2024">
                  <a:moveTo>
                    <a:pt x="1596" y="1647"/>
                  </a:moveTo>
                  <a:cubicBezTo>
                    <a:pt x="1603" y="1654"/>
                    <a:pt x="1612" y="1658"/>
                    <a:pt x="1621" y="1658"/>
                  </a:cubicBezTo>
                  <a:cubicBezTo>
                    <a:pt x="1631" y="1658"/>
                    <a:pt x="1640" y="1654"/>
                    <a:pt x="1647" y="1647"/>
                  </a:cubicBezTo>
                  <a:cubicBezTo>
                    <a:pt x="1661" y="1633"/>
                    <a:pt x="1661" y="1610"/>
                    <a:pt x="1647" y="1596"/>
                  </a:cubicBezTo>
                  <a:cubicBezTo>
                    <a:pt x="1633" y="1582"/>
                    <a:pt x="1633" y="1582"/>
                    <a:pt x="1633" y="1582"/>
                  </a:cubicBezTo>
                  <a:cubicBezTo>
                    <a:pt x="1827" y="1388"/>
                    <a:pt x="1827" y="1388"/>
                    <a:pt x="1827" y="1388"/>
                  </a:cubicBezTo>
                  <a:cubicBezTo>
                    <a:pt x="1842" y="1374"/>
                    <a:pt x="1842" y="1351"/>
                    <a:pt x="1827" y="1337"/>
                  </a:cubicBezTo>
                  <a:cubicBezTo>
                    <a:pt x="1732" y="1241"/>
                    <a:pt x="1594" y="1214"/>
                    <a:pt x="1473" y="1253"/>
                  </a:cubicBezTo>
                  <a:cubicBezTo>
                    <a:pt x="1414" y="1194"/>
                    <a:pt x="1414" y="1194"/>
                    <a:pt x="1414" y="1194"/>
                  </a:cubicBezTo>
                  <a:cubicBezTo>
                    <a:pt x="1507" y="1100"/>
                    <a:pt x="1507" y="1100"/>
                    <a:pt x="1507" y="1100"/>
                  </a:cubicBezTo>
                  <a:cubicBezTo>
                    <a:pt x="1514" y="1093"/>
                    <a:pt x="1518" y="1084"/>
                    <a:pt x="1518" y="1074"/>
                  </a:cubicBezTo>
                  <a:cubicBezTo>
                    <a:pt x="1518" y="1065"/>
                    <a:pt x="1514" y="1056"/>
                    <a:pt x="1507" y="1049"/>
                  </a:cubicBezTo>
                  <a:cubicBezTo>
                    <a:pt x="1269" y="810"/>
                    <a:pt x="1269" y="810"/>
                    <a:pt x="1269" y="810"/>
                  </a:cubicBezTo>
                  <a:cubicBezTo>
                    <a:pt x="1364" y="715"/>
                    <a:pt x="1364" y="715"/>
                    <a:pt x="1364" y="715"/>
                  </a:cubicBezTo>
                  <a:cubicBezTo>
                    <a:pt x="1481" y="833"/>
                    <a:pt x="1481" y="833"/>
                    <a:pt x="1481" y="833"/>
                  </a:cubicBezTo>
                  <a:cubicBezTo>
                    <a:pt x="1488" y="840"/>
                    <a:pt x="1498" y="843"/>
                    <a:pt x="1507" y="843"/>
                  </a:cubicBezTo>
                  <a:cubicBezTo>
                    <a:pt x="1516" y="843"/>
                    <a:pt x="1525" y="840"/>
                    <a:pt x="1532" y="833"/>
                  </a:cubicBezTo>
                  <a:cubicBezTo>
                    <a:pt x="2013" y="352"/>
                    <a:pt x="2013" y="352"/>
                    <a:pt x="2013" y="352"/>
                  </a:cubicBezTo>
                  <a:cubicBezTo>
                    <a:pt x="2020" y="345"/>
                    <a:pt x="2024" y="336"/>
                    <a:pt x="2024" y="326"/>
                  </a:cubicBezTo>
                  <a:cubicBezTo>
                    <a:pt x="2024" y="316"/>
                    <a:pt x="2020" y="307"/>
                    <a:pt x="2013" y="300"/>
                  </a:cubicBezTo>
                  <a:cubicBezTo>
                    <a:pt x="1728" y="15"/>
                    <a:pt x="1728" y="15"/>
                    <a:pt x="1728" y="15"/>
                  </a:cubicBezTo>
                  <a:cubicBezTo>
                    <a:pt x="1713" y="0"/>
                    <a:pt x="1691" y="0"/>
                    <a:pt x="1676" y="15"/>
                  </a:cubicBezTo>
                  <a:cubicBezTo>
                    <a:pt x="1195" y="496"/>
                    <a:pt x="1195" y="496"/>
                    <a:pt x="1195" y="496"/>
                  </a:cubicBezTo>
                  <a:cubicBezTo>
                    <a:pt x="1189" y="502"/>
                    <a:pt x="1185" y="512"/>
                    <a:pt x="1185" y="521"/>
                  </a:cubicBezTo>
                  <a:cubicBezTo>
                    <a:pt x="1185" y="531"/>
                    <a:pt x="1189" y="540"/>
                    <a:pt x="1195" y="547"/>
                  </a:cubicBezTo>
                  <a:cubicBezTo>
                    <a:pt x="1313" y="664"/>
                    <a:pt x="1313" y="664"/>
                    <a:pt x="1313" y="664"/>
                  </a:cubicBezTo>
                  <a:cubicBezTo>
                    <a:pt x="1218" y="759"/>
                    <a:pt x="1218" y="759"/>
                    <a:pt x="1218" y="759"/>
                  </a:cubicBezTo>
                  <a:cubicBezTo>
                    <a:pt x="1035" y="577"/>
                    <a:pt x="1035" y="577"/>
                    <a:pt x="1035" y="577"/>
                  </a:cubicBezTo>
                  <a:cubicBezTo>
                    <a:pt x="964" y="506"/>
                    <a:pt x="854" y="499"/>
                    <a:pt x="776" y="556"/>
                  </a:cubicBezTo>
                  <a:cubicBezTo>
                    <a:pt x="692" y="472"/>
                    <a:pt x="692" y="472"/>
                    <a:pt x="692" y="472"/>
                  </a:cubicBezTo>
                  <a:cubicBezTo>
                    <a:pt x="685" y="465"/>
                    <a:pt x="676" y="461"/>
                    <a:pt x="666" y="461"/>
                  </a:cubicBezTo>
                  <a:cubicBezTo>
                    <a:pt x="657" y="461"/>
                    <a:pt x="647" y="465"/>
                    <a:pt x="641" y="472"/>
                  </a:cubicBezTo>
                  <a:cubicBezTo>
                    <a:pt x="472" y="641"/>
                    <a:pt x="472" y="641"/>
                    <a:pt x="472" y="641"/>
                  </a:cubicBezTo>
                  <a:cubicBezTo>
                    <a:pt x="458" y="655"/>
                    <a:pt x="458" y="678"/>
                    <a:pt x="472" y="692"/>
                  </a:cubicBezTo>
                  <a:cubicBezTo>
                    <a:pt x="556" y="776"/>
                    <a:pt x="556" y="776"/>
                    <a:pt x="556" y="776"/>
                  </a:cubicBezTo>
                  <a:cubicBezTo>
                    <a:pt x="531" y="810"/>
                    <a:pt x="518" y="850"/>
                    <a:pt x="518" y="893"/>
                  </a:cubicBezTo>
                  <a:cubicBezTo>
                    <a:pt x="518" y="947"/>
                    <a:pt x="539" y="997"/>
                    <a:pt x="577" y="1035"/>
                  </a:cubicBezTo>
                  <a:cubicBezTo>
                    <a:pt x="759" y="1218"/>
                    <a:pt x="759" y="1218"/>
                    <a:pt x="759" y="1218"/>
                  </a:cubicBezTo>
                  <a:cubicBezTo>
                    <a:pt x="664" y="1313"/>
                    <a:pt x="664" y="1313"/>
                    <a:pt x="664" y="1313"/>
                  </a:cubicBezTo>
                  <a:cubicBezTo>
                    <a:pt x="547" y="1195"/>
                    <a:pt x="547" y="1195"/>
                    <a:pt x="547" y="1195"/>
                  </a:cubicBezTo>
                  <a:cubicBezTo>
                    <a:pt x="533" y="1181"/>
                    <a:pt x="510" y="1181"/>
                    <a:pt x="496" y="1195"/>
                  </a:cubicBezTo>
                  <a:cubicBezTo>
                    <a:pt x="15" y="1677"/>
                    <a:pt x="15" y="1677"/>
                    <a:pt x="15" y="1677"/>
                  </a:cubicBezTo>
                  <a:cubicBezTo>
                    <a:pt x="0" y="1691"/>
                    <a:pt x="0" y="1713"/>
                    <a:pt x="15" y="1728"/>
                  </a:cubicBezTo>
                  <a:cubicBezTo>
                    <a:pt x="300" y="2013"/>
                    <a:pt x="300" y="2013"/>
                    <a:pt x="300" y="2013"/>
                  </a:cubicBezTo>
                  <a:cubicBezTo>
                    <a:pt x="307" y="2021"/>
                    <a:pt x="317" y="2024"/>
                    <a:pt x="326" y="2024"/>
                  </a:cubicBezTo>
                  <a:cubicBezTo>
                    <a:pt x="335" y="2024"/>
                    <a:pt x="344" y="2021"/>
                    <a:pt x="352" y="2013"/>
                  </a:cubicBezTo>
                  <a:cubicBezTo>
                    <a:pt x="833" y="1532"/>
                    <a:pt x="833" y="1532"/>
                    <a:pt x="833" y="1532"/>
                  </a:cubicBezTo>
                  <a:cubicBezTo>
                    <a:pt x="847" y="1518"/>
                    <a:pt x="847" y="1495"/>
                    <a:pt x="833" y="1481"/>
                  </a:cubicBezTo>
                  <a:cubicBezTo>
                    <a:pt x="715" y="1364"/>
                    <a:pt x="715" y="1364"/>
                    <a:pt x="715" y="1364"/>
                  </a:cubicBezTo>
                  <a:cubicBezTo>
                    <a:pt x="810" y="1269"/>
                    <a:pt x="810" y="1269"/>
                    <a:pt x="810" y="1269"/>
                  </a:cubicBezTo>
                  <a:cubicBezTo>
                    <a:pt x="1049" y="1507"/>
                    <a:pt x="1049" y="1507"/>
                    <a:pt x="1049" y="1507"/>
                  </a:cubicBezTo>
                  <a:cubicBezTo>
                    <a:pt x="1056" y="1514"/>
                    <a:pt x="1065" y="1518"/>
                    <a:pt x="1074" y="1518"/>
                  </a:cubicBezTo>
                  <a:cubicBezTo>
                    <a:pt x="1084" y="1518"/>
                    <a:pt x="1093" y="1514"/>
                    <a:pt x="1100" y="1507"/>
                  </a:cubicBezTo>
                  <a:cubicBezTo>
                    <a:pt x="1194" y="1414"/>
                    <a:pt x="1194" y="1414"/>
                    <a:pt x="1194" y="1414"/>
                  </a:cubicBezTo>
                  <a:cubicBezTo>
                    <a:pt x="1253" y="1473"/>
                    <a:pt x="1253" y="1473"/>
                    <a:pt x="1253" y="1473"/>
                  </a:cubicBezTo>
                  <a:cubicBezTo>
                    <a:pt x="1214" y="1594"/>
                    <a:pt x="1241" y="1732"/>
                    <a:pt x="1337" y="1827"/>
                  </a:cubicBezTo>
                  <a:cubicBezTo>
                    <a:pt x="1344" y="1834"/>
                    <a:pt x="1353" y="1838"/>
                    <a:pt x="1363" y="1838"/>
                  </a:cubicBezTo>
                  <a:cubicBezTo>
                    <a:pt x="1372" y="1838"/>
                    <a:pt x="1381" y="1834"/>
                    <a:pt x="1388" y="1827"/>
                  </a:cubicBezTo>
                  <a:cubicBezTo>
                    <a:pt x="1582" y="1633"/>
                    <a:pt x="1582" y="1633"/>
                    <a:pt x="1582" y="1633"/>
                  </a:cubicBezTo>
                  <a:lnTo>
                    <a:pt x="1596" y="1647"/>
                  </a:lnTo>
                  <a:close/>
                  <a:moveTo>
                    <a:pt x="1702" y="91"/>
                  </a:moveTo>
                  <a:cubicBezTo>
                    <a:pt x="1937" y="326"/>
                    <a:pt x="1937" y="326"/>
                    <a:pt x="1937" y="326"/>
                  </a:cubicBezTo>
                  <a:cubicBezTo>
                    <a:pt x="1667" y="596"/>
                    <a:pt x="1667" y="596"/>
                    <a:pt x="1667" y="596"/>
                  </a:cubicBezTo>
                  <a:cubicBezTo>
                    <a:pt x="1432" y="361"/>
                    <a:pt x="1432" y="361"/>
                    <a:pt x="1432" y="361"/>
                  </a:cubicBezTo>
                  <a:lnTo>
                    <a:pt x="1702" y="91"/>
                  </a:lnTo>
                  <a:close/>
                  <a:moveTo>
                    <a:pt x="1272" y="521"/>
                  </a:moveTo>
                  <a:cubicBezTo>
                    <a:pt x="1381" y="412"/>
                    <a:pt x="1381" y="412"/>
                    <a:pt x="1381" y="412"/>
                  </a:cubicBezTo>
                  <a:cubicBezTo>
                    <a:pt x="1616" y="647"/>
                    <a:pt x="1616" y="647"/>
                    <a:pt x="1616" y="647"/>
                  </a:cubicBezTo>
                  <a:cubicBezTo>
                    <a:pt x="1507" y="756"/>
                    <a:pt x="1507" y="756"/>
                    <a:pt x="1507" y="756"/>
                  </a:cubicBezTo>
                  <a:lnTo>
                    <a:pt x="1272" y="521"/>
                  </a:lnTo>
                  <a:close/>
                  <a:moveTo>
                    <a:pt x="326" y="1937"/>
                  </a:moveTo>
                  <a:cubicBezTo>
                    <a:pt x="91" y="1702"/>
                    <a:pt x="91" y="1702"/>
                    <a:pt x="91" y="1702"/>
                  </a:cubicBezTo>
                  <a:cubicBezTo>
                    <a:pt x="361" y="1432"/>
                    <a:pt x="361" y="1432"/>
                    <a:pt x="361" y="1432"/>
                  </a:cubicBezTo>
                  <a:cubicBezTo>
                    <a:pt x="596" y="1667"/>
                    <a:pt x="596" y="1667"/>
                    <a:pt x="596" y="1667"/>
                  </a:cubicBezTo>
                  <a:lnTo>
                    <a:pt x="326" y="1937"/>
                  </a:lnTo>
                  <a:close/>
                  <a:moveTo>
                    <a:pt x="756" y="1507"/>
                  </a:moveTo>
                  <a:cubicBezTo>
                    <a:pt x="647" y="1616"/>
                    <a:pt x="647" y="1616"/>
                    <a:pt x="647" y="1616"/>
                  </a:cubicBezTo>
                  <a:cubicBezTo>
                    <a:pt x="412" y="1381"/>
                    <a:pt x="412" y="1381"/>
                    <a:pt x="412" y="1381"/>
                  </a:cubicBezTo>
                  <a:cubicBezTo>
                    <a:pt x="521" y="1272"/>
                    <a:pt x="521" y="1272"/>
                    <a:pt x="521" y="1272"/>
                  </a:cubicBezTo>
                  <a:lnTo>
                    <a:pt x="756" y="1507"/>
                  </a:lnTo>
                  <a:close/>
                  <a:moveTo>
                    <a:pt x="548" y="666"/>
                  </a:moveTo>
                  <a:cubicBezTo>
                    <a:pt x="666" y="548"/>
                    <a:pt x="666" y="548"/>
                    <a:pt x="666" y="548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605" y="723"/>
                    <a:pt x="605" y="723"/>
                    <a:pt x="605" y="723"/>
                  </a:cubicBezTo>
                  <a:lnTo>
                    <a:pt x="548" y="666"/>
                  </a:lnTo>
                  <a:close/>
                  <a:moveTo>
                    <a:pt x="590" y="893"/>
                  </a:moveTo>
                  <a:cubicBezTo>
                    <a:pt x="590" y="859"/>
                    <a:pt x="603" y="826"/>
                    <a:pt x="628" y="802"/>
                  </a:cubicBezTo>
                  <a:cubicBezTo>
                    <a:pt x="802" y="628"/>
                    <a:pt x="802" y="628"/>
                    <a:pt x="802" y="628"/>
                  </a:cubicBezTo>
                  <a:cubicBezTo>
                    <a:pt x="827" y="603"/>
                    <a:pt x="860" y="590"/>
                    <a:pt x="893" y="590"/>
                  </a:cubicBezTo>
                  <a:cubicBezTo>
                    <a:pt x="918" y="590"/>
                    <a:pt x="943" y="597"/>
                    <a:pt x="964" y="611"/>
                  </a:cubicBezTo>
                  <a:cubicBezTo>
                    <a:pt x="611" y="964"/>
                    <a:pt x="611" y="964"/>
                    <a:pt x="611" y="964"/>
                  </a:cubicBezTo>
                  <a:cubicBezTo>
                    <a:pt x="597" y="943"/>
                    <a:pt x="590" y="919"/>
                    <a:pt x="590" y="893"/>
                  </a:cubicBezTo>
                  <a:close/>
                  <a:moveTo>
                    <a:pt x="661" y="1017"/>
                  </a:moveTo>
                  <a:cubicBezTo>
                    <a:pt x="1017" y="661"/>
                    <a:pt x="1017" y="661"/>
                    <a:pt x="1017" y="661"/>
                  </a:cubicBezTo>
                  <a:cubicBezTo>
                    <a:pt x="1332" y="976"/>
                    <a:pt x="1332" y="976"/>
                    <a:pt x="1332" y="976"/>
                  </a:cubicBezTo>
                  <a:cubicBezTo>
                    <a:pt x="976" y="1332"/>
                    <a:pt x="976" y="1332"/>
                    <a:pt x="976" y="1332"/>
                  </a:cubicBezTo>
                  <a:lnTo>
                    <a:pt x="661" y="1017"/>
                  </a:lnTo>
                  <a:close/>
                  <a:moveTo>
                    <a:pt x="1074" y="1431"/>
                  </a:moveTo>
                  <a:cubicBezTo>
                    <a:pt x="1027" y="1383"/>
                    <a:pt x="1027" y="1383"/>
                    <a:pt x="1027" y="1383"/>
                  </a:cubicBezTo>
                  <a:cubicBezTo>
                    <a:pt x="1383" y="1027"/>
                    <a:pt x="1383" y="1027"/>
                    <a:pt x="1383" y="1027"/>
                  </a:cubicBezTo>
                  <a:cubicBezTo>
                    <a:pt x="1431" y="1074"/>
                    <a:pt x="1431" y="1074"/>
                    <a:pt x="1431" y="1074"/>
                  </a:cubicBezTo>
                  <a:lnTo>
                    <a:pt x="1074" y="1431"/>
                  </a:lnTo>
                  <a:close/>
                  <a:moveTo>
                    <a:pt x="1245" y="1363"/>
                  </a:moveTo>
                  <a:cubicBezTo>
                    <a:pt x="1363" y="1245"/>
                    <a:pt x="1363" y="1245"/>
                    <a:pt x="1363" y="1245"/>
                  </a:cubicBezTo>
                  <a:cubicBezTo>
                    <a:pt x="1403" y="1285"/>
                    <a:pt x="1403" y="1285"/>
                    <a:pt x="1403" y="1285"/>
                  </a:cubicBezTo>
                  <a:cubicBezTo>
                    <a:pt x="1380" y="1300"/>
                    <a:pt x="1357" y="1317"/>
                    <a:pt x="1337" y="1337"/>
                  </a:cubicBezTo>
                  <a:cubicBezTo>
                    <a:pt x="1317" y="1357"/>
                    <a:pt x="1300" y="1380"/>
                    <a:pt x="1285" y="1403"/>
                  </a:cubicBezTo>
                  <a:lnTo>
                    <a:pt x="1245" y="1363"/>
                  </a:lnTo>
                  <a:close/>
                  <a:moveTo>
                    <a:pt x="1364" y="1749"/>
                  </a:moveTo>
                  <a:cubicBezTo>
                    <a:pt x="1282" y="1642"/>
                    <a:pt x="1290" y="1487"/>
                    <a:pt x="1388" y="1388"/>
                  </a:cubicBezTo>
                  <a:cubicBezTo>
                    <a:pt x="1442" y="1335"/>
                    <a:pt x="1512" y="1308"/>
                    <a:pt x="1582" y="1308"/>
                  </a:cubicBezTo>
                  <a:cubicBezTo>
                    <a:pt x="1641" y="1308"/>
                    <a:pt x="1700" y="1327"/>
                    <a:pt x="1749" y="1364"/>
                  </a:cubicBezTo>
                  <a:lnTo>
                    <a:pt x="1364" y="17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09575" indent="47625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819150" indent="95250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230313" indent="141288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639888" indent="188913" algn="ctr" rtl="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99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6" y="1354592"/>
            <a:ext cx="4290166" cy="44524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</a:p>
          <a:p>
            <a:pPr marL="67091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FSW Baseline</a:t>
            </a:r>
          </a:p>
          <a:p>
            <a:pPr marL="67091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91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Overview</a:t>
            </a:r>
          </a:p>
          <a:p>
            <a:pPr marL="67091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 STP-H5 Experiment</a:t>
            </a:r>
          </a:p>
          <a:p>
            <a:pPr marL="670916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Successes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0936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Flight Software at Lockheed Martin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2" y="1666252"/>
            <a:ext cx="10353674" cy="8412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engineering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software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16" y="1180223"/>
            <a:ext cx="2159928" cy="1867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72" y="4963313"/>
            <a:ext cx="4576546" cy="1254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2" y="3182957"/>
            <a:ext cx="4576546" cy="1092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72" y="3377940"/>
            <a:ext cx="4576546" cy="1254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2" y="4632799"/>
            <a:ext cx="4576546" cy="12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LM50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Software Baseline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227549" y="2539051"/>
            <a:ext cx="2168221" cy="1949194"/>
            <a:chOff x="9078843" y="4638990"/>
            <a:chExt cx="3055532" cy="2856076"/>
          </a:xfrm>
        </p:grpSpPr>
        <p:sp>
          <p:nvSpPr>
            <p:cNvPr id="153" name="Oval 152"/>
            <p:cNvSpPr/>
            <p:nvPr/>
          </p:nvSpPr>
          <p:spPr bwMode="auto">
            <a:xfrm>
              <a:off x="9078843" y="4638990"/>
              <a:ext cx="3055532" cy="2856076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800" b="0" dirty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49" y="5059448"/>
              <a:ext cx="2030520" cy="2087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56" name="Group 155"/>
          <p:cNvGrpSpPr/>
          <p:nvPr/>
        </p:nvGrpSpPr>
        <p:grpSpPr>
          <a:xfrm>
            <a:off x="1402735" y="4681187"/>
            <a:ext cx="1796503" cy="1781549"/>
            <a:chOff x="9519804" y="1004812"/>
            <a:chExt cx="1796503" cy="1781549"/>
          </a:xfrm>
        </p:grpSpPr>
        <p:sp>
          <p:nvSpPr>
            <p:cNvPr id="157" name="Oval 156"/>
            <p:cNvSpPr/>
            <p:nvPr/>
          </p:nvSpPr>
          <p:spPr bwMode="auto">
            <a:xfrm>
              <a:off x="9519804" y="1004812"/>
              <a:ext cx="1796503" cy="1781549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266" y="1166651"/>
              <a:ext cx="1652908" cy="1408278"/>
            </a:xfrm>
            <a:prstGeom prst="rect">
              <a:avLst/>
            </a:prstGeom>
          </p:spPr>
        </p:pic>
      </p:grpSp>
      <p:sp>
        <p:nvSpPr>
          <p:cNvPr id="159" name="Line Callout 2 (Accent Bar) 158"/>
          <p:cNvSpPr/>
          <p:nvPr/>
        </p:nvSpPr>
        <p:spPr>
          <a:xfrm rot="5400000" flipH="1">
            <a:off x="2579845" y="1099944"/>
            <a:ext cx="852423" cy="137159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294"/>
              <a:gd name="adj6" fmla="val -64003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Line Callout 2 (Accent Bar) 159"/>
          <p:cNvSpPr/>
          <p:nvPr/>
        </p:nvSpPr>
        <p:spPr>
          <a:xfrm rot="5400000" flipH="1">
            <a:off x="3087484" y="3052372"/>
            <a:ext cx="852423" cy="137159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294"/>
              <a:gd name="adj6" fmla="val -64003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2711362" y="3932378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5B0ED"/>
                </a:solidFill>
              </a:rPr>
              <a:t>Evaluation Board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842119" y="1942063"/>
            <a:ext cx="232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5B0ED"/>
                </a:solidFill>
              </a:rPr>
              <a:t>CHREC Space Processor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D4286C6F-93EC-4712-90D6-B0AA9C7B8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126" y="1330415"/>
            <a:ext cx="7180451" cy="50994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702629" y="4586185"/>
            <a:ext cx="890649" cy="828964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393" y="476550"/>
            <a:ext cx="8847146" cy="53181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4DFC89-3187-40D5-BEC0-08BC58DC915B}"/>
              </a:ext>
            </a:extLst>
          </p:cNvPr>
          <p:cNvSpPr/>
          <p:nvPr/>
        </p:nvSpPr>
        <p:spPr>
          <a:xfrm>
            <a:off x="2492509" y="1676474"/>
            <a:ext cx="8070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Plug-n-play architecture enables programs to focus on mission-specific 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BFDA65-8CAF-40F5-99F4-496CA669671F}"/>
              </a:ext>
            </a:extLst>
          </p:cNvPr>
          <p:cNvSpPr/>
          <p:nvPr/>
        </p:nvSpPr>
        <p:spPr>
          <a:xfrm>
            <a:off x="2492509" y="2119790"/>
            <a:ext cx="6618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Abstracts hardware/operating system dependencies from applications</a:t>
            </a:r>
          </a:p>
        </p:txBody>
      </p:sp>
      <p:pic>
        <p:nvPicPr>
          <p:cNvPr id="6" name="Graphic 19" descr="Money">
            <a:extLst>
              <a:ext uri="{FF2B5EF4-FFF2-40B4-BE49-F238E27FC236}">
                <a16:creationId xmlns="" xmlns:a16="http://schemas.microsoft.com/office/drawing/2014/main" id="{8F3EACE4-667F-4DFF-8573-3AE4A4887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6634" y="2564659"/>
            <a:ext cx="388273" cy="388273"/>
          </a:xfrm>
          <a:prstGeom prst="rect">
            <a:avLst/>
          </a:prstGeom>
        </p:spPr>
      </p:pic>
      <p:pic>
        <p:nvPicPr>
          <p:cNvPr id="7" name="Graphic 21" descr="Puzzle">
            <a:extLst>
              <a:ext uri="{FF2B5EF4-FFF2-40B4-BE49-F238E27FC236}">
                <a16:creationId xmlns="" xmlns:a16="http://schemas.microsoft.com/office/drawing/2014/main" id="{DDE5D137-360E-4D04-9E71-C5C61A151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4366" y="1704920"/>
            <a:ext cx="400541" cy="400541"/>
          </a:xfrm>
          <a:prstGeom prst="rect">
            <a:avLst/>
          </a:prstGeom>
        </p:spPr>
      </p:pic>
      <p:pic>
        <p:nvPicPr>
          <p:cNvPr id="8" name="Graphic 27" descr="Computer">
            <a:extLst>
              <a:ext uri="{FF2B5EF4-FFF2-40B4-BE49-F238E27FC236}">
                <a16:creationId xmlns="" xmlns:a16="http://schemas.microsoft.com/office/drawing/2014/main" id="{E7A57B84-5F3C-4D65-9363-5C107EBEC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6634" y="2119327"/>
            <a:ext cx="386256" cy="386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973388-CD0E-42D4-B0EE-A15CA1D853B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34" y="1251122"/>
            <a:ext cx="390711" cy="326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023553-01FE-4E2F-A5FB-177DABEEE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093" y="3351947"/>
            <a:ext cx="6531746" cy="29993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AF5ADE-34F8-446F-90F9-C4DE6B066AAA}"/>
              </a:ext>
            </a:extLst>
          </p:cNvPr>
          <p:cNvSpPr/>
          <p:nvPr/>
        </p:nvSpPr>
        <p:spPr>
          <a:xfrm>
            <a:off x="2492509" y="2589518"/>
            <a:ext cx="827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Lowers flight software costs </a:t>
            </a:r>
            <a:r>
              <a:rPr lang="en-US" sz="1600" b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risks by leveraging common components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DCFD893-3F0C-4A8F-9650-9FAADA0A371A}"/>
              </a:ext>
            </a:extLst>
          </p:cNvPr>
          <p:cNvSpPr/>
          <p:nvPr/>
        </p:nvSpPr>
        <p:spPr>
          <a:xfrm>
            <a:off x="2492509" y="1245292"/>
            <a:ext cx="8455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Flight </a:t>
            </a:r>
            <a:r>
              <a:rPr lang="en-US" sz="1600" b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software developed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NASA GSFC and released as open source software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048933" y="1176189"/>
            <a:ext cx="443576" cy="469291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7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Mission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(LM50)</a:t>
            </a:r>
          </a:p>
        </p:txBody>
      </p:sp>
      <p:pic>
        <p:nvPicPr>
          <p:cNvPr id="3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23" y="1288189"/>
            <a:ext cx="8125397" cy="5154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r="12134"/>
          <a:stretch/>
        </p:blipFill>
        <p:spPr>
          <a:xfrm>
            <a:off x="349409" y="1579750"/>
            <a:ext cx="2992582" cy="2311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409" y="3954966"/>
            <a:ext cx="3070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CubeSat Launched on SLS/EM-1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6U Form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Lunar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Flyby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cFS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CHREC Space Processor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97366" y="5226205"/>
            <a:ext cx="3044625" cy="544643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8423" y="3123969"/>
            <a:ext cx="1962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>
                <a:ln w="9525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0800">
                    <a:srgbClr val="2700CC"/>
                  </a:glow>
                </a:effectLst>
              </a:rPr>
              <a:t>LunIR</a:t>
            </a:r>
            <a:endParaRPr lang="en-US" sz="4800" b="1" cap="none" spc="50" dirty="0">
              <a:ln w="9525" cmpd="sng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0800">
                  <a:srgbClr val="2700CC"/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683557" y="5193780"/>
            <a:ext cx="1913107" cy="17588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7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Timeline</a:t>
            </a:r>
          </a:p>
        </p:txBody>
      </p:sp>
      <p:sp>
        <p:nvSpPr>
          <p:cNvPr id="4" name="Down Arrow 3"/>
          <p:cNvSpPr/>
          <p:nvPr/>
        </p:nvSpPr>
        <p:spPr bwMode="auto">
          <a:xfrm rot="16200000">
            <a:off x="5258821" y="-2329603"/>
            <a:ext cx="1574095" cy="11706732"/>
          </a:xfrm>
          <a:prstGeom prst="downArrow">
            <a:avLst/>
          </a:prstGeom>
          <a:gradFill flip="none" rotWithShape="1">
            <a:gsLst>
              <a:gs pos="23000">
                <a:srgbClr val="2700CC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7757" y="3281468"/>
            <a:ext cx="870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1418" y="3267620"/>
            <a:ext cx="870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24425" y="3281469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79187" y="3281469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2018</a:t>
            </a: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222150" y="3074594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5400000">
            <a:off x="1517869" y="3865520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874" y="2111401"/>
            <a:ext cx="225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Baselined FSWCC &amp; CHREC Space Processor (CSP)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12169" y="4120422"/>
            <a:ext cx="181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Baselined RTEMS 4.11 kernel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 rot="5400000">
            <a:off x="2468321" y="3079569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8420" y="2107150"/>
            <a:ext cx="181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Demonstrated FSW on RTEMS and CSP 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 rot="5400000">
            <a:off x="3730453" y="3865521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9852" y="4120423"/>
            <a:ext cx="181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Developed mission specific applications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52535" y="2115999"/>
            <a:ext cx="181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Developed SW drivers and Payload FW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 rot="5400000">
            <a:off x="5793612" y="3074594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 rot="5400000">
            <a:off x="5601655" y="3844700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3356" y="4042748"/>
            <a:ext cx="1812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Performed Unit Tests and Functional Initial Checkout Tests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13005" y="1961424"/>
            <a:ext cx="1627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Created Functional Verification Tests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 rot="5400000">
            <a:off x="7470395" y="3116599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 rot="5400000">
            <a:off x="7837936" y="3844701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36484" y="4076584"/>
            <a:ext cx="181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End to end Payload testing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 rot="5400000">
            <a:off x="10495389" y="3070517"/>
            <a:ext cx="289620" cy="86489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436465" y="2212232"/>
            <a:ext cx="15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EM1 Launch and Flight</a:t>
            </a:r>
          </a:p>
          <a:p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48629" y="3292930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0524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 STP-H5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6" y="1354593"/>
            <a:ext cx="10353674" cy="3180358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CSPv1’s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C/C++ FSW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CFE/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OSAL/PSP targeting RTEMS &amp; CSP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39EB43-B5D3-48BB-841A-F6AFC5F39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8" y="2070150"/>
            <a:ext cx="5293744" cy="3463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F054FD-8A6A-432F-B635-FE711F9F4A8C}"/>
              </a:ext>
            </a:extLst>
          </p:cNvPr>
          <p:cNvSpPr/>
          <p:nvPr/>
        </p:nvSpPr>
        <p:spPr>
          <a:xfrm>
            <a:off x="6325980" y="4894015"/>
            <a:ext cx="17725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STP-H5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89C46F-850C-4EFE-8BD1-AD5C337AB488}"/>
              </a:ext>
            </a:extLst>
          </p:cNvPr>
          <p:cNvSpPr/>
          <p:nvPr/>
        </p:nvSpPr>
        <p:spPr>
          <a:xfrm rot="16200000">
            <a:off x="10902141" y="360196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/>
                <a:solidFill>
                  <a:schemeClr val="tx2"/>
                </a:solidFill>
                <a:latin typeface="Arial"/>
              </a:rPr>
              <a:t>Class 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4712438"/>
            <a:ext cx="4686090" cy="1510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2271" y="5566286"/>
            <a:ext cx="304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 NASA/JPL-Caltech</a:t>
            </a:r>
          </a:p>
        </p:txBody>
      </p:sp>
    </p:spTree>
    <p:extLst>
      <p:ext uri="{BB962C8B-B14F-4D97-AF65-F5344CB8AC3E}">
        <p14:creationId xmlns:p14="http://schemas.microsoft.com/office/powerpoint/2010/main" val="275066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STP-H5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226" y="1354593"/>
            <a:ext cx="10353674" cy="8412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CHREC to upload an updated FSW image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1546"/>
              </p:ext>
            </p:extLst>
          </p:nvPr>
        </p:nvGraphicFramePr>
        <p:xfrm>
          <a:off x="2021650" y="3784222"/>
          <a:ext cx="1885769" cy="2263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9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Software Component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Version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 err="1"/>
                        <a:t>cFE</a:t>
                      </a:r>
                      <a:endParaRPr lang="en-US" sz="8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6.3.1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OSAL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4.1.0 (</a:t>
                      </a:r>
                      <a:r>
                        <a:rPr lang="en-US" sz="800" dirty="0" err="1"/>
                        <a:t>posix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PSP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arm-</a:t>
                      </a:r>
                      <a:r>
                        <a:rPr lang="en-US" sz="800" dirty="0" err="1"/>
                        <a:t>linux</a:t>
                      </a:r>
                      <a:endParaRPr lang="en-US" sz="800" dirty="0"/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OS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Wumbo</a:t>
                      </a:r>
                      <a:r>
                        <a:rPr lang="en-US" sz="800" dirty="0"/>
                        <a:t> Linux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SCH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2.2.0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SC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2.2.0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LC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0.0.0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DS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0.0.0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FM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2.3.1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HS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2.2.0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81811"/>
              </p:ext>
            </p:extLst>
          </p:nvPr>
        </p:nvGraphicFramePr>
        <p:xfrm>
          <a:off x="7023063" y="3788656"/>
          <a:ext cx="1713507" cy="2263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4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Software Component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Version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 err="1"/>
                        <a:t>cFE</a:t>
                      </a:r>
                      <a:endParaRPr lang="en-US" sz="8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6.5.0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OSAL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4.2.0 (</a:t>
                      </a:r>
                      <a:r>
                        <a:rPr lang="en-US" sz="800" dirty="0" err="1"/>
                        <a:t>rtems-posix</a:t>
                      </a:r>
                      <a:r>
                        <a:rPr lang="en-US" sz="800" dirty="0"/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PSP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arm-rtems4.11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OS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RTEMS 4.11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SCH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2.2.0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SC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2.4.0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LC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2.0.0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DS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2.5.1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FM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2.5.2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HS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2.3.0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88864"/>
              </p:ext>
            </p:extLst>
          </p:nvPr>
        </p:nvGraphicFramePr>
        <p:xfrm>
          <a:off x="8844690" y="3788656"/>
          <a:ext cx="1307416" cy="20688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6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Software Component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Version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MM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2.4.1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MD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2.3.0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HK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2.4.1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CS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2.3.1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CFDP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2.2.1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DMS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LMPI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DAS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LMPI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GCP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LMPI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GTP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LMPI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9011" y="3715666"/>
            <a:ext cx="23606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chemeClr val="bg1"/>
                </a:solidFill>
                <a:latin typeface="Calibri"/>
                <a:cs typeface="+mn-cs"/>
              </a:rPr>
              <a:t>Major Benefits: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schemeClr val="bg1"/>
                </a:solidFill>
                <a:latin typeface="Calibri"/>
                <a:cs typeface="+mn-cs"/>
              </a:rPr>
              <a:t>RTEMS provides RTOS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schemeClr val="bg1"/>
                </a:solidFill>
                <a:latin typeface="Calibri"/>
                <a:cs typeface="+mn-cs"/>
              </a:rPr>
              <a:t>Updated </a:t>
            </a:r>
            <a:r>
              <a:rPr lang="en-US" sz="1350" dirty="0" err="1">
                <a:solidFill>
                  <a:schemeClr val="bg1"/>
                </a:solidFill>
                <a:latin typeface="Calibri"/>
                <a:cs typeface="+mn-cs"/>
              </a:rPr>
              <a:t>cFS</a:t>
            </a:r>
            <a:r>
              <a:rPr lang="en-US" sz="1350" dirty="0">
                <a:solidFill>
                  <a:schemeClr val="bg1"/>
                </a:solidFill>
                <a:latin typeface="Calibri"/>
                <a:cs typeface="+mn-cs"/>
              </a:rPr>
              <a:t> and CFE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>
                <a:solidFill>
                  <a:schemeClr val="bg1"/>
                </a:solidFill>
                <a:latin typeface="Calibri"/>
                <a:cs typeface="+mn-cs"/>
              </a:rPr>
              <a:t>New RTEMS PSP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350" dirty="0" err="1">
                <a:solidFill>
                  <a:schemeClr val="bg1"/>
                </a:solidFill>
                <a:latin typeface="Calibri"/>
                <a:cs typeface="+mn-cs"/>
              </a:rPr>
              <a:t>cFS</a:t>
            </a:r>
            <a:r>
              <a:rPr lang="en-US" sz="1350" dirty="0">
                <a:solidFill>
                  <a:schemeClr val="bg1"/>
                </a:solidFill>
                <a:latin typeface="Calibri"/>
                <a:cs typeface="+mn-cs"/>
              </a:rPr>
              <a:t> stack with RTEMS 4.11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9964" y="1967042"/>
            <a:ext cx="32056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+mn-cs"/>
              </a:rPr>
              <a:t>Currently Flying on STP-H5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850" y="1967042"/>
            <a:ext cx="32056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+mn-cs"/>
              </a:rPr>
              <a:t>Proposed to Fly on STP-H5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64" y="2243151"/>
            <a:ext cx="3229142" cy="1474562"/>
          </a:xfrm>
          <a:prstGeom prst="rect">
            <a:avLst/>
          </a:prstGeom>
        </p:spPr>
      </p:pic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5777209" y="2184140"/>
            <a:ext cx="366924" cy="366924"/>
          </a:xfrm>
          <a:prstGeom prst="ellipse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75" kern="0" dirty="0">
                <a:solidFill>
                  <a:srgbClr val="FFFFFF"/>
                </a:solidFill>
                <a:cs typeface="+mn-cs"/>
              </a:rPr>
              <a:t>Non-</a:t>
            </a:r>
            <a:r>
              <a:rPr lang="en-US" altLang="en-US" sz="675" kern="0" dirty="0" err="1">
                <a:solidFill>
                  <a:srgbClr val="FFFFFF"/>
                </a:solidFill>
                <a:cs typeface="+mn-cs"/>
              </a:rPr>
              <a:t>cFS</a:t>
            </a:r>
            <a:endParaRPr lang="en-US" altLang="en-US" sz="675" kern="0" dirty="0">
              <a:solidFill>
                <a:srgbClr val="FFFFFF"/>
              </a:solidFill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75" kern="0" dirty="0">
                <a:solidFill>
                  <a:srgbClr val="FFFFFF"/>
                </a:solidFill>
                <a:cs typeface="+mn-cs"/>
              </a:rPr>
              <a:t>App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5334502" y="2184140"/>
            <a:ext cx="404399" cy="372640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75" kern="0" dirty="0" err="1">
                <a:solidFill>
                  <a:prstClr val="black"/>
                </a:solidFill>
                <a:cs typeface="+mn-cs"/>
              </a:rPr>
              <a:t>cFS</a:t>
            </a:r>
            <a:endParaRPr lang="en-US" altLang="en-US" sz="675" kern="0" dirty="0">
              <a:solidFill>
                <a:prstClr val="black"/>
              </a:solidFill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75" kern="0" dirty="0">
                <a:solidFill>
                  <a:prstClr val="black"/>
                </a:solidFill>
                <a:cs typeface="+mn-cs"/>
              </a:rPr>
              <a:t>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44690" y="5075258"/>
            <a:ext cx="1307417" cy="793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6858" y="5840341"/>
            <a:ext cx="1365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latin typeface="Calibri"/>
                <a:cs typeface="+mn-cs"/>
              </a:rPr>
              <a:t>Required for CMD/TLM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850" y="2243151"/>
            <a:ext cx="3229142" cy="14775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1349964" y="2980432"/>
            <a:ext cx="380010" cy="35395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948850" y="3013474"/>
            <a:ext cx="380010" cy="320908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2947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 16x9 template">
  <a:themeElements>
    <a:clrScheme name="Custom 116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MCO_UofF_CSP_RTEMS_cFS_v0.potx" id="{722D800D-39D0-48B7-9A16-8561D7C0224A}" vid="{C90CAAD9-D243-4591-A4BF-52511C7ED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1bd46e-921f-4b2f-94f6-3f9bfcdede32"/>
    <TaxKeywordTaxHTField xmlns="661bd46e-921f-4b2f-94f6-3f9bfcdede32">
      <Terms xmlns="http://schemas.microsoft.com/office/infopath/2007/PartnerControls"/>
    </TaxKeywordTaxHTField>
    <SIP_Label_Document xmlns="661bd46e-921f-4b2f-94f6-3f9bfcdede32">;#0;#Unrestricted;#True;#;#;#;#</SIP_Label_Document>
    <Info xmlns="1042a8a7-e606-4d6a-9cd6-c2fbda9658e7">LM PowerPoint Widescreen Template</Info>
    <AverageRating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BFE13F2C6DC4E8A742168C5E5E2A3" ma:contentTypeVersion="7" ma:contentTypeDescription="Create a new document." ma:contentTypeScope="" ma:versionID="896f22f52035f85907a1ece1c7572e21">
  <xsd:schema xmlns:xsd="http://www.w3.org/2001/XMLSchema" xmlns:xs="http://www.w3.org/2001/XMLSchema" xmlns:p="http://schemas.microsoft.com/office/2006/metadata/properties" xmlns:ns1="http://schemas.microsoft.com/sharepoint/v3" xmlns:ns2="661bd46e-921f-4b2f-94f6-3f9bfcdede32" xmlns:ns3="1042a8a7-e606-4d6a-9cd6-c2fbda9658e7" targetNamespace="http://schemas.microsoft.com/office/2006/metadata/properties" ma:root="true" ma:fieldsID="c985d837b81af2953d378d56f455dba4" ns1:_="" ns2:_="" ns3:_="">
    <xsd:import namespace="http://schemas.microsoft.com/sharepoint/v3"/>
    <xsd:import namespace="661bd46e-921f-4b2f-94f6-3f9bfcdede32"/>
    <xsd:import namespace="1042a8a7-e606-4d6a-9cd6-c2fbda9658e7"/>
    <xsd:element name="properties">
      <xsd:complexType>
        <xsd:sequence>
          <xsd:element name="documentManagement">
            <xsd:complexType>
              <xsd:all>
                <xsd:element ref="ns2:SIP_Label_Document"/>
                <xsd:element ref="ns1:AverageRating" minOccurs="0"/>
                <xsd:element ref="ns1:RatingCount" minOccurs="0"/>
                <xsd:element ref="ns2:TaxKeywordTaxHTField" minOccurs="0"/>
                <xsd:element ref="ns2:TaxCatchAll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10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bd46e-921f-4b2f-94f6-3f9bfcdede32" elementFormDefault="qualified">
    <xsd:import namespace="http://schemas.microsoft.com/office/2006/documentManagement/types"/>
    <xsd:import namespace="http://schemas.microsoft.com/office/infopath/2007/PartnerControls"/>
    <xsd:element name="SIP_Label_Document" ma:index="8" ma:displayName="Sensitive Information Protection (SIP) Label" ma:internalName="Sensitive_x0020_Information_x0020_Protection_x0020__x0028_SIP_x0029__x0020_Label" ma:readOnly="false">
      <xsd:simpleType>
        <xsd:restriction base="dms:Unknown"/>
      </xsd:simpleType>
    </xsd:element>
    <xsd:element name="TaxKeywordTaxHTField" ma:index="12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5dfc3885-0e86-4dcb-a692-351b8f83f0b3}" ma:internalName="TaxCatchAll" ma:showField="CatchAllData" ma:web="661bd46e-921f-4b2f-94f6-3f9bfcded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2a8a7-e606-4d6a-9cd6-c2fbda9658e7" elementFormDefault="qualified">
    <xsd:import namespace="http://schemas.microsoft.com/office/2006/documentManagement/types"/>
    <xsd:import namespace="http://schemas.microsoft.com/office/infopath/2007/PartnerControls"/>
    <xsd:element name="Info" ma:index="14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869DE-BFB0-42F6-96B9-18EA55E2BED5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1042a8a7-e606-4d6a-9cd6-c2fbda9658e7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661bd46e-921f-4b2f-94f6-3f9bfcdede3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01F33A-CBA2-4857-B027-0FAFAB2CF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003AC-FC7E-4808-935C-482B63A7F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1bd46e-921f-4b2f-94f6-3f9bfcdede32"/>
    <ds:schemaRef ds:uri="1042a8a7-e606-4d6a-9cd6-c2fbda965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LMCO_UofF_CSP_RTEMS_cFS_v0</Template>
  <TotalTime>1173</TotalTime>
  <Words>463</Words>
  <Application>Microsoft Office PowerPoint</Application>
  <PresentationFormat>Custom</PresentationFormat>
  <Paragraphs>170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Times New Roman</vt:lpstr>
      <vt:lpstr>External 16x9 template</vt:lpstr>
      <vt:lpstr>Core Flight System on  Unique Missions &amp; Experiments</vt:lpstr>
      <vt:lpstr>Agenda</vt:lpstr>
      <vt:lpstr>Enterprise Flight Software at Lockheed Martin</vt:lpstr>
      <vt:lpstr>LM50 Flight Software Baseline</vt:lpstr>
      <vt:lpstr>Motivation for cFS</vt:lpstr>
      <vt:lpstr>LunIR Mission (LM50)</vt:lpstr>
      <vt:lpstr>LunIR Timeline</vt:lpstr>
      <vt:lpstr>ISS STP-H5 Overview</vt:lpstr>
      <vt:lpstr>STP-H5 Cont’d</vt:lpstr>
      <vt:lpstr>Successes &amp; Challenges</vt:lpstr>
      <vt:lpstr>Future Work</vt:lpstr>
      <vt:lpstr>PowerPoint Presentation</vt:lpstr>
    </vt:vector>
  </TitlesOfParts>
  <Manager/>
  <Company>Lockheed Martin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in Numbers:</dc:title>
  <dc:subject/>
  <dc:creator>Ryan Slabaugh</dc:creator>
  <cp:keywords/>
  <dc:description/>
  <cp:lastModifiedBy>David Akre</cp:lastModifiedBy>
  <cp:revision>91</cp:revision>
  <dcterms:created xsi:type="dcterms:W3CDTF">2016-10-14T15:57:40Z</dcterms:created>
  <dcterms:modified xsi:type="dcterms:W3CDTF">2017-11-30T16:24:07Z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0x010100A29BFE13F2C6DC4E8A742168C5E5E2A3</vt:lpwstr>
  </property>
  <property fmtid="{D5CDD505-2E9C-101B-9397-08002B2CF9AE}" pid="3" name="Enterprise Keywords">
    <vt:lpwstr/>
  </property>
  <property fmtid="{D5CDD505-2E9C-101B-9397-08002B2CF9AE}" pid="4" name="SIP_Label_Display">
    <vt:lpwstr>Unrestricted; </vt:lpwstr>
  </property>
  <property fmtid="{D5CDD505-2E9C-101B-9397-08002B2CF9AE}" pid="5" name="SIP_Label_Data">
    <vt:lpwstr>;#0;#Unrestricted;#True;#;#;#;#</vt:lpwstr>
  </property>
  <property fmtid="{D5CDD505-2E9C-101B-9397-08002B2CF9AE}" pid="6" name="LM SIP Document Sensitivity">
    <vt:lpwstr/>
  </property>
  <property fmtid="{D5CDD505-2E9C-101B-9397-08002B2CF9AE}" pid="7" name="Document Author">
    <vt:lpwstr>US\e343681</vt:lpwstr>
  </property>
  <property fmtid="{D5CDD505-2E9C-101B-9397-08002B2CF9AE}" pid="8" name="Document Sensitivity">
    <vt:lpwstr>1</vt:lpwstr>
  </property>
  <property fmtid="{D5CDD505-2E9C-101B-9397-08002B2CF9AE}" pid="9" name="ThirdParty">
    <vt:lpwstr/>
  </property>
  <property fmtid="{D5CDD505-2E9C-101B-9397-08002B2CF9AE}" pid="10" name="OCI Restriction">
    <vt:bool>false</vt:bool>
  </property>
  <property fmtid="{D5CDD505-2E9C-101B-9397-08002B2CF9AE}" pid="11" name="OCI Additional Info">
    <vt:lpwstr/>
  </property>
  <property fmtid="{D5CDD505-2E9C-101B-9397-08002B2CF9AE}" pid="12" name="Allow Header Overwrite">
    <vt:bool>true</vt:bool>
  </property>
  <property fmtid="{D5CDD505-2E9C-101B-9397-08002B2CF9AE}" pid="13" name="Allow Footer Overwrite">
    <vt:bool>true</vt:bool>
  </property>
  <property fmtid="{D5CDD505-2E9C-101B-9397-08002B2CF9AE}" pid="14" name="Multiple Selected">
    <vt:lpwstr>-1</vt:lpwstr>
  </property>
  <property fmtid="{D5CDD505-2E9C-101B-9397-08002B2CF9AE}" pid="15" name="SIPLongWording">
    <vt:lpwstr/>
  </property>
  <property fmtid="{D5CDD505-2E9C-101B-9397-08002B2CF9AE}" pid="16" name="checkedProgramsCount">
    <vt:i4>0</vt:i4>
  </property>
  <property fmtid="{D5CDD505-2E9C-101B-9397-08002B2CF9AE}" pid="17" name="ExpCountry">
    <vt:lpwstr/>
  </property>
</Properties>
</file>