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handoutMasterIdLst>
    <p:handoutMasterId r:id="rId17"/>
  </p:handoutMasterIdLst>
  <p:sldIdLst>
    <p:sldId id="275" r:id="rId2"/>
    <p:sldId id="263" r:id="rId3"/>
    <p:sldId id="264" r:id="rId4"/>
    <p:sldId id="270" r:id="rId5"/>
    <p:sldId id="259" r:id="rId6"/>
    <p:sldId id="274" r:id="rId7"/>
    <p:sldId id="271" r:id="rId8"/>
    <p:sldId id="260" r:id="rId9"/>
    <p:sldId id="273" r:id="rId10"/>
    <p:sldId id="276" r:id="rId11"/>
    <p:sldId id="268" r:id="rId12"/>
    <p:sldId id="277" r:id="rId13"/>
    <p:sldId id="266" r:id="rId14"/>
    <p:sldId id="278"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Helvetica"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7" autoAdjust="0"/>
    <p:restoredTop sz="93731"/>
  </p:normalViewPr>
  <p:slideViewPr>
    <p:cSldViewPr>
      <p:cViewPr varScale="1">
        <p:scale>
          <a:sx n="106" d="100"/>
          <a:sy n="106" d="100"/>
        </p:scale>
        <p:origin x="170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D2866C-CBE6-5F4F-AB0F-0C87514C5AB3}" type="datetimeFigureOut">
              <a:rPr lang="en-US" smtClean="0"/>
              <a:t>12/4/17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986FA-D1B2-3B41-85EF-A222DEAF26DD}" type="slidenum">
              <a:rPr lang="en-US" smtClean="0"/>
              <a:t>‹#›</a:t>
            </a:fld>
            <a:endParaRPr lang="en-US" dirty="0"/>
          </a:p>
        </p:txBody>
      </p:sp>
    </p:spTree>
    <p:extLst>
      <p:ext uri="{BB962C8B-B14F-4D97-AF65-F5344CB8AC3E}">
        <p14:creationId xmlns:p14="http://schemas.microsoft.com/office/powerpoint/2010/main" val="56100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6D885-CCF1-8947-B747-AD89D79E418C}" type="datetimeFigureOut">
              <a:rPr lang="en-US" smtClean="0"/>
              <a:t>12/4/17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39E34-6410-0A49-9C7A-9100649D3033}" type="slidenum">
              <a:rPr lang="en-US" smtClean="0"/>
              <a:t>‹#›</a:t>
            </a:fld>
            <a:endParaRPr lang="en-US" dirty="0"/>
          </a:p>
        </p:txBody>
      </p:sp>
    </p:spTree>
    <p:extLst>
      <p:ext uri="{BB962C8B-B14F-4D97-AF65-F5344CB8AC3E}">
        <p14:creationId xmlns:p14="http://schemas.microsoft.com/office/powerpoint/2010/main" val="21698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Study of Management tools for Command and Telemetry Dictionaries.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Command and Telemetry Dictionary is at the heart of space missions.  The C&amp;T Dictionary represents all of the information that is exchanged between the various systems both in space and on the ground. Large amounts of ever-changing information has to be be disseminated to all for the various systems and sub-systems throughout all phases of the mission.  The typical approach of having each sub-system manage it’s own information flow, results in a patchwork of methods within a mission. This leads to significant duplication of effort and potential errors.   More centralized methods have been developed to manage this data flow.  This presentation will compare two tools that have been developed for this purpose, CCDD and SCIMI that were designed to work with the Core Flight System (</a:t>
            </a:r>
            <a:r>
              <a:rPr lang="en-US" sz="1200" b="0" i="0" kern="1200" dirty="0" err="1" smtClean="0">
                <a:solidFill>
                  <a:schemeClr val="tx1"/>
                </a:solidFill>
                <a:effectLst/>
                <a:latin typeface="+mn-lt"/>
                <a:ea typeface="+mn-ea"/>
                <a:cs typeface="+mn-cs"/>
              </a:rPr>
              <a:t>cFS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439E34-6410-0A49-9C7A-9100649D3033}" type="slidenum">
              <a:rPr lang="en-US" smtClean="0"/>
              <a:t>1</a:t>
            </a:fld>
            <a:endParaRPr lang="en-US"/>
          </a:p>
        </p:txBody>
      </p:sp>
    </p:spTree>
    <p:extLst>
      <p:ext uri="{BB962C8B-B14F-4D97-AF65-F5344CB8AC3E}">
        <p14:creationId xmlns:p14="http://schemas.microsoft.com/office/powerpoint/2010/main" val="14636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SQLite, MySQL, </a:t>
            </a:r>
            <a:r>
              <a:rPr lang="en-US" err="1" smtClean="0"/>
              <a:t>PosgreSQL</a:t>
            </a:r>
            <a:endParaRPr lang="en-US"/>
          </a:p>
        </p:txBody>
      </p:sp>
      <p:sp>
        <p:nvSpPr>
          <p:cNvPr id="4" name="Slide Number Placeholder 3"/>
          <p:cNvSpPr>
            <a:spLocks noGrp="1"/>
          </p:cNvSpPr>
          <p:nvPr>
            <p:ph type="sldNum" sz="quarter" idx="10"/>
          </p:nvPr>
        </p:nvSpPr>
        <p:spPr/>
        <p:txBody>
          <a:bodyPr/>
          <a:lstStyle/>
          <a:p>
            <a:fld id="{E7439E34-6410-0A49-9C7A-9100649D3033}" type="slidenum">
              <a:rPr lang="en-US" smtClean="0"/>
              <a:t>4</a:t>
            </a:fld>
            <a:endParaRPr lang="en-US"/>
          </a:p>
        </p:txBody>
      </p:sp>
    </p:spTree>
    <p:extLst>
      <p:ext uri="{BB962C8B-B14F-4D97-AF65-F5344CB8AC3E}">
        <p14:creationId xmlns:p14="http://schemas.microsoft.com/office/powerpoint/2010/main" val="195062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txBox="1">
            <a:spLocks noGrp="1"/>
          </p:cNvSpPr>
          <p:nvPr/>
        </p:nvSpPr>
        <p:spPr>
          <a:xfrm>
            <a:off x="4402138" y="0"/>
            <a:ext cx="3368675" cy="504825"/>
          </a:xfrm>
          <a:prstGeom prst="rect">
            <a:avLst/>
          </a:prstGeom>
          <a:noFill/>
        </p:spPr>
        <p:txBody>
          <a:bodyPr vert="horz" lIns="91440" tIns="45720" rIns="91440" bIns="45720"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35AA433-6736-4675-9493-4557D5FFD3E2}" type="datetimeFigureOut">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12/4/17</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12"/>
          <p:cNvSpPr txBox="1">
            <a:spLocks noGrp="1"/>
          </p:cNvSpPr>
          <p:nvPr/>
        </p:nvSpPr>
        <p:spPr>
          <a:xfrm>
            <a:off x="4399200" y="9555480"/>
            <a:ext cx="3372840" cy="502560"/>
          </a:xfrm>
          <a:prstGeom prst="rect">
            <a:avLst/>
          </a:prstGeom>
          <a:noFill/>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777DFE12-741B-40DB-B1BA-6DE5F0ADAE51}" type="slidenum">
              <a:rPr kumimoji="0" lang="en-US" sz="1400" b="0" i="0" u="none" strike="noStrike" kern="1200" cap="none" spc="0" normalizeH="0" baseline="0" noProof="0" smtClean="0">
                <a:ln>
                  <a:noFill/>
                </a:ln>
                <a:solidFill>
                  <a:schemeClr val="tx1"/>
                </a:solidFill>
                <a:effectLst/>
                <a:uLnTx/>
                <a:uFillTx/>
                <a:latin typeface="Liberation Serif" pitchFamily="18"/>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Liberation Serif" pitchFamily="18"/>
              <a:ea typeface="DejaVu Sans" pitchFamily="2"/>
              <a:cs typeface="DejaVu Sans" pitchFamily="2"/>
            </a:endParaRPr>
          </a:p>
        </p:txBody>
      </p:sp>
      <p:sp>
        <p:nvSpPr>
          <p:cNvPr id="11" name="Slide Number Placeholder 6"/>
          <p:cNvSpPr txBox="1">
            <a:spLocks noGrp="1"/>
          </p:cNvSpPr>
          <p:nvPr/>
        </p:nvSpPr>
        <p:spPr>
          <a:xfrm>
            <a:off x="4399200" y="9555480"/>
            <a:ext cx="3372840" cy="502560"/>
          </a:xfrm>
          <a:prstGeom prst="rect">
            <a:avLst/>
          </a:prstGeom>
          <a:noFill/>
          <a:ln/>
        </p:spPr>
        <p:txBody>
          <a:bodyPr vert="horz" lIns="91440" tIns="45720" rIns="91440" bIns="45720" rtlCol="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69BE0CC6-7BF8-493F-8A0E-E15433752826}" type="slidenum">
              <a:rPr kumimoji="0" lang="en-US" sz="1400" b="0" i="0" u="none" strike="noStrike" kern="1200" cap="none" spc="0" normalizeH="0" baseline="0" noProof="0" smtClean="0">
                <a:ln>
                  <a:noFill/>
                </a:ln>
                <a:solidFill>
                  <a:schemeClr val="tx1"/>
                </a:solidFill>
                <a:effectLst/>
                <a:uLnTx/>
                <a:uFillTx/>
                <a:latin typeface="Liberation Serif" pitchFamily="18"/>
                <a:ea typeface="DejaVu Sans" pitchFamily="2"/>
                <a:cs typeface="DejaVu Sans" pitchFamily="2"/>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schemeClr val="tx1"/>
              </a:solidFill>
              <a:effectLst/>
              <a:uLnTx/>
              <a:uFillTx/>
              <a:latin typeface="Liberation Serif" pitchFamily="18"/>
              <a:ea typeface="DejaVu Sans" pitchFamily="2"/>
              <a:cs typeface="DejaVu Sans" pitchFamily="2"/>
            </a:endParaRPr>
          </a:p>
        </p:txBody>
      </p:sp>
      <p:sp>
        <p:nvSpPr>
          <p:cNvPr id="2" name="Slide Image Placeholder 1"/>
          <p:cNvSpPr>
            <a:spLocks noGrp="1" noRot="1" noChangeAspect="1" noResize="1"/>
          </p:cNvSpPr>
          <p:nvPr>
            <p:ph type="sldImg"/>
          </p:nvPr>
        </p:nvSpPr>
        <p:spPr>
          <a:xfrm>
            <a:off x="1371600" y="763588"/>
            <a:ext cx="5029200" cy="37719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77239" y="4777560"/>
            <a:ext cx="6217560" cy="4525920"/>
          </a:xfrm>
          <a:noFill/>
          <a:ln>
            <a:noFill/>
          </a:ln>
        </p:spPr>
        <p:txBody>
          <a:bodyPr lIns="0" tIns="0" rIns="0" bIns="0"/>
          <a:lstStyle/>
          <a:p>
            <a:endParaRPr lang="en-US"/>
          </a:p>
        </p:txBody>
      </p:sp>
    </p:spTree>
    <p:extLst>
      <p:ext uri="{BB962C8B-B14F-4D97-AF65-F5344CB8AC3E}">
        <p14:creationId xmlns:p14="http://schemas.microsoft.com/office/powerpoint/2010/main" val="36366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Strength of DB tools is </a:t>
            </a:r>
            <a:r>
              <a:rPr lang="mr-IN" smtClean="0"/>
              <a:t>–</a:t>
            </a:r>
            <a:r>
              <a:rPr lang="en-US" smtClean="0"/>
              <a:t> adapter/translator</a:t>
            </a:r>
          </a:p>
          <a:p>
            <a:endParaRPr lang="en-US"/>
          </a:p>
        </p:txBody>
      </p:sp>
      <p:sp>
        <p:nvSpPr>
          <p:cNvPr id="4" name="Slide Number Placeholder 3"/>
          <p:cNvSpPr>
            <a:spLocks noGrp="1"/>
          </p:cNvSpPr>
          <p:nvPr>
            <p:ph type="sldNum" sz="quarter" idx="10"/>
          </p:nvPr>
        </p:nvSpPr>
        <p:spPr/>
        <p:txBody>
          <a:bodyPr/>
          <a:lstStyle/>
          <a:p>
            <a:fld id="{E7439E34-6410-0A49-9C7A-9100649D3033}" type="slidenum">
              <a:rPr lang="en-US" smtClean="0"/>
              <a:t>9</a:t>
            </a:fld>
            <a:endParaRPr lang="en-US"/>
          </a:p>
        </p:txBody>
      </p:sp>
    </p:spTree>
    <p:extLst>
      <p:ext uri="{BB962C8B-B14F-4D97-AF65-F5344CB8AC3E}">
        <p14:creationId xmlns:p14="http://schemas.microsoft.com/office/powerpoint/2010/main" val="105550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439E34-6410-0A49-9C7A-9100649D3033}" type="slidenum">
              <a:rPr lang="en-US" smtClean="0"/>
              <a:t>14</a:t>
            </a:fld>
            <a:endParaRPr lang="en-US" dirty="0"/>
          </a:p>
        </p:txBody>
      </p:sp>
    </p:spTree>
    <p:extLst>
      <p:ext uri="{BB962C8B-B14F-4D97-AF65-F5344CB8AC3E}">
        <p14:creationId xmlns:p14="http://schemas.microsoft.com/office/powerpoint/2010/main" val="167687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3033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85800" y="942975"/>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2209800"/>
            <a:ext cx="7772400" cy="4343400"/>
          </a:xfrm>
        </p:spPr>
        <p:txBody>
          <a:bodyPr/>
          <a:lstStyle>
            <a:lvl2pPr>
              <a:defRPr sz="1400" baseline="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344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88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132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568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691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112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5" descr="PPbarV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7200900" y="15240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240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941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0"/>
            <a:ext cx="77724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45315358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1524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371600" y="2438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7" name="Rectangle 13"/>
          <p:cNvSpPr>
            <a:spLocks noChangeArrowheads="1"/>
          </p:cNvSpPr>
          <p:nvPr/>
        </p:nvSpPr>
        <p:spPr bwMode="auto">
          <a:xfrm>
            <a:off x="3492500" y="6588125"/>
            <a:ext cx="56007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altLang="en-US" sz="1000" dirty="0">
                <a:solidFill>
                  <a:schemeClr val="accent2"/>
                </a:solidFill>
                <a:effectLst>
                  <a:outerShdw blurRad="38100" dist="38100" dir="2700000" algn="tl">
                    <a:srgbClr val="C0C0C0"/>
                  </a:outerShdw>
                </a:effectLst>
                <a:latin typeface="AGaramond" charset="0"/>
                <a:cs typeface="+mn-cs"/>
              </a:rPr>
              <a:t>Administratively Controlled Information</a:t>
            </a:r>
            <a:endParaRPr lang="en-US" altLang="en-US" sz="1000" dirty="0">
              <a:solidFill>
                <a:schemeClr val="accent2"/>
              </a:solidFill>
              <a:latin typeface="AGaramond" charset="0"/>
              <a:cs typeface="+mn-cs"/>
            </a:endParaRPr>
          </a:p>
        </p:txBody>
      </p:sp>
      <p:pic>
        <p:nvPicPr>
          <p:cNvPr id="1029" name="Picture 9" descr="Brighter3.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iming>
    <p:tnLst>
      <p:par>
        <p:cTn id="1" dur="indefinite" restart="never" nodeType="tmRoot"/>
      </p:par>
    </p:tnLst>
  </p:timing>
  <p:txStyles>
    <p:titleStyle>
      <a:lvl1pPr algn="l" rtl="0" eaLnBrk="1" fontAlgn="base" hangingPunct="1">
        <a:spcBef>
          <a:spcPct val="0"/>
        </a:spcBef>
        <a:spcAft>
          <a:spcPct val="0"/>
        </a:spcAft>
        <a:defRPr sz="3100">
          <a:solidFill>
            <a:srgbClr val="333399"/>
          </a:solidFill>
          <a:latin typeface="+mj-lt"/>
          <a:ea typeface="MS PGothic" pitchFamily="34" charset="-128"/>
          <a:cs typeface="ＭＳ Ｐゴシック" charset="-128"/>
        </a:defRPr>
      </a:lvl1pPr>
      <a:lvl2pPr algn="l" rtl="0" eaLnBrk="1" fontAlgn="base" hangingPunct="1">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1" fontAlgn="base" hangingPunct="1">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1" fontAlgn="base" hangingPunct="1">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1" fontAlgn="base" hangingPunct="1">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p:titleStyle>
    <p:bodyStyle>
      <a:lvl1pPr marL="342900" indent="-342900" algn="l" rtl="0" eaLnBrk="1" fontAlgn="base" hangingPunct="1">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1" fontAlgn="base" hangingPunct="1">
        <a:spcBef>
          <a:spcPct val="30000"/>
        </a:spcBef>
        <a:spcAft>
          <a:spcPct val="0"/>
        </a:spcAft>
        <a:defRPr sz="1200">
          <a:solidFill>
            <a:schemeClr val="tx1"/>
          </a:solidFill>
          <a:latin typeface="+mn-lt"/>
          <a:ea typeface="MS PGothic" pitchFamily="34" charset="-128"/>
        </a:defRPr>
      </a:lvl2pPr>
      <a:lvl3pPr marL="1143000" indent="-228600" algn="l" rtl="0" eaLnBrk="1" fontAlgn="base" hangingPunct="1">
        <a:spcBef>
          <a:spcPct val="30000"/>
        </a:spcBef>
        <a:spcAft>
          <a:spcPct val="0"/>
        </a:spcAft>
        <a:buChar char="•"/>
        <a:defRPr sz="1300" b="1">
          <a:solidFill>
            <a:srgbClr val="333399"/>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Times" charset="0"/>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Times"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Times"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Times"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Times"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Study of Tools for Command and Telemetry Dictionaries</a:t>
            </a:r>
            <a:endParaRPr lang="en-US" dirty="0"/>
          </a:p>
        </p:txBody>
      </p:sp>
      <p:sp>
        <p:nvSpPr>
          <p:cNvPr id="5" name="Subtitle 4"/>
          <p:cNvSpPr>
            <a:spLocks noGrp="1"/>
          </p:cNvSpPr>
          <p:nvPr>
            <p:ph type="subTitle" idx="1"/>
          </p:nvPr>
        </p:nvSpPr>
        <p:spPr/>
        <p:txBody>
          <a:bodyPr/>
          <a:lstStyle/>
          <a:p>
            <a:pPr algn="l"/>
            <a:r>
              <a:rPr lang="en-US" dirty="0" smtClean="0"/>
              <a:t>Craig Pires </a:t>
            </a:r>
          </a:p>
          <a:p>
            <a:pPr algn="l"/>
            <a:r>
              <a:rPr lang="en-US" dirty="0" smtClean="0"/>
              <a:t>NASA Ames Research Center</a:t>
            </a:r>
            <a:endParaRPr lang="en-US" dirty="0"/>
          </a:p>
        </p:txBody>
      </p:sp>
      <p:sp>
        <p:nvSpPr>
          <p:cNvPr id="6" name="Rectangle 163"/>
          <p:cNvSpPr txBox="1">
            <a:spLocks noChangeArrowheads="1"/>
          </p:cNvSpPr>
          <p:nvPr/>
        </p:nvSpPr>
        <p:spPr bwMode="auto">
          <a:xfrm>
            <a:off x="838200" y="6172200"/>
            <a:ext cx="7313612" cy="351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110000"/>
              </a:lnSpc>
              <a:spcBef>
                <a:spcPct val="30000"/>
              </a:spcBef>
              <a:spcAft>
                <a:spcPct val="0"/>
              </a:spcAft>
              <a:buNone/>
              <a:defRPr sz="1600" b="1">
                <a:solidFill>
                  <a:schemeClr val="tx1"/>
                </a:solidFill>
                <a:latin typeface="+mn-lt"/>
                <a:ea typeface="MS PGothic" pitchFamily="34" charset="-128"/>
                <a:cs typeface="ＭＳ Ｐゴシック" charset="-128"/>
              </a:defRPr>
            </a:lvl1pPr>
            <a:lvl2pPr marL="457200" indent="0" algn="ctr" rtl="0" eaLnBrk="1" fontAlgn="base" hangingPunct="1">
              <a:spcBef>
                <a:spcPct val="30000"/>
              </a:spcBef>
              <a:spcAft>
                <a:spcPct val="0"/>
              </a:spcAft>
              <a:buNone/>
              <a:defRPr sz="1200">
                <a:solidFill>
                  <a:schemeClr val="tx1"/>
                </a:solidFill>
                <a:latin typeface="+mn-lt"/>
                <a:ea typeface="MS PGothic" pitchFamily="34" charset="-128"/>
              </a:defRPr>
            </a:lvl2pPr>
            <a:lvl3pPr marL="914400" indent="0" algn="ctr" rtl="0" eaLnBrk="1" fontAlgn="base" hangingPunct="1">
              <a:spcBef>
                <a:spcPct val="30000"/>
              </a:spcBef>
              <a:spcAft>
                <a:spcPct val="0"/>
              </a:spcAft>
              <a:buNone/>
              <a:defRPr sz="1300" b="1">
                <a:solidFill>
                  <a:srgbClr val="333399"/>
                </a:solidFill>
                <a:latin typeface="+mn-lt"/>
                <a:ea typeface="MS PGothic" pitchFamily="34" charset="-128"/>
              </a:defRPr>
            </a:lvl3pPr>
            <a:lvl4pPr marL="1371600" indent="0" algn="ctr" rtl="0" eaLnBrk="1" fontAlgn="base" hangingPunct="1">
              <a:spcBef>
                <a:spcPct val="20000"/>
              </a:spcBef>
              <a:spcAft>
                <a:spcPct val="0"/>
              </a:spcAft>
              <a:buNone/>
              <a:defRPr sz="2000">
                <a:solidFill>
                  <a:schemeClr val="tx1"/>
                </a:solidFill>
                <a:latin typeface="Times" charset="0"/>
                <a:ea typeface="MS PGothic" pitchFamily="34" charset="-128"/>
              </a:defRPr>
            </a:lvl4pPr>
            <a:lvl5pPr marL="1828800" indent="0" algn="ctr" rtl="0" eaLnBrk="1" fontAlgn="base" hangingPunct="1">
              <a:spcBef>
                <a:spcPct val="20000"/>
              </a:spcBef>
              <a:spcAft>
                <a:spcPct val="0"/>
              </a:spcAft>
              <a:buNone/>
              <a:defRPr sz="2000">
                <a:solidFill>
                  <a:schemeClr val="tx1"/>
                </a:solidFill>
                <a:latin typeface="Times" charset="0"/>
                <a:ea typeface="MS PGothic" pitchFamily="34" charset="-128"/>
              </a:defRPr>
            </a:lvl5pPr>
            <a:lvl6pPr marL="2286000" indent="0" algn="ctr" rtl="0" eaLnBrk="1" fontAlgn="base" hangingPunct="1">
              <a:spcBef>
                <a:spcPct val="20000"/>
              </a:spcBef>
              <a:spcAft>
                <a:spcPct val="0"/>
              </a:spcAft>
              <a:buNone/>
              <a:defRPr sz="2000">
                <a:solidFill>
                  <a:schemeClr val="tx1"/>
                </a:solidFill>
                <a:latin typeface="Times" charset="0"/>
                <a:ea typeface="ＭＳ Ｐゴシック" charset="-128"/>
              </a:defRPr>
            </a:lvl6pPr>
            <a:lvl7pPr marL="2743200" indent="0" algn="ctr" rtl="0" eaLnBrk="1" fontAlgn="base" hangingPunct="1">
              <a:spcBef>
                <a:spcPct val="20000"/>
              </a:spcBef>
              <a:spcAft>
                <a:spcPct val="0"/>
              </a:spcAft>
              <a:buNone/>
              <a:defRPr sz="2000">
                <a:solidFill>
                  <a:schemeClr val="tx1"/>
                </a:solidFill>
                <a:latin typeface="Times" charset="0"/>
                <a:ea typeface="ＭＳ Ｐゴシック" charset="-128"/>
              </a:defRPr>
            </a:lvl7pPr>
            <a:lvl8pPr marL="3200400" indent="0" algn="ctr" rtl="0" eaLnBrk="1" fontAlgn="base" hangingPunct="1">
              <a:spcBef>
                <a:spcPct val="20000"/>
              </a:spcBef>
              <a:spcAft>
                <a:spcPct val="0"/>
              </a:spcAft>
              <a:buNone/>
              <a:defRPr sz="2000">
                <a:solidFill>
                  <a:schemeClr val="tx1"/>
                </a:solidFill>
                <a:latin typeface="Times" charset="0"/>
                <a:ea typeface="ＭＳ Ｐゴシック" charset="-128"/>
              </a:defRPr>
            </a:lvl8pPr>
            <a:lvl9pPr marL="3657600" indent="0" algn="ctr" rtl="0" eaLnBrk="1" fontAlgn="base" hangingPunct="1">
              <a:spcBef>
                <a:spcPct val="20000"/>
              </a:spcBef>
              <a:spcAft>
                <a:spcPct val="0"/>
              </a:spcAft>
              <a:buNone/>
              <a:defRPr sz="2000">
                <a:solidFill>
                  <a:schemeClr val="tx1"/>
                </a:solidFill>
                <a:latin typeface="Times" charset="0"/>
                <a:ea typeface="ＭＳ Ｐゴシック" charset="-128"/>
              </a:defRPr>
            </a:lvl9pPr>
          </a:lstStyle>
          <a:p>
            <a:pPr>
              <a:defRPr/>
            </a:pPr>
            <a:r>
              <a:rPr lang="en-US" b="0" kern="0" dirty="0" smtClean="0">
                <a:latin typeface="Helvetica" pitchFamily="34" charset="0"/>
              </a:rPr>
              <a:t>FSW Workshop 2017                                                  2017-12-04</a:t>
            </a:r>
            <a:endParaRPr lang="en-US" b="0" kern="0" dirty="0">
              <a:latin typeface="Helvetica" pitchFamily="34" charset="0"/>
            </a:endParaRPr>
          </a:p>
        </p:txBody>
      </p:sp>
    </p:spTree>
    <p:extLst>
      <p:ext uri="{BB962C8B-B14F-4D97-AF65-F5344CB8AC3E}">
        <p14:creationId xmlns:p14="http://schemas.microsoft.com/office/powerpoint/2010/main" val="9956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did we need to do to implement CCDD test for RP?</a:t>
            </a:r>
            <a:endParaRPr lang="en-US"/>
          </a:p>
        </p:txBody>
      </p:sp>
      <p:sp>
        <p:nvSpPr>
          <p:cNvPr id="3" name="Content Placeholder 2"/>
          <p:cNvSpPr>
            <a:spLocks noGrp="1"/>
          </p:cNvSpPr>
          <p:nvPr>
            <p:ph idx="1"/>
          </p:nvPr>
        </p:nvSpPr>
        <p:spPr>
          <a:xfrm>
            <a:off x="685800" y="2085975"/>
            <a:ext cx="7772400" cy="4343400"/>
          </a:xfrm>
        </p:spPr>
        <p:txBody>
          <a:bodyPr/>
          <a:lstStyle/>
          <a:p>
            <a:pPr>
              <a:buFont typeface="Arial" charset="0"/>
              <a:buChar char="•"/>
            </a:pPr>
            <a:r>
              <a:rPr lang="en-US" smtClean="0"/>
              <a:t>Every mission has slightly different approach</a:t>
            </a:r>
          </a:p>
          <a:p>
            <a:pPr lvl="1">
              <a:buFont typeface="Arial" charset="0"/>
              <a:buChar char="•"/>
            </a:pPr>
            <a:r>
              <a:rPr lang="en-US" smtClean="0"/>
              <a:t>Command and Data Dictionary tools need flexibility</a:t>
            </a:r>
          </a:p>
          <a:p>
            <a:pPr lvl="1">
              <a:buFont typeface="Arial" charset="0"/>
              <a:buChar char="•"/>
            </a:pPr>
            <a:r>
              <a:rPr lang="en-US" smtClean="0"/>
              <a:t>CCDD provides such flexibility through table customization</a:t>
            </a:r>
          </a:p>
          <a:p>
            <a:pPr lvl="1">
              <a:buFont typeface="Arial" charset="0"/>
              <a:buChar char="•"/>
            </a:pPr>
            <a:r>
              <a:rPr lang="en-US" smtClean="0"/>
              <a:t>In addition, provides full API for interaction with database</a:t>
            </a:r>
          </a:p>
          <a:p>
            <a:pPr lvl="1">
              <a:buFont typeface="Arial" charset="0"/>
              <a:buChar char="•"/>
            </a:pPr>
            <a:endParaRPr lang="en-US"/>
          </a:p>
          <a:p>
            <a:pPr>
              <a:buFont typeface="Arial" charset="0"/>
              <a:buChar char="•"/>
            </a:pPr>
            <a:r>
              <a:rPr lang="en-US" smtClean="0"/>
              <a:t>Slight modifications to infrastructure</a:t>
            </a:r>
          </a:p>
          <a:p>
            <a:pPr lvl="1">
              <a:buFont typeface="Arial" charset="0"/>
              <a:buChar char="•"/>
            </a:pPr>
            <a:r>
              <a:rPr lang="en-US" smtClean="0"/>
              <a:t>Facilitated by tool creators</a:t>
            </a:r>
          </a:p>
          <a:p>
            <a:pPr lvl="1">
              <a:buFont typeface="Arial" charset="0"/>
              <a:buChar char="•"/>
            </a:pPr>
            <a:r>
              <a:rPr lang="en-US" smtClean="0"/>
              <a:t>Particularly relevant for Model Based Design code auto-generation</a:t>
            </a:r>
          </a:p>
          <a:p>
            <a:pPr lvl="1">
              <a:buFont typeface="Arial" charset="0"/>
              <a:buChar char="•"/>
            </a:pPr>
            <a:r>
              <a:rPr lang="en-US" smtClean="0"/>
              <a:t>Not too much needed because of high customizability of tables</a:t>
            </a:r>
          </a:p>
          <a:p>
            <a:pPr lvl="2">
              <a:buFont typeface="Arial" charset="0"/>
              <a:buChar char="•"/>
            </a:pPr>
            <a:r>
              <a:rPr lang="en-US" smtClean="0"/>
              <a:t>Namely the ability to add “data fields” to tables that uniquely identify information contained therein</a:t>
            </a:r>
          </a:p>
          <a:p>
            <a:pPr lvl="2">
              <a:buFont typeface="Arial" charset="0"/>
              <a:buChar char="•"/>
            </a:pPr>
            <a:r>
              <a:rPr lang="en-US" smtClean="0"/>
              <a:t>For example, “Produce REC” and “Simulink App” </a:t>
            </a:r>
            <a:r>
              <a:rPr lang="en-US" err="1" smtClean="0"/>
              <a:t>boolean</a:t>
            </a:r>
            <a:r>
              <a:rPr lang="en-US" smtClean="0"/>
              <a:t> data fields for structures</a:t>
            </a:r>
          </a:p>
          <a:p>
            <a:pPr lvl="2">
              <a:buFont typeface="Arial" charset="0"/>
              <a:buChar char="•"/>
            </a:pPr>
            <a:endParaRPr lang="en-US"/>
          </a:p>
          <a:p>
            <a:pPr>
              <a:buFont typeface="Arial" charset="0"/>
              <a:buChar char="•"/>
            </a:pPr>
            <a:r>
              <a:rPr lang="en-US" smtClean="0"/>
              <a:t>Most modification done to scripts that generate products</a:t>
            </a:r>
          </a:p>
          <a:p>
            <a:pPr lvl="1">
              <a:buFont typeface="Arial" charset="0"/>
              <a:buChar char="•"/>
            </a:pPr>
            <a:r>
              <a:rPr lang="en-US" smtClean="0"/>
              <a:t>Again, primarily to facilitate specific products for MBD auto-generation</a:t>
            </a:r>
          </a:p>
          <a:p>
            <a:pPr>
              <a:buFont typeface="Arial" charset="0"/>
              <a:buChar char="•"/>
            </a:pPr>
            <a:endParaRPr lang="en-US"/>
          </a:p>
        </p:txBody>
      </p:sp>
    </p:spTree>
    <p:extLst>
      <p:ext uri="{BB962C8B-B14F-4D97-AF65-F5344CB8AC3E}">
        <p14:creationId xmlns:p14="http://schemas.microsoft.com/office/powerpoint/2010/main" val="107816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a:p>
        </p:txBody>
      </p:sp>
      <p:sp>
        <p:nvSpPr>
          <p:cNvPr id="3" name="Content Placeholder 2"/>
          <p:cNvSpPr>
            <a:spLocks noGrp="1"/>
          </p:cNvSpPr>
          <p:nvPr>
            <p:ph idx="1"/>
          </p:nvPr>
        </p:nvSpPr>
        <p:spPr/>
        <p:txBody>
          <a:bodyPr/>
          <a:lstStyle/>
          <a:p>
            <a:pPr>
              <a:buFont typeface="Arial" charset="0"/>
              <a:buChar char="•"/>
            </a:pPr>
            <a:r>
              <a:rPr lang="en-US" smtClean="0"/>
              <a:t>Space Missions are defined by data</a:t>
            </a:r>
          </a:p>
          <a:p>
            <a:pPr>
              <a:buFont typeface="Arial" charset="0"/>
              <a:buChar char="•"/>
            </a:pPr>
            <a:r>
              <a:rPr lang="en-US" smtClean="0"/>
              <a:t>Tools for Managing make it much simpler and reduce errors</a:t>
            </a:r>
          </a:p>
          <a:p>
            <a:pPr>
              <a:buFont typeface="Arial" charset="0"/>
              <a:buChar char="•"/>
            </a:pPr>
            <a:r>
              <a:rPr lang="en-US" smtClean="0"/>
              <a:t>CCDD and SCIMI are two tools for managing that data</a:t>
            </a:r>
          </a:p>
          <a:p>
            <a:pPr lvl="1">
              <a:buFont typeface="Arial" charset="0"/>
              <a:buChar char="•"/>
            </a:pPr>
            <a:r>
              <a:rPr lang="en-US" smtClean="0"/>
              <a:t>Both have strengths and weaknesses</a:t>
            </a:r>
          </a:p>
          <a:p>
            <a:pPr lvl="1">
              <a:buFont typeface="Arial" charset="0"/>
              <a:buChar char="•"/>
            </a:pPr>
            <a:r>
              <a:rPr lang="en-US" smtClean="0"/>
              <a:t>Tools themselves need support</a:t>
            </a:r>
          </a:p>
          <a:p>
            <a:pPr>
              <a:buFont typeface="Arial" charset="0"/>
              <a:buChar char="•"/>
            </a:pPr>
            <a:r>
              <a:rPr lang="en-US" smtClean="0"/>
              <a:t>Evaluation of tools based on project/mission needs</a:t>
            </a:r>
          </a:p>
        </p:txBody>
      </p:sp>
    </p:spTree>
    <p:extLst>
      <p:ext uri="{BB962C8B-B14F-4D97-AF65-F5344CB8AC3E}">
        <p14:creationId xmlns:p14="http://schemas.microsoft.com/office/powerpoint/2010/main" val="135211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  </a:t>
            </a:r>
            <a:endParaRPr lang="en-US"/>
          </a:p>
        </p:txBody>
      </p:sp>
      <p:sp>
        <p:nvSpPr>
          <p:cNvPr id="5" name="Text Placeholder 4"/>
          <p:cNvSpPr>
            <a:spLocks noGrp="1"/>
          </p:cNvSpPr>
          <p:nvPr>
            <p:ph type="body" idx="1"/>
          </p:nvPr>
        </p:nvSpPr>
        <p:spPr/>
        <p:txBody>
          <a:bodyPr/>
          <a:lstStyle/>
          <a:p>
            <a:pPr algn="ctr"/>
            <a:r>
              <a:rPr lang="en-US" sz="2800" smtClean="0"/>
              <a:t>Backup</a:t>
            </a:r>
            <a:endParaRPr lang="en-US" sz="2800"/>
          </a:p>
        </p:txBody>
      </p:sp>
    </p:spTree>
    <p:extLst>
      <p:ext uri="{BB962C8B-B14F-4D97-AF65-F5344CB8AC3E}">
        <p14:creationId xmlns:p14="http://schemas.microsoft.com/office/powerpoint/2010/main" val="69752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Details</a:t>
            </a:r>
            <a:endParaRPr lang="en-US"/>
          </a:p>
        </p:txBody>
      </p:sp>
      <p:sp>
        <p:nvSpPr>
          <p:cNvPr id="3" name="Content Placeholder 2"/>
          <p:cNvSpPr>
            <a:spLocks noGrp="1"/>
          </p:cNvSpPr>
          <p:nvPr>
            <p:ph idx="1"/>
          </p:nvPr>
        </p:nvSpPr>
        <p:spPr/>
        <p:txBody>
          <a:bodyPr/>
          <a:lstStyle/>
          <a:p>
            <a:pPr marL="0" indent="0"/>
            <a:r>
              <a:rPr lang="en-US" smtClean="0"/>
              <a:t>Common issues for all tools</a:t>
            </a:r>
          </a:p>
          <a:p>
            <a:pPr marL="0" indent="0"/>
            <a:endParaRPr lang="en-US" sz="1000" smtClean="0"/>
          </a:p>
          <a:p>
            <a:pPr>
              <a:buFont typeface="Arial" charset="0"/>
              <a:buChar char="•"/>
            </a:pPr>
            <a:r>
              <a:rPr lang="en-US" smtClean="0"/>
              <a:t>Maintenance of the tools</a:t>
            </a:r>
          </a:p>
          <a:p>
            <a:pPr>
              <a:buFont typeface="Arial" charset="0"/>
              <a:buChar char="•"/>
            </a:pPr>
            <a:r>
              <a:rPr lang="en-US" smtClean="0"/>
              <a:t>Which group “Owns” the Database through the Project?</a:t>
            </a:r>
          </a:p>
          <a:p>
            <a:pPr lvl="1">
              <a:buFont typeface="Arial" charset="0"/>
              <a:buChar char="•"/>
            </a:pPr>
            <a:r>
              <a:rPr lang="en-US" smtClean="0"/>
              <a:t>Start with FSW</a:t>
            </a:r>
          </a:p>
          <a:p>
            <a:pPr lvl="1">
              <a:buFont typeface="Arial" charset="0"/>
              <a:buChar char="•"/>
            </a:pPr>
            <a:r>
              <a:rPr lang="en-US" smtClean="0"/>
              <a:t>Transition to Mission Operations</a:t>
            </a:r>
          </a:p>
          <a:p>
            <a:pPr lvl="1">
              <a:buFont typeface="Arial" charset="0"/>
              <a:buChar char="•"/>
            </a:pPr>
            <a:r>
              <a:rPr lang="en-US" smtClean="0"/>
              <a:t>Science Operation Requirements?</a:t>
            </a:r>
          </a:p>
          <a:p>
            <a:pPr>
              <a:buFont typeface="Arial" charset="0"/>
              <a:buChar char="•"/>
            </a:pPr>
            <a:r>
              <a:rPr lang="en-US" smtClean="0"/>
              <a:t>What Tools?</a:t>
            </a:r>
          </a:p>
          <a:p>
            <a:pPr lvl="1">
              <a:buFont typeface="Arial" charset="0"/>
              <a:buChar char="•"/>
            </a:pPr>
            <a:r>
              <a:rPr lang="en-US" smtClean="0"/>
              <a:t>FSW Development.</a:t>
            </a:r>
          </a:p>
          <a:p>
            <a:pPr lvl="1">
              <a:buFont typeface="Arial" charset="0"/>
              <a:buChar char="•"/>
            </a:pPr>
            <a:r>
              <a:rPr lang="en-US" smtClean="0"/>
              <a:t>Integration and Test</a:t>
            </a:r>
          </a:p>
          <a:p>
            <a:pPr lvl="1">
              <a:buFont typeface="Arial" charset="0"/>
              <a:buChar char="•"/>
            </a:pPr>
            <a:r>
              <a:rPr lang="en-US" smtClean="0"/>
              <a:t>Mission Operations </a:t>
            </a:r>
          </a:p>
          <a:p>
            <a:pPr lvl="1">
              <a:buFont typeface="Arial" charset="0"/>
              <a:buChar char="•"/>
            </a:pPr>
            <a:r>
              <a:rPr lang="en-US" smtClean="0"/>
              <a:t>Science Operations</a:t>
            </a:r>
            <a:endParaRPr lang="en-US"/>
          </a:p>
          <a:p>
            <a:pPr>
              <a:buFont typeface="Arial" charset="0"/>
              <a:buChar char="•"/>
            </a:pPr>
            <a:r>
              <a:rPr lang="en-US" smtClean="0"/>
              <a:t>Procedures for modification?</a:t>
            </a:r>
          </a:p>
          <a:p>
            <a:pPr>
              <a:buFont typeface="Arial" charset="0"/>
              <a:buChar char="•"/>
            </a:pPr>
            <a:r>
              <a:rPr lang="en-US" smtClean="0"/>
              <a:t>Backup and CM issues?</a:t>
            </a:r>
          </a:p>
        </p:txBody>
      </p:sp>
    </p:spTree>
    <p:extLst>
      <p:ext uri="{BB962C8B-B14F-4D97-AF65-F5344CB8AC3E}">
        <p14:creationId xmlns:p14="http://schemas.microsoft.com/office/powerpoint/2010/main" val="62137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3966"/>
            <a:ext cx="7772400" cy="942975"/>
          </a:xfrm>
        </p:spPr>
        <p:txBody>
          <a:bodyPr/>
          <a:lstStyle/>
          <a:p>
            <a:r>
              <a:rPr lang="en-US" smtClean="0"/>
              <a:t>SCIMI vs CCDD </a:t>
            </a:r>
            <a:endParaRPr lang="en-US"/>
          </a:p>
        </p:txBody>
      </p:sp>
      <p:sp>
        <p:nvSpPr>
          <p:cNvPr id="3" name="Content Placeholder 2"/>
          <p:cNvSpPr>
            <a:spLocks noGrp="1"/>
          </p:cNvSpPr>
          <p:nvPr>
            <p:ph idx="1"/>
          </p:nvPr>
        </p:nvSpPr>
        <p:spPr>
          <a:xfrm>
            <a:off x="685800" y="1676400"/>
            <a:ext cx="7772400" cy="4724400"/>
          </a:xfrm>
        </p:spPr>
        <p:txBody>
          <a:bodyPr/>
          <a:lstStyle/>
          <a:p>
            <a:pPr>
              <a:buFont typeface="Arial" charset="0"/>
              <a:buChar char="•"/>
            </a:pPr>
            <a:r>
              <a:rPr lang="en-US" dirty="0" smtClean="0"/>
              <a:t>SCIMI </a:t>
            </a:r>
          </a:p>
          <a:p>
            <a:pPr lvl="1">
              <a:buFont typeface="Arial" charset="0"/>
              <a:buChar char="•"/>
            </a:pPr>
            <a:r>
              <a:rPr lang="en-US" dirty="0" smtClean="0"/>
              <a:t>Pros:</a:t>
            </a:r>
          </a:p>
          <a:p>
            <a:pPr lvl="2">
              <a:buFont typeface="Arial" charset="0"/>
              <a:buChar char="•"/>
            </a:pPr>
            <a:r>
              <a:rPr lang="en-US" dirty="0" smtClean="0"/>
              <a:t>Django</a:t>
            </a:r>
          </a:p>
          <a:p>
            <a:pPr lvl="3">
              <a:buFont typeface="Arial" charset="0"/>
              <a:buChar char="•"/>
            </a:pPr>
            <a:r>
              <a:rPr lang="en-US" sz="1200" dirty="0" smtClean="0">
                <a:latin typeface="+mn-lt"/>
              </a:rPr>
              <a:t>Powerful/Flexible Database Tool</a:t>
            </a:r>
          </a:p>
          <a:p>
            <a:pPr lvl="3">
              <a:buFont typeface="Arial" charset="0"/>
              <a:buChar char="•"/>
            </a:pPr>
            <a:r>
              <a:rPr lang="en-US" sz="1200" dirty="0" smtClean="0">
                <a:latin typeface="+mn-lt"/>
              </a:rPr>
              <a:t>Database agnostic</a:t>
            </a:r>
          </a:p>
          <a:p>
            <a:pPr lvl="2">
              <a:buFont typeface="Arial" charset="0"/>
              <a:buChar char="•"/>
            </a:pPr>
            <a:r>
              <a:rPr lang="en-US" dirty="0" smtClean="0"/>
              <a:t>Met mission needs</a:t>
            </a:r>
          </a:p>
          <a:p>
            <a:pPr lvl="1">
              <a:buFont typeface="Arial" charset="0"/>
              <a:buChar char="•"/>
            </a:pPr>
            <a:r>
              <a:rPr lang="en-US" dirty="0" smtClean="0"/>
              <a:t>Cons:</a:t>
            </a:r>
          </a:p>
          <a:p>
            <a:pPr lvl="2">
              <a:buFont typeface="Arial" charset="0"/>
              <a:buChar char="•"/>
            </a:pPr>
            <a:r>
              <a:rPr lang="en-US" dirty="0" smtClean="0"/>
              <a:t>Need for internal mission support</a:t>
            </a:r>
          </a:p>
          <a:p>
            <a:pPr lvl="2">
              <a:buFont typeface="Arial" charset="0"/>
              <a:buChar char="•"/>
            </a:pPr>
            <a:r>
              <a:rPr lang="en-US" dirty="0" smtClean="0"/>
              <a:t>Lack of documentation</a:t>
            </a:r>
          </a:p>
          <a:p>
            <a:pPr lvl="2">
              <a:buFont typeface="Arial" charset="0"/>
              <a:buChar char="•"/>
            </a:pPr>
            <a:r>
              <a:rPr lang="en-US" dirty="0" smtClean="0"/>
              <a:t>Mission specific implementation</a:t>
            </a:r>
          </a:p>
          <a:p>
            <a:pPr>
              <a:buFont typeface="Arial" charset="0"/>
              <a:buChar char="•"/>
            </a:pPr>
            <a:r>
              <a:rPr lang="en-US" dirty="0" smtClean="0"/>
              <a:t>CCDD</a:t>
            </a:r>
          </a:p>
          <a:p>
            <a:pPr lvl="1">
              <a:buFont typeface="Arial" charset="0"/>
              <a:buChar char="•"/>
            </a:pPr>
            <a:r>
              <a:rPr lang="en-US" dirty="0" smtClean="0"/>
              <a:t>Pros:</a:t>
            </a:r>
          </a:p>
          <a:p>
            <a:pPr lvl="2">
              <a:buFont typeface="Arial" charset="0"/>
              <a:buChar char="•"/>
            </a:pPr>
            <a:r>
              <a:rPr lang="en-US" dirty="0" smtClean="0"/>
              <a:t>Complete implementation </a:t>
            </a:r>
            <a:r>
              <a:rPr lang="mr-IN" dirty="0" smtClean="0"/>
              <a:t>–</a:t>
            </a:r>
            <a:r>
              <a:rPr lang="en-US" dirty="0" smtClean="0"/>
              <a:t> with API</a:t>
            </a:r>
          </a:p>
          <a:p>
            <a:pPr lvl="2">
              <a:buFont typeface="Arial" charset="0"/>
              <a:buChar char="•"/>
            </a:pPr>
            <a:r>
              <a:rPr lang="en-US" dirty="0" smtClean="0"/>
              <a:t>Mission/project agnostic</a:t>
            </a:r>
          </a:p>
          <a:p>
            <a:pPr lvl="2">
              <a:buFont typeface="Arial" charset="0"/>
              <a:buChar char="•"/>
            </a:pPr>
            <a:r>
              <a:rPr lang="en-US" dirty="0" smtClean="0"/>
              <a:t>Well documented</a:t>
            </a:r>
          </a:p>
          <a:p>
            <a:pPr lvl="1">
              <a:buFont typeface="Arial" charset="0"/>
              <a:buChar char="•"/>
            </a:pPr>
            <a:r>
              <a:rPr lang="en-US" dirty="0" smtClean="0"/>
              <a:t>Cons:</a:t>
            </a:r>
          </a:p>
          <a:p>
            <a:pPr lvl="2">
              <a:buFont typeface="Arial" charset="0"/>
              <a:buChar char="•"/>
            </a:pPr>
            <a:r>
              <a:rPr lang="en-US" dirty="0" smtClean="0"/>
              <a:t>Customization needed </a:t>
            </a:r>
            <a:r>
              <a:rPr lang="en-US" smtClean="0"/>
              <a:t>for missions</a:t>
            </a:r>
            <a:endParaRPr lang="en-US" dirty="0" smtClean="0"/>
          </a:p>
          <a:p>
            <a:pPr lvl="2">
              <a:buFont typeface="Arial" charset="0"/>
              <a:buChar char="•"/>
            </a:pPr>
            <a:r>
              <a:rPr lang="en-US" dirty="0" smtClean="0"/>
              <a:t>Needed script development (Simulink)</a:t>
            </a:r>
          </a:p>
        </p:txBody>
      </p:sp>
    </p:spTree>
    <p:extLst>
      <p:ext uri="{BB962C8B-B14F-4D97-AF65-F5344CB8AC3E}">
        <p14:creationId xmlns:p14="http://schemas.microsoft.com/office/powerpoint/2010/main" val="76300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44222"/>
            <a:ext cx="7772400" cy="1143000"/>
          </a:xfrm>
        </p:spPr>
        <p:txBody>
          <a:bodyPr/>
          <a:lstStyle/>
          <a:p>
            <a:r>
              <a:rPr lang="en-US" smtClean="0"/>
              <a:t>Spacecraft and Ground FSW needs</a:t>
            </a:r>
            <a:endParaRPr lang="en-US"/>
          </a:p>
        </p:txBody>
      </p:sp>
      <p:sp>
        <p:nvSpPr>
          <p:cNvPr id="3" name="Content Placeholder 2"/>
          <p:cNvSpPr>
            <a:spLocks noGrp="1"/>
          </p:cNvSpPr>
          <p:nvPr>
            <p:ph idx="1"/>
          </p:nvPr>
        </p:nvSpPr>
        <p:spPr/>
        <p:txBody>
          <a:bodyPr/>
          <a:lstStyle/>
          <a:p>
            <a:pPr>
              <a:buFont typeface="Arial" charset="0"/>
              <a:buChar char="•"/>
            </a:pPr>
            <a:r>
              <a:rPr lang="en-US" smtClean="0"/>
              <a:t>Spacecraft Defined by data</a:t>
            </a:r>
          </a:p>
          <a:p>
            <a:pPr lvl="1">
              <a:buFont typeface="Arial" charset="0"/>
              <a:buChar char="•"/>
            </a:pPr>
            <a:r>
              <a:rPr lang="en-US" sz="1400" smtClean="0"/>
              <a:t>Commands  - Formatted to the Spacecraft</a:t>
            </a:r>
          </a:p>
          <a:p>
            <a:pPr lvl="1">
              <a:buFont typeface="Arial" charset="0"/>
              <a:buChar char="•"/>
            </a:pPr>
            <a:r>
              <a:rPr lang="en-US" sz="1400" smtClean="0"/>
              <a:t>Telemetry </a:t>
            </a:r>
            <a:r>
              <a:rPr lang="mr-IN" sz="1400" smtClean="0"/>
              <a:t>–</a:t>
            </a:r>
            <a:r>
              <a:rPr lang="en-US" sz="1400" smtClean="0"/>
              <a:t> From the Spacecraft</a:t>
            </a:r>
          </a:p>
          <a:p>
            <a:pPr lvl="1">
              <a:buFont typeface="Arial" charset="0"/>
              <a:buChar char="•"/>
            </a:pPr>
            <a:r>
              <a:rPr lang="en-US" smtClean="0"/>
              <a:t>Ground Software</a:t>
            </a:r>
          </a:p>
          <a:p>
            <a:pPr lvl="1">
              <a:buFont typeface="Arial" charset="0"/>
              <a:buChar char="•"/>
            </a:pPr>
            <a:r>
              <a:rPr lang="en-US" smtClean="0"/>
              <a:t>Subsystem Teams</a:t>
            </a:r>
          </a:p>
          <a:p>
            <a:pPr lvl="2">
              <a:buFont typeface="Arial" charset="0"/>
              <a:buChar char="•"/>
            </a:pPr>
            <a:r>
              <a:rPr lang="en-US" b="0" smtClean="0"/>
              <a:t>Command and Data Handling (C&amp;DH)</a:t>
            </a:r>
          </a:p>
          <a:p>
            <a:pPr lvl="2">
              <a:buFont typeface="Arial" charset="0"/>
              <a:buChar char="•"/>
            </a:pPr>
            <a:r>
              <a:rPr lang="en-US" b="0" smtClean="0"/>
              <a:t>Electrical Power System (EPS)</a:t>
            </a:r>
          </a:p>
          <a:p>
            <a:pPr lvl="2">
              <a:buFont typeface="Arial" charset="0"/>
              <a:buChar char="•"/>
            </a:pPr>
            <a:r>
              <a:rPr lang="en-US" b="0" smtClean="0"/>
              <a:t>Guidance, Navigation and Control (GN&amp;C)</a:t>
            </a:r>
          </a:p>
          <a:p>
            <a:pPr lvl="1">
              <a:buFont typeface="Arial" charset="0"/>
              <a:buChar char="•"/>
            </a:pPr>
            <a:r>
              <a:rPr lang="en-US" smtClean="0"/>
              <a:t>Third Party Vendors</a:t>
            </a:r>
          </a:p>
          <a:p>
            <a:pPr lvl="1">
              <a:buFont typeface="Arial" charset="0"/>
              <a:buChar char="•"/>
            </a:pPr>
            <a:r>
              <a:rPr lang="en-US" smtClean="0"/>
              <a:t>Science Payloads</a:t>
            </a:r>
            <a:r>
              <a:rPr lang="mr-IN" smtClean="0"/>
              <a:t>…</a:t>
            </a:r>
            <a:r>
              <a:rPr lang="en-US" smtClean="0"/>
              <a:t>...........</a:t>
            </a:r>
          </a:p>
          <a:p>
            <a:pPr>
              <a:buFont typeface="Arial" charset="0"/>
              <a:buChar char="•"/>
            </a:pPr>
            <a:endParaRPr lang="en-US" smtClean="0"/>
          </a:p>
          <a:p>
            <a:pPr>
              <a:buFont typeface="Arial" charset="0"/>
              <a:buChar char="•"/>
            </a:pPr>
            <a:r>
              <a:rPr lang="en-US" smtClean="0"/>
              <a:t>Flight Software needs to figure out how to talk to all of it.</a:t>
            </a:r>
          </a:p>
          <a:p>
            <a:pPr lvl="1">
              <a:buFont typeface="Arial" charset="0"/>
              <a:buChar char="•"/>
            </a:pPr>
            <a:r>
              <a:rPr lang="en-US"/>
              <a:t>And not do it multiple times for each use (Simulink, C Code,  ITOS, </a:t>
            </a:r>
            <a:r>
              <a:rPr lang="mr-IN"/>
              <a:t>…</a:t>
            </a:r>
            <a:r>
              <a:rPr lang="en-US" smtClean="0"/>
              <a:t>)</a:t>
            </a:r>
            <a:r>
              <a:rPr lang="en-US"/>
              <a:t>	</a:t>
            </a:r>
            <a:endParaRPr lang="en-US" smtClean="0"/>
          </a:p>
        </p:txBody>
      </p:sp>
    </p:spTree>
    <p:extLst>
      <p:ext uri="{BB962C8B-B14F-4D97-AF65-F5344CB8AC3E}">
        <p14:creationId xmlns:p14="http://schemas.microsoft.com/office/powerpoint/2010/main" val="64214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Our early approach </a:t>
            </a:r>
            <a:r>
              <a:rPr lang="mr-IN" smtClean="0"/>
              <a:t>–</a:t>
            </a:r>
            <a:r>
              <a:rPr lang="en-US" smtClean="0"/>
              <a:t> C&amp;T Database</a:t>
            </a:r>
            <a:endParaRPr lang="en-US"/>
          </a:p>
        </p:txBody>
      </p:sp>
      <p:sp>
        <p:nvSpPr>
          <p:cNvPr id="3" name="Content Placeholder 2"/>
          <p:cNvSpPr>
            <a:spLocks noGrp="1"/>
          </p:cNvSpPr>
          <p:nvPr>
            <p:ph idx="1"/>
          </p:nvPr>
        </p:nvSpPr>
        <p:spPr/>
        <p:txBody>
          <a:bodyPr/>
          <a:lstStyle/>
          <a:p>
            <a:pPr>
              <a:buFont typeface="Arial" charset="0"/>
              <a:buChar char="•"/>
            </a:pPr>
            <a:r>
              <a:rPr lang="en-US" smtClean="0"/>
              <a:t>LADEE </a:t>
            </a:r>
            <a:r>
              <a:rPr lang="mr-IN" smtClean="0"/>
              <a:t>–</a:t>
            </a:r>
            <a:r>
              <a:rPr lang="en-US" smtClean="0"/>
              <a:t> Integrated Command and Telemetry Database (Mostly</a:t>
            </a:r>
            <a:r>
              <a:rPr lang="mr-IN" smtClean="0"/>
              <a:t>…</a:t>
            </a:r>
            <a:r>
              <a:rPr lang="en-US" smtClean="0"/>
              <a:t>)</a:t>
            </a:r>
          </a:p>
          <a:p>
            <a:pPr lvl="1">
              <a:buFont typeface="Arial" charset="0"/>
              <a:buChar char="•"/>
            </a:pPr>
            <a:r>
              <a:rPr lang="en-US" smtClean="0"/>
              <a:t>Shared between C&amp;DH Flight Software, Simulink Models and ITOS</a:t>
            </a:r>
          </a:p>
          <a:p>
            <a:pPr lvl="1">
              <a:buFont typeface="Arial" charset="0"/>
              <a:buChar char="•"/>
            </a:pPr>
            <a:r>
              <a:rPr lang="en-US" smtClean="0"/>
              <a:t>Other data analysis tools leveraged </a:t>
            </a:r>
          </a:p>
          <a:p>
            <a:pPr>
              <a:buFont typeface="Arial" charset="0"/>
              <a:buChar char="•"/>
            </a:pPr>
            <a:endParaRPr lang="en-US" smtClean="0"/>
          </a:p>
          <a:p>
            <a:pPr>
              <a:buFont typeface="Arial" charset="0"/>
              <a:buChar char="•"/>
            </a:pPr>
            <a:r>
              <a:rPr lang="en-US" smtClean="0"/>
              <a:t>Not for all data uses:</a:t>
            </a:r>
          </a:p>
          <a:p>
            <a:pPr lvl="1">
              <a:buFont typeface="Arial" charset="0"/>
              <a:buChar char="•"/>
            </a:pPr>
            <a:r>
              <a:rPr lang="en-US" smtClean="0"/>
              <a:t>Legacy source code. (</a:t>
            </a:r>
            <a:r>
              <a:rPr lang="en-US" err="1" smtClean="0"/>
              <a:t>cFS</a:t>
            </a:r>
            <a:r>
              <a:rPr lang="en-US" smtClean="0"/>
              <a:t> was hand inserted into C&amp;T DB)</a:t>
            </a:r>
          </a:p>
          <a:p>
            <a:pPr lvl="1">
              <a:buFont typeface="Arial" charset="0"/>
              <a:buChar char="•"/>
            </a:pPr>
            <a:r>
              <a:rPr lang="en-US" smtClean="0"/>
              <a:t>Created “Pass-Thru” Commands</a:t>
            </a:r>
            <a:endParaRPr lang="en-US"/>
          </a:p>
          <a:p>
            <a:pPr lvl="1">
              <a:buFont typeface="Arial" charset="0"/>
              <a:buChar char="•"/>
            </a:pPr>
            <a:r>
              <a:rPr lang="en-US" smtClean="0"/>
              <a:t>Mostly just Commands and Telemetry (Packets)</a:t>
            </a:r>
          </a:p>
          <a:p>
            <a:pPr lvl="1">
              <a:buFont typeface="Arial" charset="0"/>
              <a:buChar char="•"/>
            </a:pPr>
            <a:r>
              <a:rPr lang="en-US" smtClean="0"/>
              <a:t>Other systems for:  Parameter Tables, Temperature Calibration Curves</a:t>
            </a:r>
          </a:p>
          <a:p>
            <a:pPr lvl="2">
              <a:buFont typeface="Arial" charset="0"/>
              <a:buChar char="•"/>
            </a:pPr>
            <a:r>
              <a:rPr lang="en-US" smtClean="0"/>
              <a:t>Monstrous Excel Spreadsheets</a:t>
            </a:r>
          </a:p>
          <a:p>
            <a:pPr lvl="2">
              <a:buFont typeface="Arial" charset="0"/>
              <a:buChar char="•"/>
            </a:pPr>
            <a:r>
              <a:rPr lang="en-US" smtClean="0"/>
              <a:t>Spreadsheet difficult to maintain</a:t>
            </a:r>
          </a:p>
        </p:txBody>
      </p:sp>
    </p:spTree>
    <p:extLst>
      <p:ext uri="{BB962C8B-B14F-4D97-AF65-F5344CB8AC3E}">
        <p14:creationId xmlns:p14="http://schemas.microsoft.com/office/powerpoint/2010/main" val="157015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 - SCIMI</a:t>
            </a:r>
            <a:endParaRPr lang="en-US"/>
          </a:p>
        </p:txBody>
      </p:sp>
      <p:sp>
        <p:nvSpPr>
          <p:cNvPr id="3" name="Content Placeholder 2"/>
          <p:cNvSpPr>
            <a:spLocks noGrp="1"/>
          </p:cNvSpPr>
          <p:nvPr>
            <p:ph idx="1"/>
          </p:nvPr>
        </p:nvSpPr>
        <p:spPr/>
        <p:txBody>
          <a:bodyPr/>
          <a:lstStyle/>
          <a:p>
            <a:pPr>
              <a:buFont typeface="Arial" charset="0"/>
              <a:buChar char="•"/>
            </a:pPr>
            <a:r>
              <a:rPr lang="en-US" smtClean="0"/>
              <a:t>SCIMI </a:t>
            </a:r>
            <a:r>
              <a:rPr lang="mr-IN" smtClean="0"/>
              <a:t>–</a:t>
            </a:r>
            <a:r>
              <a:rPr lang="en-US" smtClean="0"/>
              <a:t> System Configuration Information &amp; Mission Interfaces</a:t>
            </a:r>
          </a:p>
          <a:p>
            <a:pPr>
              <a:buFont typeface="Arial" charset="0"/>
              <a:buChar char="•"/>
            </a:pPr>
            <a:r>
              <a:rPr lang="en-US" smtClean="0"/>
              <a:t>Relational Database based off of Django</a:t>
            </a:r>
          </a:p>
          <a:p>
            <a:pPr>
              <a:buFont typeface="Arial" charset="0"/>
              <a:buChar char="•"/>
            </a:pPr>
            <a:r>
              <a:rPr lang="en-US" smtClean="0"/>
              <a:t>Address limitations of previous “LADEE” approach</a:t>
            </a:r>
          </a:p>
          <a:p>
            <a:pPr lvl="1">
              <a:buFont typeface="Arial" charset="0"/>
              <a:buChar char="•"/>
            </a:pPr>
            <a:r>
              <a:rPr lang="en-US" smtClean="0"/>
              <a:t>Full Command &amp; Telemetry plus</a:t>
            </a:r>
            <a:r>
              <a:rPr lang="mr-IN" smtClean="0"/>
              <a:t>…</a:t>
            </a:r>
            <a:endParaRPr lang="en-US" smtClean="0"/>
          </a:p>
          <a:p>
            <a:pPr lvl="1">
              <a:buFontTx/>
              <a:buChar char="•"/>
            </a:pPr>
            <a:r>
              <a:rPr lang="en-US" altLang="en-US" smtClean="0"/>
              <a:t>Produces Simulink tables products</a:t>
            </a:r>
          </a:p>
          <a:p>
            <a:pPr lvl="1">
              <a:buFont typeface="Arial" charset="0"/>
              <a:buChar char="•"/>
            </a:pPr>
            <a:r>
              <a:rPr lang="en-US" smtClean="0"/>
              <a:t>Handle other </a:t>
            </a:r>
            <a:r>
              <a:rPr lang="en-US" err="1" smtClean="0"/>
              <a:t>cFS</a:t>
            </a:r>
            <a:r>
              <a:rPr lang="en-US" smtClean="0"/>
              <a:t> tables</a:t>
            </a:r>
          </a:p>
          <a:p>
            <a:pPr lvl="1">
              <a:buFont typeface="Arial" charset="0"/>
              <a:buChar char="•"/>
            </a:pPr>
            <a:r>
              <a:rPr lang="en-US" smtClean="0"/>
              <a:t>Calibration Curves</a:t>
            </a:r>
            <a:endParaRPr lang="en-US" altLang="en-US" smtClean="0"/>
          </a:p>
          <a:p>
            <a:pPr lvl="1">
              <a:buFontTx/>
              <a:buChar char="•"/>
            </a:pPr>
            <a:r>
              <a:rPr lang="en-US" altLang="en-US" smtClean="0"/>
              <a:t>Consumes YAML and uses Python for product generation</a:t>
            </a:r>
          </a:p>
          <a:p>
            <a:pPr lvl="1">
              <a:buFontTx/>
              <a:buChar char="•"/>
            </a:pPr>
            <a:r>
              <a:rPr lang="en-US" altLang="en-US" smtClean="0"/>
              <a:t>Infrastructure entirely Python</a:t>
            </a:r>
          </a:p>
          <a:p>
            <a:pPr lvl="1">
              <a:buFontTx/>
              <a:buChar char="•"/>
            </a:pPr>
            <a:r>
              <a:rPr lang="en-US" altLang="en-US" smtClean="0"/>
              <a:t>Built-in Embedded web GUI and command-line interfaces</a:t>
            </a:r>
          </a:p>
          <a:p>
            <a:pPr lvl="1">
              <a:buFontTx/>
              <a:buChar char="•"/>
            </a:pPr>
            <a:r>
              <a:rPr lang="en-US" altLang="en-US" i="1" smtClean="0"/>
              <a:t>Light on </a:t>
            </a:r>
            <a:r>
              <a:rPr lang="en-US" altLang="en-US" smtClean="0"/>
              <a:t>documentation</a:t>
            </a:r>
          </a:p>
          <a:p>
            <a:pPr lvl="1">
              <a:buFontTx/>
              <a:buChar char="•"/>
            </a:pPr>
            <a:r>
              <a:rPr lang="en-US" altLang="en-US" smtClean="0"/>
              <a:t>Extremely customizable per mission (almost too much, meaning not out-of-the-box)</a:t>
            </a:r>
          </a:p>
          <a:p>
            <a:pPr>
              <a:buFont typeface="Arial" charset="0"/>
              <a:buChar char="•"/>
            </a:pPr>
            <a:endParaRPr lang="en-US" smtClean="0"/>
          </a:p>
        </p:txBody>
      </p:sp>
    </p:spTree>
    <p:extLst>
      <p:ext uri="{BB962C8B-B14F-4D97-AF65-F5344CB8AC3E}">
        <p14:creationId xmlns:p14="http://schemas.microsoft.com/office/powerpoint/2010/main" val="199909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676400"/>
            <a:ext cx="6886575" cy="5019675"/>
          </a:xfrm>
          <a:prstGeom prst="rect">
            <a:avLst/>
          </a:prstGeom>
        </p:spPr>
      </p:pic>
      <p:sp>
        <p:nvSpPr>
          <p:cNvPr id="3" name="Title 1"/>
          <p:cNvSpPr>
            <a:spLocks noGrp="1"/>
          </p:cNvSpPr>
          <p:nvPr>
            <p:ph type="title"/>
          </p:nvPr>
        </p:nvSpPr>
        <p:spPr>
          <a:xfrm>
            <a:off x="1066800" y="914400"/>
            <a:ext cx="8077200" cy="762000"/>
          </a:xfrm>
        </p:spPr>
        <p:txBody>
          <a:bodyPr/>
          <a:lstStyle/>
          <a:p>
            <a:r>
              <a:rPr lang="en-US" altLang="en-US" smtClean="0"/>
              <a:t>SCIMI Logical Flow</a:t>
            </a:r>
          </a:p>
        </p:txBody>
      </p:sp>
      <p:pic>
        <p:nvPicPr>
          <p:cNvPr id="4" name="Picture 3"/>
          <p:cNvPicPr>
            <a:picLocks noChangeAspect="1"/>
          </p:cNvPicPr>
          <p:nvPr/>
        </p:nvPicPr>
        <p:blipFill>
          <a:blip r:embed="rId3"/>
          <a:stretch>
            <a:fillRect/>
          </a:stretch>
        </p:blipFill>
        <p:spPr>
          <a:xfrm>
            <a:off x="8181974" y="1"/>
            <a:ext cx="962025" cy="966320"/>
          </a:xfrm>
          <a:prstGeom prst="rect">
            <a:avLst/>
          </a:prstGeom>
        </p:spPr>
      </p:pic>
    </p:spTree>
    <p:extLst>
      <p:ext uri="{BB962C8B-B14F-4D97-AF65-F5344CB8AC3E}">
        <p14:creationId xmlns:p14="http://schemas.microsoft.com/office/powerpoint/2010/main" val="80192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85800" y="982724"/>
            <a:ext cx="8228763" cy="600853"/>
          </a:xfrm>
        </p:spPr>
        <p:txBody>
          <a:bodyPr/>
          <a:lstStyle/>
          <a:p>
            <a:pPr lvl="0"/>
            <a:r>
              <a:rPr lang="en-US" smtClean="0"/>
              <a:t>SCIMI In’s &amp; Out’s</a:t>
            </a:r>
            <a:endParaRPr lang="en-US"/>
          </a:p>
        </p:txBody>
      </p:sp>
      <p:cxnSp>
        <p:nvCxnSpPr>
          <p:cNvPr id="3" name="Connector: Elbow 2"/>
          <p:cNvCxnSpPr>
            <a:endCxn id="4" idx="3"/>
          </p:cNvCxnSpPr>
          <p:nvPr/>
        </p:nvCxnSpPr>
        <p:spPr>
          <a:xfrm flipV="1">
            <a:off x="5548104" y="1995346"/>
            <a:ext cx="1621981" cy="446723"/>
          </a:xfrm>
          <a:prstGeom prst="bentConnector3">
            <a:avLst>
              <a:gd name="adj1" fmla="val 50000"/>
            </a:avLst>
          </a:prstGeom>
          <a:noFill/>
          <a:ln w="0">
            <a:solidFill>
              <a:srgbClr val="000000"/>
            </a:solidFill>
            <a:prstDash val="solid"/>
            <a:headEnd type="arrow"/>
            <a:tailEnd type="arrow"/>
          </a:ln>
        </p:spPr>
      </p:cxnSp>
      <p:sp>
        <p:nvSpPr>
          <p:cNvPr id="4" name="Freeform: Shape 3"/>
          <p:cNvSpPr/>
          <p:nvPr/>
        </p:nvSpPr>
        <p:spPr>
          <a:xfrm>
            <a:off x="7170085" y="1290322"/>
            <a:ext cx="1456092" cy="1410047"/>
          </a:xfrm>
          <a:custGeom>
            <a:avLst/>
            <a:gdLst>
              <a:gd name="f0" fmla="val 10800000"/>
              <a:gd name="f1" fmla="val 5400000"/>
              <a:gd name="f2" fmla="val 180"/>
              <a:gd name="f3" fmla="val w"/>
              <a:gd name="f4" fmla="val h"/>
              <a:gd name="f5" fmla="val 0"/>
              <a:gd name="f6" fmla="val 21600"/>
              <a:gd name="f7" fmla="val 3600"/>
              <a:gd name="f8" fmla="val 1500"/>
              <a:gd name="f9" fmla="val 1800"/>
              <a:gd name="f10" fmla="val 3000"/>
              <a:gd name="f11" fmla="val 14409"/>
              <a:gd name="f12" fmla="val 20100"/>
              <a:gd name="f13" fmla="val 16209"/>
              <a:gd name="f14" fmla="val 18600"/>
              <a:gd name="f15" fmla="val 18009"/>
              <a:gd name="f16" fmla="val 11610"/>
              <a:gd name="f17" fmla="val 17893"/>
              <a:gd name="f18" fmla="val 11472"/>
              <a:gd name="f19" fmla="val 20839"/>
              <a:gd name="f20" fmla="val 4833"/>
              <a:gd name="f21" fmla="val 21528"/>
              <a:gd name="f22" fmla="val 2450"/>
              <a:gd name="f23" fmla="val 21113"/>
              <a:gd name="f24" fmla="val 1591"/>
              <a:gd name="f25" fmla="val 20781"/>
              <a:gd name="f26" fmla="val 20300"/>
              <a:gd name="f27" fmla="+- 0 0 0"/>
              <a:gd name="f28" fmla="*/ f3 1 21600"/>
              <a:gd name="f29" fmla="*/ f4 1 21600"/>
              <a:gd name="f30" fmla="*/ f27 f0 1"/>
              <a:gd name="f31" fmla="*/ 0 f28 1"/>
              <a:gd name="f32" fmla="*/ 18600 f28 1"/>
              <a:gd name="f33" fmla="*/ 18009 f29 1"/>
              <a:gd name="f34" fmla="*/ 3600 f29 1"/>
              <a:gd name="f35" fmla="*/ 10800 f28 1"/>
              <a:gd name="f36" fmla="*/ 0 f29 1"/>
              <a:gd name="f37" fmla="*/ f30 1 f2"/>
              <a:gd name="f38" fmla="*/ 10800 f29 1"/>
              <a:gd name="f39" fmla="*/ 19890 f29 1"/>
              <a:gd name="f40" fmla="*/ 21600 f28 1"/>
              <a:gd name="f41" fmla="+- f37 0 f1"/>
            </a:gdLst>
            <a:ahLst/>
            <a:cxnLst>
              <a:cxn ang="3cd4">
                <a:pos x="hc" y="t"/>
              </a:cxn>
              <a:cxn ang="0">
                <a:pos x="r" y="vc"/>
              </a:cxn>
              <a:cxn ang="cd4">
                <a:pos x="hc" y="b"/>
              </a:cxn>
              <a:cxn ang="cd2">
                <a:pos x="l" y="vc"/>
              </a:cxn>
              <a:cxn ang="f41">
                <a:pos x="f35" y="f36"/>
              </a:cxn>
              <a:cxn ang="f41">
                <a:pos x="f31" y="f38"/>
              </a:cxn>
              <a:cxn ang="f41">
                <a:pos x="f35" y="f39"/>
              </a:cxn>
              <a:cxn ang="f41">
                <a:pos x="f40" y="f38"/>
              </a:cxn>
            </a:cxnLst>
            <a:rect l="f31" t="f34" r="f32" b="f33"/>
            <a:pathLst>
              <a:path w="21600" h="21600">
                <a:moveTo>
                  <a:pt x="f5" y="f7"/>
                </a:moveTo>
                <a:lnTo>
                  <a:pt x="f8" y="f7"/>
                </a:lnTo>
                <a:lnTo>
                  <a:pt x="f8" y="f9"/>
                </a:lnTo>
                <a:lnTo>
                  <a:pt x="f10" y="f9"/>
                </a:lnTo>
                <a:lnTo>
                  <a:pt x="f10" y="f5"/>
                </a:lnTo>
                <a:lnTo>
                  <a:pt x="f6" y="f5"/>
                </a:lnTo>
                <a:lnTo>
                  <a:pt x="f6" y="f11"/>
                </a:lnTo>
                <a:lnTo>
                  <a:pt x="f12" y="f11"/>
                </a:lnTo>
                <a:lnTo>
                  <a:pt x="f12" y="f13"/>
                </a:lnTo>
                <a:lnTo>
                  <a:pt x="f14" y="f13"/>
                </a:lnTo>
                <a:lnTo>
                  <a:pt x="f14" y="f15"/>
                </a:lnTo>
                <a:cubicBezTo>
                  <a:pt x="f16" y="f17"/>
                  <a:pt x="f18" y="f19"/>
                  <a:pt x="f20" y="f21"/>
                </a:cubicBezTo>
                <a:cubicBezTo>
                  <a:pt x="f22" y="f23"/>
                  <a:pt x="f24" y="f25"/>
                  <a:pt x="f5" y="f26"/>
                </a:cubicBezTo>
                <a:close/>
              </a:path>
              <a:path w="21600" h="21600" fill="none">
                <a:moveTo>
                  <a:pt x="f8" y="f7"/>
                </a:moveTo>
                <a:lnTo>
                  <a:pt x="f14" y="f7"/>
                </a:lnTo>
                <a:lnTo>
                  <a:pt x="f14" y="f13"/>
                </a:lnTo>
              </a:path>
              <a:path w="21600" h="21600" fill="none">
                <a:moveTo>
                  <a:pt x="f10" y="f9"/>
                </a:moveTo>
                <a:lnTo>
                  <a:pt x="f12" y="f9"/>
                </a:lnTo>
                <a:lnTo>
                  <a:pt x="f12" y="f11"/>
                </a:lnTo>
              </a:path>
            </a:pathLst>
          </a:custGeom>
          <a:solidFill>
            <a:srgbClr val="E6E6E6"/>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Text Archival</a:t>
            </a:r>
          </a:p>
          <a:p>
            <a:pPr algn="ctr">
              <a:spcBef>
                <a:spcPts val="0"/>
              </a:spcBef>
              <a:spcAft>
                <a:spcPts val="0"/>
              </a:spcAft>
            </a:pPr>
            <a:r>
              <a:rPr lang="en-US" sz="1633">
                <a:latin typeface="Liberation Sans" pitchFamily="18"/>
                <a:ea typeface="AR PL UMing HK" pitchFamily="2"/>
                <a:cs typeface="Lohit Devanagari" pitchFamily="2"/>
              </a:rPr>
              <a:t>(YAML,</a:t>
            </a:r>
          </a:p>
          <a:p>
            <a:pPr algn="ctr">
              <a:spcBef>
                <a:spcPts val="0"/>
              </a:spcBef>
              <a:spcAft>
                <a:spcPts val="0"/>
              </a:spcAft>
            </a:pPr>
            <a:r>
              <a:rPr lang="en-US" sz="1633">
                <a:latin typeface="Liberation Sans" pitchFamily="18"/>
                <a:ea typeface="AR PL UMing HK" pitchFamily="2"/>
                <a:cs typeface="Lohit Devanagari" pitchFamily="2"/>
              </a:rPr>
              <a:t>JSON,</a:t>
            </a:r>
          </a:p>
          <a:p>
            <a:pPr algn="ctr">
              <a:spcBef>
                <a:spcPts val="0"/>
              </a:spcBef>
              <a:spcAft>
                <a:spcPts val="0"/>
              </a:spcAft>
            </a:pPr>
            <a:r>
              <a:rPr lang="en-US" sz="1633">
                <a:latin typeface="Liberation Sans" pitchFamily="18"/>
                <a:ea typeface="AR PL UMing HK" pitchFamily="2"/>
                <a:cs typeface="Lohit Devanagari" pitchFamily="2"/>
              </a:rPr>
              <a:t>XML)</a:t>
            </a:r>
          </a:p>
        </p:txBody>
      </p:sp>
      <p:sp>
        <p:nvSpPr>
          <p:cNvPr id="5" name="Freeform: Shape 4"/>
          <p:cNvSpPr/>
          <p:nvPr/>
        </p:nvSpPr>
        <p:spPr>
          <a:xfrm>
            <a:off x="6635520" y="4193362"/>
            <a:ext cx="995328" cy="746496"/>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FFFFCC"/>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C</a:t>
            </a:r>
          </a:p>
          <a:p>
            <a:pPr algn="ctr">
              <a:spcBef>
                <a:spcPts val="0"/>
              </a:spcBef>
              <a:spcAft>
                <a:spcPts val="0"/>
              </a:spcAft>
            </a:pPr>
            <a:r>
              <a:rPr lang="en-US" sz="1633">
                <a:latin typeface="Liberation Sans" pitchFamily="18"/>
                <a:ea typeface="AR PL UMing HK" pitchFamily="2"/>
                <a:cs typeface="Lohit Devanagari" pitchFamily="2"/>
              </a:rPr>
              <a:t>Headers</a:t>
            </a:r>
          </a:p>
        </p:txBody>
      </p:sp>
      <p:sp>
        <p:nvSpPr>
          <p:cNvPr id="6" name="Freeform: Shape 5"/>
          <p:cNvSpPr/>
          <p:nvPr/>
        </p:nvSpPr>
        <p:spPr>
          <a:xfrm>
            <a:off x="1078272" y="1705042"/>
            <a:ext cx="1244159" cy="1078271"/>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FFFFCC"/>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Ground</a:t>
            </a:r>
          </a:p>
          <a:p>
            <a:pPr algn="ctr">
              <a:spcBef>
                <a:spcPts val="0"/>
              </a:spcBef>
              <a:spcAft>
                <a:spcPts val="0"/>
              </a:spcAft>
            </a:pPr>
            <a:r>
              <a:rPr lang="en-US" sz="1633">
                <a:latin typeface="Liberation Sans" pitchFamily="18"/>
                <a:ea typeface="AR PL UMing HK" pitchFamily="2"/>
                <a:cs typeface="Lohit Devanagari" pitchFamily="2"/>
              </a:rPr>
              <a:t>Products</a:t>
            </a:r>
          </a:p>
          <a:p>
            <a:pPr algn="ctr">
              <a:spcBef>
                <a:spcPts val="0"/>
              </a:spcBef>
              <a:spcAft>
                <a:spcPts val="0"/>
              </a:spcAft>
            </a:pPr>
            <a:r>
              <a:rPr lang="en-US" sz="1633">
                <a:latin typeface="Liberation Sans" pitchFamily="18"/>
                <a:ea typeface="AR PL UMing HK" pitchFamily="2"/>
                <a:cs typeface="Lohit Devanagari" pitchFamily="2"/>
              </a:rPr>
              <a:t>(itos, assist,</a:t>
            </a:r>
          </a:p>
          <a:p>
            <a:pPr algn="ctr">
              <a:spcBef>
                <a:spcPts val="0"/>
              </a:spcBef>
              <a:spcAft>
                <a:spcPts val="0"/>
              </a:spcAft>
            </a:pPr>
            <a:r>
              <a:rPr lang="en-US" sz="1633">
                <a:latin typeface="Liberation Sans" pitchFamily="18"/>
                <a:ea typeface="AR PL UMing HK" pitchFamily="2"/>
                <a:cs typeface="Lohit Devanagari" pitchFamily="2"/>
              </a:rPr>
              <a:t>etc)</a:t>
            </a:r>
          </a:p>
        </p:txBody>
      </p:sp>
      <p:cxnSp>
        <p:nvCxnSpPr>
          <p:cNvPr id="7" name="Straight Arrow Connector 6"/>
          <p:cNvCxnSpPr/>
          <p:nvPr/>
        </p:nvCxnSpPr>
        <p:spPr>
          <a:xfrm flipH="1" flipV="1">
            <a:off x="2322432" y="2244178"/>
            <a:ext cx="1255590" cy="139111"/>
          </a:xfrm>
          <a:prstGeom prst="straightConnector1">
            <a:avLst/>
          </a:prstGeom>
          <a:noFill/>
          <a:ln w="0">
            <a:solidFill>
              <a:srgbClr val="000000"/>
            </a:solidFill>
            <a:prstDash val="solid"/>
            <a:tailEnd type="arrow"/>
          </a:ln>
        </p:spPr>
      </p:cxnSp>
      <p:cxnSp>
        <p:nvCxnSpPr>
          <p:cNvPr id="8" name="Straight Arrow Connector 7"/>
          <p:cNvCxnSpPr>
            <a:endCxn id="5" idx="5"/>
          </p:cNvCxnSpPr>
          <p:nvPr/>
        </p:nvCxnSpPr>
        <p:spPr>
          <a:xfrm>
            <a:off x="5495857" y="3811950"/>
            <a:ext cx="1139664" cy="754661"/>
          </a:xfrm>
          <a:prstGeom prst="straightConnector1">
            <a:avLst/>
          </a:prstGeom>
          <a:noFill/>
          <a:ln w="0">
            <a:solidFill>
              <a:srgbClr val="000000"/>
            </a:solidFill>
            <a:prstDash val="solid"/>
            <a:tailEnd type="arrow"/>
          </a:ln>
        </p:spPr>
      </p:cxnSp>
      <p:grpSp>
        <p:nvGrpSpPr>
          <p:cNvPr id="9" name="Group 8"/>
          <p:cNvGrpSpPr/>
          <p:nvPr/>
        </p:nvGrpSpPr>
        <p:grpSpPr>
          <a:xfrm>
            <a:off x="5557249" y="2949202"/>
            <a:ext cx="2903039" cy="995328"/>
            <a:chOff x="6126480" y="3108959"/>
            <a:chExt cx="3200399" cy="1097280"/>
          </a:xfrm>
        </p:grpSpPr>
        <p:sp>
          <p:nvSpPr>
            <p:cNvPr id="10" name="Freeform: Shape 9"/>
            <p:cNvSpPr/>
            <p:nvPr/>
          </p:nvSpPr>
          <p:spPr>
            <a:xfrm>
              <a:off x="8108999" y="3108959"/>
              <a:ext cx="1217880" cy="109728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FFFFCC"/>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MATLAB</a:t>
              </a:r>
            </a:p>
            <a:p>
              <a:pPr algn="ctr">
                <a:spcBef>
                  <a:spcPts val="0"/>
                </a:spcBef>
                <a:spcAft>
                  <a:spcPts val="0"/>
                </a:spcAft>
              </a:pPr>
              <a:r>
                <a:rPr lang="en-US" sz="1633">
                  <a:latin typeface="Liberation Sans" pitchFamily="18"/>
                  <a:ea typeface="AR PL UMing HK" pitchFamily="2"/>
                  <a:cs typeface="Lohit Devanagari" pitchFamily="2"/>
                </a:rPr>
                <a:t>(I/F,</a:t>
              </a:r>
            </a:p>
            <a:p>
              <a:pPr algn="ctr">
                <a:spcBef>
                  <a:spcPts val="0"/>
                </a:spcBef>
                <a:spcAft>
                  <a:spcPts val="0"/>
                </a:spcAft>
              </a:pPr>
              <a:r>
                <a:rPr lang="en-US" sz="1633">
                  <a:latin typeface="Liberation Sans" pitchFamily="18"/>
                  <a:ea typeface="AR PL UMing HK" pitchFamily="2"/>
                  <a:cs typeface="Lohit Devanagari" pitchFamily="2"/>
                </a:rPr>
                <a:t>tunables)</a:t>
              </a:r>
            </a:p>
          </p:txBody>
        </p:sp>
        <p:cxnSp>
          <p:nvCxnSpPr>
            <p:cNvPr id="11" name="Straight Arrow Connector 10"/>
            <p:cNvCxnSpPr/>
            <p:nvPr/>
          </p:nvCxnSpPr>
          <p:spPr>
            <a:xfrm flipV="1">
              <a:off x="6126480" y="3657600"/>
              <a:ext cx="1982519" cy="3240"/>
            </a:xfrm>
            <a:prstGeom prst="straightConnector1">
              <a:avLst/>
            </a:prstGeom>
            <a:noFill/>
            <a:ln w="0">
              <a:solidFill>
                <a:srgbClr val="000000"/>
              </a:solidFill>
              <a:prstDash val="solid"/>
              <a:tailEnd type="arrow"/>
            </a:ln>
          </p:spPr>
        </p:cxnSp>
      </p:grpSp>
      <p:sp>
        <p:nvSpPr>
          <p:cNvPr id="12" name="Freeform: Shape 11"/>
          <p:cNvSpPr/>
          <p:nvPr/>
        </p:nvSpPr>
        <p:spPr>
          <a:xfrm>
            <a:off x="1434540" y="2869524"/>
            <a:ext cx="995328" cy="912384"/>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FFFFCC"/>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Docs</a:t>
            </a:r>
          </a:p>
          <a:p>
            <a:pPr algn="ctr">
              <a:spcBef>
                <a:spcPts val="0"/>
              </a:spcBef>
              <a:spcAft>
                <a:spcPts val="0"/>
              </a:spcAft>
            </a:pPr>
            <a:r>
              <a:rPr lang="en-US" sz="1633">
                <a:latin typeface="Liberation Sans" pitchFamily="18"/>
                <a:ea typeface="AR PL UMing HK" pitchFamily="2"/>
                <a:cs typeface="Lohit Devanagari" pitchFamily="2"/>
              </a:rPr>
              <a:t>(C&amp;T Dict,</a:t>
            </a:r>
          </a:p>
          <a:p>
            <a:pPr algn="ctr">
              <a:spcBef>
                <a:spcPts val="0"/>
              </a:spcBef>
              <a:spcAft>
                <a:spcPts val="0"/>
              </a:spcAft>
            </a:pPr>
            <a:r>
              <a:rPr lang="en-US" sz="1633">
                <a:latin typeface="Liberation Sans" pitchFamily="18"/>
                <a:ea typeface="AR PL UMing HK" pitchFamily="2"/>
                <a:cs typeface="Lohit Devanagari" pitchFamily="2"/>
              </a:rPr>
              <a:t>ICDs)</a:t>
            </a:r>
          </a:p>
        </p:txBody>
      </p:sp>
      <p:cxnSp>
        <p:nvCxnSpPr>
          <p:cNvPr id="13" name="Straight Arrow Connector 12"/>
          <p:cNvCxnSpPr/>
          <p:nvPr/>
        </p:nvCxnSpPr>
        <p:spPr>
          <a:xfrm flipH="1">
            <a:off x="2429868" y="3243425"/>
            <a:ext cx="956142" cy="82292"/>
          </a:xfrm>
          <a:prstGeom prst="straightConnector1">
            <a:avLst/>
          </a:prstGeom>
          <a:noFill/>
          <a:ln w="0">
            <a:solidFill>
              <a:srgbClr val="000000"/>
            </a:solidFill>
            <a:prstDash val="solid"/>
            <a:tailEnd type="arrow"/>
          </a:ln>
        </p:spPr>
      </p:cxnSp>
      <p:sp>
        <p:nvSpPr>
          <p:cNvPr id="14" name="Freeform: Shape 13"/>
          <p:cNvSpPr/>
          <p:nvPr/>
        </p:nvSpPr>
        <p:spPr>
          <a:xfrm>
            <a:off x="1410048" y="4068947"/>
            <a:ext cx="995328" cy="787967"/>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FFFFCC"/>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Spread</a:t>
            </a:r>
          </a:p>
          <a:p>
            <a:pPr algn="ctr">
              <a:spcBef>
                <a:spcPts val="0"/>
              </a:spcBef>
              <a:spcAft>
                <a:spcPts val="0"/>
              </a:spcAft>
            </a:pPr>
            <a:r>
              <a:rPr lang="en-US" sz="1633">
                <a:latin typeface="Liberation Sans" pitchFamily="18"/>
                <a:ea typeface="AR PL UMing HK" pitchFamily="2"/>
                <a:cs typeface="Lohit Devanagari" pitchFamily="2"/>
              </a:rPr>
              <a:t>Sheets</a:t>
            </a:r>
          </a:p>
          <a:p>
            <a:pPr algn="ctr">
              <a:spcBef>
                <a:spcPts val="0"/>
              </a:spcBef>
              <a:spcAft>
                <a:spcPts val="0"/>
              </a:spcAft>
            </a:pPr>
            <a:r>
              <a:rPr lang="en-US" sz="1633">
                <a:latin typeface="Liberation Sans" pitchFamily="18"/>
                <a:ea typeface="AR PL UMing HK" pitchFamily="2"/>
                <a:cs typeface="Lohit Devanagari" pitchFamily="2"/>
              </a:rPr>
              <a:t>(xls,csv)</a:t>
            </a:r>
          </a:p>
        </p:txBody>
      </p:sp>
      <p:cxnSp>
        <p:nvCxnSpPr>
          <p:cNvPr id="15" name="Straight Arrow Connector 14"/>
          <p:cNvCxnSpPr/>
          <p:nvPr/>
        </p:nvCxnSpPr>
        <p:spPr>
          <a:xfrm flipH="1">
            <a:off x="2405377" y="3678065"/>
            <a:ext cx="1109620" cy="784702"/>
          </a:xfrm>
          <a:prstGeom prst="straightConnector1">
            <a:avLst/>
          </a:prstGeom>
          <a:noFill/>
          <a:ln w="0">
            <a:solidFill>
              <a:srgbClr val="000000"/>
            </a:solidFill>
            <a:prstDash val="solid"/>
            <a:tailEnd type="arrow"/>
          </a:ln>
        </p:spPr>
      </p:cxnSp>
      <p:sp>
        <p:nvSpPr>
          <p:cNvPr id="17" name="Freeform: Shape 16"/>
          <p:cNvSpPr/>
          <p:nvPr/>
        </p:nvSpPr>
        <p:spPr>
          <a:xfrm>
            <a:off x="1658880" y="5022803"/>
            <a:ext cx="746496" cy="663551"/>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FFFFCC"/>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a:t>
            </a:r>
          </a:p>
        </p:txBody>
      </p:sp>
      <p:cxnSp>
        <p:nvCxnSpPr>
          <p:cNvPr id="18" name="Straight Arrow Connector 17"/>
          <p:cNvCxnSpPr>
            <a:endCxn id="17" idx="7"/>
          </p:cNvCxnSpPr>
          <p:nvPr/>
        </p:nvCxnSpPr>
        <p:spPr>
          <a:xfrm flipH="1">
            <a:off x="2405376" y="4102581"/>
            <a:ext cx="1372168" cy="1251997"/>
          </a:xfrm>
          <a:prstGeom prst="straightConnector1">
            <a:avLst/>
          </a:prstGeom>
          <a:noFill/>
          <a:ln w="0">
            <a:solidFill>
              <a:srgbClr val="000000"/>
            </a:solidFill>
            <a:prstDash val="solid"/>
            <a:tailEnd type="arrow"/>
          </a:ln>
        </p:spPr>
      </p:cxnSp>
      <p:sp>
        <p:nvSpPr>
          <p:cNvPr id="19" name="TextBox 18"/>
          <p:cNvSpPr txBox="1"/>
          <p:nvPr/>
        </p:nvSpPr>
        <p:spPr>
          <a:xfrm>
            <a:off x="3933914" y="5205302"/>
            <a:ext cx="1090124" cy="563977"/>
          </a:xfrm>
          <a:prstGeom prst="rect">
            <a:avLst/>
          </a:prstGeom>
          <a:noFill/>
          <a:ln>
            <a:solidFill>
              <a:srgbClr val="000000"/>
            </a:solidFill>
          </a:ln>
        </p:spPr>
        <p:txBody>
          <a:bodyPr vert="horz" wrap="none" lIns="81638" tIns="40819" rIns="81638" bIns="40819" anchorCtr="0" compatLnSpc="0">
            <a:spAutoFit/>
          </a:bodyPr>
          <a:lstStyle/>
          <a:p>
            <a:pPr>
              <a:spcBef>
                <a:spcPts val="0"/>
              </a:spcBef>
              <a:spcAft>
                <a:spcPts val="0"/>
              </a:spcAft>
            </a:pPr>
            <a:r>
              <a:rPr lang="en-US" sz="1633">
                <a:latin typeface="Liberation Sans" pitchFamily="18"/>
                <a:ea typeface="AR PL UMing HK" pitchFamily="2"/>
                <a:cs typeface="Lohit Devanagari" pitchFamily="2"/>
              </a:rPr>
              <a:t>Web-based</a:t>
            </a:r>
          </a:p>
          <a:p>
            <a:pPr>
              <a:spcBef>
                <a:spcPts val="0"/>
              </a:spcBef>
              <a:spcAft>
                <a:spcPts val="0"/>
              </a:spcAft>
            </a:pPr>
            <a:r>
              <a:rPr lang="en-US" sz="1633">
                <a:latin typeface="Liberation Sans" pitchFamily="18"/>
                <a:ea typeface="AR PL UMing HK" pitchFamily="2"/>
                <a:cs typeface="Lohit Devanagari" pitchFamily="2"/>
              </a:rPr>
              <a:t>interaction</a:t>
            </a:r>
          </a:p>
        </p:txBody>
      </p:sp>
      <p:pic>
        <p:nvPicPr>
          <p:cNvPr id="21" name="Picture 20"/>
          <p:cNvPicPr>
            <a:picLocks noChangeAspect="1"/>
          </p:cNvPicPr>
          <p:nvPr/>
        </p:nvPicPr>
        <p:blipFill>
          <a:blip r:embed="rId3">
            <a:lum/>
            <a:alphaModFix/>
          </a:blip>
          <a:srcRect/>
          <a:stretch>
            <a:fillRect/>
          </a:stretch>
        </p:blipFill>
        <p:spPr>
          <a:xfrm>
            <a:off x="3347279" y="5721753"/>
            <a:ext cx="804685" cy="820137"/>
          </a:xfrm>
          <a:prstGeom prst="rect">
            <a:avLst/>
          </a:prstGeom>
          <a:noFill/>
          <a:ln>
            <a:noFill/>
          </a:ln>
        </p:spPr>
      </p:pic>
      <p:sp>
        <p:nvSpPr>
          <p:cNvPr id="25" name="Rectangle 24"/>
          <p:cNvSpPr/>
          <p:nvPr/>
        </p:nvSpPr>
        <p:spPr>
          <a:xfrm rot="7623000">
            <a:off x="3293430" y="3927016"/>
            <a:ext cx="912384" cy="414720"/>
          </a:xfrm>
          <a:prstGeom prst="rect">
            <a:avLst/>
          </a:prstGeom>
        </p:spPr>
        <p:txBody>
          <a:bodyPr vert="horz" wrap="square" lIns="81638" tIns="42778" rIns="81638" bIns="42778" numCol="1" fromWordArt="1" anchor="ctr" anchorCtr="1" compatLnSpc="0">
            <a:prstTxWarp prst="textPlain">
              <a:avLst/>
            </a:prstTxWarp>
            <a:noAutofit/>
          </a:bodyPr>
          <a:lstStyle/>
          <a:p>
            <a:pPr>
              <a:spcBef>
                <a:spcPts val="0"/>
              </a:spcBef>
              <a:spcAft>
                <a:spcPts val="0"/>
              </a:spcAft>
            </a:pPr>
            <a:endParaRPr lang="en-US" sz="2177">
              <a:ln w="9360">
                <a:solidFill>
                  <a:srgbClr val="000000"/>
                </a:solidFill>
                <a:prstDash val="solid"/>
                <a:miter/>
              </a:ln>
              <a:solidFill>
                <a:srgbClr val="000000"/>
              </a:solidFill>
              <a:effectLst>
                <a:outerShdw dist="152735" dir="2700000" algn="tl">
                  <a:srgbClr val="808080"/>
                </a:outerShdw>
              </a:effectLst>
              <a:latin typeface="Thorndale" pitchFamily="18"/>
              <a:ea typeface="MS Gothic" pitchFamily="2"/>
              <a:cs typeface="Tahoma" pitchFamily="2"/>
            </a:endParaRPr>
          </a:p>
        </p:txBody>
      </p:sp>
      <p:sp>
        <p:nvSpPr>
          <p:cNvPr id="26" name="Freeform: Shape 25"/>
          <p:cNvSpPr/>
          <p:nvPr/>
        </p:nvSpPr>
        <p:spPr>
          <a:xfrm>
            <a:off x="5904372" y="5349681"/>
            <a:ext cx="1145868" cy="917281"/>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solidFill>
            <a:srgbClr val="FFFFCC"/>
          </a:solidFill>
          <a:ln w="0">
            <a:solidFill>
              <a:srgbClr val="3465A4"/>
            </a:solidFill>
            <a:prstDash val="solid"/>
          </a:ln>
        </p:spPr>
        <p:txBody>
          <a:bodyPr vert="horz" wrap="none" lIns="81638" tIns="40819" rIns="81638" bIns="40819" anchor="ctr" anchorCtr="0" compatLnSpc="0">
            <a:noAutofit/>
          </a:bodyPr>
          <a:lstStyle/>
          <a:p>
            <a:pPr algn="ctr">
              <a:spcBef>
                <a:spcPts val="0"/>
              </a:spcBef>
              <a:spcAft>
                <a:spcPts val="0"/>
              </a:spcAft>
            </a:pPr>
            <a:r>
              <a:rPr lang="en-US" sz="1633">
                <a:latin typeface="Liberation Sans" pitchFamily="18"/>
                <a:ea typeface="AR PL UMing HK" pitchFamily="2"/>
                <a:cs typeface="Lohit Devanagari" pitchFamily="2"/>
              </a:rPr>
              <a:t>Engr.</a:t>
            </a:r>
          </a:p>
          <a:p>
            <a:pPr algn="ctr">
              <a:spcBef>
                <a:spcPts val="0"/>
              </a:spcBef>
              <a:spcAft>
                <a:spcPts val="0"/>
              </a:spcAft>
            </a:pPr>
            <a:r>
              <a:rPr lang="en-US" sz="1633">
                <a:latin typeface="Liberation Sans" pitchFamily="18"/>
                <a:ea typeface="AR PL UMing HK" pitchFamily="2"/>
                <a:cs typeface="Lohit Devanagari" pitchFamily="2"/>
              </a:rPr>
              <a:t>Drawings</a:t>
            </a:r>
          </a:p>
        </p:txBody>
      </p:sp>
      <p:cxnSp>
        <p:nvCxnSpPr>
          <p:cNvPr id="27" name="Connector: Elbow 26"/>
          <p:cNvCxnSpPr>
            <a:stCxn id="26" idx="1"/>
            <a:endCxn id="4" idx="7"/>
          </p:cNvCxnSpPr>
          <p:nvPr/>
        </p:nvCxnSpPr>
        <p:spPr>
          <a:xfrm flipV="1">
            <a:off x="7050240" y="1995345"/>
            <a:ext cx="1575937" cy="3812977"/>
          </a:xfrm>
          <a:prstGeom prst="bentConnector4">
            <a:avLst>
              <a:gd name="adj1" fmla="val 112755"/>
              <a:gd name="adj2" fmla="val 99971"/>
            </a:avLst>
          </a:prstGeom>
          <a:noFill/>
          <a:ln w="12600">
            <a:solidFill>
              <a:srgbClr val="6600FF"/>
            </a:solidFill>
            <a:prstDash val="solid"/>
            <a:round/>
            <a:tailEnd type="arrow"/>
          </a:ln>
        </p:spPr>
      </p:cxnSp>
      <p:sp>
        <p:nvSpPr>
          <p:cNvPr id="28" name="Rectangle 27"/>
          <p:cNvSpPr/>
          <p:nvPr/>
        </p:nvSpPr>
        <p:spPr bwMode="auto">
          <a:xfrm>
            <a:off x="3400704" y="2160213"/>
            <a:ext cx="2156545" cy="2527873"/>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smtClean="0">
                <a:latin typeface="Times" charset="0"/>
              </a:rPr>
              <a:t>Django </a:t>
            </a:r>
            <a:r>
              <a:rPr lang="mr-IN" sz="2400" smtClean="0">
                <a:latin typeface="Times" charset="0"/>
              </a:rPr>
              <a:t>–</a:t>
            </a:r>
            <a:endParaRPr lang="en-US" sz="2400" smtClean="0">
              <a:latin typeface="Times"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charset="0"/>
              </a:rPr>
              <a:t>Relational DB</a:t>
            </a:r>
            <a:endParaRPr kumimoji="0" lang="en-US" sz="2400" b="0" i="0" u="none" strike="noStrike" cap="none" normalizeH="0" baseline="0">
              <a:ln>
                <a:noFill/>
              </a:ln>
              <a:solidFill>
                <a:schemeClr val="tx1"/>
              </a:solidFill>
              <a:effectLst/>
              <a:latin typeface="Times" charset="0"/>
            </a:endParaRPr>
          </a:p>
        </p:txBody>
      </p:sp>
      <p:cxnSp>
        <p:nvCxnSpPr>
          <p:cNvPr id="40" name="Straight Arrow Connector 39"/>
          <p:cNvCxnSpPr>
            <a:stCxn id="28" idx="2"/>
            <a:endCxn id="19" idx="0"/>
          </p:cNvCxnSpPr>
          <p:nvPr/>
        </p:nvCxnSpPr>
        <p:spPr>
          <a:xfrm flipH="1">
            <a:off x="4478976" y="4688086"/>
            <a:ext cx="1" cy="517216"/>
          </a:xfrm>
          <a:prstGeom prst="straightConnector1">
            <a:avLst/>
          </a:prstGeom>
          <a:noFill/>
          <a:ln w="0">
            <a:solidFill>
              <a:srgbClr val="000000"/>
            </a:solidFill>
            <a:prstDash val="solid"/>
            <a:tailEnd type="arrow"/>
          </a:ln>
        </p:spPr>
      </p:cxnSp>
    </p:spTree>
    <p:extLst>
      <p:ext uri="{BB962C8B-B14F-4D97-AF65-F5344CB8AC3E}">
        <p14:creationId xmlns:p14="http://schemas.microsoft.com/office/powerpoint/2010/main" val="170821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Development - CCDD</a:t>
            </a:r>
            <a:endParaRPr lang="en-US"/>
          </a:p>
        </p:txBody>
      </p:sp>
      <p:sp>
        <p:nvSpPr>
          <p:cNvPr id="3" name="Content Placeholder 2"/>
          <p:cNvSpPr>
            <a:spLocks noGrp="1"/>
          </p:cNvSpPr>
          <p:nvPr>
            <p:ph idx="1"/>
          </p:nvPr>
        </p:nvSpPr>
        <p:spPr/>
        <p:txBody>
          <a:bodyPr/>
          <a:lstStyle/>
          <a:p>
            <a:pPr>
              <a:buFont typeface="Arial" charset="0"/>
              <a:buChar char="•"/>
            </a:pPr>
            <a:r>
              <a:rPr lang="en-US" smtClean="0"/>
              <a:t>CCDD </a:t>
            </a:r>
            <a:r>
              <a:rPr lang="mr-IN" smtClean="0"/>
              <a:t>–</a:t>
            </a:r>
            <a:r>
              <a:rPr lang="en-US" smtClean="0"/>
              <a:t> Core Flight System (</a:t>
            </a:r>
            <a:r>
              <a:rPr lang="en-US" err="1" smtClean="0"/>
              <a:t>cFS</a:t>
            </a:r>
            <a:r>
              <a:rPr lang="en-US" smtClean="0"/>
              <a:t>) Command and Data Dictionary</a:t>
            </a:r>
          </a:p>
          <a:p>
            <a:pPr>
              <a:buFont typeface="Arial" charset="0"/>
              <a:buChar char="•"/>
            </a:pPr>
            <a:r>
              <a:rPr lang="en-US" smtClean="0"/>
              <a:t>JSC Developed, officially NASA Open-Sourced</a:t>
            </a:r>
          </a:p>
          <a:p>
            <a:pPr lvl="1">
              <a:buFont typeface="Arial" charset="0"/>
              <a:buChar char="•"/>
            </a:pPr>
            <a:r>
              <a:rPr lang="en-US" smtClean="0"/>
              <a:t>These are two tools similar GIT vs Subversion</a:t>
            </a:r>
          </a:p>
          <a:p>
            <a:pPr>
              <a:buFont typeface="Arial" charset="0"/>
              <a:buChar char="•"/>
            </a:pPr>
            <a:r>
              <a:rPr lang="en-US" smtClean="0"/>
              <a:t>Central SQL Database - (</a:t>
            </a:r>
            <a:r>
              <a:rPr lang="en-US" err="1" smtClean="0"/>
              <a:t>PosgreSQL</a:t>
            </a:r>
            <a:r>
              <a:rPr lang="en-US" smtClean="0"/>
              <a:t>)</a:t>
            </a:r>
          </a:p>
          <a:p>
            <a:pPr>
              <a:buFont typeface="Arial" charset="0"/>
              <a:buChar char="•"/>
            </a:pPr>
            <a:r>
              <a:rPr lang="en-US" smtClean="0"/>
              <a:t>Infrastructure implemented in Java</a:t>
            </a:r>
          </a:p>
          <a:p>
            <a:pPr>
              <a:buFont typeface="Arial" charset="0"/>
              <a:buChar char="•"/>
            </a:pPr>
            <a:r>
              <a:rPr lang="en-US" smtClean="0"/>
              <a:t>Multiple sources and products</a:t>
            </a:r>
            <a:endParaRPr lang="en-US"/>
          </a:p>
          <a:p>
            <a:pPr lvl="1">
              <a:buFontTx/>
              <a:buChar char="•"/>
            </a:pPr>
            <a:r>
              <a:rPr lang="en-US" altLang="en-US" smtClean="0"/>
              <a:t>Consumes </a:t>
            </a:r>
            <a:r>
              <a:rPr lang="en-US" altLang="en-US"/>
              <a:t>CSV, JSON, EDS, and XTCE and uses JavaScript, Python, Ruby, Groovy, </a:t>
            </a:r>
            <a:r>
              <a:rPr lang="en-US" altLang="en-US" err="1" smtClean="0"/>
              <a:t>etc</a:t>
            </a:r>
            <a:r>
              <a:rPr lang="mr-IN" altLang="en-US" smtClean="0"/>
              <a:t>…</a:t>
            </a:r>
            <a:r>
              <a:rPr lang="en-US" altLang="en-US" smtClean="0"/>
              <a:t> </a:t>
            </a:r>
            <a:r>
              <a:rPr lang="en-US" altLang="en-US"/>
              <a:t>for product </a:t>
            </a:r>
            <a:r>
              <a:rPr lang="en-US" altLang="en-US" smtClean="0"/>
              <a:t>generation</a:t>
            </a:r>
          </a:p>
          <a:p>
            <a:pPr lvl="1">
              <a:buFontTx/>
              <a:buChar char="•"/>
            </a:pPr>
            <a:r>
              <a:rPr lang="en-US" altLang="en-US" smtClean="0"/>
              <a:t>Highly customizable due to variety of input and output formats</a:t>
            </a:r>
          </a:p>
          <a:p>
            <a:pPr>
              <a:buFontTx/>
              <a:buChar char="•"/>
            </a:pPr>
            <a:r>
              <a:rPr lang="en-US" altLang="en-US" smtClean="0"/>
              <a:t>Embedded </a:t>
            </a:r>
            <a:r>
              <a:rPr lang="en-US" altLang="en-US"/>
              <a:t>web GUI and command-line interfaces</a:t>
            </a:r>
          </a:p>
          <a:p>
            <a:pPr>
              <a:buFontTx/>
              <a:buChar char="•"/>
            </a:pPr>
            <a:r>
              <a:rPr lang="en-US" altLang="en-US" b="1"/>
              <a:t>Extremely</a:t>
            </a:r>
            <a:r>
              <a:rPr lang="en-US" altLang="en-US"/>
              <a:t> well documented</a:t>
            </a:r>
          </a:p>
          <a:p>
            <a:pPr>
              <a:buFont typeface="Arial" charset="0"/>
              <a:buChar char="•"/>
            </a:pPr>
            <a:endParaRPr lang="en-US" smtClean="0"/>
          </a:p>
          <a:p>
            <a:pPr lvl="1">
              <a:buFont typeface="Arial" charset="0"/>
              <a:buChar char="•"/>
            </a:pPr>
            <a:endParaRPr lang="en-US"/>
          </a:p>
        </p:txBody>
      </p:sp>
    </p:spTree>
    <p:extLst>
      <p:ext uri="{BB962C8B-B14F-4D97-AF65-F5344CB8AC3E}">
        <p14:creationId xmlns:p14="http://schemas.microsoft.com/office/powerpoint/2010/main" val="176905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1800569"/>
            <a:ext cx="8533664" cy="4635232"/>
          </a:xfrm>
          <a:prstGeom prst="rect">
            <a:avLst/>
          </a:prstGeom>
        </p:spPr>
      </p:pic>
      <p:sp>
        <p:nvSpPr>
          <p:cNvPr id="5" name="Title 1"/>
          <p:cNvSpPr>
            <a:spLocks noGrp="1"/>
          </p:cNvSpPr>
          <p:nvPr>
            <p:ph type="title"/>
          </p:nvPr>
        </p:nvSpPr>
        <p:spPr>
          <a:xfrm>
            <a:off x="0" y="914400"/>
            <a:ext cx="9144000" cy="762000"/>
          </a:xfrm>
        </p:spPr>
        <p:txBody>
          <a:bodyPr/>
          <a:lstStyle/>
          <a:p>
            <a:r>
              <a:rPr lang="en-US" altLang="en-US" smtClean="0"/>
              <a:t>CCDD Logical</a:t>
            </a:r>
          </a:p>
        </p:txBody>
      </p:sp>
      <p:pic>
        <p:nvPicPr>
          <p:cNvPr id="2" name="Picture 1"/>
          <p:cNvPicPr>
            <a:picLocks noChangeAspect="1"/>
          </p:cNvPicPr>
          <p:nvPr/>
        </p:nvPicPr>
        <p:blipFill>
          <a:blip r:embed="rId3"/>
          <a:stretch>
            <a:fillRect/>
          </a:stretch>
        </p:blipFill>
        <p:spPr>
          <a:xfrm>
            <a:off x="8180749" y="0"/>
            <a:ext cx="963251" cy="969348"/>
          </a:xfrm>
          <a:prstGeom prst="rect">
            <a:avLst/>
          </a:prstGeom>
        </p:spPr>
      </p:pic>
    </p:spTree>
    <p:extLst>
      <p:ext uri="{BB962C8B-B14F-4D97-AF65-F5344CB8AC3E}">
        <p14:creationId xmlns:p14="http://schemas.microsoft.com/office/powerpoint/2010/main" val="829644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to Do? (SCIMI vs CCDD)</a:t>
            </a:r>
            <a:endParaRPr lang="en-US"/>
          </a:p>
        </p:txBody>
      </p:sp>
      <p:sp>
        <p:nvSpPr>
          <p:cNvPr id="3" name="Content Placeholder 2"/>
          <p:cNvSpPr>
            <a:spLocks noGrp="1"/>
          </p:cNvSpPr>
          <p:nvPr>
            <p:ph idx="1"/>
          </p:nvPr>
        </p:nvSpPr>
        <p:spPr/>
        <p:txBody>
          <a:bodyPr/>
          <a:lstStyle/>
          <a:p>
            <a:pPr>
              <a:buFont typeface="Arial" charset="0"/>
              <a:buChar char="•"/>
            </a:pPr>
            <a:r>
              <a:rPr lang="en-US" smtClean="0"/>
              <a:t>Struggled to keep consistency with tools</a:t>
            </a:r>
          </a:p>
          <a:p>
            <a:pPr>
              <a:buFont typeface="Arial" charset="0"/>
              <a:buChar char="•"/>
            </a:pPr>
            <a:r>
              <a:rPr lang="en-US" smtClean="0"/>
              <a:t>Problems with “Clone and Own”</a:t>
            </a:r>
          </a:p>
          <a:p>
            <a:pPr>
              <a:buFont typeface="Arial" charset="0"/>
              <a:buChar char="•"/>
            </a:pPr>
            <a:r>
              <a:rPr lang="en-US" smtClean="0"/>
              <a:t>Looking hard at transitioning to CCDD </a:t>
            </a:r>
            <a:r>
              <a:rPr lang="mr-IN" smtClean="0"/>
              <a:t>–</a:t>
            </a:r>
            <a:r>
              <a:rPr lang="en-US" smtClean="0"/>
              <a:t> Test Implementation</a:t>
            </a:r>
          </a:p>
          <a:p>
            <a:pPr>
              <a:buFont typeface="Arial" charset="0"/>
              <a:buChar char="•"/>
            </a:pPr>
            <a:r>
              <a:rPr lang="en-US" smtClean="0"/>
              <a:t>Creating needed CCDD Additions for us.</a:t>
            </a:r>
          </a:p>
          <a:p>
            <a:pPr lvl="1">
              <a:buFont typeface="Arial" charset="0"/>
              <a:buChar char="•"/>
            </a:pPr>
            <a:r>
              <a:rPr lang="en-US" smtClean="0"/>
              <a:t>Simulink</a:t>
            </a:r>
          </a:p>
          <a:p>
            <a:pPr lvl="2">
              <a:buFont typeface="Arial" charset="0"/>
              <a:buChar char="•"/>
            </a:pPr>
            <a:r>
              <a:rPr lang="en-US" smtClean="0"/>
              <a:t>Strength of DB tools is </a:t>
            </a:r>
            <a:r>
              <a:rPr lang="mr-IN" smtClean="0"/>
              <a:t>–</a:t>
            </a:r>
            <a:r>
              <a:rPr lang="en-US" smtClean="0"/>
              <a:t> adapter/translator</a:t>
            </a:r>
          </a:p>
          <a:p>
            <a:pPr>
              <a:buFont typeface="Arial" charset="0"/>
              <a:buChar char="•"/>
            </a:pPr>
            <a:r>
              <a:rPr lang="en-US" err="1" smtClean="0"/>
              <a:t>Todo</a:t>
            </a:r>
            <a:r>
              <a:rPr lang="en-US" smtClean="0"/>
              <a:t> for Us</a:t>
            </a:r>
          </a:p>
          <a:p>
            <a:pPr lvl="1">
              <a:buFont typeface="Arial" charset="0"/>
              <a:buChar char="•"/>
            </a:pPr>
            <a:r>
              <a:rPr lang="en-US" smtClean="0"/>
              <a:t>Interfaces to additional data analysis tools</a:t>
            </a:r>
          </a:p>
          <a:p>
            <a:pPr lvl="1">
              <a:buFont typeface="Arial" charset="0"/>
              <a:buChar char="•"/>
            </a:pPr>
            <a:r>
              <a:rPr lang="en-US" smtClean="0"/>
              <a:t>Data Marshalling - Translation</a:t>
            </a:r>
          </a:p>
          <a:p>
            <a:pPr lvl="1">
              <a:buFont typeface="Arial" charset="0"/>
              <a:buChar char="•"/>
            </a:pPr>
            <a:r>
              <a:rPr lang="en-US" smtClean="0"/>
              <a:t>Possible </a:t>
            </a:r>
            <a:r>
              <a:rPr lang="mr-IN" smtClean="0"/>
              <a:t>–</a:t>
            </a:r>
            <a:r>
              <a:rPr lang="en-US" smtClean="0"/>
              <a:t> Database flexibility</a:t>
            </a:r>
          </a:p>
          <a:p>
            <a:pPr lvl="1">
              <a:buFont typeface="Arial" charset="0"/>
              <a:buChar char="•"/>
            </a:pPr>
            <a:endParaRPr lang="en-US" smtClean="0"/>
          </a:p>
        </p:txBody>
      </p:sp>
    </p:spTree>
    <p:extLst>
      <p:ext uri="{BB962C8B-B14F-4D97-AF65-F5344CB8AC3E}">
        <p14:creationId xmlns:p14="http://schemas.microsoft.com/office/powerpoint/2010/main" val="626853586"/>
      </p:ext>
    </p:extLst>
  </p:cSld>
  <p:clrMapOvr>
    <a:masterClrMapping/>
  </p:clrMapOvr>
</p:sld>
</file>

<file path=ppt/theme/theme1.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P Test Infrastructure [Compatibility Mode]" id="{481C83EE-E0A4-4F5A-8A01-8A4BFD1F033A}" vid="{157A3B0F-5316-42BB-8F5F-07FEFE9E2B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RP Test Infrastructure</Template>
  <TotalTime>0</TotalTime>
  <Words>771</Words>
  <Application>Microsoft Macintosh PowerPoint</Application>
  <PresentationFormat>On-screen Show (4:3)</PresentationFormat>
  <Paragraphs>162</Paragraphs>
  <Slides>14</Slides>
  <Notes>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vt:i4>
      </vt:variant>
    </vt:vector>
  </HeadingPairs>
  <TitlesOfParts>
    <vt:vector size="31" baseType="lpstr">
      <vt:lpstr>AGaramond</vt:lpstr>
      <vt:lpstr>AR PL UMing HK</vt:lpstr>
      <vt:lpstr>Calibri</vt:lpstr>
      <vt:lpstr>DejaVu Sans</vt:lpstr>
      <vt:lpstr>Helvetica</vt:lpstr>
      <vt:lpstr>Liberation Sans</vt:lpstr>
      <vt:lpstr>Liberation Serif</vt:lpstr>
      <vt:lpstr>Lohit Devanagari</vt:lpstr>
      <vt:lpstr>Mangal</vt:lpstr>
      <vt:lpstr>MS Gothic</vt:lpstr>
      <vt:lpstr>MS PGothic</vt:lpstr>
      <vt:lpstr>ＭＳ Ｐゴシック</vt:lpstr>
      <vt:lpstr>Tahoma</vt:lpstr>
      <vt:lpstr>Thorndale</vt:lpstr>
      <vt:lpstr>Times</vt:lpstr>
      <vt:lpstr>Arial</vt:lpstr>
      <vt:lpstr>RPMA1.pp</vt:lpstr>
      <vt:lpstr>Study of Tools for Command and Telemetry Dictionaries</vt:lpstr>
      <vt:lpstr>Spacecraft and Ground FSW needs</vt:lpstr>
      <vt:lpstr>Our early approach – C&amp;T Database</vt:lpstr>
      <vt:lpstr>Next Step - SCIMI</vt:lpstr>
      <vt:lpstr>SCIMI Logical Flow</vt:lpstr>
      <vt:lpstr>SCIMI In’s &amp; Out’s</vt:lpstr>
      <vt:lpstr>New Development - CCDD</vt:lpstr>
      <vt:lpstr>CCDD Logical</vt:lpstr>
      <vt:lpstr>What to Do? (SCIMI vs CCDD)</vt:lpstr>
      <vt:lpstr>What did we need to do to implement CCDD test for RP?</vt:lpstr>
      <vt:lpstr>Summary</vt:lpstr>
      <vt:lpstr>  </vt:lpstr>
      <vt:lpstr>Implementation Details</vt:lpstr>
      <vt:lpstr>SCIMI vs CCDD </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2017-12-01T18:51:15Z</cp:lastPrinted>
  <dcterms:created xsi:type="dcterms:W3CDTF">2016-05-19T20:44:05Z</dcterms:created>
  <dcterms:modified xsi:type="dcterms:W3CDTF">2017-12-04T15:48:02Z</dcterms:modified>
</cp:coreProperties>
</file>