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56" r:id="rId2"/>
  </p:sldMasterIdLst>
  <p:notesMasterIdLst>
    <p:notesMasterId r:id="rId11"/>
  </p:notesMasterIdLst>
  <p:handoutMasterIdLst>
    <p:handoutMasterId r:id="rId12"/>
  </p:handoutMasterIdLst>
  <p:sldIdLst>
    <p:sldId id="1261" r:id="rId3"/>
    <p:sldId id="1260" r:id="rId4"/>
    <p:sldId id="1256" r:id="rId5"/>
    <p:sldId id="1263" r:id="rId6"/>
    <p:sldId id="1276" r:id="rId7"/>
    <p:sldId id="1258" r:id="rId8"/>
    <p:sldId id="1266" r:id="rId9"/>
    <p:sldId id="1281" r:id="rId10"/>
  </p:sldIdLst>
  <p:sldSz cx="7315200" cy="45720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998"/>
    <a:srgbClr val="055767"/>
    <a:srgbClr val="062D66"/>
    <a:srgbClr val="050F31"/>
    <a:srgbClr val="FFC653"/>
    <a:srgbClr val="056DB3"/>
    <a:srgbClr val="DDDDDD"/>
    <a:srgbClr val="00CC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9821" autoAdjust="0"/>
  </p:normalViewPr>
  <p:slideViewPr>
    <p:cSldViewPr snapToGrid="0">
      <p:cViewPr varScale="1">
        <p:scale>
          <a:sx n="184" d="100"/>
          <a:sy n="184" d="100"/>
        </p:scale>
        <p:origin x="-720" y="-84"/>
      </p:cViewPr>
      <p:guideLst>
        <p:guide orient="horz" pos="2879"/>
        <p:guide orient="horz" pos="2764"/>
        <p:guide orient="horz" pos="1694"/>
        <p:guide orient="horz" pos="649"/>
        <p:guide pos="888"/>
        <p:guide pos="4321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4032" y="-83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132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8988" y="727075"/>
            <a:ext cx="5737225" cy="3586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179" tIns="46754" rIns="95179" bIns="467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137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1 AMP Blue 8x5 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116013"/>
            <a:ext cx="3381375" cy="3294062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116013"/>
            <a:ext cx="3382963" cy="3294062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86105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4725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10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116013"/>
            <a:ext cx="3381375" cy="3294062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116013"/>
            <a:ext cx="3382963" cy="3294062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20" y="754743"/>
            <a:ext cx="6741160" cy="3492349"/>
          </a:xfrm>
        </p:spPr>
        <p:txBody>
          <a:bodyPr/>
          <a:lstStyle>
            <a:lvl1pPr>
              <a:lnSpc>
                <a:spcPct val="95000"/>
              </a:lnSpc>
              <a:spcAft>
                <a:spcPts val="223"/>
              </a:spcAft>
              <a:defRPr sz="1800"/>
            </a:lvl1pPr>
            <a:lvl2pPr marL="344325" indent="-174521">
              <a:lnSpc>
                <a:spcPct val="95000"/>
              </a:lnSpc>
              <a:spcAft>
                <a:spcPts val="223"/>
              </a:spcAft>
              <a:buClrTx/>
              <a:buSzPct val="115000"/>
              <a:buFont typeface="Wingdings" charset="2"/>
              <a:buChar char="§"/>
              <a:defRPr sz="1600"/>
            </a:lvl2pPr>
            <a:lvl3pPr>
              <a:lnSpc>
                <a:spcPct val="95000"/>
              </a:lnSpc>
              <a:spcAft>
                <a:spcPts val="223"/>
              </a:spcAft>
              <a:defRPr sz="1300"/>
            </a:lvl3pPr>
            <a:lvl4pPr>
              <a:lnSpc>
                <a:spcPct val="95000"/>
              </a:lnSpc>
              <a:spcAft>
                <a:spcPts val="223"/>
              </a:spcAft>
              <a:defRPr sz="1200"/>
            </a:lvl4pPr>
            <a:lvl5pPr>
              <a:lnSpc>
                <a:spcPct val="95000"/>
              </a:lnSpc>
              <a:spcAft>
                <a:spcPts val="223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7104" y="123400"/>
            <a:ext cx="5759951" cy="45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9129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1 AMP Blue 8x5 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8855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10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445700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874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2011 AMP Blue 8x5 Mai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15200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4631" tIns="31749" rIns="64631" bIns="317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Two Line Template y g j p With</a:t>
            </a:r>
            <a:br>
              <a:rPr lang="en-US" dirty="0" smtClean="0"/>
            </a:br>
            <a:r>
              <a:rPr lang="en-US" dirty="0" smtClean="0"/>
              <a:t>Upper / Lower y g j p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116013"/>
            <a:ext cx="6916738" cy="3294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5311" tIns="32656" rIns="65311" bIns="32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1st Level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</a:p>
          <a:p>
            <a:pPr lvl="2"/>
            <a:r>
              <a:rPr lang="en-US" dirty="0" smtClean="0"/>
              <a:t>3rd Level</a:t>
            </a:r>
          </a:p>
          <a:p>
            <a:pPr lvl="0"/>
            <a:r>
              <a:rPr lang="en-US" dirty="0" smtClean="0"/>
              <a:t>1st Level</a:t>
            </a:r>
          </a:p>
          <a:p>
            <a:pPr lvl="0"/>
            <a:r>
              <a:rPr lang="en-US" dirty="0" smtClean="0"/>
              <a:t>1st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  <p:sldLayoutId id="2147483655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46063" indent="-204788" algn="l" defTabSz="654050" rtl="0" eaLnBrk="0" fontAlgn="base" hangingPunct="0">
        <a:spcBef>
          <a:spcPct val="35000"/>
        </a:spcBef>
        <a:spcAft>
          <a:spcPct val="35000"/>
        </a:spcAft>
        <a:buClr>
          <a:srgbClr val="FF0000"/>
        </a:buClr>
        <a:buSzPct val="85000"/>
        <a:buFont typeface="Wingdings" pitchFamily="2" charset="2"/>
        <a:buBlip>
          <a:blip r:embed="rId9"/>
        </a:buBlip>
        <a:defRPr sz="1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28638" indent="-160338" algn="l" defTabSz="654050" rtl="0" eaLnBrk="0" fontAlgn="base" hangingPunct="0">
        <a:spcBef>
          <a:spcPct val="0"/>
        </a:spcBef>
        <a:spcAft>
          <a:spcPct val="40000"/>
        </a:spcAft>
        <a:buClr>
          <a:schemeClr val="tx1"/>
        </a:buClr>
        <a:buSzPct val="90000"/>
        <a:buChar char="–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776288" indent="-122238" algn="l" defTabSz="654050" rtl="0" eaLnBrk="0" fontAlgn="base" hangingPunct="0">
        <a:lnSpc>
          <a:spcPct val="110000"/>
        </a:lnSpc>
        <a:spcBef>
          <a:spcPct val="5000"/>
        </a:spcBef>
        <a:spcAft>
          <a:spcPct val="5000"/>
        </a:spcAft>
        <a:buClr>
          <a:schemeClr val="tx1"/>
        </a:buClr>
        <a:buSzPct val="100000"/>
        <a:buChar char="•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020763" indent="-122238" algn="l" defTabSz="654050" rtl="0" eaLnBrk="0" fontAlgn="base" hangingPunct="0">
        <a:spcBef>
          <a:spcPct val="5000"/>
        </a:spcBef>
        <a:spcAft>
          <a:spcPct val="5000"/>
        </a:spcAft>
        <a:buClr>
          <a:schemeClr val="tx1"/>
        </a:buClr>
        <a:buSzPct val="80000"/>
        <a:buFont typeface="Wingdings" pitchFamily="2" charset="2"/>
        <a:buChar char="l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4700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9272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3844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8416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2988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2011 AMP Blue 8x5 Mai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15200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4631" tIns="31749" rIns="64631" bIns="317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Two Line Template y g j p With</a:t>
            </a:r>
            <a:br>
              <a:rPr lang="en-US" dirty="0" smtClean="0"/>
            </a:br>
            <a:r>
              <a:rPr lang="en-US" dirty="0" smtClean="0"/>
              <a:t>Upper / Lower y g j p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116013"/>
            <a:ext cx="6916738" cy="3294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5311" tIns="32656" rIns="65311" bIns="32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1st Level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</a:p>
          <a:p>
            <a:pPr lvl="2"/>
            <a:r>
              <a:rPr lang="en-US" dirty="0" smtClean="0"/>
              <a:t>3rd Level</a:t>
            </a:r>
          </a:p>
          <a:p>
            <a:pPr lvl="0"/>
            <a:r>
              <a:rPr lang="en-US" dirty="0" smtClean="0"/>
              <a:t>1st Level</a:t>
            </a:r>
          </a:p>
          <a:p>
            <a:pPr lvl="0"/>
            <a:r>
              <a:rPr lang="en-US" dirty="0" smtClean="0"/>
              <a:t>1st Level</a:t>
            </a:r>
          </a:p>
        </p:txBody>
      </p:sp>
    </p:spTree>
    <p:extLst>
      <p:ext uri="{BB962C8B-B14F-4D97-AF65-F5344CB8AC3E}">
        <p14:creationId xmlns:p14="http://schemas.microsoft.com/office/powerpoint/2010/main" val="5167688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46063" indent="-204788" algn="l" defTabSz="654050" rtl="0" eaLnBrk="0" fontAlgn="base" hangingPunct="0">
        <a:spcBef>
          <a:spcPct val="35000"/>
        </a:spcBef>
        <a:spcAft>
          <a:spcPct val="35000"/>
        </a:spcAft>
        <a:buClr>
          <a:srgbClr val="FF0000"/>
        </a:buClr>
        <a:buSzPct val="85000"/>
        <a:buFont typeface="Wingdings" pitchFamily="2" charset="2"/>
        <a:buBlip>
          <a:blip r:embed="rId8"/>
        </a:buBlip>
        <a:defRPr sz="1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28638" indent="-160338" algn="l" defTabSz="654050" rtl="0" eaLnBrk="0" fontAlgn="base" hangingPunct="0">
        <a:spcBef>
          <a:spcPct val="0"/>
        </a:spcBef>
        <a:spcAft>
          <a:spcPct val="40000"/>
        </a:spcAft>
        <a:buClr>
          <a:schemeClr val="tx1"/>
        </a:buClr>
        <a:buSzPct val="90000"/>
        <a:buChar char="–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776288" indent="-122238" algn="l" defTabSz="654050" rtl="0" eaLnBrk="0" fontAlgn="base" hangingPunct="0">
        <a:lnSpc>
          <a:spcPct val="110000"/>
        </a:lnSpc>
        <a:spcBef>
          <a:spcPct val="5000"/>
        </a:spcBef>
        <a:spcAft>
          <a:spcPct val="5000"/>
        </a:spcAft>
        <a:buClr>
          <a:schemeClr val="tx1"/>
        </a:buClr>
        <a:buSzPct val="100000"/>
        <a:buChar char="•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020763" indent="-122238" algn="l" defTabSz="654050" rtl="0" eaLnBrk="0" fontAlgn="base" hangingPunct="0">
        <a:spcBef>
          <a:spcPct val="5000"/>
        </a:spcBef>
        <a:spcAft>
          <a:spcPct val="5000"/>
        </a:spcAft>
        <a:buClr>
          <a:schemeClr val="tx1"/>
        </a:buClr>
        <a:buSzPct val="80000"/>
        <a:buFont typeface="Wingdings" pitchFamily="2" charset="2"/>
        <a:buChar char="l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4700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9272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3844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8416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2988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2011 AMP Blue 8x5 Entrance 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297180" y="333756"/>
            <a:ext cx="416052" cy="356616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1813" marR="0" indent="-163513" algn="r" defTabSz="6540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SzPct val="90000"/>
              <a:buFont typeface="Wingdings" pitchFamily="2" charset="2"/>
              <a:buChar char="n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89304" y="736092"/>
            <a:ext cx="4850892" cy="3035808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1813" marR="0" indent="-163513" algn="r" defTabSz="6540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SzPct val="90000"/>
              <a:buFont typeface="Wingdings" pitchFamily="2" charset="2"/>
              <a:buChar char="n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60604" y="603504"/>
            <a:ext cx="914400" cy="9144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1813" marR="0" indent="-163513" algn="r" defTabSz="6540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SzPct val="90000"/>
              <a:buFont typeface="Wingdings" pitchFamily="2" charset="2"/>
              <a:buChar char="n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4816" y="1129832"/>
            <a:ext cx="5000266" cy="222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6568" y="211320"/>
            <a:ext cx="5759951" cy="450341"/>
          </a:xfrm>
        </p:spPr>
        <p:txBody>
          <a:bodyPr/>
          <a:lstStyle/>
          <a:p>
            <a:r>
              <a:rPr lang="en-US" dirty="0" smtClean="0"/>
              <a:t>Aerial View of </a:t>
            </a:r>
            <a:r>
              <a:rPr lang="en-US" dirty="0" err="1" smtClean="0"/>
              <a:t>SwRI</a:t>
            </a:r>
            <a:r>
              <a:rPr lang="en-US" dirty="0" smtClean="0"/>
              <a:t> from East Gate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44439"/>
            <a:ext cx="6740525" cy="311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5072633" y="4058587"/>
            <a:ext cx="1300735" cy="243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5311" tIns="32656" rIns="65311" bIns="32656" numCol="1" anchor="t" anchorCtr="0" compatLnSpc="1">
            <a:prstTxWarp prst="textNoShape">
              <a:avLst/>
            </a:prstTxWarp>
          </a:bodyPr>
          <a:lstStyle>
            <a:lvl1pPr marL="246063" indent="-204788" algn="l" defTabSz="65405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ts val="223"/>
              </a:spcAft>
              <a:buClr>
                <a:srgbClr val="FF0000"/>
              </a:buClr>
              <a:buSzPct val="85000"/>
              <a:buFont typeface="Wingdings" pitchFamily="2" charset="2"/>
              <a:buBlip>
                <a:blip r:embed="rId3"/>
              </a:buBlip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344325" indent="-174521" algn="l" defTabSz="65405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23"/>
              </a:spcAft>
              <a:buClrTx/>
              <a:buSzPct val="115000"/>
              <a:buFont typeface="Wingdings" charset="2"/>
              <a:buChar char="§"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776288" indent="-122238" algn="l" defTabSz="654050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ts val="223"/>
              </a:spcAft>
              <a:buClr>
                <a:schemeClr val="tx1"/>
              </a:buClr>
              <a:buSzPct val="100000"/>
              <a:buChar char="•"/>
              <a:defRPr sz="13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020763" indent="-122238" algn="l" defTabSz="654050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ts val="223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470025" indent="-163513" algn="l" defTabSz="65405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ts val="223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1927225" indent="-163513" algn="l" defTabSz="654050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384425" indent="-163513" algn="l" defTabSz="654050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2841625" indent="-163513" algn="l" defTabSz="654050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298825" indent="-163513" algn="l" defTabSz="654050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1400" kern="0" dirty="0" smtClean="0"/>
              <a:t>East Gate</a:t>
            </a:r>
            <a:r>
              <a:rPr lang="en-US" kern="0" dirty="0" smtClean="0"/>
              <a:t>								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69180" y="1965960"/>
            <a:ext cx="2109888" cy="580644"/>
            <a:chOff x="4869180" y="1965960"/>
            <a:chExt cx="2109888" cy="580644"/>
          </a:xfrm>
        </p:grpSpPr>
        <p:sp>
          <p:nvSpPr>
            <p:cNvPr id="5" name="Content Placeholder 5"/>
            <p:cNvSpPr txBox="1">
              <a:spLocks/>
            </p:cNvSpPr>
            <p:nvPr/>
          </p:nvSpPr>
          <p:spPr bwMode="auto">
            <a:xfrm>
              <a:off x="4869180" y="1965960"/>
              <a:ext cx="2109888" cy="292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65311" tIns="32656" rIns="65311" bIns="32656" numCol="1" anchor="t" anchorCtr="0" compatLnSpc="1">
              <a:prstTxWarp prst="textNoShape">
                <a:avLst/>
              </a:prstTxWarp>
            </a:bodyPr>
            <a:lstStyle/>
            <a:p>
              <a:pPr marL="246063" marR="0" lvl="0" indent="-204788" algn="l" defTabSz="654050" rtl="0" eaLnBrk="0" fontAlgn="base" latinLnBrk="0" hangingPunct="0">
                <a:lnSpc>
                  <a:spcPct val="95000"/>
                </a:lnSpc>
                <a:spcBef>
                  <a:spcPct val="35000"/>
                </a:spcBef>
                <a:spcAft>
                  <a:spcPts val="223"/>
                </a:spcAft>
                <a:buClr>
                  <a:srgbClr val="FF0000"/>
                </a:buClr>
                <a:buSzPct val="85000"/>
                <a:buFont typeface="Wingdings" pitchFamily="2" charset="2"/>
                <a:buBlip>
                  <a:blip r:embed="rId3"/>
                </a:buBlip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65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You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FFC65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Are Here 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FFC65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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									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5143500" y="2249424"/>
              <a:ext cx="160020" cy="297180"/>
            </a:xfrm>
            <a:prstGeom prst="straightConnector1">
              <a:avLst/>
            </a:prstGeom>
            <a:noFill/>
            <a:ln w="31750" cap="flat" cmpd="sng" algn="ctr">
              <a:solidFill>
                <a:srgbClr val="FFC65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9369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656" y="0"/>
            <a:ext cx="4363200" cy="809625"/>
          </a:xfrm>
        </p:spPr>
        <p:txBody>
          <a:bodyPr/>
          <a:lstStyle/>
          <a:p>
            <a:r>
              <a:rPr lang="en-US" dirty="0" smtClean="0"/>
              <a:t>Bldg. 263 Facility Overview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1930400" y="2032000"/>
            <a:ext cx="547511" cy="51364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1813" marR="0" indent="-163513" algn="r" defTabSz="6540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SzPct val="90000"/>
              <a:buFont typeface="Wingdings" pitchFamily="2" charset="2"/>
              <a:buChar char="n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9" y="654752"/>
            <a:ext cx="4902660" cy="405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08844" y="1453864"/>
            <a:ext cx="1851929" cy="1722375"/>
          </a:xfrm>
        </p:spPr>
        <p:txBody>
          <a:bodyPr/>
          <a:lstStyle/>
          <a:p>
            <a:r>
              <a:rPr lang="en-US" sz="1800" dirty="0" smtClean="0"/>
              <a:t>Emergency Exits</a:t>
            </a:r>
            <a:endParaRPr lang="en-US" dirty="0"/>
          </a:p>
          <a:p>
            <a:pPr marL="41275" indent="0">
              <a:buNone/>
            </a:pPr>
            <a:r>
              <a:rPr lang="en-US" dirty="0" smtClean="0"/>
              <a:t>   Smoking Area</a:t>
            </a:r>
          </a:p>
          <a:p>
            <a:pPr marL="41275" indent="0">
              <a:buNone/>
            </a:pPr>
            <a:endParaRPr lang="en-US" dirty="0"/>
          </a:p>
          <a:p>
            <a:pPr marL="41275" indent="0">
              <a:buNone/>
            </a:pPr>
            <a:r>
              <a:rPr lang="en-US" dirty="0" smtClean="0"/>
              <a:t>Additional splinter room available on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						</a:t>
            </a:r>
          </a:p>
        </p:txBody>
      </p:sp>
      <p:pic>
        <p:nvPicPr>
          <p:cNvPr id="7" name="Picture 10" descr="C:\Users\lnrodriguez\AppData\Local\Microsoft\Windows\INetCache\IE\8QVUKDQZ\270px-Armed_forces_red_triangl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62" y="2224779"/>
            <a:ext cx="255009" cy="2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48" y="1489120"/>
            <a:ext cx="322221" cy="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C:\Users\lnrodriguez\AppData\Local\Microsoft\Windows\INetCache\IE\8QVUKDQZ\270px-Armed_forces_red_triangl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2" y="2017037"/>
            <a:ext cx="255009" cy="2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92" y="885138"/>
            <a:ext cx="322221" cy="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3" y="874730"/>
            <a:ext cx="322221" cy="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51" y="4184681"/>
            <a:ext cx="322221" cy="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4" y="3299945"/>
            <a:ext cx="322221" cy="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48" y="1015462"/>
            <a:ext cx="505223" cy="5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183" y="47625"/>
            <a:ext cx="2127250" cy="80962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Emergency Muster Point</a:t>
            </a:r>
            <a:endParaRPr lang="en-US" dirty="0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spcAft>
                <a:spcPct val="35000"/>
              </a:spcAft>
              <a:buClr>
                <a:srgbClr val="FF0000"/>
              </a:buClr>
              <a:buSzPct val="85000"/>
              <a:buFont typeface="Wingdings" pitchFamily="2" charset="2"/>
              <a:buBlip>
                <a:blip r:embed="rId2"/>
              </a:buBlip>
              <a:defRPr sz="17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1"/>
              </a:buClr>
              <a:buSzPct val="9000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100000"/>
              <a:buChar char="•"/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300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30400" y="2032000"/>
            <a:ext cx="547688" cy="51435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531813" indent="-163513" algn="r" defTabSz="654050" eaLnBrk="0" hangingPunct="0">
              <a:spcBef>
                <a:spcPct val="30000"/>
              </a:spcBef>
              <a:spcAft>
                <a:spcPct val="30000"/>
              </a:spcAft>
              <a:buClr>
                <a:srgbClr val="FFFFFF"/>
              </a:buClr>
              <a:buSzPct val="90000"/>
              <a:buFont typeface="Wingdings" pitchFamily="2" charset="2"/>
              <a:buChar char="n"/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4" descr="C:\Users\mkvanhecke\Desktop\Muster Po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47625"/>
            <a:ext cx="3603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0" name="Straight Arrow Connector 2"/>
          <p:cNvCxnSpPr>
            <a:cxnSpLocks noChangeShapeType="1"/>
          </p:cNvCxnSpPr>
          <p:nvPr/>
        </p:nvCxnSpPr>
        <p:spPr bwMode="auto">
          <a:xfrm flipV="1">
            <a:off x="3917950" y="2738438"/>
            <a:ext cx="0" cy="280987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Straight Arrow Connector 9"/>
          <p:cNvCxnSpPr>
            <a:cxnSpLocks noChangeShapeType="1"/>
          </p:cNvCxnSpPr>
          <p:nvPr/>
        </p:nvCxnSpPr>
        <p:spPr bwMode="auto">
          <a:xfrm flipV="1">
            <a:off x="4281488" y="2028825"/>
            <a:ext cx="0" cy="280988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Straight Arrow Connector 10"/>
          <p:cNvCxnSpPr>
            <a:cxnSpLocks noChangeShapeType="1"/>
          </p:cNvCxnSpPr>
          <p:nvPr/>
        </p:nvCxnSpPr>
        <p:spPr bwMode="auto">
          <a:xfrm flipV="1">
            <a:off x="5086350" y="2032000"/>
            <a:ext cx="0" cy="280988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Straight Arrow Connector 11"/>
          <p:cNvCxnSpPr>
            <a:cxnSpLocks noChangeShapeType="1"/>
          </p:cNvCxnSpPr>
          <p:nvPr/>
        </p:nvCxnSpPr>
        <p:spPr bwMode="auto">
          <a:xfrm flipV="1">
            <a:off x="3998913" y="1504950"/>
            <a:ext cx="0" cy="280988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Straight Arrow Connector 12"/>
          <p:cNvCxnSpPr>
            <a:cxnSpLocks noChangeShapeType="1"/>
          </p:cNvCxnSpPr>
          <p:nvPr/>
        </p:nvCxnSpPr>
        <p:spPr bwMode="auto">
          <a:xfrm flipV="1">
            <a:off x="4005263" y="904875"/>
            <a:ext cx="0" cy="280988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Straight Arrow Connector 13"/>
          <p:cNvCxnSpPr>
            <a:cxnSpLocks noChangeShapeType="1"/>
          </p:cNvCxnSpPr>
          <p:nvPr/>
        </p:nvCxnSpPr>
        <p:spPr bwMode="auto">
          <a:xfrm flipH="1">
            <a:off x="4522788" y="1887538"/>
            <a:ext cx="363537" cy="0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Straight Arrow Connector 16"/>
          <p:cNvCxnSpPr>
            <a:cxnSpLocks noChangeShapeType="1"/>
          </p:cNvCxnSpPr>
          <p:nvPr/>
        </p:nvCxnSpPr>
        <p:spPr bwMode="auto">
          <a:xfrm flipH="1">
            <a:off x="4098925" y="3463925"/>
            <a:ext cx="363538" cy="0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" y="1377950"/>
            <a:ext cx="31464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0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Visitors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Non-US Persons</a:t>
            </a:r>
          </a:p>
          <a:p>
            <a:pPr lvl="1"/>
            <a:r>
              <a:rPr lang="en-US" dirty="0" smtClean="0"/>
              <a:t>If you have not completed a foreign visitors form, please </a:t>
            </a:r>
            <a:r>
              <a:rPr lang="en-US" dirty="0"/>
              <a:t>see registration </a:t>
            </a:r>
            <a:r>
              <a:rPr lang="en-US" dirty="0" smtClean="0"/>
              <a:t>table to complete one and to get badges</a:t>
            </a:r>
          </a:p>
          <a:p>
            <a:pPr lvl="1"/>
            <a:r>
              <a:rPr lang="en-US" dirty="0"/>
              <a:t>Non-US </a:t>
            </a:r>
            <a:r>
              <a:rPr lang="en-US" dirty="0" smtClean="0"/>
              <a:t>Persons require </a:t>
            </a:r>
            <a:r>
              <a:rPr lang="en-US" dirty="0"/>
              <a:t>a </a:t>
            </a:r>
            <a:r>
              <a:rPr lang="en-US" dirty="0" err="1"/>
              <a:t>SwRI</a:t>
            </a:r>
            <a:r>
              <a:rPr lang="en-US" dirty="0"/>
              <a:t> </a:t>
            </a:r>
            <a:r>
              <a:rPr lang="en-US" dirty="0" smtClean="0"/>
              <a:t>escort anywhere </a:t>
            </a:r>
            <a:r>
              <a:rPr lang="en-US" dirty="0"/>
              <a:t>on the </a:t>
            </a:r>
            <a:r>
              <a:rPr lang="en-US" dirty="0" err="1"/>
              <a:t>SwRI</a:t>
            </a:r>
            <a:r>
              <a:rPr lang="en-US" dirty="0"/>
              <a:t> </a:t>
            </a:r>
            <a:r>
              <a:rPr lang="en-US" dirty="0" smtClean="0"/>
              <a:t>facility </a:t>
            </a:r>
            <a:r>
              <a:rPr lang="en-US" dirty="0"/>
              <a:t>at all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Badges must be </a:t>
            </a:r>
            <a:r>
              <a:rPr lang="en-US" dirty="0"/>
              <a:t>returned </a:t>
            </a:r>
            <a:r>
              <a:rPr lang="en-US" dirty="0" smtClean="0"/>
              <a:t>to registration table at </a:t>
            </a:r>
            <a:r>
              <a:rPr lang="en-US" dirty="0"/>
              <a:t>the end of the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All Presenters </a:t>
            </a:r>
          </a:p>
          <a:p>
            <a:pPr lvl="1"/>
            <a:r>
              <a:rPr lang="en-US" dirty="0" smtClean="0"/>
              <a:t>Please adhere to ITAR and EAR laws</a:t>
            </a:r>
          </a:p>
        </p:txBody>
      </p:sp>
    </p:spTree>
    <p:extLst>
      <p:ext uri="{BB962C8B-B14F-4D97-AF65-F5344CB8AC3E}">
        <p14:creationId xmlns:p14="http://schemas.microsoft.com/office/powerpoint/2010/main" val="4214997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Technical Knows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3724" y="1006896"/>
            <a:ext cx="5540208" cy="3446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Wireless network is available in meeting areas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Choose </a:t>
            </a:r>
            <a:r>
              <a:rPr lang="en-US" sz="1400" b="1" dirty="0" smtClean="0"/>
              <a:t> </a:t>
            </a:r>
            <a:r>
              <a:rPr lang="en-US" sz="1400" dirty="0" smtClean="0"/>
              <a:t>“</a:t>
            </a:r>
            <a:r>
              <a:rPr lang="en-US" sz="1400" dirty="0" err="1" smtClean="0"/>
              <a:t>SwRI</a:t>
            </a:r>
            <a:r>
              <a:rPr lang="en-US" sz="1400" dirty="0" smtClean="0"/>
              <a:t> Guest”, no authentication is required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All outgoing services are enabled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Tables are equipped with power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Telephone Access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Phones are located in lobby and break-out room(s)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Local: 9+number (area code </a:t>
            </a:r>
            <a:r>
              <a:rPr lang="en-US" sz="1400" dirty="0" smtClean="0">
                <a:solidFill>
                  <a:srgbClr val="FFFF00"/>
                </a:solidFill>
              </a:rPr>
              <a:t>IS</a:t>
            </a:r>
            <a:r>
              <a:rPr lang="en-US" sz="1400" dirty="0" smtClean="0"/>
              <a:t> </a:t>
            </a:r>
            <a:r>
              <a:rPr lang="en-US" sz="1400" dirty="0" smtClean="0"/>
              <a:t>required for 210)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Long Distance: Ask for Assistance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Printer Access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Computers are available in the lobby to print</a:t>
            </a:r>
          </a:p>
        </p:txBody>
      </p:sp>
    </p:spTree>
    <p:extLst>
      <p:ext uri="{BB962C8B-B14F-4D97-AF65-F5344CB8AC3E}">
        <p14:creationId xmlns:p14="http://schemas.microsoft.com/office/powerpoint/2010/main" val="482768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Monday, December 3, 2018</a:t>
            </a:r>
            <a:br>
              <a:rPr lang="en-US" altLang="ja-JP" dirty="0" smtClean="0"/>
            </a:br>
            <a:r>
              <a:rPr lang="en-US" altLang="ja-JP" dirty="0" smtClean="0"/>
              <a:t>Meal Plan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61416" y="1085322"/>
            <a:ext cx="5771388" cy="265457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Light continental breakfast provided in the lobby</a:t>
            </a:r>
          </a:p>
          <a:p>
            <a:r>
              <a:rPr lang="en-US" sz="1800" dirty="0" smtClean="0"/>
              <a:t>Lunch will be provided and served from Jason’s Deli</a:t>
            </a:r>
          </a:p>
          <a:p>
            <a:r>
              <a:rPr lang="en-US" sz="1800" dirty="0" smtClean="0"/>
              <a:t>Vegan/Vegetarian and Gluten Free options are available</a:t>
            </a:r>
          </a:p>
          <a:p>
            <a:r>
              <a:rPr lang="en-US" sz="1800" dirty="0"/>
              <a:t>Snacks and refreshments will be available in the </a:t>
            </a:r>
            <a:r>
              <a:rPr lang="en-US" sz="1800" dirty="0" smtClean="0"/>
              <a:t>afternoon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183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SPONSORS!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31" b="10131"/>
          <a:stretch>
            <a:fillRect/>
          </a:stretch>
        </p:blipFill>
        <p:spPr>
          <a:xfrm>
            <a:off x="458618" y="1135233"/>
            <a:ext cx="2418923" cy="115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307" y="1142496"/>
            <a:ext cx="3008195" cy="113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830" y="2629287"/>
            <a:ext cx="4851081" cy="1042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726" y="3939616"/>
            <a:ext cx="664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We could not put this event on without you!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8166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 Line Title &amp; Bullets">
  <a:themeElements>
    <a:clrScheme name="">
      <a:dk1>
        <a:srgbClr val="808080"/>
      </a:dk1>
      <a:lt1>
        <a:srgbClr val="FFFFFF"/>
      </a:lt1>
      <a:dk2>
        <a:srgbClr val="0066FF"/>
      </a:dk2>
      <a:lt2>
        <a:srgbClr val="000000"/>
      </a:lt2>
      <a:accent1>
        <a:srgbClr val="00CC99"/>
      </a:accent1>
      <a:accent2>
        <a:srgbClr val="3333CC"/>
      </a:accent2>
      <a:accent3>
        <a:srgbClr val="AAB8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1813" marR="0" indent="-163513" algn="r" defTabSz="654050" rtl="0" eaLnBrk="0" fontAlgn="base" latinLnBrk="0" hangingPunct="0">
          <a:lnSpc>
            <a:spcPct val="100000"/>
          </a:lnSpc>
          <a:spcBef>
            <a:spcPct val="30000"/>
          </a:spcBef>
          <a:spcAft>
            <a:spcPct val="30000"/>
          </a:spcAft>
          <a:buClr>
            <a:schemeClr val="tx1"/>
          </a:buClr>
          <a:buSzPct val="90000"/>
          <a:buFont typeface="Wingdings" pitchFamily="2" charset="2"/>
          <a:buChar char="n"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1813" marR="0" indent="-163513" algn="r" defTabSz="654050" rtl="0" eaLnBrk="0" fontAlgn="base" latinLnBrk="0" hangingPunct="0">
          <a:lnSpc>
            <a:spcPct val="100000"/>
          </a:lnSpc>
          <a:spcBef>
            <a:spcPct val="30000"/>
          </a:spcBef>
          <a:spcAft>
            <a:spcPct val="30000"/>
          </a:spcAft>
          <a:buClr>
            <a:schemeClr val="tx1"/>
          </a:buClr>
          <a:buSzPct val="90000"/>
          <a:buFont typeface="Wingdings" pitchFamily="2" charset="2"/>
          <a:buChar char="n"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 Line Title &amp; Bullets">
  <a:themeElements>
    <a:clrScheme name="">
      <a:dk1>
        <a:srgbClr val="808080"/>
      </a:dk1>
      <a:lt1>
        <a:srgbClr val="FFFFFF"/>
      </a:lt1>
      <a:dk2>
        <a:srgbClr val="0066FF"/>
      </a:dk2>
      <a:lt2>
        <a:srgbClr val="000000"/>
      </a:lt2>
      <a:accent1>
        <a:srgbClr val="00CC99"/>
      </a:accent1>
      <a:accent2>
        <a:srgbClr val="3333CC"/>
      </a:accent2>
      <a:accent3>
        <a:srgbClr val="AAB8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1813" marR="0" indent="-163513" algn="r" defTabSz="654050" rtl="0" eaLnBrk="0" fontAlgn="base" latinLnBrk="0" hangingPunct="0">
          <a:lnSpc>
            <a:spcPct val="100000"/>
          </a:lnSpc>
          <a:spcBef>
            <a:spcPct val="30000"/>
          </a:spcBef>
          <a:spcAft>
            <a:spcPct val="30000"/>
          </a:spcAft>
          <a:buClr>
            <a:schemeClr val="tx1"/>
          </a:buClr>
          <a:buSzPct val="90000"/>
          <a:buFont typeface="Wingdings" pitchFamily="2" charset="2"/>
          <a:buChar char="n"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1813" marR="0" indent="-163513" algn="r" defTabSz="654050" rtl="0" eaLnBrk="0" fontAlgn="base" latinLnBrk="0" hangingPunct="0">
          <a:lnSpc>
            <a:spcPct val="100000"/>
          </a:lnSpc>
          <a:spcBef>
            <a:spcPct val="30000"/>
          </a:spcBef>
          <a:spcAft>
            <a:spcPct val="30000"/>
          </a:spcAft>
          <a:buClr>
            <a:schemeClr val="tx1"/>
          </a:buClr>
          <a:buSzPct val="90000"/>
          <a:buFont typeface="Wingdings" pitchFamily="2" charset="2"/>
          <a:buChar char="n"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63288</TotalTime>
  <Words>212</Words>
  <Application>Microsoft Office PowerPoint</Application>
  <PresentationFormat>Custom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Wingdings</vt:lpstr>
      <vt:lpstr>2 Line Title &amp; Bullets</vt:lpstr>
      <vt:lpstr>1_2 Line Title &amp; Bullets</vt:lpstr>
      <vt:lpstr>PowerPoint Presentation</vt:lpstr>
      <vt:lpstr>Aerial View of SwRI from East Gate</vt:lpstr>
      <vt:lpstr>Bldg. 263 Facility Overview</vt:lpstr>
      <vt:lpstr>Emergency Muster Point</vt:lpstr>
      <vt:lpstr>International Visitors</vt:lpstr>
      <vt:lpstr>Technical Knows</vt:lpstr>
      <vt:lpstr>Monday, December 3, 2018 Meal Plan</vt:lpstr>
      <vt:lpstr>THANK YOU to our SPONSORS!</vt:lpstr>
    </vt:vector>
  </TitlesOfParts>
  <Company>SwRI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GGutierrez 2011 AMP Left</dc:title>
  <dc:creator>Gloria Gutierrez, Frank Tapia</dc:creator>
  <cp:lastModifiedBy>mkvanhecke</cp:lastModifiedBy>
  <cp:revision>1752</cp:revision>
  <cp:lastPrinted>1999-02-05T17:02:40Z</cp:lastPrinted>
  <dcterms:created xsi:type="dcterms:W3CDTF">1999-01-19T21:53:41Z</dcterms:created>
  <dcterms:modified xsi:type="dcterms:W3CDTF">2018-12-03T19:55:20Z</dcterms:modified>
</cp:coreProperties>
</file>