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7"/>
  </p:notesMasterIdLst>
  <p:sldIdLst>
    <p:sldId id="333" r:id="rId3"/>
    <p:sldId id="334" r:id="rId4"/>
    <p:sldId id="377" r:id="rId5"/>
    <p:sldId id="383" r:id="rId6"/>
    <p:sldId id="371" r:id="rId7"/>
    <p:sldId id="388" r:id="rId8"/>
    <p:sldId id="389" r:id="rId9"/>
    <p:sldId id="390" r:id="rId10"/>
    <p:sldId id="391" r:id="rId11"/>
    <p:sldId id="394" r:id="rId12"/>
    <p:sldId id="397" r:id="rId13"/>
    <p:sldId id="392" r:id="rId14"/>
    <p:sldId id="380" r:id="rId15"/>
    <p:sldId id="340" r:id="rId16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742950" indent="-28575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11430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6002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20574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6000" autoAdjust="0"/>
  </p:normalViewPr>
  <p:slideViewPr>
    <p:cSldViewPr>
      <p:cViewPr varScale="1">
        <p:scale>
          <a:sx n="84" d="100"/>
          <a:sy n="84" d="100"/>
        </p:scale>
        <p:origin x="1243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3067" y="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0EFEC5C9-E948-4550-9030-B90CFC44A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884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is new to the </a:t>
            </a:r>
            <a:r>
              <a:rPr lang="en-US" dirty="0" err="1" smtClean="0"/>
              <a:t>cFS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FEC5C9-E948-4550-9030-B90CFC44AFC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786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Anyone under 25 years old?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FEC5C9-E948-4550-9030-B90CFC44AFC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174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FEC5C9-E948-4550-9030-B90CFC44AFC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309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you think happened with each concern? What does optimizing QAs mean?</a:t>
            </a:r>
          </a:p>
          <a:p>
            <a:endParaRPr lang="en-US" dirty="0"/>
          </a:p>
          <a:p>
            <a:r>
              <a:rPr lang="en-US" dirty="0" smtClean="0"/>
              <a:t>The intersection is an economy. The optimization of quality attributes is relative to a stakeholder’s values.</a:t>
            </a:r>
          </a:p>
          <a:p>
            <a:endParaRPr lang="en-US" dirty="0" smtClean="0"/>
          </a:p>
          <a:p>
            <a:r>
              <a:rPr lang="en-US" dirty="0" smtClean="0"/>
              <a:t>The technical quality attributes have made it very successful outside of Goddard: portability, adaptability, scalability, and extendibility.</a:t>
            </a:r>
          </a:p>
          <a:p>
            <a:r>
              <a:rPr lang="en-US" dirty="0" smtClean="0"/>
              <a:t>Conflicts arise: Google and Facebook. User data is part of their business model</a:t>
            </a:r>
          </a:p>
          <a:p>
            <a:endParaRPr lang="en-US" dirty="0"/>
          </a:p>
          <a:p>
            <a:r>
              <a:rPr lang="en-US" altLang="en-US" dirty="0"/>
              <a:t>Wikipedia bumped Encarta because of the relationship of the technical model with the stakeholders. Who owns content?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1708D-8C5E-49D9-9A17-ECEC4923BA1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324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43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Martin Fowler: Shared understanding, hard to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1708D-8C5E-49D9-9A17-ECEC4923BA1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90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Goddard launches ever couple of years but community could accelerate that cycle</a:t>
            </a:r>
          </a:p>
          <a:p>
            <a:endParaRPr lang="en-US" dirty="0"/>
          </a:p>
          <a:p>
            <a:r>
              <a:rPr lang="en-US" dirty="0" smtClean="0"/>
              <a:t>Goddard management perspective:</a:t>
            </a:r>
          </a:p>
          <a:p>
            <a:r>
              <a:rPr lang="en-US" dirty="0" smtClean="0"/>
              <a:t>Has </a:t>
            </a:r>
            <a:r>
              <a:rPr lang="en-US" dirty="0"/>
              <a:t>any Goddard mission missed a deadline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do you have left do?</a:t>
            </a:r>
          </a:p>
          <a:p>
            <a:endParaRPr lang="en-US" dirty="0"/>
          </a:p>
          <a:p>
            <a:r>
              <a:rPr lang="en-US" dirty="0" smtClean="0"/>
              <a:t>Are you familiar with Microsoft Encarta?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1708D-8C5E-49D9-9A17-ECEC4923BA1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738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is or has been involved with a </a:t>
            </a:r>
            <a:r>
              <a:rPr lang="en-US" dirty="0" err="1" smtClean="0"/>
              <a:t>cuebsat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FEC5C9-E948-4550-9030-B90CFC44AFC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102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9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17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3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3976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3976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4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1728788"/>
            <a:ext cx="8196262" cy="1089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19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79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6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7320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47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20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85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15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9531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1786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29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4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27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8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8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3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42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051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54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23813"/>
            <a:ext cx="9155113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-11113" y="6484938"/>
            <a:ext cx="9155113" cy="304800"/>
          </a:xfrm>
          <a:custGeom>
            <a:avLst/>
            <a:gdLst>
              <a:gd name="G0" fmla="*/ 25431 1 2"/>
              <a:gd name="G1" fmla="*/ 847 1 2"/>
              <a:gd name="G2" fmla="+- 847 0 0"/>
              <a:gd name="G3" fmla="+- 2543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31" y="0"/>
                </a:lnTo>
                <a:lnTo>
                  <a:pt x="25431" y="847"/>
                </a:lnTo>
                <a:lnTo>
                  <a:pt x="0" y="847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algn="r">
              <a:lnSpc>
                <a:spcPct val="100000"/>
              </a:lnSpc>
              <a:defRPr/>
            </a:pPr>
            <a:fld id="{00A7DD5A-4C91-4CB8-84C7-D2586033CE3C}" type="slidenum">
              <a:rPr lang="en-US" altLang="en-US" sz="1000" b="1" smtClean="0">
                <a:solidFill>
                  <a:srgbClr val="FFFFFF"/>
                </a:solidFill>
                <a:ea typeface="MS PGothic" pitchFamily="34" charset="-128"/>
              </a:rPr>
              <a:pPr algn="r">
                <a:lnSpc>
                  <a:spcPct val="100000"/>
                </a:lnSpc>
                <a:defRPr/>
              </a:pPr>
              <a:t>‹#›</a:t>
            </a:fld>
            <a:endParaRPr lang="en-US" altLang="en-US" sz="1000" b="1" smtClean="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38" y="73025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-11113" y="6637338"/>
            <a:ext cx="9155113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>
            <a:outerShdw dist="17819" dir="2700000" algn="ctr" rotWithShape="0">
              <a:srgbClr val="000000">
                <a:alpha val="7501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8520113" y="6623050"/>
            <a:ext cx="874712" cy="273050"/>
          </a:xfrm>
          <a:custGeom>
            <a:avLst/>
            <a:gdLst>
              <a:gd name="G0" fmla="*/ 2430 1 2"/>
              <a:gd name="G1" fmla="*/ 759 1 2"/>
              <a:gd name="G2" fmla="+- 759 0 0"/>
              <a:gd name="G3" fmla="+- 243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430" y="0"/>
                </a:lnTo>
                <a:lnTo>
                  <a:pt x="2430" y="759"/>
                </a:lnTo>
                <a:lnTo>
                  <a:pt x="0" y="75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defRPr/>
            </a:pPr>
            <a:fld id="{7DD15553-8755-44EC-ACF7-3C36FA2B0C13}" type="slidenum">
              <a:rPr lang="en-US" altLang="en-US" sz="1200" smtClean="0">
                <a:ea typeface="ヒラギノ角ゴ Pro W3"/>
                <a:cs typeface="ヒラギノ角ゴ Pro W3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altLang="en-US" sz="1200" smtClean="0">
              <a:ea typeface="ヒラギノ角ゴ Pro W3"/>
              <a:cs typeface="ヒラギノ角ゴ Pro W3"/>
            </a:endParaRPr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450" y="-14288"/>
            <a:ext cx="9191625" cy="68722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0" y="1603375"/>
            <a:ext cx="5791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0" y="1835150"/>
            <a:ext cx="55626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0" y="2062163"/>
            <a:ext cx="5410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0" y="1371600"/>
            <a:ext cx="6019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Line 11"/>
          <p:cNvSpPr>
            <a:spLocks noChangeShapeType="1"/>
          </p:cNvSpPr>
          <p:nvPr/>
        </p:nvSpPr>
        <p:spPr bwMode="auto">
          <a:xfrm flipV="1">
            <a:off x="4119563" y="6170613"/>
            <a:ext cx="1587" cy="6889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Line 12"/>
          <p:cNvSpPr>
            <a:spLocks noChangeShapeType="1"/>
          </p:cNvSpPr>
          <p:nvPr/>
        </p:nvSpPr>
        <p:spPr bwMode="auto">
          <a:xfrm flipV="1">
            <a:off x="3894138" y="6018213"/>
            <a:ext cx="1587" cy="841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Line 13"/>
          <p:cNvSpPr>
            <a:spLocks noChangeShapeType="1"/>
          </p:cNvSpPr>
          <p:nvPr/>
        </p:nvSpPr>
        <p:spPr bwMode="auto">
          <a:xfrm flipV="1">
            <a:off x="3208338" y="5256213"/>
            <a:ext cx="1587" cy="1603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Line 14"/>
          <p:cNvSpPr>
            <a:spLocks noChangeShapeType="1"/>
          </p:cNvSpPr>
          <p:nvPr/>
        </p:nvSpPr>
        <p:spPr bwMode="auto">
          <a:xfrm flipV="1">
            <a:off x="3440113" y="5637213"/>
            <a:ext cx="1587" cy="1222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" name="Line 15"/>
          <p:cNvSpPr>
            <a:spLocks noChangeShapeType="1"/>
          </p:cNvSpPr>
          <p:nvPr/>
        </p:nvSpPr>
        <p:spPr bwMode="auto">
          <a:xfrm flipV="1">
            <a:off x="3668713" y="5865813"/>
            <a:ext cx="1587" cy="9937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Line 16"/>
          <p:cNvSpPr>
            <a:spLocks noChangeShapeType="1"/>
          </p:cNvSpPr>
          <p:nvPr/>
        </p:nvSpPr>
        <p:spPr bwMode="auto">
          <a:xfrm flipV="1">
            <a:off x="2976563" y="4875213"/>
            <a:ext cx="1587" cy="1984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468313" y="423863"/>
            <a:ext cx="6618287" cy="242887"/>
          </a:xfrm>
          <a:custGeom>
            <a:avLst/>
            <a:gdLst>
              <a:gd name="G0" fmla="*/ 18384 1 2"/>
              <a:gd name="G1" fmla="*/ 675 1 2"/>
              <a:gd name="G2" fmla="+- 675 0 0"/>
              <a:gd name="G3" fmla="+- 18384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8384" y="0"/>
                </a:lnTo>
                <a:lnTo>
                  <a:pt x="18384" y="675"/>
                </a:lnTo>
                <a:lnTo>
                  <a:pt x="0" y="675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500"/>
              </a:spcBef>
              <a:defRPr/>
            </a:pPr>
            <a:r>
              <a:rPr lang="en-US" altLang="en-US" sz="1000" smtClean="0">
                <a:ea typeface="MS PGothic" pitchFamily="34" charset="-128"/>
              </a:rPr>
              <a:t>National Aeronautics and Space Administration</a:t>
            </a:r>
          </a:p>
        </p:txBody>
      </p:sp>
      <p:sp>
        <p:nvSpPr>
          <p:cNvPr id="1043" name="Line 18"/>
          <p:cNvSpPr>
            <a:spLocks noChangeShapeType="1"/>
          </p:cNvSpPr>
          <p:nvPr/>
        </p:nvSpPr>
        <p:spPr bwMode="auto">
          <a:xfrm flipV="1">
            <a:off x="4343400" y="6323013"/>
            <a:ext cx="1588" cy="5365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" name="Line 19"/>
          <p:cNvSpPr>
            <a:spLocks noChangeShapeType="1"/>
          </p:cNvSpPr>
          <p:nvPr/>
        </p:nvSpPr>
        <p:spPr bwMode="auto">
          <a:xfrm>
            <a:off x="0" y="2284413"/>
            <a:ext cx="5029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" name="Line 20"/>
          <p:cNvSpPr>
            <a:spLocks noChangeShapeType="1"/>
          </p:cNvSpPr>
          <p:nvPr/>
        </p:nvSpPr>
        <p:spPr bwMode="auto">
          <a:xfrm>
            <a:off x="0" y="2516188"/>
            <a:ext cx="4191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" name="Line 21"/>
          <p:cNvSpPr>
            <a:spLocks noChangeShapeType="1"/>
          </p:cNvSpPr>
          <p:nvPr/>
        </p:nvSpPr>
        <p:spPr bwMode="auto">
          <a:xfrm>
            <a:off x="0" y="2743200"/>
            <a:ext cx="39624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7" name="Line 22"/>
          <p:cNvSpPr>
            <a:spLocks noChangeShapeType="1"/>
          </p:cNvSpPr>
          <p:nvPr/>
        </p:nvSpPr>
        <p:spPr bwMode="auto">
          <a:xfrm>
            <a:off x="0" y="2974975"/>
            <a:ext cx="3733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8" name="Line 23"/>
          <p:cNvSpPr>
            <a:spLocks noChangeShapeType="1"/>
          </p:cNvSpPr>
          <p:nvPr/>
        </p:nvSpPr>
        <p:spPr bwMode="auto">
          <a:xfrm>
            <a:off x="0" y="3206750"/>
            <a:ext cx="3505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9" name="Line 24"/>
          <p:cNvSpPr>
            <a:spLocks noChangeShapeType="1"/>
          </p:cNvSpPr>
          <p:nvPr/>
        </p:nvSpPr>
        <p:spPr bwMode="auto">
          <a:xfrm>
            <a:off x="0" y="3433763"/>
            <a:ext cx="3276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0" name="Line 25"/>
          <p:cNvSpPr>
            <a:spLocks noChangeShapeType="1"/>
          </p:cNvSpPr>
          <p:nvPr/>
        </p:nvSpPr>
        <p:spPr bwMode="auto">
          <a:xfrm>
            <a:off x="0" y="3656013"/>
            <a:ext cx="3048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1" name="Line 26"/>
          <p:cNvSpPr>
            <a:spLocks noChangeShapeType="1"/>
          </p:cNvSpPr>
          <p:nvPr/>
        </p:nvSpPr>
        <p:spPr bwMode="auto">
          <a:xfrm>
            <a:off x="0" y="3887788"/>
            <a:ext cx="2895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2" name="Line 27"/>
          <p:cNvSpPr>
            <a:spLocks noChangeShapeType="1"/>
          </p:cNvSpPr>
          <p:nvPr/>
        </p:nvSpPr>
        <p:spPr bwMode="auto">
          <a:xfrm>
            <a:off x="0" y="4114800"/>
            <a:ext cx="2743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3" name="Line 28"/>
          <p:cNvSpPr>
            <a:spLocks noChangeShapeType="1"/>
          </p:cNvSpPr>
          <p:nvPr/>
        </p:nvSpPr>
        <p:spPr bwMode="auto">
          <a:xfrm>
            <a:off x="0" y="4344988"/>
            <a:ext cx="2743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" name="Line 29"/>
          <p:cNvSpPr>
            <a:spLocks noChangeShapeType="1"/>
          </p:cNvSpPr>
          <p:nvPr/>
        </p:nvSpPr>
        <p:spPr bwMode="auto">
          <a:xfrm>
            <a:off x="0" y="4576763"/>
            <a:ext cx="2895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" name="Line 30"/>
          <p:cNvSpPr>
            <a:spLocks noChangeShapeType="1"/>
          </p:cNvSpPr>
          <p:nvPr/>
        </p:nvSpPr>
        <p:spPr bwMode="auto">
          <a:xfrm>
            <a:off x="0" y="4803775"/>
            <a:ext cx="3048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" name="Line 31"/>
          <p:cNvSpPr>
            <a:spLocks noChangeShapeType="1"/>
          </p:cNvSpPr>
          <p:nvPr/>
        </p:nvSpPr>
        <p:spPr bwMode="auto">
          <a:xfrm>
            <a:off x="0" y="5026025"/>
            <a:ext cx="3048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7" name="Line 32"/>
          <p:cNvSpPr>
            <a:spLocks noChangeShapeType="1"/>
          </p:cNvSpPr>
          <p:nvPr/>
        </p:nvSpPr>
        <p:spPr bwMode="auto">
          <a:xfrm>
            <a:off x="0" y="5257800"/>
            <a:ext cx="3352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8" name="Line 33"/>
          <p:cNvSpPr>
            <a:spLocks noChangeShapeType="1"/>
          </p:cNvSpPr>
          <p:nvPr/>
        </p:nvSpPr>
        <p:spPr bwMode="auto">
          <a:xfrm>
            <a:off x="0" y="5484813"/>
            <a:ext cx="33528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9" name="Line 34"/>
          <p:cNvSpPr>
            <a:spLocks noChangeShapeType="1"/>
          </p:cNvSpPr>
          <p:nvPr/>
        </p:nvSpPr>
        <p:spPr bwMode="auto">
          <a:xfrm>
            <a:off x="0" y="5716588"/>
            <a:ext cx="35814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0" name="Line 35"/>
          <p:cNvSpPr>
            <a:spLocks noChangeShapeType="1"/>
          </p:cNvSpPr>
          <p:nvPr/>
        </p:nvSpPr>
        <p:spPr bwMode="auto">
          <a:xfrm>
            <a:off x="0" y="5948363"/>
            <a:ext cx="3810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1" name="Line 36"/>
          <p:cNvSpPr>
            <a:spLocks noChangeShapeType="1"/>
          </p:cNvSpPr>
          <p:nvPr/>
        </p:nvSpPr>
        <p:spPr bwMode="auto">
          <a:xfrm>
            <a:off x="0" y="6175375"/>
            <a:ext cx="4191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" name="Line 37"/>
          <p:cNvSpPr>
            <a:spLocks noChangeShapeType="1"/>
          </p:cNvSpPr>
          <p:nvPr/>
        </p:nvSpPr>
        <p:spPr bwMode="auto">
          <a:xfrm>
            <a:off x="0" y="6397625"/>
            <a:ext cx="44196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" name="Line 38"/>
          <p:cNvSpPr>
            <a:spLocks noChangeShapeType="1"/>
          </p:cNvSpPr>
          <p:nvPr/>
        </p:nvSpPr>
        <p:spPr bwMode="auto">
          <a:xfrm>
            <a:off x="0" y="6629400"/>
            <a:ext cx="4648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64" name="Group 39"/>
          <p:cNvGrpSpPr>
            <a:grpSpLocks/>
          </p:cNvGrpSpPr>
          <p:nvPr/>
        </p:nvGrpSpPr>
        <p:grpSpPr bwMode="auto">
          <a:xfrm>
            <a:off x="236538" y="1065213"/>
            <a:ext cx="5703887" cy="5794375"/>
            <a:chOff x="149" y="671"/>
            <a:chExt cx="3593" cy="3650"/>
          </a:xfrm>
        </p:grpSpPr>
        <p:sp>
          <p:nvSpPr>
            <p:cNvPr id="1070" name="Line 40"/>
            <p:cNvSpPr>
              <a:spLocks noChangeShapeType="1"/>
            </p:cNvSpPr>
            <p:nvPr/>
          </p:nvSpPr>
          <p:spPr bwMode="auto">
            <a:xfrm flipV="1">
              <a:off x="149" y="670"/>
              <a:ext cx="0" cy="3649"/>
            </a:xfrm>
            <a:prstGeom prst="line">
              <a:avLst/>
            </a:prstGeom>
            <a:noFill/>
            <a:ln w="3240">
              <a:solidFill>
                <a:srgbClr val="FFFFFF">
                  <a:alpha val="14902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71" name="Group 41"/>
            <p:cNvGrpSpPr>
              <a:grpSpLocks/>
            </p:cNvGrpSpPr>
            <p:nvPr/>
          </p:nvGrpSpPr>
          <p:grpSpPr bwMode="auto">
            <a:xfrm>
              <a:off x="270" y="671"/>
              <a:ext cx="3472" cy="3650"/>
              <a:chOff x="270" y="671"/>
              <a:chExt cx="3472" cy="3650"/>
            </a:xfrm>
          </p:grpSpPr>
          <p:sp>
            <p:nvSpPr>
              <p:cNvPr id="1072" name="Line 42"/>
              <p:cNvSpPr>
                <a:spLocks noChangeShapeType="1"/>
              </p:cNvSpPr>
              <p:nvPr/>
            </p:nvSpPr>
            <p:spPr bwMode="auto">
              <a:xfrm flipV="1">
                <a:off x="3173" y="672"/>
                <a:ext cx="0" cy="73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Line 43"/>
              <p:cNvSpPr>
                <a:spLocks noChangeShapeType="1"/>
              </p:cNvSpPr>
              <p:nvPr/>
            </p:nvSpPr>
            <p:spPr bwMode="auto">
              <a:xfrm flipV="1">
                <a:off x="2890" y="670"/>
                <a:ext cx="0" cy="779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Line 44"/>
              <p:cNvSpPr>
                <a:spLocks noChangeShapeType="1"/>
              </p:cNvSpPr>
              <p:nvPr/>
            </p:nvSpPr>
            <p:spPr bwMode="auto">
              <a:xfrm flipV="1">
                <a:off x="3030" y="671"/>
                <a:ext cx="0" cy="780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Line 45"/>
              <p:cNvSpPr>
                <a:spLocks noChangeShapeType="1"/>
              </p:cNvSpPr>
              <p:nvPr/>
            </p:nvSpPr>
            <p:spPr bwMode="auto">
              <a:xfrm flipV="1">
                <a:off x="142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Line 46"/>
              <p:cNvSpPr>
                <a:spLocks noChangeShapeType="1"/>
              </p:cNvSpPr>
              <p:nvPr/>
            </p:nvSpPr>
            <p:spPr bwMode="auto">
              <a:xfrm flipV="1">
                <a:off x="156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Line 47"/>
              <p:cNvSpPr>
                <a:spLocks noChangeShapeType="1"/>
              </p:cNvSpPr>
              <p:nvPr/>
            </p:nvSpPr>
            <p:spPr bwMode="auto">
              <a:xfrm flipV="1">
                <a:off x="170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Line 48"/>
              <p:cNvSpPr>
                <a:spLocks noChangeShapeType="1"/>
              </p:cNvSpPr>
              <p:nvPr/>
            </p:nvSpPr>
            <p:spPr bwMode="auto">
              <a:xfrm flipV="1">
                <a:off x="1276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Line 49"/>
              <p:cNvSpPr>
                <a:spLocks noChangeShapeType="1"/>
              </p:cNvSpPr>
              <p:nvPr/>
            </p:nvSpPr>
            <p:spPr bwMode="auto">
              <a:xfrm flipV="1">
                <a:off x="84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Line 50"/>
              <p:cNvSpPr>
                <a:spLocks noChangeShapeType="1"/>
              </p:cNvSpPr>
              <p:nvPr/>
            </p:nvSpPr>
            <p:spPr bwMode="auto">
              <a:xfrm flipV="1">
                <a:off x="99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Line 51"/>
              <p:cNvSpPr>
                <a:spLocks noChangeShapeType="1"/>
              </p:cNvSpPr>
              <p:nvPr/>
            </p:nvSpPr>
            <p:spPr bwMode="auto">
              <a:xfrm flipV="1">
                <a:off x="113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Line 52"/>
              <p:cNvSpPr>
                <a:spLocks noChangeShapeType="1"/>
              </p:cNvSpPr>
              <p:nvPr/>
            </p:nvSpPr>
            <p:spPr bwMode="auto">
              <a:xfrm flipV="1">
                <a:off x="698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Line 53"/>
              <p:cNvSpPr>
                <a:spLocks noChangeShapeType="1"/>
              </p:cNvSpPr>
              <p:nvPr/>
            </p:nvSpPr>
            <p:spPr bwMode="auto">
              <a:xfrm flipV="1">
                <a:off x="27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Line 54"/>
              <p:cNvSpPr>
                <a:spLocks noChangeShapeType="1"/>
              </p:cNvSpPr>
              <p:nvPr/>
            </p:nvSpPr>
            <p:spPr bwMode="auto">
              <a:xfrm flipV="1">
                <a:off x="41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Line 55"/>
              <p:cNvSpPr>
                <a:spLocks noChangeShapeType="1"/>
              </p:cNvSpPr>
              <p:nvPr/>
            </p:nvSpPr>
            <p:spPr bwMode="auto">
              <a:xfrm flipV="1">
                <a:off x="55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" name="Line 56"/>
              <p:cNvSpPr>
                <a:spLocks noChangeShapeType="1"/>
              </p:cNvSpPr>
              <p:nvPr/>
            </p:nvSpPr>
            <p:spPr bwMode="auto">
              <a:xfrm flipV="1">
                <a:off x="2741" y="672"/>
                <a:ext cx="0" cy="828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Line 57"/>
              <p:cNvSpPr>
                <a:spLocks noChangeShapeType="1"/>
              </p:cNvSpPr>
              <p:nvPr/>
            </p:nvSpPr>
            <p:spPr bwMode="auto">
              <a:xfrm flipV="1">
                <a:off x="2592" y="671"/>
                <a:ext cx="0" cy="926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Line 58"/>
              <p:cNvSpPr>
                <a:spLocks noChangeShapeType="1"/>
              </p:cNvSpPr>
              <p:nvPr/>
            </p:nvSpPr>
            <p:spPr bwMode="auto">
              <a:xfrm flipV="1">
                <a:off x="2448" y="671"/>
                <a:ext cx="0" cy="107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Line 59"/>
              <p:cNvSpPr>
                <a:spLocks noChangeShapeType="1"/>
              </p:cNvSpPr>
              <p:nvPr/>
            </p:nvSpPr>
            <p:spPr bwMode="auto">
              <a:xfrm flipV="1">
                <a:off x="2304" y="672"/>
                <a:ext cx="0" cy="1169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Line 60"/>
              <p:cNvSpPr>
                <a:spLocks noChangeShapeType="1"/>
              </p:cNvSpPr>
              <p:nvPr/>
            </p:nvSpPr>
            <p:spPr bwMode="auto">
              <a:xfrm flipV="1">
                <a:off x="2160" y="672"/>
                <a:ext cx="0" cy="1364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Line 61"/>
              <p:cNvSpPr>
                <a:spLocks noChangeShapeType="1"/>
              </p:cNvSpPr>
              <p:nvPr/>
            </p:nvSpPr>
            <p:spPr bwMode="auto">
              <a:xfrm flipV="1">
                <a:off x="2016" y="672"/>
                <a:ext cx="0" cy="146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Line 62"/>
              <p:cNvSpPr>
                <a:spLocks noChangeShapeType="1"/>
              </p:cNvSpPr>
              <p:nvPr/>
            </p:nvSpPr>
            <p:spPr bwMode="auto">
              <a:xfrm flipV="1">
                <a:off x="1872" y="672"/>
                <a:ext cx="0" cy="1607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" name="Line 63"/>
              <p:cNvSpPr>
                <a:spLocks noChangeShapeType="1"/>
              </p:cNvSpPr>
              <p:nvPr/>
            </p:nvSpPr>
            <p:spPr bwMode="auto">
              <a:xfrm flipV="1">
                <a:off x="3456" y="671"/>
                <a:ext cx="0" cy="538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" name="Line 64"/>
              <p:cNvSpPr>
                <a:spLocks noChangeShapeType="1"/>
              </p:cNvSpPr>
              <p:nvPr/>
            </p:nvSpPr>
            <p:spPr bwMode="auto">
              <a:xfrm flipV="1">
                <a:off x="3312" y="672"/>
                <a:ext cx="0" cy="68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Line 65"/>
              <p:cNvSpPr>
                <a:spLocks noChangeShapeType="1"/>
              </p:cNvSpPr>
              <p:nvPr/>
            </p:nvSpPr>
            <p:spPr bwMode="auto">
              <a:xfrm flipV="1">
                <a:off x="3599" y="671"/>
                <a:ext cx="0" cy="39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Line 66"/>
              <p:cNvSpPr>
                <a:spLocks noChangeShapeType="1"/>
              </p:cNvSpPr>
              <p:nvPr/>
            </p:nvSpPr>
            <p:spPr bwMode="auto">
              <a:xfrm flipV="1">
                <a:off x="3743" y="671"/>
                <a:ext cx="0" cy="245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65" name="Line 67"/>
          <p:cNvSpPr>
            <a:spLocks noChangeShapeType="1"/>
          </p:cNvSpPr>
          <p:nvPr/>
        </p:nvSpPr>
        <p:spPr bwMode="auto">
          <a:xfrm>
            <a:off x="0" y="1139825"/>
            <a:ext cx="6172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2" name="AutoShape 68"/>
          <p:cNvSpPr>
            <a:spLocks noChangeArrowheads="1"/>
          </p:cNvSpPr>
          <p:nvPr/>
        </p:nvSpPr>
        <p:spPr bwMode="auto">
          <a:xfrm>
            <a:off x="762000" y="381000"/>
            <a:ext cx="5029200" cy="212725"/>
          </a:xfrm>
          <a:custGeom>
            <a:avLst/>
            <a:gdLst>
              <a:gd name="G0" fmla="*/ 13970 1 2"/>
              <a:gd name="G1" fmla="*/ 590 1 2"/>
              <a:gd name="G2" fmla="+- 590 0 0"/>
              <a:gd name="G3" fmla="+- 1397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3970" y="0"/>
                </a:lnTo>
                <a:lnTo>
                  <a:pt x="13970" y="590"/>
                </a:lnTo>
                <a:lnTo>
                  <a:pt x="0" y="59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  <a:defRPr/>
            </a:pPr>
            <a:r>
              <a:rPr lang="en-US" altLang="en-US" sz="800" dirty="0" smtClean="0">
                <a:solidFill>
                  <a:srgbClr val="FFFFFF"/>
                </a:solidFill>
                <a:ea typeface="ヒラギノ角ゴ Pro W3"/>
                <a:cs typeface="ヒラギノ角ゴ Pro W3"/>
              </a:rPr>
              <a:t>National Aeronautics and Space Administration</a:t>
            </a:r>
          </a:p>
        </p:txBody>
      </p:sp>
      <p:pic>
        <p:nvPicPr>
          <p:cNvPr id="1067" name="Picture 6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52400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68" name="Rectangle 70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1728788"/>
            <a:ext cx="8196262" cy="10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106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026" y="152400"/>
            <a:ext cx="790574" cy="5806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</p:sldLayoutIdLst>
  <p:txStyles>
    <p:titleStyle>
      <a:lvl1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2pPr>
      <a:lvl3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3pPr>
      <a:lvl4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4pPr>
      <a:lvl5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23813"/>
            <a:ext cx="9155113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3025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-11113" y="6637338"/>
            <a:ext cx="9155113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>
            <a:outerShdw dist="17819" dir="2700000" algn="ctr" rotWithShape="0">
              <a:srgbClr val="000000">
                <a:alpha val="7501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8534400" y="6667500"/>
            <a:ext cx="304800" cy="266700"/>
          </a:xfrm>
          <a:custGeom>
            <a:avLst/>
            <a:gdLst>
              <a:gd name="G0" fmla="*/ 2430 1 2"/>
              <a:gd name="G1" fmla="*/ 759 1 2"/>
              <a:gd name="G2" fmla="+- 759 0 0"/>
              <a:gd name="G3" fmla="+- 243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430" y="0"/>
                </a:lnTo>
                <a:lnTo>
                  <a:pt x="2430" y="759"/>
                </a:lnTo>
                <a:lnTo>
                  <a:pt x="0" y="75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defRPr/>
            </a:pPr>
            <a:fld id="{CD2E07DB-A7F8-4578-80AC-230FD5D2EA1D}" type="slidenum">
              <a:rPr lang="en-US" altLang="en-US" sz="1200" smtClean="0">
                <a:ea typeface="ヒラギノ角ゴ Pro W3"/>
                <a:cs typeface="ヒラギノ角ゴ Pro W3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altLang="en-US" sz="1200" dirty="0" smtClean="0">
              <a:ea typeface="ヒラギノ角ゴ Pro W3"/>
              <a:cs typeface="ヒラギノ角ゴ Pro W3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5240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title text format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outline text format</a:t>
            </a:r>
          </a:p>
          <a:p>
            <a:pPr lvl="1"/>
            <a:r>
              <a:rPr lang="en-GB" altLang="en-US" dirty="0" smtClean="0"/>
              <a:t>Second Outline Level</a:t>
            </a:r>
          </a:p>
          <a:p>
            <a:pPr lvl="2"/>
            <a:r>
              <a:rPr lang="en-GB" altLang="en-US" dirty="0" smtClean="0"/>
              <a:t>Third Outline Level</a:t>
            </a:r>
          </a:p>
          <a:p>
            <a:pPr lvl="3"/>
            <a:r>
              <a:rPr lang="en-GB" altLang="en-US" dirty="0" smtClean="0"/>
              <a:t>Fourth Outline Level</a:t>
            </a:r>
          </a:p>
          <a:p>
            <a:pPr lvl="4"/>
            <a:r>
              <a:rPr lang="en-GB" altLang="en-US" dirty="0" smtClean="0"/>
              <a:t>Fifth Outline Level</a:t>
            </a:r>
          </a:p>
          <a:p>
            <a:pPr lvl="4"/>
            <a:r>
              <a:rPr lang="en-GB" altLang="en-US" dirty="0" smtClean="0"/>
              <a:t>Sixth Outline Level</a:t>
            </a:r>
          </a:p>
          <a:p>
            <a:pPr lvl="4"/>
            <a:r>
              <a:rPr lang="en-GB" altLang="en-US" dirty="0" smtClean="0"/>
              <a:t>Seventh Outline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7784"/>
            <a:ext cx="841396" cy="6180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2pPr>
      <a:lvl3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3pPr>
      <a:lvl4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4pPr>
      <a:lvl5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-"/>
        <a:defRPr>
          <a:solidFill>
            <a:srgbClr val="000000"/>
          </a:solidFill>
          <a:latin typeface="+mn-lt"/>
          <a:ea typeface="+mj-ea"/>
          <a:cs typeface="+mj-cs"/>
        </a:defRPr>
      </a:lvl2pPr>
      <a:lvl3pPr marL="12001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j-ea"/>
          <a:cs typeface="+mj-cs"/>
        </a:defRPr>
      </a:lvl3pPr>
      <a:lvl4pPr marL="16573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Courier New" panose="02070309020205020404" pitchFamily="49" charset="0"/>
        <a:buChar char="o"/>
        <a:defRPr sz="1400">
          <a:solidFill>
            <a:srgbClr val="000000"/>
          </a:solidFill>
          <a:latin typeface="+mn-lt"/>
          <a:ea typeface="+mj-ea"/>
          <a:cs typeface="+mj-cs"/>
        </a:defRPr>
      </a:lvl4pPr>
      <a:lvl5pPr marL="21145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400">
          <a:solidFill>
            <a:srgbClr val="000000"/>
          </a:solidFill>
          <a:latin typeface="+mn-lt"/>
          <a:ea typeface="+mj-ea"/>
          <a:cs typeface="+mj-cs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msdn.microsoft.com/en-us/library/ee658098.asp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err="1" smtClean="0"/>
              <a:t>cFS</a:t>
            </a:r>
            <a:r>
              <a:rPr lang="en-US" dirty="0" smtClean="0"/>
              <a:t> Workshop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en-US" sz="1800" dirty="0" smtClean="0"/>
              <a:t>ore Flight System Workshop</a:t>
            </a:r>
          </a:p>
          <a:p>
            <a:r>
              <a:rPr lang="en-US" dirty="0" smtClean="0"/>
              <a:t>Southwest Research Institute</a:t>
            </a:r>
            <a:endParaRPr lang="en-US" sz="1800" dirty="0" smtClean="0"/>
          </a:p>
          <a:p>
            <a:r>
              <a:rPr lang="en-US" sz="1800" b="0" dirty="0" smtClean="0"/>
              <a:t>December </a:t>
            </a:r>
            <a:r>
              <a:rPr lang="en-US" b="0" dirty="0"/>
              <a:t>3</a:t>
            </a:r>
            <a:r>
              <a:rPr lang="en-US" sz="1800" b="0" dirty="0" smtClean="0"/>
              <a:t>, 2018</a:t>
            </a:r>
            <a:endParaRPr lang="en-US" sz="1800" b="0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447800" y="5486400"/>
            <a:ext cx="640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2pPr>
            <a:lvl3pPr marL="9144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3pPr>
            <a:lvl4pPr marL="13716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4pPr>
            <a:lvl5pPr marL="18288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5pPr>
            <a:lvl6pPr marL="22860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6pPr>
            <a:lvl7pPr marL="27432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7pPr>
            <a:lvl8pPr marL="32004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8pPr>
            <a:lvl9pPr marL="36576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9pPr>
          </a:lstStyle>
          <a:p>
            <a:r>
              <a:rPr lang="en-US" kern="0" dirty="0" smtClean="0"/>
              <a:t>David McComas – NASA Goddard Space Flight Center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252519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Lunar Payload Services (CLPS)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486400"/>
          </a:xfrm>
        </p:spPr>
        <p:txBody>
          <a:bodyPr/>
          <a:lstStyle/>
          <a:p>
            <a:r>
              <a:rPr lang="en-US" sz="1800" dirty="0" smtClean="0"/>
              <a:t>11/29/18 NASA announced nine </a:t>
            </a:r>
            <a:r>
              <a:rPr lang="en-US" sz="1800" dirty="0"/>
              <a:t>U.S. companies </a:t>
            </a:r>
            <a:r>
              <a:rPr lang="en-US" sz="1800" dirty="0" smtClean="0"/>
              <a:t>that are </a:t>
            </a:r>
            <a:r>
              <a:rPr lang="en-US" sz="1800" dirty="0"/>
              <a:t>eligible to bid on NASA delivery services to the lunar surface through </a:t>
            </a:r>
            <a:r>
              <a:rPr lang="en-US" sz="1800" dirty="0" smtClean="0"/>
              <a:t>CLPS contracts</a:t>
            </a:r>
          </a:p>
          <a:p>
            <a:r>
              <a:rPr lang="en-US" sz="1800" dirty="0" smtClean="0"/>
              <a:t>These </a:t>
            </a:r>
            <a:r>
              <a:rPr lang="en-US" sz="1800" dirty="0"/>
              <a:t>companies will be able to bid on delivering science and technology payloads for NASA, including payload integration and operations, launching from Earth and landing on the surface of the Moon.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selected companies are: </a:t>
            </a:r>
          </a:p>
          <a:p>
            <a:pPr lvl="1"/>
            <a:r>
              <a:rPr lang="en-US" sz="1600" dirty="0"/>
              <a:t>Astrobotic Technology, Inc.: Pittsburgh</a:t>
            </a:r>
          </a:p>
          <a:p>
            <a:pPr lvl="1"/>
            <a:r>
              <a:rPr lang="en-US" sz="1600" dirty="0"/>
              <a:t>Deep Space Systems: Littleton, Colorado</a:t>
            </a:r>
          </a:p>
          <a:p>
            <a:pPr lvl="1"/>
            <a:r>
              <a:rPr lang="en-US" sz="1600" dirty="0"/>
              <a:t>Draper: Cambridge, Massachusetts</a:t>
            </a:r>
          </a:p>
          <a:p>
            <a:pPr lvl="1"/>
            <a:r>
              <a:rPr lang="en-US" sz="1600" dirty="0"/>
              <a:t>Firefly Aerospace, Inc.: Cedar Park, Texas</a:t>
            </a:r>
          </a:p>
          <a:p>
            <a:pPr lvl="1"/>
            <a:r>
              <a:rPr lang="en-US" sz="1600" dirty="0"/>
              <a:t>Intuitive Machines, LLC: Houston</a:t>
            </a:r>
          </a:p>
          <a:p>
            <a:pPr lvl="1"/>
            <a:r>
              <a:rPr lang="en-US" sz="1600" dirty="0"/>
              <a:t>Lockheed Martin Space: Littleton, Colorado</a:t>
            </a:r>
          </a:p>
          <a:p>
            <a:pPr lvl="1"/>
            <a:r>
              <a:rPr lang="en-US" sz="1600" dirty="0" err="1"/>
              <a:t>Masten</a:t>
            </a:r>
            <a:r>
              <a:rPr lang="en-US" sz="1600" dirty="0"/>
              <a:t> Space Systems, Inc.: Mojave, California</a:t>
            </a:r>
          </a:p>
          <a:p>
            <a:pPr lvl="1"/>
            <a:r>
              <a:rPr lang="en-US" sz="1600" dirty="0"/>
              <a:t>Moon Express: Cape Canaveral, Florida</a:t>
            </a:r>
          </a:p>
          <a:p>
            <a:pPr lvl="1"/>
            <a:r>
              <a:rPr lang="en-US" sz="1600" dirty="0"/>
              <a:t>Orbit Beyond: Edison, New </a:t>
            </a:r>
            <a:r>
              <a:rPr lang="en-US" sz="1600" dirty="0" smtClean="0"/>
              <a:t>Jersey</a:t>
            </a:r>
            <a:endParaRPr lang="en-US" sz="1600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381000" y="2971800"/>
            <a:ext cx="381000" cy="2286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381000" y="5181600"/>
            <a:ext cx="381000" cy="2286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381000" y="5562600"/>
            <a:ext cx="381000" cy="2286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6248400" y="6275832"/>
            <a:ext cx="381000" cy="2286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6213769"/>
            <a:ext cx="1877437" cy="352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Known </a:t>
            </a:r>
            <a:r>
              <a:rPr lang="en-US" dirty="0" err="1" smtClean="0"/>
              <a:t>cFS</a:t>
            </a:r>
            <a:r>
              <a:rPr lang="en-US" dirty="0" smtClean="0"/>
              <a:t>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0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CubeSat Launch </a:t>
            </a:r>
            <a:r>
              <a:rPr lang="en-US" dirty="0" err="1" smtClean="0"/>
              <a:t>Initiatve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99" y="969264"/>
            <a:ext cx="7571001" cy="49743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5985344"/>
            <a:ext cx="457200" cy="5099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8553" y="5986462"/>
            <a:ext cx="533400" cy="5667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0538" y="5943600"/>
            <a:ext cx="533401" cy="6253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37052" y="6098748"/>
            <a:ext cx="1082348" cy="352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24365" y="6063957"/>
            <a:ext cx="1197764" cy="352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Launched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73220" y="6093468"/>
            <a:ext cx="1313180" cy="352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Manifested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400" y="4733925"/>
            <a:ext cx="71437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1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cFS</a:t>
            </a:r>
            <a:r>
              <a:rPr lang="en-US" dirty="0" smtClean="0"/>
              <a:t> Launches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68" y="1143000"/>
            <a:ext cx="8042276" cy="4876800"/>
          </a:xfrm>
        </p:spPr>
        <p:txBody>
          <a:bodyPr>
            <a:normAutofit/>
          </a:bodyPr>
          <a:lstStyle/>
          <a:p>
            <a:r>
              <a:rPr lang="en-US" b="1" dirty="0"/>
              <a:t>Launched in </a:t>
            </a:r>
            <a:r>
              <a:rPr lang="en-US" b="1" dirty="0" smtClean="0"/>
              <a:t>2018</a:t>
            </a:r>
            <a:endParaRPr lang="en-US" dirty="0"/>
          </a:p>
          <a:p>
            <a:pPr lvl="1"/>
            <a:r>
              <a:rPr lang="en-US" dirty="0"/>
              <a:t>ATLAS, OSAL + </a:t>
            </a:r>
            <a:r>
              <a:rPr lang="en-US" dirty="0" err="1"/>
              <a:t>cFS</a:t>
            </a:r>
            <a:r>
              <a:rPr lang="en-US" dirty="0"/>
              <a:t> in simulator, NASA Goddard</a:t>
            </a:r>
          </a:p>
          <a:p>
            <a:pPr lvl="1"/>
            <a:r>
              <a:rPr lang="en-US" dirty="0" smtClean="0"/>
              <a:t>Solar </a:t>
            </a:r>
            <a:r>
              <a:rPr lang="en-US" dirty="0"/>
              <a:t>Probe Plus, </a:t>
            </a:r>
            <a:r>
              <a:rPr lang="en-US" dirty="0" err="1" smtClean="0"/>
              <a:t>cFE</a:t>
            </a:r>
            <a:r>
              <a:rPr lang="en-US" dirty="0" smtClean="0"/>
              <a:t>, Johns Hopkins Applied Physics Lab</a:t>
            </a:r>
          </a:p>
          <a:p>
            <a:pPr marL="457200" lvl="1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Upcoming </a:t>
            </a:r>
            <a:r>
              <a:rPr lang="en-US" b="1" dirty="0" smtClean="0"/>
              <a:t>Launches</a:t>
            </a:r>
            <a:endParaRPr lang="en-US" dirty="0"/>
          </a:p>
          <a:p>
            <a:pPr lvl="1"/>
            <a:r>
              <a:rPr lang="en-US" dirty="0" err="1"/>
              <a:t>BioSentinel</a:t>
            </a:r>
            <a:r>
              <a:rPr lang="en-US" dirty="0"/>
              <a:t>, </a:t>
            </a:r>
            <a:r>
              <a:rPr lang="en-US" dirty="0" smtClean="0"/>
              <a:t>NASA Ames</a:t>
            </a:r>
            <a:endParaRPr lang="en-US" dirty="0"/>
          </a:p>
          <a:p>
            <a:pPr lvl="1"/>
            <a:r>
              <a:rPr lang="en-US" dirty="0" smtClean="0"/>
              <a:t>Cactus-1, Capitol Tech</a:t>
            </a:r>
            <a:endParaRPr lang="en-US" dirty="0"/>
          </a:p>
          <a:p>
            <a:pPr lvl="1"/>
            <a:r>
              <a:rPr lang="en-US" dirty="0" err="1" smtClean="0"/>
              <a:t>CeReS</a:t>
            </a:r>
            <a:r>
              <a:rPr lang="en-US" dirty="0" smtClean="0"/>
              <a:t>, NASA Goddard</a:t>
            </a:r>
          </a:p>
          <a:p>
            <a:pPr lvl="1"/>
            <a:r>
              <a:rPr lang="en-US" dirty="0" smtClean="0"/>
              <a:t>GEDI, NASA Goddard</a:t>
            </a:r>
            <a:endParaRPr lang="en-US" dirty="0"/>
          </a:p>
          <a:p>
            <a:pPr lvl="1"/>
            <a:r>
              <a:rPr lang="en-US" dirty="0"/>
              <a:t>Lunar </a:t>
            </a:r>
            <a:r>
              <a:rPr lang="en-US" dirty="0" err="1" smtClean="0"/>
              <a:t>IceCube</a:t>
            </a:r>
            <a:r>
              <a:rPr lang="en-US" dirty="0" smtClean="0"/>
              <a:t>, Morehead State</a:t>
            </a:r>
            <a:endParaRPr lang="en-US" dirty="0"/>
          </a:p>
          <a:p>
            <a:pPr lvl="1"/>
            <a:r>
              <a:rPr lang="en-US" dirty="0" smtClean="0"/>
              <a:t>STF-1, NASA IVV</a:t>
            </a:r>
            <a:endParaRPr lang="en-US" dirty="0"/>
          </a:p>
          <a:p>
            <a:pPr lvl="1"/>
            <a:r>
              <a:rPr lang="en-US" smtClean="0"/>
              <a:t>STP-H6, USAF-NASA Goddard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041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cFS</a:t>
            </a:r>
            <a:r>
              <a:rPr lang="en-US" dirty="0" smtClean="0"/>
              <a:t> Workshop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7" y="993648"/>
            <a:ext cx="8042276" cy="487680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smtClean="0"/>
              <a:t>Bring </a:t>
            </a:r>
            <a:r>
              <a:rPr lang="en-US" sz="2400" b="1" dirty="0" err="1" smtClean="0"/>
              <a:t>cFS</a:t>
            </a:r>
            <a:r>
              <a:rPr lang="en-US" sz="2400" b="1" dirty="0" smtClean="0"/>
              <a:t> user’s together</a:t>
            </a:r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Communicate the current state of the community organization, products, and technologies</a:t>
            </a:r>
          </a:p>
          <a:p>
            <a:pPr lvl="1"/>
            <a:endParaRPr lang="en-US" sz="2400" b="1" dirty="0" smtClean="0"/>
          </a:p>
          <a:p>
            <a:r>
              <a:rPr lang="en-US" sz="2400" b="1" dirty="0" smtClean="0"/>
              <a:t>Get feedback to </a:t>
            </a:r>
            <a:r>
              <a:rPr lang="en-US" sz="2400" b="1" dirty="0"/>
              <a:t>understand </a:t>
            </a:r>
            <a:r>
              <a:rPr lang="en-US" sz="2400" b="1" dirty="0" smtClean="0"/>
              <a:t>people’s </a:t>
            </a:r>
            <a:r>
              <a:rPr lang="en-US" sz="2400" b="1" dirty="0"/>
              <a:t>perspectives, needs, and goals</a:t>
            </a:r>
            <a:endParaRPr lang="en-US" sz="2400" b="1" dirty="0" smtClean="0"/>
          </a:p>
          <a:p>
            <a:endParaRPr lang="en-US" sz="2400" b="1" dirty="0"/>
          </a:p>
          <a:p>
            <a:pPr marL="342900" lvl="1" indent="-342900">
              <a:spcAft>
                <a:spcPts val="1425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Connect people with </a:t>
            </a:r>
            <a:r>
              <a:rPr lang="en-US" sz="2400" b="1" dirty="0" smtClean="0"/>
              <a:t>ideas and </a:t>
            </a:r>
            <a:r>
              <a:rPr lang="en-US" sz="2400" b="1" dirty="0"/>
              <a:t>o</a:t>
            </a:r>
            <a:r>
              <a:rPr lang="en-US" sz="2400" b="1" dirty="0" smtClean="0"/>
              <a:t>rganize strategic paths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2590800" y="5638800"/>
            <a:ext cx="3660169" cy="873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18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cFS</a:t>
            </a:r>
            <a:r>
              <a:rPr lang="en-US" dirty="0" smtClean="0"/>
              <a:t> Workshop Agenda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9" y="1143000"/>
            <a:ext cx="9072614" cy="483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1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to Host and 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8013" cy="5922169"/>
          </a:xfrm>
        </p:spPr>
        <p:txBody>
          <a:bodyPr/>
          <a:lstStyle/>
          <a:p>
            <a:r>
              <a:rPr lang="en-US" b="1" dirty="0" smtClean="0"/>
              <a:t>Host Southwest Research Institute (</a:t>
            </a:r>
            <a:r>
              <a:rPr lang="en-US" b="1" dirty="0" err="1" smtClean="0"/>
              <a:t>SwRI</a:t>
            </a:r>
            <a:r>
              <a:rPr lang="en-US" b="1" dirty="0" smtClean="0"/>
              <a:t>)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Planning Committee </a:t>
            </a:r>
          </a:p>
          <a:p>
            <a:pPr lvl="1"/>
            <a:r>
              <a:rPr lang="en-US" dirty="0"/>
              <a:t>Aerospace </a:t>
            </a:r>
            <a:r>
              <a:rPr lang="en-US" dirty="0" smtClean="0"/>
              <a:t>Corporation</a:t>
            </a:r>
          </a:p>
          <a:p>
            <a:pPr lvl="1"/>
            <a:r>
              <a:rPr lang="en-US" dirty="0" smtClean="0"/>
              <a:t>Johns </a:t>
            </a:r>
            <a:r>
              <a:rPr lang="en-US" dirty="0"/>
              <a:t>Hopkins University Applied Physics </a:t>
            </a:r>
            <a:r>
              <a:rPr lang="en-US" dirty="0" smtClean="0"/>
              <a:t>Laboratory</a:t>
            </a:r>
          </a:p>
          <a:p>
            <a:pPr lvl="1"/>
            <a:r>
              <a:rPr lang="en-US" dirty="0" smtClean="0"/>
              <a:t>NASA: GSFC, JPL, MSFC</a:t>
            </a:r>
          </a:p>
          <a:p>
            <a:pPr lvl="1"/>
            <a:r>
              <a:rPr lang="en-US" dirty="0" smtClean="0"/>
              <a:t>Southwest Research Institute</a:t>
            </a:r>
          </a:p>
          <a:p>
            <a:endParaRPr lang="en-US" b="1" dirty="0" smtClean="0"/>
          </a:p>
          <a:p>
            <a:r>
              <a:rPr lang="en-US" b="1" dirty="0" smtClean="0"/>
              <a:t>Sponsors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6" y="5105400"/>
            <a:ext cx="84963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8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Core Flight System (</a:t>
            </a:r>
            <a:r>
              <a:rPr lang="en-US" dirty="0" err="1"/>
              <a:t>cFS</a:t>
            </a:r>
            <a:r>
              <a:rPr lang="en-US" dirty="0"/>
              <a:t>) 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 NASA multi-center </a:t>
            </a:r>
            <a:r>
              <a:rPr lang="en-US" sz="1800" dirty="0">
                <a:solidFill>
                  <a:schemeClr val="tx1"/>
                </a:solidFill>
              </a:rPr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onfiguration </a:t>
            </a:r>
            <a:r>
              <a:rPr lang="en-US" sz="1800" dirty="0">
                <a:solidFill>
                  <a:schemeClr val="tx1"/>
                </a:solidFill>
              </a:rPr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ontrolled open source flight software </a:t>
            </a:r>
            <a:r>
              <a:rPr lang="en-US" sz="1800" u="sng" dirty="0" smtClean="0">
                <a:solidFill>
                  <a:schemeClr val="tx1"/>
                </a:solidFill>
              </a:rPr>
              <a:t>framework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The framework is ported to a platform and augmented with </a:t>
            </a:r>
            <a:r>
              <a:rPr lang="en-US" sz="1800" u="sng" dirty="0" smtClean="0">
                <a:solidFill>
                  <a:schemeClr val="tx1"/>
                </a:solidFill>
              </a:rPr>
              <a:t>applications</a:t>
            </a:r>
            <a:r>
              <a:rPr lang="en-US" sz="1800" dirty="0" smtClean="0">
                <a:solidFill>
                  <a:schemeClr val="tx1"/>
                </a:solidFill>
              </a:rPr>
              <a:t> to create </a:t>
            </a:r>
            <a:r>
              <a:rPr lang="en-US" sz="1800" u="sng" dirty="0" smtClean="0">
                <a:solidFill>
                  <a:schemeClr val="tx1"/>
                </a:solidFill>
              </a:rPr>
              <a:t>Core Flight System (</a:t>
            </a:r>
            <a:r>
              <a:rPr lang="en-US" sz="1800" u="sng" dirty="0" err="1" smtClean="0">
                <a:solidFill>
                  <a:schemeClr val="tx1"/>
                </a:solidFill>
              </a:rPr>
              <a:t>cFS</a:t>
            </a:r>
            <a:r>
              <a:rPr lang="en-US" sz="1800" u="sng" dirty="0" smtClean="0">
                <a:solidFill>
                  <a:schemeClr val="tx1"/>
                </a:solidFill>
              </a:rPr>
              <a:t>) distributions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A worldwide </a:t>
            </a:r>
            <a:r>
              <a:rPr lang="en-US" sz="1800" u="sng" dirty="0" smtClean="0">
                <a:solidFill>
                  <a:schemeClr val="tx1"/>
                </a:solidFill>
              </a:rPr>
              <a:t>community</a:t>
            </a:r>
            <a:r>
              <a:rPr lang="en-US" sz="1800" dirty="0" smtClean="0">
                <a:solidFill>
                  <a:schemeClr val="tx1"/>
                </a:solidFill>
              </a:rPr>
              <a:t> from government, industry, and academia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Cube 5"/>
          <p:cNvSpPr/>
          <p:nvPr/>
        </p:nvSpPr>
        <p:spPr bwMode="auto">
          <a:xfrm>
            <a:off x="914401" y="2808262"/>
            <a:ext cx="3733800" cy="392138"/>
          </a:xfrm>
          <a:prstGeom prst="cube">
            <a:avLst/>
          </a:prstGeom>
          <a:solidFill>
            <a:srgbClr val="7AC6D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000000"/>
                </a:solidFill>
              </a:rPr>
              <a:t>Platform Implementation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914400" y="2602101"/>
            <a:ext cx="3733801" cy="335390"/>
          </a:xfrm>
          <a:prstGeom prst="cube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rgbClr val="000000"/>
                </a:solidFill>
              </a:rPr>
              <a:t>Platform Application Programmer Interface</a:t>
            </a:r>
          </a:p>
        </p:txBody>
      </p:sp>
      <p:sp>
        <p:nvSpPr>
          <p:cNvPr id="8" name="Cube 7"/>
          <p:cNvSpPr/>
          <p:nvPr/>
        </p:nvSpPr>
        <p:spPr bwMode="auto">
          <a:xfrm>
            <a:off x="914400" y="2280532"/>
            <a:ext cx="3733801" cy="400081"/>
          </a:xfrm>
          <a:prstGeom prst="cube">
            <a:avLst/>
          </a:prstGeom>
          <a:solidFill>
            <a:srgbClr val="7AC6D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000000"/>
                </a:solidFill>
              </a:rPr>
              <a:t>Core Flight Executive Implementation</a:t>
            </a:r>
          </a:p>
        </p:txBody>
      </p:sp>
      <p:sp>
        <p:nvSpPr>
          <p:cNvPr id="9" name="Cube 8"/>
          <p:cNvSpPr/>
          <p:nvPr/>
        </p:nvSpPr>
        <p:spPr bwMode="auto">
          <a:xfrm>
            <a:off x="914402" y="2051932"/>
            <a:ext cx="3733800" cy="366648"/>
          </a:xfrm>
          <a:prstGeom prst="cube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err="1" smtClean="0">
                <a:solidFill>
                  <a:srgbClr val="000000"/>
                </a:solidFill>
              </a:rPr>
              <a:t>cFE</a:t>
            </a:r>
            <a:r>
              <a:rPr lang="en-US" sz="1400" b="1" kern="0" dirty="0" smtClean="0">
                <a:solidFill>
                  <a:srgbClr val="000000"/>
                </a:solidFill>
              </a:rPr>
              <a:t> Application Programmer Interface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994731" y="1753140"/>
            <a:ext cx="3813043" cy="182825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 fontAlgn="base">
              <a:spcAft>
                <a:spcPts val="600"/>
              </a:spcAft>
            </a:pPr>
            <a:r>
              <a:rPr lang="en-US" sz="1400" dirty="0" smtClean="0"/>
              <a:t>Layered </a:t>
            </a:r>
            <a:r>
              <a:rPr lang="en-US" sz="1400" dirty="0"/>
              <a:t>architecture </a:t>
            </a:r>
            <a:r>
              <a:rPr lang="en-US" sz="1400" dirty="0" smtClean="0"/>
              <a:t>with international </a:t>
            </a:r>
            <a:r>
              <a:rPr lang="en-US" sz="1400" dirty="0"/>
              <a:t>standards-based </a:t>
            </a:r>
            <a:r>
              <a:rPr lang="en-US" sz="1400" dirty="0" smtClean="0"/>
              <a:t>interfaces</a:t>
            </a:r>
          </a:p>
          <a:p>
            <a:pPr marL="173038" indent="-173038" fontAlgn="base">
              <a:spcAft>
                <a:spcPts val="600"/>
              </a:spcAft>
            </a:pPr>
            <a:r>
              <a:rPr lang="en-US" sz="1400" dirty="0" smtClean="0"/>
              <a:t>Provides development tools and runtime environment for user applications</a:t>
            </a:r>
          </a:p>
          <a:p>
            <a:pPr marL="173038" indent="-173038">
              <a:spcAft>
                <a:spcPts val="600"/>
              </a:spcAft>
            </a:pPr>
            <a:r>
              <a:rPr lang="en-US" sz="1400" dirty="0"/>
              <a:t>Reusable </a:t>
            </a:r>
            <a:r>
              <a:rPr lang="en-US" sz="1400" dirty="0" smtClean="0"/>
              <a:t>NASA Class A/B </a:t>
            </a:r>
            <a:r>
              <a:rPr lang="en-US" sz="1400" dirty="0"/>
              <a:t>lifecycle </a:t>
            </a:r>
            <a:r>
              <a:rPr lang="en-US" sz="1400" dirty="0" smtClean="0"/>
              <a:t>artifacts</a:t>
            </a:r>
            <a:r>
              <a:rPr lang="en-US" sz="1400" dirty="0"/>
              <a:t>: requirements, design, code, tests, and documents</a:t>
            </a:r>
          </a:p>
          <a:p>
            <a:pPr marL="173038" indent="-173038" fontAlgn="base">
              <a:spcAft>
                <a:spcPts val="600"/>
              </a:spcAft>
            </a:pPr>
            <a:endParaRPr lang="en-US" sz="1400" dirty="0" smtClean="0"/>
          </a:p>
        </p:txBody>
      </p:sp>
      <p:sp>
        <p:nvSpPr>
          <p:cNvPr id="11" name="Cube 10"/>
          <p:cNvSpPr/>
          <p:nvPr/>
        </p:nvSpPr>
        <p:spPr bwMode="auto">
          <a:xfrm>
            <a:off x="2667000" y="4964584"/>
            <a:ext cx="3124200" cy="369416"/>
          </a:xfrm>
          <a:prstGeom prst="cube">
            <a:avLst/>
          </a:prstGeom>
          <a:solidFill>
            <a:srgbClr val="7AC6D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000000"/>
                </a:solidFill>
              </a:rPr>
              <a:t>Platform Implementation</a:t>
            </a:r>
          </a:p>
        </p:txBody>
      </p:sp>
      <p:sp>
        <p:nvSpPr>
          <p:cNvPr id="12" name="Cube 11"/>
          <p:cNvSpPr/>
          <p:nvPr/>
        </p:nvSpPr>
        <p:spPr bwMode="auto">
          <a:xfrm>
            <a:off x="2667000" y="4964583"/>
            <a:ext cx="3048000" cy="94514"/>
          </a:xfrm>
          <a:prstGeom prst="cube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kern="0" dirty="0" smtClean="0">
              <a:solidFill>
                <a:srgbClr val="000000"/>
              </a:solidFill>
            </a:endParaRPr>
          </a:p>
        </p:txBody>
      </p:sp>
      <p:sp>
        <p:nvSpPr>
          <p:cNvPr id="13" name="Cube 12"/>
          <p:cNvSpPr/>
          <p:nvPr/>
        </p:nvSpPr>
        <p:spPr bwMode="auto">
          <a:xfrm>
            <a:off x="2667000" y="4636964"/>
            <a:ext cx="3124200" cy="369416"/>
          </a:xfrm>
          <a:prstGeom prst="cube">
            <a:avLst/>
          </a:prstGeom>
          <a:solidFill>
            <a:srgbClr val="7AC6D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rgbClr val="000000"/>
                </a:solidFill>
              </a:rPr>
              <a:t>Core Flight Executive</a:t>
            </a:r>
          </a:p>
        </p:txBody>
      </p:sp>
      <p:sp>
        <p:nvSpPr>
          <p:cNvPr id="14" name="Cube 13"/>
          <p:cNvSpPr/>
          <p:nvPr/>
        </p:nvSpPr>
        <p:spPr bwMode="auto">
          <a:xfrm>
            <a:off x="2667000" y="4636964"/>
            <a:ext cx="3048000" cy="87626"/>
          </a:xfrm>
          <a:prstGeom prst="cube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kern="0" dirty="0" smtClean="0">
              <a:solidFill>
                <a:srgbClr val="000000"/>
              </a:solidFill>
            </a:endParaRPr>
          </a:p>
        </p:txBody>
      </p:sp>
      <p:sp>
        <p:nvSpPr>
          <p:cNvPr id="15" name="Cube 14"/>
          <p:cNvSpPr/>
          <p:nvPr/>
        </p:nvSpPr>
        <p:spPr bwMode="auto">
          <a:xfrm>
            <a:off x="2667000" y="4288446"/>
            <a:ext cx="3124200" cy="369416"/>
          </a:xfrm>
          <a:prstGeom prst="cube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000000"/>
                </a:solidFill>
              </a:rPr>
              <a:t>User Applications</a:t>
            </a:r>
          </a:p>
        </p:txBody>
      </p:sp>
    </p:spTree>
    <p:extLst>
      <p:ext uri="{BB962C8B-B14F-4D97-AF65-F5344CB8AC3E}">
        <p14:creationId xmlns:p14="http://schemas.microsoft.com/office/powerpoint/2010/main" val="6418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cFS</a:t>
            </a:r>
            <a:r>
              <a:rPr lang="en-US" dirty="0" smtClean="0"/>
              <a:t> Historical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7" y="838200"/>
            <a:ext cx="8042276" cy="5715000"/>
          </a:xfrm>
        </p:spPr>
        <p:txBody>
          <a:bodyPr>
            <a:noAutofit/>
          </a:bodyPr>
          <a:lstStyle/>
          <a:p>
            <a:r>
              <a:rPr lang="en-US" b="1" dirty="0" smtClean="0"/>
              <a:t>&lt; 2007: Birth of core Flight Executive (</a:t>
            </a:r>
            <a:r>
              <a:rPr lang="en-US" b="1" dirty="0" err="1" smtClean="0"/>
              <a:t>cFE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NASA Goddard Space Flight Center performed an assessment of FSW reuse to date, heritage analysis, architectural trades</a:t>
            </a:r>
          </a:p>
          <a:p>
            <a:pPr lvl="1"/>
            <a:r>
              <a:rPr lang="en-US" dirty="0" smtClean="0"/>
              <a:t>Project independent funding kick started the effort</a:t>
            </a:r>
          </a:p>
          <a:p>
            <a:pPr lvl="1"/>
            <a:r>
              <a:rPr lang="en-US" dirty="0" smtClean="0"/>
              <a:t>Operating System Abstraction Layer (OSAL) released as open source</a:t>
            </a:r>
          </a:p>
          <a:p>
            <a:endParaRPr lang="en-US" b="1" dirty="0" smtClean="0"/>
          </a:p>
          <a:p>
            <a:r>
              <a:rPr lang="en-US" b="1" dirty="0" smtClean="0"/>
              <a:t>2007: </a:t>
            </a:r>
            <a:r>
              <a:rPr lang="en-US" b="1" dirty="0" err="1" smtClean="0"/>
              <a:t>cFE</a:t>
            </a:r>
            <a:r>
              <a:rPr lang="en-US" b="1" dirty="0" smtClean="0"/>
              <a:t> goes to the Moon</a:t>
            </a:r>
          </a:p>
          <a:p>
            <a:pPr lvl="1"/>
            <a:r>
              <a:rPr lang="en-US" dirty="0" smtClean="0"/>
              <a:t>Lunar Reconnaissance Orbiter (LRO) first to use OSAL &amp; </a:t>
            </a:r>
            <a:r>
              <a:rPr lang="en-US" dirty="0" err="1" smtClean="0"/>
              <a:t>cFE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2008 – 2014: Birth of core Flight System (</a:t>
            </a:r>
            <a:r>
              <a:rPr lang="en-US" b="1" dirty="0" err="1" smtClean="0"/>
              <a:t>cFS</a:t>
            </a:r>
            <a:r>
              <a:rPr lang="en-US" b="1" dirty="0" smtClean="0"/>
              <a:t>)</a:t>
            </a:r>
          </a:p>
          <a:p>
            <a:pPr lvl="1"/>
            <a:r>
              <a:rPr lang="en-US" dirty="0" err="1" smtClean="0"/>
              <a:t>cFE</a:t>
            </a:r>
            <a:r>
              <a:rPr lang="en-US" dirty="0" smtClean="0"/>
              <a:t> released as open source</a:t>
            </a:r>
          </a:p>
          <a:p>
            <a:pPr lvl="1"/>
            <a:r>
              <a:rPr lang="en-US" dirty="0" smtClean="0"/>
              <a:t>Goddard developed 12 </a:t>
            </a:r>
            <a:r>
              <a:rPr lang="en-US" dirty="0" err="1" smtClean="0"/>
              <a:t>cFS</a:t>
            </a:r>
            <a:r>
              <a:rPr lang="en-US" dirty="0" smtClean="0"/>
              <a:t> applications</a:t>
            </a:r>
          </a:p>
          <a:p>
            <a:pPr lvl="1"/>
            <a:r>
              <a:rPr lang="en-US" dirty="0" smtClean="0"/>
              <a:t>Leveraged project funding </a:t>
            </a:r>
          </a:p>
          <a:p>
            <a:pPr lvl="1"/>
            <a:r>
              <a:rPr lang="en-US" dirty="0" smtClean="0"/>
              <a:t>JSC certified Class </a:t>
            </a:r>
            <a:r>
              <a:rPr lang="en-US" dirty="0"/>
              <a:t>A pedigree </a:t>
            </a:r>
            <a:r>
              <a:rPr lang="en-US" dirty="0" smtClean="0"/>
              <a:t>of </a:t>
            </a:r>
            <a:r>
              <a:rPr lang="en-US" dirty="0" err="1" smtClean="0"/>
              <a:t>cFE</a:t>
            </a:r>
            <a:r>
              <a:rPr lang="en-US" dirty="0" smtClean="0"/>
              <a:t> targeted to the </a:t>
            </a:r>
            <a:r>
              <a:rPr lang="en-US" dirty="0"/>
              <a:t>ARINC-653</a:t>
            </a:r>
          </a:p>
          <a:p>
            <a:pPr lvl="1"/>
            <a:endParaRPr lang="en-US" sz="12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1215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cFS</a:t>
            </a:r>
            <a:r>
              <a:rPr lang="en-US" dirty="0" smtClean="0"/>
              <a:t> Historical Context </a:t>
            </a:r>
            <a:r>
              <a:rPr lang="en-US" sz="1800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15000"/>
          </a:xfrm>
        </p:spPr>
        <p:txBody>
          <a:bodyPr>
            <a:noAutofit/>
          </a:bodyPr>
          <a:lstStyle/>
          <a:p>
            <a:r>
              <a:rPr lang="en-US" b="1" dirty="0" smtClean="0"/>
              <a:t>2014: Birth of a Community</a:t>
            </a:r>
          </a:p>
          <a:p>
            <a:pPr lvl="1"/>
            <a:r>
              <a:rPr lang="en-US" dirty="0" err="1" smtClean="0"/>
              <a:t>cFS</a:t>
            </a:r>
            <a:r>
              <a:rPr lang="en-US" dirty="0" smtClean="0"/>
              <a:t> NASA Workshop (12/14 at GRC) established a NASA-wide repository managed by a NASA multi-center Configuration Control Board (CCB)</a:t>
            </a:r>
          </a:p>
          <a:p>
            <a:endParaRPr lang="en-US" b="1" dirty="0" smtClean="0"/>
          </a:p>
          <a:p>
            <a:r>
              <a:rPr lang="en-US" b="1" dirty="0" smtClean="0"/>
              <a:t>2015: Community Youth</a:t>
            </a:r>
          </a:p>
          <a:p>
            <a:pPr lvl="1"/>
            <a:r>
              <a:rPr lang="en-US" dirty="0" smtClean="0"/>
              <a:t>12 Goddard applications released as open source</a:t>
            </a:r>
          </a:p>
          <a:p>
            <a:pPr lvl="1"/>
            <a:r>
              <a:rPr lang="en-US" dirty="0" smtClean="0"/>
              <a:t>CCB successfully released </a:t>
            </a:r>
            <a:r>
              <a:rPr lang="en-US" dirty="0" err="1" smtClean="0"/>
              <a:t>cFE</a:t>
            </a:r>
            <a:r>
              <a:rPr lang="en-US" dirty="0" smtClean="0"/>
              <a:t> 6.4.2 </a:t>
            </a:r>
          </a:p>
          <a:p>
            <a:pPr lvl="1"/>
            <a:r>
              <a:rPr lang="en-US" dirty="0" err="1" smtClean="0"/>
              <a:t>cFE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unctional Application Programmer Interface (API) is unchanged since LRO </a:t>
            </a:r>
          </a:p>
          <a:p>
            <a:pPr lvl="1"/>
            <a:r>
              <a:rPr lang="en-US" dirty="0" smtClean="0"/>
              <a:t>Held first </a:t>
            </a:r>
            <a:r>
              <a:rPr lang="en-US" dirty="0" err="1" smtClean="0"/>
              <a:t>cFS</a:t>
            </a:r>
            <a:r>
              <a:rPr lang="en-US" dirty="0" smtClean="0"/>
              <a:t> Workshop at Johns Hopkins Applied Physics Lab</a:t>
            </a:r>
          </a:p>
          <a:p>
            <a:endParaRPr lang="en-US" b="1" dirty="0" smtClean="0"/>
          </a:p>
          <a:p>
            <a:r>
              <a:rPr lang="en-US" b="1" dirty="0" smtClean="0"/>
              <a:t>2016-2018: </a:t>
            </a:r>
            <a:r>
              <a:rPr lang="en-US" b="1" dirty="0"/>
              <a:t>Community </a:t>
            </a:r>
            <a:r>
              <a:rPr lang="en-US" b="1" dirty="0" smtClean="0"/>
              <a:t>Adolescence</a:t>
            </a:r>
            <a:endParaRPr lang="en-US" b="1" dirty="0"/>
          </a:p>
          <a:p>
            <a:pPr lvl="1"/>
            <a:r>
              <a:rPr lang="en-US" dirty="0" smtClean="0"/>
              <a:t>CCB successfully released </a:t>
            </a:r>
            <a:r>
              <a:rPr lang="en-US" dirty="0" err="1" smtClean="0"/>
              <a:t>cFE</a:t>
            </a:r>
            <a:r>
              <a:rPr lang="en-US" dirty="0" smtClean="0"/>
              <a:t> 6.5.* and </a:t>
            </a:r>
            <a:r>
              <a:rPr lang="en-US" dirty="0" err="1" smtClean="0"/>
              <a:t>cFE</a:t>
            </a:r>
            <a:r>
              <a:rPr lang="en-US" dirty="0" smtClean="0"/>
              <a:t> 6.6</a:t>
            </a:r>
          </a:p>
          <a:p>
            <a:pPr lvl="1"/>
            <a:r>
              <a:rPr lang="en-US" dirty="0" smtClean="0"/>
              <a:t>NASA Johnson contributes tools and apps</a:t>
            </a:r>
          </a:p>
          <a:p>
            <a:pPr lvl="1"/>
            <a:r>
              <a:rPr lang="en-US" dirty="0" smtClean="0"/>
              <a:t>Held </a:t>
            </a:r>
            <a:r>
              <a:rPr lang="en-US" dirty="0" err="1" smtClean="0"/>
              <a:t>cFS</a:t>
            </a:r>
            <a:r>
              <a:rPr lang="en-US" dirty="0" smtClean="0"/>
              <a:t> Workshop each year</a:t>
            </a:r>
            <a:endParaRPr lang="en-US" sz="12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9277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Helpful Architecture View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0" y="914400"/>
            <a:ext cx="77724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“Software application architecture is the process of defining a structured solution that meets all of the technical and operational requirements, while </a:t>
            </a:r>
            <a:r>
              <a:rPr kumimoji="0" lang="en-US" sz="2000" b="1" i="1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optimizing common quality attributes</a:t>
            </a:r>
            <a:r>
              <a:rPr lang="en-US" i="1" kern="0" noProof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such as performance, security, and manageability.</a:t>
            </a:r>
            <a:r>
              <a:rPr kumimoji="0" lang="en-US" sz="2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20969" y="2449618"/>
            <a:ext cx="7661031" cy="3659012"/>
            <a:chOff x="720969" y="2714731"/>
            <a:chExt cx="7661031" cy="3659012"/>
          </a:xfrm>
        </p:grpSpPr>
        <p:pic>
          <p:nvPicPr>
            <p:cNvPr id="5" name="Picture 4" descr="Ee658098.e4676123-5766-4852-929e-58ec77997928(en-us,PandP.10)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2714731"/>
              <a:ext cx="3352800" cy="2871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TextBox 2"/>
            <p:cNvSpPr txBox="1"/>
            <p:nvPr/>
          </p:nvSpPr>
          <p:spPr>
            <a:xfrm>
              <a:off x="720969" y="5665857"/>
              <a:ext cx="76610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i="1" dirty="0" smtClean="0"/>
                <a:t>“Systems </a:t>
              </a:r>
              <a:r>
                <a:rPr lang="en-US" sz="2000" b="0" i="1" dirty="0"/>
                <a:t>should be designed with consideration for the user, the system (the IT infrastructure), and the business goals</a:t>
              </a:r>
              <a:r>
                <a:rPr lang="en-US" sz="2000" b="0" i="1" dirty="0" smtClean="0"/>
                <a:t>.”</a:t>
              </a:r>
              <a:endParaRPr lang="en-US" sz="2000" i="1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137160" y="6324600"/>
            <a:ext cx="9012936" cy="265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Ref: Microsoft </a:t>
            </a:r>
            <a:r>
              <a:rPr lang="en-US" sz="1200" dirty="0"/>
              <a:t>Application Architecture Guide, 2nd Edition 	</a:t>
            </a:r>
            <a:r>
              <a:rPr lang="en-US" sz="1200" u="sng" kern="0" dirty="0">
                <a:solidFill>
                  <a:srgbClr val="000000"/>
                </a:solidFill>
                <a:latin typeface="Arial"/>
                <a:hlinkClick r:id="rId4"/>
              </a:rPr>
              <a:t>https://msdn.microsoft.com/en-us/library/ee658098.aspx</a:t>
            </a:r>
            <a:r>
              <a:rPr lang="en-US" sz="1200" kern="0" dirty="0">
                <a:solidFill>
                  <a:srgbClr val="000000"/>
                </a:solidFill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097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42276" cy="682532"/>
          </a:xfrm>
        </p:spPr>
        <p:txBody>
          <a:bodyPr/>
          <a:lstStyle/>
          <a:p>
            <a:r>
              <a:rPr lang="en-US" altLang="en-US" dirty="0" err="1" smtClean="0"/>
              <a:t>cFS</a:t>
            </a:r>
            <a:r>
              <a:rPr lang="en-US" altLang="en-US" dirty="0" smtClean="0"/>
              <a:t> Evolution: User Perspective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b="1" dirty="0" smtClean="0"/>
              <a:t>Users have expanded from a Goddard branch to a global community</a:t>
            </a:r>
          </a:p>
          <a:p>
            <a:pPr lvl="1">
              <a:spcAft>
                <a:spcPts val="600"/>
              </a:spcAft>
            </a:pPr>
            <a:r>
              <a:rPr lang="en-US" altLang="en-US" sz="1800" b="0" dirty="0" smtClean="0"/>
              <a:t>Universities, commercial businesses, government agencies, hobbyist</a:t>
            </a:r>
            <a:endParaRPr lang="en-US" altLang="en-US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smtClean="0"/>
              <a:t>Different users have different QA priorities</a:t>
            </a:r>
          </a:p>
          <a:p>
            <a:pPr lvl="1">
              <a:spcAft>
                <a:spcPts val="600"/>
              </a:spcAft>
            </a:pPr>
            <a:r>
              <a:rPr lang="en-US" altLang="en-US" sz="1800" b="0" dirty="0" smtClean="0"/>
              <a:t>E.g. universities want ease of deployment</a:t>
            </a:r>
            <a:r>
              <a:rPr lang="en-US" altLang="en-US" sz="1800" dirty="0" smtClean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smtClean="0"/>
              <a:t>DoD has only expressed a cursory interest</a:t>
            </a:r>
          </a:p>
          <a:p>
            <a:pPr lvl="1">
              <a:spcAft>
                <a:spcPts val="600"/>
              </a:spcAft>
            </a:pPr>
            <a:r>
              <a:rPr lang="en-US" altLang="en-US" sz="1800" b="0" dirty="0" smtClean="0"/>
              <a:t>Security was a low priority QA for Goddard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smtClean="0"/>
              <a:t>High demand for information that was people </a:t>
            </a:r>
            <a:r>
              <a:rPr lang="en-US" altLang="en-US" sz="2400" b="1" dirty="0"/>
              <a:t>c</a:t>
            </a:r>
            <a:r>
              <a:rPr lang="en-US" altLang="en-US" sz="2400" b="1" dirty="0" smtClean="0"/>
              <a:t>entric at Goddard</a:t>
            </a:r>
          </a:p>
          <a:p>
            <a:pPr lvl="1">
              <a:spcAft>
                <a:spcPts val="600"/>
              </a:spcAft>
            </a:pPr>
            <a:r>
              <a:rPr lang="en-US" altLang="en-US" sz="1800" b="0" dirty="0" smtClean="0"/>
              <a:t>Systems engineering documentation, help desk, and training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smtClean="0"/>
              <a:t>Frustration with quasi-open source project</a:t>
            </a:r>
          </a:p>
          <a:p>
            <a:pPr lvl="1">
              <a:spcAft>
                <a:spcPts val="600"/>
              </a:spcAft>
            </a:pPr>
            <a:r>
              <a:rPr lang="en-US" altLang="en-US" sz="1800" b="0" dirty="0" smtClean="0"/>
              <a:t>Government rules and regulations prevent the government from running a conventional open source community</a:t>
            </a:r>
          </a:p>
        </p:txBody>
      </p:sp>
    </p:spTree>
    <p:extLst>
      <p:ext uri="{BB962C8B-B14F-4D97-AF65-F5344CB8AC3E}">
        <p14:creationId xmlns:p14="http://schemas.microsoft.com/office/powerpoint/2010/main" val="6334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31" y="76200"/>
            <a:ext cx="8534400" cy="688975"/>
          </a:xfrm>
        </p:spPr>
        <p:txBody>
          <a:bodyPr/>
          <a:lstStyle/>
          <a:p>
            <a:r>
              <a:rPr lang="en-US" dirty="0" err="1" smtClean="0"/>
              <a:t>cFS</a:t>
            </a:r>
            <a:r>
              <a:rPr lang="en-US" dirty="0" smtClean="0"/>
              <a:t> </a:t>
            </a:r>
            <a:r>
              <a:rPr lang="en-US" altLang="en-US" dirty="0"/>
              <a:t>Evolution </a:t>
            </a:r>
            <a:r>
              <a:rPr lang="en-US" dirty="0" smtClean="0"/>
              <a:t>: System</a:t>
            </a:r>
            <a:r>
              <a:rPr lang="en-US" altLang="en-US" dirty="0"/>
              <a:t> Perspective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743" y="1219200"/>
            <a:ext cx="8281988" cy="508635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b="1" dirty="0" smtClean="0"/>
              <a:t>What has scaled well with increased user base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800" b="0" dirty="0" smtClean="0"/>
              <a:t>Scheduler </a:t>
            </a:r>
            <a:r>
              <a:rPr lang="en-US" sz="1800" b="0" dirty="0"/>
              <a:t>as an app</a:t>
            </a:r>
          </a:p>
          <a:p>
            <a:pPr lvl="1">
              <a:spcAft>
                <a:spcPts val="600"/>
              </a:spcAft>
            </a:pPr>
            <a:r>
              <a:rPr lang="en-US" sz="1800" b="0" dirty="0"/>
              <a:t>API </a:t>
            </a:r>
            <a:r>
              <a:rPr lang="en-US" sz="1800" b="0" dirty="0" smtClean="0"/>
              <a:t>stability</a:t>
            </a:r>
            <a:endParaRPr lang="en-US" sz="2400" dirty="0" smtClean="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/>
              <a:t>What </a:t>
            </a:r>
            <a:r>
              <a:rPr lang="en-US" sz="2400" b="1" dirty="0"/>
              <a:t>has </a:t>
            </a:r>
            <a:r>
              <a:rPr lang="en-US" sz="2400" b="1" dirty="0" smtClean="0"/>
              <a:t>not scaled </a:t>
            </a:r>
            <a:r>
              <a:rPr lang="en-US" sz="2400" b="1" dirty="0"/>
              <a:t>well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b="0" dirty="0" smtClean="0"/>
              <a:t>Artifacts developed </a:t>
            </a:r>
            <a:r>
              <a:rPr lang="en-US" b="0" dirty="0"/>
              <a:t>for Goddard-specific </a:t>
            </a:r>
            <a:r>
              <a:rPr lang="en-US" b="0" dirty="0" smtClean="0"/>
              <a:t>environments and have not been transformed to a general purpose solution</a:t>
            </a:r>
            <a:endParaRPr lang="en-US" b="0" dirty="0"/>
          </a:p>
          <a:p>
            <a:pPr lvl="2">
              <a:lnSpc>
                <a:spcPct val="80000"/>
              </a:lnSpc>
              <a:spcAft>
                <a:spcPts val="600"/>
              </a:spcAft>
            </a:pPr>
            <a:r>
              <a:rPr lang="en-US" sz="1800" b="0" dirty="0" smtClean="0"/>
              <a:t>Table generation tools </a:t>
            </a:r>
          </a:p>
          <a:p>
            <a:pPr lvl="2">
              <a:lnSpc>
                <a:spcPct val="80000"/>
              </a:lnSpc>
              <a:spcAft>
                <a:spcPts val="600"/>
              </a:spcAft>
            </a:pPr>
            <a:r>
              <a:rPr lang="en-US" sz="1800" b="0" dirty="0" smtClean="0"/>
              <a:t>Build </a:t>
            </a:r>
            <a:r>
              <a:rPr lang="en-US" sz="1800" b="0" dirty="0"/>
              <a:t>test </a:t>
            </a:r>
            <a:r>
              <a:rPr lang="en-US" sz="1800" b="0" dirty="0" smtClean="0"/>
              <a:t>scripts</a:t>
            </a:r>
            <a:endParaRPr lang="en-US" b="0" dirty="0" smtClean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800" b="0" dirty="0" smtClean="0"/>
              <a:t>Lack of documentation</a:t>
            </a:r>
            <a:endParaRPr lang="en-US" sz="1800" b="0" dirty="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/>
              <a:t>Ongoing conversations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800" b="0" dirty="0" smtClean="0"/>
              <a:t>Binary vs </a:t>
            </a:r>
            <a:r>
              <a:rPr lang="en-US" sz="1800" b="0" dirty="0"/>
              <a:t>Text </a:t>
            </a:r>
            <a:r>
              <a:rPr lang="en-US" sz="1800" b="0" dirty="0" smtClean="0"/>
              <a:t>Tables</a:t>
            </a:r>
          </a:p>
          <a:p>
            <a:pPr lvl="1">
              <a:spcAft>
                <a:spcPts val="600"/>
              </a:spcAft>
            </a:pPr>
            <a:r>
              <a:rPr lang="en-US" sz="1800" b="0" dirty="0"/>
              <a:t>File systems: When, where, and how to use </a:t>
            </a:r>
            <a:r>
              <a:rPr lang="en-US" sz="1800" b="0" dirty="0" smtClean="0"/>
              <a:t>them</a:t>
            </a:r>
          </a:p>
          <a:p>
            <a:pPr lvl="1">
              <a:spcAft>
                <a:spcPts val="600"/>
              </a:spcAft>
            </a:pPr>
            <a:r>
              <a:rPr lang="en-US" sz="1800" b="0" dirty="0" smtClean="0"/>
              <a:t>Single command &amp; telemetry definition with toolchain generated artifacts</a:t>
            </a:r>
            <a:endParaRPr lang="en-US" sz="1800" b="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101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cFS</a:t>
            </a:r>
            <a:r>
              <a:rPr lang="en-US" dirty="0" smtClean="0"/>
              <a:t> Open Source: Business</a:t>
            </a:r>
            <a:r>
              <a:rPr lang="en-US" altLang="en-US" dirty="0"/>
              <a:t> Perspective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7806" y="990600"/>
            <a:ext cx="8916194" cy="5603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The NASA user base has expanded to an international community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Lunar Orbiting Platform – Gateway (LOP-G) has the </a:t>
            </a:r>
            <a:r>
              <a:rPr lang="en-US" dirty="0" err="1"/>
              <a:t>cFS</a:t>
            </a:r>
            <a:r>
              <a:rPr lang="en-US" dirty="0"/>
              <a:t> in it’s requirements in part because of the interoperability QA</a:t>
            </a:r>
            <a:endParaRPr lang="en-US" sz="20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/>
              <a:t>Current business model unsustainable &amp; inefficient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Help desk is borrowed time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Tax local projects because we can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0" dirty="0"/>
              <a:t>Missed opportunities </a:t>
            </a:r>
            <a:r>
              <a:rPr lang="en-US" altLang="en-US" b="0" dirty="0" smtClean="0"/>
              <a:t>in gaining experience from product cycles and user </a:t>
            </a:r>
            <a:r>
              <a:rPr lang="en-US" altLang="en-US" b="0" dirty="0"/>
              <a:t>contributions</a:t>
            </a:r>
            <a:endParaRPr lang="en-US" b="0" dirty="0" smtClean="0"/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The product model and community infrastructure is immature</a:t>
            </a:r>
          </a:p>
          <a:p>
            <a:pPr marL="800100" lvl="1" indent="-34290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Online component and distribution catalogs </a:t>
            </a:r>
          </a:p>
          <a:p>
            <a:pPr marL="800100" lvl="1" indent="-34290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cFS</a:t>
            </a:r>
            <a:r>
              <a:rPr lang="en-US" dirty="0"/>
              <a:t> mailing list used as primary Q&amp;A forum 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/>
              <a:t>Challenges </a:t>
            </a:r>
            <a:r>
              <a:rPr lang="en-US" sz="2400" b="1" dirty="0"/>
              <a:t>with government run open source programs</a:t>
            </a:r>
          </a:p>
          <a:p>
            <a:pPr marL="800100" lvl="1" indent="-34290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Funding</a:t>
            </a:r>
          </a:p>
          <a:p>
            <a:pPr marL="800100" lvl="1" indent="-34290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Software release processes and </a:t>
            </a:r>
            <a:r>
              <a:rPr lang="en-US" dirty="0" smtClean="0"/>
              <a:t>licensing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7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ヒラギノ角ゴ Pro W3"/>
        <a:cs typeface="ヒラギノ角ゴ Pro W3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Arial"/>
        <a:ea typeface="ヒラギノ角ゴ Pro W3"/>
        <a:cs typeface="ヒラギノ角ゴ Pro W3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23172</TotalTime>
  <Words>1014</Words>
  <Application>Microsoft Office PowerPoint</Application>
  <PresentationFormat>On-screen Show (4:3)</PresentationFormat>
  <Paragraphs>200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PGothic</vt:lpstr>
      <vt:lpstr>Arial</vt:lpstr>
      <vt:lpstr>Courier New</vt:lpstr>
      <vt:lpstr>DejaVu Sans</vt:lpstr>
      <vt:lpstr>Times New Roman</vt:lpstr>
      <vt:lpstr>ヒラギノ角ゴ Pro W3</vt:lpstr>
      <vt:lpstr>Office Theme</vt:lpstr>
      <vt:lpstr>1_Office Theme</vt:lpstr>
      <vt:lpstr>cFS Workshop Introduction</vt:lpstr>
      <vt:lpstr>Thanks to Host and Sponsors</vt:lpstr>
      <vt:lpstr>What is the Core Flight System (cFS) ?</vt:lpstr>
      <vt:lpstr>cFS Historical Context</vt:lpstr>
      <vt:lpstr>cFS Historical Context (cont.)</vt:lpstr>
      <vt:lpstr> Helpful Architecture View</vt:lpstr>
      <vt:lpstr>cFS Evolution: User Perspective</vt:lpstr>
      <vt:lpstr>cFS Evolution : System Perspective</vt:lpstr>
      <vt:lpstr>cFS Open Source: Business Perspective</vt:lpstr>
      <vt:lpstr>Commercial Lunar Payload Services (CLPS)</vt:lpstr>
      <vt:lpstr>NASA CubeSat Launch Initiatve</vt:lpstr>
      <vt:lpstr>cFS Launches</vt:lpstr>
      <vt:lpstr>cFS Workshop Goals</vt:lpstr>
      <vt:lpstr>cFS Workshop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CFE/CFS GRC Change Summary</dc:title>
  <dc:creator>Vanderaar, Lisa B. (GRC-LSS0)</dc:creator>
  <cp:lastModifiedBy>Mccomas, David C. (GSFC-5800)</cp:lastModifiedBy>
  <cp:revision>412</cp:revision>
  <cp:lastPrinted>1601-01-01T00:00:00Z</cp:lastPrinted>
  <dcterms:created xsi:type="dcterms:W3CDTF">1601-01-01T00:00:00Z</dcterms:created>
  <dcterms:modified xsi:type="dcterms:W3CDTF">2018-12-03T13:19:03Z</dcterms:modified>
</cp:coreProperties>
</file>