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4"/>
  </p:notesMasterIdLst>
  <p:sldIdLst>
    <p:sldId id="333" r:id="rId3"/>
    <p:sldId id="419" r:id="rId4"/>
    <p:sldId id="433" r:id="rId5"/>
    <p:sldId id="421" r:id="rId6"/>
    <p:sldId id="414" r:id="rId7"/>
    <p:sldId id="434" r:id="rId8"/>
    <p:sldId id="417" r:id="rId9"/>
    <p:sldId id="444" r:id="rId10"/>
    <p:sldId id="445" r:id="rId11"/>
    <p:sldId id="446" r:id="rId12"/>
    <p:sldId id="447" r:id="rId13"/>
    <p:sldId id="448" r:id="rId14"/>
    <p:sldId id="449" r:id="rId15"/>
    <p:sldId id="450" r:id="rId16"/>
    <p:sldId id="451" r:id="rId17"/>
    <p:sldId id="435" r:id="rId18"/>
    <p:sldId id="369" r:id="rId19"/>
    <p:sldId id="418" r:id="rId20"/>
    <p:sldId id="443" r:id="rId21"/>
    <p:sldId id="441" r:id="rId22"/>
    <p:sldId id="442" r:id="rId23"/>
  </p:sldIdLst>
  <p:sldSz cx="9144000" cy="6858000" type="screen4x3"/>
  <p:notesSz cx="7772400" cy="10058400"/>
  <p:defaultTextStyle>
    <a:defPPr>
      <a:defRPr lang="en-GB"/>
    </a:defPPr>
    <a:lvl1pPr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742950" indent="-28575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11430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6002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20574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66"/>
    <a:srgbClr val="287A9E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5332" autoAdjust="0"/>
  </p:normalViewPr>
  <p:slideViewPr>
    <p:cSldViewPr>
      <p:cViewPr varScale="1">
        <p:scale>
          <a:sx n="84" d="100"/>
          <a:sy n="84" d="100"/>
        </p:scale>
        <p:origin x="1243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89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3077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0EFEC5C9-E948-4550-9030-B90CFC44AF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884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Presentation Template</a:t>
            </a:r>
          </a:p>
          <a:p>
            <a:pPr lvl="1"/>
            <a:r>
              <a:rPr lang="en-US" dirty="0"/>
              <a:t>Goals</a:t>
            </a:r>
          </a:p>
          <a:p>
            <a:pPr lvl="1"/>
            <a:r>
              <a:rPr lang="en-US" dirty="0"/>
              <a:t>2018 Accomplishments</a:t>
            </a:r>
          </a:p>
          <a:p>
            <a:pPr lvl="1"/>
            <a:r>
              <a:rPr lang="en-US" dirty="0"/>
              <a:t>2019 Plans</a:t>
            </a:r>
          </a:p>
          <a:p>
            <a:pPr lvl="1"/>
            <a:r>
              <a:rPr lang="en-US" dirty="0" smtClean="0"/>
              <a:t>Challenges</a:t>
            </a:r>
          </a:p>
          <a:p>
            <a:pPr lvl="1"/>
            <a:endParaRPr lang="en-US" dirty="0"/>
          </a:p>
          <a:p>
            <a:r>
              <a:rPr lang="en-US" dirty="0" smtClean="0"/>
              <a:t>Other products that other people will mention</a:t>
            </a:r>
          </a:p>
          <a:p>
            <a:endParaRPr lang="en-US" dirty="0"/>
          </a:p>
          <a:p>
            <a:r>
              <a:rPr lang="en-US" dirty="0" smtClean="0"/>
              <a:t>Program goal is to coordinate into a cohesive plan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FEC5C9-E948-4550-9030-B90CFC44AFC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170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46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323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92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124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03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a </a:t>
            </a:r>
            <a:r>
              <a:rPr lang="en-US" dirty="0" smtClean="0"/>
              <a:t>federation</a:t>
            </a:r>
          </a:p>
          <a:p>
            <a:r>
              <a:rPr lang="en-US" dirty="0" smtClean="0"/>
              <a:t>No GSFC person is full time</a:t>
            </a:r>
          </a:p>
          <a:p>
            <a:r>
              <a:rPr lang="en-US" dirty="0" smtClean="0"/>
              <a:t>Frustratingly slow progress but we have made some good inroads</a:t>
            </a:r>
          </a:p>
          <a:p>
            <a:endParaRPr lang="en-US" dirty="0"/>
          </a:p>
          <a:p>
            <a:r>
              <a:rPr lang="en-US" dirty="0" smtClean="0"/>
              <a:t>You don’t see a help desk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FEC5C9-E948-4550-9030-B90CFC44AFC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09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a federation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FEC5C9-E948-4550-9030-B90CFC44AFC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367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8D80CF-8776-401A-8197-606F813F3E17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629852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60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96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22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41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00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17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3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3976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3976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4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1728788"/>
            <a:ext cx="8196262" cy="1089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19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79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6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7320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47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20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85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159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9531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1786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29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4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27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8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8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3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42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051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954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23813"/>
            <a:ext cx="9155113" cy="785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-11113" y="6484938"/>
            <a:ext cx="9155113" cy="304800"/>
          </a:xfrm>
          <a:custGeom>
            <a:avLst/>
            <a:gdLst>
              <a:gd name="G0" fmla="*/ 25431 1 2"/>
              <a:gd name="G1" fmla="*/ 847 1 2"/>
              <a:gd name="G2" fmla="+- 847 0 0"/>
              <a:gd name="G3" fmla="+- 25431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5431" y="0"/>
                </a:lnTo>
                <a:lnTo>
                  <a:pt x="25431" y="847"/>
                </a:lnTo>
                <a:lnTo>
                  <a:pt x="0" y="847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algn="r">
              <a:lnSpc>
                <a:spcPct val="100000"/>
              </a:lnSpc>
              <a:defRPr/>
            </a:pPr>
            <a:fld id="{00A7DD5A-4C91-4CB8-84C7-D2586033CE3C}" type="slidenum">
              <a:rPr lang="en-US" altLang="en-US" sz="1000" b="1" smtClean="0">
                <a:solidFill>
                  <a:srgbClr val="FFFFFF"/>
                </a:solidFill>
                <a:ea typeface="MS PGothic" pitchFamily="34" charset="-128"/>
              </a:rPr>
              <a:pPr algn="r">
                <a:lnSpc>
                  <a:spcPct val="100000"/>
                </a:lnSpc>
                <a:defRPr/>
              </a:pPr>
              <a:t>‹#›</a:t>
            </a:fld>
            <a:endParaRPr lang="en-US" altLang="en-US" sz="1000" b="1" smtClean="0">
              <a:solidFill>
                <a:srgbClr val="FFFFFF"/>
              </a:solidFill>
              <a:ea typeface="MS PGothic" pitchFamily="34" charset="-128"/>
            </a:endParaRP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738" y="73025"/>
            <a:ext cx="7175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-11113" y="6637338"/>
            <a:ext cx="9155113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>
            <a:outerShdw dist="17819" dir="2700000" algn="ctr" rotWithShape="0">
              <a:srgbClr val="000000">
                <a:alpha val="7501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8520113" y="6623050"/>
            <a:ext cx="874712" cy="273050"/>
          </a:xfrm>
          <a:custGeom>
            <a:avLst/>
            <a:gdLst>
              <a:gd name="G0" fmla="*/ 2430 1 2"/>
              <a:gd name="G1" fmla="*/ 759 1 2"/>
              <a:gd name="G2" fmla="+- 759 0 0"/>
              <a:gd name="G3" fmla="+- 243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430" y="0"/>
                </a:lnTo>
                <a:lnTo>
                  <a:pt x="2430" y="759"/>
                </a:lnTo>
                <a:lnTo>
                  <a:pt x="0" y="75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defRPr/>
            </a:pPr>
            <a:fld id="{7DD15553-8755-44EC-ACF7-3C36FA2B0C13}" type="slidenum">
              <a:rPr lang="en-US" altLang="en-US" sz="1200" smtClean="0">
                <a:ea typeface="ヒラギノ角ゴ Pro W3"/>
                <a:cs typeface="ヒラギノ角ゴ Pro W3"/>
              </a:rPr>
              <a:pPr>
                <a:lnSpc>
                  <a:spcPct val="100000"/>
                </a:lnSpc>
                <a:defRPr/>
              </a:pPr>
              <a:t>‹#›</a:t>
            </a:fld>
            <a:endParaRPr lang="en-US" altLang="en-US" sz="1200" smtClean="0">
              <a:ea typeface="ヒラギノ角ゴ Pro W3"/>
              <a:cs typeface="ヒラギノ角ゴ Pro W3"/>
            </a:endParaRPr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450" y="-14288"/>
            <a:ext cx="9191625" cy="68722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0" y="1603375"/>
            <a:ext cx="5791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0" y="1835150"/>
            <a:ext cx="55626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>
            <a:off x="0" y="2062163"/>
            <a:ext cx="54102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0"/>
          <p:cNvSpPr>
            <a:spLocks noChangeShapeType="1"/>
          </p:cNvSpPr>
          <p:nvPr/>
        </p:nvSpPr>
        <p:spPr bwMode="auto">
          <a:xfrm>
            <a:off x="0" y="1371600"/>
            <a:ext cx="60198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Line 11"/>
          <p:cNvSpPr>
            <a:spLocks noChangeShapeType="1"/>
          </p:cNvSpPr>
          <p:nvPr/>
        </p:nvSpPr>
        <p:spPr bwMode="auto">
          <a:xfrm flipV="1">
            <a:off x="4119563" y="6170613"/>
            <a:ext cx="1587" cy="6889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" name="Line 12"/>
          <p:cNvSpPr>
            <a:spLocks noChangeShapeType="1"/>
          </p:cNvSpPr>
          <p:nvPr/>
        </p:nvSpPr>
        <p:spPr bwMode="auto">
          <a:xfrm flipV="1">
            <a:off x="3894138" y="6018213"/>
            <a:ext cx="1587" cy="841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" name="Line 13"/>
          <p:cNvSpPr>
            <a:spLocks noChangeShapeType="1"/>
          </p:cNvSpPr>
          <p:nvPr/>
        </p:nvSpPr>
        <p:spPr bwMode="auto">
          <a:xfrm flipV="1">
            <a:off x="3208338" y="5256213"/>
            <a:ext cx="1587" cy="1603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" name="Line 14"/>
          <p:cNvSpPr>
            <a:spLocks noChangeShapeType="1"/>
          </p:cNvSpPr>
          <p:nvPr/>
        </p:nvSpPr>
        <p:spPr bwMode="auto">
          <a:xfrm flipV="1">
            <a:off x="3440113" y="5637213"/>
            <a:ext cx="1587" cy="1222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" name="Line 15"/>
          <p:cNvSpPr>
            <a:spLocks noChangeShapeType="1"/>
          </p:cNvSpPr>
          <p:nvPr/>
        </p:nvSpPr>
        <p:spPr bwMode="auto">
          <a:xfrm flipV="1">
            <a:off x="3668713" y="5865813"/>
            <a:ext cx="1587" cy="9937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" name="Line 16"/>
          <p:cNvSpPr>
            <a:spLocks noChangeShapeType="1"/>
          </p:cNvSpPr>
          <p:nvPr/>
        </p:nvSpPr>
        <p:spPr bwMode="auto">
          <a:xfrm flipV="1">
            <a:off x="2976563" y="4875213"/>
            <a:ext cx="1587" cy="1984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468313" y="423863"/>
            <a:ext cx="6618287" cy="242887"/>
          </a:xfrm>
          <a:custGeom>
            <a:avLst/>
            <a:gdLst>
              <a:gd name="G0" fmla="*/ 18384 1 2"/>
              <a:gd name="G1" fmla="*/ 675 1 2"/>
              <a:gd name="G2" fmla="+- 675 0 0"/>
              <a:gd name="G3" fmla="+- 18384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8384" y="0"/>
                </a:lnTo>
                <a:lnTo>
                  <a:pt x="18384" y="675"/>
                </a:lnTo>
                <a:lnTo>
                  <a:pt x="0" y="675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500"/>
              </a:spcBef>
              <a:defRPr/>
            </a:pPr>
            <a:r>
              <a:rPr lang="en-US" altLang="en-US" sz="1000" smtClean="0">
                <a:ea typeface="MS PGothic" pitchFamily="34" charset="-128"/>
              </a:rPr>
              <a:t>National Aeronautics and Space Administration</a:t>
            </a:r>
          </a:p>
        </p:txBody>
      </p:sp>
      <p:sp>
        <p:nvSpPr>
          <p:cNvPr id="1043" name="Line 18"/>
          <p:cNvSpPr>
            <a:spLocks noChangeShapeType="1"/>
          </p:cNvSpPr>
          <p:nvPr/>
        </p:nvSpPr>
        <p:spPr bwMode="auto">
          <a:xfrm flipV="1">
            <a:off x="4343400" y="6323013"/>
            <a:ext cx="1588" cy="5365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" name="Line 19"/>
          <p:cNvSpPr>
            <a:spLocks noChangeShapeType="1"/>
          </p:cNvSpPr>
          <p:nvPr/>
        </p:nvSpPr>
        <p:spPr bwMode="auto">
          <a:xfrm>
            <a:off x="0" y="2284413"/>
            <a:ext cx="50292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" name="Line 20"/>
          <p:cNvSpPr>
            <a:spLocks noChangeShapeType="1"/>
          </p:cNvSpPr>
          <p:nvPr/>
        </p:nvSpPr>
        <p:spPr bwMode="auto">
          <a:xfrm>
            <a:off x="0" y="2516188"/>
            <a:ext cx="41910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" name="Line 21"/>
          <p:cNvSpPr>
            <a:spLocks noChangeShapeType="1"/>
          </p:cNvSpPr>
          <p:nvPr/>
        </p:nvSpPr>
        <p:spPr bwMode="auto">
          <a:xfrm>
            <a:off x="0" y="2743200"/>
            <a:ext cx="39624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7" name="Line 22"/>
          <p:cNvSpPr>
            <a:spLocks noChangeShapeType="1"/>
          </p:cNvSpPr>
          <p:nvPr/>
        </p:nvSpPr>
        <p:spPr bwMode="auto">
          <a:xfrm>
            <a:off x="0" y="2974975"/>
            <a:ext cx="37338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8" name="Line 23"/>
          <p:cNvSpPr>
            <a:spLocks noChangeShapeType="1"/>
          </p:cNvSpPr>
          <p:nvPr/>
        </p:nvSpPr>
        <p:spPr bwMode="auto">
          <a:xfrm>
            <a:off x="0" y="3206750"/>
            <a:ext cx="3505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9" name="Line 24"/>
          <p:cNvSpPr>
            <a:spLocks noChangeShapeType="1"/>
          </p:cNvSpPr>
          <p:nvPr/>
        </p:nvSpPr>
        <p:spPr bwMode="auto">
          <a:xfrm>
            <a:off x="0" y="3433763"/>
            <a:ext cx="32766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0" name="Line 25"/>
          <p:cNvSpPr>
            <a:spLocks noChangeShapeType="1"/>
          </p:cNvSpPr>
          <p:nvPr/>
        </p:nvSpPr>
        <p:spPr bwMode="auto">
          <a:xfrm>
            <a:off x="0" y="3656013"/>
            <a:ext cx="30480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1" name="Line 26"/>
          <p:cNvSpPr>
            <a:spLocks noChangeShapeType="1"/>
          </p:cNvSpPr>
          <p:nvPr/>
        </p:nvSpPr>
        <p:spPr bwMode="auto">
          <a:xfrm>
            <a:off x="0" y="3887788"/>
            <a:ext cx="28956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2" name="Line 27"/>
          <p:cNvSpPr>
            <a:spLocks noChangeShapeType="1"/>
          </p:cNvSpPr>
          <p:nvPr/>
        </p:nvSpPr>
        <p:spPr bwMode="auto">
          <a:xfrm>
            <a:off x="0" y="4114800"/>
            <a:ext cx="2743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3" name="Line 28"/>
          <p:cNvSpPr>
            <a:spLocks noChangeShapeType="1"/>
          </p:cNvSpPr>
          <p:nvPr/>
        </p:nvSpPr>
        <p:spPr bwMode="auto">
          <a:xfrm>
            <a:off x="0" y="4344988"/>
            <a:ext cx="27432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" name="Line 29"/>
          <p:cNvSpPr>
            <a:spLocks noChangeShapeType="1"/>
          </p:cNvSpPr>
          <p:nvPr/>
        </p:nvSpPr>
        <p:spPr bwMode="auto">
          <a:xfrm>
            <a:off x="0" y="4576763"/>
            <a:ext cx="28956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" name="Line 30"/>
          <p:cNvSpPr>
            <a:spLocks noChangeShapeType="1"/>
          </p:cNvSpPr>
          <p:nvPr/>
        </p:nvSpPr>
        <p:spPr bwMode="auto">
          <a:xfrm>
            <a:off x="0" y="4803775"/>
            <a:ext cx="30480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6" name="Line 31"/>
          <p:cNvSpPr>
            <a:spLocks noChangeShapeType="1"/>
          </p:cNvSpPr>
          <p:nvPr/>
        </p:nvSpPr>
        <p:spPr bwMode="auto">
          <a:xfrm>
            <a:off x="0" y="5026025"/>
            <a:ext cx="30480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7" name="Line 32"/>
          <p:cNvSpPr>
            <a:spLocks noChangeShapeType="1"/>
          </p:cNvSpPr>
          <p:nvPr/>
        </p:nvSpPr>
        <p:spPr bwMode="auto">
          <a:xfrm>
            <a:off x="0" y="5257800"/>
            <a:ext cx="33528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8" name="Line 33"/>
          <p:cNvSpPr>
            <a:spLocks noChangeShapeType="1"/>
          </p:cNvSpPr>
          <p:nvPr/>
        </p:nvSpPr>
        <p:spPr bwMode="auto">
          <a:xfrm>
            <a:off x="0" y="5484813"/>
            <a:ext cx="33528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9" name="Line 34"/>
          <p:cNvSpPr>
            <a:spLocks noChangeShapeType="1"/>
          </p:cNvSpPr>
          <p:nvPr/>
        </p:nvSpPr>
        <p:spPr bwMode="auto">
          <a:xfrm>
            <a:off x="0" y="5716588"/>
            <a:ext cx="35814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0" name="Line 35"/>
          <p:cNvSpPr>
            <a:spLocks noChangeShapeType="1"/>
          </p:cNvSpPr>
          <p:nvPr/>
        </p:nvSpPr>
        <p:spPr bwMode="auto">
          <a:xfrm>
            <a:off x="0" y="5948363"/>
            <a:ext cx="38100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1" name="Line 36"/>
          <p:cNvSpPr>
            <a:spLocks noChangeShapeType="1"/>
          </p:cNvSpPr>
          <p:nvPr/>
        </p:nvSpPr>
        <p:spPr bwMode="auto">
          <a:xfrm>
            <a:off x="0" y="6175375"/>
            <a:ext cx="41910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2" name="Line 37"/>
          <p:cNvSpPr>
            <a:spLocks noChangeShapeType="1"/>
          </p:cNvSpPr>
          <p:nvPr/>
        </p:nvSpPr>
        <p:spPr bwMode="auto">
          <a:xfrm>
            <a:off x="0" y="6397625"/>
            <a:ext cx="44196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3" name="Line 38"/>
          <p:cNvSpPr>
            <a:spLocks noChangeShapeType="1"/>
          </p:cNvSpPr>
          <p:nvPr/>
        </p:nvSpPr>
        <p:spPr bwMode="auto">
          <a:xfrm>
            <a:off x="0" y="6629400"/>
            <a:ext cx="4648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64" name="Group 39"/>
          <p:cNvGrpSpPr>
            <a:grpSpLocks/>
          </p:cNvGrpSpPr>
          <p:nvPr/>
        </p:nvGrpSpPr>
        <p:grpSpPr bwMode="auto">
          <a:xfrm>
            <a:off x="236538" y="1065213"/>
            <a:ext cx="5703887" cy="5794375"/>
            <a:chOff x="149" y="671"/>
            <a:chExt cx="3593" cy="3650"/>
          </a:xfrm>
        </p:grpSpPr>
        <p:sp>
          <p:nvSpPr>
            <p:cNvPr id="1070" name="Line 40"/>
            <p:cNvSpPr>
              <a:spLocks noChangeShapeType="1"/>
            </p:cNvSpPr>
            <p:nvPr/>
          </p:nvSpPr>
          <p:spPr bwMode="auto">
            <a:xfrm flipV="1">
              <a:off x="149" y="670"/>
              <a:ext cx="0" cy="3649"/>
            </a:xfrm>
            <a:prstGeom prst="line">
              <a:avLst/>
            </a:prstGeom>
            <a:noFill/>
            <a:ln w="3240">
              <a:solidFill>
                <a:srgbClr val="FFFFFF">
                  <a:alpha val="14902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71" name="Group 41"/>
            <p:cNvGrpSpPr>
              <a:grpSpLocks/>
            </p:cNvGrpSpPr>
            <p:nvPr/>
          </p:nvGrpSpPr>
          <p:grpSpPr bwMode="auto">
            <a:xfrm>
              <a:off x="270" y="671"/>
              <a:ext cx="3472" cy="3650"/>
              <a:chOff x="270" y="671"/>
              <a:chExt cx="3472" cy="3650"/>
            </a:xfrm>
          </p:grpSpPr>
          <p:sp>
            <p:nvSpPr>
              <p:cNvPr id="1072" name="Line 42"/>
              <p:cNvSpPr>
                <a:spLocks noChangeShapeType="1"/>
              </p:cNvSpPr>
              <p:nvPr/>
            </p:nvSpPr>
            <p:spPr bwMode="auto">
              <a:xfrm flipV="1">
                <a:off x="3173" y="672"/>
                <a:ext cx="0" cy="731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Line 43"/>
              <p:cNvSpPr>
                <a:spLocks noChangeShapeType="1"/>
              </p:cNvSpPr>
              <p:nvPr/>
            </p:nvSpPr>
            <p:spPr bwMode="auto">
              <a:xfrm flipV="1">
                <a:off x="2890" y="670"/>
                <a:ext cx="0" cy="779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Line 44"/>
              <p:cNvSpPr>
                <a:spLocks noChangeShapeType="1"/>
              </p:cNvSpPr>
              <p:nvPr/>
            </p:nvSpPr>
            <p:spPr bwMode="auto">
              <a:xfrm flipV="1">
                <a:off x="3030" y="671"/>
                <a:ext cx="0" cy="780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Line 45"/>
              <p:cNvSpPr>
                <a:spLocks noChangeShapeType="1"/>
              </p:cNvSpPr>
              <p:nvPr/>
            </p:nvSpPr>
            <p:spPr bwMode="auto">
              <a:xfrm flipV="1">
                <a:off x="1420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Line 46"/>
              <p:cNvSpPr>
                <a:spLocks noChangeShapeType="1"/>
              </p:cNvSpPr>
              <p:nvPr/>
            </p:nvSpPr>
            <p:spPr bwMode="auto">
              <a:xfrm flipV="1">
                <a:off x="1562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Line 47"/>
              <p:cNvSpPr>
                <a:spLocks noChangeShapeType="1"/>
              </p:cNvSpPr>
              <p:nvPr/>
            </p:nvSpPr>
            <p:spPr bwMode="auto">
              <a:xfrm flipV="1">
                <a:off x="1704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Line 48"/>
              <p:cNvSpPr>
                <a:spLocks noChangeShapeType="1"/>
              </p:cNvSpPr>
              <p:nvPr/>
            </p:nvSpPr>
            <p:spPr bwMode="auto">
              <a:xfrm flipV="1">
                <a:off x="1276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Line 49"/>
              <p:cNvSpPr>
                <a:spLocks noChangeShapeType="1"/>
              </p:cNvSpPr>
              <p:nvPr/>
            </p:nvSpPr>
            <p:spPr bwMode="auto">
              <a:xfrm flipV="1">
                <a:off x="844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Line 50"/>
              <p:cNvSpPr>
                <a:spLocks noChangeShapeType="1"/>
              </p:cNvSpPr>
              <p:nvPr/>
            </p:nvSpPr>
            <p:spPr bwMode="auto">
              <a:xfrm flipV="1">
                <a:off x="990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Line 51"/>
              <p:cNvSpPr>
                <a:spLocks noChangeShapeType="1"/>
              </p:cNvSpPr>
              <p:nvPr/>
            </p:nvSpPr>
            <p:spPr bwMode="auto">
              <a:xfrm flipV="1">
                <a:off x="1132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Line 52"/>
              <p:cNvSpPr>
                <a:spLocks noChangeShapeType="1"/>
              </p:cNvSpPr>
              <p:nvPr/>
            </p:nvSpPr>
            <p:spPr bwMode="auto">
              <a:xfrm flipV="1">
                <a:off x="698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" name="Line 53"/>
              <p:cNvSpPr>
                <a:spLocks noChangeShapeType="1"/>
              </p:cNvSpPr>
              <p:nvPr/>
            </p:nvSpPr>
            <p:spPr bwMode="auto">
              <a:xfrm flipV="1">
                <a:off x="270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" name="Line 54"/>
              <p:cNvSpPr>
                <a:spLocks noChangeShapeType="1"/>
              </p:cNvSpPr>
              <p:nvPr/>
            </p:nvSpPr>
            <p:spPr bwMode="auto">
              <a:xfrm flipV="1">
                <a:off x="412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" name="Line 55"/>
              <p:cNvSpPr>
                <a:spLocks noChangeShapeType="1"/>
              </p:cNvSpPr>
              <p:nvPr/>
            </p:nvSpPr>
            <p:spPr bwMode="auto">
              <a:xfrm flipV="1">
                <a:off x="554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" name="Line 56"/>
              <p:cNvSpPr>
                <a:spLocks noChangeShapeType="1"/>
              </p:cNvSpPr>
              <p:nvPr/>
            </p:nvSpPr>
            <p:spPr bwMode="auto">
              <a:xfrm flipV="1">
                <a:off x="2741" y="672"/>
                <a:ext cx="0" cy="828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" name="Line 57"/>
              <p:cNvSpPr>
                <a:spLocks noChangeShapeType="1"/>
              </p:cNvSpPr>
              <p:nvPr/>
            </p:nvSpPr>
            <p:spPr bwMode="auto">
              <a:xfrm flipV="1">
                <a:off x="2592" y="671"/>
                <a:ext cx="0" cy="926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" name="Line 58"/>
              <p:cNvSpPr>
                <a:spLocks noChangeShapeType="1"/>
              </p:cNvSpPr>
              <p:nvPr/>
            </p:nvSpPr>
            <p:spPr bwMode="auto">
              <a:xfrm flipV="1">
                <a:off x="2448" y="671"/>
                <a:ext cx="0" cy="107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" name="Line 59"/>
              <p:cNvSpPr>
                <a:spLocks noChangeShapeType="1"/>
              </p:cNvSpPr>
              <p:nvPr/>
            </p:nvSpPr>
            <p:spPr bwMode="auto">
              <a:xfrm flipV="1">
                <a:off x="2304" y="672"/>
                <a:ext cx="0" cy="1169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" name="Line 60"/>
              <p:cNvSpPr>
                <a:spLocks noChangeShapeType="1"/>
              </p:cNvSpPr>
              <p:nvPr/>
            </p:nvSpPr>
            <p:spPr bwMode="auto">
              <a:xfrm flipV="1">
                <a:off x="2160" y="672"/>
                <a:ext cx="0" cy="1364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" name="Line 61"/>
              <p:cNvSpPr>
                <a:spLocks noChangeShapeType="1"/>
              </p:cNvSpPr>
              <p:nvPr/>
            </p:nvSpPr>
            <p:spPr bwMode="auto">
              <a:xfrm flipV="1">
                <a:off x="2016" y="672"/>
                <a:ext cx="0" cy="1461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Line 62"/>
              <p:cNvSpPr>
                <a:spLocks noChangeShapeType="1"/>
              </p:cNvSpPr>
              <p:nvPr/>
            </p:nvSpPr>
            <p:spPr bwMode="auto">
              <a:xfrm flipV="1">
                <a:off x="1872" y="672"/>
                <a:ext cx="0" cy="1607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" name="Line 63"/>
              <p:cNvSpPr>
                <a:spLocks noChangeShapeType="1"/>
              </p:cNvSpPr>
              <p:nvPr/>
            </p:nvSpPr>
            <p:spPr bwMode="auto">
              <a:xfrm flipV="1">
                <a:off x="3456" y="671"/>
                <a:ext cx="0" cy="538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" name="Line 64"/>
              <p:cNvSpPr>
                <a:spLocks noChangeShapeType="1"/>
              </p:cNvSpPr>
              <p:nvPr/>
            </p:nvSpPr>
            <p:spPr bwMode="auto">
              <a:xfrm flipV="1">
                <a:off x="3312" y="672"/>
                <a:ext cx="0" cy="68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" name="Line 65"/>
              <p:cNvSpPr>
                <a:spLocks noChangeShapeType="1"/>
              </p:cNvSpPr>
              <p:nvPr/>
            </p:nvSpPr>
            <p:spPr bwMode="auto">
              <a:xfrm flipV="1">
                <a:off x="3599" y="671"/>
                <a:ext cx="0" cy="391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" name="Line 66"/>
              <p:cNvSpPr>
                <a:spLocks noChangeShapeType="1"/>
              </p:cNvSpPr>
              <p:nvPr/>
            </p:nvSpPr>
            <p:spPr bwMode="auto">
              <a:xfrm flipV="1">
                <a:off x="3743" y="671"/>
                <a:ext cx="0" cy="245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65" name="Line 67"/>
          <p:cNvSpPr>
            <a:spLocks noChangeShapeType="1"/>
          </p:cNvSpPr>
          <p:nvPr/>
        </p:nvSpPr>
        <p:spPr bwMode="auto">
          <a:xfrm>
            <a:off x="0" y="1139825"/>
            <a:ext cx="6172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2" name="AutoShape 68"/>
          <p:cNvSpPr>
            <a:spLocks noChangeArrowheads="1"/>
          </p:cNvSpPr>
          <p:nvPr/>
        </p:nvSpPr>
        <p:spPr bwMode="auto">
          <a:xfrm>
            <a:off x="762000" y="381000"/>
            <a:ext cx="5029200" cy="212725"/>
          </a:xfrm>
          <a:custGeom>
            <a:avLst/>
            <a:gdLst>
              <a:gd name="G0" fmla="*/ 13970 1 2"/>
              <a:gd name="G1" fmla="*/ 590 1 2"/>
              <a:gd name="G2" fmla="+- 590 0 0"/>
              <a:gd name="G3" fmla="+- 1397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3970" y="0"/>
                </a:lnTo>
                <a:lnTo>
                  <a:pt x="13970" y="590"/>
                </a:lnTo>
                <a:lnTo>
                  <a:pt x="0" y="59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  <a:defRPr/>
            </a:pPr>
            <a:r>
              <a:rPr lang="en-US" altLang="en-US" sz="800" dirty="0" smtClean="0">
                <a:solidFill>
                  <a:srgbClr val="FFFFFF"/>
                </a:solidFill>
                <a:ea typeface="ヒラギノ角ゴ Pro W3"/>
                <a:cs typeface="ヒラギノ角ゴ Pro W3"/>
              </a:rPr>
              <a:t>National Aeronautics and Space Administration</a:t>
            </a:r>
          </a:p>
        </p:txBody>
      </p:sp>
      <p:pic>
        <p:nvPicPr>
          <p:cNvPr id="1067" name="Picture 6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52400"/>
            <a:ext cx="7175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68" name="Rectangle 70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1728788"/>
            <a:ext cx="8196262" cy="108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formatClick to edit Master title style</a:t>
            </a:r>
          </a:p>
        </p:txBody>
      </p:sp>
      <p:sp>
        <p:nvSpPr>
          <p:cNvPr id="1069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60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026" y="152400"/>
            <a:ext cx="790574" cy="5806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</p:sldLayoutIdLst>
  <p:txStyles>
    <p:titleStyle>
      <a:lvl1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2pPr>
      <a:lvl3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3pPr>
      <a:lvl4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4pPr>
      <a:lvl5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j-ea"/>
          <a:cs typeface="+mj-cs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j-ea"/>
          <a:cs typeface="+mj-cs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j-ea"/>
          <a:cs typeface="+mj-cs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23813"/>
            <a:ext cx="9155113" cy="785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3025"/>
            <a:ext cx="7175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-11113" y="6637338"/>
            <a:ext cx="9155113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>
            <a:outerShdw dist="17819" dir="2700000" algn="ctr" rotWithShape="0">
              <a:srgbClr val="000000">
                <a:alpha val="7501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8534400" y="6667500"/>
            <a:ext cx="304800" cy="266700"/>
          </a:xfrm>
          <a:custGeom>
            <a:avLst/>
            <a:gdLst>
              <a:gd name="G0" fmla="*/ 2430 1 2"/>
              <a:gd name="G1" fmla="*/ 759 1 2"/>
              <a:gd name="G2" fmla="+- 759 0 0"/>
              <a:gd name="G3" fmla="+- 243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430" y="0"/>
                </a:lnTo>
                <a:lnTo>
                  <a:pt x="2430" y="759"/>
                </a:lnTo>
                <a:lnTo>
                  <a:pt x="0" y="75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" tIns="9144" rIns="9144" bIns="9144">
            <a:spAutoFit/>
          </a:bodyPr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defRPr/>
            </a:pPr>
            <a:fld id="{CD2E07DB-A7F8-4578-80AC-230FD5D2EA1D}" type="slidenum">
              <a:rPr lang="en-US" altLang="en-US" sz="1200" smtClean="0">
                <a:ea typeface="ヒラギノ角ゴ Pro W3"/>
                <a:cs typeface="ヒラギノ角ゴ Pro W3"/>
              </a:rPr>
              <a:pPr>
                <a:lnSpc>
                  <a:spcPct val="100000"/>
                </a:lnSpc>
                <a:defRPr/>
              </a:pPr>
              <a:t>‹#›</a:t>
            </a:fld>
            <a:endParaRPr lang="en-US" altLang="en-US" sz="1200" dirty="0" smtClean="0">
              <a:ea typeface="ヒラギノ角ゴ Pro W3"/>
              <a:cs typeface="ヒラギノ角ゴ Pro W3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15240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title text format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60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outline text format</a:t>
            </a:r>
          </a:p>
          <a:p>
            <a:pPr lvl="1"/>
            <a:r>
              <a:rPr lang="en-GB" altLang="en-US" dirty="0" smtClean="0"/>
              <a:t>Second Outline Level</a:t>
            </a:r>
          </a:p>
          <a:p>
            <a:pPr lvl="2"/>
            <a:r>
              <a:rPr lang="en-GB" altLang="en-US" dirty="0" smtClean="0"/>
              <a:t>Third Outline Level</a:t>
            </a:r>
          </a:p>
          <a:p>
            <a:pPr lvl="3"/>
            <a:r>
              <a:rPr lang="en-GB" altLang="en-US" dirty="0" smtClean="0"/>
              <a:t>Fourth Outline Level</a:t>
            </a:r>
          </a:p>
          <a:p>
            <a:pPr lvl="4"/>
            <a:r>
              <a:rPr lang="en-GB" altLang="en-US" dirty="0" smtClean="0"/>
              <a:t>Fifth Outline Level</a:t>
            </a:r>
          </a:p>
          <a:p>
            <a:pPr lvl="4"/>
            <a:r>
              <a:rPr lang="en-GB" altLang="en-US" dirty="0" smtClean="0"/>
              <a:t>Sixth Outline Level</a:t>
            </a:r>
          </a:p>
          <a:p>
            <a:pPr lvl="4"/>
            <a:r>
              <a:rPr lang="en-GB" altLang="en-US" dirty="0" smtClean="0"/>
              <a:t>Seventh Outline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67784"/>
            <a:ext cx="841396" cy="6180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ctr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2pPr>
      <a:lvl3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3pPr>
      <a:lvl4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4pPr>
      <a:lvl5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Arial" panose="020B0604020202020204" pitchFamily="34" charset="0"/>
        <a:buChar char="-"/>
        <a:defRPr>
          <a:solidFill>
            <a:srgbClr val="000000"/>
          </a:solidFill>
          <a:latin typeface="+mn-lt"/>
          <a:ea typeface="+mj-ea"/>
          <a:cs typeface="+mj-cs"/>
        </a:defRPr>
      </a:lvl2pPr>
      <a:lvl3pPr marL="12001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j-ea"/>
          <a:cs typeface="+mj-cs"/>
        </a:defRPr>
      </a:lvl3pPr>
      <a:lvl4pPr marL="16573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Courier New" panose="02070309020205020404" pitchFamily="49" charset="0"/>
        <a:buChar char="o"/>
        <a:defRPr sz="1400">
          <a:solidFill>
            <a:srgbClr val="000000"/>
          </a:solidFill>
          <a:latin typeface="+mn-lt"/>
          <a:ea typeface="+mj-ea"/>
          <a:cs typeface="+mj-cs"/>
        </a:defRPr>
      </a:lvl4pPr>
      <a:lvl5pPr marL="21145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400">
          <a:solidFill>
            <a:srgbClr val="000000"/>
          </a:solidFill>
          <a:latin typeface="+mn-lt"/>
          <a:ea typeface="+mj-ea"/>
          <a:cs typeface="+mj-cs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Jonathan.j.Wilmot@nasa.gov" TargetMode="External"/><Relationship Id="rId2" Type="http://schemas.openxmlformats.org/officeDocument/2006/relationships/hyperlink" Target="mailto:David.c.mccomas@nasa.gov" TargetMode="External"/><Relationship Id="rId1" Type="http://schemas.openxmlformats.org/officeDocument/2006/relationships/slideLayout" Target="../slideLayouts/slideLayout14.xml"/><Relationship Id="rId5" Type="http://schemas.openxmlformats.org/officeDocument/2006/relationships/hyperlink" Target="mailto:elizabeth.timmons@nasa.gov" TargetMode="External"/><Relationship Id="rId4" Type="http://schemas.openxmlformats.org/officeDocument/2006/relationships/hyperlink" Target="mailto:alan.p.cudmore@nasa.gov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oftware.nasa.gov/software/MSC-26323-1" TargetMode="External"/><Relationship Id="rId2" Type="http://schemas.openxmlformats.org/officeDocument/2006/relationships/hyperlink" Target="https://github.com/nasa/cFE" TargetMode="External"/><Relationship Id="rId1" Type="http://schemas.openxmlformats.org/officeDocument/2006/relationships/slideLayout" Target="../slideLayouts/slideLayout14.xml"/><Relationship Id="rId5" Type="http://schemas.openxmlformats.org/officeDocument/2006/relationships/hyperlink" Target="https://github.com/OpenSatKit/OpenSatKit/wiki" TargetMode="External"/><Relationship Id="rId4" Type="http://schemas.openxmlformats.org/officeDocument/2006/relationships/hyperlink" Target="https://github.com/nasa/nos3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dirty="0" err="1" smtClean="0"/>
              <a:t>cFS</a:t>
            </a:r>
            <a:r>
              <a:rPr lang="en-US" dirty="0" smtClean="0"/>
              <a:t> Workshop</a:t>
            </a:r>
            <a:br>
              <a:rPr lang="en-US" dirty="0" smtClean="0"/>
            </a:br>
            <a:r>
              <a:rPr lang="en-US" dirty="0" smtClean="0"/>
              <a:t>Program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/>
          <a:p>
            <a:r>
              <a:rPr lang="en-US" dirty="0"/>
              <a:t>core Flight System Workshop</a:t>
            </a:r>
          </a:p>
          <a:p>
            <a:r>
              <a:rPr lang="en-US" dirty="0" smtClean="0"/>
              <a:t>Southwest Research Center</a:t>
            </a:r>
            <a:endParaRPr lang="en-US" dirty="0"/>
          </a:p>
          <a:p>
            <a:r>
              <a:rPr lang="en-US" b="0" dirty="0"/>
              <a:t>December </a:t>
            </a:r>
            <a:r>
              <a:rPr lang="en-US" b="0" dirty="0" smtClean="0"/>
              <a:t>3, 2018</a:t>
            </a:r>
            <a:endParaRPr lang="en-US" b="0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447800" y="5486400"/>
            <a:ext cx="640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607" rIns="0" bIns="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2pPr>
            <a:lvl3pPr marL="91440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3pPr>
            <a:lvl4pPr marL="137160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4pPr>
            <a:lvl5pPr marL="182880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5pPr>
            <a:lvl6pPr marL="2286000" indent="0" algn="ctr" defTabSz="457200" rtl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6pPr>
            <a:lvl7pPr marL="2743200" indent="0" algn="ctr" defTabSz="457200" rtl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7pPr>
            <a:lvl8pPr marL="3200400" indent="0" algn="ctr" defTabSz="457200" rtl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8pPr>
            <a:lvl9pPr marL="3657600" indent="0" algn="ctr" defTabSz="457200" rtl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9pPr>
          </a:lstStyle>
          <a:p>
            <a:r>
              <a:rPr lang="en-US" kern="0" dirty="0" smtClean="0"/>
              <a:t>David McComas – NASA Goddard Space Flight Center</a:t>
            </a:r>
            <a:endParaRPr lang="en-US" b="0" kern="0" dirty="0"/>
          </a:p>
        </p:txBody>
      </p:sp>
      <p:sp>
        <p:nvSpPr>
          <p:cNvPr id="5" name="Rectangle 4"/>
          <p:cNvSpPr/>
          <p:nvPr/>
        </p:nvSpPr>
        <p:spPr>
          <a:xfrm>
            <a:off x="2286000" y="3122442"/>
            <a:ext cx="4572000" cy="6131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Kaidy, James T. (MSFC-EV41)[ESSCA] &lt;james.t.kaidy@nasa.gov&gt;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3122442"/>
            <a:ext cx="4572000" cy="6131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Kaidy, James T. (MSFC-EV41)[ESSCA] &lt;james.t.kaidy@nasa.gov&gt;</a:t>
            </a:r>
          </a:p>
        </p:txBody>
      </p:sp>
    </p:spTree>
    <p:extLst>
      <p:ext uri="{BB962C8B-B14F-4D97-AF65-F5344CB8AC3E}">
        <p14:creationId xmlns:p14="http://schemas.microsoft.com/office/powerpoint/2010/main" val="252519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433" y="76200"/>
            <a:ext cx="6870700" cy="606332"/>
          </a:xfrm>
        </p:spPr>
        <p:txBody>
          <a:bodyPr/>
          <a:lstStyle/>
          <a:p>
            <a:r>
              <a:rPr lang="en-US" dirty="0"/>
              <a:t>State of the </a:t>
            </a:r>
            <a:r>
              <a:rPr lang="en-US" dirty="0" smtClean="0"/>
              <a:t>CCB </a:t>
            </a:r>
            <a:r>
              <a:rPr lang="en-US" sz="2000" dirty="0" smtClean="0"/>
              <a:t>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0"/>
            <a:ext cx="8250766" cy="5410200"/>
          </a:xfrm>
        </p:spPr>
        <p:txBody>
          <a:bodyPr>
            <a:normAutofit fontScale="85000" lnSpcReduction="20000"/>
          </a:bodyPr>
          <a:lstStyle/>
          <a:p>
            <a:r>
              <a:rPr lang="en-US" sz="2200" b="1" dirty="0" err="1" smtClean="0"/>
              <a:t>cFE</a:t>
            </a:r>
            <a:r>
              <a:rPr lang="en-US" sz="2200" b="1" dirty="0" smtClean="0"/>
              <a:t> 6.7</a:t>
            </a:r>
          </a:p>
          <a:p>
            <a:pPr lvl="1"/>
            <a:r>
              <a:rPr lang="en-US" sz="1900" dirty="0" smtClean="0"/>
              <a:t>CCB reconvened 5/1/18</a:t>
            </a:r>
          </a:p>
          <a:p>
            <a:pPr lvl="1"/>
            <a:r>
              <a:rPr lang="en-US" sz="1900" dirty="0"/>
              <a:t>D</a:t>
            </a:r>
            <a:r>
              <a:rPr lang="en-US" sz="1900" dirty="0" smtClean="0"/>
              <a:t>ispositioned outstanding </a:t>
            </a:r>
            <a:r>
              <a:rPr lang="en-US" sz="1900" dirty="0" err="1" smtClean="0"/>
              <a:t>cFE</a:t>
            </a:r>
            <a:r>
              <a:rPr lang="en-US" sz="1900" dirty="0" smtClean="0"/>
              <a:t> tickets to either 6.7 or deferred</a:t>
            </a:r>
          </a:p>
          <a:p>
            <a:pPr lvl="1"/>
            <a:r>
              <a:rPr lang="en-US" sz="1900" dirty="0" smtClean="0"/>
              <a:t>Tickets assigned to available developers, not all tickets covered</a:t>
            </a:r>
          </a:p>
          <a:p>
            <a:pPr lvl="1"/>
            <a:r>
              <a:rPr lang="en-US" sz="1900" dirty="0" smtClean="0"/>
              <a:t>Integrate </a:t>
            </a:r>
            <a:r>
              <a:rPr lang="en-US" sz="1900" dirty="0"/>
              <a:t>Symmetric Multi-Processing </a:t>
            </a:r>
            <a:r>
              <a:rPr lang="en-US" sz="1900" dirty="0" smtClean="0"/>
              <a:t>changes</a:t>
            </a:r>
          </a:p>
          <a:p>
            <a:pPr lvl="1"/>
            <a:r>
              <a:rPr lang="en-US" sz="1900" dirty="0" smtClean="0"/>
              <a:t>Mature Electronic Data Sheets </a:t>
            </a:r>
            <a:r>
              <a:rPr lang="en-US" sz="1900" dirty="0"/>
              <a:t>toolchain to the point it can be reviewed for inclusion into the </a:t>
            </a:r>
            <a:r>
              <a:rPr lang="en-US" sz="1900" dirty="0" smtClean="0"/>
              <a:t>Framework</a:t>
            </a:r>
            <a:endParaRPr lang="en-US" sz="1900" dirty="0"/>
          </a:p>
          <a:p>
            <a:pPr lvl="1"/>
            <a:r>
              <a:rPr lang="en-US" sz="1900" dirty="0" smtClean="0"/>
              <a:t>No target release date set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Additional FY19 CCB/framework goals</a:t>
            </a:r>
            <a:endParaRPr lang="en-US" sz="2200" b="1" dirty="0"/>
          </a:p>
          <a:p>
            <a:pPr lvl="1"/>
            <a:r>
              <a:rPr lang="en-US" sz="1900" dirty="0" smtClean="0"/>
              <a:t>Define </a:t>
            </a:r>
            <a:r>
              <a:rPr lang="en-US" sz="1900" dirty="0"/>
              <a:t>platform release model and verification strategy</a:t>
            </a:r>
          </a:p>
          <a:p>
            <a:pPr lvl="2"/>
            <a:r>
              <a:rPr lang="en-US" sz="1900" dirty="0"/>
              <a:t>What is tested where and by whom? </a:t>
            </a:r>
          </a:p>
          <a:p>
            <a:pPr lvl="1"/>
            <a:r>
              <a:rPr lang="en-US" sz="1900" dirty="0"/>
              <a:t>Improve community engagement</a:t>
            </a:r>
          </a:p>
          <a:p>
            <a:pPr lvl="2"/>
            <a:r>
              <a:rPr lang="en-US" sz="1900" dirty="0"/>
              <a:t>Create external ticket submission </a:t>
            </a:r>
            <a:r>
              <a:rPr lang="en-US" sz="1900" dirty="0" smtClean="0"/>
              <a:t>mechanism and community communication</a:t>
            </a:r>
          </a:p>
          <a:p>
            <a:pPr lvl="2"/>
            <a:r>
              <a:rPr lang="en-US" sz="1900" dirty="0"/>
              <a:t>P</a:t>
            </a:r>
            <a:r>
              <a:rPr lang="en-US" sz="1900" dirty="0" smtClean="0"/>
              <a:t>ublish </a:t>
            </a:r>
            <a:r>
              <a:rPr lang="en-US" sz="1900" dirty="0"/>
              <a:t>roadmap, enhance website, provide some support</a:t>
            </a:r>
          </a:p>
          <a:p>
            <a:pPr lvl="2"/>
            <a:r>
              <a:rPr lang="en-US" sz="1900" dirty="0" smtClean="0"/>
              <a:t>Improve </a:t>
            </a:r>
            <a:r>
              <a:rPr lang="en-US" sz="1900" dirty="0"/>
              <a:t>training and architecture documentation</a:t>
            </a:r>
            <a:endParaRPr lang="en-US" sz="1900" dirty="0" smtClean="0"/>
          </a:p>
          <a:p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160582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433" y="76200"/>
            <a:ext cx="6870700" cy="606332"/>
          </a:xfrm>
        </p:spPr>
        <p:txBody>
          <a:bodyPr/>
          <a:lstStyle/>
          <a:p>
            <a:r>
              <a:rPr lang="en-US" dirty="0"/>
              <a:t>Goddard Component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0"/>
            <a:ext cx="8250766" cy="5410200"/>
          </a:xfrm>
        </p:spPr>
        <p:txBody>
          <a:bodyPr>
            <a:normAutofit lnSpcReduction="10000"/>
          </a:bodyPr>
          <a:lstStyle/>
          <a:p>
            <a:r>
              <a:rPr lang="en-US" sz="2200" b="1" dirty="0" smtClean="0"/>
              <a:t>Lead: Beth Timmons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FY19 Goals</a:t>
            </a:r>
          </a:p>
          <a:p>
            <a:pPr lvl="1"/>
            <a:r>
              <a:rPr lang="en-US" sz="1900" dirty="0" smtClean="0"/>
              <a:t>Transition GSFC apps to GSFC CM &amp; organize outstanding tickets</a:t>
            </a:r>
          </a:p>
          <a:p>
            <a:pPr lvl="1"/>
            <a:r>
              <a:rPr lang="en-US" sz="1900" dirty="0" smtClean="0"/>
              <a:t>Prioritize and perform maintenance releases</a:t>
            </a:r>
          </a:p>
          <a:p>
            <a:pPr lvl="1"/>
            <a:r>
              <a:rPr lang="en-US" sz="1900" dirty="0" smtClean="0"/>
              <a:t>Start GSFC component CCB</a:t>
            </a:r>
          </a:p>
          <a:p>
            <a:pPr lvl="1"/>
            <a:r>
              <a:rPr lang="en-US" sz="1900" dirty="0" smtClean="0"/>
              <a:t>Create an inventory of GSFC components</a:t>
            </a:r>
          </a:p>
          <a:p>
            <a:pPr lvl="1"/>
            <a:r>
              <a:rPr lang="en-US" sz="1900" dirty="0"/>
              <a:t>Prioritize and perform </a:t>
            </a:r>
            <a:r>
              <a:rPr lang="en-US" sz="1900" dirty="0" smtClean="0"/>
              <a:t>new community component </a:t>
            </a:r>
            <a:r>
              <a:rPr lang="en-US" sz="1900" dirty="0"/>
              <a:t>releases</a:t>
            </a:r>
          </a:p>
          <a:p>
            <a:pPr marL="0" indent="0">
              <a:buNone/>
            </a:pPr>
            <a:endParaRPr lang="en-US" sz="2200" b="1" dirty="0" smtClean="0"/>
          </a:p>
          <a:p>
            <a:r>
              <a:rPr lang="en-US" sz="2200" b="1" dirty="0" smtClean="0"/>
              <a:t>Goddard customers and related efforts</a:t>
            </a:r>
            <a:endParaRPr lang="en-US" sz="2200" b="1" dirty="0"/>
          </a:p>
          <a:p>
            <a:pPr lvl="1"/>
            <a:r>
              <a:rPr lang="en-US" sz="1900" dirty="0" smtClean="0"/>
              <a:t>PACE/OCI, WFIRST/WFI, BITSE, Restore-L</a:t>
            </a:r>
          </a:p>
          <a:p>
            <a:pPr lvl="1"/>
            <a:r>
              <a:rPr lang="en-US" sz="1900" dirty="0" smtClean="0"/>
              <a:t>IRADs</a:t>
            </a:r>
          </a:p>
          <a:p>
            <a:pPr lvl="1"/>
            <a:r>
              <a:rPr lang="en-US" sz="1900" dirty="0" smtClean="0"/>
              <a:t>Small Satellite Program Office</a:t>
            </a:r>
          </a:p>
          <a:p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30999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433" y="76200"/>
            <a:ext cx="6870700" cy="606332"/>
          </a:xfrm>
        </p:spPr>
        <p:txBody>
          <a:bodyPr/>
          <a:lstStyle/>
          <a:p>
            <a:r>
              <a:rPr lang="en-US" dirty="0"/>
              <a:t>Symmetric Multi-Processor (SMP)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0"/>
            <a:ext cx="8250766" cy="4876800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Lead: Alan Cudmore &amp; Jonathan Wilmot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FY19 Goals</a:t>
            </a:r>
          </a:p>
          <a:p>
            <a:pPr lvl="1"/>
            <a:r>
              <a:rPr lang="en-US" sz="1900" dirty="0" smtClean="0"/>
              <a:t>Add SMP to </a:t>
            </a:r>
            <a:r>
              <a:rPr lang="en-US" sz="1900" dirty="0" err="1" smtClean="0"/>
              <a:t>cFE</a:t>
            </a:r>
            <a:r>
              <a:rPr lang="en-US" sz="1900" dirty="0" smtClean="0"/>
              <a:t> 6.7 and OSAL 4.2.1a</a:t>
            </a:r>
          </a:p>
          <a:p>
            <a:pPr lvl="1"/>
            <a:r>
              <a:rPr lang="en-US" sz="1900" dirty="0" smtClean="0"/>
              <a:t>Improve platform porting and device plugin/integration model</a:t>
            </a:r>
            <a:endParaRPr lang="en-US" sz="1900" dirty="0"/>
          </a:p>
          <a:p>
            <a:pPr marL="0" indent="0">
              <a:buNone/>
            </a:pPr>
            <a:endParaRPr lang="en-US" sz="2200" b="1" dirty="0" smtClean="0"/>
          </a:p>
          <a:p>
            <a:r>
              <a:rPr lang="en-US" sz="2200" b="1" dirty="0" smtClean="0"/>
              <a:t>Goddard customers and related efforts</a:t>
            </a:r>
            <a:endParaRPr lang="en-US" sz="2200" b="1" dirty="0"/>
          </a:p>
          <a:p>
            <a:pPr lvl="1"/>
            <a:r>
              <a:rPr lang="en-US" sz="1900" dirty="0" smtClean="0"/>
              <a:t>Leverage PACE Ocean Color Instrument (OCI) SMP work done for GR712RC (dual-core LEON3FT SPARC V8 processor running </a:t>
            </a:r>
            <a:r>
              <a:rPr lang="en-US" sz="1900" dirty="0" err="1" smtClean="0"/>
              <a:t>VxWorks</a:t>
            </a:r>
            <a:r>
              <a:rPr lang="en-US" sz="1900" dirty="0" smtClean="0"/>
              <a:t> 6.9</a:t>
            </a:r>
          </a:p>
          <a:p>
            <a:pPr marL="0" indent="0">
              <a:buNone/>
            </a:pP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193328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433" y="76200"/>
            <a:ext cx="6870700" cy="606332"/>
          </a:xfrm>
        </p:spPr>
        <p:txBody>
          <a:bodyPr/>
          <a:lstStyle/>
          <a:p>
            <a:r>
              <a:rPr lang="en-US" dirty="0" smtClean="0"/>
              <a:t>Electronic Data Sheet Toolchain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0"/>
            <a:ext cx="8250766" cy="5486400"/>
          </a:xfrm>
        </p:spPr>
        <p:txBody>
          <a:bodyPr>
            <a:normAutofit fontScale="77500" lnSpcReduction="20000"/>
          </a:bodyPr>
          <a:lstStyle/>
          <a:p>
            <a:r>
              <a:rPr lang="en-US" sz="2200" b="1" dirty="0" smtClean="0"/>
              <a:t>Lead: Jonathan Wilmot &amp; David McComas</a:t>
            </a:r>
          </a:p>
          <a:p>
            <a:endParaRPr lang="en-US" sz="2200" b="1" dirty="0" smtClean="0"/>
          </a:p>
          <a:p>
            <a:r>
              <a:rPr lang="en-US" sz="2600" b="1" dirty="0" smtClean="0"/>
              <a:t>FY19 Goals</a:t>
            </a:r>
            <a:endParaRPr lang="en-US" sz="2600" b="1" dirty="0"/>
          </a:p>
          <a:p>
            <a:pPr lvl="1"/>
            <a:r>
              <a:rPr lang="en-US" altLang="en-US" sz="2100" dirty="0" smtClean="0"/>
              <a:t>Use a standards-based </a:t>
            </a:r>
            <a:r>
              <a:rPr lang="en-US" altLang="en-US" sz="2100" dirty="0"/>
              <a:t>component interface </a:t>
            </a:r>
            <a:r>
              <a:rPr lang="en-US" altLang="en-US" sz="2100" dirty="0" smtClean="0"/>
              <a:t>definition (i.e. EDS) and toolchain </a:t>
            </a:r>
            <a:r>
              <a:rPr lang="en-US" altLang="en-US" sz="2100" dirty="0"/>
              <a:t>as part of the </a:t>
            </a:r>
            <a:r>
              <a:rPr lang="en-US" altLang="en-US" sz="2100" dirty="0" err="1"/>
              <a:t>cFS</a:t>
            </a:r>
            <a:r>
              <a:rPr lang="en-US" altLang="en-US" sz="2100" dirty="0"/>
              <a:t> Framework</a:t>
            </a:r>
          </a:p>
          <a:p>
            <a:pPr lvl="2"/>
            <a:r>
              <a:rPr lang="en-US" altLang="en-US" sz="1900" dirty="0"/>
              <a:t>Components are primarily, but not limit to, applications and hardware </a:t>
            </a:r>
            <a:r>
              <a:rPr lang="en-US" altLang="en-US" sz="1900" dirty="0" smtClean="0"/>
              <a:t>devices</a:t>
            </a:r>
          </a:p>
          <a:p>
            <a:pPr lvl="1"/>
            <a:r>
              <a:rPr lang="en-US" altLang="en-US" sz="2100" dirty="0" smtClean="0"/>
              <a:t>Improve </a:t>
            </a:r>
            <a:r>
              <a:rPr lang="en-US" altLang="en-US" sz="2100" dirty="0"/>
              <a:t>system integration and interoperability</a:t>
            </a:r>
          </a:p>
          <a:p>
            <a:pPr lvl="2"/>
            <a:r>
              <a:rPr lang="en-US" altLang="en-US" sz="1900" dirty="0" smtClean="0"/>
              <a:t>Design </a:t>
            </a:r>
            <a:r>
              <a:rPr lang="en-US" altLang="en-US" sz="1900" dirty="0"/>
              <a:t>scalable solution: Meet growing system complexity without negatively impacting single processor </a:t>
            </a:r>
            <a:r>
              <a:rPr lang="en-US" altLang="en-US" sz="1900" dirty="0" smtClean="0"/>
              <a:t>missions</a:t>
            </a:r>
          </a:p>
          <a:p>
            <a:pPr lvl="2"/>
            <a:r>
              <a:rPr lang="en-US" altLang="en-US" sz="1900" dirty="0" err="1" smtClean="0"/>
              <a:t>cFS</a:t>
            </a:r>
            <a:r>
              <a:rPr lang="en-US" altLang="en-US" sz="1900" dirty="0" smtClean="0"/>
              <a:t> Command and Data Dictionary (CCDD) could also be part of the solution</a:t>
            </a:r>
            <a:endParaRPr lang="en-US" sz="1900" i="1" dirty="0"/>
          </a:p>
          <a:p>
            <a:pPr marL="0" indent="0">
              <a:buNone/>
            </a:pPr>
            <a:endParaRPr lang="en-US" sz="2200" b="1" dirty="0" smtClean="0"/>
          </a:p>
          <a:p>
            <a:r>
              <a:rPr lang="en-US" sz="2600" b="1" dirty="0" smtClean="0"/>
              <a:t>Resources</a:t>
            </a:r>
            <a:endParaRPr lang="en-US" sz="2600" b="1" dirty="0"/>
          </a:p>
          <a:p>
            <a:pPr lvl="1"/>
            <a:r>
              <a:rPr lang="en-US" sz="2100" dirty="0" smtClean="0"/>
              <a:t>AES, </a:t>
            </a:r>
            <a:r>
              <a:rPr lang="en-US" sz="2100" dirty="0"/>
              <a:t>Lunar CATALYST, PACE, </a:t>
            </a:r>
            <a:r>
              <a:rPr lang="en-US" sz="2100" dirty="0" smtClean="0"/>
              <a:t>WFIRST</a:t>
            </a:r>
          </a:p>
          <a:p>
            <a:pPr lvl="1"/>
            <a:r>
              <a:rPr lang="en-US" altLang="en-US" sz="2100" dirty="0" smtClean="0"/>
              <a:t>Publications</a:t>
            </a:r>
            <a:endParaRPr lang="en-US" altLang="en-US" sz="2100" dirty="0"/>
          </a:p>
          <a:p>
            <a:pPr lvl="2"/>
            <a:r>
              <a:rPr lang="en-US" altLang="en-US" sz="2100" dirty="0"/>
              <a:t>“</a:t>
            </a:r>
            <a:r>
              <a:rPr lang="en-US" altLang="en-US" sz="2100" dirty="0" err="1"/>
              <a:t>cFS</a:t>
            </a:r>
            <a:r>
              <a:rPr lang="en-US" altLang="en-US" sz="2100" dirty="0"/>
              <a:t> EDS Implementation from NASA GRC” - 3/20/16, Joe Hickey</a:t>
            </a:r>
          </a:p>
          <a:p>
            <a:pPr lvl="2"/>
            <a:r>
              <a:rPr lang="en-US" altLang="en-US" sz="2100" dirty="0"/>
              <a:t>“CCSDS Spacecraft Onboard Interface Services EDS” – 6/5/17, Jonathan Wilmot</a:t>
            </a:r>
            <a:endParaRPr lang="en-US" sz="3300" dirty="0"/>
          </a:p>
          <a:p>
            <a:pPr lvl="1"/>
            <a:endParaRPr lang="en-US" sz="1900" dirty="0" smtClean="0"/>
          </a:p>
          <a:p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382241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433" y="76200"/>
            <a:ext cx="6870700" cy="606332"/>
          </a:xfrm>
        </p:spPr>
        <p:txBody>
          <a:bodyPr/>
          <a:lstStyle/>
          <a:p>
            <a:r>
              <a:rPr lang="en-US" dirty="0" smtClean="0"/>
              <a:t>Simulink Interface Layer (SIL)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0"/>
            <a:ext cx="8250766" cy="5410200"/>
          </a:xfrm>
        </p:spPr>
        <p:txBody>
          <a:bodyPr>
            <a:normAutofit fontScale="77500" lnSpcReduction="20000"/>
          </a:bodyPr>
          <a:lstStyle/>
          <a:p>
            <a:r>
              <a:rPr lang="en-US" sz="2200" b="1" dirty="0" smtClean="0"/>
              <a:t>Lead: Steve Lentine &amp; David McComas </a:t>
            </a:r>
          </a:p>
          <a:p>
            <a:endParaRPr lang="en-US" sz="2200" b="1" dirty="0" smtClean="0"/>
          </a:p>
          <a:p>
            <a:r>
              <a:rPr lang="en-US" sz="2400" b="1" dirty="0" smtClean="0"/>
              <a:t>Background</a:t>
            </a:r>
            <a:endParaRPr lang="en-US" sz="2400" b="1" dirty="0"/>
          </a:p>
          <a:p>
            <a:pPr lvl="1"/>
            <a:r>
              <a:rPr lang="en-US" sz="2200" dirty="0" smtClean="0"/>
              <a:t>The </a:t>
            </a:r>
            <a:r>
              <a:rPr lang="en-US" sz="2200" dirty="0"/>
              <a:t>SIL allows unmodified code generated from Simulink models to be built as </a:t>
            </a:r>
            <a:r>
              <a:rPr lang="en-US" sz="2200" dirty="0" err="1"/>
              <a:t>cFS</a:t>
            </a:r>
            <a:r>
              <a:rPr lang="en-US" sz="2200" dirty="0"/>
              <a:t> </a:t>
            </a:r>
            <a:r>
              <a:rPr lang="en-US" sz="2200" dirty="0" smtClean="0"/>
              <a:t>apps</a:t>
            </a:r>
          </a:p>
          <a:p>
            <a:pPr lvl="1"/>
            <a:r>
              <a:rPr lang="en-US" sz="2200" dirty="0" smtClean="0"/>
              <a:t>External Code Interface (ECI) </a:t>
            </a:r>
            <a:r>
              <a:rPr lang="en-US" sz="2200" dirty="0"/>
              <a:t>is a subset of the SIL that defines the </a:t>
            </a:r>
            <a:r>
              <a:rPr lang="en-US" sz="2200" dirty="0" err="1"/>
              <a:t>cFS</a:t>
            </a:r>
            <a:r>
              <a:rPr lang="en-US" sz="2200" dirty="0"/>
              <a:t> app interfaces</a:t>
            </a:r>
          </a:p>
          <a:p>
            <a:pPr lvl="2" fontAlgn="auto">
              <a:spcAft>
                <a:spcPts val="0"/>
              </a:spcAft>
            </a:pPr>
            <a:r>
              <a:rPr lang="en-US" sz="2100" dirty="0"/>
              <a:t>Any external code that meets this interface can be integrated into a </a:t>
            </a:r>
            <a:r>
              <a:rPr lang="en-US" sz="2100" dirty="0" err="1"/>
              <a:t>cFS</a:t>
            </a:r>
            <a:r>
              <a:rPr lang="en-US" sz="2100" dirty="0"/>
              <a:t> app</a:t>
            </a:r>
            <a:endParaRPr lang="en-US" sz="2300" dirty="0"/>
          </a:p>
          <a:p>
            <a:endParaRPr lang="en-US" sz="2200" b="1" dirty="0" smtClean="0"/>
          </a:p>
          <a:p>
            <a:r>
              <a:rPr lang="en-US" sz="2500" b="1" dirty="0" smtClean="0"/>
              <a:t>FY19 Goals</a:t>
            </a:r>
          </a:p>
          <a:p>
            <a:pPr lvl="1"/>
            <a:r>
              <a:rPr lang="en-US" sz="2200" dirty="0"/>
              <a:t>Complete open source release of Goddard’s version of the SIL</a:t>
            </a:r>
          </a:p>
          <a:p>
            <a:pPr lvl="1" fontAlgn="auto">
              <a:spcAft>
                <a:spcPts val="0"/>
              </a:spcAft>
            </a:pPr>
            <a:r>
              <a:rPr lang="en-US" sz="2200" dirty="0"/>
              <a:t>Document the ECI as a separate product</a:t>
            </a:r>
          </a:p>
          <a:p>
            <a:pPr fontAlgn="auto">
              <a:spcAft>
                <a:spcPts val="0"/>
              </a:spcAft>
            </a:pPr>
            <a:endParaRPr lang="en-US" sz="2200" dirty="0"/>
          </a:p>
          <a:p>
            <a:pPr lvl="1" fontAlgn="auto">
              <a:spcAft>
                <a:spcPts val="0"/>
              </a:spcAft>
            </a:pPr>
            <a:r>
              <a:rPr lang="en-US" sz="2200" dirty="0"/>
              <a:t>Currently working with WFIRST FSW lead and 42 (dynamic simulator) author for possible use</a:t>
            </a:r>
          </a:p>
          <a:p>
            <a:pPr marL="0" indent="0">
              <a:buNone/>
            </a:pPr>
            <a:endParaRPr lang="en-US" sz="2200" b="1" dirty="0" smtClean="0"/>
          </a:p>
          <a:p>
            <a:r>
              <a:rPr lang="en-US" sz="2500" b="1" dirty="0" smtClean="0"/>
              <a:t>Goddard customers and related efforts</a:t>
            </a:r>
            <a:endParaRPr lang="en-US" sz="2500" b="1" dirty="0"/>
          </a:p>
          <a:p>
            <a:pPr lvl="1" fontAlgn="auto">
              <a:spcAft>
                <a:spcPts val="0"/>
              </a:spcAft>
            </a:pPr>
            <a:r>
              <a:rPr lang="en-US" sz="2000" i="1" dirty="0"/>
              <a:t>PACE, WFIRST (42 enhancements)</a:t>
            </a:r>
          </a:p>
          <a:p>
            <a:pPr lvl="1" fontAlgn="auto">
              <a:spcAft>
                <a:spcPts val="0"/>
              </a:spcAft>
            </a:pPr>
            <a:r>
              <a:rPr lang="en-US" sz="2000" i="1" dirty="0"/>
              <a:t>Moon Express, Lunar Pallet Lander</a:t>
            </a:r>
          </a:p>
          <a:p>
            <a:pPr lvl="1"/>
            <a:endParaRPr lang="en-US" sz="1900" dirty="0" smtClean="0"/>
          </a:p>
          <a:p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135631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433" y="76200"/>
            <a:ext cx="6870700" cy="606332"/>
          </a:xfrm>
        </p:spPr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0"/>
            <a:ext cx="8250766" cy="5410200"/>
          </a:xfrm>
        </p:spPr>
        <p:txBody>
          <a:bodyPr>
            <a:normAutofit fontScale="92500" lnSpcReduction="20000"/>
          </a:bodyPr>
          <a:lstStyle/>
          <a:p>
            <a:r>
              <a:rPr lang="en-US" sz="2200" b="1" dirty="0" smtClean="0"/>
              <a:t>Lead: Vacant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Current State</a:t>
            </a:r>
            <a:endParaRPr lang="en-US" sz="2200" b="1" dirty="0"/>
          </a:p>
          <a:p>
            <a:pPr lvl="1"/>
            <a:r>
              <a:rPr lang="en-US" dirty="0" smtClean="0"/>
              <a:t>Publically </a:t>
            </a:r>
            <a:r>
              <a:rPr lang="en-US" dirty="0"/>
              <a:t>available </a:t>
            </a:r>
            <a:r>
              <a:rPr lang="en-US" dirty="0" err="1"/>
              <a:t>cFS</a:t>
            </a:r>
            <a:r>
              <a:rPr lang="en-US" dirty="0"/>
              <a:t> training slides are a collection of design oriented slides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FY19 Goals</a:t>
            </a:r>
          </a:p>
          <a:p>
            <a:pPr lvl="1"/>
            <a:r>
              <a:rPr lang="en-US" sz="1900" dirty="0" smtClean="0"/>
              <a:t>Create modular training packages targeted for different audiences</a:t>
            </a:r>
          </a:p>
          <a:p>
            <a:pPr lvl="1"/>
            <a:r>
              <a:rPr lang="en-US" dirty="0" smtClean="0"/>
              <a:t>Coordinate </a:t>
            </a:r>
            <a:r>
              <a:rPr lang="en-US" dirty="0"/>
              <a:t>and publicize efforts to date</a:t>
            </a:r>
          </a:p>
          <a:p>
            <a:pPr lvl="2" fontAlgn="auto">
              <a:spcAft>
                <a:spcPts val="0"/>
              </a:spcAft>
            </a:pPr>
            <a:r>
              <a:rPr lang="en-US" sz="1800" dirty="0"/>
              <a:t>JSC’s </a:t>
            </a:r>
            <a:r>
              <a:rPr lang="en-US" sz="1800" dirty="0" err="1"/>
              <a:t>cFE</a:t>
            </a:r>
            <a:r>
              <a:rPr lang="en-US" sz="1800" dirty="0"/>
              <a:t> 101</a:t>
            </a:r>
          </a:p>
          <a:p>
            <a:pPr lvl="2" fontAlgn="auto">
              <a:spcAft>
                <a:spcPts val="0"/>
              </a:spcAft>
            </a:pPr>
            <a:r>
              <a:rPr lang="en-US" sz="1800" dirty="0"/>
              <a:t>New modules developed under Lunar CATALYST with </a:t>
            </a:r>
            <a:r>
              <a:rPr lang="en-US" sz="1800" dirty="0" err="1"/>
              <a:t>OpenSatKit</a:t>
            </a:r>
            <a:r>
              <a:rPr lang="en-US" sz="1800" dirty="0"/>
              <a:t>-based exercises</a:t>
            </a:r>
          </a:p>
          <a:p>
            <a:pPr lvl="2" fontAlgn="auto">
              <a:spcAft>
                <a:spcPts val="0"/>
              </a:spcAft>
            </a:pPr>
            <a:r>
              <a:rPr lang="en-US" sz="1800" dirty="0"/>
              <a:t>MSFC’s </a:t>
            </a:r>
            <a:r>
              <a:rPr lang="en-US" sz="1800" dirty="0" smtClean="0"/>
              <a:t>videos</a:t>
            </a:r>
            <a:endParaRPr lang="en-US" sz="1800" dirty="0"/>
          </a:p>
          <a:p>
            <a:pPr lvl="2" fontAlgn="auto">
              <a:spcAft>
                <a:spcPts val="0"/>
              </a:spcAft>
            </a:pPr>
            <a:r>
              <a:rPr lang="en-US" sz="1800" dirty="0"/>
              <a:t>GSFC Code 587 </a:t>
            </a:r>
          </a:p>
          <a:p>
            <a:pPr marL="0" indent="0">
              <a:buNone/>
            </a:pPr>
            <a:endParaRPr lang="en-US" sz="2200" b="1" dirty="0" smtClean="0"/>
          </a:p>
          <a:p>
            <a:r>
              <a:rPr lang="en-US" sz="2200" b="1" dirty="0" smtClean="0"/>
              <a:t>Resources</a:t>
            </a:r>
            <a:endParaRPr lang="en-US" sz="2200" b="1" dirty="0"/>
          </a:p>
          <a:p>
            <a:pPr lvl="1"/>
            <a:r>
              <a:rPr lang="en-US" sz="2000" dirty="0"/>
              <a:t>NASA Engineering and Safety Center's (NESC) may have funds</a:t>
            </a:r>
            <a:endParaRPr lang="en-US" dirty="0"/>
          </a:p>
          <a:p>
            <a:pPr lvl="1"/>
            <a:endParaRPr lang="en-US" sz="1900" dirty="0" smtClean="0"/>
          </a:p>
          <a:p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359704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260166" cy="606332"/>
          </a:xfrm>
        </p:spPr>
        <p:txBody>
          <a:bodyPr/>
          <a:lstStyle/>
          <a:p>
            <a:r>
              <a:rPr lang="en-US" dirty="0" smtClean="0"/>
              <a:t>Splinter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983" y="1371600"/>
            <a:ext cx="8153400" cy="404362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b="1" dirty="0" smtClean="0"/>
              <a:t>Discuss </a:t>
            </a:r>
            <a:r>
              <a:rPr lang="en-US" b="1" dirty="0" err="1" smtClean="0"/>
              <a:t>cFS</a:t>
            </a:r>
            <a:r>
              <a:rPr lang="en-US" b="1" dirty="0" smtClean="0"/>
              <a:t> Programmatic challenges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What </a:t>
            </a:r>
            <a:r>
              <a:rPr lang="en-US" dirty="0"/>
              <a:t>should NASA’s role be?</a:t>
            </a:r>
            <a:endParaRPr lang="en-US" sz="1400" dirty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/>
              <a:t>What’s an achievable business </a:t>
            </a:r>
            <a:r>
              <a:rPr lang="en-US" dirty="0" smtClean="0"/>
              <a:t>model</a:t>
            </a:r>
            <a:r>
              <a:rPr lang="en-US" dirty="0"/>
              <a:t> </a:t>
            </a:r>
            <a:r>
              <a:rPr lang="en-US" dirty="0" smtClean="0"/>
              <a:t>that engages entire community?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Etc.</a:t>
            </a:r>
            <a:endParaRPr lang="en-US" dirty="0"/>
          </a:p>
          <a:p>
            <a:endParaRPr lang="en-US" sz="2000" b="1" dirty="0" smtClean="0"/>
          </a:p>
          <a:p>
            <a:r>
              <a:rPr lang="en-US" sz="2000" b="1" dirty="0" smtClean="0"/>
              <a:t>Wednesday at lunch in room </a:t>
            </a:r>
            <a:r>
              <a:rPr lang="en-US" b="1" dirty="0" smtClean="0"/>
              <a:t>2.201 (</a:t>
            </a:r>
            <a:r>
              <a:rPr lang="en-US" b="1" smtClean="0"/>
              <a:t>Across from elevator</a:t>
            </a:r>
            <a:r>
              <a:rPr lang="en-US" b="1" dirty="0" smtClean="0"/>
              <a:t>)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274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3200400"/>
            <a:ext cx="3505200" cy="452437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Backup Slides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069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cFS</a:t>
            </a:r>
            <a:r>
              <a:rPr lang="en-US" smtClean="0"/>
              <a:t> Contacts</a:t>
            </a:r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685800" y="990600"/>
            <a:ext cx="83121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74625" indent="-174625" algn="l" rtl="0" eaLnBrk="0" fontAlgn="base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1175" indent="-222250" algn="l" rtl="0" eaLnBrk="0" fontAlgn="base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796925" indent="-171450" algn="l" rtl="0" eaLnBrk="0" fontAlgn="base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146175" indent="-234950" algn="l" rtl="0" eaLnBrk="0" fontAlgn="base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31925" indent="-171450" algn="l" rtl="0" eaLnBrk="0" fontAlgn="base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marR="0" lvl="0" indent="-174625" algn="l" defTabSz="914400" rtl="0" eaLnBrk="0" fontAlgn="base" latinLnBrk="0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66FF"/>
              </a:buClr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cFS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Program Manager </a:t>
            </a:r>
          </a:p>
          <a:p>
            <a:pPr marL="446087" marR="0" lvl="1" indent="0" algn="l" defTabSz="914400" rtl="0" eaLnBrk="0" fontAlgn="base" latinLnBrk="0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66FF"/>
              </a:buClr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David McComas - NASA GSFC/Code 580 Software Engineering Division</a:t>
            </a:r>
          </a:p>
          <a:p>
            <a:pPr marL="446087" marR="0" lvl="1" indent="0" algn="l" defTabSz="914400" rtl="0" eaLnBrk="0" fontAlgn="base" latinLnBrk="0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66FF"/>
              </a:buClr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hlinkClick r:id="rId2"/>
              </a:rPr>
              <a:t>david.c.mccomas@nasa.gov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, 301.286.9038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  <a:p>
            <a:pPr marL="446087" marR="0" lvl="1" indent="0" algn="l" defTabSz="914400" rtl="0" eaLnBrk="0" fontAlgn="base" latinLnBrk="0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66FF"/>
              </a:buClr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    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  <a:p>
            <a:pPr marL="174625" marR="0" lvl="0" indent="-174625" algn="l" defTabSz="914400" rtl="0" eaLnBrk="0" fontAlgn="base" latinLnBrk="0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66FF"/>
              </a:buClr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cFS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Lead Architect </a:t>
            </a:r>
          </a:p>
          <a:p>
            <a:pPr marL="446087" marR="0" lvl="1" indent="0" algn="l" defTabSz="914400" rtl="0" eaLnBrk="0" fontAlgn="base" latinLnBrk="0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66FF"/>
              </a:buClr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Jonathan Wilmot - NASA GSFC/Code 582 Flight Software Branch</a:t>
            </a:r>
          </a:p>
          <a:p>
            <a:pPr marL="446087" marR="0" lvl="1" indent="0" algn="l" defTabSz="914400" rtl="0" eaLnBrk="0" fontAlgn="base" latinLnBrk="0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66FF"/>
              </a:buClr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hlinkClick r:id="rId3"/>
              </a:rPr>
              <a:t>jonathan.j.Wilmot@nasa.gov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, 301.286.2623</a:t>
            </a:r>
          </a:p>
          <a:p>
            <a:pPr marL="457200" marR="0" lvl="0" indent="-174625" algn="l" defTabSz="914400" rtl="0" eaLnBrk="0" fontAlgn="base" latinLnBrk="0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66FF"/>
              </a:buClr>
              <a:buSzTx/>
              <a:buFontTx/>
              <a:buChar char="•"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  <a:p>
            <a:pPr marL="346075" marR="0" lvl="0" indent="-231775" algn="l" defTabSz="914400" rtl="0" eaLnBrk="0" fontAlgn="base" latinLnBrk="0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66FF"/>
              </a:buClr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cFS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Platform Development Lead</a:t>
            </a:r>
          </a:p>
          <a:p>
            <a:pPr marL="460375" marR="0" lvl="1" indent="0" algn="l" defTabSz="914400" rtl="0" eaLnBrk="0" fontAlgn="base" latinLnBrk="0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66FF"/>
              </a:buClr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Alan Cudmore - NASA GSFC/Code 582 Flight Software Branch</a:t>
            </a:r>
          </a:p>
          <a:p>
            <a:pPr marL="460375" marR="0" lvl="1" indent="0" algn="l" defTabSz="914400" rtl="0" eaLnBrk="0" fontAlgn="base" latinLnBrk="0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66FF"/>
              </a:buClr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hlinkClick r:id="rId4"/>
              </a:rPr>
              <a:t>alan.p.Cudmore@nasa.gov,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301.286.5809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  <a:p>
            <a:pPr marL="560387" marR="0" lvl="1" indent="0" algn="l" defTabSz="914400" rtl="0" eaLnBrk="0" fontAlgn="base" latinLnBrk="0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66FF"/>
              </a:buClr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     </a:t>
            </a:r>
          </a:p>
          <a:p>
            <a:pPr marL="346075" marR="0" lvl="0" indent="-174625" algn="l" defTabSz="914400" rtl="0" eaLnBrk="0" fontAlgn="base" latinLnBrk="0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66FF"/>
              </a:buClr>
              <a:buSzTx/>
              <a:buFontTx/>
              <a:buChar char="•"/>
              <a:tabLst/>
              <a:defRPr/>
            </a:pP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cFS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Framework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Development Lead </a:t>
            </a:r>
          </a:p>
          <a:p>
            <a:pPr marL="460375" marR="0" lvl="1" indent="0" algn="l" defTabSz="914400" rtl="0" eaLnBrk="0" fontAlgn="base" latinLnBrk="0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66FF"/>
              </a:buClr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Vacant</a:t>
            </a:r>
          </a:p>
          <a:p>
            <a:pPr marL="560387" marR="0" lvl="1" indent="0" algn="l" defTabSz="914400" rtl="0" eaLnBrk="0" fontAlgn="base" latinLnBrk="0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66FF"/>
              </a:buClr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    </a:t>
            </a:r>
          </a:p>
          <a:p>
            <a:pPr marL="346075" marR="0" lvl="0" indent="-174625" algn="l" defTabSz="914400" rtl="0" eaLnBrk="0" fontAlgn="base" latinLnBrk="0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66FF"/>
              </a:buClr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Goddard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cFS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Component Development Lead </a:t>
            </a:r>
          </a:p>
          <a:p>
            <a:pPr marL="460375" lvl="1" indent="0" defTabSz="914400">
              <a:buClr>
                <a:srgbClr val="0066FF"/>
              </a:buClr>
              <a:buSzTx/>
              <a:buNone/>
              <a:defRPr/>
            </a:pPr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Beth Timmons </a:t>
            </a:r>
            <a:r>
              <a:rPr lang="en-US" sz="1600" dirty="0">
                <a:solidFill>
                  <a:srgbClr val="000000"/>
                </a:solidFill>
                <a:latin typeface="Book Antiqua"/>
              </a:rPr>
              <a:t>- NASA GSFC/Code 582 Flight Software Branch</a:t>
            </a:r>
          </a:p>
          <a:p>
            <a:pPr marL="460375" marR="0" lvl="1" indent="0" algn="l" defTabSz="914400" rtl="0" eaLnBrk="0" fontAlgn="base" latinLnBrk="0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66FF"/>
              </a:buClr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hlinkClick r:id="rId5"/>
              </a:rPr>
              <a:t>elizabeth.timmons@nasa.gov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, 301.286.0903 </a:t>
            </a:r>
          </a:p>
          <a:p>
            <a:pPr marL="560387" marR="0" lvl="1" indent="0" algn="l" defTabSz="914400" rtl="0" eaLnBrk="0" fontAlgn="base" latinLnBrk="0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66FF"/>
              </a:buClr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01759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the </a:t>
            </a:r>
            <a:r>
              <a:rPr lang="en-US" dirty="0" err="1" smtClean="0"/>
              <a:t>cFS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685800" y="990600"/>
            <a:ext cx="83121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74625" indent="-174625" algn="l" rtl="0" eaLnBrk="0" fontAlgn="base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1175" indent="-222250" algn="l" rtl="0" eaLnBrk="0" fontAlgn="base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796925" indent="-171450" algn="l" rtl="0" eaLnBrk="0" fontAlgn="base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146175" indent="-234950" algn="l" rtl="0" eaLnBrk="0" fontAlgn="base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31925" indent="-171450" algn="l" rtl="0" eaLnBrk="0" fontAlgn="base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marR="0" lvl="0" indent="-174625" algn="l" defTabSz="914400" rtl="0" eaLnBrk="0" fontAlgn="base" latinLnBrk="0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66FF"/>
              </a:buClr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TODO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56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312150" cy="5410200"/>
          </a:xfrm>
        </p:spPr>
        <p:txBody>
          <a:bodyPr/>
          <a:lstStyle/>
          <a:p>
            <a:r>
              <a:rPr lang="en-US" sz="2400" b="1" dirty="0" smtClean="0"/>
              <a:t>Program Management</a:t>
            </a:r>
          </a:p>
          <a:p>
            <a:pPr lvl="1"/>
            <a:r>
              <a:rPr lang="en-US" sz="2000" dirty="0" smtClean="0"/>
              <a:t>Overview</a:t>
            </a:r>
          </a:p>
          <a:p>
            <a:pPr lvl="1"/>
            <a:r>
              <a:rPr lang="en-US" sz="2000" dirty="0" smtClean="0"/>
              <a:t>Product Model</a:t>
            </a:r>
          </a:p>
          <a:p>
            <a:r>
              <a:rPr lang="en-US" sz="2400" b="1" dirty="0" smtClean="0"/>
              <a:t>Product Management</a:t>
            </a:r>
          </a:p>
          <a:p>
            <a:pPr lvl="1"/>
            <a:r>
              <a:rPr lang="en-US" sz="2000" dirty="0"/>
              <a:t>Framework</a:t>
            </a:r>
          </a:p>
          <a:p>
            <a:pPr lvl="1"/>
            <a:r>
              <a:rPr lang="en-US" sz="2000" dirty="0" smtClean="0"/>
              <a:t>Goddard Components</a:t>
            </a:r>
          </a:p>
          <a:p>
            <a:r>
              <a:rPr lang="en-US" sz="2400" b="1" dirty="0" smtClean="0"/>
              <a:t>2019 Technical Focus Areas</a:t>
            </a:r>
          </a:p>
          <a:p>
            <a:pPr lvl="1"/>
            <a:r>
              <a:rPr lang="en-US" sz="2000" dirty="0" smtClean="0"/>
              <a:t>Multicore Processors</a:t>
            </a:r>
          </a:p>
          <a:p>
            <a:pPr lvl="1"/>
            <a:r>
              <a:rPr lang="en-US" sz="2000" dirty="0" smtClean="0"/>
              <a:t>Electronic Data Sheets / </a:t>
            </a:r>
            <a:r>
              <a:rPr lang="en-US" sz="2000" dirty="0" err="1" smtClean="0"/>
              <a:t>cFS</a:t>
            </a:r>
            <a:r>
              <a:rPr lang="en-US" sz="2000" dirty="0" smtClean="0"/>
              <a:t> Command Data Dictionary</a:t>
            </a:r>
          </a:p>
          <a:p>
            <a:pPr lvl="1"/>
            <a:r>
              <a:rPr lang="en-US" sz="2000" dirty="0" smtClean="0"/>
              <a:t>Simulink Interface Layer / External Code Interface</a:t>
            </a:r>
          </a:p>
          <a:p>
            <a:pPr lvl="1"/>
            <a:r>
              <a:rPr lang="en-US" sz="2000" dirty="0" smtClean="0"/>
              <a:t>Training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4550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Model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042276" cy="5108668"/>
          </a:xfrm>
        </p:spPr>
        <p:txBody>
          <a:bodyPr>
            <a:no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1800" b="1" dirty="0" smtClean="0"/>
              <a:t>Framework</a:t>
            </a:r>
          </a:p>
          <a:p>
            <a:pPr marL="625475" lvl="2" indent="-34290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Defines </a:t>
            </a:r>
            <a:r>
              <a:rPr lang="en-US" dirty="0"/>
              <a:t>specifications with </a:t>
            </a:r>
            <a:r>
              <a:rPr lang="en-US" dirty="0" smtClean="0"/>
              <a:t>reference implementations </a:t>
            </a:r>
            <a:r>
              <a:rPr lang="en-US" dirty="0"/>
              <a:t>so user’s can develop </a:t>
            </a:r>
            <a:r>
              <a:rPr lang="en-US" dirty="0" smtClean="0"/>
              <a:t>framework compliant components: platform </a:t>
            </a:r>
            <a:r>
              <a:rPr lang="en-US" dirty="0"/>
              <a:t>abstractions, </a:t>
            </a:r>
            <a:r>
              <a:rPr lang="en-US" dirty="0" smtClean="0"/>
              <a:t>applications</a:t>
            </a:r>
            <a:r>
              <a:rPr lang="en-US" dirty="0"/>
              <a:t>, and </a:t>
            </a:r>
            <a:r>
              <a:rPr lang="en-US" dirty="0" smtClean="0"/>
              <a:t>tools</a:t>
            </a:r>
          </a:p>
          <a:p>
            <a:pPr marL="625475" lvl="2" indent="-34290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Controlled and maintained by </a:t>
            </a:r>
            <a:r>
              <a:rPr lang="en-US" dirty="0" smtClean="0"/>
              <a:t>the NASA </a:t>
            </a:r>
            <a:r>
              <a:rPr lang="en-US" dirty="0"/>
              <a:t>CCB</a:t>
            </a:r>
            <a:endParaRPr lang="en-US" sz="1400" dirty="0"/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b="1" dirty="0" smtClean="0"/>
              <a:t>Distributors</a:t>
            </a:r>
          </a:p>
          <a:p>
            <a:pPr marL="67945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Bundle the </a:t>
            </a:r>
            <a:r>
              <a:rPr lang="en-US" sz="1600" dirty="0" err="1" smtClean="0"/>
              <a:t>cFS</a:t>
            </a:r>
            <a:r>
              <a:rPr lang="en-US" sz="1600" dirty="0" smtClean="0"/>
              <a:t> Framework and components into functional systems and make them available as distributions </a:t>
            </a:r>
            <a:endParaRPr lang="en-US" sz="1600" dirty="0"/>
          </a:p>
          <a:p>
            <a:pPr marL="67945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Expect </a:t>
            </a:r>
            <a:r>
              <a:rPr lang="en-US" sz="1600" dirty="0" err="1" smtClean="0"/>
              <a:t>cFS</a:t>
            </a:r>
            <a:r>
              <a:rPr lang="en-US" sz="1600" dirty="0" smtClean="0"/>
              <a:t> market to create demand for distributions targeted </a:t>
            </a:r>
            <a:r>
              <a:rPr lang="en-US" sz="1600" dirty="0"/>
              <a:t>for specific user communities</a:t>
            </a:r>
          </a:p>
          <a:p>
            <a:pPr marL="336550" lvl="1" indent="0">
              <a:buNone/>
            </a:pPr>
            <a:endParaRPr lang="en-US" sz="16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800" b="1" dirty="0" smtClean="0"/>
              <a:t>Platform, Application, Tool, and Distributor Catalogs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Catalogs identify available components and distributions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Initially </a:t>
            </a:r>
            <a:r>
              <a:rPr lang="en-US" sz="1600" dirty="0"/>
              <a:t>NASA would create/maintain a catalog of </a:t>
            </a:r>
            <a:r>
              <a:rPr lang="en-US" sz="1600" dirty="0" smtClean="0"/>
              <a:t>components using coreflightsystem.org</a:t>
            </a:r>
          </a:p>
        </p:txBody>
      </p:sp>
    </p:spTree>
    <p:extLst>
      <p:ext uri="{BB962C8B-B14F-4D97-AF65-F5344CB8AC3E}">
        <p14:creationId xmlns:p14="http://schemas.microsoft.com/office/powerpoint/2010/main" val="217216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cFS</a:t>
            </a:r>
            <a:r>
              <a:rPr lang="en-US" dirty="0" smtClean="0"/>
              <a:t> Product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519057"/>
          </a:xfrm>
        </p:spPr>
        <p:txBody>
          <a:bodyPr>
            <a:normAutofit/>
          </a:bodyPr>
          <a:lstStyle/>
          <a:p>
            <a:r>
              <a:rPr lang="en-US" dirty="0" smtClean="0"/>
              <a:t>CCB transition </a:t>
            </a:r>
            <a:r>
              <a:rPr lang="en-US" dirty="0"/>
              <a:t>from a board that collects and maintains assets to one that leads innovation by creating a framework that supports integration and distribution of community assets</a:t>
            </a:r>
          </a:p>
          <a:p>
            <a:r>
              <a:rPr lang="en-US" dirty="0" smtClean="0"/>
              <a:t>The </a:t>
            </a:r>
            <a:r>
              <a:rPr lang="en-US" u="sng" dirty="0" err="1" smtClean="0"/>
              <a:t>cFS</a:t>
            </a:r>
            <a:r>
              <a:rPr lang="en-US" u="sng" dirty="0" smtClean="0"/>
              <a:t> framework</a:t>
            </a:r>
            <a:r>
              <a:rPr lang="en-US" dirty="0" smtClean="0"/>
              <a:t> is not intended to be an operational system</a:t>
            </a:r>
          </a:p>
          <a:p>
            <a:pPr lvl="1"/>
            <a:r>
              <a:rPr lang="en-US" dirty="0"/>
              <a:t>Intentionally minimalistic in </a:t>
            </a:r>
            <a:r>
              <a:rPr lang="en-US" dirty="0" smtClean="0"/>
              <a:t>scope </a:t>
            </a:r>
          </a:p>
          <a:p>
            <a:pPr lvl="1"/>
            <a:r>
              <a:rPr lang="en-US" dirty="0" smtClean="0"/>
              <a:t>Provide specifications with implementations</a:t>
            </a:r>
            <a:r>
              <a:rPr lang="en-US" dirty="0"/>
              <a:t> </a:t>
            </a:r>
            <a:r>
              <a:rPr lang="en-US" dirty="0" smtClean="0"/>
              <a:t>so user’s can develop components (platform abstractions, apps, and tools)</a:t>
            </a:r>
          </a:p>
          <a:p>
            <a:pPr lvl="1"/>
            <a:r>
              <a:rPr lang="en-US" dirty="0" smtClean="0"/>
              <a:t>Only </a:t>
            </a:r>
            <a:r>
              <a:rPr lang="en-US" dirty="0"/>
              <a:t>include tools that help user’s develop components for a </a:t>
            </a:r>
            <a:r>
              <a:rPr lang="en-US" dirty="0" err="1"/>
              <a:t>cFS</a:t>
            </a:r>
            <a:r>
              <a:rPr lang="en-US" dirty="0"/>
              <a:t>-based system</a:t>
            </a:r>
            <a:endParaRPr lang="en-US" dirty="0" smtClean="0"/>
          </a:p>
          <a:p>
            <a:r>
              <a:rPr lang="en-US" dirty="0" smtClean="0"/>
              <a:t>Distributors package components into complete functional &amp; operational systems called distributions</a:t>
            </a:r>
          </a:p>
          <a:p>
            <a:pPr lvl="1"/>
            <a:r>
              <a:rPr lang="en-US" dirty="0" smtClean="0"/>
              <a:t>The NASA </a:t>
            </a:r>
            <a:r>
              <a:rPr lang="en-US" dirty="0" err="1" smtClean="0"/>
              <a:t>cFS</a:t>
            </a:r>
            <a:r>
              <a:rPr lang="en-US" dirty="0" smtClean="0"/>
              <a:t> framework should facilitate any organization to take on the role of a distributor</a:t>
            </a:r>
          </a:p>
          <a:p>
            <a:r>
              <a:rPr lang="en-US" dirty="0" smtClean="0"/>
              <a:t>Platform abstractions, applications, and tools are configuration managed by the organization that owns them</a:t>
            </a:r>
          </a:p>
        </p:txBody>
      </p:sp>
    </p:spTree>
    <p:extLst>
      <p:ext uri="{BB962C8B-B14F-4D97-AF65-F5344CB8AC3E}">
        <p14:creationId xmlns:p14="http://schemas.microsoft.com/office/powerpoint/2010/main" val="55112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cFS</a:t>
            </a:r>
            <a:r>
              <a:rPr lang="en-US" dirty="0"/>
              <a:t> Program Overview</a:t>
            </a:r>
            <a:r>
              <a:rPr lang="en-US" sz="2000" dirty="0"/>
              <a:t> </a:t>
            </a:r>
            <a:r>
              <a:rPr lang="en-US" sz="2000" dirty="0" smtClean="0"/>
              <a:t>(1 </a:t>
            </a:r>
            <a:r>
              <a:rPr lang="en-US" sz="2000" dirty="0"/>
              <a:t>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16" y="1219200"/>
            <a:ext cx="8312150" cy="4846320"/>
          </a:xfrm>
        </p:spPr>
        <p:txBody>
          <a:bodyPr/>
          <a:lstStyle/>
          <a:p>
            <a:r>
              <a:rPr lang="en-US" b="1" dirty="0" smtClean="0"/>
              <a:t>Goddard Space Flight Center (GSFC) Roles</a:t>
            </a:r>
          </a:p>
          <a:p>
            <a:pPr lvl="1"/>
            <a:r>
              <a:rPr lang="en-US" kern="1200" dirty="0" err="1" smtClean="0">
                <a:latin typeface="Book Antiqua"/>
              </a:rPr>
              <a:t>cFS</a:t>
            </a:r>
            <a:r>
              <a:rPr lang="en-US" kern="1200" dirty="0" smtClean="0">
                <a:latin typeface="Book Antiqua"/>
              </a:rPr>
              <a:t> </a:t>
            </a:r>
            <a:r>
              <a:rPr lang="en-US" kern="1200" dirty="0">
                <a:latin typeface="Book Antiqua"/>
              </a:rPr>
              <a:t>Program </a:t>
            </a:r>
            <a:r>
              <a:rPr lang="en-US" kern="1200" dirty="0" smtClean="0">
                <a:latin typeface="Book Antiqua"/>
              </a:rPr>
              <a:t>Manager, </a:t>
            </a:r>
            <a:r>
              <a:rPr lang="en-US" b="1" kern="1200" dirty="0" smtClean="0">
                <a:latin typeface="Book Antiqua"/>
              </a:rPr>
              <a:t>David McComas</a:t>
            </a:r>
            <a:endParaRPr lang="en-US" b="1" kern="1200" dirty="0">
              <a:latin typeface="Book Antiqua"/>
            </a:endParaRPr>
          </a:p>
          <a:p>
            <a:pPr lvl="1"/>
            <a:r>
              <a:rPr lang="en-US" kern="1200" dirty="0" err="1" smtClean="0">
                <a:latin typeface="Book Antiqua"/>
              </a:rPr>
              <a:t>cFS</a:t>
            </a:r>
            <a:r>
              <a:rPr lang="en-US" kern="1200" dirty="0" smtClean="0">
                <a:latin typeface="Book Antiqua"/>
              </a:rPr>
              <a:t> </a:t>
            </a:r>
            <a:r>
              <a:rPr lang="en-US" kern="1200" dirty="0">
                <a:latin typeface="Book Antiqua"/>
              </a:rPr>
              <a:t>Lead </a:t>
            </a:r>
            <a:r>
              <a:rPr lang="en-US" kern="1200" dirty="0" smtClean="0">
                <a:latin typeface="Book Antiqua"/>
              </a:rPr>
              <a:t>Architect, </a:t>
            </a:r>
            <a:r>
              <a:rPr lang="en-US" b="1" kern="1200" dirty="0" smtClean="0">
                <a:latin typeface="Book Antiqua"/>
              </a:rPr>
              <a:t>Jonathan Wilmot</a:t>
            </a:r>
          </a:p>
          <a:p>
            <a:pPr lvl="1"/>
            <a:r>
              <a:rPr lang="en-US" kern="1200" dirty="0" err="1" smtClean="0">
                <a:latin typeface="Book Antiqua"/>
              </a:rPr>
              <a:t>cFS</a:t>
            </a:r>
            <a:r>
              <a:rPr lang="en-US" kern="1200" dirty="0" smtClean="0">
                <a:latin typeface="Book Antiqua"/>
              </a:rPr>
              <a:t> </a:t>
            </a:r>
            <a:r>
              <a:rPr lang="en-US" kern="1200" dirty="0">
                <a:latin typeface="Book Antiqua"/>
              </a:rPr>
              <a:t>Platform Development </a:t>
            </a:r>
            <a:r>
              <a:rPr lang="en-US" kern="1200" dirty="0" smtClean="0">
                <a:latin typeface="Book Antiqua"/>
              </a:rPr>
              <a:t>Lead, </a:t>
            </a:r>
            <a:r>
              <a:rPr lang="en-US" b="1" kern="1200" dirty="0" smtClean="0">
                <a:latin typeface="Book Antiqua"/>
              </a:rPr>
              <a:t>Alan Cudmore</a:t>
            </a:r>
          </a:p>
          <a:p>
            <a:pPr lvl="1"/>
            <a:r>
              <a:rPr lang="en-US" kern="1200" dirty="0" err="1" smtClean="0">
                <a:latin typeface="Book Antiqua"/>
              </a:rPr>
              <a:t>cFS</a:t>
            </a:r>
            <a:r>
              <a:rPr lang="en-US" kern="1200" dirty="0" smtClean="0">
                <a:latin typeface="Book Antiqua"/>
              </a:rPr>
              <a:t> </a:t>
            </a:r>
            <a:r>
              <a:rPr lang="en-US" kern="1200" dirty="0">
                <a:latin typeface="Book Antiqua"/>
              </a:rPr>
              <a:t>Framework P</a:t>
            </a:r>
            <a:r>
              <a:rPr lang="en-US" kern="1200" dirty="0" smtClean="0">
                <a:latin typeface="Book Antiqua"/>
              </a:rPr>
              <a:t>roduct Development Lead, </a:t>
            </a:r>
            <a:r>
              <a:rPr lang="en-US" b="1" kern="1200" dirty="0" smtClean="0">
                <a:latin typeface="Book Antiqua"/>
              </a:rPr>
              <a:t>Vacant</a:t>
            </a:r>
          </a:p>
          <a:p>
            <a:pPr lvl="1"/>
            <a:r>
              <a:rPr lang="en-US" kern="1200" dirty="0" smtClean="0">
                <a:latin typeface="Book Antiqua"/>
              </a:rPr>
              <a:t>Goddard </a:t>
            </a:r>
            <a:r>
              <a:rPr lang="en-US" kern="1200" dirty="0" err="1" smtClean="0">
                <a:latin typeface="Book Antiqua"/>
              </a:rPr>
              <a:t>cFS</a:t>
            </a:r>
            <a:r>
              <a:rPr lang="en-US" kern="1200" dirty="0" smtClean="0">
                <a:latin typeface="Book Antiqua"/>
              </a:rPr>
              <a:t> Component Development Lead, </a:t>
            </a:r>
            <a:r>
              <a:rPr lang="en-US" b="1" kern="1200" dirty="0" smtClean="0">
                <a:latin typeface="Book Antiqua"/>
              </a:rPr>
              <a:t>Beth Timmons</a:t>
            </a:r>
          </a:p>
          <a:p>
            <a:pPr lvl="1"/>
            <a:r>
              <a:rPr lang="en-US" kern="1200" dirty="0" err="1">
                <a:latin typeface="Book Antiqua"/>
              </a:rPr>
              <a:t>cFS</a:t>
            </a:r>
            <a:r>
              <a:rPr lang="en-US" kern="1200" dirty="0">
                <a:latin typeface="Book Antiqua"/>
              </a:rPr>
              <a:t> Test Lead, </a:t>
            </a:r>
            <a:r>
              <a:rPr lang="en-US" b="1" kern="1200" dirty="0">
                <a:latin typeface="Book Antiqua"/>
              </a:rPr>
              <a:t>Walt </a:t>
            </a:r>
            <a:r>
              <a:rPr lang="en-US" b="1" kern="1200" dirty="0" err="1">
                <a:latin typeface="Book Antiqua"/>
              </a:rPr>
              <a:t>Moleski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GSFC </a:t>
            </a:r>
            <a:r>
              <a:rPr lang="en-US" b="1" dirty="0" err="1" smtClean="0"/>
              <a:t>cFS</a:t>
            </a:r>
            <a:r>
              <a:rPr lang="en-US" b="1" dirty="0" smtClean="0"/>
              <a:t> Projects</a:t>
            </a:r>
            <a:endParaRPr lang="en-US" b="1" dirty="0"/>
          </a:p>
          <a:p>
            <a:pPr lvl="1"/>
            <a:r>
              <a:rPr lang="en-US" kern="1200" dirty="0" smtClean="0">
                <a:latin typeface="Book Antiqua"/>
              </a:rPr>
              <a:t>Plankton, Aerosol, Cloud, ocean, Ecosystem (PACE)</a:t>
            </a:r>
          </a:p>
          <a:p>
            <a:pPr lvl="1"/>
            <a:r>
              <a:rPr lang="en-US" kern="1200" dirty="0" smtClean="0">
                <a:latin typeface="Book Antiqua"/>
              </a:rPr>
              <a:t>Wide-Field Infrared Survey Telescope (WFIRST)</a:t>
            </a:r>
            <a:endParaRPr lang="en-US" kern="1200" dirty="0">
              <a:latin typeface="Book Antiqua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160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cFS</a:t>
            </a:r>
            <a:r>
              <a:rPr lang="en-US" dirty="0"/>
              <a:t> Program </a:t>
            </a:r>
            <a:r>
              <a:rPr lang="en-US" dirty="0" smtClean="0"/>
              <a:t>Overview</a:t>
            </a:r>
            <a:r>
              <a:rPr lang="en-US" sz="2000" dirty="0" smtClean="0"/>
              <a:t>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71" y="838200"/>
            <a:ext cx="8728869" cy="5797296"/>
          </a:xfrm>
        </p:spPr>
        <p:txBody>
          <a:bodyPr/>
          <a:lstStyle/>
          <a:p>
            <a:r>
              <a:rPr lang="en-US" b="1" dirty="0" smtClean="0"/>
              <a:t>Johnson Space Center (JSC) Advanced </a:t>
            </a:r>
            <a:r>
              <a:rPr lang="en-US" b="1" dirty="0"/>
              <a:t>Exploration Systems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ioneers </a:t>
            </a:r>
            <a:r>
              <a:rPr lang="en-US" dirty="0"/>
              <a:t>new approaches for rapidly developing prototype systems, demonstrating key capabilities, and validating operational concepts for future human missions beyond low-Earth orbit. </a:t>
            </a:r>
            <a:endParaRPr lang="en-US" dirty="0" smtClean="0"/>
          </a:p>
          <a:p>
            <a:pPr lvl="1"/>
            <a:r>
              <a:rPr lang="en-US" dirty="0" smtClean="0"/>
              <a:t>Software Lead, </a:t>
            </a:r>
            <a:r>
              <a:rPr lang="en-US" b="1" dirty="0" smtClean="0"/>
              <a:t>Tam Ngo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b="1" dirty="0" smtClean="0"/>
              <a:t>Lunar </a:t>
            </a:r>
            <a:r>
              <a:rPr lang="en-US" b="1" dirty="0"/>
              <a:t>Cargo Transportation and Landing by Soft Touchdown </a:t>
            </a:r>
            <a:r>
              <a:rPr lang="en-US" b="1" dirty="0" smtClean="0"/>
              <a:t>(CATALYST)</a:t>
            </a:r>
          </a:p>
          <a:p>
            <a:pPr lvl="1"/>
            <a:r>
              <a:rPr lang="en-US" dirty="0" smtClean="0"/>
              <a:t>In 2014 NASA </a:t>
            </a:r>
            <a:r>
              <a:rPr lang="en-US" dirty="0"/>
              <a:t>competitively selected three partners </a:t>
            </a:r>
            <a:r>
              <a:rPr lang="en-US" dirty="0" smtClean="0"/>
              <a:t>to </a:t>
            </a:r>
            <a:r>
              <a:rPr lang="en-US" dirty="0"/>
              <a:t>spur commercial cargo transportation capabilities to the surface of the </a:t>
            </a:r>
            <a:r>
              <a:rPr lang="en-US" dirty="0" smtClean="0"/>
              <a:t>Moon</a:t>
            </a:r>
          </a:p>
          <a:p>
            <a:pPr lvl="1"/>
            <a:r>
              <a:rPr lang="en-US" dirty="0" smtClean="0"/>
              <a:t>All three partners using the </a:t>
            </a:r>
            <a:r>
              <a:rPr lang="en-US" dirty="0" err="1" smtClean="0"/>
              <a:t>cFS</a:t>
            </a:r>
            <a:endParaRPr lang="en-US" dirty="0" smtClean="0"/>
          </a:p>
          <a:p>
            <a:pPr lvl="1"/>
            <a:r>
              <a:rPr lang="en-US" dirty="0" smtClean="0"/>
              <a:t>NASA resources use to help partners must also benefit NASA</a:t>
            </a:r>
          </a:p>
          <a:p>
            <a:pPr lvl="1"/>
            <a:r>
              <a:rPr lang="en-US" dirty="0" smtClean="0"/>
              <a:t>Marshall Space Flight Center (MSFC) Flight Software Lead, </a:t>
            </a:r>
            <a:r>
              <a:rPr lang="en-US" b="1" dirty="0" smtClean="0"/>
              <a:t>Stefanie Justice</a:t>
            </a:r>
          </a:p>
          <a:p>
            <a:r>
              <a:rPr lang="en-US" b="1" dirty="0" smtClean="0"/>
              <a:t>NASA Configuration Control Board (CCB)</a:t>
            </a:r>
            <a:endParaRPr lang="en-US" b="1" dirty="0"/>
          </a:p>
          <a:p>
            <a:pPr lvl="1"/>
            <a:r>
              <a:rPr lang="en-US" dirty="0" smtClean="0"/>
              <a:t>Controls changes to the </a:t>
            </a:r>
            <a:r>
              <a:rPr lang="en-US" dirty="0" err="1" smtClean="0"/>
              <a:t>cFS</a:t>
            </a:r>
            <a:r>
              <a:rPr lang="en-US" dirty="0" smtClean="0"/>
              <a:t> Framework</a:t>
            </a:r>
          </a:p>
          <a:p>
            <a:pPr lvl="1"/>
            <a:r>
              <a:rPr lang="en-US" dirty="0" smtClean="0"/>
              <a:t>Active members from Ames Research Center, </a:t>
            </a:r>
            <a:r>
              <a:rPr lang="en-US" dirty="0"/>
              <a:t>JSC, </a:t>
            </a:r>
            <a:r>
              <a:rPr lang="en-US" dirty="0" smtClean="0"/>
              <a:t>Glenn Research Center (GRC), GSFC, Langley Research Center (</a:t>
            </a:r>
            <a:r>
              <a:rPr lang="en-US" dirty="0" err="1" smtClean="0"/>
              <a:t>LaRC</a:t>
            </a:r>
            <a:r>
              <a:rPr lang="en-US" dirty="0" smtClean="0"/>
              <a:t>), </a:t>
            </a:r>
            <a:r>
              <a:rPr lang="en-US" dirty="0"/>
              <a:t>MSFC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500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-8613" y="838116"/>
            <a:ext cx="9099319" cy="3356586"/>
            <a:chOff x="-8613" y="838116"/>
            <a:chExt cx="9099319" cy="3356586"/>
          </a:xfrm>
        </p:grpSpPr>
        <p:grpSp>
          <p:nvGrpSpPr>
            <p:cNvPr id="44" name="Group 43"/>
            <p:cNvGrpSpPr/>
            <p:nvPr/>
          </p:nvGrpSpPr>
          <p:grpSpPr>
            <a:xfrm>
              <a:off x="-8613" y="838116"/>
              <a:ext cx="3520332" cy="3356586"/>
              <a:chOff x="-8613" y="838116"/>
              <a:chExt cx="3520332" cy="3356586"/>
            </a:xfrm>
          </p:grpSpPr>
          <p:sp>
            <p:nvSpPr>
              <p:cNvPr id="72" name="Parallelogram 71"/>
              <p:cNvSpPr/>
              <p:nvPr/>
            </p:nvSpPr>
            <p:spPr bwMode="auto">
              <a:xfrm flipV="1">
                <a:off x="-8613" y="1139537"/>
                <a:ext cx="3520332" cy="3055165"/>
              </a:xfrm>
              <a:prstGeom prst="parallelogram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0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</a:endParaRPr>
              </a:p>
            </p:txBody>
          </p:sp>
          <p:sp>
            <p:nvSpPr>
              <p:cNvPr id="30750" name="TextBox 30749"/>
              <p:cNvSpPr txBox="1"/>
              <p:nvPr/>
            </p:nvSpPr>
            <p:spPr>
              <a:xfrm>
                <a:off x="595102" y="838116"/>
                <a:ext cx="1693797" cy="3527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NASA Website</a:t>
                </a:r>
                <a:endParaRPr lang="en-US" dirty="0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2922183" y="859518"/>
              <a:ext cx="6168523" cy="3335184"/>
              <a:chOff x="2922183" y="859518"/>
              <a:chExt cx="6168523" cy="3335184"/>
            </a:xfrm>
          </p:grpSpPr>
          <p:sp>
            <p:nvSpPr>
              <p:cNvPr id="30745" name="Parallelogram 30744"/>
              <p:cNvSpPr/>
              <p:nvPr/>
            </p:nvSpPr>
            <p:spPr bwMode="auto">
              <a:xfrm flipV="1">
                <a:off x="2922183" y="1155142"/>
                <a:ext cx="6168523" cy="3039560"/>
              </a:xfrm>
              <a:prstGeom prst="parallelogram">
                <a:avLst/>
              </a:prstGeom>
              <a:solidFill>
                <a:srgbClr val="66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0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effectLst/>
                  <a:latin typeface="Arial" pitchFamily="34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4612242" y="859518"/>
                <a:ext cx="1706557" cy="3527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Public Website</a:t>
                </a:r>
                <a:endParaRPr lang="en-US" dirty="0"/>
              </a:p>
            </p:txBody>
          </p:sp>
        </p:grpSp>
      </p:grp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50800"/>
            <a:ext cx="8042275" cy="682625"/>
          </a:xfrm>
        </p:spPr>
        <p:txBody>
          <a:bodyPr/>
          <a:lstStyle/>
          <a:p>
            <a:pPr algn="ctr"/>
            <a:r>
              <a:rPr lang="en-US" altLang="en-US" dirty="0" err="1" smtClean="0"/>
              <a:t>cFS</a:t>
            </a:r>
            <a:r>
              <a:rPr lang="en-US" altLang="en-US" dirty="0" smtClean="0"/>
              <a:t> Product Model</a:t>
            </a:r>
          </a:p>
        </p:txBody>
      </p:sp>
      <p:grpSp>
        <p:nvGrpSpPr>
          <p:cNvPr id="30740" name="Group 30739"/>
          <p:cNvGrpSpPr/>
          <p:nvPr/>
        </p:nvGrpSpPr>
        <p:grpSpPr>
          <a:xfrm>
            <a:off x="457200" y="1417339"/>
            <a:ext cx="8317573" cy="4067053"/>
            <a:chOff x="457200" y="1228856"/>
            <a:chExt cx="8317573" cy="4067053"/>
          </a:xfrm>
        </p:grpSpPr>
        <p:sp>
          <p:nvSpPr>
            <p:cNvPr id="8" name="TextBox 7"/>
            <p:cNvSpPr txBox="1"/>
            <p:nvPr/>
          </p:nvSpPr>
          <p:spPr>
            <a:xfrm>
              <a:off x="697573" y="4335646"/>
              <a:ext cx="8077200" cy="9602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342900" indent="-342900" algn="l">
                <a:buFont typeface="Arial" panose="020B0604020202020204" pitchFamily="34" charset="0"/>
                <a:buChar char="•"/>
                <a:defRPr/>
              </a:pPr>
              <a:r>
                <a:rPr lang="en-US" sz="2000" dirty="0" smtClean="0">
                  <a:latin typeface="+mn-lt"/>
                </a:rPr>
                <a:t>NASA configuration control board releases the open source </a:t>
              </a:r>
              <a:r>
                <a:rPr lang="en-US" sz="2000" dirty="0" err="1" smtClean="0">
                  <a:latin typeface="+mn-lt"/>
                </a:rPr>
                <a:t>cFS</a:t>
              </a:r>
              <a:r>
                <a:rPr lang="en-US" sz="2000" dirty="0" smtClean="0">
                  <a:latin typeface="+mn-lt"/>
                </a:rPr>
                <a:t> framework and publishes component specifications</a:t>
              </a:r>
            </a:p>
            <a:p>
              <a:pPr marL="342900" indent="-342900" algn="l">
                <a:buFont typeface="Arial" panose="020B0604020202020204" pitchFamily="34" charset="0"/>
                <a:buChar char="•"/>
                <a:defRPr/>
              </a:pPr>
              <a:endParaRPr lang="en-US" sz="2000" dirty="0">
                <a:latin typeface="+mn-lt"/>
              </a:endParaRPr>
            </a:p>
          </p:txBody>
        </p:sp>
        <p:grpSp>
          <p:nvGrpSpPr>
            <p:cNvPr id="30723" name="Group 30722"/>
            <p:cNvGrpSpPr/>
            <p:nvPr/>
          </p:nvGrpSpPr>
          <p:grpSpPr>
            <a:xfrm>
              <a:off x="675682" y="2783391"/>
              <a:ext cx="766319" cy="714042"/>
              <a:chOff x="957384" y="2957696"/>
              <a:chExt cx="766319" cy="714042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957384" y="2957696"/>
                <a:ext cx="766319" cy="714042"/>
              </a:xfrm>
              <a:prstGeom prst="ellipse">
                <a:avLst/>
              </a:prstGeom>
              <a:gradFill rotWithShape="1">
                <a:gsLst>
                  <a:gs pos="0">
                    <a:srgbClr val="00B0F0"/>
                  </a:gs>
                  <a:gs pos="80000">
                    <a:srgbClr val="2C7C9F">
                      <a:shade val="93000"/>
                      <a:satMod val="130000"/>
                    </a:srgbClr>
                  </a:gs>
                  <a:gs pos="100000">
                    <a:srgbClr val="2C7C9F">
                      <a:shade val="94000"/>
                      <a:satMod val="135000"/>
                    </a:srgbClr>
                  </a:gs>
                </a:gsLst>
                <a:path path="circle">
                  <a:fillToRect l="100000" t="100000" r="100000" b="100000"/>
                </a:path>
              </a:gradFill>
              <a:ln w="12700" cap="flat" cmpd="sng" algn="ctr">
                <a:solidFill>
                  <a:srgbClr val="2C7C9F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63500" dist="25400" dir="5400000" sx="101000" sy="101000" rotWithShape="0">
                  <a:srgbClr val="000000">
                    <a:alpha val="40000"/>
                  </a:srgbClr>
                </a:outerShdw>
              </a:effectLst>
            </p:spPr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 dirty="0" smtClean="0">
                  <a:solidFill>
                    <a:prstClr val="white"/>
                  </a:solidFill>
                  <a:latin typeface="News Gothic MT"/>
                  <a:ea typeface="MS PGothic" pitchFamily="34" charset="-128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104885" y="3153279"/>
                <a:ext cx="519832" cy="24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kern="0" dirty="0" smtClean="0">
                    <a:solidFill>
                      <a:prstClr val="black"/>
                    </a:solidFill>
                    <a:ea typeface="MS PGothic" pitchFamily="34" charset="-128"/>
                  </a:rPr>
                  <a:t>NASA</a:t>
                </a:r>
              </a:p>
            </p:txBody>
          </p:sp>
        </p:grpSp>
        <p:grpSp>
          <p:nvGrpSpPr>
            <p:cNvPr id="30725" name="Group 30724"/>
            <p:cNvGrpSpPr/>
            <p:nvPr/>
          </p:nvGrpSpPr>
          <p:grpSpPr>
            <a:xfrm>
              <a:off x="457200" y="1228856"/>
              <a:ext cx="1357300" cy="680943"/>
              <a:chOff x="735864" y="1609716"/>
              <a:chExt cx="1357300" cy="680943"/>
            </a:xfrm>
          </p:grpSpPr>
          <p:sp>
            <p:nvSpPr>
              <p:cNvPr id="27" name="Parallelogram 26"/>
              <p:cNvSpPr/>
              <p:nvPr/>
            </p:nvSpPr>
            <p:spPr>
              <a:xfrm>
                <a:off x="752399" y="1609716"/>
                <a:ext cx="1340765" cy="680943"/>
              </a:xfrm>
              <a:prstGeom prst="parallelogram">
                <a:avLst/>
              </a:prstGeom>
              <a:solidFill>
                <a:srgbClr val="D5EDF4">
                  <a:lumMod val="75000"/>
                </a:srgbClr>
              </a:solidFill>
              <a:ln w="12700" cap="flat" cmpd="sng" algn="ctr">
                <a:solidFill>
                  <a:srgbClr val="2C7C9F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63500" dist="25400" dir="5400000" sx="101000" sy="101000" rotWithShape="0">
                  <a:srgbClr val="000000">
                    <a:alpha val="40000"/>
                  </a:srgbClr>
                </a:outerShdw>
              </a:effectLst>
            </p:spPr>
            <p:txBody>
              <a:bodyPr rtlCol="0" anchor="ctr"/>
              <a:lstStyle/>
              <a:p>
                <a:pPr fontAlgn="auto">
                  <a:spcBef>
                    <a:spcPts val="0"/>
                  </a:spcBef>
                  <a:spcAft>
                    <a:spcPts val="600"/>
                  </a:spcAft>
                  <a:defRPr/>
                </a:pPr>
                <a:endParaRPr lang="en-US" sz="700" b="1" kern="0" dirty="0" smtClean="0">
                  <a:solidFill>
                    <a:prstClr val="black"/>
                  </a:solidFill>
                  <a:latin typeface="News Gothic MT"/>
                  <a:ea typeface="MS PGothic" pitchFamily="34" charset="-128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35864" y="1691758"/>
                <a:ext cx="1344214" cy="439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prstClr val="black"/>
                    </a:solidFill>
                    <a:ea typeface="MS PGothic" pitchFamily="34" charset="-128"/>
                  </a:rPr>
                  <a:t>Components</a:t>
                </a:r>
              </a:p>
              <a:p>
                <a:pPr algn="ctr"/>
                <a:r>
                  <a:rPr lang="en-US" sz="1200" b="1" dirty="0" smtClean="0">
                    <a:solidFill>
                      <a:prstClr val="black"/>
                    </a:solidFill>
                    <a:ea typeface="MS PGothic" pitchFamily="34" charset="-128"/>
                  </a:rPr>
                  <a:t>Specifications</a:t>
                </a:r>
              </a:p>
            </p:txBody>
          </p:sp>
        </p:grpSp>
        <p:cxnSp>
          <p:nvCxnSpPr>
            <p:cNvPr id="33" name="Straight Connector 32"/>
            <p:cNvCxnSpPr>
              <a:stCxn id="19" idx="0"/>
              <a:endCxn id="27" idx="3"/>
            </p:cNvCxnSpPr>
            <p:nvPr/>
          </p:nvCxnSpPr>
          <p:spPr>
            <a:xfrm flipV="1">
              <a:off x="1058842" y="1909799"/>
              <a:ext cx="158" cy="873592"/>
            </a:xfrm>
            <a:prstGeom prst="line">
              <a:avLst/>
            </a:prstGeom>
            <a:ln w="12700"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9" idx="6"/>
              <a:endCxn id="40" idx="1"/>
            </p:cNvCxnSpPr>
            <p:nvPr/>
          </p:nvCxnSpPr>
          <p:spPr>
            <a:xfrm flipV="1">
              <a:off x="1442001" y="3135573"/>
              <a:ext cx="603979" cy="483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grpSp>
          <p:nvGrpSpPr>
            <p:cNvPr id="38" name="Group 37"/>
            <p:cNvGrpSpPr/>
            <p:nvPr/>
          </p:nvGrpSpPr>
          <p:grpSpPr>
            <a:xfrm>
              <a:off x="2002271" y="2808349"/>
              <a:ext cx="1387923" cy="680943"/>
              <a:chOff x="965597" y="1515068"/>
              <a:chExt cx="1387923" cy="680943"/>
            </a:xfrm>
          </p:grpSpPr>
          <p:sp>
            <p:nvSpPr>
              <p:cNvPr id="39" name="Parallelogram 38"/>
              <p:cNvSpPr/>
              <p:nvPr/>
            </p:nvSpPr>
            <p:spPr>
              <a:xfrm>
                <a:off x="965597" y="1515068"/>
                <a:ext cx="1340765" cy="680943"/>
              </a:xfrm>
              <a:prstGeom prst="parallelogram">
                <a:avLst/>
              </a:prstGeom>
              <a:solidFill>
                <a:srgbClr val="D5EDF4">
                  <a:lumMod val="75000"/>
                </a:srgbClr>
              </a:solidFill>
              <a:ln w="12700" cap="flat" cmpd="sng" algn="ctr">
                <a:solidFill>
                  <a:srgbClr val="2C7C9F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63500" dist="25400" dir="5400000" sx="101000" sy="101000" rotWithShape="0">
                  <a:srgbClr val="000000">
                    <a:alpha val="40000"/>
                  </a:srgbClr>
                </a:outerShdw>
              </a:effectLst>
            </p:spPr>
            <p:txBody>
              <a:bodyPr rtlCol="0" anchor="ctr"/>
              <a:lstStyle/>
              <a:p>
                <a:pPr fontAlgn="auto">
                  <a:spcBef>
                    <a:spcPts val="0"/>
                  </a:spcBef>
                  <a:spcAft>
                    <a:spcPts val="600"/>
                  </a:spcAft>
                  <a:defRPr/>
                </a:pPr>
                <a:endParaRPr lang="en-US" sz="700" kern="0" dirty="0" smtClean="0">
                  <a:solidFill>
                    <a:prstClr val="black"/>
                  </a:solidFill>
                  <a:latin typeface="News Gothic MT"/>
                  <a:ea typeface="MS PGothic" pitchFamily="34" charset="-128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009306" y="1688403"/>
                <a:ext cx="13442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prstClr val="black"/>
                    </a:solidFill>
                    <a:ea typeface="MS PGothic" pitchFamily="34" charset="-128"/>
                  </a:rPr>
                  <a:t>Framework</a:t>
                </a:r>
              </a:p>
            </p:txBody>
          </p:sp>
        </p:grpSp>
      </p:grpSp>
      <p:grpSp>
        <p:nvGrpSpPr>
          <p:cNvPr id="30742" name="Group 30741"/>
          <p:cNvGrpSpPr/>
          <p:nvPr/>
        </p:nvGrpSpPr>
        <p:grpSpPr>
          <a:xfrm>
            <a:off x="664916" y="1296589"/>
            <a:ext cx="8309737" cy="4754873"/>
            <a:chOff x="360477" y="1095911"/>
            <a:chExt cx="8309737" cy="4754873"/>
          </a:xfrm>
        </p:grpSpPr>
        <p:grpSp>
          <p:nvGrpSpPr>
            <p:cNvPr id="30741" name="Group 30740"/>
            <p:cNvGrpSpPr/>
            <p:nvPr/>
          </p:nvGrpSpPr>
          <p:grpSpPr>
            <a:xfrm>
              <a:off x="1404178" y="1095911"/>
              <a:ext cx="4845774" cy="986096"/>
              <a:chOff x="1404178" y="1095911"/>
              <a:chExt cx="4845774" cy="986096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2809264" y="1095911"/>
                <a:ext cx="1040671" cy="986096"/>
                <a:chOff x="3227974" y="1444441"/>
                <a:chExt cx="1040671" cy="986096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3242085" y="1444441"/>
                  <a:ext cx="982176" cy="986096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>
                  <a:outerShdw blurRad="63500" dist="25400" dir="5400000" sx="101000" sy="101000" rotWithShape="0">
                    <a:srgbClr val="000000">
                      <a:alpha val="40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algn="ctr" defTabSz="457200" fontAlgn="auto" hangingPunct="0">
                    <a:lnSpc>
                      <a:spcPct val="94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defRPr/>
                  </a:pPr>
                  <a:endParaRPr lang="en-US" kern="0" dirty="0" smtClean="0">
                    <a:solidFill>
                      <a:prstClr val="white"/>
                    </a:solidFill>
                    <a:latin typeface="News Gothic MT"/>
                    <a:ea typeface="MS PGothic" pitchFamily="34" charset="-128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3227974" y="1709485"/>
                  <a:ext cx="1040671" cy="4394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 kern="0" dirty="0" smtClean="0">
                      <a:solidFill>
                        <a:prstClr val="black"/>
                      </a:solidFill>
                      <a:latin typeface="Arial" pitchFamily="34" charset="0"/>
                      <a:ea typeface="MS PGothic" pitchFamily="34" charset="-128"/>
                    </a:rPr>
                    <a:t>Component</a:t>
                  </a:r>
                </a:p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 kern="0" dirty="0" smtClean="0">
                      <a:solidFill>
                        <a:prstClr val="black"/>
                      </a:solidFill>
                      <a:latin typeface="Arial" pitchFamily="34" charset="0"/>
                      <a:ea typeface="MS PGothic" pitchFamily="34" charset="-128"/>
                    </a:rPr>
                    <a:t>Supplier</a:t>
                  </a:r>
                </a:p>
              </p:txBody>
            </p:sp>
          </p:grpSp>
          <p:cxnSp>
            <p:nvCxnSpPr>
              <p:cNvPr id="32" name="Straight Arrow Connector 31"/>
              <p:cNvCxnSpPr>
                <a:stCxn id="30" idx="6"/>
                <a:endCxn id="42" idx="5"/>
              </p:cNvCxnSpPr>
              <p:nvPr/>
            </p:nvCxnSpPr>
            <p:spPr>
              <a:xfrm flipV="1">
                <a:off x="3805551" y="1573230"/>
                <a:ext cx="906477" cy="15729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25" name="Straight Connector 24"/>
              <p:cNvCxnSpPr>
                <a:endCxn id="31" idx="1"/>
              </p:cNvCxnSpPr>
              <p:nvPr/>
            </p:nvCxnSpPr>
            <p:spPr>
              <a:xfrm flipV="1">
                <a:off x="1404178" y="1580695"/>
                <a:ext cx="1405086" cy="28017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  <a:tailEnd type="triangle"/>
              </a:ln>
              <a:effectLst/>
            </p:spPr>
          </p:cxnSp>
          <p:grpSp>
            <p:nvGrpSpPr>
              <p:cNvPr id="9" name="Group 8"/>
              <p:cNvGrpSpPr/>
              <p:nvPr/>
            </p:nvGrpSpPr>
            <p:grpSpPr>
              <a:xfrm>
                <a:off x="4601356" y="1130540"/>
                <a:ext cx="1648596" cy="885379"/>
                <a:chOff x="4625501" y="1485520"/>
                <a:chExt cx="1648596" cy="885379"/>
              </a:xfrm>
            </p:grpSpPr>
            <p:sp>
              <p:nvSpPr>
                <p:cNvPr id="42" name="Parallelogram 41"/>
                <p:cNvSpPr/>
                <p:nvPr/>
              </p:nvSpPr>
              <p:spPr>
                <a:xfrm>
                  <a:off x="4625501" y="1485520"/>
                  <a:ext cx="1631515" cy="885379"/>
                </a:xfrm>
                <a:prstGeom prst="parallelogram">
                  <a:avLst/>
                </a:prstGeom>
                <a:solidFill>
                  <a:srgbClr val="00FF00"/>
                </a:solidFill>
                <a:ln w="12700" cap="flat" cmpd="sng" algn="ctr">
                  <a:solidFill>
                    <a:srgbClr val="2C7C9F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63500" dist="25400" dir="5400000" sx="101000" sy="101000" rotWithShape="0">
                    <a:srgbClr val="000000">
                      <a:alpha val="40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600"/>
                    </a:spcAft>
                    <a:defRPr/>
                  </a:pPr>
                  <a:endParaRPr lang="en-US" sz="700" kern="0" dirty="0" smtClean="0">
                    <a:solidFill>
                      <a:prstClr val="black"/>
                    </a:solidFill>
                    <a:latin typeface="News Gothic MT"/>
                    <a:ea typeface="MS PGothic" pitchFamily="34" charset="-128"/>
                  </a:endParaRP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4758373" y="1503103"/>
                  <a:ext cx="1515724" cy="8617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prstClr val="black"/>
                      </a:solidFill>
                      <a:ea typeface="MS PGothic" pitchFamily="34" charset="-128"/>
                    </a:rPr>
                    <a:t>Components</a:t>
                  </a:r>
                </a:p>
                <a:p>
                  <a:pPr marL="228600" indent="-109538" algn="l">
                    <a:buFont typeface="Arial" panose="020B0604020202020204" pitchFamily="34" charset="0"/>
                    <a:buChar char="•"/>
                  </a:pPr>
                  <a:r>
                    <a:rPr lang="en-US" sz="1200" dirty="0" smtClean="0">
                      <a:solidFill>
                        <a:prstClr val="black"/>
                      </a:solidFill>
                      <a:ea typeface="MS PGothic" pitchFamily="34" charset="-128"/>
                    </a:rPr>
                    <a:t>Applications</a:t>
                  </a:r>
                </a:p>
                <a:p>
                  <a:pPr marL="228600" indent="-109538" algn="l">
                    <a:buFont typeface="Arial" panose="020B0604020202020204" pitchFamily="34" charset="0"/>
                    <a:buChar char="•"/>
                  </a:pPr>
                  <a:r>
                    <a:rPr lang="en-US" sz="1200" dirty="0" smtClean="0">
                      <a:solidFill>
                        <a:prstClr val="black"/>
                      </a:solidFill>
                      <a:ea typeface="MS PGothic" pitchFamily="34" charset="-128"/>
                    </a:rPr>
                    <a:t>Platforms</a:t>
                  </a:r>
                  <a:endParaRPr lang="en-US" sz="1200" dirty="0">
                    <a:solidFill>
                      <a:prstClr val="black"/>
                    </a:solidFill>
                    <a:ea typeface="MS PGothic" pitchFamily="34" charset="-128"/>
                  </a:endParaRPr>
                </a:p>
                <a:p>
                  <a:pPr marL="228600" indent="-109538" algn="l">
                    <a:buFont typeface="Arial" panose="020B0604020202020204" pitchFamily="34" charset="0"/>
                    <a:buChar char="•"/>
                  </a:pPr>
                  <a:r>
                    <a:rPr lang="en-US" sz="1200" dirty="0" smtClean="0">
                      <a:solidFill>
                        <a:prstClr val="black"/>
                      </a:solidFill>
                      <a:ea typeface="MS PGothic" pitchFamily="34" charset="-128"/>
                    </a:rPr>
                    <a:t>Tools</a:t>
                  </a:r>
                </a:p>
              </p:txBody>
            </p:sp>
          </p:grpSp>
        </p:grpSp>
        <p:sp>
          <p:nvSpPr>
            <p:cNvPr id="5" name="Rectangle 4"/>
            <p:cNvSpPr/>
            <p:nvPr/>
          </p:nvSpPr>
          <p:spPr>
            <a:xfrm>
              <a:off x="360477" y="5179831"/>
              <a:ext cx="8309737" cy="6709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  <a:defRPr/>
              </a:pPr>
              <a:r>
                <a:rPr lang="en-US" sz="2000" dirty="0"/>
                <a:t>Community members (regardless of affiliation) 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  <a:defRPr/>
              </a:pPr>
              <a:r>
                <a:rPr lang="en-US" sz="2000" dirty="0"/>
                <a:t>Supply applications, platforms, and </a:t>
              </a:r>
              <a:r>
                <a:rPr lang="en-US" sz="2000" dirty="0" smtClean="0"/>
                <a:t>tools</a:t>
              </a:r>
              <a:endParaRPr lang="en-US" sz="2000" dirty="0"/>
            </a:p>
          </p:txBody>
        </p:sp>
      </p:grpSp>
      <p:grpSp>
        <p:nvGrpSpPr>
          <p:cNvPr id="30743" name="Group 30742"/>
          <p:cNvGrpSpPr/>
          <p:nvPr/>
        </p:nvGrpSpPr>
        <p:grpSpPr>
          <a:xfrm>
            <a:off x="633136" y="2245883"/>
            <a:ext cx="8309737" cy="4154917"/>
            <a:chOff x="633136" y="2057400"/>
            <a:chExt cx="8309737" cy="4154917"/>
          </a:xfrm>
        </p:grpSpPr>
        <p:grpSp>
          <p:nvGrpSpPr>
            <p:cNvPr id="21" name="Group 20"/>
            <p:cNvGrpSpPr/>
            <p:nvPr/>
          </p:nvGrpSpPr>
          <p:grpSpPr>
            <a:xfrm>
              <a:off x="4612242" y="2642524"/>
              <a:ext cx="982176" cy="986096"/>
              <a:chOff x="3354128" y="2586739"/>
              <a:chExt cx="982176" cy="986096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3354128" y="2586739"/>
                <a:ext cx="982176" cy="986096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63500" dist="25400" dir="5400000" sx="101000" sy="101000" rotWithShape="0">
                  <a:srgbClr val="000000">
                    <a:alpha val="40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457200" fontAlgn="auto" hangingPunct="0">
                  <a:lnSpc>
                    <a:spcPct val="94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endParaRPr lang="en-US" kern="0" dirty="0" smtClean="0">
                  <a:solidFill>
                    <a:prstClr val="white"/>
                  </a:solidFill>
                  <a:latin typeface="News Gothic MT"/>
                  <a:ea typeface="MS PGothic" pitchFamily="34" charset="-128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363159" y="2812770"/>
                <a:ext cx="971741" cy="439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b="1" kern="0" dirty="0" err="1" smtClean="0">
                    <a:solidFill>
                      <a:prstClr val="black"/>
                    </a:solidFill>
                    <a:latin typeface="Arial" pitchFamily="34" charset="0"/>
                    <a:ea typeface="MS PGothic" pitchFamily="34" charset="-128"/>
                  </a:rPr>
                  <a:t>cFS</a:t>
                </a:r>
                <a:endParaRPr lang="en-US" sz="1200" b="1" kern="0" dirty="0" smtClean="0">
                  <a:solidFill>
                    <a:prstClr val="black"/>
                  </a:solidFill>
                  <a:latin typeface="Arial" pitchFamily="34" charset="0"/>
                  <a:ea typeface="MS PGothic" pitchFamily="34" charset="-128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b="1" kern="0" dirty="0" smtClean="0">
                    <a:solidFill>
                      <a:prstClr val="black"/>
                    </a:solidFill>
                    <a:latin typeface="Arial" pitchFamily="34" charset="0"/>
                    <a:ea typeface="MS PGothic" pitchFamily="34" charset="-128"/>
                  </a:rPr>
                  <a:t>Distributor</a:t>
                </a:r>
              </a:p>
            </p:txBody>
          </p:sp>
        </p:grpSp>
        <p:cxnSp>
          <p:nvCxnSpPr>
            <p:cNvPr id="24" name="Straight Arrow Connector 23"/>
            <p:cNvCxnSpPr>
              <a:stCxn id="22" idx="6"/>
              <a:endCxn id="13" idx="5"/>
            </p:cNvCxnSpPr>
            <p:nvPr/>
          </p:nvCxnSpPr>
          <p:spPr>
            <a:xfrm>
              <a:off x="5594418" y="3135572"/>
              <a:ext cx="1028119" cy="1555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p:cxnSp>
          <p:nvCxnSpPr>
            <p:cNvPr id="36" name="Straight Arrow Connector 35"/>
            <p:cNvCxnSpPr>
              <a:endCxn id="22" idx="0"/>
            </p:cNvCxnSpPr>
            <p:nvPr/>
          </p:nvCxnSpPr>
          <p:spPr>
            <a:xfrm>
              <a:off x="5103330" y="2057400"/>
              <a:ext cx="0" cy="58512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p:grpSp>
          <p:nvGrpSpPr>
            <p:cNvPr id="30735" name="Group 30734"/>
            <p:cNvGrpSpPr/>
            <p:nvPr/>
          </p:nvGrpSpPr>
          <p:grpSpPr>
            <a:xfrm>
              <a:off x="6323703" y="2086876"/>
              <a:ext cx="1911969" cy="1646400"/>
              <a:chOff x="6323703" y="2086876"/>
              <a:chExt cx="1911969" cy="1646400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6477000" y="2568984"/>
                <a:ext cx="1391740" cy="1164292"/>
                <a:chOff x="6301660" y="2907303"/>
                <a:chExt cx="1181041" cy="798438"/>
              </a:xfrm>
            </p:grpSpPr>
            <p:sp>
              <p:nvSpPr>
                <p:cNvPr id="13" name="Parallelogram 12"/>
                <p:cNvSpPr/>
                <p:nvPr/>
              </p:nvSpPr>
              <p:spPr>
                <a:xfrm>
                  <a:off x="6301660" y="2907303"/>
                  <a:ext cx="1181041" cy="798438"/>
                </a:xfrm>
                <a:prstGeom prst="parallelogram">
                  <a:avLst/>
                </a:prstGeom>
                <a:solidFill>
                  <a:srgbClr val="00FF00"/>
                </a:solidFill>
                <a:ln w="12700" cap="flat" cmpd="sng" algn="ctr">
                  <a:solidFill>
                    <a:srgbClr val="2C7C9F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63500" dist="25400" dir="5400000" sx="101000" sy="101000" rotWithShape="0">
                    <a:srgbClr val="000000">
                      <a:alpha val="40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600"/>
                    </a:spcAft>
                    <a:defRPr/>
                  </a:pPr>
                  <a:r>
                    <a:rPr lang="en-US" sz="1200" kern="0" dirty="0" smtClean="0">
                      <a:solidFill>
                        <a:prstClr val="black"/>
                      </a:solidFill>
                      <a:latin typeface="News Gothic MT"/>
                      <a:ea typeface="MS PGothic" pitchFamily="34" charset="-128"/>
                    </a:rPr>
                    <a:t>      Tools</a:t>
                  </a:r>
                </a:p>
                <a:p>
                  <a:pPr fontAlgn="auto">
                    <a:spcBef>
                      <a:spcPts val="0"/>
                    </a:spcBef>
                    <a:spcAft>
                      <a:spcPts val="600"/>
                    </a:spcAft>
                    <a:defRPr/>
                  </a:pPr>
                  <a:r>
                    <a:rPr lang="en-US" sz="1200" kern="0" dirty="0" smtClean="0">
                      <a:solidFill>
                        <a:prstClr val="black"/>
                      </a:solidFill>
                      <a:latin typeface="News Gothic MT"/>
                      <a:ea typeface="MS PGothic" pitchFamily="34" charset="-128"/>
                    </a:rPr>
                    <a:t>    Apps</a:t>
                  </a:r>
                </a:p>
                <a:p>
                  <a:pPr fontAlgn="auto">
                    <a:spcBef>
                      <a:spcPts val="0"/>
                    </a:spcBef>
                    <a:spcAft>
                      <a:spcPts val="600"/>
                    </a:spcAft>
                    <a:defRPr/>
                  </a:pPr>
                  <a:r>
                    <a:rPr lang="en-US" sz="1200" kern="0" dirty="0" smtClean="0">
                      <a:solidFill>
                        <a:prstClr val="black"/>
                      </a:solidFill>
                      <a:latin typeface="News Gothic MT"/>
                      <a:ea typeface="MS PGothic" pitchFamily="34" charset="-128"/>
                    </a:rPr>
                    <a:t>  Service</a:t>
                  </a:r>
                </a:p>
                <a:p>
                  <a:pPr fontAlgn="auto">
                    <a:spcBef>
                      <a:spcPts val="0"/>
                    </a:spcBef>
                    <a:spcAft>
                      <a:spcPts val="600"/>
                    </a:spcAft>
                    <a:defRPr/>
                  </a:pPr>
                  <a:r>
                    <a:rPr lang="en-US" sz="1200" kern="0" dirty="0" smtClean="0">
                      <a:solidFill>
                        <a:prstClr val="black"/>
                      </a:solidFill>
                      <a:latin typeface="News Gothic MT"/>
                      <a:ea typeface="MS PGothic" pitchFamily="34" charset="-128"/>
                    </a:rPr>
                    <a:t>Platform</a:t>
                  </a:r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 flipV="1">
                  <a:off x="6621950" y="3124267"/>
                  <a:ext cx="721754" cy="1609"/>
                </a:xfrm>
                <a:prstGeom prst="line">
                  <a:avLst/>
                </a:prstGeom>
                <a:solidFill>
                  <a:srgbClr val="7EB606">
                    <a:lumMod val="40000"/>
                    <a:lumOff val="60000"/>
                  </a:srgbClr>
                </a:solidFill>
                <a:ln w="9525" cap="flat" cmpd="sng" algn="ctr">
                  <a:solidFill>
                    <a:sysClr val="windowText" lastClr="000000"/>
                  </a:solidFill>
                  <a:prstDash val="dash"/>
                </a:ln>
                <a:effectLst/>
              </p:spPr>
            </p:cxnSp>
            <p:cxnSp>
              <p:nvCxnSpPr>
                <p:cNvPr id="15" name="Straight Connector 14"/>
                <p:cNvCxnSpPr/>
                <p:nvPr/>
              </p:nvCxnSpPr>
              <p:spPr>
                <a:xfrm flipV="1">
                  <a:off x="6557286" y="3331682"/>
                  <a:ext cx="721754" cy="1609"/>
                </a:xfrm>
                <a:prstGeom prst="line">
                  <a:avLst/>
                </a:prstGeom>
                <a:solidFill>
                  <a:srgbClr val="7EB606">
                    <a:lumMod val="40000"/>
                    <a:lumOff val="60000"/>
                  </a:srgbClr>
                </a:solidFill>
                <a:ln w="9525" cap="flat" cmpd="sng" algn="ctr">
                  <a:solidFill>
                    <a:sysClr val="windowText" lastClr="000000"/>
                  </a:solidFill>
                  <a:prstDash val="dash"/>
                </a:ln>
                <a:effectLst/>
              </p:spPr>
            </p:cxnSp>
            <p:cxnSp>
              <p:nvCxnSpPr>
                <p:cNvPr id="17" name="Straight Connector 16"/>
                <p:cNvCxnSpPr/>
                <p:nvPr/>
              </p:nvCxnSpPr>
              <p:spPr>
                <a:xfrm flipV="1">
                  <a:off x="6492622" y="3499558"/>
                  <a:ext cx="721754" cy="1609"/>
                </a:xfrm>
                <a:prstGeom prst="line">
                  <a:avLst/>
                </a:prstGeom>
                <a:solidFill>
                  <a:srgbClr val="7EB606">
                    <a:lumMod val="40000"/>
                    <a:lumOff val="60000"/>
                  </a:srgbClr>
                </a:solidFill>
                <a:ln w="9525" cap="flat" cmpd="sng" algn="ctr">
                  <a:solidFill>
                    <a:sysClr val="windowText" lastClr="000000"/>
                  </a:solidFill>
                  <a:prstDash val="dash"/>
                </a:ln>
                <a:effectLst/>
              </p:spPr>
            </p:cxnSp>
          </p:grpSp>
          <p:sp>
            <p:nvSpPr>
              <p:cNvPr id="37" name="TextBox 36"/>
              <p:cNvSpPr txBox="1"/>
              <p:nvPr/>
            </p:nvSpPr>
            <p:spPr>
              <a:xfrm>
                <a:off x="6323703" y="2086876"/>
                <a:ext cx="19119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err="1" smtClean="0">
                    <a:solidFill>
                      <a:prstClr val="black"/>
                    </a:solidFill>
                    <a:ea typeface="MS PGothic" pitchFamily="34" charset="-128"/>
                  </a:rPr>
                  <a:t>cFS</a:t>
                </a:r>
                <a:endParaRPr lang="en-US" sz="1400" b="1" dirty="0" smtClean="0">
                  <a:solidFill>
                    <a:prstClr val="black"/>
                  </a:solidFill>
                  <a:ea typeface="MS PGothic" pitchFamily="34" charset="-128"/>
                </a:endParaRPr>
              </a:p>
              <a:p>
                <a:pPr algn="ctr"/>
                <a:r>
                  <a:rPr lang="en-US" sz="1400" b="1" dirty="0" smtClean="0">
                    <a:solidFill>
                      <a:prstClr val="black"/>
                    </a:solidFill>
                    <a:ea typeface="MS PGothic" pitchFamily="34" charset="-128"/>
                  </a:rPr>
                  <a:t>Distribution</a:t>
                </a:r>
              </a:p>
            </p:txBody>
          </p:sp>
        </p:grpSp>
        <p:cxnSp>
          <p:nvCxnSpPr>
            <p:cNvPr id="35" name="Straight Connector 34"/>
            <p:cNvCxnSpPr>
              <a:endCxn id="22" idx="2"/>
            </p:cNvCxnSpPr>
            <p:nvPr/>
          </p:nvCxnSpPr>
          <p:spPr>
            <a:xfrm>
              <a:off x="3276600" y="3135572"/>
              <a:ext cx="1335642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/>
            </a:ln>
            <a:effectLst/>
          </p:spPr>
        </p:cxnSp>
        <p:sp>
          <p:nvSpPr>
            <p:cNvPr id="65" name="Rectangle 64"/>
            <p:cNvSpPr/>
            <p:nvPr/>
          </p:nvSpPr>
          <p:spPr>
            <a:xfrm>
              <a:off x="633136" y="5830674"/>
              <a:ext cx="8309737" cy="381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800100" lvl="1" indent="-342900">
                <a:buFont typeface="Arial" panose="020B0604020202020204" pitchFamily="34" charset="0"/>
                <a:buChar char="•"/>
                <a:defRPr/>
              </a:pPr>
              <a:r>
                <a:rPr lang="en-US" sz="2000" dirty="0" smtClean="0"/>
                <a:t>Create </a:t>
              </a:r>
              <a:r>
                <a:rPr lang="en-US" sz="2000" dirty="0" err="1"/>
                <a:t>cFS</a:t>
              </a:r>
              <a:r>
                <a:rPr lang="en-US" sz="2000" dirty="0"/>
                <a:t> distributions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408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366" y="61688"/>
            <a:ext cx="6870700" cy="606332"/>
          </a:xfrm>
        </p:spPr>
        <p:txBody>
          <a:bodyPr/>
          <a:lstStyle/>
          <a:p>
            <a:r>
              <a:rPr lang="en-US" dirty="0" smtClean="0"/>
              <a:t>NASA CCB Controlled </a:t>
            </a:r>
            <a:r>
              <a:rPr lang="en-US" dirty="0" err="1" smtClean="0"/>
              <a:t>cFS</a:t>
            </a:r>
            <a:r>
              <a:rPr lang="en-US" dirty="0" smtClean="0"/>
              <a:t>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458200" cy="163728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1. </a:t>
            </a:r>
            <a:r>
              <a:rPr lang="en-US" sz="1200" dirty="0" err="1" smtClean="0">
                <a:solidFill>
                  <a:schemeClr val="tx1"/>
                </a:solidFill>
              </a:rPr>
              <a:t>Cmd</a:t>
            </a:r>
            <a:r>
              <a:rPr lang="en-US" sz="1200" dirty="0" smtClean="0">
                <a:solidFill>
                  <a:schemeClr val="tx1"/>
                </a:solidFill>
              </a:rPr>
              <a:t> &amp; </a:t>
            </a:r>
            <a:r>
              <a:rPr lang="en-US" sz="1200" dirty="0" err="1" smtClean="0">
                <a:solidFill>
                  <a:schemeClr val="tx1"/>
                </a:solidFill>
              </a:rPr>
              <a:t>Tlm</a:t>
            </a:r>
            <a:r>
              <a:rPr lang="en-US" sz="1200" dirty="0" smtClean="0">
                <a:solidFill>
                  <a:schemeClr val="tx1"/>
                </a:solidFill>
              </a:rPr>
              <a:t> DB should be a standards-based specification. Assist DB is a reference implementation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2. Documents don’t exists yet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3. We need to define what compliance means, how determined, and who does it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4. Current tests are reference implementations. Need to migrate to open ground system to make useful for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 end users. So these need to be a deliverable?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>
                <a:solidFill>
                  <a:schemeClr val="tx1"/>
                </a:solidFill>
              </a:rPr>
              <a:t>5</a:t>
            </a:r>
            <a:r>
              <a:rPr lang="en-US" sz="1200" dirty="0" smtClean="0">
                <a:solidFill>
                  <a:schemeClr val="tx1"/>
                </a:solidFill>
              </a:rPr>
              <a:t>. Some apps/tools may be architectural and controlled/maintained by the NASA Framework team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200" y="990600"/>
          <a:ext cx="81534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5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3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212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</a:p>
                    <a:p>
                      <a:r>
                        <a:rPr lang="en-US" dirty="0" smtClean="0"/>
                        <a:t>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Specification</a:t>
                      </a:r>
                      <a:r>
                        <a:rPr lang="en-US" baseline="0" dirty="0" smtClean="0"/>
                        <a:t> / Implementation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/>
                        <a:t>Cmd</a:t>
                      </a:r>
                      <a:r>
                        <a:rPr lang="en-US" sz="1200" dirty="0" smtClean="0"/>
                        <a:t> &amp; </a:t>
                      </a:r>
                      <a:r>
                        <a:rPr lang="en-US" sz="1200" dirty="0" err="1" smtClean="0"/>
                        <a:t>Tlm</a:t>
                      </a:r>
                      <a:r>
                        <a:rPr lang="en-US" sz="1200" dirty="0" smtClean="0"/>
                        <a:t> Database</a:t>
                      </a:r>
                      <a:r>
                        <a:rPr lang="en-US" sz="1200" baseline="30000" dirty="0" smtClean="0"/>
                        <a:t>1</a:t>
                      </a:r>
                      <a:endParaRPr lang="en-US" sz="1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Make system</a:t>
                      </a:r>
                    </a:p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EDS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Architecture Design</a:t>
                      </a:r>
                      <a:r>
                        <a:rPr lang="en-US" sz="1200" baseline="30000" dirty="0" smtClean="0"/>
                        <a:t>2</a:t>
                      </a:r>
                    </a:p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/>
                        <a:t>cFS</a:t>
                      </a:r>
                      <a:r>
                        <a:rPr lang="en-US" sz="1200" dirty="0" smtClean="0"/>
                        <a:t> Deployment Guide</a:t>
                      </a:r>
                    </a:p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Device Plugin</a:t>
                      </a:r>
                      <a:r>
                        <a:rPr lang="en-US" sz="1200" baseline="0" dirty="0" smtClean="0"/>
                        <a:t> Developer’s Guide</a:t>
                      </a:r>
                      <a:r>
                        <a:rPr lang="en-US" sz="1200" baseline="30000" dirty="0" smtClean="0"/>
                        <a:t>2,3</a:t>
                      </a:r>
                      <a:endParaRPr lang="en-US" sz="12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Sample Application</a:t>
                      </a:r>
                    </a:p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SBN</a:t>
                      </a:r>
                      <a:r>
                        <a:rPr lang="en-US" sz="1200" baseline="30000" dirty="0" smtClean="0"/>
                        <a:t>4</a:t>
                      </a:r>
                      <a:endParaRPr lang="en-US" sz="1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/>
                        <a:t>AppGen</a:t>
                      </a:r>
                      <a:endParaRPr lang="en-US" sz="1200" dirty="0" smtClean="0"/>
                    </a:p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/>
                        <a:t>Ut</a:t>
                      </a:r>
                      <a:r>
                        <a:rPr lang="en-US" sz="1200" dirty="0" smtClean="0"/>
                        <a:t>-assert</a:t>
                      </a:r>
                    </a:p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SIL</a:t>
                      </a:r>
                      <a:r>
                        <a:rPr lang="en-US" sz="1200" baseline="30000" dirty="0" smtClean="0"/>
                        <a:t>4</a:t>
                      </a:r>
                      <a:endParaRPr lang="en-US" sz="1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App Developer’s Guide</a:t>
                      </a:r>
                    </a:p>
                    <a:p>
                      <a:pPr marL="119063" marR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App Supplier Guide</a:t>
                      </a:r>
                      <a:r>
                        <a:rPr lang="en-US" sz="1200" baseline="30000" dirty="0" smtClean="0"/>
                        <a:t>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r>
                        <a:rPr lang="en-US" dirty="0" smtClean="0"/>
                        <a:t>Executive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marR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err="1" smtClean="0"/>
                        <a:t>cFE</a:t>
                      </a:r>
                      <a:r>
                        <a:rPr lang="en-US" sz="1200" dirty="0" smtClean="0"/>
                        <a:t> API</a:t>
                      </a:r>
                    </a:p>
                    <a:p>
                      <a:pPr marL="119063" marR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err="1" smtClean="0"/>
                        <a:t>cFE</a:t>
                      </a:r>
                      <a:r>
                        <a:rPr lang="en-US" sz="1200" baseline="0" dirty="0" smtClean="0"/>
                        <a:t> Implementation</a:t>
                      </a:r>
                    </a:p>
                    <a:p>
                      <a:pPr marL="119063" marR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 smtClean="0"/>
                        <a:t>Unit tests</a:t>
                      </a:r>
                    </a:p>
                    <a:p>
                      <a:pPr marL="119063" marR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 smtClean="0"/>
                        <a:t>Requirements</a:t>
                      </a:r>
                    </a:p>
                    <a:p>
                      <a:pPr marL="119063" marR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 smtClean="0"/>
                        <a:t>Build Test</a:t>
                      </a:r>
                      <a:r>
                        <a:rPr lang="en-US" sz="1200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/>
                        <a:t>cFE</a:t>
                      </a:r>
                      <a:r>
                        <a:rPr lang="en-US" sz="1200" dirty="0" smtClean="0"/>
                        <a:t> HTML User’s Guide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r>
                        <a:rPr lang="en-US" dirty="0" smtClean="0"/>
                        <a:t>Platform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OSAL/PSP APIs</a:t>
                      </a:r>
                    </a:p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Reference Implementations</a:t>
                      </a:r>
                    </a:p>
                    <a:p>
                      <a:pPr marL="576263" lvl="1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Linux, </a:t>
                      </a:r>
                      <a:r>
                        <a:rPr lang="en-US" sz="1200" dirty="0" err="1" smtClean="0"/>
                        <a:t>RTEMS,VxWorks</a:t>
                      </a:r>
                      <a:endParaRPr lang="en-US" sz="1200" dirty="0" smtClean="0"/>
                    </a:p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Unit Tests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Platform Developer</a:t>
                      </a:r>
                      <a:r>
                        <a:rPr lang="en-US" sz="1200" baseline="0" dirty="0" smtClean="0"/>
                        <a:t> &amp; Supplier </a:t>
                      </a:r>
                      <a:r>
                        <a:rPr lang="en-US" sz="1200" dirty="0" smtClean="0"/>
                        <a:t>Guide</a:t>
                      </a:r>
                      <a:r>
                        <a:rPr lang="en-US" sz="1200" baseline="30000" dirty="0" smtClean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36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cFS</a:t>
            </a:r>
            <a:r>
              <a:rPr lang="en-US" dirty="0"/>
              <a:t> Distributions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59450"/>
              </p:ext>
            </p:extLst>
          </p:nvPr>
        </p:nvGraphicFramePr>
        <p:xfrm>
          <a:off x="304799" y="1066800"/>
          <a:ext cx="8610601" cy="5228688"/>
        </p:xfrm>
        <a:graphic>
          <a:graphicData uri="http://schemas.openxmlformats.org/drawingml/2006/table">
            <a:tbl>
              <a:tblPr/>
              <a:tblGrid>
                <a:gridCol w="1845129">
                  <a:extLst>
                    <a:ext uri="{9D8B030D-6E8A-4147-A177-3AD203B41FA5}">
                      <a16:colId xmlns:a16="http://schemas.microsoft.com/office/drawing/2014/main" val="3337291024"/>
                    </a:ext>
                  </a:extLst>
                </a:gridCol>
                <a:gridCol w="2420673">
                  <a:extLst>
                    <a:ext uri="{9D8B030D-6E8A-4147-A177-3AD203B41FA5}">
                      <a16:colId xmlns:a16="http://schemas.microsoft.com/office/drawing/2014/main" val="2155435773"/>
                    </a:ext>
                  </a:extLst>
                </a:gridCol>
                <a:gridCol w="4344799">
                  <a:extLst>
                    <a:ext uri="{9D8B030D-6E8A-4147-A177-3AD203B41FA5}">
                      <a16:colId xmlns:a16="http://schemas.microsoft.com/office/drawing/2014/main" val="1236243387"/>
                    </a:ext>
                  </a:extLst>
                </a:gridCol>
              </a:tblGrid>
              <a:tr h="4204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r>
                        <a:rPr lang="en-US" sz="1400" b="1" dirty="0" smtClean="0"/>
                        <a:t>Name/Link</a:t>
                      </a:r>
                      <a:endParaRPr lang="en-US" sz="1400" b="1" dirty="0"/>
                    </a:p>
                  </a:txBody>
                  <a:tcPr marL="19665" marR="19665" marT="9832" marB="98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r>
                        <a:rPr lang="en-US" sz="1400" b="1" dirty="0" smtClean="0"/>
                        <a:t>Intended Audience</a:t>
                      </a:r>
                      <a:endParaRPr lang="en-US" sz="1400" b="1" dirty="0"/>
                    </a:p>
                  </a:txBody>
                  <a:tcPr marL="19665" marR="19665" marT="9832" marB="98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r>
                        <a:rPr lang="en-US" sz="1400" b="1" dirty="0" smtClean="0"/>
                        <a:t>Overview</a:t>
                      </a:r>
                      <a:endParaRPr lang="en-US" sz="1400" b="1" dirty="0"/>
                    </a:p>
                  </a:txBody>
                  <a:tcPr marL="19665" marR="19665" marT="9832" marB="98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6066878"/>
                  </a:ext>
                </a:extLst>
              </a:tr>
              <a:tr h="9902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hlinkClick r:id="rId2"/>
                        </a:rPr>
                        <a:t>cFS</a:t>
                      </a:r>
                      <a:r>
                        <a:rPr lang="en-US" sz="1400" b="1" dirty="0" smtClean="0">
                          <a:hlinkClick r:id="rId2"/>
                        </a:rPr>
                        <a:t> Build</a:t>
                      </a:r>
                      <a:endParaRPr lang="en-US" sz="1400" b="1" dirty="0" smtClean="0"/>
                    </a:p>
                    <a:p>
                      <a:endParaRPr lang="en-US" sz="1400" b="1" dirty="0"/>
                    </a:p>
                  </a:txBody>
                  <a:tcPr marL="19665" marR="19665" marT="9832" marB="98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r>
                        <a:rPr lang="en-US" sz="1200" dirty="0"/>
                        <a:t>Initial </a:t>
                      </a:r>
                      <a:r>
                        <a:rPr lang="en-US" sz="1200" dirty="0" err="1"/>
                        <a:t>cFS</a:t>
                      </a:r>
                      <a:r>
                        <a:rPr lang="en-US" sz="1200" dirty="0"/>
                        <a:t> build for a developer or a project</a:t>
                      </a:r>
                    </a:p>
                  </a:txBody>
                  <a:tcPr marL="19665" marR="19665" marT="9832" marB="98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r>
                        <a:rPr lang="en-US" sz="1050" dirty="0"/>
                        <a:t>This repository contains the core Flight Executive and a number of submodules including OSAL, example “lab” applications, and mission ready applications. This distribution has been compiled/linked but has not been verified as an operational system.</a:t>
                      </a:r>
                    </a:p>
                  </a:txBody>
                  <a:tcPr marL="19665" marR="19665" marT="9832" marB="98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4721490"/>
                  </a:ext>
                </a:extLst>
              </a:tr>
              <a:tr h="9902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hlinkClick r:id="rId3"/>
                        </a:rPr>
                        <a:t>cFS</a:t>
                      </a:r>
                      <a:r>
                        <a:rPr lang="en-US" sz="1400" b="1" dirty="0" smtClean="0">
                          <a:hlinkClick r:id="rId3"/>
                        </a:rPr>
                        <a:t> Framework-101</a:t>
                      </a:r>
                      <a:endParaRPr lang="en-US" sz="1400" b="1" dirty="0" smtClean="0"/>
                    </a:p>
                  </a:txBody>
                  <a:tcPr marL="19665" marR="19665" marT="9832" marB="98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r>
                        <a:rPr lang="en-US" sz="1200" dirty="0" err="1"/>
                        <a:t>cFS</a:t>
                      </a:r>
                      <a:r>
                        <a:rPr lang="en-US" sz="1200" dirty="0"/>
                        <a:t> Framework training package</a:t>
                      </a:r>
                    </a:p>
                  </a:txBody>
                  <a:tcPr marL="19665" marR="19665" marT="9832" marB="98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r>
                        <a:rPr lang="en-US" sz="1050" dirty="0"/>
                        <a:t>This is a training tool for individuals to learn how to develop software with NASA-developed Core Flight software (CFS) framework. No agreement is necessary through this catalog. Software is available at open source site.</a:t>
                      </a:r>
                    </a:p>
                  </a:txBody>
                  <a:tcPr marL="19665" marR="19665" marT="9832" marB="98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311965"/>
                  </a:ext>
                </a:extLst>
              </a:tr>
              <a:tr h="13802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hlinkClick r:id="rId4"/>
                        </a:rPr>
                        <a:t>NASA Operational Simulator for Small Satellites (NOS3)</a:t>
                      </a:r>
                      <a:endParaRPr lang="en-US" sz="1400" b="1" dirty="0" smtClean="0"/>
                    </a:p>
                    <a:p>
                      <a:endParaRPr lang="en-US" sz="1400" b="1" dirty="0"/>
                    </a:p>
                  </a:txBody>
                  <a:tcPr marL="19665" marR="19665" marT="9832" marB="98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r>
                        <a:rPr lang="en-US" sz="1200" dirty="0"/>
                        <a:t>Initial </a:t>
                      </a:r>
                      <a:r>
                        <a:rPr lang="en-US" sz="1200" dirty="0" err="1"/>
                        <a:t>cFS</a:t>
                      </a:r>
                      <a:r>
                        <a:rPr lang="en-US" sz="1200" dirty="0"/>
                        <a:t> platform for a project</a:t>
                      </a:r>
                    </a:p>
                  </a:txBody>
                  <a:tcPr marL="19665" marR="19665" marT="9832" marB="98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r>
                        <a:rPr lang="en-US" sz="1050" dirty="0"/>
                        <a:t>NOS3 provides a complete </a:t>
                      </a:r>
                      <a:r>
                        <a:rPr lang="en-US" sz="1050" dirty="0" err="1"/>
                        <a:t>cFS</a:t>
                      </a:r>
                      <a:r>
                        <a:rPr lang="en-US" sz="1050" dirty="0"/>
                        <a:t> system designed to support satellite flight software development throughout the project life cycle. It includes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•42 Spacecraft dynamics and visualization, NASA GSFC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• </a:t>
                      </a:r>
                      <a:r>
                        <a:rPr lang="en-US" sz="1050" dirty="0" err="1"/>
                        <a:t>cFS</a:t>
                      </a:r>
                      <a:r>
                        <a:rPr lang="en-US" sz="1050" dirty="0"/>
                        <a:t> – core Flight System, NASA GSFC 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• COSMOS – Ball Aerospace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• ITC Common – Loggers and developer tools, NASA IV&amp;V ITC 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• NOS Engine – Middleware bus simulator, NASA IV&amp;V ITC</a:t>
                      </a:r>
                      <a:br>
                        <a:rPr lang="en-US" sz="1050" dirty="0"/>
                      </a:br>
                      <a:endParaRPr lang="en-US" sz="1050" dirty="0"/>
                    </a:p>
                  </a:txBody>
                  <a:tcPr marL="19665" marR="19665" marT="9832" marB="98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6128454"/>
                  </a:ext>
                </a:extLst>
              </a:tr>
              <a:tr h="14473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hlinkClick r:id="rId5"/>
                        </a:rPr>
                        <a:t>OpenSatKit</a:t>
                      </a:r>
                      <a:r>
                        <a:rPr lang="en-US" sz="1400" b="1" dirty="0" smtClean="0">
                          <a:hlinkClick r:id="rId5"/>
                        </a:rPr>
                        <a:t> (OSK)</a:t>
                      </a: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/>
                    </a:p>
                  </a:txBody>
                  <a:tcPr marL="19665" marR="19665" marT="9832" marB="98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r>
                        <a:rPr lang="en-US" sz="1200" dirty="0" err="1"/>
                        <a:t>cFS</a:t>
                      </a:r>
                      <a:r>
                        <a:rPr lang="en-US" sz="1200" dirty="0"/>
                        <a:t> training platform for new </a:t>
                      </a:r>
                      <a:r>
                        <a:rPr lang="en-US" sz="1200" dirty="0" err="1"/>
                        <a:t>cFS</a:t>
                      </a:r>
                      <a:r>
                        <a:rPr lang="en-US" sz="1200" dirty="0"/>
                        <a:t> developers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/>
                      </a:r>
                      <a:br>
                        <a:rPr lang="en-US" sz="1200" dirty="0"/>
                      </a:br>
                      <a:r>
                        <a:rPr lang="en-US" sz="1200" dirty="0"/>
                        <a:t>Initial </a:t>
                      </a:r>
                      <a:r>
                        <a:rPr lang="en-US" sz="1200" dirty="0" err="1"/>
                        <a:t>cFS</a:t>
                      </a:r>
                      <a:r>
                        <a:rPr lang="en-US" sz="1200" dirty="0"/>
                        <a:t> platform for a project</a:t>
                      </a:r>
                      <a:br>
                        <a:rPr lang="en-US" sz="1200" dirty="0"/>
                      </a:br>
                      <a:endParaRPr lang="en-US" sz="1200" dirty="0"/>
                    </a:p>
                  </a:txBody>
                  <a:tcPr marL="19665" marR="19665" marT="9832" marB="98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r>
                        <a:rPr lang="en-US" sz="1050" dirty="0"/>
                        <a:t>OSK provides a complete </a:t>
                      </a:r>
                      <a:r>
                        <a:rPr lang="en-US" sz="1050" dirty="0" err="1"/>
                        <a:t>cFS</a:t>
                      </a:r>
                      <a:r>
                        <a:rPr lang="en-US" sz="1050" dirty="0"/>
                        <a:t> system to simplify the </a:t>
                      </a:r>
                      <a:r>
                        <a:rPr lang="en-US" sz="1050" dirty="0" err="1"/>
                        <a:t>cFS</a:t>
                      </a:r>
                      <a:r>
                        <a:rPr lang="en-US" sz="1050" dirty="0"/>
                        <a:t> learning curve, </a:t>
                      </a:r>
                      <a:r>
                        <a:rPr lang="en-US" sz="1050" dirty="0" err="1"/>
                        <a:t>cFS</a:t>
                      </a:r>
                      <a:r>
                        <a:rPr lang="en-US" sz="1050" dirty="0"/>
                        <a:t> deployment, and application development. The kit combines three open source tools to achieve these goals: 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/>
                      </a:r>
                      <a:br>
                        <a:rPr lang="en-US" sz="1050" dirty="0"/>
                      </a:br>
                      <a:r>
                        <a:rPr lang="en-US" sz="1050" dirty="0"/>
                        <a:t>• </a:t>
                      </a:r>
                      <a:r>
                        <a:rPr lang="en-US" sz="1050" dirty="0" err="1"/>
                        <a:t>cFS</a:t>
                      </a:r>
                      <a:r>
                        <a:rPr lang="en-US" sz="1050" dirty="0"/>
                        <a:t> – core Flight System, NASA GSFC 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• COSMOS – command and control platform for embedded systems, Ball Aerospace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• 42 dynamic simulator, NASA GSFC</a:t>
                      </a:r>
                    </a:p>
                  </a:txBody>
                  <a:tcPr marL="19665" marR="19665" marT="9832" marB="98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343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30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433" y="76200"/>
            <a:ext cx="6870700" cy="606332"/>
          </a:xfrm>
        </p:spPr>
        <p:txBody>
          <a:bodyPr/>
          <a:lstStyle/>
          <a:p>
            <a:r>
              <a:rPr lang="en-US" dirty="0"/>
              <a:t>State of the </a:t>
            </a:r>
            <a:r>
              <a:rPr lang="en-US" dirty="0" smtClean="0"/>
              <a:t>CCB </a:t>
            </a:r>
            <a:r>
              <a:rPr lang="en-US" sz="2000" dirty="0" smtClean="0"/>
              <a:t>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153400" cy="56388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Some operational procedures documented but no official charter</a:t>
            </a:r>
          </a:p>
          <a:p>
            <a:pPr lvl="1"/>
            <a:r>
              <a:rPr lang="en-US" sz="1800" dirty="0" smtClean="0"/>
              <a:t>No documented membership rules and decisions are by consensus</a:t>
            </a:r>
          </a:p>
          <a:p>
            <a:r>
              <a:rPr lang="en-US" sz="2000" b="1" dirty="0"/>
              <a:t>Weekly meetings </a:t>
            </a:r>
            <a:r>
              <a:rPr lang="en-US" sz="2000" b="1" dirty="0" smtClean="0"/>
              <a:t>scheduled</a:t>
            </a:r>
          </a:p>
          <a:p>
            <a:pPr lvl="1"/>
            <a:r>
              <a:rPr lang="en-US" sz="1800" dirty="0" smtClean="0"/>
              <a:t>Reality is a bi-weekly average </a:t>
            </a:r>
            <a:endParaRPr lang="en-US" sz="1800" dirty="0"/>
          </a:p>
          <a:p>
            <a:r>
              <a:rPr lang="en-US" sz="2000" b="1" dirty="0" smtClean="0"/>
              <a:t>Members</a:t>
            </a:r>
          </a:p>
          <a:p>
            <a:pPr lvl="1"/>
            <a:r>
              <a:rPr lang="en-US" sz="1800" dirty="0" smtClean="0"/>
              <a:t>Perform all duties, beyond a typical CCB</a:t>
            </a:r>
          </a:p>
          <a:p>
            <a:pPr lvl="1"/>
            <a:r>
              <a:rPr lang="en-US" sz="1800" dirty="0" smtClean="0"/>
              <a:t>Technical steering committee, vet tickets, code development, code inspection, etc.</a:t>
            </a:r>
          </a:p>
          <a:p>
            <a:pPr lvl="1"/>
            <a:r>
              <a:rPr lang="en-US" sz="1800" dirty="0" smtClean="0"/>
              <a:t>Funded by local projects</a:t>
            </a:r>
          </a:p>
          <a:p>
            <a:r>
              <a:rPr lang="en-US" sz="2000" b="1" dirty="0"/>
              <a:t>Goddard chair and Ames CM manager left </a:t>
            </a:r>
            <a:r>
              <a:rPr lang="en-US" sz="2000" b="1" dirty="0" err="1"/>
              <a:t>cFS</a:t>
            </a:r>
            <a:r>
              <a:rPr lang="en-US" sz="2000" b="1" dirty="0"/>
              <a:t> team on 12/1/18</a:t>
            </a:r>
          </a:p>
          <a:p>
            <a:pPr lvl="1"/>
            <a:r>
              <a:rPr lang="en-US" sz="1800" dirty="0"/>
              <a:t>Jonathan </a:t>
            </a:r>
            <a:r>
              <a:rPr lang="en-US" sz="1800" dirty="0" smtClean="0"/>
              <a:t>(primary) and </a:t>
            </a:r>
            <a:r>
              <a:rPr lang="en-US" sz="1800" dirty="0"/>
              <a:t>Dave serving as acting </a:t>
            </a:r>
            <a:r>
              <a:rPr lang="en-US" sz="1800" dirty="0" smtClean="0"/>
              <a:t>chair</a:t>
            </a:r>
          </a:p>
          <a:p>
            <a:pPr lvl="1"/>
            <a:r>
              <a:rPr lang="en-US" dirty="0" smtClean="0"/>
              <a:t>Chris Knight, ARC took over CM duties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2552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433" y="76200"/>
            <a:ext cx="6870700" cy="606332"/>
          </a:xfrm>
        </p:spPr>
        <p:txBody>
          <a:bodyPr/>
          <a:lstStyle/>
          <a:p>
            <a:r>
              <a:rPr lang="en-US" dirty="0"/>
              <a:t>State of the </a:t>
            </a:r>
            <a:r>
              <a:rPr lang="en-US" dirty="0" smtClean="0"/>
              <a:t>CCB </a:t>
            </a:r>
            <a:r>
              <a:rPr lang="en-US" sz="2000" dirty="0" smtClean="0"/>
              <a:t>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50766" cy="5048343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Code and </a:t>
            </a:r>
            <a:r>
              <a:rPr lang="en-US" sz="2000" b="1" dirty="0" err="1" smtClean="0"/>
              <a:t>Trac</a:t>
            </a:r>
            <a:r>
              <a:rPr lang="en-US" sz="2000" b="1" dirty="0" smtClean="0"/>
              <a:t> ticket system hosted on Ames </a:t>
            </a:r>
            <a:r>
              <a:rPr lang="en-US" sz="2000" b="1" i="1" dirty="0" err="1" smtClean="0"/>
              <a:t>babelfish</a:t>
            </a:r>
            <a:r>
              <a:rPr lang="en-US" sz="2000" b="1" dirty="0" smtClean="0"/>
              <a:t> server</a:t>
            </a:r>
          </a:p>
          <a:p>
            <a:pPr lvl="1"/>
            <a:r>
              <a:rPr lang="en-US" sz="1800" dirty="0" smtClean="0"/>
              <a:t>Ames provides admin support</a:t>
            </a:r>
          </a:p>
          <a:p>
            <a:pPr lvl="1"/>
            <a:r>
              <a:rPr lang="en-US" sz="1800" dirty="0" smtClean="0"/>
              <a:t>New “internal” tickets submitted directly by NDC/</a:t>
            </a:r>
            <a:r>
              <a:rPr lang="en-US" sz="1800" dirty="0" err="1" smtClean="0"/>
              <a:t>babelish</a:t>
            </a:r>
            <a:r>
              <a:rPr lang="en-US" sz="1800" dirty="0" smtClean="0"/>
              <a:t> account holders</a:t>
            </a:r>
          </a:p>
          <a:p>
            <a:pPr lvl="1"/>
            <a:r>
              <a:rPr lang="en-US" sz="1800" dirty="0" smtClean="0"/>
              <a:t>New “external” tickets  typical originate from emails (community list or personal)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Core flight Executive (</a:t>
            </a:r>
            <a:r>
              <a:rPr lang="en-US" sz="2000" b="1" dirty="0" err="1" smtClean="0"/>
              <a:t>cFE</a:t>
            </a:r>
            <a:r>
              <a:rPr lang="en-US" sz="2000" b="1" dirty="0" smtClean="0"/>
              <a:t>) 6.6</a:t>
            </a:r>
          </a:p>
          <a:p>
            <a:pPr lvl="1"/>
            <a:r>
              <a:rPr lang="en-US" sz="1800" dirty="0" smtClean="0"/>
              <a:t>Tagged on 12/1/18</a:t>
            </a:r>
          </a:p>
          <a:p>
            <a:pPr lvl="1"/>
            <a:r>
              <a:rPr lang="en-US" sz="1800" dirty="0" smtClean="0"/>
              <a:t>Available to </a:t>
            </a:r>
            <a:r>
              <a:rPr lang="en-US" dirty="0" smtClean="0"/>
              <a:t>government</a:t>
            </a:r>
            <a:r>
              <a:rPr lang="en-US" sz="1800" dirty="0" smtClean="0"/>
              <a:t> projects</a:t>
            </a:r>
          </a:p>
          <a:p>
            <a:pPr lvl="1"/>
            <a:r>
              <a:rPr lang="en-US" sz="1800" dirty="0" smtClean="0"/>
              <a:t>Goddard legal team required new open source release submission</a:t>
            </a:r>
          </a:p>
          <a:p>
            <a:pPr lvl="1"/>
            <a:r>
              <a:rPr lang="en-US" sz="1800" dirty="0" smtClean="0"/>
              <a:t>Pursuing license change from NOSA to Apache 2.0</a:t>
            </a:r>
          </a:p>
          <a:p>
            <a:pPr lvl="1"/>
            <a:endParaRPr lang="en-US" sz="18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016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ヒラギノ角ゴ Pro W3"/>
        <a:cs typeface="ヒラギノ角ゴ Pro W3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Arial"/>
        <a:ea typeface="ヒラギノ角ゴ Pro W3"/>
        <a:cs typeface="ヒラギノ角ゴ Pro W3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17878</TotalTime>
  <Words>1653</Words>
  <Application>Microsoft Office PowerPoint</Application>
  <PresentationFormat>On-screen Show (4:3)</PresentationFormat>
  <Paragraphs>315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MS PGothic</vt:lpstr>
      <vt:lpstr>Arial</vt:lpstr>
      <vt:lpstr>Book Antiqua</vt:lpstr>
      <vt:lpstr>Courier New</vt:lpstr>
      <vt:lpstr>DejaVu Sans</vt:lpstr>
      <vt:lpstr>News Gothic MT</vt:lpstr>
      <vt:lpstr>Times New Roman</vt:lpstr>
      <vt:lpstr>ヒラギノ角ゴ Pro W3</vt:lpstr>
      <vt:lpstr>Office Theme</vt:lpstr>
      <vt:lpstr>1_Office Theme</vt:lpstr>
      <vt:lpstr>cFS Workshop Program Management</vt:lpstr>
      <vt:lpstr>Agenda</vt:lpstr>
      <vt:lpstr>cFS Program Overview (1 of 2)</vt:lpstr>
      <vt:lpstr>cFS Program Overview (2 of 2)</vt:lpstr>
      <vt:lpstr>cFS Product Model</vt:lpstr>
      <vt:lpstr>NASA CCB Controlled cFS Framework</vt:lpstr>
      <vt:lpstr>cFS Distributions</vt:lpstr>
      <vt:lpstr>State of the CCB (1 of 3)</vt:lpstr>
      <vt:lpstr>State of the CCB (2 of 3)</vt:lpstr>
      <vt:lpstr>State of the CCB (3 of 3)</vt:lpstr>
      <vt:lpstr>Goddard Component Development</vt:lpstr>
      <vt:lpstr>Symmetric Multi-Processor (SMP)</vt:lpstr>
      <vt:lpstr>Electronic Data Sheet Toolchain</vt:lpstr>
      <vt:lpstr>Simulink Interface Layer (SIL)</vt:lpstr>
      <vt:lpstr>Training</vt:lpstr>
      <vt:lpstr>Splinter Meeting</vt:lpstr>
      <vt:lpstr>PowerPoint Presentation</vt:lpstr>
      <vt:lpstr>cFS Contacts</vt:lpstr>
      <vt:lpstr>Obtaining the cFS</vt:lpstr>
      <vt:lpstr>Product Model Components</vt:lpstr>
      <vt:lpstr>cFS Product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CFE/CFS GRC Change Summary</dc:title>
  <dc:creator>Vanderaar, Lisa B. (GRC-LSS0)</dc:creator>
  <cp:lastModifiedBy>Mccomas, David C. (GSFC-5800)</cp:lastModifiedBy>
  <cp:revision>459</cp:revision>
  <cp:lastPrinted>1601-01-01T00:00:00Z</cp:lastPrinted>
  <dcterms:created xsi:type="dcterms:W3CDTF">1601-01-01T00:00:00Z</dcterms:created>
  <dcterms:modified xsi:type="dcterms:W3CDTF">2018-12-03T14:01:14Z</dcterms:modified>
</cp:coreProperties>
</file>