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738" r:id="rId5"/>
    <p:sldMasterId id="2147483771" r:id="rId6"/>
    <p:sldMasterId id="2147483746" r:id="rId7"/>
    <p:sldMasterId id="2147483759" r:id="rId8"/>
    <p:sldMasterId id="2147483766" r:id="rId9"/>
    <p:sldMasterId id="2147483780" r:id="rId10"/>
    <p:sldMasterId id="2147483832" r:id="rId11"/>
    <p:sldMasterId id="2147483840" r:id="rId12"/>
    <p:sldMasterId id="2147483848" r:id="rId13"/>
    <p:sldMasterId id="2147483865" r:id="rId14"/>
    <p:sldMasterId id="2147483899" r:id="rId15"/>
    <p:sldMasterId id="2147483907" r:id="rId16"/>
  </p:sldMasterIdLst>
  <p:notesMasterIdLst>
    <p:notesMasterId r:id="rId46"/>
  </p:notesMasterIdLst>
  <p:handoutMasterIdLst>
    <p:handoutMasterId r:id="rId47"/>
  </p:handoutMasterIdLst>
  <p:sldIdLst>
    <p:sldId id="260" r:id="rId17"/>
    <p:sldId id="261" r:id="rId18"/>
    <p:sldId id="298" r:id="rId19"/>
    <p:sldId id="299" r:id="rId20"/>
    <p:sldId id="262" r:id="rId21"/>
    <p:sldId id="263" r:id="rId22"/>
    <p:sldId id="315" r:id="rId23"/>
    <p:sldId id="300" r:id="rId24"/>
    <p:sldId id="305" r:id="rId25"/>
    <p:sldId id="306" r:id="rId26"/>
    <p:sldId id="314" r:id="rId27"/>
    <p:sldId id="308" r:id="rId28"/>
    <p:sldId id="309" r:id="rId29"/>
    <p:sldId id="304" r:id="rId30"/>
    <p:sldId id="266" r:id="rId31"/>
    <p:sldId id="264" r:id="rId32"/>
    <p:sldId id="265" r:id="rId33"/>
    <p:sldId id="267" r:id="rId34"/>
    <p:sldId id="268" r:id="rId35"/>
    <p:sldId id="269" r:id="rId36"/>
    <p:sldId id="270" r:id="rId37"/>
    <p:sldId id="274" r:id="rId38"/>
    <p:sldId id="285" r:id="rId39"/>
    <p:sldId id="286" r:id="rId40"/>
    <p:sldId id="296" r:id="rId41"/>
    <p:sldId id="312" r:id="rId42"/>
    <p:sldId id="311" r:id="rId43"/>
    <p:sldId id="297" r:id="rId44"/>
    <p:sldId id="313" r:id="rId45"/>
  </p:sldIdLst>
  <p:sldSz cx="9144000" cy="6858000" type="screen4x3"/>
  <p:notesSz cx="6858000" cy="9296400"/>
  <p:defaultTextStyle>
    <a:defPPr>
      <a:defRPr lang="en-US"/>
    </a:defPPr>
    <a:lvl1pPr algn="l" defTabSz="4569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6963" algn="l" defTabSz="4569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3926" algn="l" defTabSz="4569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890" algn="l" defTabSz="4569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852" algn="l" defTabSz="4569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4815" algn="l" defTabSz="45696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1778" algn="l" defTabSz="45696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8740" algn="l" defTabSz="45696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5704" algn="l" defTabSz="45696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>
          <p15:clr>
            <a:srgbClr val="A4A3A4"/>
          </p15:clr>
        </p15:guide>
        <p15:guide id="2" orient="horz" pos="1292">
          <p15:clr>
            <a:srgbClr val="A4A3A4"/>
          </p15:clr>
        </p15:guide>
        <p15:guide id="3" orient="horz" pos="600" userDrawn="1">
          <p15:clr>
            <a:srgbClr val="A4A3A4"/>
          </p15:clr>
        </p15:guide>
        <p15:guide id="4" orient="horz" pos="1536" userDrawn="1">
          <p15:clr>
            <a:srgbClr val="A4A3A4"/>
          </p15:clr>
        </p15:guide>
        <p15:guide id="5" orient="horz" pos="2280" userDrawn="1">
          <p15:clr>
            <a:srgbClr val="A4A3A4"/>
          </p15:clr>
        </p15:guide>
        <p15:guide id="6" orient="horz" pos="3312">
          <p15:clr>
            <a:srgbClr val="A4A3A4"/>
          </p15:clr>
        </p15:guide>
        <p15:guide id="7" orient="horz" pos="2063">
          <p15:clr>
            <a:srgbClr val="A4A3A4"/>
          </p15:clr>
        </p15:guide>
        <p15:guide id="8" pos="2979">
          <p15:clr>
            <a:srgbClr val="A4A3A4"/>
          </p15:clr>
        </p15:guide>
        <p15:guide id="9" pos="2904" userDrawn="1">
          <p15:clr>
            <a:srgbClr val="A4A3A4"/>
          </p15:clr>
        </p15:guide>
        <p15:guide id="10" pos="4867">
          <p15:clr>
            <a:srgbClr val="A4A3A4"/>
          </p15:clr>
        </p15:guide>
        <p15:guide id="11" pos="79">
          <p15:clr>
            <a:srgbClr val="A4A3A4"/>
          </p15:clr>
        </p15:guide>
        <p15:guide id="12" pos="2800">
          <p15:clr>
            <a:srgbClr val="A4A3A4"/>
          </p15:clr>
        </p15:guide>
        <p15:guide id="13" pos="56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g, Robert Y. (JSC-ER611)" initials="LRY(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57B"/>
    <a:srgbClr val="F79BB5"/>
    <a:srgbClr val="0000FF"/>
    <a:srgbClr val="122FBE"/>
    <a:srgbClr val="1B2AB5"/>
    <a:srgbClr val="969696"/>
    <a:srgbClr val="EF9511"/>
    <a:srgbClr val="CC7F0E"/>
    <a:srgbClr val="2078A0"/>
    <a:srgbClr val="A51B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16" autoAdjust="0"/>
    <p:restoredTop sz="89527" autoAdjust="0"/>
  </p:normalViewPr>
  <p:slideViewPr>
    <p:cSldViewPr snapToGrid="0">
      <p:cViewPr varScale="1">
        <p:scale>
          <a:sx n="87" d="100"/>
          <a:sy n="87" d="100"/>
        </p:scale>
        <p:origin x="1296" y="72"/>
      </p:cViewPr>
      <p:guideLst>
        <p:guide orient="horz" pos="2178"/>
        <p:guide orient="horz" pos="1292"/>
        <p:guide orient="horz" pos="600"/>
        <p:guide orient="horz" pos="1536"/>
        <p:guide orient="horz" pos="2280"/>
        <p:guide orient="horz" pos="3312"/>
        <p:guide orient="horz" pos="2063"/>
        <p:guide pos="2979"/>
        <p:guide pos="2904"/>
        <p:guide pos="4867"/>
        <p:guide pos="79"/>
        <p:guide pos="2800"/>
        <p:guide pos="5664"/>
      </p:guideLst>
    </p:cSldViewPr>
  </p:slideViewPr>
  <p:outlineViewPr>
    <p:cViewPr>
      <p:scale>
        <a:sx n="33" d="100"/>
        <a:sy n="33" d="100"/>
      </p:scale>
      <p:origin x="0" y="213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245" y="53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06T14:59:23.385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115" cy="4641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316" y="0"/>
            <a:ext cx="2972115" cy="4641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3F2E2-EDB9-4B03-821B-74C17869C453}" type="datetimeFigureOut">
              <a:rPr lang="en-US" smtClean="0"/>
              <a:pPr/>
              <a:t>12/2/2018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1"/>
            <a:ext cx="2972115" cy="4641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316" y="8830621"/>
            <a:ext cx="2972115" cy="4641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E2B5D-D5E1-4152-BAD7-BBFA796BF0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538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186" cy="464820"/>
          </a:xfrm>
          <a:prstGeom prst="rect">
            <a:avLst/>
          </a:prstGeom>
        </p:spPr>
        <p:txBody>
          <a:bodyPr vert="horz" lIns="89430" tIns="44715" rIns="89430" bIns="447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281" y="0"/>
            <a:ext cx="2971186" cy="464820"/>
          </a:xfrm>
          <a:prstGeom prst="rect">
            <a:avLst/>
          </a:prstGeom>
        </p:spPr>
        <p:txBody>
          <a:bodyPr vert="horz" lIns="89430" tIns="44715" rIns="89430" bIns="44715" rtlCol="0"/>
          <a:lstStyle>
            <a:lvl1pPr algn="r">
              <a:defRPr sz="1200"/>
            </a:lvl1pPr>
          </a:lstStyle>
          <a:p>
            <a:fld id="{20C1E12F-81E7-45A0-BF8A-3EED7B48650D}" type="datetimeFigureOut">
              <a:rPr lang="en-US" smtClean="0"/>
              <a:pPr/>
              <a:t>12/2/2018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430" tIns="44715" rIns="89430" bIns="447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187" y="4416573"/>
            <a:ext cx="5487628" cy="4183380"/>
          </a:xfrm>
          <a:prstGeom prst="rect">
            <a:avLst/>
          </a:prstGeom>
        </p:spPr>
        <p:txBody>
          <a:bodyPr vert="horz" lIns="89430" tIns="44715" rIns="89430" bIns="44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015"/>
            <a:ext cx="2971186" cy="464820"/>
          </a:xfrm>
          <a:prstGeom prst="rect">
            <a:avLst/>
          </a:prstGeom>
        </p:spPr>
        <p:txBody>
          <a:bodyPr vert="horz" lIns="89430" tIns="44715" rIns="89430" bIns="447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281" y="8830015"/>
            <a:ext cx="2971186" cy="464820"/>
          </a:xfrm>
          <a:prstGeom prst="rect">
            <a:avLst/>
          </a:prstGeom>
        </p:spPr>
        <p:txBody>
          <a:bodyPr vert="horz" lIns="89430" tIns="44715" rIns="89430" bIns="44715" rtlCol="0" anchor="b"/>
          <a:lstStyle>
            <a:lvl1pPr algn="r">
              <a:defRPr sz="1200"/>
            </a:lvl1pPr>
          </a:lstStyle>
          <a:p>
            <a:fld id="{6146EAEB-B680-4B04-8184-D67CF2210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514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26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90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52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15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78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40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04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6EAEB-B680-4B04-8184-D67CF221023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525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6EAEB-B680-4B04-8184-D67CF221023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86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62824" y="8855935"/>
            <a:ext cx="3054068" cy="459756"/>
          </a:xfrm>
          <a:prstGeom prst="rect">
            <a:avLst/>
          </a:prstGeom>
          <a:noFill/>
        </p:spPr>
        <p:txBody>
          <a:bodyPr/>
          <a:lstStyle/>
          <a:p>
            <a:fld id="{39ECF173-B6A8-7840-B536-AACF120C8049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911"/>
            <a:ext cx="5608320" cy="418281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84" tIns="46042" rIns="92084" bIns="46042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dirty="0"/>
              <a:t>The purpose of this slide is to provide objective evidence of and/or support the accomplishment of the following CMMI requirements:</a:t>
            </a:r>
          </a:p>
          <a:p>
            <a:pPr lvl="1">
              <a:buFontTx/>
              <a:buChar char="•"/>
            </a:pPr>
            <a:r>
              <a:rPr lang="en-US" dirty="0"/>
              <a:t>IPM-IPPD SG 1Use the projects Defined Process</a:t>
            </a:r>
          </a:p>
          <a:p>
            <a:pPr lvl="1">
              <a:buFontTx/>
              <a:buChar char="•"/>
            </a:pPr>
            <a:r>
              <a:rPr lang="en-US" dirty="0"/>
              <a:t>IPM-IPPD SG2 Coordinate and Collaborate with Relevant Stakeholders</a:t>
            </a:r>
          </a:p>
          <a:p>
            <a:pPr lvl="1">
              <a:buFontTx/>
              <a:buChar char="•"/>
            </a:pPr>
            <a:r>
              <a:rPr lang="en-US" dirty="0"/>
              <a:t>IPM-IPPD SG3 Apply integrated product &amp; process development</a:t>
            </a:r>
          </a:p>
          <a:p>
            <a:pPr lvl="1">
              <a:buFontTx/>
              <a:buChar char="•"/>
            </a:pPr>
            <a:r>
              <a:rPr lang="en-US" dirty="0"/>
              <a:t>GP 2.3 Provide Resources</a:t>
            </a:r>
          </a:p>
          <a:p>
            <a:pPr lvl="1">
              <a:buFontTx/>
              <a:buChar char="•"/>
            </a:pPr>
            <a:r>
              <a:rPr lang="en-US" dirty="0"/>
              <a:t>GP 2.4 Assign Responsibility</a:t>
            </a:r>
          </a:p>
          <a:p>
            <a:pPr lvl="1">
              <a:buFontTx/>
              <a:buChar char="•"/>
            </a:pPr>
            <a:r>
              <a:rPr lang="en-US" dirty="0"/>
              <a:t>GP 2.7 Identify and Involve relevant stakeholders</a:t>
            </a:r>
          </a:p>
        </p:txBody>
      </p:sp>
    </p:spTree>
    <p:extLst>
      <p:ext uri="{BB962C8B-B14F-4D97-AF65-F5344CB8AC3E}">
        <p14:creationId xmlns:p14="http://schemas.microsoft.com/office/powerpoint/2010/main" val="1237839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7288" y="596900"/>
            <a:ext cx="4554537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Simulation:</a:t>
            </a:r>
            <a:r>
              <a:rPr lang="en-US" baseline="0" dirty="0"/>
              <a:t>  Changed ANTARES to RAMATRES</a:t>
            </a:r>
          </a:p>
          <a:p>
            <a:endParaRPr lang="en-US" baseline="0" dirty="0"/>
          </a:p>
          <a:p>
            <a:r>
              <a:rPr lang="en-US" baseline="0" dirty="0"/>
              <a:t>Added Decom box</a:t>
            </a:r>
          </a:p>
          <a:p>
            <a:endParaRPr lang="en-US" baseline="0" dirty="0"/>
          </a:p>
          <a:p>
            <a:r>
              <a:rPr lang="en-US" baseline="0" dirty="0"/>
              <a:t>Put TBD next to hudson and C++ test in tool chain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62824" y="8855935"/>
            <a:ext cx="3054068" cy="459756"/>
          </a:xfrm>
          <a:prstGeom prst="rect">
            <a:avLst/>
          </a:prstGeom>
        </p:spPr>
        <p:txBody>
          <a:bodyPr/>
          <a:lstStyle/>
          <a:p>
            <a:fld id="{9FB38507-F71C-4E40-8A2D-CC4997B1DA8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562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9770" y="4404044"/>
            <a:ext cx="5598160" cy="4170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3037628" cy="464184"/>
          </a:xfrm>
          <a:prstGeom prst="rect">
            <a:avLst/>
          </a:prstGeom>
        </p:spPr>
        <p:txBody>
          <a:bodyPr/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830627"/>
            <a:ext cx="3037628" cy="46418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71183" y="8830627"/>
            <a:ext cx="3037628" cy="464184"/>
          </a:xfrm>
          <a:prstGeom prst="rect">
            <a:avLst/>
          </a:prstGeom>
        </p:spPr>
        <p:txBody>
          <a:bodyPr/>
          <a:lstStyle/>
          <a:p>
            <a:fld id="{545316D4-0BC3-4421-B034-AEEA1608D8AE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69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6EAEB-B680-4B04-8184-D67CF221023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223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92163-774C-4A4E-93DC-E5B4473CCAB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88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oasis.jsc.nasa.gov/projects/ProjectM/mediacomm/Photographs/Morpheus-Logo-Final-small.jpg" TargetMode="External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6" descr="Speakers Bureau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7" descr="NASA insignia RGB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78295" y="76104"/>
            <a:ext cx="717551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Group 68"/>
          <p:cNvGrpSpPr/>
          <p:nvPr userDrawn="1"/>
        </p:nvGrpSpPr>
        <p:grpSpPr>
          <a:xfrm>
            <a:off x="2926693" y="4876800"/>
            <a:ext cx="1366837" cy="1981200"/>
            <a:chOff x="2926688" y="4876800"/>
            <a:chExt cx="1366837" cy="1981200"/>
          </a:xfrm>
        </p:grpSpPr>
        <p:sp>
          <p:nvSpPr>
            <p:cNvPr id="10" name="Line 43"/>
            <p:cNvSpPr>
              <a:spLocks noChangeShapeType="1"/>
            </p:cNvSpPr>
            <p:nvPr/>
          </p:nvSpPr>
          <p:spPr bwMode="auto">
            <a:xfrm rot="16200000">
              <a:off x="3722818" y="6515100"/>
              <a:ext cx="68580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1" name="Line 44"/>
            <p:cNvSpPr>
              <a:spLocks noChangeShapeType="1"/>
            </p:cNvSpPr>
            <p:nvPr/>
          </p:nvSpPr>
          <p:spPr bwMode="auto">
            <a:xfrm rot="16200000">
              <a:off x="3418812" y="6438900"/>
              <a:ext cx="83820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2" name="Line 45"/>
            <p:cNvSpPr>
              <a:spLocks noChangeShapeType="1"/>
            </p:cNvSpPr>
            <p:nvPr/>
          </p:nvSpPr>
          <p:spPr bwMode="auto">
            <a:xfrm rot="16200000">
              <a:off x="2354394" y="6057900"/>
              <a:ext cx="160020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3" name="Line 46"/>
            <p:cNvSpPr>
              <a:spLocks noChangeShapeType="1"/>
            </p:cNvSpPr>
            <p:nvPr/>
          </p:nvSpPr>
          <p:spPr bwMode="auto">
            <a:xfrm rot="16200000">
              <a:off x="2772700" y="6248400"/>
              <a:ext cx="121920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4" name="Line 47"/>
            <p:cNvSpPr>
              <a:spLocks noChangeShapeType="1"/>
            </p:cNvSpPr>
            <p:nvPr/>
          </p:nvSpPr>
          <p:spPr bwMode="auto">
            <a:xfrm rot="16200000">
              <a:off x="3114806" y="6362700"/>
              <a:ext cx="99060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5" name="Line 48"/>
            <p:cNvSpPr>
              <a:spLocks noChangeShapeType="1"/>
            </p:cNvSpPr>
            <p:nvPr/>
          </p:nvSpPr>
          <p:spPr bwMode="auto">
            <a:xfrm rot="16200000">
              <a:off x="1936088" y="5867400"/>
              <a:ext cx="198120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7" name="Line 113"/>
            <p:cNvSpPr>
              <a:spLocks noChangeShapeType="1"/>
            </p:cNvSpPr>
            <p:nvPr/>
          </p:nvSpPr>
          <p:spPr bwMode="auto">
            <a:xfrm rot="16200000">
              <a:off x="4026825" y="6591300"/>
              <a:ext cx="53340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</p:grpSp>
      <p:sp>
        <p:nvSpPr>
          <p:cNvPr id="36" name="Line 144"/>
          <p:cNvSpPr>
            <a:spLocks noChangeShapeType="1"/>
          </p:cNvSpPr>
          <p:nvPr/>
        </p:nvSpPr>
        <p:spPr bwMode="auto">
          <a:xfrm>
            <a:off x="0" y="6397626"/>
            <a:ext cx="4419600" cy="1588"/>
          </a:xfrm>
          <a:prstGeom prst="line">
            <a:avLst/>
          </a:prstGeom>
          <a:noFill/>
          <a:ln w="3175">
            <a:solidFill>
              <a:schemeClr val="bg1">
                <a:alpha val="14999"/>
              </a:schemeClr>
            </a:solidFill>
            <a:round/>
            <a:headEnd/>
            <a:tailEnd/>
          </a:ln>
          <a:effectLst/>
        </p:spPr>
        <p:txBody>
          <a:bodyPr wrap="none" lIns="91390" tIns="45697" rIns="91390" bIns="45697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 Neue Black Condensed" pitchFamily="-112" charset="0"/>
            </a:endParaRPr>
          </a:p>
        </p:txBody>
      </p:sp>
      <p:sp>
        <p:nvSpPr>
          <p:cNvPr id="37" name="Line 145"/>
          <p:cNvSpPr>
            <a:spLocks noChangeShapeType="1"/>
          </p:cNvSpPr>
          <p:nvPr/>
        </p:nvSpPr>
        <p:spPr bwMode="auto">
          <a:xfrm>
            <a:off x="0" y="6629400"/>
            <a:ext cx="4648200" cy="1588"/>
          </a:xfrm>
          <a:prstGeom prst="line">
            <a:avLst/>
          </a:prstGeom>
          <a:noFill/>
          <a:ln w="3175">
            <a:solidFill>
              <a:schemeClr val="bg1">
                <a:alpha val="14999"/>
              </a:schemeClr>
            </a:solidFill>
            <a:round/>
            <a:headEnd/>
            <a:tailEnd/>
          </a:ln>
          <a:effectLst/>
        </p:spPr>
        <p:txBody>
          <a:bodyPr wrap="none" lIns="91390" tIns="45697" rIns="91390" bIns="45697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 Neue Black Condensed" pitchFamily="-112" charset="0"/>
            </a:endParaRPr>
          </a:p>
        </p:txBody>
      </p:sp>
      <p:grpSp>
        <p:nvGrpSpPr>
          <p:cNvPr id="68" name="Group 67"/>
          <p:cNvGrpSpPr/>
          <p:nvPr userDrawn="1"/>
        </p:nvGrpSpPr>
        <p:grpSpPr>
          <a:xfrm>
            <a:off x="180100" y="618080"/>
            <a:ext cx="5706271" cy="5797529"/>
            <a:chOff x="180094" y="418579"/>
            <a:chExt cx="5706271" cy="5797529"/>
          </a:xfrm>
        </p:grpSpPr>
        <p:sp>
          <p:nvSpPr>
            <p:cNvPr id="39" name="Line 60"/>
            <p:cNvSpPr>
              <a:spLocks noChangeShapeType="1"/>
            </p:cNvSpPr>
            <p:nvPr userDrawn="1"/>
          </p:nvSpPr>
          <p:spPr bwMode="auto">
            <a:xfrm rot="16200000">
              <a:off x="-2714712" y="3314963"/>
              <a:ext cx="57912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1" name="Line 39"/>
            <p:cNvSpPr>
              <a:spLocks noChangeShapeType="1"/>
            </p:cNvSpPr>
            <p:nvPr userDrawn="1"/>
          </p:nvSpPr>
          <p:spPr bwMode="auto">
            <a:xfrm rot="16200000">
              <a:off x="4396826" y="1000587"/>
              <a:ext cx="1159184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2" name="Line 41"/>
            <p:cNvSpPr>
              <a:spLocks noChangeShapeType="1"/>
            </p:cNvSpPr>
            <p:nvPr userDrawn="1"/>
          </p:nvSpPr>
          <p:spPr bwMode="auto">
            <a:xfrm rot="16200000">
              <a:off x="3904013" y="1036006"/>
              <a:ext cx="123485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3" name="Line 42"/>
            <p:cNvSpPr>
              <a:spLocks noChangeShapeType="1"/>
            </p:cNvSpPr>
            <p:nvPr userDrawn="1"/>
          </p:nvSpPr>
          <p:spPr bwMode="auto">
            <a:xfrm rot="16200000">
              <a:off x="4130697" y="1039226"/>
              <a:ext cx="123646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4" name="Line 49"/>
            <p:cNvSpPr>
              <a:spLocks noChangeShapeType="1"/>
            </p:cNvSpPr>
            <p:nvPr userDrawn="1"/>
          </p:nvSpPr>
          <p:spPr bwMode="auto">
            <a:xfrm rot="16200000">
              <a:off x="-655379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5" name="Line 50"/>
            <p:cNvSpPr>
              <a:spLocks noChangeShapeType="1"/>
            </p:cNvSpPr>
            <p:nvPr userDrawn="1"/>
          </p:nvSpPr>
          <p:spPr bwMode="auto">
            <a:xfrm rot="16200000">
              <a:off x="-426302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6" name="Line 51"/>
            <p:cNvSpPr>
              <a:spLocks noChangeShapeType="1"/>
            </p:cNvSpPr>
            <p:nvPr userDrawn="1"/>
          </p:nvSpPr>
          <p:spPr bwMode="auto">
            <a:xfrm rot="16200000">
              <a:off x="-197225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7" name="Line 52"/>
            <p:cNvSpPr>
              <a:spLocks noChangeShapeType="1"/>
            </p:cNvSpPr>
            <p:nvPr userDrawn="1"/>
          </p:nvSpPr>
          <p:spPr bwMode="auto">
            <a:xfrm rot="16200000">
              <a:off x="-884456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8" name="Line 53"/>
            <p:cNvSpPr>
              <a:spLocks noChangeShapeType="1"/>
            </p:cNvSpPr>
            <p:nvPr userDrawn="1"/>
          </p:nvSpPr>
          <p:spPr bwMode="auto">
            <a:xfrm rot="16200000">
              <a:off x="-1571687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49" name="Line 54"/>
            <p:cNvSpPr>
              <a:spLocks noChangeShapeType="1"/>
            </p:cNvSpPr>
            <p:nvPr userDrawn="1"/>
          </p:nvSpPr>
          <p:spPr bwMode="auto">
            <a:xfrm rot="16200000">
              <a:off x="-1342610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0" name="Line 55"/>
            <p:cNvSpPr>
              <a:spLocks noChangeShapeType="1"/>
            </p:cNvSpPr>
            <p:nvPr userDrawn="1"/>
          </p:nvSpPr>
          <p:spPr bwMode="auto">
            <a:xfrm rot="16200000">
              <a:off x="-1113533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1" name="Line 56"/>
            <p:cNvSpPr>
              <a:spLocks noChangeShapeType="1"/>
            </p:cNvSpPr>
            <p:nvPr userDrawn="1"/>
          </p:nvSpPr>
          <p:spPr bwMode="auto">
            <a:xfrm rot="16200000">
              <a:off x="-1800764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2" name="Line 57"/>
            <p:cNvSpPr>
              <a:spLocks noChangeShapeType="1"/>
            </p:cNvSpPr>
            <p:nvPr userDrawn="1"/>
          </p:nvSpPr>
          <p:spPr bwMode="auto">
            <a:xfrm rot="16200000">
              <a:off x="-2487995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3" name="Line 58"/>
            <p:cNvSpPr>
              <a:spLocks noChangeShapeType="1"/>
            </p:cNvSpPr>
            <p:nvPr userDrawn="1"/>
          </p:nvSpPr>
          <p:spPr bwMode="auto">
            <a:xfrm rot="16200000">
              <a:off x="-2258918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4" name="Line 59"/>
            <p:cNvSpPr>
              <a:spLocks noChangeShapeType="1"/>
            </p:cNvSpPr>
            <p:nvPr userDrawn="1"/>
          </p:nvSpPr>
          <p:spPr bwMode="auto">
            <a:xfrm rot="16200000">
              <a:off x="-2029841" y="3317355"/>
              <a:ext cx="5795918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5" name="Line 112"/>
            <p:cNvSpPr>
              <a:spLocks noChangeShapeType="1"/>
            </p:cNvSpPr>
            <p:nvPr userDrawn="1"/>
          </p:nvSpPr>
          <p:spPr bwMode="auto">
            <a:xfrm rot="16200000">
              <a:off x="3637080" y="1077866"/>
              <a:ext cx="1313741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6" name="Line 114"/>
            <p:cNvSpPr>
              <a:spLocks noChangeShapeType="1"/>
            </p:cNvSpPr>
            <p:nvPr userDrawn="1"/>
          </p:nvSpPr>
          <p:spPr bwMode="auto">
            <a:xfrm rot="16200000">
              <a:off x="3332312" y="1155145"/>
              <a:ext cx="1468299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7" name="Line 115"/>
            <p:cNvSpPr>
              <a:spLocks noChangeShapeType="1"/>
            </p:cNvSpPr>
            <p:nvPr userDrawn="1"/>
          </p:nvSpPr>
          <p:spPr bwMode="auto">
            <a:xfrm rot="16200000">
              <a:off x="2988905" y="1271063"/>
              <a:ext cx="170013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8" name="Line 116"/>
            <p:cNvSpPr>
              <a:spLocks noChangeShapeType="1"/>
            </p:cNvSpPr>
            <p:nvPr userDrawn="1"/>
          </p:nvSpPr>
          <p:spPr bwMode="auto">
            <a:xfrm rot="16200000">
              <a:off x="2684137" y="1348342"/>
              <a:ext cx="1854694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59" name="Line 117"/>
            <p:cNvSpPr>
              <a:spLocks noChangeShapeType="1"/>
            </p:cNvSpPr>
            <p:nvPr userDrawn="1"/>
          </p:nvSpPr>
          <p:spPr bwMode="auto">
            <a:xfrm rot="16200000">
              <a:off x="2302090" y="1502900"/>
              <a:ext cx="2163809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60" name="Line 118"/>
            <p:cNvSpPr>
              <a:spLocks noChangeShapeType="1"/>
            </p:cNvSpPr>
            <p:nvPr userDrawn="1"/>
          </p:nvSpPr>
          <p:spPr bwMode="auto">
            <a:xfrm rot="16200000">
              <a:off x="1997322" y="1580179"/>
              <a:ext cx="2318367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61" name="Line 119"/>
            <p:cNvSpPr>
              <a:spLocks noChangeShapeType="1"/>
            </p:cNvSpPr>
            <p:nvPr userDrawn="1"/>
          </p:nvSpPr>
          <p:spPr bwMode="auto">
            <a:xfrm rot="16200000">
              <a:off x="1653915" y="1696097"/>
              <a:ext cx="2550204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62" name="Line 120"/>
            <p:cNvSpPr>
              <a:spLocks noChangeShapeType="1"/>
            </p:cNvSpPr>
            <p:nvPr userDrawn="1"/>
          </p:nvSpPr>
          <p:spPr bwMode="auto">
            <a:xfrm rot="16200000">
              <a:off x="5004752" y="846029"/>
              <a:ext cx="853288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63" name="Line 122"/>
            <p:cNvSpPr>
              <a:spLocks noChangeShapeType="1"/>
            </p:cNvSpPr>
            <p:nvPr userDrawn="1"/>
          </p:nvSpPr>
          <p:spPr bwMode="auto">
            <a:xfrm rot="16200000">
              <a:off x="4662954" y="961947"/>
              <a:ext cx="1081905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64" name="Line 153"/>
            <p:cNvSpPr>
              <a:spLocks noChangeShapeType="1"/>
            </p:cNvSpPr>
            <p:nvPr userDrawn="1"/>
          </p:nvSpPr>
          <p:spPr bwMode="auto">
            <a:xfrm rot="16200000">
              <a:off x="5349769" y="730111"/>
              <a:ext cx="618231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65" name="Line 156"/>
            <p:cNvSpPr>
              <a:spLocks noChangeShapeType="1"/>
            </p:cNvSpPr>
            <p:nvPr userDrawn="1"/>
          </p:nvSpPr>
          <p:spPr bwMode="auto">
            <a:xfrm rot="16200000">
              <a:off x="5693167" y="614192"/>
              <a:ext cx="386395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</p:grpSp>
      <p:grpSp>
        <p:nvGrpSpPr>
          <p:cNvPr id="70" name="Group 69"/>
          <p:cNvGrpSpPr/>
          <p:nvPr userDrawn="1"/>
        </p:nvGrpSpPr>
        <p:grpSpPr>
          <a:xfrm>
            <a:off x="-365768" y="1139825"/>
            <a:ext cx="6172200" cy="5037138"/>
            <a:chOff x="0" y="1139825"/>
            <a:chExt cx="6172200" cy="5037138"/>
          </a:xfrm>
        </p:grpSpPr>
        <p:sp>
          <p:nvSpPr>
            <p:cNvPr id="6" name="Line 34"/>
            <p:cNvSpPr>
              <a:spLocks noChangeShapeType="1"/>
            </p:cNvSpPr>
            <p:nvPr/>
          </p:nvSpPr>
          <p:spPr bwMode="auto">
            <a:xfrm>
              <a:off x="0" y="1597603"/>
              <a:ext cx="57912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7" name="Line 35"/>
            <p:cNvSpPr>
              <a:spLocks noChangeShapeType="1"/>
            </p:cNvSpPr>
            <p:nvPr/>
          </p:nvSpPr>
          <p:spPr bwMode="auto">
            <a:xfrm>
              <a:off x="0" y="1826492"/>
              <a:ext cx="55626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8" name="Line 36"/>
            <p:cNvSpPr>
              <a:spLocks noChangeShapeType="1"/>
            </p:cNvSpPr>
            <p:nvPr/>
          </p:nvSpPr>
          <p:spPr bwMode="auto">
            <a:xfrm>
              <a:off x="0" y="2055381"/>
              <a:ext cx="54102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9" name="Line 37"/>
            <p:cNvSpPr>
              <a:spLocks noChangeShapeType="1"/>
            </p:cNvSpPr>
            <p:nvPr/>
          </p:nvSpPr>
          <p:spPr bwMode="auto">
            <a:xfrm>
              <a:off x="0" y="1368714"/>
              <a:ext cx="60198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8" name="Line 123"/>
            <p:cNvSpPr>
              <a:spLocks noChangeShapeType="1"/>
            </p:cNvSpPr>
            <p:nvPr/>
          </p:nvSpPr>
          <p:spPr bwMode="auto">
            <a:xfrm>
              <a:off x="0" y="2284269"/>
              <a:ext cx="50292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9" name="Line 124"/>
            <p:cNvSpPr>
              <a:spLocks noChangeShapeType="1"/>
            </p:cNvSpPr>
            <p:nvPr/>
          </p:nvSpPr>
          <p:spPr bwMode="auto">
            <a:xfrm>
              <a:off x="0" y="2513157"/>
              <a:ext cx="41910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0" name="Line 125"/>
            <p:cNvSpPr>
              <a:spLocks noChangeShapeType="1"/>
            </p:cNvSpPr>
            <p:nvPr/>
          </p:nvSpPr>
          <p:spPr bwMode="auto">
            <a:xfrm>
              <a:off x="0" y="2742045"/>
              <a:ext cx="39624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1" name="Line 127"/>
            <p:cNvSpPr>
              <a:spLocks noChangeShapeType="1"/>
            </p:cNvSpPr>
            <p:nvPr/>
          </p:nvSpPr>
          <p:spPr bwMode="auto">
            <a:xfrm>
              <a:off x="0" y="2970934"/>
              <a:ext cx="37338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2" name="Line 128"/>
            <p:cNvSpPr>
              <a:spLocks noChangeShapeType="1"/>
            </p:cNvSpPr>
            <p:nvPr/>
          </p:nvSpPr>
          <p:spPr bwMode="auto">
            <a:xfrm>
              <a:off x="0" y="3199823"/>
              <a:ext cx="35052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3" name="Line 129"/>
            <p:cNvSpPr>
              <a:spLocks noChangeShapeType="1"/>
            </p:cNvSpPr>
            <p:nvPr/>
          </p:nvSpPr>
          <p:spPr bwMode="auto">
            <a:xfrm>
              <a:off x="0" y="3428712"/>
              <a:ext cx="32766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4" name="Line 131"/>
            <p:cNvSpPr>
              <a:spLocks noChangeShapeType="1"/>
            </p:cNvSpPr>
            <p:nvPr/>
          </p:nvSpPr>
          <p:spPr bwMode="auto">
            <a:xfrm>
              <a:off x="0" y="3657600"/>
              <a:ext cx="30480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5" name="Line 132"/>
            <p:cNvSpPr>
              <a:spLocks noChangeShapeType="1"/>
            </p:cNvSpPr>
            <p:nvPr/>
          </p:nvSpPr>
          <p:spPr bwMode="auto">
            <a:xfrm>
              <a:off x="0" y="3886488"/>
              <a:ext cx="28956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6" name="Line 133"/>
            <p:cNvSpPr>
              <a:spLocks noChangeShapeType="1"/>
            </p:cNvSpPr>
            <p:nvPr/>
          </p:nvSpPr>
          <p:spPr bwMode="auto">
            <a:xfrm>
              <a:off x="0" y="4115376"/>
              <a:ext cx="27432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7" name="Line 134"/>
            <p:cNvSpPr>
              <a:spLocks noChangeShapeType="1"/>
            </p:cNvSpPr>
            <p:nvPr/>
          </p:nvSpPr>
          <p:spPr bwMode="auto">
            <a:xfrm>
              <a:off x="0" y="4344265"/>
              <a:ext cx="27432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8" name="Line 135"/>
            <p:cNvSpPr>
              <a:spLocks noChangeShapeType="1"/>
            </p:cNvSpPr>
            <p:nvPr/>
          </p:nvSpPr>
          <p:spPr bwMode="auto">
            <a:xfrm>
              <a:off x="0" y="4573153"/>
              <a:ext cx="28956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29" name="Line 136"/>
            <p:cNvSpPr>
              <a:spLocks noChangeShapeType="1"/>
            </p:cNvSpPr>
            <p:nvPr/>
          </p:nvSpPr>
          <p:spPr bwMode="auto">
            <a:xfrm>
              <a:off x="0" y="4802041"/>
              <a:ext cx="30480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30" name="Line 138"/>
            <p:cNvSpPr>
              <a:spLocks noChangeShapeType="1"/>
            </p:cNvSpPr>
            <p:nvPr/>
          </p:nvSpPr>
          <p:spPr bwMode="auto">
            <a:xfrm>
              <a:off x="0" y="5030930"/>
              <a:ext cx="30480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31" name="Line 139"/>
            <p:cNvSpPr>
              <a:spLocks noChangeShapeType="1"/>
            </p:cNvSpPr>
            <p:nvPr/>
          </p:nvSpPr>
          <p:spPr bwMode="auto">
            <a:xfrm>
              <a:off x="0" y="5259819"/>
              <a:ext cx="33528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32" name="Line 140"/>
            <p:cNvSpPr>
              <a:spLocks noChangeShapeType="1"/>
            </p:cNvSpPr>
            <p:nvPr/>
          </p:nvSpPr>
          <p:spPr bwMode="auto">
            <a:xfrm>
              <a:off x="0" y="5488708"/>
              <a:ext cx="33528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33" name="Line 141"/>
            <p:cNvSpPr>
              <a:spLocks noChangeShapeType="1"/>
            </p:cNvSpPr>
            <p:nvPr/>
          </p:nvSpPr>
          <p:spPr bwMode="auto">
            <a:xfrm>
              <a:off x="0" y="5717596"/>
              <a:ext cx="35814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34" name="Line 142"/>
            <p:cNvSpPr>
              <a:spLocks noChangeShapeType="1"/>
            </p:cNvSpPr>
            <p:nvPr/>
          </p:nvSpPr>
          <p:spPr bwMode="auto">
            <a:xfrm>
              <a:off x="0" y="5946484"/>
              <a:ext cx="3810000" cy="1587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35" name="Line 143"/>
            <p:cNvSpPr>
              <a:spLocks noChangeShapeType="1"/>
            </p:cNvSpPr>
            <p:nvPr/>
          </p:nvSpPr>
          <p:spPr bwMode="auto">
            <a:xfrm>
              <a:off x="0" y="6175375"/>
              <a:ext cx="41910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67" name="Line 180"/>
            <p:cNvSpPr>
              <a:spLocks noChangeShapeType="1"/>
            </p:cNvSpPr>
            <p:nvPr userDrawn="1"/>
          </p:nvSpPr>
          <p:spPr bwMode="auto">
            <a:xfrm>
              <a:off x="0" y="1139825"/>
              <a:ext cx="6172200" cy="1588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</p:grpSp>
      <p:sp>
        <p:nvSpPr>
          <p:cNvPr id="8268" name="Rectangle 76"/>
          <p:cNvSpPr>
            <a:spLocks noGrp="1" noChangeArrowheads="1"/>
          </p:cNvSpPr>
          <p:nvPr userDrawn="1">
            <p:ph type="ctrTitle"/>
          </p:nvPr>
        </p:nvSpPr>
        <p:spPr>
          <a:xfrm>
            <a:off x="458793" y="3457575"/>
            <a:ext cx="8197851" cy="1090612"/>
          </a:xfrm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381" name="Rectangle 189"/>
          <p:cNvSpPr>
            <a:spLocks noGrp="1" noChangeArrowheads="1"/>
          </p:cNvSpPr>
          <p:nvPr userDrawn="1">
            <p:ph type="subTitle" sz="quarter" idx="1"/>
          </p:nvPr>
        </p:nvSpPr>
        <p:spPr>
          <a:xfrm>
            <a:off x="458789" y="4543425"/>
            <a:ext cx="7313612" cy="1376362"/>
          </a:xfrm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/>
                </a:solidFill>
                <a:latin typeface="Helvetica" pitchFamily="-112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3" name="Picture 7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00"/>
            <a:ext cx="882127" cy="7752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589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52025"/>
            <a:ext cx="5486400" cy="3475550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26" indent="0">
              <a:buNone/>
              <a:defRPr sz="2400"/>
            </a:lvl3pPr>
            <a:lvl4pPr marL="1370890" indent="0">
              <a:buNone/>
              <a:defRPr sz="2000"/>
            </a:lvl4pPr>
            <a:lvl5pPr marL="1827852" indent="0">
              <a:buNone/>
              <a:defRPr sz="2000"/>
            </a:lvl5pPr>
            <a:lvl6pPr marL="2284815" indent="0">
              <a:buNone/>
              <a:defRPr sz="2000"/>
            </a:lvl6pPr>
            <a:lvl7pPr marL="2741778" indent="0">
              <a:buNone/>
              <a:defRPr sz="2000"/>
            </a:lvl7pPr>
            <a:lvl8pPr marL="3198740" indent="0">
              <a:buNone/>
              <a:defRPr sz="2000"/>
            </a:lvl8pPr>
            <a:lvl9pPr marL="3655704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04AF104-A71F-A544-8AA8-672A3C5AEE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5907-65A4-4A67-B79B-F417DBE5A9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C531-E82A-4B87-94FD-DAEA35138C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03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5907-65A4-4A67-B79B-F417DBE5A9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C531-E82A-4B87-94FD-DAEA35138C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109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5907-65A4-4A67-B79B-F417DBE5A9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C531-E82A-4B87-94FD-DAEA35138C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734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5907-65A4-4A67-B79B-F417DBE5A9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C531-E82A-4B87-94FD-DAEA35138C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424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5907-65A4-4A67-B79B-F417DBE5A9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C531-E82A-4B87-94FD-DAEA35138C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17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21D6C87-AE47-F44C-8C30-1FB16567EBD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9543" y="965200"/>
            <a:ext cx="1998663" cy="5130800"/>
          </a:xfrm>
        </p:spPr>
        <p:txBody>
          <a:bodyPr vert="eaVert"/>
          <a:lstStyle>
            <a:lvl1pPr>
              <a:defRPr>
                <a:solidFill>
                  <a:srgbClr val="00589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94" y="965200"/>
            <a:ext cx="5848351" cy="513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0865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6047588-2ABA-0B4C-87F8-F304B098E2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07F8F178-B4B3-4939-954A-2BD026CD7CCA}" type="datetime1">
              <a:rPr lang="en-US"/>
              <a:pPr>
                <a:defRPr/>
              </a:pPr>
              <a:t>12/2/2018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08A7C-EE51-4168-92A2-0A75EAB754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5F9F5-8DED-47BA-A7FF-ACE8AAE732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F2694CB7-6460-43AB-B24B-10C5A02C0C98}" type="datetime1">
              <a:rPr lang="en-US"/>
              <a:pPr>
                <a:defRPr/>
              </a:pPr>
              <a:t>12/2/2018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A8EA7-389A-461C-9AC8-53A3E7F508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68754-8AA1-4100-99E0-926479FE00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6"/>
            <a:ext cx="6553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930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5900" y="6356356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hangingPunct="0">
              <a:lnSpc>
                <a:spcPct val="90000"/>
              </a:lnSpc>
              <a:defRPr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43C39ADE-5AC6-4B08-824D-C66EE6511486}" type="datetime1">
              <a:rPr lang="en-US"/>
              <a:pPr>
                <a:defRPr/>
              </a:pPr>
              <a:t>12/2/2018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hangingPunct="0">
              <a:lnSpc>
                <a:spcPct val="90000"/>
              </a:lnSpc>
              <a:defRPr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4923C-A329-4B95-B520-7E7A74B112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6492881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17788-1E13-48A9-9195-1DD5C80A97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0865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76E6DF2-67EC-F445-804A-D61A238A05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reeform 8"/>
          <p:cNvSpPr>
            <a:spLocks/>
          </p:cNvSpPr>
          <p:nvPr userDrawn="1"/>
        </p:nvSpPr>
        <p:spPr bwMode="black">
          <a:xfrm>
            <a:off x="6728062" y="62106"/>
            <a:ext cx="1665288" cy="598487"/>
          </a:xfrm>
          <a:custGeom>
            <a:avLst/>
            <a:gdLst/>
            <a:ahLst/>
            <a:cxnLst>
              <a:cxn ang="0">
                <a:pos x="1158" y="163"/>
              </a:cxn>
              <a:cxn ang="0">
                <a:pos x="950" y="163"/>
              </a:cxn>
              <a:cxn ang="0">
                <a:pos x="1002" y="0"/>
              </a:cxn>
              <a:cxn ang="0">
                <a:pos x="825" y="163"/>
              </a:cxn>
              <a:cxn ang="0">
                <a:pos x="4" y="163"/>
              </a:cxn>
              <a:cxn ang="0">
                <a:pos x="0" y="164"/>
              </a:cxn>
              <a:cxn ang="0">
                <a:pos x="4" y="165"/>
              </a:cxn>
              <a:cxn ang="0">
                <a:pos x="130" y="167"/>
              </a:cxn>
              <a:cxn ang="0">
                <a:pos x="408" y="170"/>
              </a:cxn>
              <a:cxn ang="0">
                <a:pos x="810" y="176"/>
              </a:cxn>
              <a:cxn ang="0">
                <a:pos x="736" y="245"/>
              </a:cxn>
              <a:cxn ang="0">
                <a:pos x="710" y="272"/>
              </a:cxn>
              <a:cxn ang="0">
                <a:pos x="712" y="272"/>
              </a:cxn>
              <a:cxn ang="0">
                <a:pos x="744" y="245"/>
              </a:cxn>
              <a:cxn ang="0">
                <a:pos x="826" y="177"/>
              </a:cxn>
              <a:cxn ang="0">
                <a:pos x="929" y="177"/>
              </a:cxn>
              <a:cxn ang="0">
                <a:pos x="918" y="217"/>
              </a:cxn>
              <a:cxn ang="0">
                <a:pos x="909" y="255"/>
              </a:cxn>
              <a:cxn ang="0">
                <a:pos x="696" y="353"/>
              </a:cxn>
              <a:cxn ang="0">
                <a:pos x="577" y="408"/>
              </a:cxn>
              <a:cxn ang="0">
                <a:pos x="580" y="409"/>
              </a:cxn>
              <a:cxn ang="0">
                <a:pos x="691" y="361"/>
              </a:cxn>
              <a:cxn ang="0">
                <a:pos x="906" y="268"/>
              </a:cxn>
              <a:cxn ang="0">
                <a:pos x="879" y="374"/>
              </a:cxn>
              <a:cxn ang="0">
                <a:pos x="868" y="414"/>
              </a:cxn>
              <a:cxn ang="0">
                <a:pos x="868" y="416"/>
              </a:cxn>
              <a:cxn ang="0">
                <a:pos x="871" y="415"/>
              </a:cxn>
              <a:cxn ang="0">
                <a:pos x="885" y="373"/>
              </a:cxn>
              <a:cxn ang="0">
                <a:pos x="918" y="262"/>
              </a:cxn>
              <a:cxn ang="0">
                <a:pos x="1006" y="225"/>
              </a:cxn>
              <a:cxn ang="0">
                <a:pos x="1084" y="192"/>
              </a:cxn>
              <a:cxn ang="0">
                <a:pos x="1158" y="163"/>
              </a:cxn>
              <a:cxn ang="0">
                <a:pos x="843" y="163"/>
              </a:cxn>
              <a:cxn ang="0">
                <a:pos x="924" y="95"/>
              </a:cxn>
              <a:cxn ang="0">
                <a:pos x="956" y="68"/>
              </a:cxn>
              <a:cxn ang="0">
                <a:pos x="932" y="163"/>
              </a:cxn>
              <a:cxn ang="0">
                <a:pos x="843" y="163"/>
              </a:cxn>
              <a:cxn ang="0">
                <a:pos x="1158" y="163"/>
              </a:cxn>
              <a:cxn ang="0">
                <a:pos x="945" y="179"/>
              </a:cxn>
              <a:cxn ang="0">
                <a:pos x="1068" y="181"/>
              </a:cxn>
              <a:cxn ang="0">
                <a:pos x="1028" y="200"/>
              </a:cxn>
              <a:cxn ang="0">
                <a:pos x="924" y="248"/>
              </a:cxn>
              <a:cxn ang="0">
                <a:pos x="945" y="179"/>
              </a:cxn>
              <a:cxn ang="0">
                <a:pos x="1158" y="163"/>
              </a:cxn>
            </a:cxnLst>
            <a:rect l="0" t="0" r="r" b="b"/>
            <a:pathLst>
              <a:path w="1159" h="417">
                <a:moveTo>
                  <a:pt x="1158" y="163"/>
                </a:moveTo>
                <a:lnTo>
                  <a:pt x="950" y="163"/>
                </a:lnTo>
                <a:lnTo>
                  <a:pt x="1002" y="0"/>
                </a:lnTo>
                <a:lnTo>
                  <a:pt x="825" y="163"/>
                </a:lnTo>
                <a:lnTo>
                  <a:pt x="4" y="163"/>
                </a:lnTo>
                <a:lnTo>
                  <a:pt x="0" y="164"/>
                </a:lnTo>
                <a:lnTo>
                  <a:pt x="4" y="165"/>
                </a:lnTo>
                <a:lnTo>
                  <a:pt x="130" y="167"/>
                </a:lnTo>
                <a:lnTo>
                  <a:pt x="408" y="170"/>
                </a:lnTo>
                <a:lnTo>
                  <a:pt x="810" y="176"/>
                </a:lnTo>
                <a:lnTo>
                  <a:pt x="736" y="245"/>
                </a:lnTo>
                <a:lnTo>
                  <a:pt x="710" y="272"/>
                </a:lnTo>
                <a:lnTo>
                  <a:pt x="712" y="272"/>
                </a:lnTo>
                <a:lnTo>
                  <a:pt x="744" y="245"/>
                </a:lnTo>
                <a:lnTo>
                  <a:pt x="826" y="177"/>
                </a:lnTo>
                <a:lnTo>
                  <a:pt x="929" y="177"/>
                </a:lnTo>
                <a:lnTo>
                  <a:pt x="918" y="217"/>
                </a:lnTo>
                <a:lnTo>
                  <a:pt x="909" y="255"/>
                </a:lnTo>
                <a:lnTo>
                  <a:pt x="696" y="353"/>
                </a:lnTo>
                <a:lnTo>
                  <a:pt x="577" y="408"/>
                </a:lnTo>
                <a:lnTo>
                  <a:pt x="580" y="409"/>
                </a:lnTo>
                <a:lnTo>
                  <a:pt x="691" y="361"/>
                </a:lnTo>
                <a:lnTo>
                  <a:pt x="906" y="268"/>
                </a:lnTo>
                <a:lnTo>
                  <a:pt x="879" y="374"/>
                </a:lnTo>
                <a:lnTo>
                  <a:pt x="868" y="414"/>
                </a:lnTo>
                <a:lnTo>
                  <a:pt x="868" y="416"/>
                </a:lnTo>
                <a:lnTo>
                  <a:pt x="871" y="415"/>
                </a:lnTo>
                <a:lnTo>
                  <a:pt x="885" y="373"/>
                </a:lnTo>
                <a:lnTo>
                  <a:pt x="918" y="262"/>
                </a:lnTo>
                <a:lnTo>
                  <a:pt x="1006" y="225"/>
                </a:lnTo>
                <a:lnTo>
                  <a:pt x="1084" y="192"/>
                </a:lnTo>
                <a:lnTo>
                  <a:pt x="1158" y="163"/>
                </a:lnTo>
                <a:lnTo>
                  <a:pt x="843" y="163"/>
                </a:lnTo>
                <a:lnTo>
                  <a:pt x="924" y="95"/>
                </a:lnTo>
                <a:lnTo>
                  <a:pt x="956" y="68"/>
                </a:lnTo>
                <a:lnTo>
                  <a:pt x="932" y="163"/>
                </a:lnTo>
                <a:lnTo>
                  <a:pt x="843" y="163"/>
                </a:lnTo>
                <a:lnTo>
                  <a:pt x="1158" y="163"/>
                </a:lnTo>
                <a:lnTo>
                  <a:pt x="945" y="179"/>
                </a:lnTo>
                <a:lnTo>
                  <a:pt x="1068" y="181"/>
                </a:lnTo>
                <a:lnTo>
                  <a:pt x="1028" y="200"/>
                </a:lnTo>
                <a:lnTo>
                  <a:pt x="924" y="248"/>
                </a:lnTo>
                <a:lnTo>
                  <a:pt x="945" y="179"/>
                </a:lnTo>
                <a:lnTo>
                  <a:pt x="1158" y="163"/>
                </a:lnTo>
              </a:path>
            </a:pathLst>
          </a:custGeom>
          <a:solidFill>
            <a:schemeClr val="bg1"/>
          </a:solidFill>
          <a:ln w="1270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E759E-DEDC-46B2-A9A0-F0FFEB1BE5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A8E0-91C3-4716-A84A-D1977431E7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90BD-DE9B-4790-927D-709C5F0F49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A7203-5E17-45A7-AA6A-393873625A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11"/>
            <a:ext cx="6553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935" y="1209676"/>
            <a:ext cx="4079875" cy="49752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0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6000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40E12-9321-4A97-ADBF-5D41BB74DB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58C74-E0DD-4E1D-B581-6C140B2BD4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C Dream Cha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>
            <a:lvl1pPr>
              <a:buFont typeface="Arial" pitchFamily="34" charset="0"/>
              <a:buChar char="•"/>
              <a:defRPr sz="2600"/>
            </a:lvl1pPr>
            <a:lvl2pPr>
              <a:buFont typeface="Arial" pitchFamily="34" charset="0"/>
              <a:buChar char="–"/>
              <a:defRPr sz="2400"/>
            </a:lvl2pPr>
            <a:lvl3pPr>
              <a:buFont typeface="Courier New" pitchFamily="49" charset="0"/>
              <a:buChar char="o"/>
              <a:defRPr/>
            </a:lvl3pPr>
            <a:lvl4pPr>
              <a:buFont typeface="Arial" pitchFamily="34" charset="0"/>
              <a:buChar char="•"/>
              <a:defRPr sz="2000"/>
            </a:lvl4pPr>
            <a:lvl5pPr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981200" y="37578"/>
            <a:ext cx="4800600" cy="6858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>
              <a:defRPr sz="2800" b="1" baseline="0"/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84"/>
            <a:ext cx="2133600" cy="365125"/>
          </a:xfrm>
        </p:spPr>
        <p:txBody>
          <a:bodyPr/>
          <a:lstStyle/>
          <a:p>
            <a:fld id="{C7D8267A-9918-4F9B-B9D2-28D01CE274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77489"/>
            <a:ext cx="2895600" cy="365125"/>
          </a:xfrm>
          <a:prstGeom prst="rect">
            <a:avLst/>
          </a:prstGeom>
        </p:spPr>
        <p:txBody>
          <a:bodyPr lIns="91350" tIns="45677" rIns="91350" bIns="45677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3" indent="0" algn="ctr">
              <a:buNone/>
              <a:defRPr/>
            </a:lvl2pPr>
            <a:lvl3pPr marL="913926" indent="0" algn="ctr">
              <a:buNone/>
              <a:defRPr/>
            </a:lvl3pPr>
            <a:lvl4pPr marL="1370890" indent="0" algn="ctr">
              <a:buNone/>
              <a:defRPr/>
            </a:lvl4pPr>
            <a:lvl5pPr marL="1827852" indent="0" algn="ctr">
              <a:buNone/>
              <a:defRPr/>
            </a:lvl5pPr>
            <a:lvl6pPr marL="2284815" indent="0" algn="ctr">
              <a:buNone/>
              <a:defRPr/>
            </a:lvl6pPr>
            <a:lvl7pPr marL="2741778" indent="0" algn="ctr">
              <a:buNone/>
              <a:defRPr/>
            </a:lvl7pPr>
            <a:lvl8pPr marL="3198740" indent="0" algn="ctr">
              <a:buNone/>
              <a:defRPr/>
            </a:lvl8pPr>
            <a:lvl9pPr marL="365570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430" y="113666"/>
            <a:ext cx="6816092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253" y="1219200"/>
            <a:ext cx="7772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0865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76E6DF2-67EC-F445-804A-D61A238A05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82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3" indent="0">
              <a:buNone/>
              <a:defRPr sz="1800"/>
            </a:lvl2pPr>
            <a:lvl3pPr marL="913926" indent="0">
              <a:buNone/>
              <a:defRPr sz="1600"/>
            </a:lvl3pPr>
            <a:lvl4pPr marL="1370890" indent="0">
              <a:buNone/>
              <a:defRPr sz="1400"/>
            </a:lvl4pPr>
            <a:lvl5pPr marL="1827852" indent="0">
              <a:buNone/>
              <a:defRPr sz="1400"/>
            </a:lvl5pPr>
            <a:lvl6pPr marL="2284815" indent="0">
              <a:buNone/>
              <a:defRPr sz="1400"/>
            </a:lvl6pPr>
            <a:lvl7pPr marL="2741778" indent="0">
              <a:buNone/>
              <a:defRPr sz="1400"/>
            </a:lvl7pPr>
            <a:lvl8pPr marL="3198740" indent="0">
              <a:buNone/>
              <a:defRPr sz="1400"/>
            </a:lvl8pPr>
            <a:lvl9pPr marL="365570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30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26" indent="0">
              <a:buNone/>
              <a:defRPr sz="2400"/>
            </a:lvl3pPr>
            <a:lvl4pPr marL="1370890" indent="0">
              <a:buNone/>
              <a:defRPr sz="2000"/>
            </a:lvl4pPr>
            <a:lvl5pPr marL="1827852" indent="0">
              <a:buNone/>
              <a:defRPr sz="2000"/>
            </a:lvl5pPr>
            <a:lvl6pPr marL="2284815" indent="0">
              <a:buNone/>
              <a:defRPr sz="2000"/>
            </a:lvl6pPr>
            <a:lvl7pPr marL="2741778" indent="0">
              <a:buNone/>
              <a:defRPr sz="2000"/>
            </a:lvl7pPr>
            <a:lvl8pPr marL="3198740" indent="0">
              <a:buNone/>
              <a:defRPr sz="2000"/>
            </a:lvl8pPr>
            <a:lvl9pPr marL="365570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043" y="152400"/>
            <a:ext cx="2078037" cy="603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5925" y="152400"/>
            <a:ext cx="6081713" cy="603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5"/>
            <a:ext cx="6680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15925" y="1209675"/>
            <a:ext cx="8312150" cy="4975225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8"/>
          <p:cNvGrpSpPr>
            <a:grpSpLocks/>
          </p:cNvGrpSpPr>
          <p:nvPr userDrawn="1"/>
        </p:nvGrpSpPr>
        <p:grpSpPr bwMode="auto">
          <a:xfrm flipH="1">
            <a:off x="3421288" y="-179041"/>
            <a:ext cx="5707063" cy="5791200"/>
            <a:chOff x="149" y="672"/>
            <a:chExt cx="3595" cy="364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Line 60"/>
            <p:cNvSpPr>
              <a:spLocks noChangeShapeType="1"/>
            </p:cNvSpPr>
            <p:nvPr userDrawn="1"/>
          </p:nvSpPr>
          <p:spPr bwMode="auto">
            <a:xfrm rot="-5400000">
              <a:off x="-1674" y="2495"/>
              <a:ext cx="3648" cy="1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grpSp>
          <p:nvGrpSpPr>
            <p:cNvPr id="8" name="Group 157"/>
            <p:cNvGrpSpPr>
              <a:grpSpLocks/>
            </p:cNvGrpSpPr>
            <p:nvPr userDrawn="1"/>
          </p:nvGrpSpPr>
          <p:grpSpPr bwMode="auto">
            <a:xfrm>
              <a:off x="268" y="670"/>
              <a:ext cx="3476" cy="3653"/>
              <a:chOff x="268" y="718"/>
              <a:chExt cx="3476" cy="3602"/>
            </a:xfrm>
          </p:grpSpPr>
          <p:sp>
            <p:nvSpPr>
              <p:cNvPr id="9" name="Line 39"/>
              <p:cNvSpPr>
                <a:spLocks noChangeShapeType="1"/>
              </p:cNvSpPr>
              <p:nvPr userDrawn="1"/>
            </p:nvSpPr>
            <p:spPr bwMode="auto">
              <a:xfrm rot="-5400000">
                <a:off x="2814" y="1080"/>
                <a:ext cx="72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0" name="Line 41"/>
              <p:cNvSpPr>
                <a:spLocks noChangeShapeType="1"/>
              </p:cNvSpPr>
              <p:nvPr userDrawn="1"/>
            </p:nvSpPr>
            <p:spPr bwMode="auto">
              <a:xfrm rot="-5400000">
                <a:off x="2507" y="1102"/>
                <a:ext cx="767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1" name="Line 42"/>
              <p:cNvSpPr>
                <a:spLocks noChangeShapeType="1"/>
              </p:cNvSpPr>
              <p:nvPr userDrawn="1"/>
            </p:nvSpPr>
            <p:spPr bwMode="auto">
              <a:xfrm rot="-5400000">
                <a:off x="2647" y="1104"/>
                <a:ext cx="768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2" name="Line 49"/>
              <p:cNvSpPr>
                <a:spLocks noChangeShapeType="1"/>
              </p:cNvSpPr>
              <p:nvPr userDrawn="1"/>
            </p:nvSpPr>
            <p:spPr bwMode="auto">
              <a:xfrm rot="-5400000">
                <a:off x="-381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3" name="Line 50"/>
              <p:cNvSpPr>
                <a:spLocks noChangeShapeType="1"/>
              </p:cNvSpPr>
              <p:nvPr userDrawn="1"/>
            </p:nvSpPr>
            <p:spPr bwMode="auto">
              <a:xfrm rot="-5400000">
                <a:off x="-239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4" name="Line 51"/>
              <p:cNvSpPr>
                <a:spLocks noChangeShapeType="1"/>
              </p:cNvSpPr>
              <p:nvPr userDrawn="1"/>
            </p:nvSpPr>
            <p:spPr bwMode="auto">
              <a:xfrm rot="-5400000">
                <a:off x="-97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5" name="Line 52"/>
              <p:cNvSpPr>
                <a:spLocks noChangeShapeType="1"/>
              </p:cNvSpPr>
              <p:nvPr userDrawn="1"/>
            </p:nvSpPr>
            <p:spPr bwMode="auto">
              <a:xfrm rot="-5400000">
                <a:off x="-525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6" name="Line 53"/>
              <p:cNvSpPr>
                <a:spLocks noChangeShapeType="1"/>
              </p:cNvSpPr>
              <p:nvPr userDrawn="1"/>
            </p:nvSpPr>
            <p:spPr bwMode="auto">
              <a:xfrm rot="-5400000">
                <a:off x="-957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7" name="Line 54"/>
              <p:cNvSpPr>
                <a:spLocks noChangeShapeType="1"/>
              </p:cNvSpPr>
              <p:nvPr userDrawn="1"/>
            </p:nvSpPr>
            <p:spPr bwMode="auto">
              <a:xfrm rot="-5400000">
                <a:off x="-811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8" name="Line 55"/>
              <p:cNvSpPr>
                <a:spLocks noChangeShapeType="1"/>
              </p:cNvSpPr>
              <p:nvPr userDrawn="1"/>
            </p:nvSpPr>
            <p:spPr bwMode="auto">
              <a:xfrm rot="-5400000">
                <a:off x="-669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19" name="Line 56"/>
              <p:cNvSpPr>
                <a:spLocks noChangeShapeType="1"/>
              </p:cNvSpPr>
              <p:nvPr userDrawn="1"/>
            </p:nvSpPr>
            <p:spPr bwMode="auto">
              <a:xfrm rot="-5400000">
                <a:off x="-1103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0" name="Line 57"/>
              <p:cNvSpPr>
                <a:spLocks noChangeShapeType="1"/>
              </p:cNvSpPr>
              <p:nvPr userDrawn="1"/>
            </p:nvSpPr>
            <p:spPr bwMode="auto">
              <a:xfrm rot="-5400000">
                <a:off x="-1531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1" name="Line 58"/>
              <p:cNvSpPr>
                <a:spLocks noChangeShapeType="1"/>
              </p:cNvSpPr>
              <p:nvPr userDrawn="1"/>
            </p:nvSpPr>
            <p:spPr bwMode="auto">
              <a:xfrm rot="-5400000">
                <a:off x="-1389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2" name="Line 59"/>
              <p:cNvSpPr>
                <a:spLocks noChangeShapeType="1"/>
              </p:cNvSpPr>
              <p:nvPr userDrawn="1"/>
            </p:nvSpPr>
            <p:spPr bwMode="auto">
              <a:xfrm rot="-5400000">
                <a:off x="-1247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3" name="Line 112"/>
              <p:cNvSpPr>
                <a:spLocks noChangeShapeType="1"/>
              </p:cNvSpPr>
              <p:nvPr userDrawn="1"/>
            </p:nvSpPr>
            <p:spPr bwMode="auto">
              <a:xfrm rot="-5400000">
                <a:off x="2334" y="1128"/>
                <a:ext cx="816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4" name="Line 114"/>
              <p:cNvSpPr>
                <a:spLocks noChangeShapeType="1"/>
              </p:cNvSpPr>
              <p:nvPr userDrawn="1"/>
            </p:nvSpPr>
            <p:spPr bwMode="auto">
              <a:xfrm rot="-5400000">
                <a:off x="2137" y="1176"/>
                <a:ext cx="912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5" name="Line 115"/>
              <p:cNvSpPr>
                <a:spLocks noChangeShapeType="1"/>
              </p:cNvSpPr>
              <p:nvPr userDrawn="1"/>
            </p:nvSpPr>
            <p:spPr bwMode="auto">
              <a:xfrm rot="-5400000">
                <a:off x="1921" y="1248"/>
                <a:ext cx="1056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6" name="Line 116"/>
              <p:cNvSpPr>
                <a:spLocks noChangeShapeType="1"/>
              </p:cNvSpPr>
              <p:nvPr userDrawn="1"/>
            </p:nvSpPr>
            <p:spPr bwMode="auto">
              <a:xfrm rot="-5400000">
                <a:off x="1729" y="1296"/>
                <a:ext cx="1152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7" name="Line 117"/>
              <p:cNvSpPr>
                <a:spLocks noChangeShapeType="1"/>
              </p:cNvSpPr>
              <p:nvPr userDrawn="1"/>
            </p:nvSpPr>
            <p:spPr bwMode="auto">
              <a:xfrm rot="-5400000">
                <a:off x="1489" y="1392"/>
                <a:ext cx="1344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8" name="Line 118"/>
              <p:cNvSpPr>
                <a:spLocks noChangeShapeType="1"/>
              </p:cNvSpPr>
              <p:nvPr userDrawn="1"/>
            </p:nvSpPr>
            <p:spPr bwMode="auto">
              <a:xfrm rot="-5400000">
                <a:off x="1297" y="1440"/>
                <a:ext cx="144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29" name="Line 119"/>
              <p:cNvSpPr>
                <a:spLocks noChangeShapeType="1"/>
              </p:cNvSpPr>
              <p:nvPr userDrawn="1"/>
            </p:nvSpPr>
            <p:spPr bwMode="auto">
              <a:xfrm rot="-5400000">
                <a:off x="1081" y="1512"/>
                <a:ext cx="1584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30" name="Line 120"/>
              <p:cNvSpPr>
                <a:spLocks noChangeShapeType="1"/>
              </p:cNvSpPr>
              <p:nvPr userDrawn="1"/>
            </p:nvSpPr>
            <p:spPr bwMode="auto">
              <a:xfrm rot="-5400000">
                <a:off x="3192" y="984"/>
                <a:ext cx="53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31" name="Line 122"/>
              <p:cNvSpPr>
                <a:spLocks noChangeShapeType="1"/>
              </p:cNvSpPr>
              <p:nvPr userDrawn="1"/>
            </p:nvSpPr>
            <p:spPr bwMode="auto">
              <a:xfrm rot="-5400000">
                <a:off x="2977" y="1056"/>
                <a:ext cx="672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32" name="Line 153"/>
              <p:cNvSpPr>
                <a:spLocks noChangeShapeType="1"/>
              </p:cNvSpPr>
              <p:nvPr userDrawn="1"/>
            </p:nvSpPr>
            <p:spPr bwMode="auto">
              <a:xfrm rot="-5400000">
                <a:off x="3408" y="912"/>
                <a:ext cx="384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  <p:sp>
            <p:nvSpPr>
              <p:cNvPr id="33" name="Line 156"/>
              <p:cNvSpPr>
                <a:spLocks noChangeShapeType="1"/>
              </p:cNvSpPr>
              <p:nvPr userDrawn="1"/>
            </p:nvSpPr>
            <p:spPr bwMode="auto">
              <a:xfrm rot="-5400000">
                <a:off x="3624" y="840"/>
                <a:ext cx="24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99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Helvetica Neue Black Condensed" pitchFamily="-112" charset="0"/>
                </a:endParaRPr>
              </a:p>
            </p:txBody>
          </p:sp>
        </p:grpSp>
      </p:grpSp>
      <p:pic>
        <p:nvPicPr>
          <p:cNvPr id="5" name="Picture 4" descr="Proposal_Cover_starFade-01.png"/>
          <p:cNvPicPr/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3774759" cy="6878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063" y="4406905"/>
            <a:ext cx="6366655" cy="1362075"/>
          </a:xfrm>
        </p:spPr>
        <p:txBody>
          <a:bodyPr anchor="t"/>
          <a:lstStyle>
            <a:lvl1pPr algn="l">
              <a:defRPr sz="2400" b="1" cap="all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8063" y="2906718"/>
            <a:ext cx="6366655" cy="1500187"/>
          </a:xfrm>
        </p:spPr>
        <p:txBody>
          <a:bodyPr anchor="b"/>
          <a:lstStyle>
            <a:lvl1pPr marL="0" indent="0">
              <a:buNone/>
              <a:defRPr sz="1600"/>
            </a:lvl1pPr>
            <a:lvl2pPr marL="456963" indent="0">
              <a:buNone/>
              <a:defRPr sz="1800"/>
            </a:lvl2pPr>
            <a:lvl3pPr marL="913926" indent="0">
              <a:buNone/>
              <a:defRPr sz="1600"/>
            </a:lvl3pPr>
            <a:lvl4pPr marL="1370890" indent="0">
              <a:buNone/>
              <a:defRPr sz="1400"/>
            </a:lvl4pPr>
            <a:lvl5pPr marL="1827852" indent="0">
              <a:buNone/>
              <a:defRPr sz="1400"/>
            </a:lvl5pPr>
            <a:lvl6pPr marL="2284815" indent="0">
              <a:buNone/>
              <a:defRPr sz="1400"/>
            </a:lvl6pPr>
            <a:lvl7pPr marL="2741778" indent="0">
              <a:buNone/>
              <a:defRPr sz="1400"/>
            </a:lvl7pPr>
            <a:lvl8pPr marL="3198740" indent="0">
              <a:buNone/>
              <a:defRPr sz="1400"/>
            </a:lvl8pPr>
            <a:lvl9pPr marL="365570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BB2A98A-875D-914A-A592-0A21CC6FC0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CB4D9AC-0EA8-4782-8BA8-3B9CD5E6F87A}" type="datetime1">
              <a:rPr lang="en-US" smtClean="0"/>
              <a:pPr>
                <a:defRPr/>
              </a:pPr>
              <a:t>12/2/2018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7C719-34EC-48D6-B935-1324D0D510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DF621-1185-4A4E-B0A5-F7AE0C9B18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50EF81C-EDA5-4021-996D-B1667F0B764F}" type="datetime1">
              <a:rPr lang="en-US" smtClean="0"/>
              <a:pPr>
                <a:defRPr/>
              </a:pPr>
              <a:t>12/2/2018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905BD-8A3F-4ADA-A04A-C733D362B5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122" name="Picture 2" descr="Picture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1050" y="0"/>
            <a:ext cx="742950" cy="93992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D57E-1A82-4EBD-8BA5-D30C72084E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C7EAB-EC28-4C67-9329-5C824F7FDF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649288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17788-1E13-48A9-9195-1DD5C80A97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5932CFE-9477-49F6-A642-1CA4DBD9D72F}" type="datetime1">
              <a:rPr lang="en-US"/>
              <a:pPr>
                <a:defRPr/>
              </a:pPr>
              <a:t>12/2/2018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FEDF7-3379-47A3-8A71-7BBA2A90F7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B741E-CE54-4C70-B9F0-FF091FC218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76D7473-B29E-4F3B-B52B-FC81CC1CEA76}" type="datetime1">
              <a:rPr lang="en-US"/>
              <a:pPr>
                <a:defRPr/>
              </a:pPr>
              <a:t>12/2/2018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5A6FF-B397-4D13-A265-1346EC6303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81412-E53D-4BB0-87B6-D63A2CE2EB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4E83F03-6DA3-1E4D-93DF-DF6DCE273E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E759E-DEDC-46B2-A9A0-F0FFEB1BE5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5252485" y="6492202"/>
            <a:ext cx="3891516" cy="365798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>
              <a:defRPr/>
            </a:lvl1pPr>
          </a:lstStyle>
          <a:p>
            <a: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11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pitchFamily="-65" charset="-128"/>
              </a:rPr>
              <a:t>2013 - Lorraine E. P. Williams, Ph. D – NASA/JSC/ER6               </a:t>
            </a:r>
            <a:fld id="{BB6A7203-5E17-45A7-AA6A-393873625A54}" type="slidenum">
              <a:rPr lang="en-US" sz="110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pitchFamily="-65" charset="-128"/>
              </a:rPr>
              <a:pPr algn="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t>‹#›</a:t>
            </a:fld>
            <a:endParaRPr lang="en-US" sz="1100" dirty="0">
              <a:solidFill>
                <a:prstClr val="black">
                  <a:tint val="75000"/>
                </a:prstClr>
              </a:solidFill>
              <a:latin typeface="Calibri"/>
              <a:ea typeface="ヒラギノ角ゴ Pro W3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4445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A8E0-91C3-4716-A84A-D1977431E7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33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90BD-DE9B-4790-927D-709C5F0F49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30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865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11"/>
            <a:ext cx="6553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935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0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380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6000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40E12-9321-4A97-ADBF-5D41BB74DB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657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58C74-E0DD-4E1D-B581-6C140B2BD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792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C Dream Cha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>
            <a:lvl1pPr>
              <a:buFont typeface="Arial" pitchFamily="34" charset="0"/>
              <a:buChar char="•"/>
              <a:defRPr sz="2500"/>
            </a:lvl1pPr>
            <a:lvl2pPr>
              <a:buFont typeface="Arial" pitchFamily="34" charset="0"/>
              <a:buChar char="–"/>
              <a:defRPr/>
            </a:lvl2pPr>
            <a:lvl3pPr>
              <a:buFont typeface="Courier New" pitchFamily="49" charset="0"/>
              <a:buChar char="o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981200" y="37578"/>
            <a:ext cx="4800600" cy="6858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>
              <a:defRPr sz="2200" b="1" baseline="0"/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84"/>
            <a:ext cx="2133600" cy="365125"/>
          </a:xfrm>
        </p:spPr>
        <p:txBody>
          <a:bodyPr/>
          <a:lstStyle/>
          <a:p>
            <a:fld id="{C7D8267A-9918-4F9B-B9D2-28D01CE274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77489"/>
            <a:ext cx="2895600" cy="365125"/>
          </a:xfrm>
          <a:prstGeom prst="rect">
            <a:avLst/>
          </a:prstGeom>
        </p:spPr>
        <p:txBody>
          <a:bodyPr lIns="91350" tIns="45677" rIns="91350" bIns="45677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36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6483" y="6356827"/>
            <a:ext cx="2134080" cy="364359"/>
          </a:xfrm>
          <a:prstGeom prst="rect">
            <a:avLst/>
          </a:prstGeom>
        </p:spPr>
        <p:txBody>
          <a:bodyPr lIns="91400" tIns="45702" rIns="91400" bIns="4570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1464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400" tIns="45702" rIns="91400" bIns="4570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1464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E759E-DEDC-46B2-A9A0-F0FFEB1BE5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57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A8E0-91C3-4716-A84A-D1977431E7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6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663" y="908050"/>
            <a:ext cx="8229600" cy="1143000"/>
          </a:xfrm>
        </p:spPr>
        <p:txBody>
          <a:bodyPr/>
          <a:lstStyle>
            <a:lvl1pPr>
              <a:defRPr>
                <a:solidFill>
                  <a:srgbClr val="00589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663" y="216852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663" y="280829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5490" y="216852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5490" y="280829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73C334C-4C19-4E40-8A3B-96E9DE3B0F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6483" y="6356827"/>
            <a:ext cx="2134080" cy="364359"/>
          </a:xfrm>
          <a:prstGeom prst="rect">
            <a:avLst/>
          </a:prstGeom>
        </p:spPr>
        <p:txBody>
          <a:bodyPr lIns="91400" tIns="45702" rIns="91400" bIns="4570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1464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400" tIns="45702" rIns="91400" bIns="4570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1464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90BD-DE9B-4790-927D-709C5F0F49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215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A7203-5E17-45A7-AA6A-393873625A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634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5"/>
            <a:ext cx="6553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929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638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6000" y="6356827"/>
            <a:ext cx="2134080" cy="364359"/>
          </a:xfrm>
          <a:prstGeom prst="rect">
            <a:avLst/>
          </a:prstGeom>
        </p:spPr>
        <p:txBody>
          <a:bodyPr lIns="91400" tIns="45702" rIns="91400" bIns="4570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 defTabSz="41464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400" tIns="45702" rIns="91400" bIns="4570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 defTabSz="41464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40E12-9321-4A97-ADBF-5D41BB74DB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198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58C74-E0DD-4E1D-B581-6C140B2BD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854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07F8F178-B4B3-4939-954A-2BD026CD7CCA}" type="datetime1">
              <a:rPr lang="en-US">
                <a:solidFill>
                  <a:prstClr val="black"/>
                </a:solidFill>
              </a:rPr>
              <a:pPr>
                <a:defRPr/>
              </a:pPr>
              <a:t>12/2/2018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08A7C-EE51-4168-92A2-0A75EAB754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965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5F9F5-8DED-47BA-A7FF-ACE8AAE732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08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F2694CB7-6460-43AB-B24B-10C5A02C0C98}" type="datetime1">
              <a:rPr lang="en-US">
                <a:solidFill>
                  <a:prstClr val="black"/>
                </a:solidFill>
              </a:rPr>
              <a:pPr>
                <a:defRPr/>
              </a:pPr>
              <a:t>12/2/2018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A8EA7-389A-461C-9AC8-53A3E7F508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6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68754-8AA1-4100-99E0-926479FE00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678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6"/>
            <a:ext cx="6553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930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5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9615845-C46D-7543-AC1F-35745EA236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5900" y="6356356"/>
            <a:ext cx="2133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hangingPunct="0">
              <a:lnSpc>
                <a:spcPct val="90000"/>
              </a:lnSpc>
              <a:defRPr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43C39ADE-5AC6-4B08-824D-C66EE6511486}" type="datetime1">
              <a:rPr lang="en-US">
                <a:solidFill>
                  <a:prstClr val="black"/>
                </a:solidFill>
              </a:rPr>
              <a:pPr>
                <a:defRPr/>
              </a:pPr>
              <a:t>12/2/2018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lIns="91390" tIns="45697" rIns="91390" bIns="45697"/>
          <a:lstStyle>
            <a:lvl1pPr eaLnBrk="0" hangingPunct="0">
              <a:lnSpc>
                <a:spcPct val="90000"/>
              </a:lnSpc>
              <a:defRPr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4923C-A329-4B95-B520-7E7A74B112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98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6492881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17788-1E13-48A9-9195-1DD5C80A97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434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E759E-DEDC-46B2-A9A0-F0FFEB1BE5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634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A8E0-91C3-4716-A84A-D1977431E7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747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6485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90BD-DE9B-4790-927D-709C5F0F49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063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A7203-5E17-45A7-AA6A-393873625A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192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11"/>
            <a:ext cx="6553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935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0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143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6000" y="6356827"/>
            <a:ext cx="213408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lIns="91340" tIns="45672" rIns="91340" bIns="45672"/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Arial" charset="0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40E12-9321-4A97-ADBF-5D41BB74DB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663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58C74-E0DD-4E1D-B581-6C140B2BD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857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C Dream Cha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>
            <a:lvl1pPr>
              <a:buFont typeface="Arial" pitchFamily="34" charset="0"/>
              <a:buChar char="•"/>
              <a:defRPr sz="2500"/>
            </a:lvl1pPr>
            <a:lvl2pPr>
              <a:buFont typeface="Arial" pitchFamily="34" charset="0"/>
              <a:buChar char="–"/>
              <a:defRPr/>
            </a:lvl2pPr>
            <a:lvl3pPr>
              <a:buFont typeface="Courier New" pitchFamily="49" charset="0"/>
              <a:buChar char="o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981200" y="37578"/>
            <a:ext cx="4800600" cy="6858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>
              <a:defRPr sz="2200" b="1" baseline="0"/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84"/>
            <a:ext cx="2133600" cy="365125"/>
          </a:xfrm>
        </p:spPr>
        <p:txBody>
          <a:bodyPr/>
          <a:lstStyle/>
          <a:p>
            <a:fld id="{C7D8267A-9918-4F9B-B9D2-28D01CE274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77489"/>
            <a:ext cx="2895600" cy="365125"/>
          </a:xfrm>
          <a:prstGeom prst="rect">
            <a:avLst/>
          </a:prstGeom>
        </p:spPr>
        <p:txBody>
          <a:bodyPr lIns="91350" tIns="45677" rIns="91350" bIns="45677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11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FAA9C5C-EB97-B64F-A778-88AB6963A0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4" y="62106"/>
            <a:ext cx="623154" cy="6215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fld id="{07F8F178-B4B3-4939-954A-2BD026CD7CCA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12/2/2018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08A7C-EE51-4168-92A2-0A75EAB754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826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5F9F5-8DED-47BA-A7FF-ACE8AAE732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837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fld id="{F2694CB7-6460-43AB-B24B-10C5A02C0C98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12/2/2018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A8EA7-389A-461C-9AC8-53A3E7F508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340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68754-8AA1-4100-99E0-926479FE00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388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1"/>
            <a:ext cx="6553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925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330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5900" y="6356351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lnSpc>
                <a:spcPct val="90000"/>
              </a:lnSpc>
              <a:defRPr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fld id="{43C39ADE-5AC6-4B08-824D-C66EE6511486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12/2/2018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lnSpc>
                <a:spcPct val="90000"/>
              </a:lnSpc>
              <a:defRPr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4923C-A329-4B95-B520-7E7A74B112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25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6492876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17788-1E13-48A9-9195-1DD5C80A97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299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fld id="{07F8F178-B4B3-4939-954A-2BD026CD7CCA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12/2/2018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08A7C-EE51-4168-92A2-0A75EAB754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24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5F9F5-8DED-47BA-A7FF-ACE8AAE732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057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4830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fld id="{F2694CB7-6460-43AB-B24B-10C5A02C0C98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12/2/2018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A8EA7-389A-461C-9AC8-53A3E7F508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2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889002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589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89006"/>
            <a:ext cx="5111751" cy="585311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205105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07063" y="6553200"/>
            <a:ext cx="3435351" cy="304800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defTabSz="456963" rtl="0" fontAlgn="base">
              <a:spcBef>
                <a:spcPct val="0"/>
              </a:spcBef>
              <a:spcAft>
                <a:spcPct val="0"/>
              </a:spcAft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FF446-FE41-444F-84C2-9611B5B17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68754-8AA1-4100-99E0-926479FE00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056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1"/>
            <a:ext cx="6553200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925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9676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116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5900" y="6356351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lnSpc>
                <a:spcPct val="90000"/>
              </a:lnSpc>
              <a:defRPr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fld id="{43C39ADE-5AC6-4B08-824D-C66EE6511486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12/2/2018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lnSpc>
                <a:spcPct val="90000"/>
              </a:lnSpc>
              <a:defRPr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4923C-A329-4B95-B520-7E7A74B112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397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6492876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17788-1E13-48A9-9195-1DD5C80A97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929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5907-65A4-4A67-B79B-F417DBE5A9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C531-E82A-4B87-94FD-DAEA35138C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65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5907-65A4-4A67-B79B-F417DBE5A9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C531-E82A-4B87-94FD-DAEA35138C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419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5907-65A4-4A67-B79B-F417DBE5A9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C531-E82A-4B87-94FD-DAEA35138C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832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5907-65A4-4A67-B79B-F417DBE5A9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C531-E82A-4B87-94FD-DAEA35138C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079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5907-65A4-4A67-B79B-F417DBE5A9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C531-E82A-4B87-94FD-DAEA35138C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598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65907-65A4-4A67-B79B-F417DBE5A9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C531-E82A-4B87-94FD-DAEA35138C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65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75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83.xml"/><Relationship Id="rId9" Type="http://schemas.openxmlformats.org/officeDocument/2006/relationships/image" Target="../media/image8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9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8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8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5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8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0" descr="Speakers Bureau_Header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-3970" y="5704"/>
            <a:ext cx="91440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29" name="Group 37"/>
          <p:cNvGrpSpPr>
            <a:grpSpLocks/>
          </p:cNvGrpSpPr>
          <p:nvPr userDrawn="1"/>
        </p:nvGrpSpPr>
        <p:grpSpPr bwMode="auto">
          <a:xfrm>
            <a:off x="0" y="743448"/>
            <a:ext cx="5486400" cy="819150"/>
            <a:chOff x="0" y="112"/>
            <a:chExt cx="3456" cy="516"/>
          </a:xfrm>
        </p:grpSpPr>
        <p:sp>
          <p:nvSpPr>
            <p:cNvPr id="1062" name="Line 38"/>
            <p:cNvSpPr>
              <a:spLocks noChangeShapeType="1"/>
            </p:cNvSpPr>
            <p:nvPr userDrawn="1"/>
          </p:nvSpPr>
          <p:spPr bwMode="auto">
            <a:xfrm>
              <a:off x="0" y="290"/>
              <a:ext cx="3456" cy="1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63" name="Line 39"/>
            <p:cNvSpPr>
              <a:spLocks noChangeShapeType="1"/>
            </p:cNvSpPr>
            <p:nvPr userDrawn="1"/>
          </p:nvSpPr>
          <p:spPr bwMode="auto">
            <a:xfrm>
              <a:off x="0" y="436"/>
              <a:ext cx="3456" cy="1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64" name="Line 40"/>
            <p:cNvSpPr>
              <a:spLocks noChangeShapeType="1"/>
            </p:cNvSpPr>
            <p:nvPr userDrawn="1"/>
          </p:nvSpPr>
          <p:spPr bwMode="auto">
            <a:xfrm>
              <a:off x="0" y="579"/>
              <a:ext cx="3456" cy="1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65" name="Line 41"/>
            <p:cNvSpPr>
              <a:spLocks noChangeShapeType="1"/>
            </p:cNvSpPr>
            <p:nvPr userDrawn="1"/>
          </p:nvSpPr>
          <p:spPr bwMode="auto">
            <a:xfrm>
              <a:off x="0" y="144"/>
              <a:ext cx="3456" cy="1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66" name="Line 42"/>
            <p:cNvSpPr>
              <a:spLocks noChangeShapeType="1"/>
            </p:cNvSpPr>
            <p:nvPr userDrawn="1"/>
          </p:nvSpPr>
          <p:spPr bwMode="auto">
            <a:xfrm rot="16200000">
              <a:off x="3062" y="367"/>
              <a:ext cx="51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67" name="Line 43"/>
            <p:cNvSpPr>
              <a:spLocks noChangeShapeType="1"/>
            </p:cNvSpPr>
            <p:nvPr userDrawn="1"/>
          </p:nvSpPr>
          <p:spPr bwMode="auto">
            <a:xfrm rot="16200000">
              <a:off x="2918" y="367"/>
              <a:ext cx="51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68" name="Line 44"/>
            <p:cNvSpPr>
              <a:spLocks noChangeShapeType="1"/>
            </p:cNvSpPr>
            <p:nvPr userDrawn="1"/>
          </p:nvSpPr>
          <p:spPr bwMode="auto">
            <a:xfrm rot="16200000">
              <a:off x="2485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69" name="Line 45"/>
            <p:cNvSpPr>
              <a:spLocks noChangeShapeType="1"/>
            </p:cNvSpPr>
            <p:nvPr userDrawn="1"/>
          </p:nvSpPr>
          <p:spPr bwMode="auto">
            <a:xfrm rot="16200000">
              <a:off x="2631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0" name="Line 46"/>
            <p:cNvSpPr>
              <a:spLocks noChangeShapeType="1"/>
            </p:cNvSpPr>
            <p:nvPr userDrawn="1"/>
          </p:nvSpPr>
          <p:spPr bwMode="auto">
            <a:xfrm rot="16200000">
              <a:off x="2774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1" name="Line 47"/>
            <p:cNvSpPr>
              <a:spLocks noChangeShapeType="1"/>
            </p:cNvSpPr>
            <p:nvPr userDrawn="1"/>
          </p:nvSpPr>
          <p:spPr bwMode="auto">
            <a:xfrm rot="16200000">
              <a:off x="2338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2" name="Line 48"/>
            <p:cNvSpPr>
              <a:spLocks noChangeShapeType="1"/>
            </p:cNvSpPr>
            <p:nvPr userDrawn="1"/>
          </p:nvSpPr>
          <p:spPr bwMode="auto">
            <a:xfrm rot="16200000">
              <a:off x="2197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3" name="Line 49"/>
            <p:cNvSpPr>
              <a:spLocks noChangeShapeType="1"/>
            </p:cNvSpPr>
            <p:nvPr userDrawn="1"/>
          </p:nvSpPr>
          <p:spPr bwMode="auto">
            <a:xfrm rot="16200000">
              <a:off x="1764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4" name="Line 50"/>
            <p:cNvSpPr>
              <a:spLocks noChangeShapeType="1"/>
            </p:cNvSpPr>
            <p:nvPr userDrawn="1"/>
          </p:nvSpPr>
          <p:spPr bwMode="auto">
            <a:xfrm rot="16200000">
              <a:off x="1910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5" name="Line 51"/>
            <p:cNvSpPr>
              <a:spLocks noChangeShapeType="1"/>
            </p:cNvSpPr>
            <p:nvPr userDrawn="1"/>
          </p:nvSpPr>
          <p:spPr bwMode="auto">
            <a:xfrm rot="16200000">
              <a:off x="2055" y="367"/>
              <a:ext cx="51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6" name="Line 52"/>
            <p:cNvSpPr>
              <a:spLocks noChangeShapeType="1"/>
            </p:cNvSpPr>
            <p:nvPr userDrawn="1"/>
          </p:nvSpPr>
          <p:spPr bwMode="auto">
            <a:xfrm rot="16200000">
              <a:off x="1618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7" name="Line 53"/>
            <p:cNvSpPr>
              <a:spLocks noChangeShapeType="1"/>
            </p:cNvSpPr>
            <p:nvPr userDrawn="1"/>
          </p:nvSpPr>
          <p:spPr bwMode="auto">
            <a:xfrm rot="16200000">
              <a:off x="1188" y="367"/>
              <a:ext cx="51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8" name="Line 54"/>
            <p:cNvSpPr>
              <a:spLocks noChangeShapeType="1"/>
            </p:cNvSpPr>
            <p:nvPr userDrawn="1"/>
          </p:nvSpPr>
          <p:spPr bwMode="auto">
            <a:xfrm rot="16200000">
              <a:off x="1329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 userDrawn="1"/>
          </p:nvSpPr>
          <p:spPr bwMode="auto">
            <a:xfrm rot="16200000">
              <a:off x="1472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 userDrawn="1"/>
          </p:nvSpPr>
          <p:spPr bwMode="auto">
            <a:xfrm rot="16200000">
              <a:off x="1042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1" name="Line 57"/>
            <p:cNvSpPr>
              <a:spLocks noChangeShapeType="1"/>
            </p:cNvSpPr>
            <p:nvPr userDrawn="1"/>
          </p:nvSpPr>
          <p:spPr bwMode="auto">
            <a:xfrm rot="16200000">
              <a:off x="610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 userDrawn="1"/>
          </p:nvSpPr>
          <p:spPr bwMode="auto">
            <a:xfrm rot="16200000">
              <a:off x="758" y="367"/>
              <a:ext cx="51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3" name="Line 59"/>
            <p:cNvSpPr>
              <a:spLocks noChangeShapeType="1"/>
            </p:cNvSpPr>
            <p:nvPr userDrawn="1"/>
          </p:nvSpPr>
          <p:spPr bwMode="auto">
            <a:xfrm rot="16200000">
              <a:off x="899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4" name="Line 60"/>
            <p:cNvSpPr>
              <a:spLocks noChangeShapeType="1"/>
            </p:cNvSpPr>
            <p:nvPr userDrawn="1"/>
          </p:nvSpPr>
          <p:spPr bwMode="auto">
            <a:xfrm rot="16200000">
              <a:off x="464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5" name="Line 61"/>
            <p:cNvSpPr>
              <a:spLocks noChangeShapeType="1"/>
            </p:cNvSpPr>
            <p:nvPr userDrawn="1"/>
          </p:nvSpPr>
          <p:spPr bwMode="auto">
            <a:xfrm rot="16200000">
              <a:off x="38" y="367"/>
              <a:ext cx="510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6" name="Line 62"/>
            <p:cNvSpPr>
              <a:spLocks noChangeShapeType="1"/>
            </p:cNvSpPr>
            <p:nvPr userDrawn="1"/>
          </p:nvSpPr>
          <p:spPr bwMode="auto">
            <a:xfrm rot="16200000">
              <a:off x="179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7" name="Line 63"/>
            <p:cNvSpPr>
              <a:spLocks noChangeShapeType="1"/>
            </p:cNvSpPr>
            <p:nvPr userDrawn="1"/>
          </p:nvSpPr>
          <p:spPr bwMode="auto">
            <a:xfrm rot="16200000">
              <a:off x="321" y="370"/>
              <a:ext cx="516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  <p:sp>
          <p:nvSpPr>
            <p:cNvPr id="1088" name="Line 64"/>
            <p:cNvSpPr>
              <a:spLocks noChangeShapeType="1"/>
            </p:cNvSpPr>
            <p:nvPr userDrawn="1"/>
          </p:nvSpPr>
          <p:spPr bwMode="auto">
            <a:xfrm rot="16200000">
              <a:off x="-107" y="369"/>
              <a:ext cx="513" cy="0"/>
            </a:xfrm>
            <a:prstGeom prst="line">
              <a:avLst/>
            </a:prstGeom>
            <a:noFill/>
            <a:ln w="3175">
              <a:solidFill>
                <a:schemeClr val="bg1">
                  <a:alpha val="14999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Helvetica Neue Black Condensed" pitchFamily="-112" charset="0"/>
              </a:endParaRPr>
            </a:p>
          </p:txBody>
        </p:sp>
      </p:grpSp>
      <p:sp>
        <p:nvSpPr>
          <p:cNvPr id="1092" name="Line 68"/>
          <p:cNvSpPr>
            <a:spLocks noChangeShapeType="1"/>
          </p:cNvSpPr>
          <p:nvPr/>
        </p:nvSpPr>
        <p:spPr bwMode="auto">
          <a:xfrm flipH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38090" dir="7199996" algn="ctr" rotWithShape="0">
              <a:srgbClr val="000000">
                <a:alpha val="75000"/>
              </a:srgbClr>
            </a:outerShdw>
          </a:effectLst>
        </p:spPr>
        <p:txBody>
          <a:bodyPr wrap="none" lIns="91390" tIns="45697" rIns="91390" bIns="45697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 Neue Black Condensed" pitchFamily="-112" charset="0"/>
            </a:endParaRPr>
          </a:p>
        </p:txBody>
      </p:sp>
      <p:pic>
        <p:nvPicPr>
          <p:cNvPr id="1031" name="Picture 72" descr="NASA insignia RGB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8454230" y="80964"/>
            <a:ext cx="6858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73"/>
          <p:cNvSpPr>
            <a:spLocks noGrp="1" noChangeArrowheads="1"/>
          </p:cNvSpPr>
          <p:nvPr>
            <p:ph type="title"/>
          </p:nvPr>
        </p:nvSpPr>
        <p:spPr bwMode="auto">
          <a:xfrm>
            <a:off x="1141176" y="115343"/>
            <a:ext cx="681609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4"/>
          </p:nvPr>
        </p:nvSpPr>
        <p:spPr>
          <a:xfrm>
            <a:off x="7008813" y="6492881"/>
            <a:ext cx="2133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A8F1C9B-42E0-4A6F-87F5-4D3E3C2C3CF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6" name="Picture 67" descr="NASA insignia RGB"/>
          <p:cNvPicPr>
            <a:picLocks noChangeAspect="1" noChangeArrowheads="1"/>
          </p:cNvPicPr>
          <p:nvPr userDrawn="1"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8378295" y="76104"/>
            <a:ext cx="717551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" y="0"/>
            <a:ext cx="882127" cy="775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919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5pPr>
      <a:lvl6pPr marL="456963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6pPr>
      <a:lvl7pPr marL="91392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7pPr>
      <a:lvl8pPr marL="137089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8pPr>
      <a:lvl9pPr marL="1827852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225308" indent="-225308" algn="l" rtl="0" eaLnBrk="0" fontAlgn="base" hangingPunct="0">
        <a:spcBef>
          <a:spcPct val="20000"/>
        </a:spcBef>
        <a:spcAft>
          <a:spcPct val="0"/>
        </a:spcAft>
        <a:buClr>
          <a:srgbClr val="00589A"/>
        </a:buClr>
        <a:buSzPct val="15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60137" indent="-23324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ＭＳ Ｐゴシック" pitchFamily="1" charset="-128"/>
        </a:defRPr>
      </a:lvl2pPr>
      <a:lvl3pPr marL="687033" indent="-22530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ヒラギノ角ゴ Pro W3" pitchFamily="-106" charset="-128"/>
          <a:cs typeface="ヒラギノ角ゴ Pro W3" charset="-128"/>
        </a:defRPr>
      </a:lvl3pPr>
      <a:lvl4pPr marL="915513" indent="-22689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ヒラギノ角ゴ Pro W3" pitchFamily="-106" charset="-128"/>
          <a:cs typeface="ヒラギノ角ゴ Pro W3" pitchFamily="-108" charset="-128"/>
        </a:defRPr>
      </a:lvl4pPr>
      <a:lvl5pPr marL="1143995" indent="-226895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106" charset="-128"/>
          <a:cs typeface="ヒラギノ角ゴ Pro W3" pitchFamily="-108" charset="-128"/>
        </a:defRPr>
      </a:lvl5pPr>
      <a:lvl6pPr marL="1600958" indent="-226895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057921" indent="-226895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2514884" indent="-226895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2971848" indent="-226895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6480" y="0"/>
            <a:ext cx="8231040" cy="83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4005" y="1147801"/>
            <a:ext cx="8533440" cy="518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9920" y="6492202"/>
            <a:ext cx="2134080" cy="365798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C556B2F3-81A8-412F-9BB1-5DE3C59BF2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871295"/>
            <a:ext cx="9144000" cy="46085"/>
          </a:xfrm>
          <a:prstGeom prst="rect">
            <a:avLst/>
          </a:prstGeom>
          <a:blipFill>
            <a:blip r:embed="rId10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75" name="Picture 72" descr="NASA insignia RGB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" y="41766"/>
            <a:ext cx="908640" cy="75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92285" y="41772"/>
            <a:ext cx="1041637" cy="79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AES_logo_fina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475040" y="110896"/>
            <a:ext cx="691200" cy="69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477" indent="-34247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073" indent="-28491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0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2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59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16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37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58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78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fld id="{91D6CE43-B9C8-4BE5-B7C4-7721D6C38691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976273"/>
            <a:ext cx="9144000" cy="46038"/>
          </a:xfrm>
          <a:prstGeom prst="rect">
            <a:avLst/>
          </a:pr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31" name="Picture 6" descr="SRS Logo_RGB.TIF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8296275" y="110504"/>
            <a:ext cx="762000" cy="75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NASA insignia RGB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8099" y="114299"/>
            <a:ext cx="90801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039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57200">
              <a:defRPr/>
            </a:pPr>
            <a:fld id="{91D6CE43-B9C8-4BE5-B7C4-7721D6C38691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976273"/>
            <a:ext cx="9144000" cy="46038"/>
          </a:xfrm>
          <a:prstGeom prst="rect">
            <a:avLst/>
          </a:pr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31" name="Picture 6" descr="SRS Logo_RGB.TIF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8296275" y="110504"/>
            <a:ext cx="762000" cy="75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NASA insignia RGB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8099" y="114299"/>
            <a:ext cx="90801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419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79634" y="6530201"/>
            <a:ext cx="184731" cy="276999"/>
          </a:xfrm>
          <a:prstGeom prst="rect">
            <a:avLst/>
          </a:prstGeom>
        </p:spPr>
        <p:txBody>
          <a:bodyPr vert="horz" wrap="none" lIns="91440" tIns="45720" rIns="91440" bIns="45720" rtlCol="0" anchor="b" anchorCtr="1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CA565907-65A4-4A67-B79B-F417DBE5A9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12/2/2018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52EC531-E82A-4B87-94FD-DAEA35138C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634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81"/>
            <a:ext cx="2133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91D6CE43-B9C8-4BE5-B7C4-7721D6C386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976273"/>
            <a:ext cx="9144000" cy="46038"/>
          </a:xfrm>
          <a:prstGeom prst="rect">
            <a:avLst/>
          </a:pr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anchor="ctr"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31" name="Picture 6" descr="SRS Logo_RGB.TIF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8296275" y="110509"/>
            <a:ext cx="762000" cy="75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NASA insignia RGB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8104" y="114299"/>
            <a:ext cx="90801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6963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3926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089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7852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722" indent="-34272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5" indent="-285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9372" indent="-2284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34" indent="-2284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97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60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23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6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6480" y="0"/>
            <a:ext cx="8231040" cy="83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4005" y="1147801"/>
            <a:ext cx="8533440" cy="518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9920" y="6492202"/>
            <a:ext cx="2134080" cy="365798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C556B2F3-81A8-412F-9BB1-5DE3C59BF2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871295"/>
            <a:ext cx="9144000" cy="46085"/>
          </a:xfrm>
          <a:prstGeom prst="rect">
            <a:avLst/>
          </a:prstGeom>
          <a:blipFill>
            <a:blip r:embed="rId10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/>
          </a:p>
        </p:txBody>
      </p:sp>
      <p:pic>
        <p:nvPicPr>
          <p:cNvPr id="7175" name="Picture 72" descr="NASA insignia RGB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" y="41766"/>
            <a:ext cx="908640" cy="75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92285" y="41772"/>
            <a:ext cx="1041637" cy="79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AES_logo_fina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475040" y="110896"/>
            <a:ext cx="691200" cy="6912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477" indent="-34247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073" indent="-28491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0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2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59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16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37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58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78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5"/>
            <a:ext cx="66802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9" tIns="45692" rIns="91379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209675"/>
            <a:ext cx="8312150" cy="497522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379" tIns="45692" rIns="91379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8212142" y="6643688"/>
            <a:ext cx="789491" cy="21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9" tIns="45692" rIns="91379" bIns="45692">
            <a:spAutoFit/>
          </a:bodyPr>
          <a:lstStyle/>
          <a:p>
            <a:pPr defTabSz="820312" eaLnBrk="0" hangingPunct="0">
              <a:defRPr/>
            </a:pPr>
            <a:r>
              <a:rPr lang="en-US" sz="800" b="1" dirty="0">
                <a:latin typeface="Times New Roman" pitchFamily="18" charset="0"/>
              </a:rPr>
              <a:t>cFE- Page </a:t>
            </a:r>
            <a:fld id="{0E74FE77-0C14-491E-9800-FB5DD3E99275}" type="slidenum">
              <a:rPr lang="en-US" sz="800" b="1">
                <a:latin typeface="Times New Roman" pitchFamily="18" charset="0"/>
              </a:rPr>
              <a:pPr defTabSz="820312" eaLnBrk="0" hangingPunct="0">
                <a:defRPr/>
              </a:pPr>
              <a:t>‹#›</a:t>
            </a:fld>
            <a:endParaRPr lang="en-US" sz="800" b="1" dirty="0">
              <a:latin typeface="Times New Roman" pitchFamily="18" charset="0"/>
            </a:endParaRPr>
          </a:p>
        </p:txBody>
      </p:sp>
      <p:sp>
        <p:nvSpPr>
          <p:cNvPr id="237573" name="Rectangle 5"/>
          <p:cNvSpPr>
            <a:spLocks noChangeArrowheads="1"/>
          </p:cNvSpPr>
          <p:nvPr userDrawn="1"/>
        </p:nvSpPr>
        <p:spPr bwMode="auto">
          <a:xfrm>
            <a:off x="1" y="914403"/>
            <a:ext cx="8204200" cy="635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tint val="2353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90" tIns="45697" rIns="91390" bIns="45697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37574" name="Text Box 6"/>
          <p:cNvSpPr txBox="1">
            <a:spLocks noChangeArrowheads="1"/>
          </p:cNvSpPr>
          <p:nvPr userDrawn="1"/>
        </p:nvSpPr>
        <p:spPr bwMode="auto">
          <a:xfrm>
            <a:off x="200026" y="6461126"/>
            <a:ext cx="2382838" cy="39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7" rIns="91390" bIns="45697">
            <a:spAutoFit/>
          </a:bodyPr>
          <a:lstStyle/>
          <a:p>
            <a:pPr eaLnBrk="0" hangingPunct="0">
              <a:defRPr/>
            </a:pPr>
            <a:endParaRPr lang="en-US" sz="1000" dirty="0">
              <a:latin typeface="Times New Roman" pitchFamily="18" charset="0"/>
            </a:endParaRPr>
          </a:p>
          <a:p>
            <a:pPr eaLnBrk="0" hangingPunct="0">
              <a:defRPr/>
            </a:pPr>
            <a:endParaRPr lang="en-US" sz="1000" dirty="0">
              <a:latin typeface="Times New Roman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48600" y="0"/>
            <a:ext cx="12954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6" descr="nasa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"/>
            <a:ext cx="10763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5pPr>
      <a:lvl6pPr marL="456963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6pPr>
      <a:lvl7pPr marL="913926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7pPr>
      <a:lvl8pPr marL="137089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8pPr>
      <a:lvl9pPr marL="1827852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9pPr>
    </p:titleStyle>
    <p:bodyStyle>
      <a:lvl1pPr marL="342722" indent="-342722" algn="l" rtl="0" eaLnBrk="0" fontAlgn="base" hangingPunct="0">
        <a:spcBef>
          <a:spcPct val="35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29872" indent="-284018" algn="l" rtl="0" eaLnBrk="0" fontAlgn="base" hangingPunct="0"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061487" indent="-228482" algn="l" rtl="0" eaLnBrk="0" fontAlgn="base" hangingPunct="0"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Arial" charset="0"/>
        </a:defRPr>
      </a:lvl3pPr>
      <a:lvl4pPr marL="1391516" indent="-228482" algn="l" rtl="0" eaLnBrk="0" fontAlgn="base" hangingPunct="0">
        <a:spcBef>
          <a:spcPct val="35000"/>
        </a:spcBef>
        <a:spcAft>
          <a:spcPct val="0"/>
        </a:spcAft>
        <a:buChar char="o"/>
        <a:defRPr sz="1400">
          <a:solidFill>
            <a:schemeClr val="tx1"/>
          </a:solidFill>
          <a:latin typeface="+mn-lt"/>
          <a:cs typeface="Arial" charset="0"/>
        </a:defRPr>
      </a:lvl4pPr>
      <a:lvl5pPr marL="1721545" indent="-228482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5pPr>
      <a:lvl6pPr marL="2178508" indent="-228482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6pPr>
      <a:lvl7pPr marL="2635473" indent="-228482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7pPr>
      <a:lvl8pPr marL="3092435" indent="-228482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8pPr>
      <a:lvl9pPr marL="3549398" indent="-228482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85029" y="0"/>
            <a:ext cx="58521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01110"/>
            <a:ext cx="8534400" cy="539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80"/>
            <a:ext cx="2133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7C7EAB-EC28-4C67-9329-5C824F7FDF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7" descr="NASA-Logo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" y="2"/>
            <a:ext cx="906449" cy="77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0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93210" y="0"/>
            <a:ext cx="850790" cy="84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4"/>
            <a:ext cx="9144000" cy="8587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96269" y="151078"/>
            <a:ext cx="1954280" cy="646284"/>
          </a:xfrm>
          <a:prstGeom prst="rect">
            <a:avLst/>
          </a:prstGeom>
          <a:noFill/>
        </p:spPr>
        <p:txBody>
          <a:bodyPr wrap="none" lIns="91390" tIns="45697" rIns="91390" bIns="45697" rtlCol="0">
            <a:spAutoFit/>
          </a:bodyPr>
          <a:lstStyle/>
          <a:p>
            <a:pPr algn="ctr"/>
            <a:r>
              <a:rPr lang="en-US" dirty="0" smtClean="0"/>
              <a:t>Lorraine</a:t>
            </a:r>
            <a:r>
              <a:rPr lang="en-US" baseline="0" dirty="0" smtClean="0"/>
              <a:t> Williams</a:t>
            </a:r>
          </a:p>
          <a:p>
            <a:pPr algn="ctr"/>
            <a:r>
              <a:rPr lang="en-US" baseline="0" dirty="0" smtClean="0"/>
              <a:t>9/7/2012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rot="5400000">
            <a:off x="5955532" y="429370"/>
            <a:ext cx="858741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6963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3926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089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7852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722" indent="-34272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5" indent="-285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9372" indent="-22848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34" indent="-22848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97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60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23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6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80"/>
            <a:ext cx="2133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07C4EF-B892-4926-B006-245A447303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876300"/>
            <a:ext cx="9144000" cy="46038"/>
          </a:xfrm>
          <a:prstGeom prst="rect">
            <a:avLst/>
          </a:prstGeom>
          <a:blipFill>
            <a:blip r:embed="rId6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4" name="Picture 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47100" y="5"/>
            <a:ext cx="596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6" descr="SRS Logo_RGB.TIF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8445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6963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3926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089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7852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722" indent="-34272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5" indent="-285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9372" indent="-22848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34" indent="-22848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97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60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23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6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6480" y="0"/>
            <a:ext cx="8231040" cy="83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4005" y="1147801"/>
            <a:ext cx="8533440" cy="518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9920" y="6492202"/>
            <a:ext cx="2134080" cy="365798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C556B2F3-81A8-412F-9BB1-5DE3C59BF2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871295"/>
            <a:ext cx="9144000" cy="46085"/>
          </a:xfrm>
          <a:prstGeom prst="rect">
            <a:avLst/>
          </a:prstGeom>
          <a:blipFill>
            <a:blip r:embed="rId10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75" name="Picture 72" descr="NASA insignia RGB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" y="41766"/>
            <a:ext cx="908640" cy="75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92285" y="41772"/>
            <a:ext cx="1041637" cy="79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AES_logo_fina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475040" y="110896"/>
            <a:ext cx="691200" cy="691273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5252485" y="6492202"/>
            <a:ext cx="3891516" cy="365798"/>
          </a:xfrm>
          <a:prstGeom prst="rect">
            <a:avLst/>
          </a:prstGeom>
        </p:spPr>
        <p:txBody>
          <a:bodyPr vert="horz" lIns="91360" tIns="45682" rIns="91360" bIns="45682" rtlCol="0" anchor="ctr"/>
          <a:lstStyle>
            <a:lvl1pPr>
              <a:defRPr/>
            </a:lvl1pPr>
          </a:lstStyle>
          <a:p>
            <a: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11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pitchFamily="-65" charset="-128"/>
              </a:rPr>
              <a:t>2013 - Lorraine E. P. Williams, Ph. D – NASA/JSC/ER6               </a:t>
            </a:r>
            <a:fld id="{BB6A7203-5E17-45A7-AA6A-393873625A54}" type="slidenum">
              <a:rPr lang="en-US" sz="1100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 W3" pitchFamily="-65" charset="-128"/>
              </a:rPr>
              <a:pPr algn="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t>‹#›</a:t>
            </a:fld>
            <a:endParaRPr lang="en-US" sz="1100" dirty="0">
              <a:solidFill>
                <a:prstClr val="black">
                  <a:tint val="75000"/>
                </a:prstClr>
              </a:solidFill>
              <a:latin typeface="Calibri"/>
              <a:ea typeface="ヒラギノ角ゴ Pro W3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842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477" indent="-34247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073" indent="-28491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0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2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59" indent="-2273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16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37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58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78" indent="-228411" algn="l" defTabSz="9136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6480" y="0"/>
            <a:ext cx="8231040" cy="83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4000" y="1147801"/>
            <a:ext cx="8533440" cy="518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9920" y="6492202"/>
            <a:ext cx="2134080" cy="365798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 defTabSz="414640">
              <a:defRPr/>
            </a:pPr>
            <a:fld id="{C556B2F3-81A8-412F-9BB1-5DE3C59BF283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1464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871293"/>
            <a:ext cx="9144000" cy="46085"/>
          </a:xfrm>
          <a:prstGeom prst="rect">
            <a:avLst/>
          </a:pr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defTabSz="41464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75" name="Picture 72" descr="NASA insignia RGB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" y="41766"/>
            <a:ext cx="908640" cy="75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92285" y="41767"/>
            <a:ext cx="1041637" cy="79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AES_logo_final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7475040" y="110891"/>
            <a:ext cx="691200" cy="69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2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654" indent="-34265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457" indent="-28506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00" indent="-22747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2" indent="-22747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24" indent="-22747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8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81"/>
            <a:ext cx="2133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65" charset="-128"/>
                <a:cs typeface="+mn-cs"/>
              </a:defRPr>
            </a:lvl1pPr>
          </a:lstStyle>
          <a:p>
            <a:pPr>
              <a:defRPr/>
            </a:pPr>
            <a:fld id="{91D6CE43-B9C8-4BE5-B7C4-7721D6C386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976273"/>
            <a:ext cx="9144000" cy="46038"/>
          </a:xfrm>
          <a:prstGeom prst="rect">
            <a:avLst/>
          </a:pr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anchor="ctr"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31" name="Picture 6" descr="SRS Logo_RGB.TIF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8296275" y="110509"/>
            <a:ext cx="762000" cy="75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NASA insignia RGB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8104" y="114299"/>
            <a:ext cx="90801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398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6963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6pPr>
      <a:lvl7pPr marL="913926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7pPr>
      <a:lvl8pPr marL="137089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8pPr>
      <a:lvl9pPr marL="1827852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9pPr>
    </p:titleStyle>
    <p:bodyStyle>
      <a:lvl1pPr marL="342722" indent="-34272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5" indent="-285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9372" indent="-2284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34" indent="-2284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97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60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23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6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Orion_Abort_Test_Booster" TargetMode="External"/><Relationship Id="rId13" Type="http://schemas.openxmlformats.org/officeDocument/2006/relationships/hyperlink" Target="https://en.wikipedia.org/wiki/Lunar_Orbital_Platform-Gateway" TargetMode="External"/><Relationship Id="rId3" Type="http://schemas.openxmlformats.org/officeDocument/2006/relationships/hyperlink" Target="https://en.wikipedia.org/wiki/Pad_Abort_1_(Orion)" TargetMode="External"/><Relationship Id="rId7" Type="http://schemas.openxmlformats.org/officeDocument/2006/relationships/hyperlink" Target="https://en.wikipedia.org/w/index.php?title=Ascent_Abort_Test_2&amp;action=edit&amp;redlink=1" TargetMode="External"/><Relationship Id="rId12" Type="http://schemas.openxmlformats.org/officeDocument/2006/relationships/hyperlink" Target="https://en.wikipedia.org/wiki/Exploration_Mission_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Delta_IV_Heavy" TargetMode="External"/><Relationship Id="rId11" Type="http://schemas.openxmlformats.org/officeDocument/2006/relationships/hyperlink" Target="https://en.wikipedia.org/wiki/Exploration_Mission_2" TargetMode="External"/><Relationship Id="rId5" Type="http://schemas.openxmlformats.org/officeDocument/2006/relationships/hyperlink" Target="https://en.wikipedia.org/wiki/Exploration_Flight_Test_1" TargetMode="External"/><Relationship Id="rId10" Type="http://schemas.openxmlformats.org/officeDocument/2006/relationships/hyperlink" Target="https://en.wikipedia.org/wiki/Exploration_Mission_1" TargetMode="External"/><Relationship Id="rId4" Type="http://schemas.openxmlformats.org/officeDocument/2006/relationships/hyperlink" Target="https://en.wikipedia.org/wiki/Troposphere" TargetMode="External"/><Relationship Id="rId9" Type="http://schemas.openxmlformats.org/officeDocument/2006/relationships/hyperlink" Target="https://en.wikipedia.org/wiki/Stratospher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517" y="2615089"/>
            <a:ext cx="8197851" cy="1090612"/>
          </a:xfrm>
        </p:spPr>
        <p:txBody>
          <a:bodyPr/>
          <a:lstStyle/>
          <a:p>
            <a:r>
              <a:rPr lang="en-US" dirty="0" smtClean="0"/>
              <a:t>Core Flight Software Projects on </a:t>
            </a:r>
            <a:br>
              <a:rPr lang="en-US" dirty="0" smtClean="0"/>
            </a:br>
            <a:r>
              <a:rPr lang="en-US" dirty="0"/>
              <a:t>Orion Multi-Purpose Crew </a:t>
            </a:r>
            <a:r>
              <a:rPr lang="en-US" dirty="0" smtClean="0"/>
              <a:t>Vehicle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58789" y="4543424"/>
            <a:ext cx="7313612" cy="1857375"/>
          </a:xfrm>
        </p:spPr>
        <p:txBody>
          <a:bodyPr/>
          <a:lstStyle/>
          <a:p>
            <a:r>
              <a:rPr lang="en-US" dirty="0" smtClean="0"/>
              <a:t>Flight Software Workshop</a:t>
            </a:r>
          </a:p>
          <a:p>
            <a:r>
              <a:rPr lang="en-US" dirty="0" smtClean="0"/>
              <a:t>December 3, 2018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Lorraine E. Prokop, </a:t>
            </a:r>
            <a:r>
              <a:rPr lang="en-US" dirty="0" err="1" smtClean="0"/>
              <a:t>Ph.D</a:t>
            </a:r>
            <a:r>
              <a:rPr lang="en-US" dirty="0" smtClean="0"/>
              <a:t> </a:t>
            </a:r>
          </a:p>
          <a:p>
            <a:r>
              <a:rPr lang="en-US" sz="1200" dirty="0" smtClean="0"/>
              <a:t>NASA – Johnson Space Center / ER6 </a:t>
            </a:r>
          </a:p>
          <a:p>
            <a:r>
              <a:rPr lang="en-US" sz="1200" dirty="0" smtClean="0"/>
              <a:t>lorraine.e.prokop@nasa.gov</a:t>
            </a:r>
            <a:endParaRPr lang="en-US" sz="1200" dirty="0"/>
          </a:p>
        </p:txBody>
      </p:sp>
      <p:sp>
        <p:nvSpPr>
          <p:cNvPr id="4" name="Freeform 8"/>
          <p:cNvSpPr>
            <a:spLocks/>
          </p:cNvSpPr>
          <p:nvPr/>
        </p:nvSpPr>
        <p:spPr bwMode="black">
          <a:xfrm>
            <a:off x="9526336" y="1242899"/>
            <a:ext cx="1665288" cy="598487"/>
          </a:xfrm>
          <a:custGeom>
            <a:avLst/>
            <a:gdLst/>
            <a:ahLst/>
            <a:cxnLst>
              <a:cxn ang="0">
                <a:pos x="1158" y="163"/>
              </a:cxn>
              <a:cxn ang="0">
                <a:pos x="950" y="163"/>
              </a:cxn>
              <a:cxn ang="0">
                <a:pos x="1002" y="0"/>
              </a:cxn>
              <a:cxn ang="0">
                <a:pos x="825" y="163"/>
              </a:cxn>
              <a:cxn ang="0">
                <a:pos x="4" y="163"/>
              </a:cxn>
              <a:cxn ang="0">
                <a:pos x="0" y="164"/>
              </a:cxn>
              <a:cxn ang="0">
                <a:pos x="4" y="165"/>
              </a:cxn>
              <a:cxn ang="0">
                <a:pos x="130" y="167"/>
              </a:cxn>
              <a:cxn ang="0">
                <a:pos x="408" y="170"/>
              </a:cxn>
              <a:cxn ang="0">
                <a:pos x="810" y="176"/>
              </a:cxn>
              <a:cxn ang="0">
                <a:pos x="736" y="245"/>
              </a:cxn>
              <a:cxn ang="0">
                <a:pos x="710" y="272"/>
              </a:cxn>
              <a:cxn ang="0">
                <a:pos x="712" y="272"/>
              </a:cxn>
              <a:cxn ang="0">
                <a:pos x="744" y="245"/>
              </a:cxn>
              <a:cxn ang="0">
                <a:pos x="826" y="177"/>
              </a:cxn>
              <a:cxn ang="0">
                <a:pos x="929" y="177"/>
              </a:cxn>
              <a:cxn ang="0">
                <a:pos x="918" y="217"/>
              </a:cxn>
              <a:cxn ang="0">
                <a:pos x="909" y="255"/>
              </a:cxn>
              <a:cxn ang="0">
                <a:pos x="696" y="353"/>
              </a:cxn>
              <a:cxn ang="0">
                <a:pos x="577" y="408"/>
              </a:cxn>
              <a:cxn ang="0">
                <a:pos x="580" y="409"/>
              </a:cxn>
              <a:cxn ang="0">
                <a:pos x="691" y="361"/>
              </a:cxn>
              <a:cxn ang="0">
                <a:pos x="906" y="268"/>
              </a:cxn>
              <a:cxn ang="0">
                <a:pos x="879" y="374"/>
              </a:cxn>
              <a:cxn ang="0">
                <a:pos x="868" y="414"/>
              </a:cxn>
              <a:cxn ang="0">
                <a:pos x="868" y="416"/>
              </a:cxn>
              <a:cxn ang="0">
                <a:pos x="871" y="415"/>
              </a:cxn>
              <a:cxn ang="0">
                <a:pos x="885" y="373"/>
              </a:cxn>
              <a:cxn ang="0">
                <a:pos x="918" y="262"/>
              </a:cxn>
              <a:cxn ang="0">
                <a:pos x="1006" y="225"/>
              </a:cxn>
              <a:cxn ang="0">
                <a:pos x="1084" y="192"/>
              </a:cxn>
              <a:cxn ang="0">
                <a:pos x="1158" y="163"/>
              </a:cxn>
              <a:cxn ang="0">
                <a:pos x="843" y="163"/>
              </a:cxn>
              <a:cxn ang="0">
                <a:pos x="924" y="95"/>
              </a:cxn>
              <a:cxn ang="0">
                <a:pos x="956" y="68"/>
              </a:cxn>
              <a:cxn ang="0">
                <a:pos x="932" y="163"/>
              </a:cxn>
              <a:cxn ang="0">
                <a:pos x="843" y="163"/>
              </a:cxn>
              <a:cxn ang="0">
                <a:pos x="1158" y="163"/>
              </a:cxn>
              <a:cxn ang="0">
                <a:pos x="945" y="179"/>
              </a:cxn>
              <a:cxn ang="0">
                <a:pos x="1068" y="181"/>
              </a:cxn>
              <a:cxn ang="0">
                <a:pos x="1028" y="200"/>
              </a:cxn>
              <a:cxn ang="0">
                <a:pos x="924" y="248"/>
              </a:cxn>
              <a:cxn ang="0">
                <a:pos x="945" y="179"/>
              </a:cxn>
              <a:cxn ang="0">
                <a:pos x="1158" y="163"/>
              </a:cxn>
            </a:cxnLst>
            <a:rect l="0" t="0" r="r" b="b"/>
            <a:pathLst>
              <a:path w="1159" h="417">
                <a:moveTo>
                  <a:pt x="1158" y="163"/>
                </a:moveTo>
                <a:lnTo>
                  <a:pt x="950" y="163"/>
                </a:lnTo>
                <a:lnTo>
                  <a:pt x="1002" y="0"/>
                </a:lnTo>
                <a:lnTo>
                  <a:pt x="825" y="163"/>
                </a:lnTo>
                <a:lnTo>
                  <a:pt x="4" y="163"/>
                </a:lnTo>
                <a:lnTo>
                  <a:pt x="0" y="164"/>
                </a:lnTo>
                <a:lnTo>
                  <a:pt x="4" y="165"/>
                </a:lnTo>
                <a:lnTo>
                  <a:pt x="130" y="167"/>
                </a:lnTo>
                <a:lnTo>
                  <a:pt x="408" y="170"/>
                </a:lnTo>
                <a:lnTo>
                  <a:pt x="810" y="176"/>
                </a:lnTo>
                <a:lnTo>
                  <a:pt x="736" y="245"/>
                </a:lnTo>
                <a:lnTo>
                  <a:pt x="710" y="272"/>
                </a:lnTo>
                <a:lnTo>
                  <a:pt x="712" y="272"/>
                </a:lnTo>
                <a:lnTo>
                  <a:pt x="744" y="245"/>
                </a:lnTo>
                <a:lnTo>
                  <a:pt x="826" y="177"/>
                </a:lnTo>
                <a:lnTo>
                  <a:pt x="929" y="177"/>
                </a:lnTo>
                <a:lnTo>
                  <a:pt x="918" y="217"/>
                </a:lnTo>
                <a:lnTo>
                  <a:pt x="909" y="255"/>
                </a:lnTo>
                <a:lnTo>
                  <a:pt x="696" y="353"/>
                </a:lnTo>
                <a:lnTo>
                  <a:pt x="577" y="408"/>
                </a:lnTo>
                <a:lnTo>
                  <a:pt x="580" y="409"/>
                </a:lnTo>
                <a:lnTo>
                  <a:pt x="691" y="361"/>
                </a:lnTo>
                <a:lnTo>
                  <a:pt x="906" y="268"/>
                </a:lnTo>
                <a:lnTo>
                  <a:pt x="879" y="374"/>
                </a:lnTo>
                <a:lnTo>
                  <a:pt x="868" y="414"/>
                </a:lnTo>
                <a:lnTo>
                  <a:pt x="868" y="416"/>
                </a:lnTo>
                <a:lnTo>
                  <a:pt x="871" y="415"/>
                </a:lnTo>
                <a:lnTo>
                  <a:pt x="885" y="373"/>
                </a:lnTo>
                <a:lnTo>
                  <a:pt x="918" y="262"/>
                </a:lnTo>
                <a:lnTo>
                  <a:pt x="1006" y="225"/>
                </a:lnTo>
                <a:lnTo>
                  <a:pt x="1084" y="192"/>
                </a:lnTo>
                <a:lnTo>
                  <a:pt x="1158" y="163"/>
                </a:lnTo>
                <a:lnTo>
                  <a:pt x="843" y="163"/>
                </a:lnTo>
                <a:lnTo>
                  <a:pt x="924" y="95"/>
                </a:lnTo>
                <a:lnTo>
                  <a:pt x="956" y="68"/>
                </a:lnTo>
                <a:lnTo>
                  <a:pt x="932" y="163"/>
                </a:lnTo>
                <a:lnTo>
                  <a:pt x="843" y="163"/>
                </a:lnTo>
                <a:lnTo>
                  <a:pt x="1158" y="163"/>
                </a:lnTo>
                <a:lnTo>
                  <a:pt x="945" y="179"/>
                </a:lnTo>
                <a:lnTo>
                  <a:pt x="1068" y="181"/>
                </a:lnTo>
                <a:lnTo>
                  <a:pt x="1028" y="200"/>
                </a:lnTo>
                <a:lnTo>
                  <a:pt x="924" y="248"/>
                </a:lnTo>
                <a:lnTo>
                  <a:pt x="945" y="179"/>
                </a:lnTo>
                <a:lnTo>
                  <a:pt x="1158" y="163"/>
                </a:lnTo>
              </a:path>
            </a:pathLst>
          </a:custGeom>
          <a:solidFill>
            <a:schemeClr val="bg1"/>
          </a:solidFill>
          <a:ln w="1270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26" y="343671"/>
            <a:ext cx="623154" cy="62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 txBox="1">
            <a:spLocks/>
          </p:cNvSpPr>
          <p:nvPr/>
        </p:nvSpPr>
        <p:spPr bwMode="auto">
          <a:xfrm>
            <a:off x="125413" y="1782404"/>
            <a:ext cx="7111728" cy="394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contourW="12700" prstMaterial="matte">
              <a:contourClr>
                <a:srgbClr val="000000"/>
              </a:contourClr>
            </a:sp3d>
          </a:bodyPr>
          <a:lstStyle>
            <a:lvl1pPr marL="228600" indent="-228600" algn="l" rtl="0" fontAlgn="base">
              <a:spcBef>
                <a:spcPct val="10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fontAlgn="base">
              <a:spcBef>
                <a:spcPct val="10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+mn-lt"/>
              </a:defRPr>
            </a:lvl2pPr>
            <a:lvl3pPr marL="933450" indent="-247650" algn="l" rtl="0" fontAlgn="base">
              <a:spcBef>
                <a:spcPct val="10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3pPr>
            <a:lvl4pPr marL="1238250" indent="-190500" algn="l" rtl="0" fontAlgn="base">
              <a:spcBef>
                <a:spcPct val="10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1581150" indent="-228600" algn="l" rtl="0" fontAlgn="base">
              <a:spcBef>
                <a:spcPct val="10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5pPr>
            <a:lvl6pPr marL="2038350" indent="-228600" algn="l" rtl="0" fontAlgn="base">
              <a:spcBef>
                <a:spcPct val="10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6pPr>
            <a:lvl7pPr marL="2495550" indent="-228600" algn="l" rtl="0" fontAlgn="base">
              <a:spcBef>
                <a:spcPct val="10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7pPr>
            <a:lvl8pPr marL="2952750" indent="-228600" algn="l" rtl="0" fontAlgn="base">
              <a:spcBef>
                <a:spcPct val="10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8pPr>
            <a:lvl9pPr marL="3409950" indent="-228600" algn="l" rtl="0" fontAlgn="base">
              <a:spcBef>
                <a:spcPct val="10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00000"/>
              </a:lnSpc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b="1" u="sng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Event</a:t>
            </a:r>
            <a:r>
              <a:rPr lang="en-US" sz="900" b="1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  </a:t>
            </a:r>
            <a:r>
              <a:rPr lang="en-US" sz="900" b="1" u="sng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Description</a:t>
            </a:r>
            <a:endParaRPr lang="en-US" sz="900" kern="0" dirty="0">
              <a:solidFill>
                <a:srgbClr val="000000"/>
              </a:solidFill>
              <a:latin typeface="Arial"/>
              <a:ea typeface=""/>
              <a:cs typeface="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</a:t>
            </a:r>
            <a:r>
              <a:rPr lang="en-US" sz="900" b="1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1</a:t>
            </a: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ATB ignites. 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Vehicle departs on eastward trajectory. 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ATB boosts the FTA to the test condition.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 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</a:t>
            </a:r>
            <a:r>
              <a:rPr lang="en-US" sz="900" b="1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2</a:t>
            </a: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Test Condition is reached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ATB sends signals to the FTA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CM triggers the abort event.  	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CM ignites the LAS AM and ACM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CM separates from SR 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LAS propels CM away from ATB.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endParaRPr lang="en-US" sz="900" kern="0" dirty="0">
              <a:solidFill>
                <a:srgbClr val="000000"/>
              </a:solidFill>
              <a:latin typeface="Arial"/>
              <a:ea typeface=""/>
              <a:cs typeface="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</a:t>
            </a:r>
            <a:r>
              <a:rPr lang="en-US" sz="900" b="1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3</a:t>
            </a: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LAS AM burns out. 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CM/LAS continue coasting to apogee.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While coasting,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ACM reorients CM heat-shield forward.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 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</a:t>
            </a:r>
            <a:r>
              <a:rPr lang="en-US" sz="900" b="1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4</a:t>
            </a: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CM/LAS reorientation is completed.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 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</a:t>
            </a:r>
            <a:r>
              <a:rPr lang="en-US" sz="900" b="1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5</a:t>
            </a: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CM ignites LAS JM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CM separates the LAS from the CM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LAS is jettisoned away from the CM. 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 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</a:t>
            </a:r>
            <a:r>
              <a:rPr lang="en-US" sz="900" b="1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6</a:t>
            </a: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ATB, LAS, and CM free-fall into the ocean.	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Flight Test is completed.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No planned recovery. Will depose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127397" algn="l"/>
                <a:tab pos="298847" algn="l"/>
              </a:tabLst>
              <a:defRPr/>
            </a:pPr>
            <a:r>
              <a:rPr lang="en-US" sz="900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		of items that are hazards to marine navigation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6863" y="5312897"/>
            <a:ext cx="4370915" cy="20774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i="1" kern="0" dirty="0">
                <a:solidFill>
                  <a:srgbClr val="FFFFFF"/>
                </a:solidFill>
              </a:rPr>
              <a:t>Note:  Trajectory and event times are based on preliminary data.</a:t>
            </a:r>
            <a:endParaRPr lang="en-US" sz="750" kern="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6863" y="1666988"/>
            <a:ext cx="4370915" cy="2308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1" kern="0" dirty="0">
                <a:solidFill>
                  <a:srgbClr val="FFFFFF"/>
                </a:solidFill>
              </a:rPr>
              <a:t>AA-2 Flight Test Profile</a:t>
            </a:r>
            <a:endParaRPr lang="en-US" sz="900" b="1" kern="0" dirty="0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576" y="1370053"/>
            <a:ext cx="5946477" cy="4879745"/>
          </a:xfrm>
          <a:prstGeom prst="rect">
            <a:avLst/>
          </a:prstGeom>
          <a:solidFill>
            <a:srgbClr val="CCCCFF"/>
          </a:solidFill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AA-2 Flight Test Profile</a:t>
            </a:r>
          </a:p>
        </p:txBody>
      </p:sp>
    </p:spTree>
    <p:extLst>
      <p:ext uri="{BB962C8B-B14F-4D97-AF65-F5344CB8AC3E}">
        <p14:creationId xmlns:p14="http://schemas.microsoft.com/office/powerpoint/2010/main" val="1866000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Arrow Connector 68"/>
          <p:cNvCxnSpPr/>
          <p:nvPr/>
        </p:nvCxnSpPr>
        <p:spPr bwMode="auto">
          <a:xfrm>
            <a:off x="4303156" y="4093845"/>
            <a:ext cx="6716" cy="559565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6E6DF2-67EC-F445-804A-D61A238A05B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141176" y="2668676"/>
            <a:ext cx="1995205" cy="1436393"/>
            <a:chOff x="4121031" y="1043017"/>
            <a:chExt cx="1914186" cy="1436393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10" name="Rectangle 9"/>
            <p:cNvSpPr/>
            <p:nvPr/>
          </p:nvSpPr>
          <p:spPr bwMode="auto">
            <a:xfrm>
              <a:off x="4123280" y="1043017"/>
              <a:ext cx="1911937" cy="875984"/>
            </a:xfrm>
            <a:prstGeom prst="rect">
              <a:avLst/>
            </a:prstGeom>
            <a:grp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Flight Computer 1	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121031" y="1984671"/>
              <a:ext cx="1914186" cy="494739"/>
            </a:xfrm>
            <a:prstGeom prst="rect">
              <a:avLst/>
            </a:prstGeom>
            <a:grp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PCU, Battery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141176" y="115343"/>
            <a:ext cx="6816092" cy="609600"/>
          </a:xfrm>
        </p:spPr>
        <p:txBody>
          <a:bodyPr/>
          <a:lstStyle/>
          <a:p>
            <a:r>
              <a:rPr lang="en-US" dirty="0" smtClean="0"/>
              <a:t>High-Level AA-2 Avionics Architecture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36732" y="4948669"/>
            <a:ext cx="2792752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CM – Crew Module</a:t>
            </a:r>
          </a:p>
          <a:p>
            <a:r>
              <a:rPr lang="en-US" sz="1100" dirty="0" err="1" smtClean="0"/>
              <a:t>Cmd</a:t>
            </a:r>
            <a:r>
              <a:rPr lang="en-US" sz="1100" dirty="0" smtClean="0"/>
              <a:t> - Command</a:t>
            </a:r>
          </a:p>
          <a:p>
            <a:r>
              <a:rPr lang="en-US" sz="1100" dirty="0" smtClean="0"/>
              <a:t>LAS – Launch Abort System</a:t>
            </a:r>
          </a:p>
          <a:p>
            <a:r>
              <a:rPr lang="en-US" sz="1100" dirty="0" smtClean="0"/>
              <a:t>PCU – Pyro Control Unit</a:t>
            </a:r>
          </a:p>
          <a:p>
            <a:r>
              <a:rPr lang="en-US" sz="1100" dirty="0" smtClean="0"/>
              <a:t>DFI – Development Flight Instrumentation</a:t>
            </a:r>
          </a:p>
          <a:p>
            <a:r>
              <a:rPr lang="en-US" sz="1100" dirty="0" smtClean="0"/>
              <a:t>SIGI </a:t>
            </a:r>
            <a:r>
              <a:rPr lang="en-US" sz="1100" dirty="0"/>
              <a:t>– Space Integrated </a:t>
            </a:r>
            <a:r>
              <a:rPr lang="en-US" sz="1100" dirty="0" smtClean="0"/>
              <a:t>GPS/INS</a:t>
            </a:r>
          </a:p>
          <a:p>
            <a:r>
              <a:rPr lang="en-US" sz="1100" dirty="0" smtClean="0"/>
              <a:t>GPS – Global Positioning System</a:t>
            </a:r>
          </a:p>
          <a:p>
            <a:r>
              <a:rPr lang="en-US" sz="1100" dirty="0" smtClean="0"/>
              <a:t>INS – Inertial Navigation System</a:t>
            </a:r>
          </a:p>
          <a:p>
            <a:r>
              <a:rPr lang="en-US" sz="1100" dirty="0" err="1" smtClean="0"/>
              <a:t>Tlm</a:t>
            </a:r>
            <a:r>
              <a:rPr lang="en-US" sz="1100" dirty="0" smtClean="0"/>
              <a:t> - Telemetry</a:t>
            </a:r>
          </a:p>
          <a:p>
            <a:r>
              <a:rPr lang="en-US" sz="1100" dirty="0" smtClean="0"/>
              <a:t>PDU – Power Distribution Unit</a:t>
            </a:r>
          </a:p>
          <a:p>
            <a:endParaRPr lang="en-US" sz="1100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5155598" y="5224972"/>
            <a:ext cx="1136355" cy="457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Pyros</a:t>
            </a: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>
            <a:off x="1911667" y="1920485"/>
            <a:ext cx="0" cy="281867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sp>
        <p:nvSpPr>
          <p:cNvPr id="32" name="Rectangle 31"/>
          <p:cNvSpPr/>
          <p:nvPr/>
        </p:nvSpPr>
        <p:spPr bwMode="auto">
          <a:xfrm>
            <a:off x="1775810" y="2193542"/>
            <a:ext cx="2108618" cy="2285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1553 Bus</a:t>
            </a:r>
            <a:endParaRPr kumimoji="0" lang="en-US" sz="900" b="0" i="0" u="none" strike="noStrike" cap="none" normalizeH="0" baseline="0" dirty="0">
              <a:ln>
                <a:noFill/>
              </a:ln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42197" y="2665401"/>
            <a:ext cx="2081579" cy="1439668"/>
            <a:chOff x="5616392" y="1077132"/>
            <a:chExt cx="1914186" cy="1439668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27" name="Rectangle 26"/>
            <p:cNvSpPr/>
            <p:nvPr/>
          </p:nvSpPr>
          <p:spPr bwMode="auto">
            <a:xfrm>
              <a:off x="5616392" y="1077132"/>
              <a:ext cx="1914186" cy="87926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Flight Computer 2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5616392" y="2022061"/>
              <a:ext cx="1914186" cy="494739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PCU, Battery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50" name="Rectangle 49"/>
          <p:cNvSpPr/>
          <p:nvPr/>
        </p:nvSpPr>
        <p:spPr bwMode="auto">
          <a:xfrm>
            <a:off x="6299039" y="2418031"/>
            <a:ext cx="2237012" cy="49473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PDU</a:t>
            </a: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299038" y="3011198"/>
            <a:ext cx="2237013" cy="49473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DFI</a:t>
            </a: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4817" y="1273346"/>
            <a:ext cx="1041301" cy="647139"/>
            <a:chOff x="933258" y="1139204"/>
            <a:chExt cx="1041301" cy="647139"/>
          </a:xfrm>
        </p:grpSpPr>
        <p:sp>
          <p:nvSpPr>
            <p:cNvPr id="57" name="Rectangle 56"/>
            <p:cNvSpPr/>
            <p:nvPr/>
          </p:nvSpPr>
          <p:spPr bwMode="auto">
            <a:xfrm>
              <a:off x="933258" y="1139204"/>
              <a:ext cx="888901" cy="4947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SIGI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1085658" y="1291604"/>
              <a:ext cx="888901" cy="4947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SIGI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cxnSp>
        <p:nvCxnSpPr>
          <p:cNvPr id="59" name="Straight Arrow Connector 58"/>
          <p:cNvCxnSpPr/>
          <p:nvPr/>
        </p:nvCxnSpPr>
        <p:spPr bwMode="auto">
          <a:xfrm>
            <a:off x="1905929" y="2436260"/>
            <a:ext cx="0" cy="281867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3751098" y="2440374"/>
            <a:ext cx="0" cy="281867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sp>
        <p:nvSpPr>
          <p:cNvPr id="61" name="Rectangle 60"/>
          <p:cNvSpPr/>
          <p:nvPr/>
        </p:nvSpPr>
        <p:spPr bwMode="auto">
          <a:xfrm>
            <a:off x="1978512" y="4316779"/>
            <a:ext cx="6608385" cy="2285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Ethernet &amp; RS422 Busses</a:t>
            </a:r>
            <a:endParaRPr kumimoji="0" lang="en-US" sz="900" b="0" i="0" u="none" strike="noStrike" cap="none" normalizeH="0" baseline="0" dirty="0">
              <a:ln>
                <a:noFill/>
              </a:ln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6299038" y="3614079"/>
            <a:ext cx="2237014" cy="49473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EDR</a:t>
            </a: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1245029" y="4667209"/>
            <a:ext cx="6608385" cy="2285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CM &amp; LAS Interface, RS422 &amp; Discrete Pyro</a:t>
            </a:r>
            <a:endParaRPr kumimoji="0" lang="en-US" sz="900" b="0" i="0" u="none" strike="noStrike" cap="none" normalizeH="0" baseline="0" dirty="0">
              <a:ln>
                <a:noFill/>
              </a:ln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794597" y="5218160"/>
            <a:ext cx="765211" cy="457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LAS</a:t>
            </a: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1633108" y="4101913"/>
            <a:ext cx="6716" cy="559565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cxnSp>
        <p:nvCxnSpPr>
          <p:cNvPr id="67" name="Straight Arrow Connector 66"/>
          <p:cNvCxnSpPr/>
          <p:nvPr/>
        </p:nvCxnSpPr>
        <p:spPr bwMode="auto">
          <a:xfrm>
            <a:off x="4100747" y="4895807"/>
            <a:ext cx="0" cy="329165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cxnSp>
        <p:nvCxnSpPr>
          <p:cNvPr id="70" name="Straight Arrow Connector 69"/>
          <p:cNvCxnSpPr/>
          <p:nvPr/>
        </p:nvCxnSpPr>
        <p:spPr bwMode="auto">
          <a:xfrm flipH="1">
            <a:off x="2472634" y="4107626"/>
            <a:ext cx="7970" cy="218077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cxnSp>
        <p:nvCxnSpPr>
          <p:cNvPr id="71" name="Straight Arrow Connector 70"/>
          <p:cNvCxnSpPr/>
          <p:nvPr/>
        </p:nvCxnSpPr>
        <p:spPr bwMode="auto">
          <a:xfrm flipH="1">
            <a:off x="6714374" y="4090544"/>
            <a:ext cx="7970" cy="218077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cxnSp>
        <p:nvCxnSpPr>
          <p:cNvPr id="73" name="Straight Arrow Connector 72"/>
          <p:cNvCxnSpPr/>
          <p:nvPr/>
        </p:nvCxnSpPr>
        <p:spPr bwMode="auto">
          <a:xfrm>
            <a:off x="5582075" y="4896516"/>
            <a:ext cx="0" cy="329165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903339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AA-2 Top </a:t>
            </a:r>
            <a:r>
              <a:rPr lang="en-US" dirty="0"/>
              <a:t>Level </a:t>
            </a:r>
            <a:r>
              <a:rPr lang="en-US" dirty="0" smtClean="0"/>
              <a:t>Software Block </a:t>
            </a:r>
            <a:r>
              <a:rPr lang="en-US" dirty="0"/>
              <a:t>Diagram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08936" y="1661533"/>
            <a:ext cx="7240454" cy="4078038"/>
            <a:chOff x="1370815" y="2006016"/>
            <a:chExt cx="6248780" cy="3287505"/>
          </a:xfrm>
        </p:grpSpPr>
        <p:sp>
          <p:nvSpPr>
            <p:cNvPr id="79" name="Rectangle 78"/>
            <p:cNvSpPr/>
            <p:nvPr/>
          </p:nvSpPr>
          <p:spPr>
            <a:xfrm rot="16200000">
              <a:off x="6165382" y="3925180"/>
              <a:ext cx="1172468" cy="1184969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Slide Number Placeholder 2"/>
            <p:cNvSpPr txBox="1">
              <a:spLocks/>
            </p:cNvSpPr>
            <p:nvPr/>
          </p:nvSpPr>
          <p:spPr bwMode="auto">
            <a:xfrm>
              <a:off x="6161809" y="5014913"/>
              <a:ext cx="1071563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51435" tIns="25718" rIns="51435" bIns="25718" numCol="1" anchor="b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 sz="105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20000"/>
                </a:spcAft>
                <a:buClr>
                  <a:srgbClr val="FF0000"/>
                </a:buClr>
                <a:buChar char="•"/>
                <a:defRPr sz="2200" kern="1200">
                  <a:solidFill>
                    <a:srgbClr val="0000FF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20000"/>
                </a:spcAft>
                <a:buClr>
                  <a:srgbClr val="FF0000"/>
                </a:buClr>
                <a:buChar char="•"/>
                <a:defRPr sz="2200" kern="1200">
                  <a:solidFill>
                    <a:srgbClr val="0000FF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20000"/>
                </a:spcAft>
                <a:buClr>
                  <a:srgbClr val="FF0000"/>
                </a:buClr>
                <a:buChar char="•"/>
                <a:defRPr sz="2200" kern="1200">
                  <a:solidFill>
                    <a:srgbClr val="0000FF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20000"/>
                </a:spcAft>
                <a:buClr>
                  <a:srgbClr val="FF0000"/>
                </a:buClr>
                <a:buChar char="•"/>
                <a:defRPr sz="2200" kern="1200">
                  <a:solidFill>
                    <a:srgbClr val="0000FF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200" kern="1200">
                  <a:solidFill>
                    <a:srgbClr val="0000FF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200" kern="1200">
                  <a:solidFill>
                    <a:srgbClr val="0000FF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200" kern="1200">
                  <a:solidFill>
                    <a:srgbClr val="0000FF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200" kern="1200">
                  <a:solidFill>
                    <a:srgbClr val="0000FF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B94776D-6C7F-4E02-99BB-5158FAEB1941}" type="slidenum">
                <a:rPr kumimoji="0" lang="en-US" sz="788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12</a:t>
              </a:fld>
              <a:endPara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 rot="16200000">
              <a:off x="1607452" y="3962103"/>
              <a:ext cx="1180505" cy="1319808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91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546730" y="5037238"/>
              <a:ext cx="1305521" cy="174150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>
              <a:solidFill>
                <a:srgbClr val="4F81BD">
                  <a:lumMod val="75000"/>
                </a:srgbClr>
              </a:solidFill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1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Linux OS</a:t>
              </a: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1370815" y="3862984"/>
              <a:ext cx="1666280" cy="1411784"/>
            </a:xfrm>
            <a:prstGeom prst="roundRect">
              <a:avLst/>
            </a:prstGeom>
            <a:noFill/>
            <a:ln w="25400" cap="flat" cmpd="sng" algn="ctr">
              <a:solidFill>
                <a:srgbClr val="2108BA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TextBox 599"/>
            <p:cNvSpPr>
              <a:spLocks noChangeArrowheads="1"/>
            </p:cNvSpPr>
            <p:nvPr/>
          </p:nvSpPr>
          <p:spPr bwMode="auto">
            <a:xfrm>
              <a:off x="6711877" y="4321969"/>
              <a:ext cx="433091" cy="386702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/>
              <a:endParaRPr lang="en-US" sz="619" b="1" dirty="0">
                <a:solidFill>
                  <a:srgbClr val="081D58"/>
                </a:solidFill>
                <a:latin typeface="Times" pitchFamily="18" charset="0"/>
              </a:endParaRPr>
            </a:p>
            <a:p>
              <a:pPr algn="ctr" defTabSz="914400"/>
              <a:endParaRPr lang="en-US" sz="619" b="1" dirty="0">
                <a:solidFill>
                  <a:srgbClr val="081D58"/>
                </a:solidFill>
                <a:latin typeface="Times" pitchFamily="18" charset="0"/>
              </a:endParaRPr>
            </a:p>
            <a:p>
              <a:pPr algn="ctr" defTabSz="914400"/>
              <a:endParaRPr lang="en-US" sz="619" b="1" dirty="0">
                <a:solidFill>
                  <a:srgbClr val="081D58"/>
                </a:solidFill>
                <a:latin typeface="Times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676159" y="4475375"/>
              <a:ext cx="650975" cy="386702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4F81BD">
                  <a:lumMod val="75000"/>
                </a:srgbClr>
              </a:solidFill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9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Command &amp; Data Dictionary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160024" y="4869870"/>
              <a:ext cx="1183184" cy="25866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4F81BD">
                  <a:lumMod val="75000"/>
                </a:srgbClr>
              </a:solidFill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5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ITOS Infrastructure (Goddard)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8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(Data Com/Decom, Recon, Distribution, Display, Scripting, Recording, Post processing)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161809" y="5114346"/>
              <a:ext cx="1176041" cy="174150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>
              <a:solidFill>
                <a:srgbClr val="4F81BD">
                  <a:lumMod val="75000"/>
                </a:srgbClr>
              </a:solidFill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1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Linux OS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362728" y="4189218"/>
              <a:ext cx="546497" cy="291853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>
              <a:solidFill>
                <a:srgbClr val="4F81BD">
                  <a:lumMod val="75000"/>
                </a:srgbClr>
              </a:solidFill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9" b="1" i="0" u="none" strike="noStrike" kern="0" cap="none" spc="0" normalizeH="0" baseline="0" noProof="0" dirty="0">
                <a:ln>
                  <a:noFill/>
                </a:ln>
                <a:solidFill>
                  <a:srgbClr val="081D58"/>
                </a:solidFill>
                <a:effectLst/>
                <a:uLnTx/>
                <a:uFillTx/>
                <a:latin typeface="Times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9" b="1" i="0" u="none" strike="noStrike" kern="0" cap="none" spc="0" normalizeH="0" baseline="0" noProof="0" dirty="0">
                <a:ln>
                  <a:noFill/>
                </a:ln>
                <a:solidFill>
                  <a:srgbClr val="081D58"/>
                </a:solidFill>
                <a:effectLst/>
                <a:uLnTx/>
                <a:uFillTx/>
                <a:latin typeface="Times" pitchFamily="18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298435" y="4140997"/>
              <a:ext cx="546497" cy="291853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>
              <a:solidFill>
                <a:srgbClr val="4F81BD">
                  <a:lumMod val="75000"/>
                </a:srgbClr>
              </a:solidFill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9" b="1" i="0" u="none" strike="noStrike" kern="0" cap="none" spc="0" normalizeH="0" baseline="0" noProof="0" dirty="0">
                <a:ln>
                  <a:noFill/>
                </a:ln>
                <a:solidFill>
                  <a:srgbClr val="081D58"/>
                </a:solidFill>
                <a:effectLst/>
                <a:uLnTx/>
                <a:uFillTx/>
                <a:latin typeface="Times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9" b="1" i="0" u="none" strike="noStrike" kern="0" cap="none" spc="0" normalizeH="0" baseline="0" noProof="0" dirty="0">
                <a:ln>
                  <a:noFill/>
                </a:ln>
                <a:solidFill>
                  <a:srgbClr val="081D58"/>
                </a:solidFill>
                <a:effectLst/>
                <a:uLnTx/>
                <a:uFillTx/>
                <a:latin typeface="Times" pitchFamily="18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 rot="10800000">
              <a:off x="6238604" y="4705881"/>
              <a:ext cx="375941" cy="146447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 rot="10800000">
              <a:off x="6241285" y="4558170"/>
              <a:ext cx="365224" cy="212527"/>
            </a:xfrm>
            <a:prstGeom prst="rect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 rot="10800000">
              <a:off x="6237500" y="4505980"/>
              <a:ext cx="376833" cy="87511"/>
            </a:xfrm>
            <a:prstGeom prst="ellipse">
              <a:avLst/>
            </a:prstGeom>
            <a:solidFill>
              <a:srgbClr val="FFFF99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210924" y="4100814"/>
              <a:ext cx="567035" cy="386702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4F81BD">
                  <a:lumMod val="75000"/>
                </a:srgbClr>
              </a:solidFill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19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Displays &amp; Controls</a:t>
              </a:r>
            </a:p>
          </p:txBody>
        </p:sp>
        <p:sp>
          <p:nvSpPr>
            <p:cNvPr id="94" name="TextBox 88"/>
            <p:cNvSpPr txBox="1">
              <a:spLocks noChangeArrowheads="1"/>
            </p:cNvSpPr>
            <p:nvPr/>
          </p:nvSpPr>
          <p:spPr bwMode="auto">
            <a:xfrm>
              <a:off x="6200207" y="4629151"/>
              <a:ext cx="467916" cy="284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/>
              <a:r>
                <a:rPr lang="en-US" sz="525" b="1" dirty="0">
                  <a:solidFill>
                    <a:srgbClr val="081D58"/>
                  </a:solidFill>
                  <a:latin typeface="Times" pitchFamily="18" charset="0"/>
                </a:rPr>
                <a:t>Database</a:t>
              </a:r>
            </a:p>
            <a:p>
              <a:pPr algn="ctr" defTabSz="914400"/>
              <a:r>
                <a:rPr lang="en-US" sz="338" b="1" dirty="0">
                  <a:solidFill>
                    <a:srgbClr val="081D58"/>
                  </a:solidFill>
                  <a:latin typeface="Times" pitchFamily="18" charset="0"/>
                </a:rPr>
                <a:t>(postgreSQL)</a:t>
              </a:r>
            </a:p>
          </p:txBody>
        </p:sp>
        <p:sp>
          <p:nvSpPr>
            <p:cNvPr id="95" name="TextBox 91"/>
            <p:cNvSpPr txBox="1">
              <a:spLocks noChangeArrowheads="1"/>
            </p:cNvSpPr>
            <p:nvPr/>
          </p:nvSpPr>
          <p:spPr bwMode="auto">
            <a:xfrm>
              <a:off x="1559233" y="3763864"/>
              <a:ext cx="1467068" cy="248145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rgbClr val="2108B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Simulation Software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6001076" y="3852269"/>
              <a:ext cx="1489472" cy="1441252"/>
            </a:xfrm>
            <a:prstGeom prst="roundRect">
              <a:avLst/>
            </a:prstGeom>
            <a:noFill/>
            <a:ln w="25400" cap="flat" cmpd="sng" algn="ctr">
              <a:solidFill>
                <a:srgbClr val="2108BA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TextBox 93"/>
            <p:cNvSpPr txBox="1">
              <a:spLocks noChangeArrowheads="1"/>
            </p:cNvSpPr>
            <p:nvPr/>
          </p:nvSpPr>
          <p:spPr bwMode="auto">
            <a:xfrm>
              <a:off x="6179669" y="3748683"/>
              <a:ext cx="1274708" cy="248145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rgbClr val="2108B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Ground Software</a:t>
              </a:r>
            </a:p>
          </p:txBody>
        </p:sp>
        <p:cxnSp>
          <p:nvCxnSpPr>
            <p:cNvPr id="98" name="Shape 255"/>
            <p:cNvCxnSpPr>
              <a:endCxn id="135" idx="1"/>
            </p:cNvCxnSpPr>
            <p:nvPr/>
          </p:nvCxnSpPr>
          <p:spPr>
            <a:xfrm rot="16200000" flipH="1">
              <a:off x="3449042" y="4013642"/>
              <a:ext cx="797049" cy="309336"/>
            </a:xfrm>
            <a:prstGeom prst="bentConnector2">
              <a:avLst/>
            </a:prstGeom>
            <a:noFill/>
            <a:ln w="76200" cap="flat" cmpd="sng" algn="ctr">
              <a:solidFill>
                <a:srgbClr val="4F81BD">
                  <a:lumMod val="75000"/>
                </a:srgbClr>
              </a:solidFill>
              <a:prstDash val="solid"/>
              <a:headEnd type="triangle"/>
              <a:tailEnd type="triangle" w="med" len="med"/>
            </a:ln>
            <a:effectLst/>
          </p:spPr>
        </p:cxnSp>
        <p:cxnSp>
          <p:nvCxnSpPr>
            <p:cNvPr id="99" name="Shape 258"/>
            <p:cNvCxnSpPr/>
            <p:nvPr/>
          </p:nvCxnSpPr>
          <p:spPr>
            <a:xfrm rot="10800000" flipV="1">
              <a:off x="3019235" y="3822151"/>
              <a:ext cx="436662" cy="249138"/>
            </a:xfrm>
            <a:prstGeom prst="bentConnector3">
              <a:avLst>
                <a:gd name="adj1" fmla="val 851"/>
              </a:avLst>
            </a:prstGeom>
            <a:noFill/>
            <a:ln w="76200" cap="flat" cmpd="sng" algn="ctr">
              <a:solidFill>
                <a:srgbClr val="4F81BD">
                  <a:lumMod val="75000"/>
                </a:srgbClr>
              </a:solidFill>
              <a:prstDash val="solid"/>
              <a:headEnd type="triangle"/>
              <a:tailEnd type="triangle" w="med" len="med"/>
            </a:ln>
            <a:effectLst/>
          </p:spPr>
        </p:cxnSp>
        <p:grpSp>
          <p:nvGrpSpPr>
            <p:cNvPr id="100" name="Group 77"/>
            <p:cNvGrpSpPr>
              <a:grpSpLocks/>
            </p:cNvGrpSpPr>
            <p:nvPr/>
          </p:nvGrpSpPr>
          <p:grpSpPr bwMode="auto">
            <a:xfrm>
              <a:off x="3479252" y="2229870"/>
              <a:ext cx="1773391" cy="1523707"/>
              <a:chOff x="361951" y="1328569"/>
              <a:chExt cx="3152040" cy="2708987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361951" y="1390985"/>
                <a:ext cx="2685492" cy="2602079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9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17385" y="1397334"/>
                <a:ext cx="1172979" cy="1593952"/>
              </a:xfrm>
              <a:prstGeom prst="rect">
                <a:avLst/>
              </a:prstGeom>
              <a:solidFill>
                <a:srgbClr val="FFFFCC"/>
              </a:solidFill>
              <a:ln w="9525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AA-2 Custom Applications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380997" y="1402098"/>
                <a:ext cx="809457" cy="2362352"/>
              </a:xfrm>
              <a:prstGeom prst="rect">
                <a:avLst/>
              </a:prstGeom>
              <a:solidFill>
                <a:srgbClr val="4BACC6">
                  <a:lumMod val="60000"/>
                  <a:lumOff val="40000"/>
                </a:srgbClr>
              </a:solidFill>
              <a:ln w="9525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8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CFS Core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8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Apps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75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75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75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75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226874" y="1402097"/>
                <a:ext cx="839614" cy="2400453"/>
              </a:xfrm>
              <a:prstGeom prst="rect">
                <a:avLst/>
              </a:prstGeom>
              <a:solidFill>
                <a:srgbClr val="C0504D">
                  <a:lumMod val="40000"/>
                  <a:lumOff val="60000"/>
                </a:srgbClr>
              </a:solidFill>
              <a:ln w="9525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Custom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Sensor/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Effector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Apps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8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607839" y="2981762"/>
                <a:ext cx="2204267" cy="30962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4F81BD">
                    <a:lumMod val="75000"/>
                  </a:srgbClr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91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81D58"/>
                    </a:solidFill>
                    <a:effectLst/>
                    <a:uLnTx/>
                    <a:uFillTx/>
                    <a:latin typeface="Times" pitchFamily="18" charset="0"/>
                  </a:rPr>
                  <a:t>CFS Infrastructure (Goddard)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71474" y="3727936"/>
                <a:ext cx="2666445" cy="309620"/>
              </a:xfrm>
              <a:prstGeom prst="rect">
                <a:avLst/>
              </a:prstGeom>
              <a:solidFill>
                <a:srgbClr val="9BBB59">
                  <a:lumMod val="20000"/>
                  <a:lumOff val="80000"/>
                </a:srgbClr>
              </a:solidFill>
              <a:ln>
                <a:solidFill>
                  <a:srgbClr val="4F81BD">
                    <a:lumMod val="75000"/>
                  </a:srgbClr>
                </a:solidFill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91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81D58"/>
                    </a:solidFill>
                    <a:effectLst/>
                    <a:uLnTx/>
                    <a:uFillTx/>
                    <a:latin typeface="Times" pitchFamily="18" charset="0"/>
                  </a:rPr>
                  <a:t>I/O Devices (NAI)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33364" y="3223079"/>
                <a:ext cx="2342665" cy="309620"/>
              </a:xfrm>
              <a:prstGeom prst="rect">
                <a:avLst/>
              </a:prstGeom>
              <a:solidFill>
                <a:srgbClr val="9BBB59">
                  <a:lumMod val="20000"/>
                  <a:lumOff val="80000"/>
                </a:srgbClr>
              </a:solidFill>
              <a:ln>
                <a:solidFill>
                  <a:srgbClr val="4F81BD">
                    <a:lumMod val="75000"/>
                  </a:srgbClr>
                </a:solidFill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91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81D58"/>
                    </a:solidFill>
                    <a:effectLst/>
                    <a:uLnTx/>
                    <a:uFillTx/>
                    <a:latin typeface="Times" pitchFamily="18" charset="0"/>
                  </a:rPr>
                  <a:t>VxWorks Operating System</a:t>
                </a:r>
              </a:p>
            </p:txBody>
          </p:sp>
          <p:sp>
            <p:nvSpPr>
              <p:cNvPr id="108" name="Flowchart: Alternate Process 42"/>
              <p:cNvSpPr/>
              <p:nvPr/>
            </p:nvSpPr>
            <p:spPr>
              <a:xfrm rot="2377666">
                <a:off x="2765444" y="1328569"/>
                <a:ext cx="748547" cy="317430"/>
              </a:xfrm>
              <a:prstGeom prst="flowChartAlternateProcess">
                <a:avLst/>
              </a:prstGeom>
              <a:solidFill>
                <a:srgbClr val="254061">
                  <a:alpha val="47843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C/C++</a:t>
                </a:r>
                <a:r>
                  <a:rPr kumimoji="0" lang="en-US" sz="67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109" name="Rounded Rectangle 108"/>
            <p:cNvSpPr/>
            <p:nvPr/>
          </p:nvSpPr>
          <p:spPr>
            <a:xfrm>
              <a:off x="3303337" y="2118531"/>
              <a:ext cx="1895773" cy="1690390"/>
            </a:xfrm>
            <a:prstGeom prst="roundRect">
              <a:avLst/>
            </a:prstGeom>
            <a:noFill/>
            <a:ln w="25400" cap="flat" cmpd="sng" algn="ctr">
              <a:solidFill>
                <a:srgbClr val="2108BA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TextBox 92"/>
            <p:cNvSpPr txBox="1">
              <a:spLocks noChangeArrowheads="1"/>
            </p:cNvSpPr>
            <p:nvPr/>
          </p:nvSpPr>
          <p:spPr bwMode="auto">
            <a:xfrm>
              <a:off x="3739105" y="2006016"/>
              <a:ext cx="1146468" cy="248145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rgbClr val="2108B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Flight Software</a:t>
              </a: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6116321" y="2255769"/>
              <a:ext cx="1409718" cy="1375996"/>
            </a:xfrm>
            <a:prstGeom prst="roundRect">
              <a:avLst/>
            </a:prstGeom>
            <a:solidFill>
              <a:srgbClr val="FFFFCC"/>
            </a:solidFill>
            <a:ln w="25400" cap="flat" cmpd="sng" algn="ctr">
              <a:solidFill>
                <a:srgbClr val="3B4A1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6164055" y="2368975"/>
              <a:ext cx="1275095" cy="540022"/>
            </a:xfrm>
            <a:prstGeom prst="roundRect">
              <a:avLst/>
            </a:prstGeom>
            <a:solidFill>
              <a:srgbClr val="B2B793"/>
            </a:solidFill>
            <a:ln w="25400" cap="flat" cmpd="sng" algn="ctr">
              <a:solidFill>
                <a:srgbClr val="3B4A1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Content Placeholder 1"/>
            <p:cNvSpPr txBox="1">
              <a:spLocks/>
            </p:cNvSpPr>
            <p:nvPr/>
          </p:nvSpPr>
          <p:spPr>
            <a:xfrm>
              <a:off x="5899742" y="2353137"/>
              <a:ext cx="1454772" cy="1325868"/>
            </a:xfrm>
            <a:prstGeom prst="rect">
              <a:avLst/>
            </a:prstGeom>
          </p:spPr>
          <p:txBody>
            <a:bodyPr/>
            <a:lstStyle/>
            <a:p>
              <a:pPr marL="457200" lvl="1" defTabSz="914400" eaLnBrk="0" hangingPunct="0">
                <a:spcBef>
                  <a:spcPct val="20000"/>
                </a:spcBef>
                <a:defRPr/>
              </a:pPr>
              <a:r>
                <a:rPr lang="en-US" sz="591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VMWare </a:t>
              </a:r>
              <a:r>
                <a:rPr lang="en-US" sz="450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(local PC/Mac)</a:t>
              </a:r>
              <a:endParaRPr lang="en-US" sz="591" b="1" dirty="0">
                <a:solidFill>
                  <a:srgbClr val="081D58"/>
                </a:solidFill>
                <a:latin typeface="Times" pitchFamily="18" charset="0"/>
                <a:cs typeface="Arial" pitchFamily="34" charset="0"/>
              </a:endParaRPr>
            </a:p>
            <a:p>
              <a:pPr marL="457200" lvl="1" defTabSz="914400" eaLnBrk="0" hangingPunct="0">
                <a:spcBef>
                  <a:spcPct val="20000"/>
                </a:spcBef>
                <a:defRPr/>
              </a:pPr>
              <a:r>
                <a:rPr lang="en-US" sz="591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Eclipse </a:t>
              </a:r>
              <a:r>
                <a:rPr lang="en-US" sz="450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(local IDE)</a:t>
              </a:r>
              <a:endParaRPr lang="en-US" sz="591" b="1" dirty="0">
                <a:solidFill>
                  <a:srgbClr val="081D58"/>
                </a:solidFill>
                <a:latin typeface="Times" pitchFamily="18" charset="0"/>
                <a:cs typeface="Arial" pitchFamily="34" charset="0"/>
              </a:endParaRPr>
            </a:p>
            <a:p>
              <a:pPr marL="457200" lvl="1" defTabSz="914400" eaLnBrk="0" hangingPunct="0">
                <a:spcBef>
                  <a:spcPct val="20000"/>
                </a:spcBef>
                <a:defRPr/>
              </a:pPr>
              <a:r>
                <a:rPr lang="en-US" sz="591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Scientific Linux </a:t>
              </a:r>
              <a:r>
                <a:rPr lang="en-US" sz="450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(local WS OS)</a:t>
              </a:r>
              <a:endParaRPr lang="en-US" sz="591" b="1" dirty="0">
                <a:solidFill>
                  <a:srgbClr val="081D58"/>
                </a:solidFill>
                <a:latin typeface="Times" pitchFamily="18" charset="0"/>
                <a:cs typeface="Arial" pitchFamily="34" charset="0"/>
              </a:endParaRPr>
            </a:p>
            <a:p>
              <a:pPr marL="457200" lvl="1" defTabSz="914400" eaLnBrk="0" hangingPunct="0">
                <a:spcBef>
                  <a:spcPct val="20000"/>
                </a:spcBef>
                <a:defRPr/>
              </a:pPr>
              <a:r>
                <a:rPr lang="en-US" sz="591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GNU C/C++, Java </a:t>
              </a:r>
              <a:r>
                <a:rPr lang="en-US" sz="450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(compile/Xlate)</a:t>
              </a:r>
            </a:p>
            <a:p>
              <a:pPr marL="457200" lvl="1" defTabSz="914400">
                <a:spcBef>
                  <a:spcPct val="20000"/>
                </a:spcBef>
                <a:defRPr/>
              </a:pPr>
              <a:r>
                <a:rPr lang="en-US" sz="600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UCC </a:t>
              </a:r>
              <a:r>
                <a:rPr lang="en-US" sz="525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(</a:t>
              </a:r>
              <a:r>
                <a:rPr lang="en-US" sz="450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code count metrics</a:t>
              </a:r>
              <a:r>
                <a:rPr lang="en-US" sz="525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)</a:t>
              </a:r>
            </a:p>
            <a:p>
              <a:pPr marL="457200" lvl="1" defTabSz="914400">
                <a:spcBef>
                  <a:spcPct val="20000"/>
                </a:spcBef>
                <a:defRPr/>
              </a:pPr>
              <a:r>
                <a:rPr lang="en-US" sz="600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Understand </a:t>
              </a:r>
              <a:r>
                <a:rPr lang="en-US" sz="525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(</a:t>
              </a:r>
              <a:r>
                <a:rPr lang="en-US" sz="450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standards checker</a:t>
              </a:r>
              <a:r>
                <a:rPr lang="en-US" sz="525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)</a:t>
              </a:r>
            </a:p>
            <a:p>
              <a:pPr marL="457200" lvl="1" defTabSz="914400" eaLnBrk="0" hangingPunct="0">
                <a:spcBef>
                  <a:spcPct val="20000"/>
                </a:spcBef>
                <a:defRPr/>
              </a:pPr>
              <a:r>
                <a:rPr lang="en-US" sz="591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Bitbucket/Git </a:t>
              </a:r>
              <a:r>
                <a:rPr lang="en-US" sz="450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(CM)</a:t>
              </a:r>
              <a:endParaRPr lang="en-US" sz="591" b="1" dirty="0">
                <a:solidFill>
                  <a:srgbClr val="FF0000"/>
                </a:solidFill>
                <a:latin typeface="Times" pitchFamily="18" charset="0"/>
                <a:cs typeface="Arial" pitchFamily="34" charset="0"/>
              </a:endParaRPr>
            </a:p>
            <a:p>
              <a:pPr marL="457200" lvl="1" defTabSz="914400" eaLnBrk="0" hangingPunct="0">
                <a:spcBef>
                  <a:spcPct val="20000"/>
                </a:spcBef>
                <a:defRPr/>
              </a:pPr>
              <a:r>
                <a:rPr lang="en-US" sz="591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JIRA </a:t>
              </a:r>
              <a:r>
                <a:rPr lang="en-US" sz="450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(change tracker)</a:t>
              </a:r>
              <a:endParaRPr lang="en-US" sz="591" b="1" dirty="0">
                <a:solidFill>
                  <a:srgbClr val="081D58"/>
                </a:solidFill>
                <a:latin typeface="Times" pitchFamily="18" charset="0"/>
                <a:cs typeface="Arial" pitchFamily="34" charset="0"/>
              </a:endParaRPr>
            </a:p>
            <a:p>
              <a:pPr marL="457200" lvl="1" defTabSz="914400" eaLnBrk="0" hangingPunct="0">
                <a:spcBef>
                  <a:spcPct val="20000"/>
                </a:spcBef>
                <a:defRPr/>
              </a:pPr>
              <a:r>
                <a:rPr lang="en-US" sz="591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Bamboo </a:t>
              </a:r>
              <a:r>
                <a:rPr lang="en-US" sz="450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(continuous integration)</a:t>
              </a:r>
            </a:p>
            <a:p>
              <a:pPr marL="457200" lvl="1" defTabSz="914400" eaLnBrk="0" hangingPunct="0">
                <a:spcBef>
                  <a:spcPct val="20000"/>
                </a:spcBef>
                <a:defRPr/>
              </a:pPr>
              <a:r>
                <a:rPr lang="en-US" sz="591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mREST (</a:t>
              </a:r>
              <a:r>
                <a:rPr lang="en-US" sz="450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Test Framework</a:t>
              </a:r>
              <a:r>
                <a:rPr lang="en-US" sz="591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)</a:t>
              </a:r>
            </a:p>
            <a:p>
              <a:pPr marL="457200" lvl="1" defTabSz="914400">
                <a:spcBef>
                  <a:spcPct val="20000"/>
                </a:spcBef>
                <a:defRPr/>
              </a:pPr>
              <a:r>
                <a:rPr lang="en-US" sz="591" b="1" dirty="0">
                  <a:solidFill>
                    <a:srgbClr val="081D58"/>
                  </a:solidFill>
                  <a:latin typeface="Times" pitchFamily="18" charset="0"/>
                  <a:cs typeface="Arial" pitchFamily="34" charset="0"/>
                </a:rPr>
                <a:t>Windriver Workbench</a:t>
              </a:r>
            </a:p>
          </p:txBody>
        </p:sp>
        <p:sp>
          <p:nvSpPr>
            <p:cNvPr id="114" name="TextBox 58"/>
            <p:cNvSpPr txBox="1">
              <a:spLocks noChangeArrowheads="1"/>
            </p:cNvSpPr>
            <p:nvPr/>
          </p:nvSpPr>
          <p:spPr bwMode="auto">
            <a:xfrm>
              <a:off x="6536018" y="2180414"/>
              <a:ext cx="662866" cy="158173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rgbClr val="3B4A1E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Tool Chain</a:t>
              </a:r>
            </a:p>
          </p:txBody>
        </p:sp>
        <p:sp>
          <p:nvSpPr>
            <p:cNvPr id="115" name="TextBox 114"/>
            <p:cNvSpPr txBox="1"/>
            <p:nvPr/>
          </p:nvSpPr>
          <p:spPr bwMode="auto">
            <a:xfrm>
              <a:off x="1796769" y="4326356"/>
              <a:ext cx="1022457" cy="255968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>
              <a:solidFill>
                <a:srgbClr val="4F81BD">
                  <a:lumMod val="75000"/>
                </a:srgbClr>
              </a:solidFill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1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Dynamics, Time, Environment Models               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792297" y="4595138"/>
              <a:ext cx="1018894" cy="248273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>
              <a:solidFill>
                <a:srgbClr val="4F81BD">
                  <a:lumMod val="75000"/>
                </a:srgbClr>
              </a:solidFill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3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Generic Systems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3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Models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796769" y="4062930"/>
              <a:ext cx="1017099" cy="255968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4F81BD">
                  <a:lumMod val="75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1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Specific System &amp; I/O Models (RAMTARES)               </a:t>
              </a:r>
            </a:p>
          </p:txBody>
        </p:sp>
        <p:cxnSp>
          <p:nvCxnSpPr>
            <p:cNvPr id="118" name="Straight Connector 117"/>
            <p:cNvCxnSpPr/>
            <p:nvPr/>
          </p:nvCxnSpPr>
          <p:spPr>
            <a:xfrm flipH="1">
              <a:off x="6238605" y="4546568"/>
              <a:ext cx="1055" cy="232537"/>
            </a:xfrm>
            <a:prstGeom prst="line">
              <a:avLst/>
            </a:prstGeom>
            <a:noFill/>
            <a:ln w="15875" cap="flat" cmpd="sng" algn="ctr">
              <a:solidFill>
                <a:srgbClr val="4F81BD">
                  <a:lumMod val="75000"/>
                </a:srgbClr>
              </a:solidFill>
              <a:prstDash val="solid"/>
              <a:headEnd type="none" w="med" len="med"/>
              <a:tailEnd type="none" w="med" len="sm"/>
            </a:ln>
            <a:effectLst/>
          </p:spPr>
        </p:cxnSp>
        <p:cxnSp>
          <p:nvCxnSpPr>
            <p:cNvPr id="119" name="Straight Connector 118"/>
            <p:cNvCxnSpPr>
              <a:endCxn id="96" idx="2"/>
            </p:cNvCxnSpPr>
            <p:nvPr/>
          </p:nvCxnSpPr>
          <p:spPr>
            <a:xfrm rot="16200000" flipH="1">
              <a:off x="6506495" y="4671053"/>
              <a:ext cx="208062" cy="8037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lumMod val="75000"/>
                </a:srgbClr>
              </a:solidFill>
              <a:prstDash val="solid"/>
              <a:headEnd type="none" w="med" len="med"/>
              <a:tailEnd type="none" w="med" len="sm"/>
            </a:ln>
            <a:effectLst/>
          </p:spPr>
        </p:cxnSp>
        <p:sp>
          <p:nvSpPr>
            <p:cNvPr id="120" name="TextBox 119"/>
            <p:cNvSpPr txBox="1"/>
            <p:nvPr/>
          </p:nvSpPr>
          <p:spPr>
            <a:xfrm>
              <a:off x="6927976" y="4065926"/>
              <a:ext cx="391121" cy="263051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4F81BD">
                  <a:lumMod val="75000"/>
                </a:srgbClr>
              </a:solidFill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5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Scripts</a:t>
              </a:r>
              <a:endPara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081D58"/>
                </a:solidFill>
                <a:effectLst/>
                <a:uLnTx/>
                <a:uFillTx/>
                <a:latin typeface="Times" pitchFamily="18" charset="0"/>
              </a:endParaRPr>
            </a:p>
          </p:txBody>
        </p:sp>
        <p:sp>
          <p:nvSpPr>
            <p:cNvPr id="121" name="Left Arrow 120"/>
            <p:cNvSpPr/>
            <p:nvPr/>
          </p:nvSpPr>
          <p:spPr>
            <a:xfrm>
              <a:off x="6547571" y="4530951"/>
              <a:ext cx="147341" cy="56258"/>
            </a:xfrm>
            <a:prstGeom prst="lef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575693" y="3442802"/>
              <a:ext cx="1318022" cy="170303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>
              <a:solidFill>
                <a:srgbClr val="4F81BD">
                  <a:lumMod val="75000"/>
                </a:srgbClr>
              </a:solidFill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3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Aitech SP0 Processor, cPCI</a:t>
              </a:r>
            </a:p>
          </p:txBody>
        </p:sp>
        <p:sp>
          <p:nvSpPr>
            <p:cNvPr id="123" name="Flowchart: Alternate Process 120"/>
            <p:cNvSpPr/>
            <p:nvPr/>
          </p:nvSpPr>
          <p:spPr>
            <a:xfrm rot="2279503">
              <a:off x="7222331" y="2237645"/>
              <a:ext cx="379511" cy="171450"/>
            </a:xfrm>
            <a:prstGeom prst="flowChartAlternateProcess">
              <a:avLst/>
            </a:prstGeom>
            <a:solidFill>
              <a:srgbClr val="404F21">
                <a:alpha val="48000"/>
              </a:srgbClr>
            </a:solidFill>
            <a:ln w="25400" cap="flat" cmpd="sng" algn="ctr">
              <a:solidFill>
                <a:srgbClr val="3B4A1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3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Open Source </a:t>
              </a:r>
            </a:p>
          </p:txBody>
        </p:sp>
        <p:sp>
          <p:nvSpPr>
            <p:cNvPr id="124" name="Flowchart: Alternate Process 40"/>
            <p:cNvSpPr/>
            <p:nvPr/>
          </p:nvSpPr>
          <p:spPr>
            <a:xfrm rot="2377666">
              <a:off x="2780969" y="3803613"/>
              <a:ext cx="415530" cy="171450"/>
            </a:xfrm>
            <a:prstGeom prst="flowChartAlternateProcess">
              <a:avLst/>
            </a:prstGeom>
            <a:solidFill>
              <a:srgbClr val="254061">
                <a:alpha val="47843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C++</a:t>
              </a:r>
              <a:r>
                <a:rPr kumimoji="0" lang="en-US" sz="101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2579476" y="4326878"/>
              <a:ext cx="241521" cy="214685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 dirty="0" smtClean="0">
                <a:ln>
                  <a:noFill/>
                </a:ln>
                <a:solidFill>
                  <a:srgbClr val="081D58"/>
                </a:solidFill>
                <a:effectLst/>
                <a:uLnTx/>
                <a:uFillTx/>
                <a:latin typeface="Times" pitchFamily="18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 bwMode="auto">
            <a:xfrm>
              <a:off x="2580309" y="4378940"/>
              <a:ext cx="268708" cy="2169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450" b="1" dirty="0">
                  <a:solidFill>
                    <a:srgbClr val="081D58"/>
                  </a:solidFill>
                  <a:latin typeface="Times" pitchFamily="18" charset="0"/>
                </a:rPr>
                <a:t>JEOD</a:t>
              </a: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2575003" y="4600453"/>
              <a:ext cx="245993" cy="214685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 dirty="0" smtClean="0">
                <a:ln>
                  <a:noFill/>
                </a:ln>
                <a:solidFill>
                  <a:srgbClr val="081D58"/>
                </a:solidFill>
                <a:effectLst/>
                <a:uLnTx/>
                <a:uFillTx/>
                <a:latin typeface="Times" pitchFamily="18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 bwMode="auto">
            <a:xfrm>
              <a:off x="2524350" y="4652515"/>
              <a:ext cx="360704" cy="2169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450" b="1" dirty="0">
                  <a:solidFill>
                    <a:srgbClr val="081D58"/>
                  </a:solidFill>
                  <a:latin typeface="Times" pitchFamily="18" charset="0"/>
                </a:rPr>
                <a:t>Valkyrie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1541830" y="4836755"/>
              <a:ext cx="1310474" cy="19828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 dirty="0" smtClean="0">
                <a:ln>
                  <a:noFill/>
                </a:ln>
                <a:solidFill>
                  <a:srgbClr val="081D58"/>
                </a:solidFill>
                <a:effectLst/>
                <a:uLnTx/>
                <a:uFillTx/>
                <a:latin typeface="Times" pitchFamily="18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1556577" y="4874695"/>
              <a:ext cx="1309985" cy="174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591" b="1" dirty="0">
                  <a:solidFill>
                    <a:srgbClr val="081D58"/>
                  </a:solidFill>
                  <a:latin typeface="Times" pitchFamily="18" charset="0"/>
                </a:rPr>
                <a:t>Trick Simulation Core (JSC)</a:t>
              </a:r>
            </a:p>
          </p:txBody>
        </p:sp>
        <p:sp>
          <p:nvSpPr>
            <p:cNvPr id="131" name="Rectangle 130"/>
            <p:cNvSpPr/>
            <p:nvPr/>
          </p:nvSpPr>
          <p:spPr bwMode="auto">
            <a:xfrm rot="16200000">
              <a:off x="1270119" y="4336940"/>
              <a:ext cx="773016" cy="19828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 dirty="0" smtClean="0">
                <a:ln>
                  <a:noFill/>
                </a:ln>
                <a:solidFill>
                  <a:srgbClr val="081D58"/>
                </a:solidFill>
                <a:effectLst/>
                <a:uLnTx/>
                <a:uFillTx/>
                <a:latin typeface="Times" pitchFamily="18" charset="0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 rot="16200000">
              <a:off x="1007193" y="4345358"/>
              <a:ext cx="1309985" cy="174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591" b="1" dirty="0">
                  <a:solidFill>
                    <a:srgbClr val="081D58"/>
                  </a:solidFill>
                  <a:latin typeface="Times" pitchFamily="18" charset="0"/>
                </a:rPr>
                <a:t>EDGE Visualization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927208" y="4229101"/>
              <a:ext cx="391121" cy="254467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4F81BD">
                  <a:lumMod val="75000"/>
                </a:srgbClr>
              </a:solidFill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4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Test </a:t>
              </a:r>
              <a:r>
                <a:rPr kumimoji="0" lang="en-US" sz="300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Framework</a:t>
              </a:r>
              <a:endParaRPr kumimoji="0" lang="en-US" sz="394" b="1" i="0" u="none" strike="noStrike" kern="0" cap="none" spc="0" normalizeH="0" baseline="0" noProof="0" dirty="0">
                <a:ln>
                  <a:noFill/>
                </a:ln>
                <a:solidFill>
                  <a:srgbClr val="081D58"/>
                </a:solidFill>
                <a:effectLst/>
                <a:uLnTx/>
                <a:uFillTx/>
                <a:latin typeface="Times" pitchFamily="18" charset="0"/>
              </a:endParaRPr>
            </a:p>
          </p:txBody>
        </p:sp>
        <p:sp>
          <p:nvSpPr>
            <p:cNvPr id="134" name="Flowchart: Alternate Process 43"/>
            <p:cNvSpPr/>
            <p:nvPr/>
          </p:nvSpPr>
          <p:spPr>
            <a:xfrm rot="2377666">
              <a:off x="7209327" y="4024171"/>
              <a:ext cx="410268" cy="168662"/>
            </a:xfrm>
            <a:prstGeom prst="flowChartAlternateProcess">
              <a:avLst/>
            </a:prstGeom>
            <a:solidFill>
              <a:srgbClr val="254061">
                <a:alpha val="47843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Java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4002234" y="3996445"/>
              <a:ext cx="1285097" cy="1140780"/>
            </a:xfrm>
            <a:prstGeom prst="roundRect">
              <a:avLst/>
            </a:prstGeom>
            <a:noFill/>
            <a:ln w="25400" cap="flat" cmpd="sng" algn="ctr">
              <a:solidFill>
                <a:srgbClr val="2108BA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TextBox 92"/>
            <p:cNvSpPr txBox="1">
              <a:spLocks noChangeArrowheads="1"/>
            </p:cNvSpPr>
            <p:nvPr/>
          </p:nvSpPr>
          <p:spPr bwMode="auto">
            <a:xfrm>
              <a:off x="4151483" y="4025113"/>
              <a:ext cx="907821" cy="213998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rgbClr val="2108B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Decom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System</a:t>
              </a:r>
              <a:endParaRPr kumimoji="0" lang="en-US" sz="1125" b="0" i="0" u="none" strike="noStrike" kern="0" cap="none" spc="0" normalizeH="0" baseline="0" noProof="0" dirty="0" smtClean="0">
                <a:ln>
                  <a:noFill/>
                </a:ln>
                <a:solidFill>
                  <a:srgbClr val="081D58"/>
                </a:solidFill>
                <a:effectLst/>
                <a:uLnTx/>
                <a:uFillTx/>
                <a:latin typeface="Times" pitchFamily="18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 rot="16200000">
              <a:off x="4416264" y="4308812"/>
              <a:ext cx="457228" cy="114463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91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072468" y="4943640"/>
              <a:ext cx="1144633" cy="174150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>
              <a:solidFill>
                <a:srgbClr val="4F81BD">
                  <a:lumMod val="75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1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Linux OS</a:t>
              </a: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4056562" y="4178389"/>
              <a:ext cx="1149108" cy="341654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Payload Telemetry Processor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4167566" y="4672401"/>
              <a:ext cx="927328" cy="262596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12-&gt;8 bit down select &amp; packetization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1" name="Straight Arrow Connector 140"/>
            <p:cNvCxnSpPr>
              <a:stCxn id="139" idx="2"/>
              <a:endCxn id="140" idx="0"/>
            </p:cNvCxnSpPr>
            <p:nvPr/>
          </p:nvCxnSpPr>
          <p:spPr>
            <a:xfrm>
              <a:off x="4631117" y="4520043"/>
              <a:ext cx="113" cy="152358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142" name="Straight Arrow Connector 141"/>
            <p:cNvCxnSpPr>
              <a:stCxn id="135" idx="3"/>
              <a:endCxn id="96" idx="1"/>
            </p:cNvCxnSpPr>
            <p:nvPr/>
          </p:nvCxnSpPr>
          <p:spPr>
            <a:xfrm>
              <a:off x="5287332" y="4566835"/>
              <a:ext cx="713744" cy="6059"/>
            </a:xfrm>
            <a:prstGeom prst="straightConnector1">
              <a:avLst/>
            </a:prstGeom>
            <a:noFill/>
            <a:ln w="76200" cap="flat" cmpd="sng" algn="ctr">
              <a:solidFill>
                <a:srgbClr val="4F81BD">
                  <a:lumMod val="75000"/>
                </a:srgbClr>
              </a:solidFill>
              <a:prstDash val="solid"/>
              <a:headEnd type="triangle"/>
              <a:tailEnd type="triangle" w="med" len="med"/>
            </a:ln>
            <a:effectLst/>
          </p:spPr>
        </p:cxnSp>
        <p:sp>
          <p:nvSpPr>
            <p:cNvPr id="143" name="TextBox 142"/>
            <p:cNvSpPr txBox="1"/>
            <p:nvPr/>
          </p:nvSpPr>
          <p:spPr>
            <a:xfrm>
              <a:off x="4000500" y="2840283"/>
              <a:ext cx="482931" cy="404213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MPCV GNC Autocode</a:t>
              </a:r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1778053" y="2344336"/>
              <a:ext cx="851392" cy="749864"/>
            </a:xfrm>
            <a:prstGeom prst="roundRect">
              <a:avLst/>
            </a:prstGeom>
            <a:noFill/>
            <a:ln w="25400" cap="flat" cmpd="sng" algn="ctr">
              <a:solidFill>
                <a:srgbClr val="2108BA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TextBox 92"/>
            <p:cNvSpPr txBox="1">
              <a:spLocks noChangeArrowheads="1"/>
            </p:cNvSpPr>
            <p:nvPr/>
          </p:nvSpPr>
          <p:spPr bwMode="auto">
            <a:xfrm>
              <a:off x="2037476" y="2230707"/>
              <a:ext cx="489236" cy="248145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rgbClr val="2108B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EDR</a:t>
              </a:r>
            </a:p>
          </p:txBody>
        </p:sp>
        <p:sp>
          <p:nvSpPr>
            <p:cNvPr id="146" name="Rectangle 145"/>
            <p:cNvSpPr/>
            <p:nvPr/>
          </p:nvSpPr>
          <p:spPr>
            <a:xfrm rot="16200000">
              <a:off x="1902299" y="2387203"/>
              <a:ext cx="590448" cy="72758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91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829257" y="2914197"/>
              <a:ext cx="732053" cy="174150"/>
            </a:xfrm>
            <a:prstGeom prst="rect">
              <a:avLst/>
            </a:prstGeom>
            <a:solidFill>
              <a:srgbClr val="9BBB59">
                <a:lumMod val="20000"/>
                <a:lumOff val="80000"/>
              </a:srgbClr>
            </a:solidFill>
            <a:ln>
              <a:solidFill>
                <a:srgbClr val="4F81BD">
                  <a:lumMod val="75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1" b="1" i="0" u="none" strike="noStrike" kern="0" cap="none" spc="0" normalizeH="0" baseline="0" noProof="0" dirty="0">
                  <a:ln>
                    <a:noFill/>
                  </a:ln>
                  <a:solidFill>
                    <a:srgbClr val="081D58"/>
                  </a:solidFill>
                  <a:effectLst/>
                  <a:uLnTx/>
                  <a:uFillTx/>
                  <a:latin typeface="Times" pitchFamily="18" charset="0"/>
                </a:rPr>
                <a:t>Rasberry Pi</a:t>
              </a:r>
            </a:p>
          </p:txBody>
        </p:sp>
        <p:sp>
          <p:nvSpPr>
            <p:cNvPr id="148" name="Rectangle 147"/>
            <p:cNvSpPr/>
            <p:nvPr/>
          </p:nvSpPr>
          <p:spPr bwMode="auto">
            <a:xfrm>
              <a:off x="1887488" y="2572563"/>
              <a:ext cx="620613" cy="336434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AA-2 Custom Application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lowchart: Alternate Process 42"/>
            <p:cNvSpPr/>
            <p:nvPr/>
          </p:nvSpPr>
          <p:spPr bwMode="auto">
            <a:xfrm rot="2377666">
              <a:off x="5092094" y="4044814"/>
              <a:ext cx="412097" cy="172573"/>
            </a:xfrm>
            <a:prstGeom prst="flowChartAlternateProcess">
              <a:avLst/>
            </a:prstGeom>
            <a:solidFill>
              <a:srgbClr val="254061">
                <a:alpha val="47843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C/C++</a:t>
              </a:r>
              <a:r>
                <a:rPr kumimoji="0" lang="en-US" sz="67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001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38576" tIns="19289" rIns="38576" bIns="19289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/>
              <a:t>AA-2 Flight </a:t>
            </a:r>
            <a:r>
              <a:rPr lang="en-US" dirty="0"/>
              <a:t>Software Architecture</a:t>
            </a:r>
          </a:p>
        </p:txBody>
      </p:sp>
      <p:sp>
        <p:nvSpPr>
          <p:cNvPr id="88" name="Freeform 131"/>
          <p:cNvSpPr>
            <a:spLocks/>
          </p:cNvSpPr>
          <p:nvPr/>
        </p:nvSpPr>
        <p:spPr bwMode="auto">
          <a:xfrm>
            <a:off x="5523142" y="1838257"/>
            <a:ext cx="624775" cy="615491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anchor="ctr" anchorCtr="0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Command 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Ingest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500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(10 Hz)</a:t>
            </a:r>
          </a:p>
        </p:txBody>
      </p:sp>
      <p:sp>
        <p:nvSpPr>
          <p:cNvPr id="89" name="Freeform 131"/>
          <p:cNvSpPr>
            <a:spLocks/>
          </p:cNvSpPr>
          <p:nvPr/>
        </p:nvSpPr>
        <p:spPr bwMode="auto">
          <a:xfrm>
            <a:off x="4875367" y="1838256"/>
            <a:ext cx="607019" cy="614146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anchor="ctr" anchorCtr="0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Telemetry 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Output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500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(40 Hz)</a:t>
            </a:r>
          </a:p>
        </p:txBody>
      </p:sp>
      <p:sp>
        <p:nvSpPr>
          <p:cNvPr id="156" name="Freeform 73"/>
          <p:cNvSpPr>
            <a:spLocks/>
          </p:cNvSpPr>
          <p:nvPr/>
        </p:nvSpPr>
        <p:spPr bwMode="auto">
          <a:xfrm>
            <a:off x="6343216" y="5119402"/>
            <a:ext cx="540136" cy="517065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6350">
            <a:solidFill>
              <a:srgbClr val="44546A"/>
            </a:solidFill>
            <a:round/>
            <a:headEnd/>
            <a:tailEnd/>
          </a:ln>
        </p:spPr>
        <p:txBody>
          <a:bodyPr anchor="ctr" anchorCtr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Executive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Services</a:t>
            </a:r>
          </a:p>
        </p:txBody>
      </p:sp>
      <p:sp>
        <p:nvSpPr>
          <p:cNvPr id="157" name="Freeform 73"/>
          <p:cNvSpPr>
            <a:spLocks/>
          </p:cNvSpPr>
          <p:nvPr/>
        </p:nvSpPr>
        <p:spPr bwMode="auto">
          <a:xfrm>
            <a:off x="6952816" y="5119402"/>
            <a:ext cx="540136" cy="517065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6350">
            <a:solidFill>
              <a:srgbClr val="44546A"/>
            </a:solidFill>
            <a:round/>
            <a:headEnd/>
            <a:tailEnd/>
          </a:ln>
        </p:spPr>
        <p:txBody>
          <a:bodyPr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Event Services</a:t>
            </a:r>
          </a:p>
        </p:txBody>
      </p:sp>
      <p:sp>
        <p:nvSpPr>
          <p:cNvPr id="158" name="Freeform 73"/>
          <p:cNvSpPr>
            <a:spLocks/>
          </p:cNvSpPr>
          <p:nvPr/>
        </p:nvSpPr>
        <p:spPr bwMode="auto">
          <a:xfrm>
            <a:off x="7562416" y="5119402"/>
            <a:ext cx="540136" cy="517065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6350">
            <a:solidFill>
              <a:srgbClr val="44546A"/>
            </a:solidFill>
            <a:round/>
            <a:headEnd/>
            <a:tailEnd/>
          </a:ln>
        </p:spPr>
        <p:txBody>
          <a:bodyPr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Table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Services</a:t>
            </a:r>
          </a:p>
        </p:txBody>
      </p:sp>
      <p:sp>
        <p:nvSpPr>
          <p:cNvPr id="159" name="Freeform 123"/>
          <p:cNvSpPr>
            <a:spLocks/>
          </p:cNvSpPr>
          <p:nvPr/>
        </p:nvSpPr>
        <p:spPr bwMode="auto">
          <a:xfrm>
            <a:off x="2023803" y="2100320"/>
            <a:ext cx="410094" cy="395287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ED7D31">
              <a:lumMod val="40000"/>
              <a:lumOff val="6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anchor="ctr" anchorCtr="0">
            <a:norm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 pitchFamily="25" charset="0"/>
                <a:cs typeface="Arial" pitchFamily="25" charset="0"/>
              </a:rPr>
              <a:t>A  IO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 pitchFamily="25" charset="0"/>
                <a:cs typeface="Arial" pitchFamily="25" charset="0"/>
              </a:rPr>
              <a:t>(40Hz)</a:t>
            </a:r>
          </a:p>
        </p:txBody>
      </p:sp>
      <p:sp>
        <p:nvSpPr>
          <p:cNvPr id="160" name="Freeform 123"/>
          <p:cNvSpPr>
            <a:spLocks/>
          </p:cNvSpPr>
          <p:nvPr/>
        </p:nvSpPr>
        <p:spPr bwMode="auto">
          <a:xfrm>
            <a:off x="2507522" y="2100320"/>
            <a:ext cx="387350" cy="395287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ED7D31">
              <a:lumMod val="40000"/>
              <a:lumOff val="60000"/>
            </a:srgb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1" name="Freeform 6"/>
          <p:cNvSpPr>
            <a:spLocks/>
          </p:cNvSpPr>
          <p:nvPr/>
        </p:nvSpPr>
        <p:spPr bwMode="auto">
          <a:xfrm>
            <a:off x="6983757" y="6042242"/>
            <a:ext cx="258762" cy="260350"/>
          </a:xfrm>
          <a:custGeom>
            <a:avLst/>
            <a:gdLst>
              <a:gd name="T0" fmla="*/ 0 w 155"/>
              <a:gd name="T1" fmla="*/ 2147483647 h 154"/>
              <a:gd name="T2" fmla="*/ 2147483647 w 155"/>
              <a:gd name="T3" fmla="*/ 2147483647 h 154"/>
              <a:gd name="T4" fmla="*/ 2147483647 w 155"/>
              <a:gd name="T5" fmla="*/ 2147483647 h 154"/>
              <a:gd name="T6" fmla="*/ 2147483647 w 155"/>
              <a:gd name="T7" fmla="*/ 2147483647 h 154"/>
              <a:gd name="T8" fmla="*/ 2147483647 w 155"/>
              <a:gd name="T9" fmla="*/ 2147483647 h 154"/>
              <a:gd name="T10" fmla="*/ 2147483647 w 155"/>
              <a:gd name="T11" fmla="*/ 2147483647 h 154"/>
              <a:gd name="T12" fmla="*/ 2147483647 w 155"/>
              <a:gd name="T13" fmla="*/ 2147483647 h 154"/>
              <a:gd name="T14" fmla="*/ 2147483647 w 155"/>
              <a:gd name="T15" fmla="*/ 2147483647 h 154"/>
              <a:gd name="T16" fmla="*/ 2147483647 w 155"/>
              <a:gd name="T17" fmla="*/ 2147483647 h 154"/>
              <a:gd name="T18" fmla="*/ 2147483647 w 155"/>
              <a:gd name="T19" fmla="*/ 2147483647 h 154"/>
              <a:gd name="T20" fmla="*/ 2147483647 w 155"/>
              <a:gd name="T21" fmla="*/ 0 h 154"/>
              <a:gd name="T22" fmla="*/ 2147483647 w 155"/>
              <a:gd name="T23" fmla="*/ 0 h 154"/>
              <a:gd name="T24" fmla="*/ 2147483647 w 155"/>
              <a:gd name="T25" fmla="*/ 0 h 154"/>
              <a:gd name="T26" fmla="*/ 2147483647 w 155"/>
              <a:gd name="T27" fmla="*/ 2147483647 h 154"/>
              <a:gd name="T28" fmla="*/ 2147483647 w 155"/>
              <a:gd name="T29" fmla="*/ 2147483647 h 154"/>
              <a:gd name="T30" fmla="*/ 2147483647 w 155"/>
              <a:gd name="T31" fmla="*/ 2147483647 h 154"/>
              <a:gd name="T32" fmla="*/ 2147483647 w 155"/>
              <a:gd name="T33" fmla="*/ 2147483647 h 154"/>
              <a:gd name="T34" fmla="*/ 2147483647 w 155"/>
              <a:gd name="T35" fmla="*/ 2147483647 h 154"/>
              <a:gd name="T36" fmla="*/ 2147483647 w 155"/>
              <a:gd name="T37" fmla="*/ 2147483647 h 154"/>
              <a:gd name="T38" fmla="*/ 2147483647 w 155"/>
              <a:gd name="T39" fmla="*/ 2147483647 h 154"/>
              <a:gd name="T40" fmla="*/ 2147483647 w 155"/>
              <a:gd name="T41" fmla="*/ 2147483647 h 154"/>
              <a:gd name="T42" fmla="*/ 2147483647 w 155"/>
              <a:gd name="T43" fmla="*/ 2147483647 h 154"/>
              <a:gd name="T44" fmla="*/ 2147483647 w 155"/>
              <a:gd name="T45" fmla="*/ 2147483647 h 154"/>
              <a:gd name="T46" fmla="*/ 2147483647 w 155"/>
              <a:gd name="T47" fmla="*/ 2147483647 h 154"/>
              <a:gd name="T48" fmla="*/ 2147483647 w 155"/>
              <a:gd name="T49" fmla="*/ 2147483647 h 154"/>
              <a:gd name="T50" fmla="*/ 2147483647 w 155"/>
              <a:gd name="T51" fmla="*/ 2147483647 h 154"/>
              <a:gd name="T52" fmla="*/ 2147483647 w 155"/>
              <a:gd name="T53" fmla="*/ 2147483647 h 154"/>
              <a:gd name="T54" fmla="*/ 2147483647 w 155"/>
              <a:gd name="T55" fmla="*/ 2147483647 h 154"/>
              <a:gd name="T56" fmla="*/ 2147483647 w 155"/>
              <a:gd name="T57" fmla="*/ 2147483647 h 154"/>
              <a:gd name="T58" fmla="*/ 2147483647 w 155"/>
              <a:gd name="T59" fmla="*/ 2147483647 h 154"/>
              <a:gd name="T60" fmla="*/ 2147483647 w 155"/>
              <a:gd name="T61" fmla="*/ 2147483647 h 154"/>
              <a:gd name="T62" fmla="*/ 2147483647 w 155"/>
              <a:gd name="T63" fmla="*/ 2147483647 h 154"/>
              <a:gd name="T64" fmla="*/ 2147483647 w 155"/>
              <a:gd name="T65" fmla="*/ 2147483647 h 154"/>
              <a:gd name="T66" fmla="*/ 2147483647 w 155"/>
              <a:gd name="T67" fmla="*/ 2147483647 h 154"/>
              <a:gd name="T68" fmla="*/ 2147483647 w 155"/>
              <a:gd name="T69" fmla="*/ 2147483647 h 154"/>
              <a:gd name="T70" fmla="*/ 2147483647 w 155"/>
              <a:gd name="T71" fmla="*/ 2147483647 h 154"/>
              <a:gd name="T72" fmla="*/ 2147483647 w 155"/>
              <a:gd name="T73" fmla="*/ 2147483647 h 154"/>
              <a:gd name="T74" fmla="*/ 2147483647 w 155"/>
              <a:gd name="T75" fmla="*/ 2147483647 h 154"/>
              <a:gd name="T76" fmla="*/ 2147483647 w 155"/>
              <a:gd name="T77" fmla="*/ 2147483647 h 154"/>
              <a:gd name="T78" fmla="*/ 2147483647 w 155"/>
              <a:gd name="T79" fmla="*/ 2147483647 h 154"/>
              <a:gd name="T80" fmla="*/ 2147483647 w 155"/>
              <a:gd name="T81" fmla="*/ 2147483647 h 154"/>
              <a:gd name="T82" fmla="*/ 2147483647 w 155"/>
              <a:gd name="T83" fmla="*/ 2147483647 h 154"/>
              <a:gd name="T84" fmla="*/ 2147483647 w 155"/>
              <a:gd name="T85" fmla="*/ 2147483647 h 154"/>
              <a:gd name="T86" fmla="*/ 2147483647 w 155"/>
              <a:gd name="T87" fmla="*/ 2147483647 h 154"/>
              <a:gd name="T88" fmla="*/ 0 w 155"/>
              <a:gd name="T89" fmla="*/ 2147483647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2" name="Rectangle 7"/>
          <p:cNvSpPr>
            <a:spLocks noChangeArrowheads="1"/>
          </p:cNvSpPr>
          <p:nvPr/>
        </p:nvSpPr>
        <p:spPr bwMode="auto">
          <a:xfrm>
            <a:off x="7283273" y="6091455"/>
            <a:ext cx="1256754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Mission  Specific Apps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163" name="Freeform 43"/>
          <p:cNvSpPr>
            <a:spLocks/>
          </p:cNvSpPr>
          <p:nvPr/>
        </p:nvSpPr>
        <p:spPr bwMode="auto">
          <a:xfrm>
            <a:off x="4770782" y="5732680"/>
            <a:ext cx="258762" cy="260350"/>
          </a:xfrm>
          <a:custGeom>
            <a:avLst/>
            <a:gdLst>
              <a:gd name="T0" fmla="*/ 0 w 155"/>
              <a:gd name="T1" fmla="*/ 2147483647 h 155"/>
              <a:gd name="T2" fmla="*/ 2147483647 w 155"/>
              <a:gd name="T3" fmla="*/ 2147483647 h 155"/>
              <a:gd name="T4" fmla="*/ 2147483647 w 155"/>
              <a:gd name="T5" fmla="*/ 2147483647 h 155"/>
              <a:gd name="T6" fmla="*/ 2147483647 w 155"/>
              <a:gd name="T7" fmla="*/ 2147483647 h 155"/>
              <a:gd name="T8" fmla="*/ 2147483647 w 155"/>
              <a:gd name="T9" fmla="*/ 2147483647 h 155"/>
              <a:gd name="T10" fmla="*/ 2147483647 w 155"/>
              <a:gd name="T11" fmla="*/ 2147483647 h 155"/>
              <a:gd name="T12" fmla="*/ 2147483647 w 155"/>
              <a:gd name="T13" fmla="*/ 2147483647 h 155"/>
              <a:gd name="T14" fmla="*/ 2147483647 w 155"/>
              <a:gd name="T15" fmla="*/ 2147483647 h 155"/>
              <a:gd name="T16" fmla="*/ 2147483647 w 155"/>
              <a:gd name="T17" fmla="*/ 2147483647 h 155"/>
              <a:gd name="T18" fmla="*/ 2147483647 w 155"/>
              <a:gd name="T19" fmla="*/ 2147483647 h 155"/>
              <a:gd name="T20" fmla="*/ 2147483647 w 155"/>
              <a:gd name="T21" fmla="*/ 2147483647 h 155"/>
              <a:gd name="T22" fmla="*/ 2147483647 w 155"/>
              <a:gd name="T23" fmla="*/ 0 h 155"/>
              <a:gd name="T24" fmla="*/ 2147483647 w 155"/>
              <a:gd name="T25" fmla="*/ 2147483647 h 155"/>
              <a:gd name="T26" fmla="*/ 2147483647 w 155"/>
              <a:gd name="T27" fmla="*/ 2147483647 h 155"/>
              <a:gd name="T28" fmla="*/ 2147483647 w 155"/>
              <a:gd name="T29" fmla="*/ 2147483647 h 155"/>
              <a:gd name="T30" fmla="*/ 2147483647 w 155"/>
              <a:gd name="T31" fmla="*/ 2147483647 h 155"/>
              <a:gd name="T32" fmla="*/ 2147483647 w 155"/>
              <a:gd name="T33" fmla="*/ 2147483647 h 155"/>
              <a:gd name="T34" fmla="*/ 2147483647 w 155"/>
              <a:gd name="T35" fmla="*/ 2147483647 h 155"/>
              <a:gd name="T36" fmla="*/ 2147483647 w 155"/>
              <a:gd name="T37" fmla="*/ 2147483647 h 155"/>
              <a:gd name="T38" fmla="*/ 2147483647 w 155"/>
              <a:gd name="T39" fmla="*/ 2147483647 h 155"/>
              <a:gd name="T40" fmla="*/ 2147483647 w 155"/>
              <a:gd name="T41" fmla="*/ 2147483647 h 155"/>
              <a:gd name="T42" fmla="*/ 2147483647 w 155"/>
              <a:gd name="T43" fmla="*/ 2147483647 h 155"/>
              <a:gd name="T44" fmla="*/ 2147483647 w 155"/>
              <a:gd name="T45" fmla="*/ 2147483647 h 155"/>
              <a:gd name="T46" fmla="*/ 2147483647 w 155"/>
              <a:gd name="T47" fmla="*/ 2147483647 h 155"/>
              <a:gd name="T48" fmla="*/ 2147483647 w 155"/>
              <a:gd name="T49" fmla="*/ 2147483647 h 155"/>
              <a:gd name="T50" fmla="*/ 2147483647 w 155"/>
              <a:gd name="T51" fmla="*/ 2147483647 h 155"/>
              <a:gd name="T52" fmla="*/ 2147483647 w 155"/>
              <a:gd name="T53" fmla="*/ 2147483647 h 155"/>
              <a:gd name="T54" fmla="*/ 2147483647 w 155"/>
              <a:gd name="T55" fmla="*/ 2147483647 h 155"/>
              <a:gd name="T56" fmla="*/ 2147483647 w 155"/>
              <a:gd name="T57" fmla="*/ 2147483647 h 155"/>
              <a:gd name="T58" fmla="*/ 2147483647 w 155"/>
              <a:gd name="T59" fmla="*/ 2147483647 h 155"/>
              <a:gd name="T60" fmla="*/ 2147483647 w 155"/>
              <a:gd name="T61" fmla="*/ 2147483647 h 155"/>
              <a:gd name="T62" fmla="*/ 2147483647 w 155"/>
              <a:gd name="T63" fmla="*/ 2147483647 h 155"/>
              <a:gd name="T64" fmla="*/ 2147483647 w 155"/>
              <a:gd name="T65" fmla="*/ 2147483647 h 155"/>
              <a:gd name="T66" fmla="*/ 2147483647 w 155"/>
              <a:gd name="T67" fmla="*/ 2147483647 h 155"/>
              <a:gd name="T68" fmla="*/ 2147483647 w 155"/>
              <a:gd name="T69" fmla="*/ 2147483647 h 155"/>
              <a:gd name="T70" fmla="*/ 2147483647 w 155"/>
              <a:gd name="T71" fmla="*/ 2147483647 h 155"/>
              <a:gd name="T72" fmla="*/ 2147483647 w 155"/>
              <a:gd name="T73" fmla="*/ 2147483647 h 155"/>
              <a:gd name="T74" fmla="*/ 2147483647 w 155"/>
              <a:gd name="T75" fmla="*/ 2147483647 h 155"/>
              <a:gd name="T76" fmla="*/ 2147483647 w 155"/>
              <a:gd name="T77" fmla="*/ 2147483647 h 155"/>
              <a:gd name="T78" fmla="*/ 2147483647 w 155"/>
              <a:gd name="T79" fmla="*/ 2147483647 h 155"/>
              <a:gd name="T80" fmla="*/ 2147483647 w 155"/>
              <a:gd name="T81" fmla="*/ 2147483647 h 155"/>
              <a:gd name="T82" fmla="*/ 2147483647 w 155"/>
              <a:gd name="T83" fmla="*/ 2147483647 h 155"/>
              <a:gd name="T84" fmla="*/ 2147483647 w 155"/>
              <a:gd name="T85" fmla="*/ 2147483647 h 155"/>
              <a:gd name="T86" fmla="*/ 2147483647 w 155"/>
              <a:gd name="T87" fmla="*/ 2147483647 h 155"/>
              <a:gd name="T88" fmla="*/ 0 w 155"/>
              <a:gd name="T89" fmla="*/ 2147483647 h 15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5"/>
              <a:gd name="T137" fmla="*/ 155 w 155"/>
              <a:gd name="T138" fmla="*/ 155 h 15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5">
                <a:moveTo>
                  <a:pt x="0" y="78"/>
                </a:moveTo>
                <a:lnTo>
                  <a:pt x="1" y="67"/>
                </a:lnTo>
                <a:lnTo>
                  <a:pt x="3" y="56"/>
                </a:lnTo>
                <a:lnTo>
                  <a:pt x="7" y="46"/>
                </a:lnTo>
                <a:lnTo>
                  <a:pt x="12" y="36"/>
                </a:lnTo>
                <a:lnTo>
                  <a:pt x="19" y="27"/>
                </a:lnTo>
                <a:lnTo>
                  <a:pt x="27" y="19"/>
                </a:lnTo>
                <a:lnTo>
                  <a:pt x="35" y="13"/>
                </a:lnTo>
                <a:lnTo>
                  <a:pt x="45" y="7"/>
                </a:lnTo>
                <a:lnTo>
                  <a:pt x="56" y="4"/>
                </a:lnTo>
                <a:lnTo>
                  <a:pt x="66" y="1"/>
                </a:lnTo>
                <a:lnTo>
                  <a:pt x="77" y="0"/>
                </a:lnTo>
                <a:lnTo>
                  <a:pt x="88" y="1"/>
                </a:lnTo>
                <a:lnTo>
                  <a:pt x="99" y="4"/>
                </a:lnTo>
                <a:lnTo>
                  <a:pt x="110" y="7"/>
                </a:lnTo>
                <a:lnTo>
                  <a:pt x="119" y="13"/>
                </a:lnTo>
                <a:lnTo>
                  <a:pt x="128" y="19"/>
                </a:lnTo>
                <a:lnTo>
                  <a:pt x="136" y="27"/>
                </a:lnTo>
                <a:lnTo>
                  <a:pt x="142" y="36"/>
                </a:lnTo>
                <a:lnTo>
                  <a:pt x="148" y="46"/>
                </a:lnTo>
                <a:lnTo>
                  <a:pt x="152" y="56"/>
                </a:lnTo>
                <a:lnTo>
                  <a:pt x="154" y="67"/>
                </a:lnTo>
                <a:lnTo>
                  <a:pt x="155" y="78"/>
                </a:lnTo>
                <a:lnTo>
                  <a:pt x="154" y="88"/>
                </a:lnTo>
                <a:lnTo>
                  <a:pt x="152" y="99"/>
                </a:lnTo>
                <a:lnTo>
                  <a:pt x="148" y="110"/>
                </a:lnTo>
                <a:lnTo>
                  <a:pt x="142" y="119"/>
                </a:lnTo>
                <a:lnTo>
                  <a:pt x="136" y="128"/>
                </a:lnTo>
                <a:lnTo>
                  <a:pt x="128" y="136"/>
                </a:lnTo>
                <a:lnTo>
                  <a:pt x="119" y="143"/>
                </a:lnTo>
                <a:lnTo>
                  <a:pt x="110" y="148"/>
                </a:lnTo>
                <a:lnTo>
                  <a:pt x="99" y="152"/>
                </a:lnTo>
                <a:lnTo>
                  <a:pt x="88" y="154"/>
                </a:lnTo>
                <a:lnTo>
                  <a:pt x="77" y="155"/>
                </a:lnTo>
                <a:lnTo>
                  <a:pt x="66" y="154"/>
                </a:lnTo>
                <a:lnTo>
                  <a:pt x="56" y="152"/>
                </a:lnTo>
                <a:lnTo>
                  <a:pt x="45" y="148"/>
                </a:lnTo>
                <a:lnTo>
                  <a:pt x="35" y="143"/>
                </a:lnTo>
                <a:lnTo>
                  <a:pt x="27" y="136"/>
                </a:lnTo>
                <a:lnTo>
                  <a:pt x="19" y="128"/>
                </a:lnTo>
                <a:lnTo>
                  <a:pt x="12" y="119"/>
                </a:lnTo>
                <a:lnTo>
                  <a:pt x="7" y="110"/>
                </a:lnTo>
                <a:lnTo>
                  <a:pt x="3" y="99"/>
                </a:lnTo>
                <a:lnTo>
                  <a:pt x="1" y="88"/>
                </a:lnTo>
                <a:lnTo>
                  <a:pt x="0" y="78"/>
                </a:lnTo>
                <a:close/>
              </a:path>
            </a:pathLst>
          </a:custGeom>
          <a:solidFill>
            <a:srgbClr val="00FF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4" name="Freeform 44"/>
          <p:cNvSpPr>
            <a:spLocks/>
          </p:cNvSpPr>
          <p:nvPr/>
        </p:nvSpPr>
        <p:spPr bwMode="auto">
          <a:xfrm>
            <a:off x="4770782" y="6043830"/>
            <a:ext cx="258762" cy="258762"/>
          </a:xfrm>
          <a:custGeom>
            <a:avLst/>
            <a:gdLst>
              <a:gd name="T0" fmla="*/ 0 w 155"/>
              <a:gd name="T1" fmla="*/ 2147483647 h 154"/>
              <a:gd name="T2" fmla="*/ 2147483647 w 155"/>
              <a:gd name="T3" fmla="*/ 2147483647 h 154"/>
              <a:gd name="T4" fmla="*/ 2147483647 w 155"/>
              <a:gd name="T5" fmla="*/ 2147483647 h 154"/>
              <a:gd name="T6" fmla="*/ 2147483647 w 155"/>
              <a:gd name="T7" fmla="*/ 2147483647 h 154"/>
              <a:gd name="T8" fmla="*/ 2147483647 w 155"/>
              <a:gd name="T9" fmla="*/ 2147483647 h 154"/>
              <a:gd name="T10" fmla="*/ 2147483647 w 155"/>
              <a:gd name="T11" fmla="*/ 2147483647 h 154"/>
              <a:gd name="T12" fmla="*/ 2147483647 w 155"/>
              <a:gd name="T13" fmla="*/ 2147483647 h 154"/>
              <a:gd name="T14" fmla="*/ 2147483647 w 155"/>
              <a:gd name="T15" fmla="*/ 2147483647 h 154"/>
              <a:gd name="T16" fmla="*/ 2147483647 w 155"/>
              <a:gd name="T17" fmla="*/ 2147483647 h 154"/>
              <a:gd name="T18" fmla="*/ 2147483647 w 155"/>
              <a:gd name="T19" fmla="*/ 2147483647 h 154"/>
              <a:gd name="T20" fmla="*/ 2147483647 w 155"/>
              <a:gd name="T21" fmla="*/ 0 h 154"/>
              <a:gd name="T22" fmla="*/ 2147483647 w 155"/>
              <a:gd name="T23" fmla="*/ 0 h 154"/>
              <a:gd name="T24" fmla="*/ 2147483647 w 155"/>
              <a:gd name="T25" fmla="*/ 0 h 154"/>
              <a:gd name="T26" fmla="*/ 2147483647 w 155"/>
              <a:gd name="T27" fmla="*/ 2147483647 h 154"/>
              <a:gd name="T28" fmla="*/ 2147483647 w 155"/>
              <a:gd name="T29" fmla="*/ 2147483647 h 154"/>
              <a:gd name="T30" fmla="*/ 2147483647 w 155"/>
              <a:gd name="T31" fmla="*/ 2147483647 h 154"/>
              <a:gd name="T32" fmla="*/ 2147483647 w 155"/>
              <a:gd name="T33" fmla="*/ 2147483647 h 154"/>
              <a:gd name="T34" fmla="*/ 2147483647 w 155"/>
              <a:gd name="T35" fmla="*/ 2147483647 h 154"/>
              <a:gd name="T36" fmla="*/ 2147483647 w 155"/>
              <a:gd name="T37" fmla="*/ 2147483647 h 154"/>
              <a:gd name="T38" fmla="*/ 2147483647 w 155"/>
              <a:gd name="T39" fmla="*/ 2147483647 h 154"/>
              <a:gd name="T40" fmla="*/ 2147483647 w 155"/>
              <a:gd name="T41" fmla="*/ 2147483647 h 154"/>
              <a:gd name="T42" fmla="*/ 2147483647 w 155"/>
              <a:gd name="T43" fmla="*/ 2147483647 h 154"/>
              <a:gd name="T44" fmla="*/ 2147483647 w 155"/>
              <a:gd name="T45" fmla="*/ 2147483647 h 154"/>
              <a:gd name="T46" fmla="*/ 2147483647 w 155"/>
              <a:gd name="T47" fmla="*/ 2147483647 h 154"/>
              <a:gd name="T48" fmla="*/ 2147483647 w 155"/>
              <a:gd name="T49" fmla="*/ 2147483647 h 154"/>
              <a:gd name="T50" fmla="*/ 2147483647 w 155"/>
              <a:gd name="T51" fmla="*/ 2147483647 h 154"/>
              <a:gd name="T52" fmla="*/ 2147483647 w 155"/>
              <a:gd name="T53" fmla="*/ 2147483647 h 154"/>
              <a:gd name="T54" fmla="*/ 2147483647 w 155"/>
              <a:gd name="T55" fmla="*/ 2147483647 h 154"/>
              <a:gd name="T56" fmla="*/ 2147483647 w 155"/>
              <a:gd name="T57" fmla="*/ 2147483647 h 154"/>
              <a:gd name="T58" fmla="*/ 2147483647 w 155"/>
              <a:gd name="T59" fmla="*/ 2147483647 h 154"/>
              <a:gd name="T60" fmla="*/ 2147483647 w 155"/>
              <a:gd name="T61" fmla="*/ 2147483647 h 154"/>
              <a:gd name="T62" fmla="*/ 2147483647 w 155"/>
              <a:gd name="T63" fmla="*/ 2147483647 h 154"/>
              <a:gd name="T64" fmla="*/ 2147483647 w 155"/>
              <a:gd name="T65" fmla="*/ 2147483647 h 154"/>
              <a:gd name="T66" fmla="*/ 2147483647 w 155"/>
              <a:gd name="T67" fmla="*/ 2147483647 h 154"/>
              <a:gd name="T68" fmla="*/ 2147483647 w 155"/>
              <a:gd name="T69" fmla="*/ 2147483647 h 154"/>
              <a:gd name="T70" fmla="*/ 2147483647 w 155"/>
              <a:gd name="T71" fmla="*/ 2147483647 h 154"/>
              <a:gd name="T72" fmla="*/ 2147483647 w 155"/>
              <a:gd name="T73" fmla="*/ 2147483647 h 154"/>
              <a:gd name="T74" fmla="*/ 2147483647 w 155"/>
              <a:gd name="T75" fmla="*/ 2147483647 h 154"/>
              <a:gd name="T76" fmla="*/ 2147483647 w 155"/>
              <a:gd name="T77" fmla="*/ 2147483647 h 154"/>
              <a:gd name="T78" fmla="*/ 2147483647 w 155"/>
              <a:gd name="T79" fmla="*/ 2147483647 h 154"/>
              <a:gd name="T80" fmla="*/ 2147483647 w 155"/>
              <a:gd name="T81" fmla="*/ 2147483647 h 154"/>
              <a:gd name="T82" fmla="*/ 2147483647 w 155"/>
              <a:gd name="T83" fmla="*/ 2147483647 h 154"/>
              <a:gd name="T84" fmla="*/ 2147483647 w 155"/>
              <a:gd name="T85" fmla="*/ 2147483647 h 154"/>
              <a:gd name="T86" fmla="*/ 2147483647 w 155"/>
              <a:gd name="T87" fmla="*/ 2147483647 h 154"/>
              <a:gd name="T88" fmla="*/ 0 w 155"/>
              <a:gd name="T89" fmla="*/ 2147483647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5" name="Rectangle 45"/>
          <p:cNvSpPr>
            <a:spLocks noChangeArrowheads="1"/>
          </p:cNvSpPr>
          <p:nvPr/>
        </p:nvSpPr>
        <p:spPr bwMode="auto">
          <a:xfrm>
            <a:off x="5072407" y="5810467"/>
            <a:ext cx="1027112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cFE Core Services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166" name="Rectangle 130"/>
          <p:cNvSpPr>
            <a:spLocks noChangeArrowheads="1"/>
          </p:cNvSpPr>
          <p:nvPr/>
        </p:nvSpPr>
        <p:spPr bwMode="auto">
          <a:xfrm>
            <a:off x="5072407" y="6045022"/>
            <a:ext cx="1681163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CFS Configurable Applications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167" name="Freeform 6"/>
          <p:cNvSpPr>
            <a:spLocks/>
          </p:cNvSpPr>
          <p:nvPr/>
        </p:nvSpPr>
        <p:spPr bwMode="auto">
          <a:xfrm>
            <a:off x="6983758" y="5732680"/>
            <a:ext cx="258763" cy="260350"/>
          </a:xfrm>
          <a:custGeom>
            <a:avLst/>
            <a:gdLst>
              <a:gd name="T0" fmla="*/ 0 w 155"/>
              <a:gd name="T1" fmla="*/ 220071826 h 154"/>
              <a:gd name="T2" fmla="*/ 2786293 w 155"/>
              <a:gd name="T3" fmla="*/ 188633719 h 154"/>
              <a:gd name="T4" fmla="*/ 8360549 w 155"/>
              <a:gd name="T5" fmla="*/ 157193920 h 154"/>
              <a:gd name="T6" fmla="*/ 19509061 w 155"/>
              <a:gd name="T7" fmla="*/ 128612900 h 154"/>
              <a:gd name="T8" fmla="*/ 33443866 w 155"/>
              <a:gd name="T9" fmla="*/ 100031880 h 154"/>
              <a:gd name="T10" fmla="*/ 52952926 w 155"/>
              <a:gd name="T11" fmla="*/ 74309638 h 154"/>
              <a:gd name="T12" fmla="*/ 75249950 w 155"/>
              <a:gd name="T13" fmla="*/ 54303262 h 154"/>
              <a:gd name="T14" fmla="*/ 97545304 w 155"/>
              <a:gd name="T15" fmla="*/ 34296886 h 154"/>
              <a:gd name="T16" fmla="*/ 125416583 w 155"/>
              <a:gd name="T17" fmla="*/ 20006376 h 154"/>
              <a:gd name="T18" fmla="*/ 156074156 w 155"/>
              <a:gd name="T19" fmla="*/ 8574644 h 154"/>
              <a:gd name="T20" fmla="*/ 183943765 w 155"/>
              <a:gd name="T21" fmla="*/ 0 h 154"/>
              <a:gd name="T22" fmla="*/ 214601338 w 155"/>
              <a:gd name="T23" fmla="*/ 0 h 154"/>
              <a:gd name="T24" fmla="*/ 245258910 w 155"/>
              <a:gd name="T25" fmla="*/ 0 h 154"/>
              <a:gd name="T26" fmla="*/ 275914813 w 155"/>
              <a:gd name="T27" fmla="*/ 8574644 h 154"/>
              <a:gd name="T28" fmla="*/ 306572386 w 155"/>
              <a:gd name="T29" fmla="*/ 20006376 h 154"/>
              <a:gd name="T30" fmla="*/ 331655702 w 155"/>
              <a:gd name="T31" fmla="*/ 34296886 h 154"/>
              <a:gd name="T32" fmla="*/ 356739019 w 155"/>
              <a:gd name="T33" fmla="*/ 54303262 h 154"/>
              <a:gd name="T34" fmla="*/ 379036042 w 155"/>
              <a:gd name="T35" fmla="*/ 74309638 h 154"/>
              <a:gd name="T36" fmla="*/ 395757141 w 155"/>
              <a:gd name="T37" fmla="*/ 100031880 h 154"/>
              <a:gd name="T38" fmla="*/ 412479908 w 155"/>
              <a:gd name="T39" fmla="*/ 128612900 h 154"/>
              <a:gd name="T40" fmla="*/ 423628420 w 155"/>
              <a:gd name="T41" fmla="*/ 157193920 h 154"/>
              <a:gd name="T42" fmla="*/ 429202676 w 155"/>
              <a:gd name="T43" fmla="*/ 188633719 h 154"/>
              <a:gd name="T44" fmla="*/ 431988969 w 155"/>
              <a:gd name="T45" fmla="*/ 220071826 h 154"/>
              <a:gd name="T46" fmla="*/ 429202676 w 155"/>
              <a:gd name="T47" fmla="*/ 251509934 h 154"/>
              <a:gd name="T48" fmla="*/ 423628420 w 155"/>
              <a:gd name="T49" fmla="*/ 282949732 h 154"/>
              <a:gd name="T50" fmla="*/ 412479908 w 155"/>
              <a:gd name="T51" fmla="*/ 311530753 h 154"/>
              <a:gd name="T52" fmla="*/ 395757141 w 155"/>
              <a:gd name="T53" fmla="*/ 340111773 h 154"/>
              <a:gd name="T54" fmla="*/ 379036042 w 155"/>
              <a:gd name="T55" fmla="*/ 365834015 h 154"/>
              <a:gd name="T56" fmla="*/ 356739019 w 155"/>
              <a:gd name="T57" fmla="*/ 385840391 h 154"/>
              <a:gd name="T58" fmla="*/ 331655702 w 155"/>
              <a:gd name="T59" fmla="*/ 405846767 h 154"/>
              <a:gd name="T60" fmla="*/ 306572386 w 155"/>
              <a:gd name="T61" fmla="*/ 420137277 h 154"/>
              <a:gd name="T62" fmla="*/ 275914813 w 155"/>
              <a:gd name="T63" fmla="*/ 431569008 h 154"/>
              <a:gd name="T64" fmla="*/ 245258910 w 155"/>
              <a:gd name="T65" fmla="*/ 437284874 h 154"/>
              <a:gd name="T66" fmla="*/ 214601338 w 155"/>
              <a:gd name="T67" fmla="*/ 440143653 h 154"/>
              <a:gd name="T68" fmla="*/ 183943765 w 155"/>
              <a:gd name="T69" fmla="*/ 437284874 h 154"/>
              <a:gd name="T70" fmla="*/ 156074156 w 155"/>
              <a:gd name="T71" fmla="*/ 431569008 h 154"/>
              <a:gd name="T72" fmla="*/ 125416583 w 155"/>
              <a:gd name="T73" fmla="*/ 420137277 h 154"/>
              <a:gd name="T74" fmla="*/ 97545304 w 155"/>
              <a:gd name="T75" fmla="*/ 405846767 h 154"/>
              <a:gd name="T76" fmla="*/ 75249950 w 155"/>
              <a:gd name="T77" fmla="*/ 385840391 h 154"/>
              <a:gd name="T78" fmla="*/ 52952926 w 155"/>
              <a:gd name="T79" fmla="*/ 365834015 h 154"/>
              <a:gd name="T80" fmla="*/ 33443866 w 155"/>
              <a:gd name="T81" fmla="*/ 340111773 h 154"/>
              <a:gd name="T82" fmla="*/ 19509061 w 155"/>
              <a:gd name="T83" fmla="*/ 311530753 h 154"/>
              <a:gd name="T84" fmla="*/ 8360549 w 155"/>
              <a:gd name="T85" fmla="*/ 282949732 h 154"/>
              <a:gd name="T86" fmla="*/ 2786293 w 155"/>
              <a:gd name="T87" fmla="*/ 251509934 h 154"/>
              <a:gd name="T88" fmla="*/ 0 w 155"/>
              <a:gd name="T89" fmla="*/ 220071826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ED7D31">
              <a:lumMod val="40000"/>
              <a:lumOff val="60000"/>
            </a:srgb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8" name="Rectangle 7"/>
          <p:cNvSpPr>
            <a:spLocks noChangeArrowheads="1"/>
          </p:cNvSpPr>
          <p:nvPr/>
        </p:nvSpPr>
        <p:spPr bwMode="auto">
          <a:xfrm>
            <a:off x="7284117" y="5799355"/>
            <a:ext cx="1410643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Mission Specific I/O Apps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4618994" y="5692299"/>
            <a:ext cx="4209198" cy="657478"/>
          </a:xfrm>
          <a:prstGeom prst="rect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Freeform 73"/>
          <p:cNvSpPr>
            <a:spLocks/>
          </p:cNvSpPr>
          <p:nvPr/>
        </p:nvSpPr>
        <p:spPr bwMode="auto">
          <a:xfrm>
            <a:off x="5733616" y="5119402"/>
            <a:ext cx="540136" cy="517065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6350">
            <a:solidFill>
              <a:srgbClr val="44546A"/>
            </a:solidFill>
            <a:round/>
            <a:headEnd/>
            <a:tailEnd/>
          </a:ln>
        </p:spPr>
        <p:txBody>
          <a:bodyPr anchor="ctr" anchorCtr="0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itchFamily="34" charset="0"/>
              </a:rPr>
              <a:t>Time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itchFamily="34" charset="0"/>
              </a:rPr>
              <a:t>Services</a:t>
            </a:r>
            <a:endParaRPr kumimoji="0" lang="en-US" sz="65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itchFamily="34" charset="0"/>
            </a:endParaRPr>
          </a:p>
        </p:txBody>
      </p:sp>
      <p:sp>
        <p:nvSpPr>
          <p:cNvPr id="171" name="Rectangle 65"/>
          <p:cNvSpPr>
            <a:spLocks noChangeArrowheads="1"/>
          </p:cNvSpPr>
          <p:nvPr/>
        </p:nvSpPr>
        <p:spPr bwMode="auto">
          <a:xfrm>
            <a:off x="2550516" y="4283040"/>
            <a:ext cx="65" cy="69250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" pitchFamily="25" charset="0"/>
              <a:cs typeface="Arial" pitchFamily="25" charset="0"/>
            </a:endParaRPr>
          </a:p>
        </p:txBody>
      </p:sp>
      <p:sp>
        <p:nvSpPr>
          <p:cNvPr id="172" name="Freeform 123"/>
          <p:cNvSpPr>
            <a:spLocks/>
          </p:cNvSpPr>
          <p:nvPr/>
        </p:nvSpPr>
        <p:spPr bwMode="auto">
          <a:xfrm>
            <a:off x="1313868" y="3172668"/>
            <a:ext cx="387350" cy="395288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ED7D31">
              <a:lumMod val="40000"/>
              <a:lumOff val="60000"/>
            </a:srgb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anchor="ctr" anchorCtr="0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 pitchFamily="25" charset="0"/>
                <a:cs typeface="Arial" pitchFamily="25" charset="0"/>
              </a:rPr>
              <a:t>SIGI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 pitchFamily="25" charset="0"/>
                <a:cs typeface="Arial" pitchFamily="25" charset="0"/>
              </a:rPr>
              <a:t>IO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 pitchFamily="25" charset="0"/>
                <a:cs typeface="Arial" pitchFamily="25" charset="0"/>
              </a:rPr>
              <a:t>(40 Hz)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" pitchFamily="25" charset="0"/>
              <a:cs typeface="Arial" pitchFamily="25" charset="0"/>
            </a:endParaRPr>
          </a:p>
        </p:txBody>
      </p:sp>
      <p:sp>
        <p:nvSpPr>
          <p:cNvPr id="173" name="Freeform 73"/>
          <p:cNvSpPr>
            <a:spLocks/>
          </p:cNvSpPr>
          <p:nvPr/>
        </p:nvSpPr>
        <p:spPr bwMode="auto">
          <a:xfrm>
            <a:off x="5124016" y="5119402"/>
            <a:ext cx="540136" cy="517065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FF00"/>
          </a:solidFill>
          <a:ln w="6350">
            <a:solidFill>
              <a:srgbClr val="44546A"/>
            </a:solidFill>
            <a:round/>
            <a:headEnd/>
            <a:tailEnd/>
          </a:ln>
        </p:spPr>
        <p:txBody>
          <a:bodyPr anchor="ctr" anchorCtr="0">
            <a:norm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itchFamily="34" charset="0"/>
              </a:rPr>
              <a:t>Software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itchFamily="34" charset="0"/>
              </a:rPr>
              <a:t>Bus</a:t>
            </a:r>
            <a:endParaRPr kumimoji="0" lang="en-US" sz="65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itchFamily="34" charset="0"/>
            </a:endParaRPr>
          </a:p>
        </p:txBody>
      </p:sp>
      <p:sp>
        <p:nvSpPr>
          <p:cNvPr id="174" name="Rectangle 8"/>
          <p:cNvSpPr>
            <a:spLocks noChangeArrowheads="1"/>
          </p:cNvSpPr>
          <p:nvPr/>
        </p:nvSpPr>
        <p:spPr bwMode="auto">
          <a:xfrm>
            <a:off x="3523162" y="4458783"/>
            <a:ext cx="3122650" cy="1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Inter-task Message Router (SW Bus – Publish/Subscribe)</a:t>
            </a:r>
            <a:endParaRPr lang="en-US" sz="16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175" name="Line 69"/>
          <p:cNvSpPr>
            <a:spLocks noChangeShapeType="1"/>
          </p:cNvSpPr>
          <p:nvPr/>
        </p:nvSpPr>
        <p:spPr bwMode="auto">
          <a:xfrm>
            <a:off x="2174116" y="2996889"/>
            <a:ext cx="5667643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6" name="Line 70"/>
          <p:cNvSpPr>
            <a:spLocks noChangeShapeType="1"/>
          </p:cNvSpPr>
          <p:nvPr/>
        </p:nvSpPr>
        <p:spPr bwMode="auto">
          <a:xfrm flipH="1">
            <a:off x="2184940" y="2966853"/>
            <a:ext cx="0" cy="164241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7" name="Line 71"/>
          <p:cNvSpPr>
            <a:spLocks noChangeShapeType="1"/>
          </p:cNvSpPr>
          <p:nvPr/>
        </p:nvSpPr>
        <p:spPr bwMode="auto">
          <a:xfrm>
            <a:off x="2141767" y="4649062"/>
            <a:ext cx="5688123" cy="1119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8" name="Line 72"/>
          <p:cNvSpPr>
            <a:spLocks noChangeShapeType="1"/>
          </p:cNvSpPr>
          <p:nvPr/>
        </p:nvSpPr>
        <p:spPr bwMode="auto">
          <a:xfrm>
            <a:off x="7823200" y="2975936"/>
            <a:ext cx="0" cy="1714947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9" name="Line 85"/>
          <p:cNvSpPr>
            <a:spLocks noChangeShapeType="1"/>
          </p:cNvSpPr>
          <p:nvPr/>
        </p:nvSpPr>
        <p:spPr bwMode="auto">
          <a:xfrm>
            <a:off x="1001714" y="3372656"/>
            <a:ext cx="30480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0" name="Line 103"/>
          <p:cNvSpPr>
            <a:spLocks noChangeShapeType="1"/>
          </p:cNvSpPr>
          <p:nvPr/>
        </p:nvSpPr>
        <p:spPr bwMode="auto">
          <a:xfrm flipH="1">
            <a:off x="6488386" y="2473965"/>
            <a:ext cx="5216" cy="48032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1" name="Line 108"/>
          <p:cNvSpPr>
            <a:spLocks noChangeShapeType="1"/>
          </p:cNvSpPr>
          <p:nvPr/>
        </p:nvSpPr>
        <p:spPr bwMode="auto">
          <a:xfrm flipH="1">
            <a:off x="5848937" y="2473965"/>
            <a:ext cx="1080" cy="48032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2" name="Line 113"/>
          <p:cNvSpPr>
            <a:spLocks noChangeShapeType="1"/>
          </p:cNvSpPr>
          <p:nvPr/>
        </p:nvSpPr>
        <p:spPr bwMode="auto">
          <a:xfrm>
            <a:off x="5394255" y="4705180"/>
            <a:ext cx="0" cy="38683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3" name="Line 114"/>
          <p:cNvSpPr>
            <a:spLocks noChangeShapeType="1"/>
          </p:cNvSpPr>
          <p:nvPr/>
        </p:nvSpPr>
        <p:spPr bwMode="auto">
          <a:xfrm>
            <a:off x="6003855" y="4705180"/>
            <a:ext cx="0" cy="38683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4" name="Line 115"/>
          <p:cNvSpPr>
            <a:spLocks noChangeShapeType="1"/>
          </p:cNvSpPr>
          <p:nvPr/>
        </p:nvSpPr>
        <p:spPr bwMode="auto">
          <a:xfrm>
            <a:off x="6613454" y="4705180"/>
            <a:ext cx="0" cy="38683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5" name="Line 116"/>
          <p:cNvSpPr>
            <a:spLocks noChangeShapeType="1"/>
          </p:cNvSpPr>
          <p:nvPr/>
        </p:nvSpPr>
        <p:spPr bwMode="auto">
          <a:xfrm>
            <a:off x="7223055" y="4705180"/>
            <a:ext cx="0" cy="38683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6" name="Line 126"/>
          <p:cNvSpPr>
            <a:spLocks noChangeShapeType="1"/>
          </p:cNvSpPr>
          <p:nvPr/>
        </p:nvSpPr>
        <p:spPr bwMode="auto">
          <a:xfrm>
            <a:off x="7848949" y="4706162"/>
            <a:ext cx="0" cy="388615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7" name="Rectangle 125"/>
          <p:cNvSpPr>
            <a:spLocks noChangeArrowheads="1"/>
          </p:cNvSpPr>
          <p:nvPr/>
        </p:nvSpPr>
        <p:spPr bwMode="auto">
          <a:xfrm>
            <a:off x="2621058" y="2203023"/>
            <a:ext cx="208390" cy="16619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 pitchFamily="25" charset="0"/>
                <a:cs typeface="Arial" pitchFamily="25" charset="0"/>
              </a:rPr>
              <a:t>D IO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 pitchFamily="25" charset="0"/>
                <a:cs typeface="Arial" pitchFamily="25" charset="0"/>
              </a:rPr>
              <a:t>(40 Hz)</a:t>
            </a:r>
          </a:p>
        </p:txBody>
      </p:sp>
      <p:sp>
        <p:nvSpPr>
          <p:cNvPr id="188" name="Freeform 144"/>
          <p:cNvSpPr>
            <a:spLocks/>
          </p:cNvSpPr>
          <p:nvPr/>
        </p:nvSpPr>
        <p:spPr bwMode="auto">
          <a:xfrm>
            <a:off x="5083866" y="3417436"/>
            <a:ext cx="603105" cy="633435"/>
          </a:xfrm>
          <a:custGeom>
            <a:avLst/>
            <a:gdLst>
              <a:gd name="T0" fmla="*/ 0 w 371"/>
              <a:gd name="T1" fmla="*/ 2147483647 h 371"/>
              <a:gd name="T2" fmla="*/ 2147483647 w 371"/>
              <a:gd name="T3" fmla="*/ 2147483647 h 371"/>
              <a:gd name="T4" fmla="*/ 2147483647 w 371"/>
              <a:gd name="T5" fmla="*/ 2147483647 h 371"/>
              <a:gd name="T6" fmla="*/ 2147483647 w 371"/>
              <a:gd name="T7" fmla="*/ 2147483647 h 371"/>
              <a:gd name="T8" fmla="*/ 2147483647 w 371"/>
              <a:gd name="T9" fmla="*/ 2147483647 h 371"/>
              <a:gd name="T10" fmla="*/ 2147483647 w 371"/>
              <a:gd name="T11" fmla="*/ 2147483647 h 371"/>
              <a:gd name="T12" fmla="*/ 2147483647 w 371"/>
              <a:gd name="T13" fmla="*/ 2147483647 h 371"/>
              <a:gd name="T14" fmla="*/ 2147483647 w 371"/>
              <a:gd name="T15" fmla="*/ 2147483647 h 371"/>
              <a:gd name="T16" fmla="*/ 2147483647 w 371"/>
              <a:gd name="T17" fmla="*/ 0 h 371"/>
              <a:gd name="T18" fmla="*/ 2147483647 w 371"/>
              <a:gd name="T19" fmla="*/ 2147483647 h 371"/>
              <a:gd name="T20" fmla="*/ 2147483647 w 371"/>
              <a:gd name="T21" fmla="*/ 2147483647 h 371"/>
              <a:gd name="T22" fmla="*/ 2147483647 w 371"/>
              <a:gd name="T23" fmla="*/ 2147483647 h 371"/>
              <a:gd name="T24" fmla="*/ 2147483647 w 371"/>
              <a:gd name="T25" fmla="*/ 2147483647 h 371"/>
              <a:gd name="T26" fmla="*/ 2147483647 w 371"/>
              <a:gd name="T27" fmla="*/ 2147483647 h 371"/>
              <a:gd name="T28" fmla="*/ 2147483647 w 371"/>
              <a:gd name="T29" fmla="*/ 2147483647 h 371"/>
              <a:gd name="T30" fmla="*/ 2147483647 w 371"/>
              <a:gd name="T31" fmla="*/ 2147483647 h 371"/>
              <a:gd name="T32" fmla="*/ 2147483647 w 371"/>
              <a:gd name="T33" fmla="*/ 2147483647 h 371"/>
              <a:gd name="T34" fmla="*/ 2147483647 w 371"/>
              <a:gd name="T35" fmla="*/ 2147483647 h 371"/>
              <a:gd name="T36" fmla="*/ 2147483647 w 371"/>
              <a:gd name="T37" fmla="*/ 2147483647 h 371"/>
              <a:gd name="T38" fmla="*/ 2147483647 w 371"/>
              <a:gd name="T39" fmla="*/ 2147483647 h 371"/>
              <a:gd name="T40" fmla="*/ 2147483647 w 371"/>
              <a:gd name="T41" fmla="*/ 2147483647 h 371"/>
              <a:gd name="T42" fmla="*/ 2147483647 w 371"/>
              <a:gd name="T43" fmla="*/ 2147483647 h 371"/>
              <a:gd name="T44" fmla="*/ 2147483647 w 371"/>
              <a:gd name="T45" fmla="*/ 2147483647 h 371"/>
              <a:gd name="T46" fmla="*/ 2147483647 w 371"/>
              <a:gd name="T47" fmla="*/ 2147483647 h 371"/>
              <a:gd name="T48" fmla="*/ 2147483647 w 371"/>
              <a:gd name="T49" fmla="*/ 2147483647 h 371"/>
              <a:gd name="T50" fmla="*/ 2147483647 w 371"/>
              <a:gd name="T51" fmla="*/ 2147483647 h 371"/>
              <a:gd name="T52" fmla="*/ 2147483647 w 371"/>
              <a:gd name="T53" fmla="*/ 2147483647 h 371"/>
              <a:gd name="T54" fmla="*/ 2147483647 w 371"/>
              <a:gd name="T55" fmla="*/ 2147483647 h 371"/>
              <a:gd name="T56" fmla="*/ 2147483647 w 371"/>
              <a:gd name="T57" fmla="*/ 2147483647 h 371"/>
              <a:gd name="T58" fmla="*/ 2147483647 w 371"/>
              <a:gd name="T59" fmla="*/ 2147483647 h 371"/>
              <a:gd name="T60" fmla="*/ 2147483647 w 371"/>
              <a:gd name="T61" fmla="*/ 2147483647 h 371"/>
              <a:gd name="T62" fmla="*/ 2147483647 w 371"/>
              <a:gd name="T63" fmla="*/ 2147483647 h 371"/>
              <a:gd name="T64" fmla="*/ 2147483647 w 371"/>
              <a:gd name="T65" fmla="*/ 2147483647 h 371"/>
              <a:gd name="T66" fmla="*/ 0 w 371"/>
              <a:gd name="T67" fmla="*/ 214748364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anchor="ctr" anchorCtr="0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GNC 40 Hz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500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(40Hz)</a:t>
            </a:r>
          </a:p>
        </p:txBody>
      </p:sp>
      <p:sp>
        <p:nvSpPr>
          <p:cNvPr id="189" name="TextBox 159"/>
          <p:cNvSpPr txBox="1">
            <a:spLocks noChangeArrowheads="1"/>
          </p:cNvSpPr>
          <p:nvPr/>
        </p:nvSpPr>
        <p:spPr bwMode="auto">
          <a:xfrm>
            <a:off x="492697" y="3263157"/>
            <a:ext cx="510630" cy="203133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SIGI</a:t>
            </a:r>
          </a:p>
        </p:txBody>
      </p:sp>
      <p:sp>
        <p:nvSpPr>
          <p:cNvPr id="190" name="Line 135"/>
          <p:cNvSpPr>
            <a:spLocks noChangeShapeType="1"/>
          </p:cNvSpPr>
          <p:nvPr/>
        </p:nvSpPr>
        <p:spPr bwMode="auto">
          <a:xfrm>
            <a:off x="5190369" y="2473965"/>
            <a:ext cx="10618" cy="48032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1" name="Line 107"/>
          <p:cNvSpPr>
            <a:spLocks noChangeShapeType="1"/>
          </p:cNvSpPr>
          <p:nvPr/>
        </p:nvSpPr>
        <p:spPr bwMode="auto">
          <a:xfrm>
            <a:off x="2698399" y="2497748"/>
            <a:ext cx="2" cy="461402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2" name="Line 85"/>
          <p:cNvSpPr>
            <a:spLocks noChangeShapeType="1"/>
          </p:cNvSpPr>
          <p:nvPr/>
        </p:nvSpPr>
        <p:spPr bwMode="auto">
          <a:xfrm>
            <a:off x="2241773" y="1336375"/>
            <a:ext cx="3995" cy="757567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3" name="Freeform 6"/>
          <p:cNvSpPr>
            <a:spLocks/>
          </p:cNvSpPr>
          <p:nvPr/>
        </p:nvSpPr>
        <p:spPr bwMode="auto">
          <a:xfrm>
            <a:off x="4320461" y="3412764"/>
            <a:ext cx="626589" cy="638107"/>
          </a:xfrm>
          <a:custGeom>
            <a:avLst/>
            <a:gdLst>
              <a:gd name="T0" fmla="*/ 0 w 155"/>
              <a:gd name="T1" fmla="*/ 2147483647 h 154"/>
              <a:gd name="T2" fmla="*/ 2147483647 w 155"/>
              <a:gd name="T3" fmla="*/ 2147483647 h 154"/>
              <a:gd name="T4" fmla="*/ 2147483647 w 155"/>
              <a:gd name="T5" fmla="*/ 2147483647 h 154"/>
              <a:gd name="T6" fmla="*/ 2147483647 w 155"/>
              <a:gd name="T7" fmla="*/ 2147483647 h 154"/>
              <a:gd name="T8" fmla="*/ 2147483647 w 155"/>
              <a:gd name="T9" fmla="*/ 2147483647 h 154"/>
              <a:gd name="T10" fmla="*/ 2147483647 w 155"/>
              <a:gd name="T11" fmla="*/ 2147483647 h 154"/>
              <a:gd name="T12" fmla="*/ 2147483647 w 155"/>
              <a:gd name="T13" fmla="*/ 2147483647 h 154"/>
              <a:gd name="T14" fmla="*/ 2147483647 w 155"/>
              <a:gd name="T15" fmla="*/ 2147483647 h 154"/>
              <a:gd name="T16" fmla="*/ 2147483647 w 155"/>
              <a:gd name="T17" fmla="*/ 2147483647 h 154"/>
              <a:gd name="T18" fmla="*/ 2147483647 w 155"/>
              <a:gd name="T19" fmla="*/ 2147483647 h 154"/>
              <a:gd name="T20" fmla="*/ 2147483647 w 155"/>
              <a:gd name="T21" fmla="*/ 0 h 154"/>
              <a:gd name="T22" fmla="*/ 2147483647 w 155"/>
              <a:gd name="T23" fmla="*/ 0 h 154"/>
              <a:gd name="T24" fmla="*/ 2147483647 w 155"/>
              <a:gd name="T25" fmla="*/ 0 h 154"/>
              <a:gd name="T26" fmla="*/ 2147483647 w 155"/>
              <a:gd name="T27" fmla="*/ 2147483647 h 154"/>
              <a:gd name="T28" fmla="*/ 2147483647 w 155"/>
              <a:gd name="T29" fmla="*/ 2147483647 h 154"/>
              <a:gd name="T30" fmla="*/ 2147483647 w 155"/>
              <a:gd name="T31" fmla="*/ 2147483647 h 154"/>
              <a:gd name="T32" fmla="*/ 2147483647 w 155"/>
              <a:gd name="T33" fmla="*/ 2147483647 h 154"/>
              <a:gd name="T34" fmla="*/ 2147483647 w 155"/>
              <a:gd name="T35" fmla="*/ 2147483647 h 154"/>
              <a:gd name="T36" fmla="*/ 2147483647 w 155"/>
              <a:gd name="T37" fmla="*/ 2147483647 h 154"/>
              <a:gd name="T38" fmla="*/ 2147483647 w 155"/>
              <a:gd name="T39" fmla="*/ 2147483647 h 154"/>
              <a:gd name="T40" fmla="*/ 2147483647 w 155"/>
              <a:gd name="T41" fmla="*/ 2147483647 h 154"/>
              <a:gd name="T42" fmla="*/ 2147483647 w 155"/>
              <a:gd name="T43" fmla="*/ 2147483647 h 154"/>
              <a:gd name="T44" fmla="*/ 2147483647 w 155"/>
              <a:gd name="T45" fmla="*/ 2147483647 h 154"/>
              <a:gd name="T46" fmla="*/ 2147483647 w 155"/>
              <a:gd name="T47" fmla="*/ 2147483647 h 154"/>
              <a:gd name="T48" fmla="*/ 2147483647 w 155"/>
              <a:gd name="T49" fmla="*/ 2147483647 h 154"/>
              <a:gd name="T50" fmla="*/ 2147483647 w 155"/>
              <a:gd name="T51" fmla="*/ 2147483647 h 154"/>
              <a:gd name="T52" fmla="*/ 2147483647 w 155"/>
              <a:gd name="T53" fmla="*/ 2147483647 h 154"/>
              <a:gd name="T54" fmla="*/ 2147483647 w 155"/>
              <a:gd name="T55" fmla="*/ 2147483647 h 154"/>
              <a:gd name="T56" fmla="*/ 2147483647 w 155"/>
              <a:gd name="T57" fmla="*/ 2147483647 h 154"/>
              <a:gd name="T58" fmla="*/ 2147483647 w 155"/>
              <a:gd name="T59" fmla="*/ 2147483647 h 154"/>
              <a:gd name="T60" fmla="*/ 2147483647 w 155"/>
              <a:gd name="T61" fmla="*/ 2147483647 h 154"/>
              <a:gd name="T62" fmla="*/ 2147483647 w 155"/>
              <a:gd name="T63" fmla="*/ 2147483647 h 154"/>
              <a:gd name="T64" fmla="*/ 2147483647 w 155"/>
              <a:gd name="T65" fmla="*/ 2147483647 h 154"/>
              <a:gd name="T66" fmla="*/ 2147483647 w 155"/>
              <a:gd name="T67" fmla="*/ 2147483647 h 154"/>
              <a:gd name="T68" fmla="*/ 2147483647 w 155"/>
              <a:gd name="T69" fmla="*/ 2147483647 h 154"/>
              <a:gd name="T70" fmla="*/ 2147483647 w 155"/>
              <a:gd name="T71" fmla="*/ 2147483647 h 154"/>
              <a:gd name="T72" fmla="*/ 2147483647 w 155"/>
              <a:gd name="T73" fmla="*/ 2147483647 h 154"/>
              <a:gd name="T74" fmla="*/ 2147483647 w 155"/>
              <a:gd name="T75" fmla="*/ 2147483647 h 154"/>
              <a:gd name="T76" fmla="*/ 2147483647 w 155"/>
              <a:gd name="T77" fmla="*/ 2147483647 h 154"/>
              <a:gd name="T78" fmla="*/ 2147483647 w 155"/>
              <a:gd name="T79" fmla="*/ 2147483647 h 154"/>
              <a:gd name="T80" fmla="*/ 2147483647 w 155"/>
              <a:gd name="T81" fmla="*/ 2147483647 h 154"/>
              <a:gd name="T82" fmla="*/ 2147483647 w 155"/>
              <a:gd name="T83" fmla="*/ 2147483647 h 154"/>
              <a:gd name="T84" fmla="*/ 2147483647 w 155"/>
              <a:gd name="T85" fmla="*/ 2147483647 h 154"/>
              <a:gd name="T86" fmla="*/ 2147483647 w 155"/>
              <a:gd name="T87" fmla="*/ 2147483647 h 154"/>
              <a:gd name="T88" fmla="*/ 0 w 155"/>
              <a:gd name="T89" fmla="*/ 2147483647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anchor="ctr" anchorCtr="0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65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Automated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65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Flight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65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Manager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65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(AFM)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500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(40Hz)</a:t>
            </a:r>
            <a:endParaRPr lang="en-US" sz="500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194" name="TextBox 187"/>
          <p:cNvSpPr txBox="1">
            <a:spLocks noChangeArrowheads="1"/>
          </p:cNvSpPr>
          <p:nvPr/>
        </p:nvSpPr>
        <p:spPr bwMode="auto">
          <a:xfrm>
            <a:off x="1631515" y="1038454"/>
            <a:ext cx="1307721" cy="286232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SSRs, Avionics temps, voltage, etc.</a:t>
            </a:r>
          </a:p>
        </p:txBody>
      </p:sp>
      <p:sp>
        <p:nvSpPr>
          <p:cNvPr id="195" name="Rectangle 50"/>
          <p:cNvSpPr>
            <a:spLocks noChangeArrowheads="1"/>
          </p:cNvSpPr>
          <p:nvPr/>
        </p:nvSpPr>
        <p:spPr bwMode="auto">
          <a:xfrm>
            <a:off x="1030072" y="3294972"/>
            <a:ext cx="229451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5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1553</a:t>
            </a:r>
            <a:endParaRPr lang="en-US" sz="5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196" name="Line 107"/>
          <p:cNvSpPr>
            <a:spLocks noChangeShapeType="1"/>
          </p:cNvSpPr>
          <p:nvPr/>
        </p:nvSpPr>
        <p:spPr bwMode="auto">
          <a:xfrm>
            <a:off x="2234632" y="2497749"/>
            <a:ext cx="0" cy="461402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7" name="Line 85"/>
          <p:cNvSpPr>
            <a:spLocks noChangeShapeType="1"/>
          </p:cNvSpPr>
          <p:nvPr/>
        </p:nvSpPr>
        <p:spPr bwMode="auto">
          <a:xfrm flipH="1">
            <a:off x="2715247" y="1804148"/>
            <a:ext cx="0" cy="289278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8" name="Line 106"/>
          <p:cNvSpPr>
            <a:spLocks noChangeShapeType="1"/>
          </p:cNvSpPr>
          <p:nvPr/>
        </p:nvSpPr>
        <p:spPr bwMode="auto">
          <a:xfrm>
            <a:off x="1713308" y="3370481"/>
            <a:ext cx="403699" cy="2502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9" name="TextBox 207"/>
          <p:cNvSpPr txBox="1">
            <a:spLocks noChangeArrowheads="1"/>
          </p:cNvSpPr>
          <p:nvPr/>
        </p:nvSpPr>
        <p:spPr bwMode="auto">
          <a:xfrm>
            <a:off x="7005746" y="1080802"/>
            <a:ext cx="556670" cy="203133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DFI</a:t>
            </a:r>
          </a:p>
        </p:txBody>
      </p:sp>
      <p:sp>
        <p:nvSpPr>
          <p:cNvPr id="200" name="Line 112"/>
          <p:cNvSpPr>
            <a:spLocks noChangeShapeType="1"/>
          </p:cNvSpPr>
          <p:nvPr/>
        </p:nvSpPr>
        <p:spPr bwMode="auto">
          <a:xfrm flipH="1">
            <a:off x="5846162" y="1578087"/>
            <a:ext cx="2775" cy="262314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1" name="Rectangle 222"/>
          <p:cNvSpPr>
            <a:spLocks noChangeArrowheads="1"/>
          </p:cNvSpPr>
          <p:nvPr/>
        </p:nvSpPr>
        <p:spPr bwMode="auto">
          <a:xfrm>
            <a:off x="5383366" y="900792"/>
            <a:ext cx="1524000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6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Framed CCSDS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6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1.28 Mbps (combined)</a:t>
            </a:r>
          </a:p>
        </p:txBody>
      </p:sp>
      <p:grpSp>
        <p:nvGrpSpPr>
          <p:cNvPr id="202" name="Group 153"/>
          <p:cNvGrpSpPr>
            <a:grpSpLocks/>
          </p:cNvGrpSpPr>
          <p:nvPr/>
        </p:nvGrpSpPr>
        <p:grpSpPr bwMode="auto">
          <a:xfrm>
            <a:off x="6834079" y="1838256"/>
            <a:ext cx="604652" cy="633434"/>
            <a:chOff x="1739722" y="4625181"/>
            <a:chExt cx="620713" cy="623887"/>
          </a:xfrm>
        </p:grpSpPr>
        <p:sp>
          <p:nvSpPr>
            <p:cNvPr id="203" name="Freeform 4"/>
            <p:cNvSpPr>
              <a:spLocks/>
            </p:cNvSpPr>
            <p:nvPr/>
          </p:nvSpPr>
          <p:spPr bwMode="auto">
            <a:xfrm>
              <a:off x="1739722" y="4625181"/>
              <a:ext cx="620713" cy="623887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CC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" name="Rectangle 23"/>
            <p:cNvSpPr>
              <a:spLocks noChangeArrowheads="1"/>
            </p:cNvSpPr>
            <p:nvPr/>
          </p:nvSpPr>
          <p:spPr bwMode="auto">
            <a:xfrm>
              <a:off x="1794962" y="4843917"/>
              <a:ext cx="523295" cy="259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Scheduler / 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Sync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500" dirty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(40 Hz)</a:t>
              </a:r>
            </a:p>
          </p:txBody>
        </p:sp>
      </p:grpSp>
      <p:sp>
        <p:nvSpPr>
          <p:cNvPr id="205" name="Freeform 131"/>
          <p:cNvSpPr>
            <a:spLocks/>
          </p:cNvSpPr>
          <p:nvPr/>
        </p:nvSpPr>
        <p:spPr bwMode="auto">
          <a:xfrm>
            <a:off x="6188673" y="1838256"/>
            <a:ext cx="604651" cy="633434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anchor="ctr" anchorCtr="0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House-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Keeping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500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(10 Hz)</a:t>
            </a:r>
          </a:p>
        </p:txBody>
      </p:sp>
      <p:sp>
        <p:nvSpPr>
          <p:cNvPr id="206" name="Freeform 171"/>
          <p:cNvSpPr>
            <a:spLocks/>
          </p:cNvSpPr>
          <p:nvPr/>
        </p:nvSpPr>
        <p:spPr bwMode="auto">
          <a:xfrm>
            <a:off x="5726262" y="3417436"/>
            <a:ext cx="664990" cy="633435"/>
          </a:xfrm>
          <a:custGeom>
            <a:avLst/>
            <a:gdLst>
              <a:gd name="T0" fmla="*/ 0 w 371"/>
              <a:gd name="T1" fmla="*/ 2147483647 h 371"/>
              <a:gd name="T2" fmla="*/ 2147483647 w 371"/>
              <a:gd name="T3" fmla="*/ 2147483647 h 371"/>
              <a:gd name="T4" fmla="*/ 2147483647 w 371"/>
              <a:gd name="T5" fmla="*/ 2147483647 h 371"/>
              <a:gd name="T6" fmla="*/ 2147483647 w 371"/>
              <a:gd name="T7" fmla="*/ 2147483647 h 371"/>
              <a:gd name="T8" fmla="*/ 2147483647 w 371"/>
              <a:gd name="T9" fmla="*/ 2147483647 h 371"/>
              <a:gd name="T10" fmla="*/ 2147483647 w 371"/>
              <a:gd name="T11" fmla="*/ 2147483647 h 371"/>
              <a:gd name="T12" fmla="*/ 2147483647 w 371"/>
              <a:gd name="T13" fmla="*/ 2147483647 h 371"/>
              <a:gd name="T14" fmla="*/ 2147483647 w 371"/>
              <a:gd name="T15" fmla="*/ 2147483647 h 371"/>
              <a:gd name="T16" fmla="*/ 2147483647 w 371"/>
              <a:gd name="T17" fmla="*/ 0 h 371"/>
              <a:gd name="T18" fmla="*/ 2147483647 w 371"/>
              <a:gd name="T19" fmla="*/ 2147483647 h 371"/>
              <a:gd name="T20" fmla="*/ 2147483647 w 371"/>
              <a:gd name="T21" fmla="*/ 2147483647 h 371"/>
              <a:gd name="T22" fmla="*/ 2147483647 w 371"/>
              <a:gd name="T23" fmla="*/ 2147483647 h 371"/>
              <a:gd name="T24" fmla="*/ 2147483647 w 371"/>
              <a:gd name="T25" fmla="*/ 2147483647 h 371"/>
              <a:gd name="T26" fmla="*/ 2147483647 w 371"/>
              <a:gd name="T27" fmla="*/ 2147483647 h 371"/>
              <a:gd name="T28" fmla="*/ 2147483647 w 371"/>
              <a:gd name="T29" fmla="*/ 2147483647 h 371"/>
              <a:gd name="T30" fmla="*/ 2147483647 w 371"/>
              <a:gd name="T31" fmla="*/ 2147483647 h 371"/>
              <a:gd name="T32" fmla="*/ 2147483647 w 371"/>
              <a:gd name="T33" fmla="*/ 2147483647 h 371"/>
              <a:gd name="T34" fmla="*/ 2147483647 w 371"/>
              <a:gd name="T35" fmla="*/ 2147483647 h 371"/>
              <a:gd name="T36" fmla="*/ 2147483647 w 371"/>
              <a:gd name="T37" fmla="*/ 2147483647 h 371"/>
              <a:gd name="T38" fmla="*/ 2147483647 w 371"/>
              <a:gd name="T39" fmla="*/ 2147483647 h 371"/>
              <a:gd name="T40" fmla="*/ 2147483647 w 371"/>
              <a:gd name="T41" fmla="*/ 2147483647 h 371"/>
              <a:gd name="T42" fmla="*/ 2147483647 w 371"/>
              <a:gd name="T43" fmla="*/ 2147483647 h 371"/>
              <a:gd name="T44" fmla="*/ 2147483647 w 371"/>
              <a:gd name="T45" fmla="*/ 2147483647 h 371"/>
              <a:gd name="T46" fmla="*/ 2147483647 w 371"/>
              <a:gd name="T47" fmla="*/ 2147483647 h 371"/>
              <a:gd name="T48" fmla="*/ 2147483647 w 371"/>
              <a:gd name="T49" fmla="*/ 2147483647 h 371"/>
              <a:gd name="T50" fmla="*/ 2147483647 w 371"/>
              <a:gd name="T51" fmla="*/ 2147483647 h 371"/>
              <a:gd name="T52" fmla="*/ 2147483647 w 371"/>
              <a:gd name="T53" fmla="*/ 2147483647 h 371"/>
              <a:gd name="T54" fmla="*/ 2147483647 w 371"/>
              <a:gd name="T55" fmla="*/ 2147483647 h 371"/>
              <a:gd name="T56" fmla="*/ 2147483647 w 371"/>
              <a:gd name="T57" fmla="*/ 2147483647 h 371"/>
              <a:gd name="T58" fmla="*/ 2147483647 w 371"/>
              <a:gd name="T59" fmla="*/ 2147483647 h 371"/>
              <a:gd name="T60" fmla="*/ 2147483647 w 371"/>
              <a:gd name="T61" fmla="*/ 2147483647 h 371"/>
              <a:gd name="T62" fmla="*/ 2147483647 w 371"/>
              <a:gd name="T63" fmla="*/ 2147483647 h 371"/>
              <a:gd name="T64" fmla="*/ 2147483647 w 371"/>
              <a:gd name="T65" fmla="*/ 2147483647 h 371"/>
              <a:gd name="T66" fmla="*/ 0 w 371"/>
              <a:gd name="T67" fmla="*/ 214748364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anchor="ctr" anchorCtr="0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GNC 1 Hz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500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(1Hz)</a:t>
            </a:r>
          </a:p>
        </p:txBody>
      </p:sp>
      <p:sp>
        <p:nvSpPr>
          <p:cNvPr id="207" name="TextBox 187"/>
          <p:cNvSpPr txBox="1">
            <a:spLocks noChangeArrowheads="1"/>
          </p:cNvSpPr>
          <p:nvPr/>
        </p:nvSpPr>
        <p:spPr bwMode="auto">
          <a:xfrm>
            <a:off x="2373444" y="1405785"/>
            <a:ext cx="745402" cy="383182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Pyros, ATB discrete signals</a:t>
            </a:r>
          </a:p>
        </p:txBody>
      </p:sp>
      <p:sp>
        <p:nvSpPr>
          <p:cNvPr id="208" name="Line 109"/>
          <p:cNvSpPr>
            <a:spLocks noChangeShapeType="1"/>
          </p:cNvSpPr>
          <p:nvPr/>
        </p:nvSpPr>
        <p:spPr bwMode="auto">
          <a:xfrm>
            <a:off x="4655073" y="3062001"/>
            <a:ext cx="0" cy="31063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9" name="Line 109"/>
          <p:cNvSpPr>
            <a:spLocks noChangeShapeType="1"/>
          </p:cNvSpPr>
          <p:nvPr/>
        </p:nvSpPr>
        <p:spPr bwMode="auto">
          <a:xfrm>
            <a:off x="6046820" y="3062001"/>
            <a:ext cx="0" cy="31063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0" name="Line 109"/>
          <p:cNvSpPr>
            <a:spLocks noChangeShapeType="1"/>
          </p:cNvSpPr>
          <p:nvPr/>
        </p:nvSpPr>
        <p:spPr bwMode="auto">
          <a:xfrm>
            <a:off x="5357691" y="3062001"/>
            <a:ext cx="0" cy="31063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1" name="Line 103"/>
          <p:cNvSpPr>
            <a:spLocks noChangeShapeType="1"/>
          </p:cNvSpPr>
          <p:nvPr/>
        </p:nvSpPr>
        <p:spPr bwMode="auto">
          <a:xfrm>
            <a:off x="7134225" y="2473965"/>
            <a:ext cx="2112" cy="48032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2" name="Freeform 123"/>
          <p:cNvSpPr>
            <a:spLocks/>
          </p:cNvSpPr>
          <p:nvPr/>
        </p:nvSpPr>
        <p:spPr bwMode="auto">
          <a:xfrm>
            <a:off x="3698990" y="2096556"/>
            <a:ext cx="395585" cy="395287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ED7D31">
              <a:lumMod val="40000"/>
              <a:lumOff val="6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LAS I/O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(40 Hz)</a:t>
            </a:r>
          </a:p>
        </p:txBody>
      </p:sp>
      <p:sp>
        <p:nvSpPr>
          <p:cNvPr id="213" name="Line 107"/>
          <p:cNvSpPr>
            <a:spLocks noChangeShapeType="1"/>
          </p:cNvSpPr>
          <p:nvPr/>
        </p:nvSpPr>
        <p:spPr bwMode="auto">
          <a:xfrm>
            <a:off x="3910260" y="2491807"/>
            <a:ext cx="0" cy="470916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214" name="Elbow Connector 213"/>
          <p:cNvCxnSpPr/>
          <p:nvPr/>
        </p:nvCxnSpPr>
        <p:spPr>
          <a:xfrm flipV="1">
            <a:off x="4554498" y="1188525"/>
            <a:ext cx="2451248" cy="663124"/>
          </a:xfrm>
          <a:prstGeom prst="bentConnector3">
            <a:avLst>
              <a:gd name="adj1" fmla="val -167"/>
            </a:avLst>
          </a:prstGeom>
          <a:noFill/>
          <a:ln w="12700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215" name="Rectangle 50"/>
          <p:cNvSpPr>
            <a:spLocks noChangeArrowheads="1"/>
          </p:cNvSpPr>
          <p:nvPr/>
        </p:nvSpPr>
        <p:spPr bwMode="auto">
          <a:xfrm flipH="1">
            <a:off x="3374781" y="1668017"/>
            <a:ext cx="505374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600" b="1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Manchester Encoded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6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RS-422</a:t>
            </a:r>
          </a:p>
        </p:txBody>
      </p:sp>
      <p:sp>
        <p:nvSpPr>
          <p:cNvPr id="216" name="Rectangle 50"/>
          <p:cNvSpPr>
            <a:spLocks noChangeArrowheads="1"/>
          </p:cNvSpPr>
          <p:nvPr/>
        </p:nvSpPr>
        <p:spPr bwMode="auto">
          <a:xfrm flipH="1">
            <a:off x="4836739" y="1077697"/>
            <a:ext cx="831710" cy="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6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RS-422 (two channels)</a:t>
            </a:r>
          </a:p>
        </p:txBody>
      </p:sp>
      <p:sp>
        <p:nvSpPr>
          <p:cNvPr id="217" name="TextBox 207"/>
          <p:cNvSpPr txBox="1">
            <a:spLocks noChangeArrowheads="1"/>
          </p:cNvSpPr>
          <p:nvPr/>
        </p:nvSpPr>
        <p:spPr bwMode="auto">
          <a:xfrm>
            <a:off x="3319040" y="1155345"/>
            <a:ext cx="1137078" cy="215444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Launch Abort System</a:t>
            </a:r>
          </a:p>
        </p:txBody>
      </p:sp>
      <p:sp>
        <p:nvSpPr>
          <p:cNvPr id="218" name="Line 85"/>
          <p:cNvSpPr>
            <a:spLocks noChangeShapeType="1"/>
          </p:cNvSpPr>
          <p:nvPr/>
        </p:nvSpPr>
        <p:spPr bwMode="auto">
          <a:xfrm>
            <a:off x="3882789" y="1361607"/>
            <a:ext cx="486" cy="731818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9" name="TextBox 207"/>
          <p:cNvSpPr txBox="1">
            <a:spLocks noChangeArrowheads="1"/>
          </p:cNvSpPr>
          <p:nvPr/>
        </p:nvSpPr>
        <p:spPr bwMode="auto">
          <a:xfrm>
            <a:off x="5720030" y="1361608"/>
            <a:ext cx="758978" cy="203133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Ethernet</a:t>
            </a:r>
          </a:p>
        </p:txBody>
      </p:sp>
      <p:sp>
        <p:nvSpPr>
          <p:cNvPr id="220" name="Line 112"/>
          <p:cNvSpPr>
            <a:spLocks noChangeShapeType="1"/>
          </p:cNvSpPr>
          <p:nvPr/>
        </p:nvSpPr>
        <p:spPr bwMode="auto">
          <a:xfrm flipV="1">
            <a:off x="5200987" y="1475279"/>
            <a:ext cx="529662" cy="371273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1" name="Rectangle 220"/>
          <p:cNvSpPr/>
          <p:nvPr/>
        </p:nvSpPr>
        <p:spPr bwMode="auto">
          <a:xfrm>
            <a:off x="4253238" y="3370482"/>
            <a:ext cx="2225771" cy="751867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2" name="Freeform 123"/>
          <p:cNvSpPr>
            <a:spLocks/>
          </p:cNvSpPr>
          <p:nvPr/>
        </p:nvSpPr>
        <p:spPr bwMode="auto">
          <a:xfrm>
            <a:off x="1327718" y="3768418"/>
            <a:ext cx="387350" cy="395288"/>
          </a:xfrm>
          <a:custGeom>
            <a:avLst/>
            <a:gdLst>
              <a:gd name="T0" fmla="*/ 0 w 371"/>
              <a:gd name="T1" fmla="*/ 477916706 h 371"/>
              <a:gd name="T2" fmla="*/ 19494928 w 371"/>
              <a:gd name="T3" fmla="*/ 381767325 h 371"/>
              <a:gd name="T4" fmla="*/ 52912659 w 371"/>
              <a:gd name="T5" fmla="*/ 291274977 h 371"/>
              <a:gd name="T6" fmla="*/ 103041758 w 371"/>
              <a:gd name="T7" fmla="*/ 209264816 h 371"/>
              <a:gd name="T8" fmla="*/ 167093660 w 371"/>
              <a:gd name="T9" fmla="*/ 138567038 h 371"/>
              <a:gd name="T10" fmla="*/ 242286475 w 371"/>
              <a:gd name="T11" fmla="*/ 79181645 h 371"/>
              <a:gd name="T12" fmla="*/ 328616865 w 371"/>
              <a:gd name="T13" fmla="*/ 36762306 h 371"/>
              <a:gd name="T14" fmla="*/ 420519379 w 371"/>
              <a:gd name="T15" fmla="*/ 11312384 h 371"/>
              <a:gd name="T16" fmla="*/ 515205453 w 371"/>
              <a:gd name="T17" fmla="*/ 0 h 371"/>
              <a:gd name="T18" fmla="*/ 612676755 w 371"/>
              <a:gd name="T19" fmla="*/ 11312384 h 371"/>
              <a:gd name="T20" fmla="*/ 704579269 w 371"/>
              <a:gd name="T21" fmla="*/ 36762306 h 371"/>
              <a:gd name="T22" fmla="*/ 788126099 w 371"/>
              <a:gd name="T23" fmla="*/ 79181645 h 371"/>
              <a:gd name="T24" fmla="*/ 866102473 w 371"/>
              <a:gd name="T25" fmla="*/ 138567038 h 371"/>
              <a:gd name="T26" fmla="*/ 927370816 w 371"/>
              <a:gd name="T27" fmla="*/ 209264816 h 371"/>
              <a:gd name="T28" fmla="*/ 980283475 w 371"/>
              <a:gd name="T29" fmla="*/ 291274977 h 371"/>
              <a:gd name="T30" fmla="*/ 1013701206 w 371"/>
              <a:gd name="T31" fmla="*/ 381767325 h 371"/>
              <a:gd name="T32" fmla="*/ 1030410906 w 371"/>
              <a:gd name="T33" fmla="*/ 477916706 h 371"/>
              <a:gd name="T34" fmla="*/ 1030410906 w 371"/>
              <a:gd name="T35" fmla="*/ 574066087 h 371"/>
              <a:gd name="T36" fmla="*/ 1013701206 w 371"/>
              <a:gd name="T37" fmla="*/ 667386951 h 371"/>
              <a:gd name="T38" fmla="*/ 980283475 w 371"/>
              <a:gd name="T39" fmla="*/ 757879299 h 371"/>
              <a:gd name="T40" fmla="*/ 927370816 w 371"/>
              <a:gd name="T41" fmla="*/ 839889461 h 371"/>
              <a:gd name="T42" fmla="*/ 866102473 w 371"/>
              <a:gd name="T43" fmla="*/ 913414073 h 371"/>
              <a:gd name="T44" fmla="*/ 788126099 w 371"/>
              <a:gd name="T45" fmla="*/ 969972631 h 371"/>
              <a:gd name="T46" fmla="*/ 704579269 w 371"/>
              <a:gd name="T47" fmla="*/ 1015218805 h 371"/>
              <a:gd name="T48" fmla="*/ 612676755 w 371"/>
              <a:gd name="T49" fmla="*/ 1040670409 h 371"/>
              <a:gd name="T50" fmla="*/ 515205453 w 371"/>
              <a:gd name="T51" fmla="*/ 1049154276 h 371"/>
              <a:gd name="T52" fmla="*/ 420519379 w 371"/>
              <a:gd name="T53" fmla="*/ 1040670409 h 371"/>
              <a:gd name="T54" fmla="*/ 328616865 w 371"/>
              <a:gd name="T55" fmla="*/ 1015218805 h 371"/>
              <a:gd name="T56" fmla="*/ 242286475 w 371"/>
              <a:gd name="T57" fmla="*/ 969972631 h 371"/>
              <a:gd name="T58" fmla="*/ 167093660 w 371"/>
              <a:gd name="T59" fmla="*/ 913414073 h 371"/>
              <a:gd name="T60" fmla="*/ 103041758 w 371"/>
              <a:gd name="T61" fmla="*/ 839889461 h 371"/>
              <a:gd name="T62" fmla="*/ 52912659 w 371"/>
              <a:gd name="T63" fmla="*/ 757879299 h 371"/>
              <a:gd name="T64" fmla="*/ 19494928 w 371"/>
              <a:gd name="T65" fmla="*/ 667386951 h 371"/>
              <a:gd name="T66" fmla="*/ 0 w 371"/>
              <a:gd name="T67" fmla="*/ 57406608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ED7D31">
              <a:lumMod val="40000"/>
              <a:lumOff val="60000"/>
            </a:srgb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anchor="ctr" anchorCtr="0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 pitchFamily="25" charset="0"/>
                <a:cs typeface="Arial" pitchFamily="25" charset="0"/>
              </a:rPr>
              <a:t>EDR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 pitchFamily="25" charset="0"/>
                <a:cs typeface="Arial" pitchFamily="25" charset="0"/>
              </a:rPr>
              <a:t>IO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 pitchFamily="25" charset="0"/>
                <a:cs typeface="Arial" pitchFamily="25" charset="0"/>
              </a:rPr>
              <a:t>(40 Hz)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" pitchFamily="25" charset="0"/>
              <a:cs typeface="Arial" pitchFamily="25" charset="0"/>
            </a:endParaRPr>
          </a:p>
        </p:txBody>
      </p:sp>
      <p:sp>
        <p:nvSpPr>
          <p:cNvPr id="223" name="Line 85"/>
          <p:cNvSpPr>
            <a:spLocks noChangeShapeType="1"/>
          </p:cNvSpPr>
          <p:nvPr/>
        </p:nvSpPr>
        <p:spPr bwMode="auto">
          <a:xfrm>
            <a:off x="1015564" y="3968406"/>
            <a:ext cx="30480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 type="triangle" w="sm" len="sm"/>
            <a:tailEnd type="triangle" w="sm" len="sm"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4" name="TextBox 159"/>
          <p:cNvSpPr txBox="1">
            <a:spLocks noChangeArrowheads="1"/>
          </p:cNvSpPr>
          <p:nvPr/>
        </p:nvSpPr>
        <p:spPr bwMode="auto">
          <a:xfrm>
            <a:off x="506547" y="3858907"/>
            <a:ext cx="510630" cy="203133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EDR</a:t>
            </a:r>
          </a:p>
        </p:txBody>
      </p:sp>
      <p:sp>
        <p:nvSpPr>
          <p:cNvPr id="225" name="Rectangle 50"/>
          <p:cNvSpPr>
            <a:spLocks noChangeArrowheads="1"/>
          </p:cNvSpPr>
          <p:nvPr/>
        </p:nvSpPr>
        <p:spPr bwMode="auto">
          <a:xfrm>
            <a:off x="1043922" y="3890722"/>
            <a:ext cx="229451" cy="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5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RS-422</a:t>
            </a:r>
            <a:endParaRPr lang="en-US" sz="5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226" name="Line 106"/>
          <p:cNvSpPr>
            <a:spLocks noChangeShapeType="1"/>
          </p:cNvSpPr>
          <p:nvPr/>
        </p:nvSpPr>
        <p:spPr bwMode="auto">
          <a:xfrm>
            <a:off x="1727158" y="3966231"/>
            <a:ext cx="403699" cy="2502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3052232" y="3724388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8" name="Freeform 131"/>
          <p:cNvSpPr>
            <a:spLocks/>
          </p:cNvSpPr>
          <p:nvPr/>
        </p:nvSpPr>
        <p:spPr bwMode="auto">
          <a:xfrm>
            <a:off x="4241442" y="1853109"/>
            <a:ext cx="607019" cy="614146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00CC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anchor="ctr" anchorCtr="0"/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Telemetry 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Output Serial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500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(40 Hz)</a:t>
            </a:r>
          </a:p>
        </p:txBody>
      </p:sp>
      <p:sp>
        <p:nvSpPr>
          <p:cNvPr id="229" name="Line 135"/>
          <p:cNvSpPr>
            <a:spLocks noChangeShapeType="1"/>
          </p:cNvSpPr>
          <p:nvPr/>
        </p:nvSpPr>
        <p:spPr bwMode="auto">
          <a:xfrm>
            <a:off x="4554498" y="2468715"/>
            <a:ext cx="10618" cy="48032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0683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Navigation Project Overview -</a:t>
            </a:r>
            <a:br>
              <a:rPr lang="en-US" dirty="0" smtClean="0"/>
            </a:br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252" y="899160"/>
            <a:ext cx="8647007" cy="5608320"/>
          </a:xfrm>
        </p:spPr>
        <p:txBody>
          <a:bodyPr/>
          <a:lstStyle/>
          <a:p>
            <a:r>
              <a:rPr lang="en-US" sz="1800" dirty="0" smtClean="0"/>
              <a:t>Optical Navigation (OpNav) Application Software</a:t>
            </a:r>
          </a:p>
          <a:p>
            <a:pPr lvl="1"/>
            <a:r>
              <a:rPr lang="en-US" sz="1600" dirty="0" smtClean="0"/>
              <a:t>NASA/JSC/Engineering Directorate Government Furnished Equipment (GFE) software project authorized October 2016, delivered April 2018</a:t>
            </a:r>
          </a:p>
          <a:p>
            <a:pPr lvl="1"/>
            <a:r>
              <a:rPr lang="en-US" sz="1600" dirty="0" smtClean="0"/>
              <a:t>Orion (EM-1, EM-2) software producing navigation data for onboard GNC flight control in the event of loss of communication with ground</a:t>
            </a:r>
            <a:endParaRPr lang="en-US" sz="1600" dirty="0"/>
          </a:p>
          <a:p>
            <a:pPr lvl="2"/>
            <a:r>
              <a:rPr lang="en-US" sz="1400" dirty="0" smtClean="0"/>
              <a:t>Determines position and range of spacecraft based on optical image recognition of either earth or moon from images taken by dedicated fixed-mounted camera (Pixelink) on bottom of Orion Command Module</a:t>
            </a:r>
          </a:p>
          <a:p>
            <a:pPr lvl="2"/>
            <a:r>
              <a:rPr lang="en-US" sz="1400" dirty="0" smtClean="0"/>
              <a:t>Self calibrates images onboard prior to navigation use by imaging starfields, high accuracy required</a:t>
            </a:r>
          </a:p>
          <a:p>
            <a:pPr lvl="1"/>
            <a:r>
              <a:rPr lang="en-US" sz="1600" dirty="0" smtClean="0"/>
              <a:t>Functions as Orion backup navigation sensor in the event of </a:t>
            </a:r>
            <a:r>
              <a:rPr lang="en-US" sz="1600" dirty="0" err="1" smtClean="0"/>
              <a:t>comm</a:t>
            </a:r>
            <a:r>
              <a:rPr lang="en-US" sz="1600" dirty="0" smtClean="0"/>
              <a:t> loss</a:t>
            </a:r>
          </a:p>
          <a:p>
            <a:pPr lvl="2"/>
            <a:r>
              <a:rPr lang="en-US" sz="1400" dirty="0" smtClean="0"/>
              <a:t>Orion requires </a:t>
            </a:r>
            <a:r>
              <a:rPr lang="en-US" sz="1400" dirty="0" err="1" smtClean="0"/>
              <a:t>nav</a:t>
            </a:r>
            <a:r>
              <a:rPr lang="en-US" sz="1400" dirty="0" smtClean="0"/>
              <a:t> updates from ground, if comm is lost, poses LOC/LOM risk during entry</a:t>
            </a:r>
          </a:p>
          <a:p>
            <a:pPr lvl="2"/>
            <a:r>
              <a:rPr lang="en-US" sz="1400" dirty="0" smtClean="0"/>
              <a:t>Provides autonomous navigation updates upon Loss of </a:t>
            </a:r>
            <a:r>
              <a:rPr lang="en-US" sz="1400" dirty="0" err="1" smtClean="0"/>
              <a:t>Comm</a:t>
            </a:r>
            <a:endParaRPr lang="en-US" sz="1400" dirty="0" smtClean="0"/>
          </a:p>
          <a:p>
            <a:pPr lvl="2"/>
            <a:r>
              <a:rPr lang="en-US" sz="1400" dirty="0" smtClean="0"/>
              <a:t>Class A Safety-Critical Software</a:t>
            </a:r>
          </a:p>
          <a:p>
            <a:pPr lvl="1"/>
            <a:r>
              <a:rPr lang="en-US" sz="1600" dirty="0" smtClean="0"/>
              <a:t>For EM-1, images taken every 30s during approximately 8, 2-hour “passes”</a:t>
            </a:r>
          </a:p>
          <a:p>
            <a:pPr lvl="2"/>
            <a:r>
              <a:rPr lang="en-US" sz="1400" dirty="0" smtClean="0"/>
              <a:t>Dedicated “calibration passes” image star field to determine camera distortion &amp; orientation</a:t>
            </a:r>
          </a:p>
          <a:p>
            <a:pPr lvl="2"/>
            <a:r>
              <a:rPr lang="en-US" sz="1400" dirty="0" smtClean="0"/>
              <a:t>Dedicated “imaging passes” image earth or moon to derive navigation solution</a:t>
            </a:r>
          </a:p>
          <a:p>
            <a:pPr lvl="2"/>
            <a:r>
              <a:rPr lang="en-US" sz="1400" dirty="0" smtClean="0"/>
              <a:t>Function validated on “outbound leg” to moon for EM-1, evaluated as a DTO for this phase</a:t>
            </a:r>
          </a:p>
          <a:p>
            <a:pPr lvl="2"/>
            <a:r>
              <a:rPr lang="en-US" sz="1400" dirty="0" smtClean="0"/>
              <a:t>Activated on the “inbound” from moon</a:t>
            </a:r>
            <a:r>
              <a:rPr lang="en-US" sz="1400" dirty="0"/>
              <a:t> </a:t>
            </a:r>
            <a:r>
              <a:rPr lang="en-US" sz="1400" dirty="0" smtClean="0"/>
              <a:t>for loss-of-</a:t>
            </a:r>
            <a:r>
              <a:rPr lang="en-US" sz="1400" dirty="0" err="1" smtClean="0"/>
              <a:t>comm</a:t>
            </a:r>
            <a:endParaRPr lang="en-US" sz="1400" dirty="0"/>
          </a:p>
          <a:p>
            <a:pPr lvl="3"/>
            <a:r>
              <a:rPr lang="en-US" sz="1200" dirty="0" smtClean="0"/>
              <a:t>Solution fed to Orion FCM-GNC and downlinked</a:t>
            </a:r>
          </a:p>
          <a:p>
            <a:pPr lvl="1"/>
            <a:r>
              <a:rPr lang="en-US" sz="1600" dirty="0" smtClean="0"/>
              <a:t>Located in Camera Controller (CC) unit on Orion EM-1 vehicle, Linux computer running the Core Flight Software (CFS) framework</a:t>
            </a:r>
          </a:p>
        </p:txBody>
      </p:sp>
    </p:spTree>
    <p:extLst>
      <p:ext uri="{BB962C8B-B14F-4D97-AF65-F5344CB8AC3E}">
        <p14:creationId xmlns:p14="http://schemas.microsoft.com/office/powerpoint/2010/main" val="104266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Optical Navigation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6D1B0E9A-C4F3-4D46-924E-FDCE9F0342D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6004" y="923196"/>
            <a:ext cx="209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ヒラギノ角ゴ Pro W3" charset="-128"/>
              </a:rPr>
              <a:t>Apollo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ヒラギノ角ゴ Pro W3" charset="-128"/>
              </a:rPr>
              <a:t>Space Sextant</a:t>
            </a:r>
            <a:endParaRPr lang="en-US" dirty="0">
              <a:solidFill>
                <a:prstClr val="black"/>
              </a:solidFill>
              <a:latin typeface="Arial" pitchFamily="34" charset="0"/>
              <a:ea typeface="ヒラギノ角ゴ Pro W3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730" y="1688995"/>
            <a:ext cx="1653583" cy="224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4" y="3810642"/>
            <a:ext cx="3326964" cy="25175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958" y="3296718"/>
            <a:ext cx="3184522" cy="1951913"/>
          </a:xfrm>
          <a:prstGeom prst="rect">
            <a:avLst/>
          </a:prstGeom>
        </p:spPr>
      </p:pic>
      <p:pic>
        <p:nvPicPr>
          <p:cNvPr id="1026" name="Picture 2" descr="C:\Users\gholt1\Documents\Literature\Apollo\apollo\AD009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47" y="4234190"/>
            <a:ext cx="2880353" cy="21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976" y="923196"/>
            <a:ext cx="6374684" cy="4876800"/>
          </a:xfrm>
        </p:spPr>
        <p:txBody>
          <a:bodyPr>
            <a:noAutofit/>
          </a:bodyPr>
          <a:lstStyle/>
          <a:p>
            <a:r>
              <a:rPr lang="en-US" sz="1400" dirty="0"/>
              <a:t>Still images of </a:t>
            </a:r>
            <a:r>
              <a:rPr lang="en-US" sz="1400" dirty="0" smtClean="0"/>
              <a:t>Moon or Earth are processed to find apparent angular diameter and centroid in camera focal plane</a:t>
            </a:r>
            <a:endParaRPr lang="en-US" sz="1400" dirty="0"/>
          </a:p>
          <a:p>
            <a:r>
              <a:rPr lang="en-US" sz="1400" dirty="0"/>
              <a:t>R</a:t>
            </a:r>
            <a:r>
              <a:rPr lang="en-US" sz="1400" dirty="0" smtClean="0"/>
              <a:t>aw data is transformed into range and bearing angle measurements using planetary data and precise star tracker inertial attitude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easurements are sent to the main flight computer’s </a:t>
            </a:r>
            <a:r>
              <a:rPr lang="en-US" sz="1400" dirty="0" err="1" smtClean="0"/>
              <a:t>Kalman</a:t>
            </a:r>
            <a:r>
              <a:rPr lang="en-US" sz="1400" dirty="0" smtClean="0"/>
              <a:t> filter to update the onboard state vector</a:t>
            </a:r>
          </a:p>
          <a:p>
            <a:r>
              <a:rPr lang="en-US" sz="1400" dirty="0" smtClean="0"/>
              <a:t>Images are collected over an arc (~2hrs) to converge the state and estimate velocity</a:t>
            </a:r>
            <a:endParaRPr lang="en-US" sz="1400" dirty="0"/>
          </a:p>
          <a:p>
            <a:r>
              <a:rPr lang="en-US" sz="1400" dirty="0" smtClean="0"/>
              <a:t>The same basic technique was used by Apollo to satisfy loss-of-</a:t>
            </a:r>
            <a:r>
              <a:rPr lang="en-US" sz="1400" dirty="0" err="1" smtClean="0"/>
              <a:t>comm</a:t>
            </a:r>
            <a:r>
              <a:rPr lang="en-US" sz="1400" dirty="0" smtClean="0"/>
              <a:t>, but Apollo used manual crew sightings with sextant instead of autonomously processing optical imagery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52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of Comm Navigation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9E3000-C384-4D60-A718-9A9ACDFD30C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677555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47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MPCV Camera Locations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D798F26384D8F4E81D74B6EA551ACA0@m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6" y="1223963"/>
            <a:ext cx="7940673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5410200" y="3505200"/>
            <a:ext cx="334536" cy="33453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90000"/>
              </a:lnSpc>
            </a:pPr>
            <a:endParaRPr lang="en-US" dirty="0">
              <a:solidFill>
                <a:prstClr val="black"/>
              </a:solidFill>
              <a:ea typeface="ヒラギノ角ゴ Pro W3" pitchFamily="-65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140712" y="5791200"/>
            <a:ext cx="669072" cy="33453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90000"/>
              </a:lnSpc>
            </a:pPr>
            <a:endParaRPr lang="en-US" dirty="0">
              <a:solidFill>
                <a:prstClr val="black"/>
              </a:solidFill>
              <a:ea typeface="ヒラギノ角ゴ Pro W3" pitchFamily="-65" charset="-128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04800" y="3962400"/>
            <a:ext cx="4668644" cy="26574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38" y="4371109"/>
            <a:ext cx="5015246" cy="224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794331" y="3780939"/>
            <a:ext cx="3276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+mj-lt"/>
                <a:ea typeface="ヒラギノ角ゴ Pro W3" charset="-128"/>
                <a:cs typeface="ヒラギノ角ゴ Pro W3" charset="-128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Times New Roman" charset="0"/>
                <a:ea typeface="ヒラギノ角ゴ Pro W3" charset="-128"/>
                <a:cs typeface="ヒラギノ角ゴ Pro W3" charset="-128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Times New Roman" charset="0"/>
                <a:ea typeface="ヒラギノ角ゴ Pro W3" charset="-128"/>
                <a:cs typeface="ヒラギノ角ゴ Pro W3" charset="-128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Times New Roman" charset="0"/>
                <a:ea typeface="ヒラギノ角ゴ Pro W3" charset="-128"/>
                <a:cs typeface="ヒラギノ角ゴ Pro W3" charset="-128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Times New Roman" charset="0"/>
                <a:ea typeface="ヒラギノ角ゴ Pro W3" charset="-128"/>
                <a:cs typeface="ヒラギノ角ゴ Pro W3" charset="-128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Times New Roman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Times New Roman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Times New Roman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r>
              <a:rPr lang="en-US" sz="1100" kern="0" smtClean="0"/>
              <a:t>Star Tracker &amp; OpNav Camera Locations</a:t>
            </a:r>
            <a:endParaRPr lang="en-US" sz="1100" kern="0" dirty="0"/>
          </a:p>
        </p:txBody>
      </p:sp>
    </p:spTree>
    <p:extLst>
      <p:ext uri="{BB962C8B-B14F-4D97-AF65-F5344CB8AC3E}">
        <p14:creationId xmlns:p14="http://schemas.microsoft.com/office/powerpoint/2010/main" val="421712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OpNav System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95F9F5-8DED-47BA-A7FF-ACE8AAE732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97" y="1955425"/>
            <a:ext cx="6383065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64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0" dirty="0">
                <a:latin typeface="Arial" pitchFamily="34" charset="0"/>
                <a:cs typeface="Arial" pitchFamily="34" charset="0"/>
              </a:rPr>
              <a:t>OpNav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Application Software 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Architecture</a:t>
            </a:r>
            <a:br>
              <a:rPr lang="en-US" b="0" dirty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95F9F5-8DED-47BA-A7FF-ACE8AAE732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127"/>
          <p:cNvGrpSpPr>
            <a:grpSpLocks/>
          </p:cNvGrpSpPr>
          <p:nvPr/>
        </p:nvGrpSpPr>
        <p:grpSpPr bwMode="auto">
          <a:xfrm>
            <a:off x="7654604" y="2144132"/>
            <a:ext cx="533401" cy="647744"/>
            <a:chOff x="2722" y="840"/>
            <a:chExt cx="231" cy="231"/>
          </a:xfrm>
          <a:solidFill>
            <a:srgbClr val="E7E6E6">
              <a:lumMod val="90000"/>
            </a:srgbClr>
          </a:solidFill>
        </p:grpSpPr>
        <p:sp>
          <p:nvSpPr>
            <p:cNvPr id="7" name="Freeform 128"/>
            <p:cNvSpPr>
              <a:spLocks/>
            </p:cNvSpPr>
            <p:nvPr/>
          </p:nvSpPr>
          <p:spPr bwMode="auto">
            <a:xfrm>
              <a:off x="2722" y="840"/>
              <a:ext cx="231" cy="231"/>
            </a:xfrm>
            <a:custGeom>
              <a:avLst/>
              <a:gdLst>
                <a:gd name="T0" fmla="*/ 4 w 462"/>
                <a:gd name="T1" fmla="*/ 0 h 449"/>
                <a:gd name="T2" fmla="*/ 3 w 462"/>
                <a:gd name="T3" fmla="*/ 1 h 449"/>
                <a:gd name="T4" fmla="*/ 3 w 462"/>
                <a:gd name="T5" fmla="*/ 1 h 449"/>
                <a:gd name="T6" fmla="*/ 2 w 462"/>
                <a:gd name="T7" fmla="*/ 1 h 449"/>
                <a:gd name="T8" fmla="*/ 2 w 462"/>
                <a:gd name="T9" fmla="*/ 1 h 449"/>
                <a:gd name="T10" fmla="*/ 1 w 462"/>
                <a:gd name="T11" fmla="*/ 1 h 449"/>
                <a:gd name="T12" fmla="*/ 1 w 462"/>
                <a:gd name="T13" fmla="*/ 1 h 449"/>
                <a:gd name="T14" fmla="*/ 1 w 462"/>
                <a:gd name="T15" fmla="*/ 1 h 449"/>
                <a:gd name="T16" fmla="*/ 1 w 462"/>
                <a:gd name="T17" fmla="*/ 1 h 449"/>
                <a:gd name="T18" fmla="*/ 1 w 462"/>
                <a:gd name="T19" fmla="*/ 1 h 449"/>
                <a:gd name="T20" fmla="*/ 1 w 462"/>
                <a:gd name="T21" fmla="*/ 1 h 449"/>
                <a:gd name="T22" fmla="*/ 0 w 462"/>
                <a:gd name="T23" fmla="*/ 2 h 449"/>
                <a:gd name="T24" fmla="*/ 0 w 462"/>
                <a:gd name="T25" fmla="*/ 6 h 449"/>
                <a:gd name="T26" fmla="*/ 1 w 462"/>
                <a:gd name="T27" fmla="*/ 7 h 449"/>
                <a:gd name="T28" fmla="*/ 1 w 462"/>
                <a:gd name="T29" fmla="*/ 7 h 449"/>
                <a:gd name="T30" fmla="*/ 1 w 462"/>
                <a:gd name="T31" fmla="*/ 7 h 449"/>
                <a:gd name="T32" fmla="*/ 1 w 462"/>
                <a:gd name="T33" fmla="*/ 7 h 449"/>
                <a:gd name="T34" fmla="*/ 1 w 462"/>
                <a:gd name="T35" fmla="*/ 7 h 449"/>
                <a:gd name="T36" fmla="*/ 1 w 462"/>
                <a:gd name="T37" fmla="*/ 7 h 449"/>
                <a:gd name="T38" fmla="*/ 2 w 462"/>
                <a:gd name="T39" fmla="*/ 7 h 449"/>
                <a:gd name="T40" fmla="*/ 2 w 462"/>
                <a:gd name="T41" fmla="*/ 7 h 449"/>
                <a:gd name="T42" fmla="*/ 3 w 462"/>
                <a:gd name="T43" fmla="*/ 7 h 449"/>
                <a:gd name="T44" fmla="*/ 3 w 462"/>
                <a:gd name="T45" fmla="*/ 7 h 449"/>
                <a:gd name="T46" fmla="*/ 4 w 462"/>
                <a:gd name="T47" fmla="*/ 8 h 449"/>
                <a:gd name="T48" fmla="*/ 5 w 462"/>
                <a:gd name="T49" fmla="*/ 7 h 449"/>
                <a:gd name="T50" fmla="*/ 5 w 462"/>
                <a:gd name="T51" fmla="*/ 7 h 449"/>
                <a:gd name="T52" fmla="*/ 6 w 462"/>
                <a:gd name="T53" fmla="*/ 7 h 449"/>
                <a:gd name="T54" fmla="*/ 7 w 462"/>
                <a:gd name="T55" fmla="*/ 7 h 449"/>
                <a:gd name="T56" fmla="*/ 7 w 462"/>
                <a:gd name="T57" fmla="*/ 7 h 449"/>
                <a:gd name="T58" fmla="*/ 7 w 462"/>
                <a:gd name="T59" fmla="*/ 7 h 449"/>
                <a:gd name="T60" fmla="*/ 7 w 462"/>
                <a:gd name="T61" fmla="*/ 7 h 449"/>
                <a:gd name="T62" fmla="*/ 7 w 462"/>
                <a:gd name="T63" fmla="*/ 7 h 449"/>
                <a:gd name="T64" fmla="*/ 7 w 462"/>
                <a:gd name="T65" fmla="*/ 7 h 449"/>
                <a:gd name="T66" fmla="*/ 7 w 462"/>
                <a:gd name="T67" fmla="*/ 7 h 449"/>
                <a:gd name="T68" fmla="*/ 7 w 462"/>
                <a:gd name="T69" fmla="*/ 6 h 449"/>
                <a:gd name="T70" fmla="*/ 7 w 462"/>
                <a:gd name="T71" fmla="*/ 2 h 449"/>
                <a:gd name="T72" fmla="*/ 7 w 462"/>
                <a:gd name="T73" fmla="*/ 1 h 449"/>
                <a:gd name="T74" fmla="*/ 7 w 462"/>
                <a:gd name="T75" fmla="*/ 1 h 449"/>
                <a:gd name="T76" fmla="*/ 7 w 462"/>
                <a:gd name="T77" fmla="*/ 1 h 449"/>
                <a:gd name="T78" fmla="*/ 7 w 462"/>
                <a:gd name="T79" fmla="*/ 1 h 449"/>
                <a:gd name="T80" fmla="*/ 7 w 462"/>
                <a:gd name="T81" fmla="*/ 1 h 449"/>
                <a:gd name="T82" fmla="*/ 7 w 462"/>
                <a:gd name="T83" fmla="*/ 1 h 449"/>
                <a:gd name="T84" fmla="*/ 7 w 462"/>
                <a:gd name="T85" fmla="*/ 1 h 449"/>
                <a:gd name="T86" fmla="*/ 6 w 462"/>
                <a:gd name="T87" fmla="*/ 1 h 449"/>
                <a:gd name="T88" fmla="*/ 5 w 462"/>
                <a:gd name="T89" fmla="*/ 1 h 449"/>
                <a:gd name="T90" fmla="*/ 5 w 462"/>
                <a:gd name="T91" fmla="*/ 1 h 449"/>
                <a:gd name="T92" fmla="*/ 4 w 462"/>
                <a:gd name="T93" fmla="*/ 0 h 4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62"/>
                <a:gd name="T142" fmla="*/ 0 h 449"/>
                <a:gd name="T143" fmla="*/ 462 w 462"/>
                <a:gd name="T144" fmla="*/ 449 h 4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62" h="449">
                  <a:moveTo>
                    <a:pt x="230" y="0"/>
                  </a:moveTo>
                  <a:lnTo>
                    <a:pt x="184" y="1"/>
                  </a:lnTo>
                  <a:lnTo>
                    <a:pt x="140" y="5"/>
                  </a:lnTo>
                  <a:lnTo>
                    <a:pt x="101" y="11"/>
                  </a:lnTo>
                  <a:lnTo>
                    <a:pt x="68" y="20"/>
                  </a:lnTo>
                  <a:lnTo>
                    <a:pt x="39" y="32"/>
                  </a:lnTo>
                  <a:lnTo>
                    <a:pt x="29" y="37"/>
                  </a:lnTo>
                  <a:lnTo>
                    <a:pt x="18" y="43"/>
                  </a:lnTo>
                  <a:lnTo>
                    <a:pt x="11" y="50"/>
                  </a:lnTo>
                  <a:lnTo>
                    <a:pt x="6" y="57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0" y="379"/>
                  </a:lnTo>
                  <a:lnTo>
                    <a:pt x="2" y="386"/>
                  </a:lnTo>
                  <a:lnTo>
                    <a:pt x="6" y="392"/>
                  </a:lnTo>
                  <a:lnTo>
                    <a:pt x="11" y="399"/>
                  </a:lnTo>
                  <a:lnTo>
                    <a:pt x="18" y="406"/>
                  </a:lnTo>
                  <a:lnTo>
                    <a:pt x="29" y="412"/>
                  </a:lnTo>
                  <a:lnTo>
                    <a:pt x="39" y="417"/>
                  </a:lnTo>
                  <a:lnTo>
                    <a:pt x="68" y="429"/>
                  </a:lnTo>
                  <a:lnTo>
                    <a:pt x="101" y="438"/>
                  </a:lnTo>
                  <a:lnTo>
                    <a:pt x="140" y="444"/>
                  </a:lnTo>
                  <a:lnTo>
                    <a:pt x="184" y="448"/>
                  </a:lnTo>
                  <a:lnTo>
                    <a:pt x="230" y="449"/>
                  </a:lnTo>
                  <a:lnTo>
                    <a:pt x="278" y="448"/>
                  </a:lnTo>
                  <a:lnTo>
                    <a:pt x="320" y="444"/>
                  </a:lnTo>
                  <a:lnTo>
                    <a:pt x="361" y="438"/>
                  </a:lnTo>
                  <a:lnTo>
                    <a:pt x="395" y="429"/>
                  </a:lnTo>
                  <a:lnTo>
                    <a:pt x="423" y="417"/>
                  </a:lnTo>
                  <a:lnTo>
                    <a:pt x="434" y="412"/>
                  </a:lnTo>
                  <a:lnTo>
                    <a:pt x="444" y="406"/>
                  </a:lnTo>
                  <a:lnTo>
                    <a:pt x="451" y="399"/>
                  </a:lnTo>
                  <a:lnTo>
                    <a:pt x="457" y="392"/>
                  </a:lnTo>
                  <a:lnTo>
                    <a:pt x="460" y="386"/>
                  </a:lnTo>
                  <a:lnTo>
                    <a:pt x="462" y="379"/>
                  </a:lnTo>
                  <a:lnTo>
                    <a:pt x="462" y="70"/>
                  </a:lnTo>
                  <a:lnTo>
                    <a:pt x="460" y="64"/>
                  </a:lnTo>
                  <a:lnTo>
                    <a:pt x="457" y="57"/>
                  </a:lnTo>
                  <a:lnTo>
                    <a:pt x="451" y="50"/>
                  </a:lnTo>
                  <a:lnTo>
                    <a:pt x="444" y="43"/>
                  </a:lnTo>
                  <a:lnTo>
                    <a:pt x="434" y="37"/>
                  </a:lnTo>
                  <a:lnTo>
                    <a:pt x="423" y="32"/>
                  </a:lnTo>
                  <a:lnTo>
                    <a:pt x="395" y="20"/>
                  </a:lnTo>
                  <a:lnTo>
                    <a:pt x="361" y="11"/>
                  </a:lnTo>
                  <a:lnTo>
                    <a:pt x="320" y="5"/>
                  </a:lnTo>
                  <a:lnTo>
                    <a:pt x="278" y="1"/>
                  </a:lnTo>
                  <a:lnTo>
                    <a:pt x="230" y="0"/>
                  </a:lnTo>
                  <a:close/>
                </a:path>
              </a:pathLst>
            </a:custGeom>
            <a:grp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Freeform 129"/>
            <p:cNvSpPr>
              <a:spLocks/>
            </p:cNvSpPr>
            <p:nvPr/>
          </p:nvSpPr>
          <p:spPr bwMode="auto">
            <a:xfrm>
              <a:off x="2722" y="875"/>
              <a:ext cx="231" cy="22"/>
            </a:xfrm>
            <a:custGeom>
              <a:avLst/>
              <a:gdLst>
                <a:gd name="T0" fmla="*/ 0 w 462"/>
                <a:gd name="T1" fmla="*/ 0 h 71"/>
                <a:gd name="T2" fmla="*/ 1 w 462"/>
                <a:gd name="T3" fmla="*/ 0 h 71"/>
                <a:gd name="T4" fmla="*/ 1 w 462"/>
                <a:gd name="T5" fmla="*/ 0 h 71"/>
                <a:gd name="T6" fmla="*/ 1 w 462"/>
                <a:gd name="T7" fmla="*/ 0 h 71"/>
                <a:gd name="T8" fmla="*/ 1 w 462"/>
                <a:gd name="T9" fmla="*/ 0 h 71"/>
                <a:gd name="T10" fmla="*/ 1 w 462"/>
                <a:gd name="T11" fmla="*/ 0 h 71"/>
                <a:gd name="T12" fmla="*/ 1 w 462"/>
                <a:gd name="T13" fmla="*/ 0 h 71"/>
                <a:gd name="T14" fmla="*/ 2 w 462"/>
                <a:gd name="T15" fmla="*/ 0 h 71"/>
                <a:gd name="T16" fmla="*/ 2 w 462"/>
                <a:gd name="T17" fmla="*/ 0 h 71"/>
                <a:gd name="T18" fmla="*/ 3 w 462"/>
                <a:gd name="T19" fmla="*/ 1 h 71"/>
                <a:gd name="T20" fmla="*/ 3 w 462"/>
                <a:gd name="T21" fmla="*/ 1 h 71"/>
                <a:gd name="T22" fmla="*/ 4 w 462"/>
                <a:gd name="T23" fmla="*/ 1 h 71"/>
                <a:gd name="T24" fmla="*/ 5 w 462"/>
                <a:gd name="T25" fmla="*/ 1 h 71"/>
                <a:gd name="T26" fmla="*/ 5 w 462"/>
                <a:gd name="T27" fmla="*/ 1 h 71"/>
                <a:gd name="T28" fmla="*/ 6 w 462"/>
                <a:gd name="T29" fmla="*/ 0 h 71"/>
                <a:gd name="T30" fmla="*/ 7 w 462"/>
                <a:gd name="T31" fmla="*/ 0 h 71"/>
                <a:gd name="T32" fmla="*/ 7 w 462"/>
                <a:gd name="T33" fmla="*/ 0 h 71"/>
                <a:gd name="T34" fmla="*/ 7 w 462"/>
                <a:gd name="T35" fmla="*/ 0 h 71"/>
                <a:gd name="T36" fmla="*/ 7 w 462"/>
                <a:gd name="T37" fmla="*/ 0 h 71"/>
                <a:gd name="T38" fmla="*/ 7 w 462"/>
                <a:gd name="T39" fmla="*/ 0 h 71"/>
                <a:gd name="T40" fmla="*/ 7 w 462"/>
                <a:gd name="T41" fmla="*/ 0 h 71"/>
                <a:gd name="T42" fmla="*/ 7 w 462"/>
                <a:gd name="T43" fmla="*/ 0 h 71"/>
                <a:gd name="T44" fmla="*/ 7 w 462"/>
                <a:gd name="T45" fmla="*/ 0 h 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2"/>
                <a:gd name="T70" fmla="*/ 0 h 71"/>
                <a:gd name="T71" fmla="*/ 462 w 462"/>
                <a:gd name="T72" fmla="*/ 71 h 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2" h="71">
                  <a:moveTo>
                    <a:pt x="0" y="0"/>
                  </a:moveTo>
                  <a:lnTo>
                    <a:pt x="2" y="7"/>
                  </a:lnTo>
                  <a:lnTo>
                    <a:pt x="6" y="14"/>
                  </a:lnTo>
                  <a:lnTo>
                    <a:pt x="11" y="20"/>
                  </a:lnTo>
                  <a:lnTo>
                    <a:pt x="18" y="27"/>
                  </a:lnTo>
                  <a:lnTo>
                    <a:pt x="29" y="34"/>
                  </a:lnTo>
                  <a:lnTo>
                    <a:pt x="39" y="39"/>
                  </a:lnTo>
                  <a:lnTo>
                    <a:pt x="68" y="51"/>
                  </a:lnTo>
                  <a:lnTo>
                    <a:pt x="101" y="59"/>
                  </a:lnTo>
                  <a:lnTo>
                    <a:pt x="140" y="66"/>
                  </a:lnTo>
                  <a:lnTo>
                    <a:pt x="184" y="69"/>
                  </a:lnTo>
                  <a:lnTo>
                    <a:pt x="230" y="71"/>
                  </a:lnTo>
                  <a:lnTo>
                    <a:pt x="278" y="69"/>
                  </a:lnTo>
                  <a:lnTo>
                    <a:pt x="320" y="66"/>
                  </a:lnTo>
                  <a:lnTo>
                    <a:pt x="361" y="59"/>
                  </a:lnTo>
                  <a:lnTo>
                    <a:pt x="395" y="51"/>
                  </a:lnTo>
                  <a:lnTo>
                    <a:pt x="423" y="39"/>
                  </a:lnTo>
                  <a:lnTo>
                    <a:pt x="434" y="34"/>
                  </a:lnTo>
                  <a:lnTo>
                    <a:pt x="444" y="27"/>
                  </a:lnTo>
                  <a:lnTo>
                    <a:pt x="451" y="20"/>
                  </a:lnTo>
                  <a:lnTo>
                    <a:pt x="457" y="14"/>
                  </a:lnTo>
                  <a:lnTo>
                    <a:pt x="460" y="7"/>
                  </a:lnTo>
                  <a:lnTo>
                    <a:pt x="462" y="0"/>
                  </a:lnTo>
                </a:path>
              </a:pathLst>
            </a:custGeom>
            <a:grp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9" name="Rectangle 94"/>
          <p:cNvSpPr>
            <a:spLocks noChangeArrowheads="1"/>
          </p:cNvSpPr>
          <p:nvPr/>
        </p:nvSpPr>
        <p:spPr bwMode="auto">
          <a:xfrm>
            <a:off x="7657314" y="2336397"/>
            <a:ext cx="533399" cy="57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File System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Mass Storage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Video,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Still Imagery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62578" y="5103937"/>
            <a:ext cx="540136" cy="517065"/>
            <a:chOff x="8252368" y="4924789"/>
            <a:chExt cx="540136" cy="517065"/>
          </a:xfrm>
        </p:grpSpPr>
        <p:sp>
          <p:nvSpPr>
            <p:cNvPr id="12" name="Freeform 73"/>
            <p:cNvSpPr>
              <a:spLocks/>
            </p:cNvSpPr>
            <p:nvPr/>
          </p:nvSpPr>
          <p:spPr bwMode="auto">
            <a:xfrm>
              <a:off x="8252368" y="4924789"/>
              <a:ext cx="540136" cy="517065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44546A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3" name="Group 251"/>
            <p:cNvGrpSpPr/>
            <p:nvPr/>
          </p:nvGrpSpPr>
          <p:grpSpPr>
            <a:xfrm>
              <a:off x="8323155" y="5077189"/>
              <a:ext cx="418383" cy="183922"/>
              <a:chOff x="5938187" y="5181600"/>
              <a:chExt cx="418383" cy="183922"/>
            </a:xfrm>
          </p:grpSpPr>
          <p:sp>
            <p:nvSpPr>
              <p:cNvPr id="14" name="Rectangle 31"/>
              <p:cNvSpPr>
                <a:spLocks noChangeArrowheads="1"/>
              </p:cNvSpPr>
              <p:nvPr/>
            </p:nvSpPr>
            <p:spPr bwMode="auto">
              <a:xfrm>
                <a:off x="5938187" y="5181600"/>
                <a:ext cx="418383" cy="107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cs typeface="Arial" pitchFamily="34" charset="0"/>
                  </a:rPr>
                  <a:t>Executive</a:t>
                </a:r>
              </a:p>
            </p:txBody>
          </p:sp>
          <p:sp>
            <p:nvSpPr>
              <p:cNvPr id="15" name="Rectangle 32"/>
              <p:cNvSpPr>
                <a:spLocks noChangeArrowheads="1"/>
              </p:cNvSpPr>
              <p:nvPr/>
            </p:nvSpPr>
            <p:spPr bwMode="auto">
              <a:xfrm>
                <a:off x="5938830" y="5257800"/>
                <a:ext cx="368691" cy="107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cs typeface="Arial" pitchFamily="34" charset="0"/>
                  </a:rPr>
                  <a:t>Services</a:t>
                </a:r>
                <a:endPara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Arial" pitchFamily="34" charset="0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3413627" y="4819129"/>
            <a:ext cx="540136" cy="517065"/>
            <a:chOff x="7571558" y="4962643"/>
            <a:chExt cx="540136" cy="517065"/>
          </a:xfrm>
        </p:grpSpPr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7571558" y="4962643"/>
              <a:ext cx="540136" cy="517065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44546A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" name="Rectangle 33"/>
            <p:cNvSpPr>
              <a:spLocks noChangeArrowheads="1"/>
            </p:cNvSpPr>
            <p:nvPr/>
          </p:nvSpPr>
          <p:spPr bwMode="auto">
            <a:xfrm>
              <a:off x="7717184" y="5115043"/>
              <a:ext cx="218109" cy="111684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itchFamily="34" charset="0"/>
                </a:rPr>
                <a:t>Time</a:t>
              </a:r>
              <a:endPara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itchFamily="34" charset="0"/>
              </a:endParaRPr>
            </a:p>
          </p:txBody>
        </p:sp>
        <p:sp>
          <p:nvSpPr>
            <p:cNvPr id="19" name="Rectangle 34"/>
            <p:cNvSpPr>
              <a:spLocks noChangeArrowheads="1"/>
            </p:cNvSpPr>
            <p:nvPr/>
          </p:nvSpPr>
          <p:spPr bwMode="auto">
            <a:xfrm>
              <a:off x="7642987" y="5191243"/>
              <a:ext cx="368691" cy="107722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itchFamily="34" charset="0"/>
                </a:rPr>
                <a:t>Services</a:t>
              </a:r>
              <a:endPara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5021214" y="4257715"/>
            <a:ext cx="170238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CFS Application Framework (32-bit)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Inter-task </a:t>
            </a:r>
            <a:r>
              <a:rPr lang="en-US" sz="9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Message Router 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(Software Bus – Publish/Subscribe)</a:t>
            </a:r>
            <a:endParaRPr lang="en-US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21" name="Line 69"/>
          <p:cNvSpPr>
            <a:spLocks noChangeShapeType="1"/>
          </p:cNvSpPr>
          <p:nvPr/>
        </p:nvSpPr>
        <p:spPr bwMode="auto">
          <a:xfrm>
            <a:off x="4353531" y="3310370"/>
            <a:ext cx="2935429" cy="1856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Line 70"/>
          <p:cNvSpPr>
            <a:spLocks noChangeShapeType="1"/>
          </p:cNvSpPr>
          <p:nvPr/>
        </p:nvSpPr>
        <p:spPr bwMode="auto">
          <a:xfrm flipH="1">
            <a:off x="4413755" y="3283534"/>
            <a:ext cx="1" cy="1499616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Line 71"/>
          <p:cNvSpPr>
            <a:spLocks noChangeShapeType="1"/>
          </p:cNvSpPr>
          <p:nvPr/>
        </p:nvSpPr>
        <p:spPr bwMode="auto">
          <a:xfrm>
            <a:off x="4388748" y="4749593"/>
            <a:ext cx="2907528" cy="18358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Line 72"/>
          <p:cNvSpPr>
            <a:spLocks noChangeShapeType="1"/>
          </p:cNvSpPr>
          <p:nvPr/>
        </p:nvSpPr>
        <p:spPr bwMode="auto">
          <a:xfrm flipH="1">
            <a:off x="7264629" y="3282967"/>
            <a:ext cx="17016" cy="1501018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379691" y="4163576"/>
            <a:ext cx="540136" cy="517065"/>
            <a:chOff x="6975606" y="4962643"/>
            <a:chExt cx="540136" cy="517065"/>
          </a:xfrm>
        </p:grpSpPr>
        <p:sp>
          <p:nvSpPr>
            <p:cNvPr id="26" name="Freeform 73"/>
            <p:cNvSpPr>
              <a:spLocks/>
            </p:cNvSpPr>
            <p:nvPr/>
          </p:nvSpPr>
          <p:spPr bwMode="auto">
            <a:xfrm>
              <a:off x="6975606" y="4962643"/>
              <a:ext cx="540136" cy="517065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44546A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7" name="Rectangle 74"/>
            <p:cNvSpPr>
              <a:spLocks noChangeArrowheads="1"/>
            </p:cNvSpPr>
            <p:nvPr/>
          </p:nvSpPr>
          <p:spPr bwMode="auto">
            <a:xfrm>
              <a:off x="7039822" y="5115043"/>
              <a:ext cx="394051" cy="223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itchFamily="34" charset="0"/>
                </a:rPr>
                <a:t>Software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itchFamily="34" charset="0"/>
                </a:rPr>
                <a:t>Bus</a:t>
              </a:r>
              <a:endPara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28" name="Freeform 89"/>
          <p:cNvSpPr>
            <a:spLocks/>
          </p:cNvSpPr>
          <p:nvPr/>
        </p:nvSpPr>
        <p:spPr bwMode="auto">
          <a:xfrm>
            <a:off x="7683237" y="3046826"/>
            <a:ext cx="590734" cy="633434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5B9BD5">
              <a:tint val="66000"/>
              <a:satMod val="160000"/>
            </a:srgbClr>
          </a:solidFill>
          <a:ln w="3175">
            <a:solidFill>
              <a:srgbClr val="0000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9" name="Group 325"/>
          <p:cNvGrpSpPr/>
          <p:nvPr/>
        </p:nvGrpSpPr>
        <p:grpSpPr>
          <a:xfrm>
            <a:off x="7827033" y="3246341"/>
            <a:ext cx="307574" cy="335585"/>
            <a:chOff x="5241746" y="2984553"/>
            <a:chExt cx="307574" cy="335585"/>
          </a:xfrm>
        </p:grpSpPr>
        <p:sp>
          <p:nvSpPr>
            <p:cNvPr id="30" name="Rectangle 90"/>
            <p:cNvSpPr>
              <a:spLocks noChangeArrowheads="1"/>
            </p:cNvSpPr>
            <p:nvPr/>
          </p:nvSpPr>
          <p:spPr bwMode="auto">
            <a:xfrm>
              <a:off x="5241746" y="2984553"/>
              <a:ext cx="19396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Data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  <p:sp>
          <p:nvSpPr>
            <p:cNvPr id="31" name="Rectangle 91"/>
            <p:cNvSpPr>
              <a:spLocks noChangeArrowheads="1"/>
            </p:cNvSpPr>
            <p:nvPr/>
          </p:nvSpPr>
          <p:spPr bwMode="auto">
            <a:xfrm>
              <a:off x="5263985" y="3104694"/>
              <a:ext cx="28533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Storage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(DS)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32" name="Line 95"/>
          <p:cNvSpPr>
            <a:spLocks noChangeShapeType="1"/>
          </p:cNvSpPr>
          <p:nvPr/>
        </p:nvSpPr>
        <p:spPr bwMode="auto">
          <a:xfrm flipH="1">
            <a:off x="7954644" y="2836632"/>
            <a:ext cx="3693" cy="212248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871202" y="5095418"/>
            <a:ext cx="540136" cy="517065"/>
            <a:chOff x="8398890" y="4190945"/>
            <a:chExt cx="540136" cy="517065"/>
          </a:xfrm>
        </p:grpSpPr>
        <p:sp>
          <p:nvSpPr>
            <p:cNvPr id="34" name="Freeform 73"/>
            <p:cNvSpPr>
              <a:spLocks/>
            </p:cNvSpPr>
            <p:nvPr/>
          </p:nvSpPr>
          <p:spPr bwMode="auto">
            <a:xfrm>
              <a:off x="8398890" y="4190945"/>
              <a:ext cx="540136" cy="517065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44546A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5" name="Rectangle 101"/>
            <p:cNvSpPr>
              <a:spLocks noChangeArrowheads="1"/>
            </p:cNvSpPr>
            <p:nvPr/>
          </p:nvSpPr>
          <p:spPr bwMode="auto">
            <a:xfrm>
              <a:off x="8524225" y="4332880"/>
              <a:ext cx="23403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itchFamily="34" charset="0"/>
                </a:rPr>
                <a:t>Table</a:t>
              </a:r>
              <a:endPara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itchFamily="34" charset="0"/>
              </a:endParaRPr>
            </a:p>
          </p:txBody>
        </p:sp>
        <p:sp>
          <p:nvSpPr>
            <p:cNvPr id="36" name="Rectangle 102"/>
            <p:cNvSpPr>
              <a:spLocks noChangeArrowheads="1"/>
            </p:cNvSpPr>
            <p:nvPr/>
          </p:nvSpPr>
          <p:spPr bwMode="auto">
            <a:xfrm>
              <a:off x="8508143" y="4420859"/>
              <a:ext cx="36869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itchFamily="34" charset="0"/>
                </a:rPr>
                <a:t>Services</a:t>
              </a:r>
              <a:endPara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37" name="Line 108"/>
          <p:cNvSpPr>
            <a:spLocks noChangeShapeType="1"/>
          </p:cNvSpPr>
          <p:nvPr/>
        </p:nvSpPr>
        <p:spPr bwMode="auto">
          <a:xfrm>
            <a:off x="5766592" y="2851239"/>
            <a:ext cx="0" cy="38683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Line 113"/>
          <p:cNvSpPr>
            <a:spLocks noChangeShapeType="1"/>
          </p:cNvSpPr>
          <p:nvPr/>
        </p:nvSpPr>
        <p:spPr bwMode="auto">
          <a:xfrm flipH="1">
            <a:off x="3933826" y="4372226"/>
            <a:ext cx="445158" cy="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9" name="Line 114"/>
          <p:cNvSpPr>
            <a:spLocks noChangeShapeType="1"/>
          </p:cNvSpPr>
          <p:nvPr/>
        </p:nvSpPr>
        <p:spPr bwMode="auto">
          <a:xfrm flipH="1">
            <a:off x="3953763" y="4680641"/>
            <a:ext cx="375260" cy="249418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Line 115"/>
          <p:cNvSpPr>
            <a:spLocks noChangeShapeType="1"/>
          </p:cNvSpPr>
          <p:nvPr/>
        </p:nvSpPr>
        <p:spPr bwMode="auto">
          <a:xfrm>
            <a:off x="5408210" y="4803271"/>
            <a:ext cx="9117" cy="322238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1" name="Line 119"/>
          <p:cNvSpPr>
            <a:spLocks noChangeShapeType="1"/>
          </p:cNvSpPr>
          <p:nvPr/>
        </p:nvSpPr>
        <p:spPr bwMode="auto">
          <a:xfrm>
            <a:off x="7303289" y="3363137"/>
            <a:ext cx="371142" cy="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42" name="Group 326"/>
          <p:cNvGrpSpPr/>
          <p:nvPr/>
        </p:nvGrpSpPr>
        <p:grpSpPr>
          <a:xfrm>
            <a:off x="7654604" y="1677093"/>
            <a:ext cx="536109" cy="1023262"/>
            <a:chOff x="5208306" y="2089038"/>
            <a:chExt cx="536109" cy="781279"/>
          </a:xfrm>
        </p:grpSpPr>
        <p:grpSp>
          <p:nvGrpSpPr>
            <p:cNvPr id="43" name="Group 127"/>
            <p:cNvGrpSpPr>
              <a:grpSpLocks/>
            </p:cNvGrpSpPr>
            <p:nvPr/>
          </p:nvGrpSpPr>
          <p:grpSpPr bwMode="auto">
            <a:xfrm>
              <a:off x="5208306" y="2089038"/>
              <a:ext cx="533401" cy="494564"/>
              <a:chOff x="2722" y="840"/>
              <a:chExt cx="231" cy="231"/>
            </a:xfrm>
          </p:grpSpPr>
          <p:sp>
            <p:nvSpPr>
              <p:cNvPr id="45" name="Freeform 128"/>
              <p:cNvSpPr>
                <a:spLocks/>
              </p:cNvSpPr>
              <p:nvPr/>
            </p:nvSpPr>
            <p:spPr bwMode="auto">
              <a:xfrm>
                <a:off x="2722" y="840"/>
                <a:ext cx="231" cy="231"/>
              </a:xfrm>
              <a:custGeom>
                <a:avLst/>
                <a:gdLst>
                  <a:gd name="T0" fmla="*/ 4 w 462"/>
                  <a:gd name="T1" fmla="*/ 0 h 449"/>
                  <a:gd name="T2" fmla="*/ 3 w 462"/>
                  <a:gd name="T3" fmla="*/ 1 h 449"/>
                  <a:gd name="T4" fmla="*/ 3 w 462"/>
                  <a:gd name="T5" fmla="*/ 1 h 449"/>
                  <a:gd name="T6" fmla="*/ 2 w 462"/>
                  <a:gd name="T7" fmla="*/ 1 h 449"/>
                  <a:gd name="T8" fmla="*/ 2 w 462"/>
                  <a:gd name="T9" fmla="*/ 1 h 449"/>
                  <a:gd name="T10" fmla="*/ 1 w 462"/>
                  <a:gd name="T11" fmla="*/ 1 h 449"/>
                  <a:gd name="T12" fmla="*/ 1 w 462"/>
                  <a:gd name="T13" fmla="*/ 1 h 449"/>
                  <a:gd name="T14" fmla="*/ 1 w 462"/>
                  <a:gd name="T15" fmla="*/ 1 h 449"/>
                  <a:gd name="T16" fmla="*/ 1 w 462"/>
                  <a:gd name="T17" fmla="*/ 1 h 449"/>
                  <a:gd name="T18" fmla="*/ 1 w 462"/>
                  <a:gd name="T19" fmla="*/ 1 h 449"/>
                  <a:gd name="T20" fmla="*/ 1 w 462"/>
                  <a:gd name="T21" fmla="*/ 1 h 449"/>
                  <a:gd name="T22" fmla="*/ 0 w 462"/>
                  <a:gd name="T23" fmla="*/ 2 h 449"/>
                  <a:gd name="T24" fmla="*/ 0 w 462"/>
                  <a:gd name="T25" fmla="*/ 6 h 449"/>
                  <a:gd name="T26" fmla="*/ 1 w 462"/>
                  <a:gd name="T27" fmla="*/ 7 h 449"/>
                  <a:gd name="T28" fmla="*/ 1 w 462"/>
                  <a:gd name="T29" fmla="*/ 7 h 449"/>
                  <a:gd name="T30" fmla="*/ 1 w 462"/>
                  <a:gd name="T31" fmla="*/ 7 h 449"/>
                  <a:gd name="T32" fmla="*/ 1 w 462"/>
                  <a:gd name="T33" fmla="*/ 7 h 449"/>
                  <a:gd name="T34" fmla="*/ 1 w 462"/>
                  <a:gd name="T35" fmla="*/ 7 h 449"/>
                  <a:gd name="T36" fmla="*/ 1 w 462"/>
                  <a:gd name="T37" fmla="*/ 7 h 449"/>
                  <a:gd name="T38" fmla="*/ 2 w 462"/>
                  <a:gd name="T39" fmla="*/ 7 h 449"/>
                  <a:gd name="T40" fmla="*/ 2 w 462"/>
                  <a:gd name="T41" fmla="*/ 7 h 449"/>
                  <a:gd name="T42" fmla="*/ 3 w 462"/>
                  <a:gd name="T43" fmla="*/ 7 h 449"/>
                  <a:gd name="T44" fmla="*/ 3 w 462"/>
                  <a:gd name="T45" fmla="*/ 7 h 449"/>
                  <a:gd name="T46" fmla="*/ 4 w 462"/>
                  <a:gd name="T47" fmla="*/ 8 h 449"/>
                  <a:gd name="T48" fmla="*/ 5 w 462"/>
                  <a:gd name="T49" fmla="*/ 7 h 449"/>
                  <a:gd name="T50" fmla="*/ 5 w 462"/>
                  <a:gd name="T51" fmla="*/ 7 h 449"/>
                  <a:gd name="T52" fmla="*/ 6 w 462"/>
                  <a:gd name="T53" fmla="*/ 7 h 449"/>
                  <a:gd name="T54" fmla="*/ 7 w 462"/>
                  <a:gd name="T55" fmla="*/ 7 h 449"/>
                  <a:gd name="T56" fmla="*/ 7 w 462"/>
                  <a:gd name="T57" fmla="*/ 7 h 449"/>
                  <a:gd name="T58" fmla="*/ 7 w 462"/>
                  <a:gd name="T59" fmla="*/ 7 h 449"/>
                  <a:gd name="T60" fmla="*/ 7 w 462"/>
                  <a:gd name="T61" fmla="*/ 7 h 449"/>
                  <a:gd name="T62" fmla="*/ 7 w 462"/>
                  <a:gd name="T63" fmla="*/ 7 h 449"/>
                  <a:gd name="T64" fmla="*/ 7 w 462"/>
                  <a:gd name="T65" fmla="*/ 7 h 449"/>
                  <a:gd name="T66" fmla="*/ 7 w 462"/>
                  <a:gd name="T67" fmla="*/ 7 h 449"/>
                  <a:gd name="T68" fmla="*/ 7 w 462"/>
                  <a:gd name="T69" fmla="*/ 6 h 449"/>
                  <a:gd name="T70" fmla="*/ 7 w 462"/>
                  <a:gd name="T71" fmla="*/ 2 h 449"/>
                  <a:gd name="T72" fmla="*/ 7 w 462"/>
                  <a:gd name="T73" fmla="*/ 1 h 449"/>
                  <a:gd name="T74" fmla="*/ 7 w 462"/>
                  <a:gd name="T75" fmla="*/ 1 h 449"/>
                  <a:gd name="T76" fmla="*/ 7 w 462"/>
                  <a:gd name="T77" fmla="*/ 1 h 449"/>
                  <a:gd name="T78" fmla="*/ 7 w 462"/>
                  <a:gd name="T79" fmla="*/ 1 h 449"/>
                  <a:gd name="T80" fmla="*/ 7 w 462"/>
                  <a:gd name="T81" fmla="*/ 1 h 449"/>
                  <a:gd name="T82" fmla="*/ 7 w 462"/>
                  <a:gd name="T83" fmla="*/ 1 h 449"/>
                  <a:gd name="T84" fmla="*/ 7 w 462"/>
                  <a:gd name="T85" fmla="*/ 1 h 449"/>
                  <a:gd name="T86" fmla="*/ 6 w 462"/>
                  <a:gd name="T87" fmla="*/ 1 h 449"/>
                  <a:gd name="T88" fmla="*/ 5 w 462"/>
                  <a:gd name="T89" fmla="*/ 1 h 449"/>
                  <a:gd name="T90" fmla="*/ 5 w 462"/>
                  <a:gd name="T91" fmla="*/ 1 h 449"/>
                  <a:gd name="T92" fmla="*/ 4 w 462"/>
                  <a:gd name="T93" fmla="*/ 0 h 44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62"/>
                  <a:gd name="T142" fmla="*/ 0 h 449"/>
                  <a:gd name="T143" fmla="*/ 462 w 462"/>
                  <a:gd name="T144" fmla="*/ 449 h 44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62" h="449">
                    <a:moveTo>
                      <a:pt x="230" y="0"/>
                    </a:moveTo>
                    <a:lnTo>
                      <a:pt x="184" y="1"/>
                    </a:lnTo>
                    <a:lnTo>
                      <a:pt x="140" y="5"/>
                    </a:lnTo>
                    <a:lnTo>
                      <a:pt x="101" y="11"/>
                    </a:lnTo>
                    <a:lnTo>
                      <a:pt x="68" y="20"/>
                    </a:lnTo>
                    <a:lnTo>
                      <a:pt x="39" y="32"/>
                    </a:lnTo>
                    <a:lnTo>
                      <a:pt x="29" y="37"/>
                    </a:lnTo>
                    <a:lnTo>
                      <a:pt x="18" y="43"/>
                    </a:lnTo>
                    <a:lnTo>
                      <a:pt x="11" y="50"/>
                    </a:lnTo>
                    <a:lnTo>
                      <a:pt x="6" y="57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379"/>
                    </a:lnTo>
                    <a:lnTo>
                      <a:pt x="2" y="386"/>
                    </a:lnTo>
                    <a:lnTo>
                      <a:pt x="6" y="392"/>
                    </a:lnTo>
                    <a:lnTo>
                      <a:pt x="11" y="399"/>
                    </a:lnTo>
                    <a:lnTo>
                      <a:pt x="18" y="406"/>
                    </a:lnTo>
                    <a:lnTo>
                      <a:pt x="29" y="412"/>
                    </a:lnTo>
                    <a:lnTo>
                      <a:pt x="39" y="417"/>
                    </a:lnTo>
                    <a:lnTo>
                      <a:pt x="68" y="429"/>
                    </a:lnTo>
                    <a:lnTo>
                      <a:pt x="101" y="438"/>
                    </a:lnTo>
                    <a:lnTo>
                      <a:pt x="140" y="444"/>
                    </a:lnTo>
                    <a:lnTo>
                      <a:pt x="184" y="448"/>
                    </a:lnTo>
                    <a:lnTo>
                      <a:pt x="230" y="449"/>
                    </a:lnTo>
                    <a:lnTo>
                      <a:pt x="278" y="448"/>
                    </a:lnTo>
                    <a:lnTo>
                      <a:pt x="320" y="444"/>
                    </a:lnTo>
                    <a:lnTo>
                      <a:pt x="361" y="438"/>
                    </a:lnTo>
                    <a:lnTo>
                      <a:pt x="395" y="429"/>
                    </a:lnTo>
                    <a:lnTo>
                      <a:pt x="423" y="417"/>
                    </a:lnTo>
                    <a:lnTo>
                      <a:pt x="434" y="412"/>
                    </a:lnTo>
                    <a:lnTo>
                      <a:pt x="444" y="406"/>
                    </a:lnTo>
                    <a:lnTo>
                      <a:pt x="451" y="399"/>
                    </a:lnTo>
                    <a:lnTo>
                      <a:pt x="457" y="392"/>
                    </a:lnTo>
                    <a:lnTo>
                      <a:pt x="460" y="386"/>
                    </a:lnTo>
                    <a:lnTo>
                      <a:pt x="462" y="379"/>
                    </a:lnTo>
                    <a:lnTo>
                      <a:pt x="462" y="70"/>
                    </a:lnTo>
                    <a:lnTo>
                      <a:pt x="460" y="64"/>
                    </a:lnTo>
                    <a:lnTo>
                      <a:pt x="457" y="57"/>
                    </a:lnTo>
                    <a:lnTo>
                      <a:pt x="451" y="50"/>
                    </a:lnTo>
                    <a:lnTo>
                      <a:pt x="444" y="43"/>
                    </a:lnTo>
                    <a:lnTo>
                      <a:pt x="434" y="37"/>
                    </a:lnTo>
                    <a:lnTo>
                      <a:pt x="423" y="32"/>
                    </a:lnTo>
                    <a:lnTo>
                      <a:pt x="395" y="20"/>
                    </a:lnTo>
                    <a:lnTo>
                      <a:pt x="361" y="11"/>
                    </a:lnTo>
                    <a:lnTo>
                      <a:pt x="320" y="5"/>
                    </a:lnTo>
                    <a:lnTo>
                      <a:pt x="278" y="1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FFC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 129"/>
              <p:cNvSpPr>
                <a:spLocks/>
              </p:cNvSpPr>
              <p:nvPr/>
            </p:nvSpPr>
            <p:spPr bwMode="auto">
              <a:xfrm>
                <a:off x="2722" y="875"/>
                <a:ext cx="231" cy="22"/>
              </a:xfrm>
              <a:custGeom>
                <a:avLst/>
                <a:gdLst>
                  <a:gd name="T0" fmla="*/ 0 w 462"/>
                  <a:gd name="T1" fmla="*/ 0 h 71"/>
                  <a:gd name="T2" fmla="*/ 1 w 462"/>
                  <a:gd name="T3" fmla="*/ 0 h 71"/>
                  <a:gd name="T4" fmla="*/ 1 w 462"/>
                  <a:gd name="T5" fmla="*/ 0 h 71"/>
                  <a:gd name="T6" fmla="*/ 1 w 462"/>
                  <a:gd name="T7" fmla="*/ 0 h 71"/>
                  <a:gd name="T8" fmla="*/ 1 w 462"/>
                  <a:gd name="T9" fmla="*/ 0 h 71"/>
                  <a:gd name="T10" fmla="*/ 1 w 462"/>
                  <a:gd name="T11" fmla="*/ 0 h 71"/>
                  <a:gd name="T12" fmla="*/ 1 w 462"/>
                  <a:gd name="T13" fmla="*/ 0 h 71"/>
                  <a:gd name="T14" fmla="*/ 2 w 462"/>
                  <a:gd name="T15" fmla="*/ 0 h 71"/>
                  <a:gd name="T16" fmla="*/ 2 w 462"/>
                  <a:gd name="T17" fmla="*/ 0 h 71"/>
                  <a:gd name="T18" fmla="*/ 3 w 462"/>
                  <a:gd name="T19" fmla="*/ 1 h 71"/>
                  <a:gd name="T20" fmla="*/ 3 w 462"/>
                  <a:gd name="T21" fmla="*/ 1 h 71"/>
                  <a:gd name="T22" fmla="*/ 4 w 462"/>
                  <a:gd name="T23" fmla="*/ 1 h 71"/>
                  <a:gd name="T24" fmla="*/ 5 w 462"/>
                  <a:gd name="T25" fmla="*/ 1 h 71"/>
                  <a:gd name="T26" fmla="*/ 5 w 462"/>
                  <a:gd name="T27" fmla="*/ 1 h 71"/>
                  <a:gd name="T28" fmla="*/ 6 w 462"/>
                  <a:gd name="T29" fmla="*/ 0 h 71"/>
                  <a:gd name="T30" fmla="*/ 7 w 462"/>
                  <a:gd name="T31" fmla="*/ 0 h 71"/>
                  <a:gd name="T32" fmla="*/ 7 w 462"/>
                  <a:gd name="T33" fmla="*/ 0 h 71"/>
                  <a:gd name="T34" fmla="*/ 7 w 462"/>
                  <a:gd name="T35" fmla="*/ 0 h 71"/>
                  <a:gd name="T36" fmla="*/ 7 w 462"/>
                  <a:gd name="T37" fmla="*/ 0 h 71"/>
                  <a:gd name="T38" fmla="*/ 7 w 462"/>
                  <a:gd name="T39" fmla="*/ 0 h 71"/>
                  <a:gd name="T40" fmla="*/ 7 w 462"/>
                  <a:gd name="T41" fmla="*/ 0 h 71"/>
                  <a:gd name="T42" fmla="*/ 7 w 462"/>
                  <a:gd name="T43" fmla="*/ 0 h 71"/>
                  <a:gd name="T44" fmla="*/ 7 w 462"/>
                  <a:gd name="T45" fmla="*/ 0 h 7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62"/>
                  <a:gd name="T70" fmla="*/ 0 h 71"/>
                  <a:gd name="T71" fmla="*/ 462 w 462"/>
                  <a:gd name="T72" fmla="*/ 71 h 7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62" h="71">
                    <a:moveTo>
                      <a:pt x="0" y="0"/>
                    </a:moveTo>
                    <a:lnTo>
                      <a:pt x="2" y="7"/>
                    </a:lnTo>
                    <a:lnTo>
                      <a:pt x="6" y="14"/>
                    </a:lnTo>
                    <a:lnTo>
                      <a:pt x="11" y="20"/>
                    </a:lnTo>
                    <a:lnTo>
                      <a:pt x="18" y="27"/>
                    </a:lnTo>
                    <a:lnTo>
                      <a:pt x="29" y="34"/>
                    </a:lnTo>
                    <a:lnTo>
                      <a:pt x="39" y="39"/>
                    </a:lnTo>
                    <a:lnTo>
                      <a:pt x="68" y="51"/>
                    </a:lnTo>
                    <a:lnTo>
                      <a:pt x="101" y="59"/>
                    </a:lnTo>
                    <a:lnTo>
                      <a:pt x="140" y="66"/>
                    </a:lnTo>
                    <a:lnTo>
                      <a:pt x="184" y="69"/>
                    </a:lnTo>
                    <a:lnTo>
                      <a:pt x="230" y="71"/>
                    </a:lnTo>
                    <a:lnTo>
                      <a:pt x="278" y="69"/>
                    </a:lnTo>
                    <a:lnTo>
                      <a:pt x="320" y="66"/>
                    </a:lnTo>
                    <a:lnTo>
                      <a:pt x="361" y="59"/>
                    </a:lnTo>
                    <a:lnTo>
                      <a:pt x="395" y="51"/>
                    </a:lnTo>
                    <a:lnTo>
                      <a:pt x="423" y="39"/>
                    </a:lnTo>
                    <a:lnTo>
                      <a:pt x="434" y="34"/>
                    </a:lnTo>
                    <a:lnTo>
                      <a:pt x="444" y="27"/>
                    </a:lnTo>
                    <a:lnTo>
                      <a:pt x="451" y="20"/>
                    </a:lnTo>
                    <a:lnTo>
                      <a:pt x="457" y="14"/>
                    </a:lnTo>
                    <a:lnTo>
                      <a:pt x="460" y="7"/>
                    </a:lnTo>
                    <a:lnTo>
                      <a:pt x="462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4" name="Rectangle 94"/>
            <p:cNvSpPr>
              <a:spLocks noChangeArrowheads="1"/>
            </p:cNvSpPr>
            <p:nvPr/>
          </p:nvSpPr>
          <p:spPr bwMode="auto">
            <a:xfrm>
              <a:off x="5211016" y="2235836"/>
              <a:ext cx="533399" cy="634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File System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Imagery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47" name="Line 135"/>
          <p:cNvSpPr>
            <a:spLocks noChangeShapeType="1"/>
          </p:cNvSpPr>
          <p:nvPr/>
        </p:nvSpPr>
        <p:spPr bwMode="auto">
          <a:xfrm>
            <a:off x="5072227" y="2861872"/>
            <a:ext cx="0" cy="38683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8" name="Freeform 89"/>
          <p:cNvSpPr>
            <a:spLocks/>
          </p:cNvSpPr>
          <p:nvPr/>
        </p:nvSpPr>
        <p:spPr bwMode="auto">
          <a:xfrm>
            <a:off x="6164731" y="2212514"/>
            <a:ext cx="590734" cy="633434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5B9BD5">
              <a:tint val="66000"/>
              <a:satMod val="160000"/>
            </a:srgb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9" name="Rectangle 150"/>
          <p:cNvSpPr>
            <a:spLocks noChangeArrowheads="1"/>
          </p:cNvSpPr>
          <p:nvPr/>
        </p:nvSpPr>
        <p:spPr bwMode="auto">
          <a:xfrm>
            <a:off x="6306842" y="2377237"/>
            <a:ext cx="31098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CFDP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-File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Transfer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50" name="Line 119"/>
          <p:cNvSpPr>
            <a:spLocks noChangeShapeType="1"/>
          </p:cNvSpPr>
          <p:nvPr/>
        </p:nvSpPr>
        <p:spPr bwMode="auto">
          <a:xfrm>
            <a:off x="6444386" y="2870414"/>
            <a:ext cx="0" cy="38100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1" name="Line 106"/>
          <p:cNvSpPr>
            <a:spLocks noChangeShapeType="1"/>
          </p:cNvSpPr>
          <p:nvPr/>
        </p:nvSpPr>
        <p:spPr bwMode="auto">
          <a:xfrm flipV="1">
            <a:off x="5743144" y="6408386"/>
            <a:ext cx="1813265" cy="5087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2" name="Freeform 4"/>
          <p:cNvSpPr>
            <a:spLocks/>
          </p:cNvSpPr>
          <p:nvPr/>
        </p:nvSpPr>
        <p:spPr bwMode="auto">
          <a:xfrm>
            <a:off x="5462447" y="2212514"/>
            <a:ext cx="604652" cy="633434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5B9BD5">
              <a:tint val="66000"/>
              <a:satMod val="160000"/>
            </a:srgbClr>
          </a:solidFill>
          <a:ln w="3175">
            <a:solidFill>
              <a:srgbClr val="0000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3" name="Rectangle 23"/>
          <p:cNvSpPr>
            <a:spLocks noChangeArrowheads="1"/>
          </p:cNvSpPr>
          <p:nvPr/>
        </p:nvSpPr>
        <p:spPr bwMode="auto">
          <a:xfrm>
            <a:off x="5611738" y="2475644"/>
            <a:ext cx="367087" cy="215444"/>
          </a:xfrm>
          <a:prstGeom prst="rect">
            <a:avLst/>
          </a:prstGeom>
          <a:solidFill>
            <a:srgbClr val="5B9BD5">
              <a:tint val="66000"/>
              <a:satMod val="1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itchFamily="34" charset="0"/>
              </a:rPr>
              <a:t>Scheduler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itchFamily="34" charset="0"/>
              </a:rPr>
              <a:t>(Sch)</a:t>
            </a:r>
          </a:p>
        </p:txBody>
      </p:sp>
      <p:sp>
        <p:nvSpPr>
          <p:cNvPr id="54" name="Freeform 4"/>
          <p:cNvSpPr>
            <a:spLocks/>
          </p:cNvSpPr>
          <p:nvPr/>
        </p:nvSpPr>
        <p:spPr bwMode="auto">
          <a:xfrm>
            <a:off x="6838691" y="2212514"/>
            <a:ext cx="604652" cy="633434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5B9BD5">
              <a:tint val="66000"/>
              <a:satMod val="160000"/>
            </a:srgbClr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Rectangle 90"/>
          <p:cNvSpPr>
            <a:spLocks noChangeArrowheads="1"/>
          </p:cNvSpPr>
          <p:nvPr/>
        </p:nvSpPr>
        <p:spPr bwMode="auto">
          <a:xfrm>
            <a:off x="6979041" y="2398583"/>
            <a:ext cx="33663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File 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Manager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(FM)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3016201" y="6054872"/>
            <a:ext cx="107401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Video System  (VID) Apps</a:t>
            </a:r>
            <a:endParaRPr lang="en-US" sz="36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57" name="Freeform 43"/>
          <p:cNvSpPr>
            <a:spLocks/>
          </p:cNvSpPr>
          <p:nvPr/>
        </p:nvSpPr>
        <p:spPr bwMode="auto">
          <a:xfrm>
            <a:off x="2829128" y="5713487"/>
            <a:ext cx="119595" cy="112011"/>
          </a:xfrm>
          <a:custGeom>
            <a:avLst/>
            <a:gdLst>
              <a:gd name="T0" fmla="*/ 0 w 155"/>
              <a:gd name="T1" fmla="*/ 2147483647 h 155"/>
              <a:gd name="T2" fmla="*/ 2147483647 w 155"/>
              <a:gd name="T3" fmla="*/ 2147483647 h 155"/>
              <a:gd name="T4" fmla="*/ 2147483647 w 155"/>
              <a:gd name="T5" fmla="*/ 2147483647 h 155"/>
              <a:gd name="T6" fmla="*/ 2147483647 w 155"/>
              <a:gd name="T7" fmla="*/ 2147483647 h 155"/>
              <a:gd name="T8" fmla="*/ 2147483647 w 155"/>
              <a:gd name="T9" fmla="*/ 2147483647 h 155"/>
              <a:gd name="T10" fmla="*/ 2147483647 w 155"/>
              <a:gd name="T11" fmla="*/ 2147483647 h 155"/>
              <a:gd name="T12" fmla="*/ 2147483647 w 155"/>
              <a:gd name="T13" fmla="*/ 2147483647 h 155"/>
              <a:gd name="T14" fmla="*/ 2147483647 w 155"/>
              <a:gd name="T15" fmla="*/ 2147483647 h 155"/>
              <a:gd name="T16" fmla="*/ 2147483647 w 155"/>
              <a:gd name="T17" fmla="*/ 2147483647 h 155"/>
              <a:gd name="T18" fmla="*/ 2147483647 w 155"/>
              <a:gd name="T19" fmla="*/ 2147483647 h 155"/>
              <a:gd name="T20" fmla="*/ 2147483647 w 155"/>
              <a:gd name="T21" fmla="*/ 2147483647 h 155"/>
              <a:gd name="T22" fmla="*/ 2147483647 w 155"/>
              <a:gd name="T23" fmla="*/ 0 h 155"/>
              <a:gd name="T24" fmla="*/ 2147483647 w 155"/>
              <a:gd name="T25" fmla="*/ 2147483647 h 155"/>
              <a:gd name="T26" fmla="*/ 2147483647 w 155"/>
              <a:gd name="T27" fmla="*/ 2147483647 h 155"/>
              <a:gd name="T28" fmla="*/ 2147483647 w 155"/>
              <a:gd name="T29" fmla="*/ 2147483647 h 155"/>
              <a:gd name="T30" fmla="*/ 2147483647 w 155"/>
              <a:gd name="T31" fmla="*/ 2147483647 h 155"/>
              <a:gd name="T32" fmla="*/ 2147483647 w 155"/>
              <a:gd name="T33" fmla="*/ 2147483647 h 155"/>
              <a:gd name="T34" fmla="*/ 2147483647 w 155"/>
              <a:gd name="T35" fmla="*/ 2147483647 h 155"/>
              <a:gd name="T36" fmla="*/ 2147483647 w 155"/>
              <a:gd name="T37" fmla="*/ 2147483647 h 155"/>
              <a:gd name="T38" fmla="*/ 2147483647 w 155"/>
              <a:gd name="T39" fmla="*/ 2147483647 h 155"/>
              <a:gd name="T40" fmla="*/ 2147483647 w 155"/>
              <a:gd name="T41" fmla="*/ 2147483647 h 155"/>
              <a:gd name="T42" fmla="*/ 2147483647 w 155"/>
              <a:gd name="T43" fmla="*/ 2147483647 h 155"/>
              <a:gd name="T44" fmla="*/ 2147483647 w 155"/>
              <a:gd name="T45" fmla="*/ 2147483647 h 155"/>
              <a:gd name="T46" fmla="*/ 2147483647 w 155"/>
              <a:gd name="T47" fmla="*/ 2147483647 h 155"/>
              <a:gd name="T48" fmla="*/ 2147483647 w 155"/>
              <a:gd name="T49" fmla="*/ 2147483647 h 155"/>
              <a:gd name="T50" fmla="*/ 2147483647 w 155"/>
              <a:gd name="T51" fmla="*/ 2147483647 h 155"/>
              <a:gd name="T52" fmla="*/ 2147483647 w 155"/>
              <a:gd name="T53" fmla="*/ 2147483647 h 155"/>
              <a:gd name="T54" fmla="*/ 2147483647 w 155"/>
              <a:gd name="T55" fmla="*/ 2147483647 h 155"/>
              <a:gd name="T56" fmla="*/ 2147483647 w 155"/>
              <a:gd name="T57" fmla="*/ 2147483647 h 155"/>
              <a:gd name="T58" fmla="*/ 2147483647 w 155"/>
              <a:gd name="T59" fmla="*/ 2147483647 h 155"/>
              <a:gd name="T60" fmla="*/ 2147483647 w 155"/>
              <a:gd name="T61" fmla="*/ 2147483647 h 155"/>
              <a:gd name="T62" fmla="*/ 2147483647 w 155"/>
              <a:gd name="T63" fmla="*/ 2147483647 h 155"/>
              <a:gd name="T64" fmla="*/ 2147483647 w 155"/>
              <a:gd name="T65" fmla="*/ 2147483647 h 155"/>
              <a:gd name="T66" fmla="*/ 2147483647 w 155"/>
              <a:gd name="T67" fmla="*/ 2147483647 h 155"/>
              <a:gd name="T68" fmla="*/ 2147483647 w 155"/>
              <a:gd name="T69" fmla="*/ 2147483647 h 155"/>
              <a:gd name="T70" fmla="*/ 2147483647 w 155"/>
              <a:gd name="T71" fmla="*/ 2147483647 h 155"/>
              <a:gd name="T72" fmla="*/ 2147483647 w 155"/>
              <a:gd name="T73" fmla="*/ 2147483647 h 155"/>
              <a:gd name="T74" fmla="*/ 2147483647 w 155"/>
              <a:gd name="T75" fmla="*/ 2147483647 h 155"/>
              <a:gd name="T76" fmla="*/ 2147483647 w 155"/>
              <a:gd name="T77" fmla="*/ 2147483647 h 155"/>
              <a:gd name="T78" fmla="*/ 2147483647 w 155"/>
              <a:gd name="T79" fmla="*/ 2147483647 h 155"/>
              <a:gd name="T80" fmla="*/ 2147483647 w 155"/>
              <a:gd name="T81" fmla="*/ 2147483647 h 155"/>
              <a:gd name="T82" fmla="*/ 2147483647 w 155"/>
              <a:gd name="T83" fmla="*/ 2147483647 h 155"/>
              <a:gd name="T84" fmla="*/ 2147483647 w 155"/>
              <a:gd name="T85" fmla="*/ 2147483647 h 155"/>
              <a:gd name="T86" fmla="*/ 2147483647 w 155"/>
              <a:gd name="T87" fmla="*/ 2147483647 h 155"/>
              <a:gd name="T88" fmla="*/ 0 w 155"/>
              <a:gd name="T89" fmla="*/ 2147483647 h 15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5"/>
              <a:gd name="T137" fmla="*/ 155 w 155"/>
              <a:gd name="T138" fmla="*/ 155 h 15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5">
                <a:moveTo>
                  <a:pt x="0" y="78"/>
                </a:moveTo>
                <a:lnTo>
                  <a:pt x="1" y="67"/>
                </a:lnTo>
                <a:lnTo>
                  <a:pt x="3" y="56"/>
                </a:lnTo>
                <a:lnTo>
                  <a:pt x="7" y="46"/>
                </a:lnTo>
                <a:lnTo>
                  <a:pt x="12" y="36"/>
                </a:lnTo>
                <a:lnTo>
                  <a:pt x="19" y="27"/>
                </a:lnTo>
                <a:lnTo>
                  <a:pt x="27" y="19"/>
                </a:lnTo>
                <a:lnTo>
                  <a:pt x="35" y="13"/>
                </a:lnTo>
                <a:lnTo>
                  <a:pt x="45" y="7"/>
                </a:lnTo>
                <a:lnTo>
                  <a:pt x="56" y="4"/>
                </a:lnTo>
                <a:lnTo>
                  <a:pt x="66" y="1"/>
                </a:lnTo>
                <a:lnTo>
                  <a:pt x="77" y="0"/>
                </a:lnTo>
                <a:lnTo>
                  <a:pt x="88" y="1"/>
                </a:lnTo>
                <a:lnTo>
                  <a:pt x="99" y="4"/>
                </a:lnTo>
                <a:lnTo>
                  <a:pt x="110" y="7"/>
                </a:lnTo>
                <a:lnTo>
                  <a:pt x="119" y="13"/>
                </a:lnTo>
                <a:lnTo>
                  <a:pt x="128" y="19"/>
                </a:lnTo>
                <a:lnTo>
                  <a:pt x="136" y="27"/>
                </a:lnTo>
                <a:lnTo>
                  <a:pt x="142" y="36"/>
                </a:lnTo>
                <a:lnTo>
                  <a:pt x="148" y="46"/>
                </a:lnTo>
                <a:lnTo>
                  <a:pt x="152" y="56"/>
                </a:lnTo>
                <a:lnTo>
                  <a:pt x="154" y="67"/>
                </a:lnTo>
                <a:lnTo>
                  <a:pt x="155" y="78"/>
                </a:lnTo>
                <a:lnTo>
                  <a:pt x="154" y="88"/>
                </a:lnTo>
                <a:lnTo>
                  <a:pt x="152" y="99"/>
                </a:lnTo>
                <a:lnTo>
                  <a:pt x="148" y="110"/>
                </a:lnTo>
                <a:lnTo>
                  <a:pt x="142" y="119"/>
                </a:lnTo>
                <a:lnTo>
                  <a:pt x="136" y="128"/>
                </a:lnTo>
                <a:lnTo>
                  <a:pt x="128" y="136"/>
                </a:lnTo>
                <a:lnTo>
                  <a:pt x="119" y="143"/>
                </a:lnTo>
                <a:lnTo>
                  <a:pt x="110" y="148"/>
                </a:lnTo>
                <a:lnTo>
                  <a:pt x="99" y="152"/>
                </a:lnTo>
                <a:lnTo>
                  <a:pt x="88" y="154"/>
                </a:lnTo>
                <a:lnTo>
                  <a:pt x="77" y="155"/>
                </a:lnTo>
                <a:lnTo>
                  <a:pt x="66" y="154"/>
                </a:lnTo>
                <a:lnTo>
                  <a:pt x="56" y="152"/>
                </a:lnTo>
                <a:lnTo>
                  <a:pt x="45" y="148"/>
                </a:lnTo>
                <a:lnTo>
                  <a:pt x="35" y="143"/>
                </a:lnTo>
                <a:lnTo>
                  <a:pt x="27" y="136"/>
                </a:lnTo>
                <a:lnTo>
                  <a:pt x="19" y="128"/>
                </a:lnTo>
                <a:lnTo>
                  <a:pt x="12" y="119"/>
                </a:lnTo>
                <a:lnTo>
                  <a:pt x="7" y="110"/>
                </a:lnTo>
                <a:lnTo>
                  <a:pt x="3" y="99"/>
                </a:lnTo>
                <a:lnTo>
                  <a:pt x="1" y="88"/>
                </a:lnTo>
                <a:lnTo>
                  <a:pt x="0" y="78"/>
                </a:lnTo>
                <a:close/>
              </a:path>
            </a:pathLst>
          </a:custGeom>
          <a:solidFill>
            <a:srgbClr val="00B050"/>
          </a:solidFill>
          <a:ln w="3175">
            <a:solidFill>
              <a:srgbClr val="0000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Rectangle 45"/>
          <p:cNvSpPr>
            <a:spLocks noChangeArrowheads="1"/>
          </p:cNvSpPr>
          <p:nvPr/>
        </p:nvSpPr>
        <p:spPr bwMode="auto">
          <a:xfrm>
            <a:off x="3016201" y="5722652"/>
            <a:ext cx="1111102" cy="12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CFS Core </a:t>
            </a:r>
            <a:r>
              <a:rPr lang="en-US" sz="8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Services</a:t>
            </a:r>
            <a:endParaRPr lang="en-US" sz="36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59" name="Rectangle 130"/>
          <p:cNvSpPr>
            <a:spLocks noChangeArrowheads="1"/>
          </p:cNvSpPr>
          <p:nvPr/>
        </p:nvSpPr>
        <p:spPr bwMode="auto">
          <a:xfrm>
            <a:off x="3016201" y="5882722"/>
            <a:ext cx="6636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CFS </a:t>
            </a:r>
            <a:r>
              <a:rPr lang="en-US" sz="8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Reuse Apps</a:t>
            </a:r>
            <a:endParaRPr lang="en-US" sz="36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733879" y="5537463"/>
            <a:ext cx="1595144" cy="688085"/>
          </a:xfrm>
          <a:prstGeom prst="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6"/>
          <p:cNvSpPr>
            <a:spLocks/>
          </p:cNvSpPr>
          <p:nvPr/>
        </p:nvSpPr>
        <p:spPr bwMode="auto">
          <a:xfrm>
            <a:off x="2829128" y="6040574"/>
            <a:ext cx="121780" cy="115124"/>
          </a:xfrm>
          <a:custGeom>
            <a:avLst/>
            <a:gdLst>
              <a:gd name="T0" fmla="*/ 0 w 155"/>
              <a:gd name="T1" fmla="*/ 2147483647 h 154"/>
              <a:gd name="T2" fmla="*/ 2147483647 w 155"/>
              <a:gd name="T3" fmla="*/ 2147483647 h 154"/>
              <a:gd name="T4" fmla="*/ 2147483647 w 155"/>
              <a:gd name="T5" fmla="*/ 2147483647 h 154"/>
              <a:gd name="T6" fmla="*/ 2147483647 w 155"/>
              <a:gd name="T7" fmla="*/ 2147483647 h 154"/>
              <a:gd name="T8" fmla="*/ 2147483647 w 155"/>
              <a:gd name="T9" fmla="*/ 2147483647 h 154"/>
              <a:gd name="T10" fmla="*/ 2147483647 w 155"/>
              <a:gd name="T11" fmla="*/ 2147483647 h 154"/>
              <a:gd name="T12" fmla="*/ 2147483647 w 155"/>
              <a:gd name="T13" fmla="*/ 2147483647 h 154"/>
              <a:gd name="T14" fmla="*/ 2147483647 w 155"/>
              <a:gd name="T15" fmla="*/ 2147483647 h 154"/>
              <a:gd name="T16" fmla="*/ 2147483647 w 155"/>
              <a:gd name="T17" fmla="*/ 2147483647 h 154"/>
              <a:gd name="T18" fmla="*/ 2147483647 w 155"/>
              <a:gd name="T19" fmla="*/ 2147483647 h 154"/>
              <a:gd name="T20" fmla="*/ 2147483647 w 155"/>
              <a:gd name="T21" fmla="*/ 0 h 154"/>
              <a:gd name="T22" fmla="*/ 2147483647 w 155"/>
              <a:gd name="T23" fmla="*/ 0 h 154"/>
              <a:gd name="T24" fmla="*/ 2147483647 w 155"/>
              <a:gd name="T25" fmla="*/ 0 h 154"/>
              <a:gd name="T26" fmla="*/ 2147483647 w 155"/>
              <a:gd name="T27" fmla="*/ 2147483647 h 154"/>
              <a:gd name="T28" fmla="*/ 2147483647 w 155"/>
              <a:gd name="T29" fmla="*/ 2147483647 h 154"/>
              <a:gd name="T30" fmla="*/ 2147483647 w 155"/>
              <a:gd name="T31" fmla="*/ 2147483647 h 154"/>
              <a:gd name="T32" fmla="*/ 2147483647 w 155"/>
              <a:gd name="T33" fmla="*/ 2147483647 h 154"/>
              <a:gd name="T34" fmla="*/ 2147483647 w 155"/>
              <a:gd name="T35" fmla="*/ 2147483647 h 154"/>
              <a:gd name="T36" fmla="*/ 2147483647 w 155"/>
              <a:gd name="T37" fmla="*/ 2147483647 h 154"/>
              <a:gd name="T38" fmla="*/ 2147483647 w 155"/>
              <a:gd name="T39" fmla="*/ 2147483647 h 154"/>
              <a:gd name="T40" fmla="*/ 2147483647 w 155"/>
              <a:gd name="T41" fmla="*/ 2147483647 h 154"/>
              <a:gd name="T42" fmla="*/ 2147483647 w 155"/>
              <a:gd name="T43" fmla="*/ 2147483647 h 154"/>
              <a:gd name="T44" fmla="*/ 2147483647 w 155"/>
              <a:gd name="T45" fmla="*/ 2147483647 h 154"/>
              <a:gd name="T46" fmla="*/ 2147483647 w 155"/>
              <a:gd name="T47" fmla="*/ 2147483647 h 154"/>
              <a:gd name="T48" fmla="*/ 2147483647 w 155"/>
              <a:gd name="T49" fmla="*/ 2147483647 h 154"/>
              <a:gd name="T50" fmla="*/ 2147483647 w 155"/>
              <a:gd name="T51" fmla="*/ 2147483647 h 154"/>
              <a:gd name="T52" fmla="*/ 2147483647 w 155"/>
              <a:gd name="T53" fmla="*/ 2147483647 h 154"/>
              <a:gd name="T54" fmla="*/ 2147483647 w 155"/>
              <a:gd name="T55" fmla="*/ 2147483647 h 154"/>
              <a:gd name="T56" fmla="*/ 2147483647 w 155"/>
              <a:gd name="T57" fmla="*/ 2147483647 h 154"/>
              <a:gd name="T58" fmla="*/ 2147483647 w 155"/>
              <a:gd name="T59" fmla="*/ 2147483647 h 154"/>
              <a:gd name="T60" fmla="*/ 2147483647 w 155"/>
              <a:gd name="T61" fmla="*/ 2147483647 h 154"/>
              <a:gd name="T62" fmla="*/ 2147483647 w 155"/>
              <a:gd name="T63" fmla="*/ 2147483647 h 154"/>
              <a:gd name="T64" fmla="*/ 2147483647 w 155"/>
              <a:gd name="T65" fmla="*/ 2147483647 h 154"/>
              <a:gd name="T66" fmla="*/ 2147483647 w 155"/>
              <a:gd name="T67" fmla="*/ 2147483647 h 154"/>
              <a:gd name="T68" fmla="*/ 2147483647 w 155"/>
              <a:gd name="T69" fmla="*/ 2147483647 h 154"/>
              <a:gd name="T70" fmla="*/ 2147483647 w 155"/>
              <a:gd name="T71" fmla="*/ 2147483647 h 154"/>
              <a:gd name="T72" fmla="*/ 2147483647 w 155"/>
              <a:gd name="T73" fmla="*/ 2147483647 h 154"/>
              <a:gd name="T74" fmla="*/ 2147483647 w 155"/>
              <a:gd name="T75" fmla="*/ 2147483647 h 154"/>
              <a:gd name="T76" fmla="*/ 2147483647 w 155"/>
              <a:gd name="T77" fmla="*/ 2147483647 h 154"/>
              <a:gd name="T78" fmla="*/ 2147483647 w 155"/>
              <a:gd name="T79" fmla="*/ 2147483647 h 154"/>
              <a:gd name="T80" fmla="*/ 2147483647 w 155"/>
              <a:gd name="T81" fmla="*/ 2147483647 h 154"/>
              <a:gd name="T82" fmla="*/ 2147483647 w 155"/>
              <a:gd name="T83" fmla="*/ 2147483647 h 154"/>
              <a:gd name="T84" fmla="*/ 2147483647 w 155"/>
              <a:gd name="T85" fmla="*/ 2147483647 h 154"/>
              <a:gd name="T86" fmla="*/ 2147483647 w 155"/>
              <a:gd name="T87" fmla="*/ 2147483647 h 154"/>
              <a:gd name="T88" fmla="*/ 0 w 155"/>
              <a:gd name="T89" fmla="*/ 2147483647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00"/>
          </a:solidFill>
          <a:ln w="3175">
            <a:solidFill>
              <a:srgbClr val="0000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Freeform 44"/>
          <p:cNvSpPr>
            <a:spLocks/>
          </p:cNvSpPr>
          <p:nvPr/>
        </p:nvSpPr>
        <p:spPr bwMode="auto">
          <a:xfrm>
            <a:off x="2829128" y="5869887"/>
            <a:ext cx="128295" cy="120711"/>
          </a:xfrm>
          <a:custGeom>
            <a:avLst/>
            <a:gdLst>
              <a:gd name="T0" fmla="*/ 0 w 155"/>
              <a:gd name="T1" fmla="*/ 2147483647 h 154"/>
              <a:gd name="T2" fmla="*/ 2147483647 w 155"/>
              <a:gd name="T3" fmla="*/ 2147483647 h 154"/>
              <a:gd name="T4" fmla="*/ 2147483647 w 155"/>
              <a:gd name="T5" fmla="*/ 2147483647 h 154"/>
              <a:gd name="T6" fmla="*/ 2147483647 w 155"/>
              <a:gd name="T7" fmla="*/ 2147483647 h 154"/>
              <a:gd name="T8" fmla="*/ 2147483647 w 155"/>
              <a:gd name="T9" fmla="*/ 2147483647 h 154"/>
              <a:gd name="T10" fmla="*/ 2147483647 w 155"/>
              <a:gd name="T11" fmla="*/ 2147483647 h 154"/>
              <a:gd name="T12" fmla="*/ 2147483647 w 155"/>
              <a:gd name="T13" fmla="*/ 2147483647 h 154"/>
              <a:gd name="T14" fmla="*/ 2147483647 w 155"/>
              <a:gd name="T15" fmla="*/ 2147483647 h 154"/>
              <a:gd name="T16" fmla="*/ 2147483647 w 155"/>
              <a:gd name="T17" fmla="*/ 2147483647 h 154"/>
              <a:gd name="T18" fmla="*/ 2147483647 w 155"/>
              <a:gd name="T19" fmla="*/ 2147483647 h 154"/>
              <a:gd name="T20" fmla="*/ 2147483647 w 155"/>
              <a:gd name="T21" fmla="*/ 0 h 154"/>
              <a:gd name="T22" fmla="*/ 2147483647 w 155"/>
              <a:gd name="T23" fmla="*/ 0 h 154"/>
              <a:gd name="T24" fmla="*/ 2147483647 w 155"/>
              <a:gd name="T25" fmla="*/ 0 h 154"/>
              <a:gd name="T26" fmla="*/ 2147483647 w 155"/>
              <a:gd name="T27" fmla="*/ 2147483647 h 154"/>
              <a:gd name="T28" fmla="*/ 2147483647 w 155"/>
              <a:gd name="T29" fmla="*/ 2147483647 h 154"/>
              <a:gd name="T30" fmla="*/ 2147483647 w 155"/>
              <a:gd name="T31" fmla="*/ 2147483647 h 154"/>
              <a:gd name="T32" fmla="*/ 2147483647 w 155"/>
              <a:gd name="T33" fmla="*/ 2147483647 h 154"/>
              <a:gd name="T34" fmla="*/ 2147483647 w 155"/>
              <a:gd name="T35" fmla="*/ 2147483647 h 154"/>
              <a:gd name="T36" fmla="*/ 2147483647 w 155"/>
              <a:gd name="T37" fmla="*/ 2147483647 h 154"/>
              <a:gd name="T38" fmla="*/ 2147483647 w 155"/>
              <a:gd name="T39" fmla="*/ 2147483647 h 154"/>
              <a:gd name="T40" fmla="*/ 2147483647 w 155"/>
              <a:gd name="T41" fmla="*/ 2147483647 h 154"/>
              <a:gd name="T42" fmla="*/ 2147483647 w 155"/>
              <a:gd name="T43" fmla="*/ 2147483647 h 154"/>
              <a:gd name="T44" fmla="*/ 2147483647 w 155"/>
              <a:gd name="T45" fmla="*/ 2147483647 h 154"/>
              <a:gd name="T46" fmla="*/ 2147483647 w 155"/>
              <a:gd name="T47" fmla="*/ 2147483647 h 154"/>
              <a:gd name="T48" fmla="*/ 2147483647 w 155"/>
              <a:gd name="T49" fmla="*/ 2147483647 h 154"/>
              <a:gd name="T50" fmla="*/ 2147483647 w 155"/>
              <a:gd name="T51" fmla="*/ 2147483647 h 154"/>
              <a:gd name="T52" fmla="*/ 2147483647 w 155"/>
              <a:gd name="T53" fmla="*/ 2147483647 h 154"/>
              <a:gd name="T54" fmla="*/ 2147483647 w 155"/>
              <a:gd name="T55" fmla="*/ 2147483647 h 154"/>
              <a:gd name="T56" fmla="*/ 2147483647 w 155"/>
              <a:gd name="T57" fmla="*/ 2147483647 h 154"/>
              <a:gd name="T58" fmla="*/ 2147483647 w 155"/>
              <a:gd name="T59" fmla="*/ 2147483647 h 154"/>
              <a:gd name="T60" fmla="*/ 2147483647 w 155"/>
              <a:gd name="T61" fmla="*/ 2147483647 h 154"/>
              <a:gd name="T62" fmla="*/ 2147483647 w 155"/>
              <a:gd name="T63" fmla="*/ 2147483647 h 154"/>
              <a:gd name="T64" fmla="*/ 2147483647 w 155"/>
              <a:gd name="T65" fmla="*/ 2147483647 h 154"/>
              <a:gd name="T66" fmla="*/ 2147483647 w 155"/>
              <a:gd name="T67" fmla="*/ 2147483647 h 154"/>
              <a:gd name="T68" fmla="*/ 2147483647 w 155"/>
              <a:gd name="T69" fmla="*/ 2147483647 h 154"/>
              <a:gd name="T70" fmla="*/ 2147483647 w 155"/>
              <a:gd name="T71" fmla="*/ 2147483647 h 154"/>
              <a:gd name="T72" fmla="*/ 2147483647 w 155"/>
              <a:gd name="T73" fmla="*/ 2147483647 h 154"/>
              <a:gd name="T74" fmla="*/ 2147483647 w 155"/>
              <a:gd name="T75" fmla="*/ 2147483647 h 154"/>
              <a:gd name="T76" fmla="*/ 2147483647 w 155"/>
              <a:gd name="T77" fmla="*/ 2147483647 h 154"/>
              <a:gd name="T78" fmla="*/ 2147483647 w 155"/>
              <a:gd name="T79" fmla="*/ 2147483647 h 154"/>
              <a:gd name="T80" fmla="*/ 2147483647 w 155"/>
              <a:gd name="T81" fmla="*/ 2147483647 h 154"/>
              <a:gd name="T82" fmla="*/ 2147483647 w 155"/>
              <a:gd name="T83" fmla="*/ 2147483647 h 154"/>
              <a:gd name="T84" fmla="*/ 2147483647 w 155"/>
              <a:gd name="T85" fmla="*/ 2147483647 h 154"/>
              <a:gd name="T86" fmla="*/ 2147483647 w 155"/>
              <a:gd name="T87" fmla="*/ 2147483647 h 154"/>
              <a:gd name="T88" fmla="*/ 0 w 155"/>
              <a:gd name="T89" fmla="*/ 2147483647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5B9BD5">
              <a:lumMod val="60000"/>
              <a:lumOff val="40000"/>
            </a:srgbClr>
          </a:solidFill>
          <a:ln w="3175">
            <a:solidFill>
              <a:srgbClr val="0000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3" name="Line 116"/>
          <p:cNvSpPr>
            <a:spLocks noChangeShapeType="1"/>
          </p:cNvSpPr>
          <p:nvPr/>
        </p:nvSpPr>
        <p:spPr bwMode="auto">
          <a:xfrm flipH="1">
            <a:off x="4493899" y="4779255"/>
            <a:ext cx="37417" cy="363065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4" name="Line 119"/>
          <p:cNvSpPr>
            <a:spLocks noChangeShapeType="1"/>
          </p:cNvSpPr>
          <p:nvPr/>
        </p:nvSpPr>
        <p:spPr bwMode="auto">
          <a:xfrm>
            <a:off x="7130797" y="2891140"/>
            <a:ext cx="0" cy="38100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Line 95"/>
          <p:cNvSpPr>
            <a:spLocks noChangeShapeType="1"/>
          </p:cNvSpPr>
          <p:nvPr/>
        </p:nvSpPr>
        <p:spPr bwMode="auto">
          <a:xfrm flipH="1">
            <a:off x="7442580" y="2573391"/>
            <a:ext cx="204824" cy="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6" name="Freeform 156"/>
          <p:cNvSpPr>
            <a:spLocks/>
          </p:cNvSpPr>
          <p:nvPr/>
        </p:nvSpPr>
        <p:spPr bwMode="auto">
          <a:xfrm>
            <a:off x="3987386" y="2238676"/>
            <a:ext cx="688265" cy="642443"/>
          </a:xfrm>
          <a:custGeom>
            <a:avLst/>
            <a:gdLst>
              <a:gd name="T0" fmla="*/ 0 w 371"/>
              <a:gd name="T1" fmla="*/ 2147483647 h 371"/>
              <a:gd name="T2" fmla="*/ 2147483647 w 371"/>
              <a:gd name="T3" fmla="*/ 2147483647 h 371"/>
              <a:gd name="T4" fmla="*/ 2147483647 w 371"/>
              <a:gd name="T5" fmla="*/ 2147483647 h 371"/>
              <a:gd name="T6" fmla="*/ 2147483647 w 371"/>
              <a:gd name="T7" fmla="*/ 2147483647 h 371"/>
              <a:gd name="T8" fmla="*/ 2147483647 w 371"/>
              <a:gd name="T9" fmla="*/ 2147483647 h 371"/>
              <a:gd name="T10" fmla="*/ 2147483647 w 371"/>
              <a:gd name="T11" fmla="*/ 2147483647 h 371"/>
              <a:gd name="T12" fmla="*/ 2147483647 w 371"/>
              <a:gd name="T13" fmla="*/ 2147483647 h 371"/>
              <a:gd name="T14" fmla="*/ 2147483647 w 371"/>
              <a:gd name="T15" fmla="*/ 2147483647 h 371"/>
              <a:gd name="T16" fmla="*/ 2147483647 w 371"/>
              <a:gd name="T17" fmla="*/ 0 h 371"/>
              <a:gd name="T18" fmla="*/ 2147483647 w 371"/>
              <a:gd name="T19" fmla="*/ 2147483647 h 371"/>
              <a:gd name="T20" fmla="*/ 2147483647 w 371"/>
              <a:gd name="T21" fmla="*/ 2147483647 h 371"/>
              <a:gd name="T22" fmla="*/ 2147483647 w 371"/>
              <a:gd name="T23" fmla="*/ 2147483647 h 371"/>
              <a:gd name="T24" fmla="*/ 2147483647 w 371"/>
              <a:gd name="T25" fmla="*/ 2147483647 h 371"/>
              <a:gd name="T26" fmla="*/ 2147483647 w 371"/>
              <a:gd name="T27" fmla="*/ 2147483647 h 371"/>
              <a:gd name="T28" fmla="*/ 2147483647 w 371"/>
              <a:gd name="T29" fmla="*/ 2147483647 h 371"/>
              <a:gd name="T30" fmla="*/ 2147483647 w 371"/>
              <a:gd name="T31" fmla="*/ 2147483647 h 371"/>
              <a:gd name="T32" fmla="*/ 2147483647 w 371"/>
              <a:gd name="T33" fmla="*/ 2147483647 h 371"/>
              <a:gd name="T34" fmla="*/ 2147483647 w 371"/>
              <a:gd name="T35" fmla="*/ 2147483647 h 371"/>
              <a:gd name="T36" fmla="*/ 2147483647 w 371"/>
              <a:gd name="T37" fmla="*/ 2147483647 h 371"/>
              <a:gd name="T38" fmla="*/ 2147483647 w 371"/>
              <a:gd name="T39" fmla="*/ 2147483647 h 371"/>
              <a:gd name="T40" fmla="*/ 2147483647 w 371"/>
              <a:gd name="T41" fmla="*/ 2147483647 h 371"/>
              <a:gd name="T42" fmla="*/ 2147483647 w 371"/>
              <a:gd name="T43" fmla="*/ 2147483647 h 371"/>
              <a:gd name="T44" fmla="*/ 2147483647 w 371"/>
              <a:gd name="T45" fmla="*/ 2147483647 h 371"/>
              <a:gd name="T46" fmla="*/ 2147483647 w 371"/>
              <a:gd name="T47" fmla="*/ 2147483647 h 371"/>
              <a:gd name="T48" fmla="*/ 2147483647 w 371"/>
              <a:gd name="T49" fmla="*/ 2147483647 h 371"/>
              <a:gd name="T50" fmla="*/ 2147483647 w 371"/>
              <a:gd name="T51" fmla="*/ 2147483647 h 371"/>
              <a:gd name="T52" fmla="*/ 2147483647 w 371"/>
              <a:gd name="T53" fmla="*/ 2147483647 h 371"/>
              <a:gd name="T54" fmla="*/ 2147483647 w 371"/>
              <a:gd name="T55" fmla="*/ 2147483647 h 371"/>
              <a:gd name="T56" fmla="*/ 2147483647 w 371"/>
              <a:gd name="T57" fmla="*/ 2147483647 h 371"/>
              <a:gd name="T58" fmla="*/ 2147483647 w 371"/>
              <a:gd name="T59" fmla="*/ 2147483647 h 371"/>
              <a:gd name="T60" fmla="*/ 2147483647 w 371"/>
              <a:gd name="T61" fmla="*/ 2147483647 h 371"/>
              <a:gd name="T62" fmla="*/ 2147483647 w 371"/>
              <a:gd name="T63" fmla="*/ 2147483647 h 371"/>
              <a:gd name="T64" fmla="*/ 2147483647 w 371"/>
              <a:gd name="T65" fmla="*/ 2147483647 h 371"/>
              <a:gd name="T66" fmla="*/ 0 w 371"/>
              <a:gd name="T67" fmla="*/ 214748364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FFFF00"/>
          </a:solidFill>
          <a:ln w="3175">
            <a:solidFill>
              <a:srgbClr val="0000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Freeform 156"/>
          <p:cNvSpPr>
            <a:spLocks/>
          </p:cNvSpPr>
          <p:nvPr/>
        </p:nvSpPr>
        <p:spPr bwMode="auto">
          <a:xfrm>
            <a:off x="3182226" y="2667385"/>
            <a:ext cx="688265" cy="642443"/>
          </a:xfrm>
          <a:custGeom>
            <a:avLst/>
            <a:gdLst>
              <a:gd name="T0" fmla="*/ 0 w 371"/>
              <a:gd name="T1" fmla="*/ 2147483647 h 371"/>
              <a:gd name="T2" fmla="*/ 2147483647 w 371"/>
              <a:gd name="T3" fmla="*/ 2147483647 h 371"/>
              <a:gd name="T4" fmla="*/ 2147483647 w 371"/>
              <a:gd name="T5" fmla="*/ 2147483647 h 371"/>
              <a:gd name="T6" fmla="*/ 2147483647 w 371"/>
              <a:gd name="T7" fmla="*/ 2147483647 h 371"/>
              <a:gd name="T8" fmla="*/ 2147483647 w 371"/>
              <a:gd name="T9" fmla="*/ 2147483647 h 371"/>
              <a:gd name="T10" fmla="*/ 2147483647 w 371"/>
              <a:gd name="T11" fmla="*/ 2147483647 h 371"/>
              <a:gd name="T12" fmla="*/ 2147483647 w 371"/>
              <a:gd name="T13" fmla="*/ 2147483647 h 371"/>
              <a:gd name="T14" fmla="*/ 2147483647 w 371"/>
              <a:gd name="T15" fmla="*/ 2147483647 h 371"/>
              <a:gd name="T16" fmla="*/ 2147483647 w 371"/>
              <a:gd name="T17" fmla="*/ 0 h 371"/>
              <a:gd name="T18" fmla="*/ 2147483647 w 371"/>
              <a:gd name="T19" fmla="*/ 2147483647 h 371"/>
              <a:gd name="T20" fmla="*/ 2147483647 w 371"/>
              <a:gd name="T21" fmla="*/ 2147483647 h 371"/>
              <a:gd name="T22" fmla="*/ 2147483647 w 371"/>
              <a:gd name="T23" fmla="*/ 2147483647 h 371"/>
              <a:gd name="T24" fmla="*/ 2147483647 w 371"/>
              <a:gd name="T25" fmla="*/ 2147483647 h 371"/>
              <a:gd name="T26" fmla="*/ 2147483647 w 371"/>
              <a:gd name="T27" fmla="*/ 2147483647 h 371"/>
              <a:gd name="T28" fmla="*/ 2147483647 w 371"/>
              <a:gd name="T29" fmla="*/ 2147483647 h 371"/>
              <a:gd name="T30" fmla="*/ 2147483647 w 371"/>
              <a:gd name="T31" fmla="*/ 2147483647 h 371"/>
              <a:gd name="T32" fmla="*/ 2147483647 w 371"/>
              <a:gd name="T33" fmla="*/ 2147483647 h 371"/>
              <a:gd name="T34" fmla="*/ 2147483647 w 371"/>
              <a:gd name="T35" fmla="*/ 2147483647 h 371"/>
              <a:gd name="T36" fmla="*/ 2147483647 w 371"/>
              <a:gd name="T37" fmla="*/ 2147483647 h 371"/>
              <a:gd name="T38" fmla="*/ 2147483647 w 371"/>
              <a:gd name="T39" fmla="*/ 2147483647 h 371"/>
              <a:gd name="T40" fmla="*/ 2147483647 w 371"/>
              <a:gd name="T41" fmla="*/ 2147483647 h 371"/>
              <a:gd name="T42" fmla="*/ 2147483647 w 371"/>
              <a:gd name="T43" fmla="*/ 2147483647 h 371"/>
              <a:gd name="T44" fmla="*/ 2147483647 w 371"/>
              <a:gd name="T45" fmla="*/ 2147483647 h 371"/>
              <a:gd name="T46" fmla="*/ 2147483647 w 371"/>
              <a:gd name="T47" fmla="*/ 2147483647 h 371"/>
              <a:gd name="T48" fmla="*/ 2147483647 w 371"/>
              <a:gd name="T49" fmla="*/ 2147483647 h 371"/>
              <a:gd name="T50" fmla="*/ 2147483647 w 371"/>
              <a:gd name="T51" fmla="*/ 2147483647 h 371"/>
              <a:gd name="T52" fmla="*/ 2147483647 w 371"/>
              <a:gd name="T53" fmla="*/ 2147483647 h 371"/>
              <a:gd name="T54" fmla="*/ 2147483647 w 371"/>
              <a:gd name="T55" fmla="*/ 2147483647 h 371"/>
              <a:gd name="T56" fmla="*/ 2147483647 w 371"/>
              <a:gd name="T57" fmla="*/ 2147483647 h 371"/>
              <a:gd name="T58" fmla="*/ 2147483647 w 371"/>
              <a:gd name="T59" fmla="*/ 2147483647 h 371"/>
              <a:gd name="T60" fmla="*/ 2147483647 w 371"/>
              <a:gd name="T61" fmla="*/ 2147483647 h 371"/>
              <a:gd name="T62" fmla="*/ 2147483647 w 371"/>
              <a:gd name="T63" fmla="*/ 2147483647 h 371"/>
              <a:gd name="T64" fmla="*/ 2147483647 w 371"/>
              <a:gd name="T65" fmla="*/ 2147483647 h 371"/>
              <a:gd name="T66" fmla="*/ 0 w 371"/>
              <a:gd name="T67" fmla="*/ 214748364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FFFF00"/>
          </a:solidFill>
          <a:ln w="3175">
            <a:solidFill>
              <a:srgbClr val="0000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8" name="Rectangle 125"/>
          <p:cNvSpPr>
            <a:spLocks noChangeArrowheads="1"/>
          </p:cNvSpPr>
          <p:nvPr/>
        </p:nvSpPr>
        <p:spPr bwMode="auto">
          <a:xfrm>
            <a:off x="3145974" y="2834378"/>
            <a:ext cx="7878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Camera 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Controller</a:t>
            </a:r>
            <a:endParaRPr lang="en-US" sz="800" b="1" dirty="0">
              <a:solidFill>
                <a:srgbClr val="000000"/>
              </a:solidFill>
              <a:latin typeface="Calibri" panose="020F0502020204030204"/>
              <a:cs typeface="Arial" pitchFamily="34" charset="0"/>
            </a:endParaRP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App</a:t>
            </a:r>
          </a:p>
        </p:txBody>
      </p:sp>
      <p:sp>
        <p:nvSpPr>
          <p:cNvPr id="69" name="Rectangle 45"/>
          <p:cNvSpPr>
            <a:spLocks noChangeArrowheads="1"/>
          </p:cNvSpPr>
          <p:nvPr/>
        </p:nvSpPr>
        <p:spPr bwMode="auto">
          <a:xfrm>
            <a:off x="3016201" y="5556478"/>
            <a:ext cx="1111102" cy="12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OpNav App &amp; Data</a:t>
            </a:r>
            <a:endParaRPr lang="en-US" sz="36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70" name="Freeform 43"/>
          <p:cNvSpPr>
            <a:spLocks/>
          </p:cNvSpPr>
          <p:nvPr/>
        </p:nvSpPr>
        <p:spPr bwMode="auto">
          <a:xfrm>
            <a:off x="2829128" y="5556478"/>
            <a:ext cx="119595" cy="112011"/>
          </a:xfrm>
          <a:custGeom>
            <a:avLst/>
            <a:gdLst>
              <a:gd name="T0" fmla="*/ 0 w 155"/>
              <a:gd name="T1" fmla="*/ 2147483647 h 155"/>
              <a:gd name="T2" fmla="*/ 2147483647 w 155"/>
              <a:gd name="T3" fmla="*/ 2147483647 h 155"/>
              <a:gd name="T4" fmla="*/ 2147483647 w 155"/>
              <a:gd name="T5" fmla="*/ 2147483647 h 155"/>
              <a:gd name="T6" fmla="*/ 2147483647 w 155"/>
              <a:gd name="T7" fmla="*/ 2147483647 h 155"/>
              <a:gd name="T8" fmla="*/ 2147483647 w 155"/>
              <a:gd name="T9" fmla="*/ 2147483647 h 155"/>
              <a:gd name="T10" fmla="*/ 2147483647 w 155"/>
              <a:gd name="T11" fmla="*/ 2147483647 h 155"/>
              <a:gd name="T12" fmla="*/ 2147483647 w 155"/>
              <a:gd name="T13" fmla="*/ 2147483647 h 155"/>
              <a:gd name="T14" fmla="*/ 2147483647 w 155"/>
              <a:gd name="T15" fmla="*/ 2147483647 h 155"/>
              <a:gd name="T16" fmla="*/ 2147483647 w 155"/>
              <a:gd name="T17" fmla="*/ 2147483647 h 155"/>
              <a:gd name="T18" fmla="*/ 2147483647 w 155"/>
              <a:gd name="T19" fmla="*/ 2147483647 h 155"/>
              <a:gd name="T20" fmla="*/ 2147483647 w 155"/>
              <a:gd name="T21" fmla="*/ 2147483647 h 155"/>
              <a:gd name="T22" fmla="*/ 2147483647 w 155"/>
              <a:gd name="T23" fmla="*/ 0 h 155"/>
              <a:gd name="T24" fmla="*/ 2147483647 w 155"/>
              <a:gd name="T25" fmla="*/ 2147483647 h 155"/>
              <a:gd name="T26" fmla="*/ 2147483647 w 155"/>
              <a:gd name="T27" fmla="*/ 2147483647 h 155"/>
              <a:gd name="T28" fmla="*/ 2147483647 w 155"/>
              <a:gd name="T29" fmla="*/ 2147483647 h 155"/>
              <a:gd name="T30" fmla="*/ 2147483647 w 155"/>
              <a:gd name="T31" fmla="*/ 2147483647 h 155"/>
              <a:gd name="T32" fmla="*/ 2147483647 w 155"/>
              <a:gd name="T33" fmla="*/ 2147483647 h 155"/>
              <a:gd name="T34" fmla="*/ 2147483647 w 155"/>
              <a:gd name="T35" fmla="*/ 2147483647 h 155"/>
              <a:gd name="T36" fmla="*/ 2147483647 w 155"/>
              <a:gd name="T37" fmla="*/ 2147483647 h 155"/>
              <a:gd name="T38" fmla="*/ 2147483647 w 155"/>
              <a:gd name="T39" fmla="*/ 2147483647 h 155"/>
              <a:gd name="T40" fmla="*/ 2147483647 w 155"/>
              <a:gd name="T41" fmla="*/ 2147483647 h 155"/>
              <a:gd name="T42" fmla="*/ 2147483647 w 155"/>
              <a:gd name="T43" fmla="*/ 2147483647 h 155"/>
              <a:gd name="T44" fmla="*/ 2147483647 w 155"/>
              <a:gd name="T45" fmla="*/ 2147483647 h 155"/>
              <a:gd name="T46" fmla="*/ 2147483647 w 155"/>
              <a:gd name="T47" fmla="*/ 2147483647 h 155"/>
              <a:gd name="T48" fmla="*/ 2147483647 w 155"/>
              <a:gd name="T49" fmla="*/ 2147483647 h 155"/>
              <a:gd name="T50" fmla="*/ 2147483647 w 155"/>
              <a:gd name="T51" fmla="*/ 2147483647 h 155"/>
              <a:gd name="T52" fmla="*/ 2147483647 w 155"/>
              <a:gd name="T53" fmla="*/ 2147483647 h 155"/>
              <a:gd name="T54" fmla="*/ 2147483647 w 155"/>
              <a:gd name="T55" fmla="*/ 2147483647 h 155"/>
              <a:gd name="T56" fmla="*/ 2147483647 w 155"/>
              <a:gd name="T57" fmla="*/ 2147483647 h 155"/>
              <a:gd name="T58" fmla="*/ 2147483647 w 155"/>
              <a:gd name="T59" fmla="*/ 2147483647 h 155"/>
              <a:gd name="T60" fmla="*/ 2147483647 w 155"/>
              <a:gd name="T61" fmla="*/ 2147483647 h 155"/>
              <a:gd name="T62" fmla="*/ 2147483647 w 155"/>
              <a:gd name="T63" fmla="*/ 2147483647 h 155"/>
              <a:gd name="T64" fmla="*/ 2147483647 w 155"/>
              <a:gd name="T65" fmla="*/ 2147483647 h 155"/>
              <a:gd name="T66" fmla="*/ 2147483647 w 155"/>
              <a:gd name="T67" fmla="*/ 2147483647 h 155"/>
              <a:gd name="T68" fmla="*/ 2147483647 w 155"/>
              <a:gd name="T69" fmla="*/ 2147483647 h 155"/>
              <a:gd name="T70" fmla="*/ 2147483647 w 155"/>
              <a:gd name="T71" fmla="*/ 2147483647 h 155"/>
              <a:gd name="T72" fmla="*/ 2147483647 w 155"/>
              <a:gd name="T73" fmla="*/ 2147483647 h 155"/>
              <a:gd name="T74" fmla="*/ 2147483647 w 155"/>
              <a:gd name="T75" fmla="*/ 2147483647 h 155"/>
              <a:gd name="T76" fmla="*/ 2147483647 w 155"/>
              <a:gd name="T77" fmla="*/ 2147483647 h 155"/>
              <a:gd name="T78" fmla="*/ 2147483647 w 155"/>
              <a:gd name="T79" fmla="*/ 2147483647 h 155"/>
              <a:gd name="T80" fmla="*/ 2147483647 w 155"/>
              <a:gd name="T81" fmla="*/ 2147483647 h 155"/>
              <a:gd name="T82" fmla="*/ 2147483647 w 155"/>
              <a:gd name="T83" fmla="*/ 2147483647 h 155"/>
              <a:gd name="T84" fmla="*/ 2147483647 w 155"/>
              <a:gd name="T85" fmla="*/ 2147483647 h 155"/>
              <a:gd name="T86" fmla="*/ 2147483647 w 155"/>
              <a:gd name="T87" fmla="*/ 2147483647 h 155"/>
              <a:gd name="T88" fmla="*/ 0 w 155"/>
              <a:gd name="T89" fmla="*/ 2147483647 h 15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5"/>
              <a:gd name="T137" fmla="*/ 155 w 155"/>
              <a:gd name="T138" fmla="*/ 155 h 15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5">
                <a:moveTo>
                  <a:pt x="0" y="78"/>
                </a:moveTo>
                <a:lnTo>
                  <a:pt x="1" y="67"/>
                </a:lnTo>
                <a:lnTo>
                  <a:pt x="3" y="56"/>
                </a:lnTo>
                <a:lnTo>
                  <a:pt x="7" y="46"/>
                </a:lnTo>
                <a:lnTo>
                  <a:pt x="12" y="36"/>
                </a:lnTo>
                <a:lnTo>
                  <a:pt x="19" y="27"/>
                </a:lnTo>
                <a:lnTo>
                  <a:pt x="27" y="19"/>
                </a:lnTo>
                <a:lnTo>
                  <a:pt x="35" y="13"/>
                </a:lnTo>
                <a:lnTo>
                  <a:pt x="45" y="7"/>
                </a:lnTo>
                <a:lnTo>
                  <a:pt x="56" y="4"/>
                </a:lnTo>
                <a:lnTo>
                  <a:pt x="66" y="1"/>
                </a:lnTo>
                <a:lnTo>
                  <a:pt x="77" y="0"/>
                </a:lnTo>
                <a:lnTo>
                  <a:pt x="88" y="1"/>
                </a:lnTo>
                <a:lnTo>
                  <a:pt x="99" y="4"/>
                </a:lnTo>
                <a:lnTo>
                  <a:pt x="110" y="7"/>
                </a:lnTo>
                <a:lnTo>
                  <a:pt x="119" y="13"/>
                </a:lnTo>
                <a:lnTo>
                  <a:pt x="128" y="19"/>
                </a:lnTo>
                <a:lnTo>
                  <a:pt x="136" y="27"/>
                </a:lnTo>
                <a:lnTo>
                  <a:pt x="142" y="36"/>
                </a:lnTo>
                <a:lnTo>
                  <a:pt x="148" y="46"/>
                </a:lnTo>
                <a:lnTo>
                  <a:pt x="152" y="56"/>
                </a:lnTo>
                <a:lnTo>
                  <a:pt x="154" y="67"/>
                </a:lnTo>
                <a:lnTo>
                  <a:pt x="155" y="78"/>
                </a:lnTo>
                <a:lnTo>
                  <a:pt x="154" y="88"/>
                </a:lnTo>
                <a:lnTo>
                  <a:pt x="152" y="99"/>
                </a:lnTo>
                <a:lnTo>
                  <a:pt x="148" y="110"/>
                </a:lnTo>
                <a:lnTo>
                  <a:pt x="142" y="119"/>
                </a:lnTo>
                <a:lnTo>
                  <a:pt x="136" y="128"/>
                </a:lnTo>
                <a:lnTo>
                  <a:pt x="128" y="136"/>
                </a:lnTo>
                <a:lnTo>
                  <a:pt x="119" y="143"/>
                </a:lnTo>
                <a:lnTo>
                  <a:pt x="110" y="148"/>
                </a:lnTo>
                <a:lnTo>
                  <a:pt x="99" y="152"/>
                </a:lnTo>
                <a:lnTo>
                  <a:pt x="88" y="154"/>
                </a:lnTo>
                <a:lnTo>
                  <a:pt x="77" y="155"/>
                </a:lnTo>
                <a:lnTo>
                  <a:pt x="66" y="154"/>
                </a:lnTo>
                <a:lnTo>
                  <a:pt x="56" y="152"/>
                </a:lnTo>
                <a:lnTo>
                  <a:pt x="45" y="148"/>
                </a:lnTo>
                <a:lnTo>
                  <a:pt x="35" y="143"/>
                </a:lnTo>
                <a:lnTo>
                  <a:pt x="27" y="136"/>
                </a:lnTo>
                <a:lnTo>
                  <a:pt x="19" y="128"/>
                </a:lnTo>
                <a:lnTo>
                  <a:pt x="12" y="119"/>
                </a:lnTo>
                <a:lnTo>
                  <a:pt x="7" y="110"/>
                </a:lnTo>
                <a:lnTo>
                  <a:pt x="3" y="99"/>
                </a:lnTo>
                <a:lnTo>
                  <a:pt x="1" y="88"/>
                </a:lnTo>
                <a:lnTo>
                  <a:pt x="0" y="78"/>
                </a:lnTo>
                <a:close/>
              </a:path>
            </a:pathLst>
          </a:custGeom>
          <a:solidFill>
            <a:srgbClr val="FFC000"/>
          </a:solidFill>
          <a:ln w="3175">
            <a:solidFill>
              <a:srgbClr val="0000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1" name="Line 135"/>
          <p:cNvSpPr>
            <a:spLocks noChangeShapeType="1"/>
          </p:cNvSpPr>
          <p:nvPr/>
        </p:nvSpPr>
        <p:spPr bwMode="auto">
          <a:xfrm flipH="1" flipV="1">
            <a:off x="4412804" y="2919348"/>
            <a:ext cx="13204" cy="362555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2" name="Line 135"/>
          <p:cNvSpPr>
            <a:spLocks noChangeShapeType="1"/>
          </p:cNvSpPr>
          <p:nvPr/>
        </p:nvSpPr>
        <p:spPr bwMode="auto">
          <a:xfrm flipH="1" flipV="1">
            <a:off x="7303287" y="4569926"/>
            <a:ext cx="627711" cy="10325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7680359" y="3829516"/>
            <a:ext cx="1092591" cy="1495925"/>
            <a:chOff x="3774833" y="2711079"/>
            <a:chExt cx="1092591" cy="1495925"/>
          </a:xfrm>
        </p:grpSpPr>
        <p:sp>
          <p:nvSpPr>
            <p:cNvPr id="74" name="Freeform 4"/>
            <p:cNvSpPr>
              <a:spLocks/>
            </p:cNvSpPr>
            <p:nvPr/>
          </p:nvSpPr>
          <p:spPr bwMode="auto">
            <a:xfrm>
              <a:off x="3932759" y="3357372"/>
              <a:ext cx="765682" cy="781139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880548" y="3556262"/>
              <a:ext cx="81881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OpNav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    (1 Hz)</a:t>
              </a: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3774833" y="2759737"/>
              <a:ext cx="1043475" cy="1447267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55544" y="2711079"/>
              <a:ext cx="101188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OpNav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Application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Software</a:t>
              </a:r>
            </a:p>
          </p:txBody>
        </p:sp>
      </p:grpSp>
      <p:cxnSp>
        <p:nvCxnSpPr>
          <p:cNvPr id="78" name="Straight Connector 77"/>
          <p:cNvCxnSpPr/>
          <p:nvPr/>
        </p:nvCxnSpPr>
        <p:spPr>
          <a:xfrm flipH="1">
            <a:off x="2599168" y="1376874"/>
            <a:ext cx="11030" cy="5180108"/>
          </a:xfrm>
          <a:prstGeom prst="line">
            <a:avLst/>
          </a:prstGeom>
          <a:noFill/>
          <a:ln w="22225" cap="flat" cmpd="sng" algn="ctr">
            <a:solidFill>
              <a:sysClr val="windowText" lastClr="00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9" name="Rectangle 18"/>
          <p:cNvSpPr>
            <a:spLocks noChangeArrowheads="1"/>
          </p:cNvSpPr>
          <p:nvPr/>
        </p:nvSpPr>
        <p:spPr bwMode="auto">
          <a:xfrm>
            <a:off x="184777" y="4020458"/>
            <a:ext cx="2246386" cy="390569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  <a:ln w="28575">
            <a:solidFill>
              <a:sysClr val="windowText" lastClr="000000"/>
            </a:solidFill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cFE (core Flight Executive)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Services</a:t>
            </a:r>
          </a:p>
        </p:txBody>
      </p:sp>
      <p:sp>
        <p:nvSpPr>
          <p:cNvPr id="80" name="Rectangle 18"/>
          <p:cNvSpPr>
            <a:spLocks noChangeArrowheads="1"/>
          </p:cNvSpPr>
          <p:nvPr/>
        </p:nvSpPr>
        <p:spPr bwMode="auto">
          <a:xfrm>
            <a:off x="1722862" y="3428073"/>
            <a:ext cx="723960" cy="58582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CFS Reuse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Apps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 rot="5400000">
            <a:off x="307220" y="3303741"/>
            <a:ext cx="585824" cy="82136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28575" algn="ctr">
            <a:solidFill>
              <a:sysClr val="windowText" lastClr="000000"/>
            </a:solidFill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vert270" lIns="0" rIns="0" anchor="ctr"/>
          <a:lstStyle/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ヒラギノ角ゴ Pro W3"/>
              </a:rPr>
              <a:t>  Other</a:t>
            </a:r>
          </a:p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ヒラギノ角ゴ Pro W3"/>
              </a:rPr>
              <a:t>Mission Specific CFS Apps  </a:t>
            </a: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189450" y="4417696"/>
            <a:ext cx="2246386" cy="477732"/>
          </a:xfrm>
          <a:prstGeom prst="rect">
            <a:avLst/>
          </a:prstGeom>
          <a:solidFill>
            <a:srgbClr val="FFC000">
              <a:lumMod val="75000"/>
            </a:srgbClr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Operating System Abstraction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Layer (OSAL)</a:t>
            </a:r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190704" y="4834454"/>
            <a:ext cx="2246386" cy="474399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Platform Specific Package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(PSP) 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61976" y="2988670"/>
            <a:ext cx="835890" cy="1110457"/>
          </a:xfrm>
          <a:prstGeom prst="round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45253" y="2988671"/>
            <a:ext cx="947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Application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Layer App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7542095" y="1081372"/>
            <a:ext cx="747403" cy="1277254"/>
          </a:xfrm>
          <a:prstGeom prst="round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546987" y="1153873"/>
            <a:ext cx="780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OpNav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FileData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8" name="Freeform 89"/>
          <p:cNvSpPr>
            <a:spLocks/>
          </p:cNvSpPr>
          <p:nvPr/>
        </p:nvSpPr>
        <p:spPr bwMode="auto">
          <a:xfrm>
            <a:off x="3384851" y="3439803"/>
            <a:ext cx="581184" cy="633434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5B9BD5">
              <a:tint val="66000"/>
              <a:satMod val="160000"/>
            </a:srgbClr>
          </a:solidFill>
          <a:ln w="3175">
            <a:solidFill>
              <a:srgbClr val="0000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9" name="Rectangle 91"/>
          <p:cNvSpPr>
            <a:spLocks noChangeArrowheads="1"/>
          </p:cNvSpPr>
          <p:nvPr/>
        </p:nvSpPr>
        <p:spPr bwMode="auto">
          <a:xfrm>
            <a:off x="3497023" y="3625205"/>
            <a:ext cx="38472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Stored 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Command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(SC)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90" name="Freeform 89"/>
          <p:cNvSpPr>
            <a:spLocks/>
          </p:cNvSpPr>
          <p:nvPr/>
        </p:nvSpPr>
        <p:spPr bwMode="auto">
          <a:xfrm>
            <a:off x="4789777" y="2231341"/>
            <a:ext cx="590734" cy="633434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5B9BD5">
              <a:tint val="66000"/>
              <a:satMod val="160000"/>
            </a:srgb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1" name="Rectangle 23"/>
          <p:cNvSpPr>
            <a:spLocks noChangeArrowheads="1"/>
          </p:cNvSpPr>
          <p:nvPr/>
        </p:nvSpPr>
        <p:spPr bwMode="auto">
          <a:xfrm>
            <a:off x="4964543" y="2406961"/>
            <a:ext cx="30136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House-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Keeping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(HK)</a:t>
            </a:r>
            <a:endParaRPr lang="en-US" sz="700" b="1" dirty="0">
              <a:solidFill>
                <a:srgbClr val="000000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92" name="Rectangle 222"/>
          <p:cNvSpPr>
            <a:spLocks noChangeArrowheads="1"/>
          </p:cNvSpPr>
          <p:nvPr/>
        </p:nvSpPr>
        <p:spPr bwMode="auto">
          <a:xfrm>
            <a:off x="5825389" y="6082758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Data </a:t>
            </a: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To/From Vehicle Systems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Data To/From Ground</a:t>
            </a:r>
            <a:endParaRPr lang="en-US" sz="800" b="1" dirty="0">
              <a:solidFill>
                <a:srgbClr val="000000"/>
              </a:solidFill>
              <a:latin typeface="Calibri" panose="020F0502020204030204"/>
              <a:cs typeface="Arial" pitchFamily="34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5853200" y="4815744"/>
            <a:ext cx="1386056" cy="1593478"/>
            <a:chOff x="5494907" y="5075575"/>
            <a:chExt cx="1386056" cy="1593478"/>
          </a:xfrm>
        </p:grpSpPr>
        <p:sp>
          <p:nvSpPr>
            <p:cNvPr id="94" name="Freeform 156"/>
            <p:cNvSpPr>
              <a:spLocks/>
            </p:cNvSpPr>
            <p:nvPr/>
          </p:nvSpPr>
          <p:spPr bwMode="auto">
            <a:xfrm>
              <a:off x="5642416" y="5469302"/>
              <a:ext cx="1238547" cy="960206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5" name="Freeform 156"/>
            <p:cNvSpPr>
              <a:spLocks/>
            </p:cNvSpPr>
            <p:nvPr/>
          </p:nvSpPr>
          <p:spPr bwMode="auto">
            <a:xfrm>
              <a:off x="5586270" y="5435070"/>
              <a:ext cx="1238547" cy="960206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6" name="Freeform 156"/>
            <p:cNvSpPr>
              <a:spLocks/>
            </p:cNvSpPr>
            <p:nvPr/>
          </p:nvSpPr>
          <p:spPr bwMode="auto">
            <a:xfrm>
              <a:off x="5534310" y="5382232"/>
              <a:ext cx="1238547" cy="960206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7" name="Freeform 156"/>
            <p:cNvSpPr>
              <a:spLocks/>
            </p:cNvSpPr>
            <p:nvPr/>
          </p:nvSpPr>
          <p:spPr bwMode="auto">
            <a:xfrm>
              <a:off x="5495397" y="5322017"/>
              <a:ext cx="1238547" cy="960206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8" name="Rectangle 125"/>
            <p:cNvSpPr>
              <a:spLocks noChangeArrowheads="1"/>
            </p:cNvSpPr>
            <p:nvPr/>
          </p:nvSpPr>
          <p:spPr bwMode="auto">
            <a:xfrm>
              <a:off x="5494907" y="5424093"/>
              <a:ext cx="12595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itchFamily="34" charset="0"/>
                </a:rPr>
                <a:t>External  I/O Apps: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itchFamily="34" charset="0"/>
                </a:rPr>
                <a:t>DEM telem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itchFamily="34" charset="0"/>
                </a:rPr>
                <a:t>DEM cmd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itchFamily="34" charset="0"/>
                </a:rPr>
                <a:t>UDP I/O 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itchFamily="34" charset="0"/>
                </a:rPr>
                <a:t>(via Data Util Network)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itchFamily="34" charset="0"/>
                </a:rPr>
                <a:t>VEPC I/O (via RS-422) </a:t>
              </a:r>
            </a:p>
          </p:txBody>
        </p:sp>
        <p:sp>
          <p:nvSpPr>
            <p:cNvPr id="99" name="Line 109"/>
            <p:cNvSpPr>
              <a:spLocks noChangeShapeType="1"/>
            </p:cNvSpPr>
            <p:nvPr/>
          </p:nvSpPr>
          <p:spPr bwMode="auto">
            <a:xfrm>
              <a:off x="6108990" y="5075575"/>
              <a:ext cx="5680" cy="253819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0" name="Line 135"/>
            <p:cNvSpPr>
              <a:spLocks noChangeShapeType="1"/>
            </p:cNvSpPr>
            <p:nvPr/>
          </p:nvSpPr>
          <p:spPr bwMode="auto">
            <a:xfrm>
              <a:off x="6108990" y="6282223"/>
              <a:ext cx="0" cy="38683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01" name="Rectangle 125"/>
          <p:cNvSpPr>
            <a:spLocks noChangeArrowheads="1"/>
          </p:cNvSpPr>
          <p:nvPr/>
        </p:nvSpPr>
        <p:spPr bwMode="auto">
          <a:xfrm>
            <a:off x="3944861" y="2415589"/>
            <a:ext cx="7878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GoPro</a:t>
            </a:r>
            <a:endParaRPr lang="en-US" sz="800" b="1" dirty="0">
              <a:solidFill>
                <a:srgbClr val="000000"/>
              </a:solidFill>
              <a:latin typeface="Calibri" panose="020F0502020204030204"/>
              <a:cs typeface="Arial" pitchFamily="34" charset="0"/>
            </a:endParaRP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App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800" b="1" dirty="0">
              <a:solidFill>
                <a:srgbClr val="000000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102" name="Line 135"/>
          <p:cNvSpPr>
            <a:spLocks noChangeShapeType="1"/>
          </p:cNvSpPr>
          <p:nvPr/>
        </p:nvSpPr>
        <p:spPr bwMode="auto">
          <a:xfrm flipH="1" flipV="1">
            <a:off x="3870491" y="3128295"/>
            <a:ext cx="458532" cy="225767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3" name="Line 106"/>
          <p:cNvSpPr>
            <a:spLocks noChangeShapeType="1"/>
          </p:cNvSpPr>
          <p:nvPr/>
        </p:nvSpPr>
        <p:spPr bwMode="auto">
          <a:xfrm flipV="1">
            <a:off x="6020946" y="6515760"/>
            <a:ext cx="1813265" cy="5087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4" name="Line 135"/>
          <p:cNvSpPr>
            <a:spLocks noChangeShapeType="1"/>
          </p:cNvSpPr>
          <p:nvPr/>
        </p:nvSpPr>
        <p:spPr bwMode="auto">
          <a:xfrm flipH="1">
            <a:off x="6611680" y="6021706"/>
            <a:ext cx="12718" cy="494053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6" name="Title 2"/>
          <p:cNvSpPr txBox="1">
            <a:spLocks/>
          </p:cNvSpPr>
          <p:nvPr/>
        </p:nvSpPr>
        <p:spPr>
          <a:xfrm>
            <a:off x="276999" y="2450103"/>
            <a:ext cx="2169823" cy="443383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OpNav within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CFS Layered Framework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4732713" y="1438671"/>
            <a:ext cx="1052064" cy="579798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Pixelink OpNav Camera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2834864" y="1412833"/>
            <a:ext cx="1396854" cy="62564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Pixelink Camera Drivers, I/O Apps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(64-bit)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 flipV="1">
            <a:off x="5797847" y="1936384"/>
            <a:ext cx="1849557" cy="231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0" name="Straight Arrow Connector 109"/>
          <p:cNvCxnSpPr>
            <a:stCxn id="108" idx="3"/>
            <a:endCxn id="107" idx="1"/>
          </p:cNvCxnSpPr>
          <p:nvPr/>
        </p:nvCxnSpPr>
        <p:spPr>
          <a:xfrm>
            <a:off x="4231718" y="1725653"/>
            <a:ext cx="500995" cy="291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1" name="Straight Arrow Connector 110"/>
          <p:cNvCxnSpPr>
            <a:endCxn id="108" idx="2"/>
          </p:cNvCxnSpPr>
          <p:nvPr/>
        </p:nvCxnSpPr>
        <p:spPr>
          <a:xfrm flipH="1" flipV="1">
            <a:off x="3533291" y="2038473"/>
            <a:ext cx="6168" cy="623379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12" name="Line 119"/>
          <p:cNvSpPr>
            <a:spLocks noChangeShapeType="1"/>
          </p:cNvSpPr>
          <p:nvPr/>
        </p:nvSpPr>
        <p:spPr bwMode="auto">
          <a:xfrm>
            <a:off x="3992244" y="3788233"/>
            <a:ext cx="371142" cy="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13" name="Straight Arrow Connector 112"/>
          <p:cNvCxnSpPr/>
          <p:nvPr/>
        </p:nvCxnSpPr>
        <p:spPr>
          <a:xfrm flipH="1" flipV="1">
            <a:off x="3729054" y="2038473"/>
            <a:ext cx="303059" cy="35879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14" name="Rectangle 113"/>
          <p:cNvSpPr/>
          <p:nvPr/>
        </p:nvSpPr>
        <p:spPr>
          <a:xfrm>
            <a:off x="999183" y="3407794"/>
            <a:ext cx="716364" cy="586475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190704" y="3407793"/>
            <a:ext cx="2253834" cy="1916289"/>
          </a:xfrm>
          <a:prstGeom prst="rect">
            <a:avLst/>
          </a:prstGeom>
          <a:noFill/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969405" y="3452516"/>
            <a:ext cx="789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 panose="020F0502020204030204"/>
              </a:rPr>
              <a:t>OpNav</a:t>
            </a:r>
            <a:endParaRPr lang="en-US" sz="14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 panose="020F0502020204030204"/>
              </a:rPr>
              <a:t>App</a:t>
            </a:r>
            <a:endParaRPr lang="en-US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17" name="Elbow Connector 116"/>
          <p:cNvCxnSpPr>
            <a:stCxn id="86" idx="3"/>
          </p:cNvCxnSpPr>
          <p:nvPr/>
        </p:nvCxnSpPr>
        <p:spPr>
          <a:xfrm>
            <a:off x="8289498" y="1719999"/>
            <a:ext cx="339987" cy="2158175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35657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Orion Program Overview</a:t>
            </a:r>
          </a:p>
          <a:p>
            <a:r>
              <a:rPr lang="en-US" sz="2000" dirty="0" smtClean="0"/>
              <a:t>CFS Projects on Orion</a:t>
            </a:r>
          </a:p>
          <a:p>
            <a:pPr lvl="1"/>
            <a:r>
              <a:rPr lang="en-US" sz="2000" dirty="0" smtClean="0"/>
              <a:t>Orion Ascent Abort 2 Flight Test</a:t>
            </a:r>
          </a:p>
          <a:p>
            <a:pPr lvl="1"/>
            <a:r>
              <a:rPr lang="en-US" sz="2000" dirty="0" smtClean="0"/>
              <a:t>Optical Navigation Software</a:t>
            </a:r>
          </a:p>
          <a:p>
            <a:pPr lvl="1"/>
            <a:r>
              <a:rPr lang="en-US" sz="2000" dirty="0" smtClean="0"/>
              <a:t>Backup Flight Software </a:t>
            </a:r>
          </a:p>
          <a:p>
            <a:pPr lvl="2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6E6DF2-67EC-F445-804A-D61A238A05B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Orion EM-1 </a:t>
            </a:r>
            <a:r>
              <a:rPr lang="en-US" dirty="0" err="1" smtClean="0"/>
              <a:t>OpNav</a:t>
            </a:r>
            <a:r>
              <a:rPr lang="en-US" dirty="0" smtClean="0"/>
              <a:t> Pass Visualization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9E3000-C384-4D60-A718-9A9ACDFD30C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r="8264" b="5833"/>
          <a:stretch/>
        </p:blipFill>
        <p:spPr>
          <a:xfrm>
            <a:off x="171449" y="1186363"/>
            <a:ext cx="6877051" cy="4528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" b="5176"/>
          <a:stretch/>
        </p:blipFill>
        <p:spPr>
          <a:xfrm>
            <a:off x="5054599" y="3602037"/>
            <a:ext cx="3893645" cy="27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79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Practice Earth Pass Sample Image, Trajectory Time 39065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9E3000-C384-4D60-A718-9A9ACDFD30C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638" y="1213458"/>
            <a:ext cx="5944235" cy="4694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4855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8.5.5	Cert 2 Backup Moon Pass Sample Image, Trajectory Time 415275</a:t>
            </a:r>
          </a:p>
        </p:txBody>
      </p:sp>
      <p:pic>
        <p:nvPicPr>
          <p:cNvPr id="5" name="Content Placeholder 4" descr="C:\Users\lprokop\Desktop\Over-UnderExposed\0415275_M_Nom_W-Dist_OverExp_NoOverExp_VT010-11.1.ti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6156" y="1219200"/>
            <a:ext cx="6171687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9E3000-C384-4D60-A718-9A9ACDFD30C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78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139" y="235586"/>
            <a:ext cx="7705513" cy="609600"/>
          </a:xfrm>
        </p:spPr>
        <p:txBody>
          <a:bodyPr/>
          <a:lstStyle/>
          <a:p>
            <a:r>
              <a:rPr lang="en-US" dirty="0"/>
              <a:t>Sample Off Nominal – Earth and </a:t>
            </a:r>
            <a:r>
              <a:rPr lang="en-US" dirty="0" smtClean="0"/>
              <a:t>Moon in Image during DRO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9E3000-C384-4D60-A718-9A9ACDFD30C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</a:pPr>
            <a:endParaRPr lang="en-US" sz="2000">
              <a:solidFill>
                <a:srgbClr val="081D58"/>
              </a:solidFill>
              <a:latin typeface="Times" pitchFamily="18" charset="0"/>
              <a:ea typeface="ＭＳ Ｐゴシック"/>
            </a:endParaRPr>
          </a:p>
        </p:txBody>
      </p:sp>
      <p:pic>
        <p:nvPicPr>
          <p:cNvPr id="7" name="Picture 6" descr="C:\Users\lprokop\Desktop\imgs_for_team_mtg\1111041_M_Offnom_W-Dist_Eclipse_VT010-30.ti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6" t="21591" r="13845" b="22565"/>
          <a:stretch/>
        </p:blipFill>
        <p:spPr bwMode="auto">
          <a:xfrm>
            <a:off x="4258309" y="3267595"/>
            <a:ext cx="4790879" cy="350516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1" name="Picture 2" descr="1116981_M_Offnom_W-Dist_Eclipse_VT010-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5" t="23376" r="7436" b="16559"/>
          <a:stretch>
            <a:fillRect/>
          </a:stretch>
        </p:blipFill>
        <p:spPr bwMode="auto">
          <a:xfrm>
            <a:off x="84420" y="899134"/>
            <a:ext cx="4819248" cy="350875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94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Off </a:t>
            </a:r>
            <a:r>
              <a:rPr lang="en-US" dirty="0" smtClean="0"/>
              <a:t>Nominal / VT-Image </a:t>
            </a:r>
            <a:r>
              <a:rPr lang="en-US" dirty="0"/>
              <a:t>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Over-Underexposures (exposure bit) for each Pass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202" y="1219200"/>
            <a:ext cx="4115596" cy="48768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9E3000-C384-4D60-A718-9A9ACDFD30C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2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" y="952500"/>
            <a:ext cx="8595360" cy="5600700"/>
          </a:xfrm>
        </p:spPr>
        <p:txBody>
          <a:bodyPr/>
          <a:lstStyle/>
          <a:p>
            <a:r>
              <a:rPr lang="en-US" sz="1400" dirty="0" smtClean="0"/>
              <a:t>Human-rated spacecraft require high degree of redundancy / fault tolerance </a:t>
            </a:r>
          </a:p>
          <a:p>
            <a:pPr lvl="1"/>
            <a:r>
              <a:rPr lang="en-US" sz="1400" dirty="0" smtClean="0"/>
              <a:t>Redundant hardware systems (example:  quad-voting systems)</a:t>
            </a:r>
          </a:p>
          <a:p>
            <a:pPr lvl="1"/>
            <a:r>
              <a:rPr lang="en-US" sz="1400" dirty="0" smtClean="0"/>
              <a:t>Redundant software systems</a:t>
            </a:r>
          </a:p>
          <a:p>
            <a:pPr lvl="2"/>
            <a:r>
              <a:rPr lang="en-US" sz="1400" dirty="0" smtClean="0"/>
              <a:t>If primary software fails to operate, backup system is needed</a:t>
            </a:r>
          </a:p>
          <a:p>
            <a:pPr lvl="2"/>
            <a:r>
              <a:rPr lang="en-US" sz="1400" b="1" i="1" dirty="0" smtClean="0"/>
              <a:t>Backup Flight Software (BFS) exists to mitigate the risk of software common cause failure in the primary flight system</a:t>
            </a:r>
          </a:p>
          <a:p>
            <a:pPr lvl="3"/>
            <a:r>
              <a:rPr lang="en-US" sz="1400" dirty="0" smtClean="0"/>
              <a:t>Strive for dissimilarity in all life cycle phases, process, tools, platform, etc.</a:t>
            </a:r>
          </a:p>
          <a:p>
            <a:r>
              <a:rPr lang="en-US" sz="1400" dirty="0" smtClean="0"/>
              <a:t>Orion backup software</a:t>
            </a:r>
          </a:p>
          <a:p>
            <a:pPr lvl="1"/>
            <a:r>
              <a:rPr lang="en-US" sz="1400" dirty="0" smtClean="0"/>
              <a:t>EM-1 BFS written to support backup during Entry</a:t>
            </a:r>
          </a:p>
          <a:p>
            <a:pPr lvl="1"/>
            <a:r>
              <a:rPr lang="en-US" sz="1400" dirty="0" smtClean="0"/>
              <a:t>EM-2 BFS will be expanded to support all flight phases</a:t>
            </a:r>
          </a:p>
          <a:p>
            <a:pPr lvl="2"/>
            <a:r>
              <a:rPr lang="en-US" sz="1400" dirty="0" smtClean="0"/>
              <a:t>EM-2 project started October 2018</a:t>
            </a:r>
          </a:p>
          <a:p>
            <a:pPr lvl="3"/>
            <a:r>
              <a:rPr lang="en-US" sz="1400" dirty="0" smtClean="0"/>
              <a:t>Joint team with NASA and Lockheed-Martin (Orion prime contractor)</a:t>
            </a:r>
          </a:p>
          <a:p>
            <a:pPr lvl="4"/>
            <a:r>
              <a:rPr lang="en-US" sz="1400" dirty="0" smtClean="0"/>
              <a:t>Mix of C &amp; C++ applications running within CFS framework</a:t>
            </a:r>
          </a:p>
          <a:p>
            <a:pPr lvl="4"/>
            <a:r>
              <a:rPr lang="en-US" sz="1400" dirty="0" smtClean="0"/>
              <a:t>LEON3 processor</a:t>
            </a:r>
          </a:p>
          <a:p>
            <a:pPr lvl="4"/>
            <a:r>
              <a:rPr lang="en-US" sz="1400" dirty="0" smtClean="0"/>
              <a:t>VxWorks OS</a:t>
            </a:r>
          </a:p>
          <a:p>
            <a:pPr lvl="2"/>
            <a:r>
              <a:rPr lang="en-US" sz="1400" dirty="0" smtClean="0"/>
              <a:t>Reduced set of capabilities compared to primary, but can “take over” in event of a primary software failure</a:t>
            </a:r>
          </a:p>
          <a:p>
            <a:pPr lvl="3"/>
            <a:r>
              <a:rPr lang="en-US" sz="1400" dirty="0" smtClean="0"/>
              <a:t>Complete/perform </a:t>
            </a:r>
            <a:r>
              <a:rPr lang="en-US" sz="1400" dirty="0"/>
              <a:t>dynamic flight events such as ascent, entry, and burn targeting </a:t>
            </a:r>
          </a:p>
          <a:p>
            <a:pPr lvl="3"/>
            <a:r>
              <a:rPr lang="en-US" sz="1400" dirty="0" smtClean="0"/>
              <a:t>Maintain </a:t>
            </a:r>
            <a:r>
              <a:rPr lang="en-US" sz="1400" dirty="0"/>
              <a:t>knowledge and control of vehicle attitude and state during quiescent flight phases </a:t>
            </a:r>
          </a:p>
          <a:p>
            <a:pPr lvl="3"/>
            <a:r>
              <a:rPr lang="en-US" sz="1400" dirty="0" smtClean="0"/>
              <a:t>Maintain </a:t>
            </a:r>
            <a:r>
              <a:rPr lang="en-US" sz="1400" dirty="0"/>
              <a:t>control of life support, power, and communication systems</a:t>
            </a:r>
          </a:p>
          <a:p>
            <a:pPr lvl="3"/>
            <a:r>
              <a:rPr lang="en-US" sz="1400" dirty="0" smtClean="0"/>
              <a:t>Monitor </a:t>
            </a:r>
            <a:r>
              <a:rPr lang="en-US" sz="1400" dirty="0"/>
              <a:t>and mitigate crew environmental hazards</a:t>
            </a:r>
          </a:p>
          <a:p>
            <a:pPr lvl="3"/>
            <a:r>
              <a:rPr lang="en-US" sz="1400" dirty="0" smtClean="0"/>
              <a:t>Provide </a:t>
            </a:r>
            <a:r>
              <a:rPr lang="en-US" sz="1400" dirty="0"/>
              <a:t>manual commanding and piloting capabilities to the </a:t>
            </a:r>
            <a:r>
              <a:rPr lang="en-US" sz="1400" dirty="0" smtClean="0"/>
              <a:t>crew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Orion Backup Flight Software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95F9F5-8DED-47BA-A7FF-ACE8AAE732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34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Orion BFS vs. Primary Toolchain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6E6DF2-67EC-F445-804A-D61A238A05B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789235"/>
              </p:ext>
            </p:extLst>
          </p:nvPr>
        </p:nvGraphicFramePr>
        <p:xfrm>
          <a:off x="778764" y="1184095"/>
          <a:ext cx="7408164" cy="4571081"/>
        </p:xfrm>
        <a:graphic>
          <a:graphicData uri="http://schemas.openxmlformats.org/drawingml/2006/table">
            <a:tbl>
              <a:tblPr firstRow="1" firstCol="1" bandRow="1"/>
              <a:tblGrid>
                <a:gridCol w="25755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794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531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BFS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Primary FSW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2265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Hardware and Operating System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492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CPU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LEON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PPC-750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6649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System / compiler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VxWorks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Green Hills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Integrity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8634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Framework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CFS Framework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ARINC653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5756">
                <a:tc gridSpan="3"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Development Tools /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Language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2492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Algorithm Implementation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Hand-Coded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Auto-generated C++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1512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Development Environment(s)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Eclipse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VxWorks Workbench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Rhapsody/Green Hills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1512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Programming Language(s)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C++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C++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58634">
                <a:tc gridSpan="3"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Software, Documentation, and Data Configuration Management 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45720" marR="0" indent="-114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0615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Management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CCDD  -&gt;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ODS</a:t>
                      </a:r>
                      <a:endParaRPr lang="en-US" sz="1100" dirty="0">
                        <a:effectLst/>
                        <a:latin typeface="+mn-lt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ODS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62492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In-Flight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Reconfiguration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CFE tables 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SLDB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58634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Documentation Storage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NASA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SharePoint,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Windchill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Windchill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05756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Requirements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Linkage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Excel,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DOORS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Rhapsody, DOORS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Git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-&gt; Perforce</a:t>
                      </a:r>
                      <a:endParaRPr lang="en-US" sz="1100" dirty="0">
                        <a:effectLst/>
                        <a:latin typeface="+mn-lt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Perforce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Documentation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Tools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Microsoft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Office</a:t>
                      </a:r>
                      <a:r>
                        <a:rPr lang="en-US" sz="1100" dirty="0" smtClean="0">
                          <a:effectLst/>
                          <a:latin typeface="+mn-lt"/>
                        </a:rPr>
                        <a:t>,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Doxygen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DOORS,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Windchill</a:t>
                      </a:r>
                      <a:endParaRPr lang="en-US" sz="1100" dirty="0">
                        <a:effectLst/>
                        <a:latin typeface="+mn-lt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Rhapsody, DOORS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05756">
                <a:tc gridSpan="3"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Integration, Test, and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Simulation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62492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Unit Test Framework (UTF)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GoogleTest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UTAssert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LDRA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62492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Code Coverage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gcov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(Linux and VxWorks)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LDRA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05756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Static/Standards Analysis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ucc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code check,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cpp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check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Klockwork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11512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Code Review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Gitlab,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Crucible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Code Collaborator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Crucible/Code Collaborator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11512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Simulation / Test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RAMTARES,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CFS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Framework,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OrionSim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OrionSim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0575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Development Process  / Standards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58634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Coding Standards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 –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NASA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++ - Orion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SDP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Orion SDP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211512">
                <a:tc>
                  <a:txBody>
                    <a:bodyPr/>
                    <a:lstStyle/>
                    <a:p>
                      <a:pPr marL="456963" marR="0" lvl="1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Software Development Process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32" marR="216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NPR 7150.2B, BFS SDP Addendum</a:t>
                      </a:r>
                      <a:endParaRPr lang="en-US" sz="1100" dirty="0" smtClean="0">
                        <a:effectLst/>
                        <a:latin typeface="+mn-lt"/>
                      </a:endParaRPr>
                    </a:p>
                  </a:txBody>
                  <a:tcPr marL="21632" marR="216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NPR 7150.2, Primary SDP</a:t>
                      </a:r>
                      <a:endParaRPr lang="en-US" sz="1100" dirty="0">
                        <a:effectLst/>
                        <a:latin typeface="+mn-lt"/>
                      </a:endParaRPr>
                    </a:p>
                  </a:txBody>
                  <a:tcPr marL="21632" marR="2163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415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6E6DF2-67EC-F445-804A-D61A238A05B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673700" y="1043016"/>
            <a:ext cx="1585373" cy="2596055"/>
            <a:chOff x="4123280" y="1043016"/>
            <a:chExt cx="1585373" cy="2596055"/>
          </a:xfrm>
        </p:grpSpPr>
        <p:sp>
          <p:nvSpPr>
            <p:cNvPr id="10" name="Rectangle 9"/>
            <p:cNvSpPr/>
            <p:nvPr/>
          </p:nvSpPr>
          <p:spPr bwMode="auto">
            <a:xfrm>
              <a:off x="4123280" y="1043016"/>
              <a:ext cx="1585373" cy="25960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VMC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4345687" y="1494209"/>
              <a:ext cx="1089697" cy="4947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FCM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345687" y="1951785"/>
              <a:ext cx="1089697" cy="4947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FCM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345687" y="2409361"/>
              <a:ext cx="1089697" cy="4947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DCM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345687" y="2866937"/>
              <a:ext cx="1089697" cy="4947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CCM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141176" y="115343"/>
            <a:ext cx="6816092" cy="609600"/>
          </a:xfrm>
        </p:spPr>
        <p:txBody>
          <a:bodyPr/>
          <a:lstStyle/>
          <a:p>
            <a:r>
              <a:rPr lang="en-US" dirty="0" smtClean="0"/>
              <a:t>High-Level Orion Avionics Architecture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1698" y="4851901"/>
            <a:ext cx="2709396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ACU – Audio control Unit</a:t>
            </a:r>
          </a:p>
          <a:p>
            <a:r>
              <a:rPr lang="en-US" sz="1100" dirty="0"/>
              <a:t>CC – Camera Controller</a:t>
            </a:r>
          </a:p>
          <a:p>
            <a:r>
              <a:rPr lang="en-US" sz="1100" dirty="0"/>
              <a:t>CCM – Communications Control </a:t>
            </a:r>
            <a:r>
              <a:rPr lang="en-US" sz="1100" dirty="0" smtClean="0"/>
              <a:t>Module</a:t>
            </a:r>
          </a:p>
          <a:p>
            <a:r>
              <a:rPr lang="en-US" sz="1100" dirty="0" smtClean="0"/>
              <a:t>CFS – core </a:t>
            </a:r>
            <a:r>
              <a:rPr lang="en-US" sz="1100" dirty="0"/>
              <a:t>F</a:t>
            </a:r>
            <a:r>
              <a:rPr lang="en-US" sz="1100" dirty="0" smtClean="0"/>
              <a:t>light Software</a:t>
            </a:r>
            <a:endParaRPr lang="en-US" sz="1100" dirty="0"/>
          </a:p>
          <a:p>
            <a:r>
              <a:rPr lang="en-US" sz="1100" dirty="0" smtClean="0"/>
              <a:t>DCM </a:t>
            </a:r>
            <a:r>
              <a:rPr lang="en-US" sz="1100" dirty="0"/>
              <a:t>– Display Control Module</a:t>
            </a:r>
          </a:p>
          <a:p>
            <a:r>
              <a:rPr lang="en-US" sz="1100" dirty="0"/>
              <a:t>DU – Display Unit</a:t>
            </a:r>
          </a:p>
          <a:p>
            <a:r>
              <a:rPr lang="en-US" sz="1100" dirty="0" smtClean="0"/>
              <a:t>FCM – Flight Control Module</a:t>
            </a:r>
          </a:p>
          <a:p>
            <a:r>
              <a:rPr lang="en-US" sz="1100" dirty="0" smtClean="0"/>
              <a:t>FSW – Flight Software</a:t>
            </a:r>
          </a:p>
          <a:p>
            <a:r>
              <a:rPr lang="en-US" sz="1100" dirty="0" smtClean="0"/>
              <a:t>ODN – Onboard Data Network</a:t>
            </a:r>
          </a:p>
          <a:p>
            <a:r>
              <a:rPr lang="en-US" sz="1100" dirty="0"/>
              <a:t>VMC – Vehicle Management Computer</a:t>
            </a:r>
          </a:p>
          <a:p>
            <a:r>
              <a:rPr lang="en-US" sz="1100" dirty="0" smtClean="0"/>
              <a:t>VPU </a:t>
            </a:r>
            <a:r>
              <a:rPr lang="en-US" sz="1100" dirty="0"/>
              <a:t>– Vision Processing Unit</a:t>
            </a:r>
          </a:p>
          <a:p>
            <a:endParaRPr lang="en-US" sz="1100" dirty="0" smtClean="0"/>
          </a:p>
          <a:p>
            <a:endParaRPr lang="en-US" sz="11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408853" y="2876695"/>
            <a:ext cx="1063421" cy="762376"/>
            <a:chOff x="2173766" y="1161069"/>
            <a:chExt cx="1063421" cy="762376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173766" y="1161069"/>
              <a:ext cx="758621" cy="4575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DU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326166" y="1313469"/>
              <a:ext cx="758621" cy="4575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DU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478566" y="1465869"/>
              <a:ext cx="758621" cy="4575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DU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62024" y="4890392"/>
            <a:ext cx="1814236" cy="661476"/>
            <a:chOff x="2173766" y="2484566"/>
            <a:chExt cx="866500" cy="661476"/>
          </a:xfrm>
        </p:grpSpPr>
        <p:sp>
          <p:nvSpPr>
            <p:cNvPr id="21" name="Rectangle 20"/>
            <p:cNvSpPr/>
            <p:nvPr/>
          </p:nvSpPr>
          <p:spPr bwMode="auto">
            <a:xfrm>
              <a:off x="2173766" y="2484566"/>
              <a:ext cx="691354" cy="4575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CC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326166" y="2688466"/>
              <a:ext cx="714100" cy="4575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CC 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(</a:t>
              </a:r>
              <a:r>
                <a:rPr kumimoji="0" lang="en-US" sz="1600" b="0" i="0" u="none" strike="noStrike" cap="none" normalizeH="0" baseline="0" dirty="0" err="1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opnav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)</a:t>
              </a:r>
              <a:endParaRPr kumimoji="0" lang="en-US" sz="16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481480" y="1043016"/>
            <a:ext cx="1585373" cy="2596055"/>
            <a:chOff x="4123280" y="1043016"/>
            <a:chExt cx="1585373" cy="2596055"/>
          </a:xfrm>
        </p:grpSpPr>
        <p:sp>
          <p:nvSpPr>
            <p:cNvPr id="27" name="Rectangle 26"/>
            <p:cNvSpPr/>
            <p:nvPr/>
          </p:nvSpPr>
          <p:spPr bwMode="auto">
            <a:xfrm>
              <a:off x="4123280" y="1043016"/>
              <a:ext cx="1585373" cy="25960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VMC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345687" y="1494209"/>
              <a:ext cx="1089697" cy="4947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FCM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345687" y="1951785"/>
              <a:ext cx="1089697" cy="4947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FCM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345687" y="2409361"/>
              <a:ext cx="1089697" cy="4947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DCM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345687" y="2866937"/>
              <a:ext cx="1089697" cy="4947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CCM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3" name="Rectangle 32"/>
          <p:cNvSpPr/>
          <p:nvPr/>
        </p:nvSpPr>
        <p:spPr bwMode="auto">
          <a:xfrm>
            <a:off x="4345070" y="4354800"/>
            <a:ext cx="4166523" cy="2546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                                                         Utility Network</a:t>
            </a:r>
            <a:endParaRPr kumimoji="0" lang="en-US" sz="1200" b="0" i="0" u="none" strike="noStrike" cap="none" normalizeH="0" baseline="0" dirty="0">
              <a:ln>
                <a:noFill/>
              </a:ln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983514" y="1369750"/>
            <a:ext cx="2463275" cy="1144618"/>
          </a:xfrm>
          <a:prstGeom prst="rect">
            <a:avLst/>
          </a:prstGeom>
          <a:solidFill>
            <a:srgbClr val="E9F57B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VPU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Backup Flight Software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VxWorks, CFS, Leon3</a:t>
            </a:r>
          </a:p>
        </p:txBody>
      </p:sp>
      <p:sp>
        <p:nvSpPr>
          <p:cNvPr id="38" name="Right Brace 37"/>
          <p:cNvSpPr/>
          <p:nvPr/>
        </p:nvSpPr>
        <p:spPr bwMode="auto">
          <a:xfrm>
            <a:off x="6941820" y="1494209"/>
            <a:ext cx="492984" cy="915152"/>
          </a:xfrm>
          <a:prstGeom prst="rightBrace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426328" y="1511172"/>
            <a:ext cx="1511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Primary FSW</a:t>
            </a:r>
          </a:p>
          <a:p>
            <a:r>
              <a:rPr lang="en-US" sz="1400" dirty="0" smtClean="0"/>
              <a:t>Integrity ARINC653 OS, </a:t>
            </a:r>
          </a:p>
          <a:p>
            <a:r>
              <a:rPr lang="en-US" sz="1400" dirty="0" smtClean="0"/>
              <a:t>PPC 750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90793" y="2972989"/>
            <a:ext cx="1045254" cy="661476"/>
            <a:chOff x="2173766" y="2484566"/>
            <a:chExt cx="1045254" cy="661476"/>
          </a:xfrm>
        </p:grpSpPr>
        <p:sp>
          <p:nvSpPr>
            <p:cNvPr id="42" name="Rectangle 41"/>
            <p:cNvSpPr/>
            <p:nvPr/>
          </p:nvSpPr>
          <p:spPr bwMode="auto">
            <a:xfrm>
              <a:off x="2173766" y="2484566"/>
              <a:ext cx="842552" cy="4575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smtClean="0"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ACU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2326165" y="2688466"/>
              <a:ext cx="892855" cy="4575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smtClean="0"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A</a:t>
              </a: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Helvetica Neue Black Condensed" pitchFamily="-112" charset="0"/>
                  <a:ea typeface="ＭＳ Ｐゴシック" pitchFamily="-112" charset="-128"/>
                  <a:cs typeface="ＭＳ Ｐゴシック" pitchFamily="-112" charset="-128"/>
                </a:rPr>
                <a:t>CU</a:t>
              </a: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cxnSp>
        <p:nvCxnSpPr>
          <p:cNvPr id="45" name="Straight Arrow Connector 44"/>
          <p:cNvCxnSpPr/>
          <p:nvPr/>
        </p:nvCxnSpPr>
        <p:spPr bwMode="auto">
          <a:xfrm>
            <a:off x="2849880" y="2514368"/>
            <a:ext cx="0" cy="1401964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4625340" y="3634465"/>
            <a:ext cx="0" cy="281867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6126480" y="3634465"/>
            <a:ext cx="0" cy="281867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cxnSp>
        <p:nvCxnSpPr>
          <p:cNvPr id="49" name="Straight Arrow Connector 48"/>
          <p:cNvCxnSpPr/>
          <p:nvPr/>
        </p:nvCxnSpPr>
        <p:spPr bwMode="auto">
          <a:xfrm flipH="1">
            <a:off x="4985804" y="3634465"/>
            <a:ext cx="7620" cy="720334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cxnSp>
        <p:nvCxnSpPr>
          <p:cNvPr id="51" name="Straight Arrow Connector 50"/>
          <p:cNvCxnSpPr/>
          <p:nvPr/>
        </p:nvCxnSpPr>
        <p:spPr bwMode="auto">
          <a:xfrm flipH="1">
            <a:off x="6592857" y="3634465"/>
            <a:ext cx="7620" cy="720334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sp>
        <p:nvSpPr>
          <p:cNvPr id="32" name="Rectangle 31"/>
          <p:cNvSpPr/>
          <p:nvPr/>
        </p:nvSpPr>
        <p:spPr bwMode="auto">
          <a:xfrm>
            <a:off x="290793" y="3916333"/>
            <a:ext cx="6178587" cy="2546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                                                         Onboard Data Network (time triggered)</a:t>
            </a:r>
            <a:endParaRPr kumimoji="0" lang="en-US" sz="1200" b="0" i="0" u="none" strike="noStrike" cap="none" normalizeH="0" baseline="0" dirty="0">
              <a:ln>
                <a:noFill/>
              </a:ln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52" name="Straight Arrow Connector 51"/>
          <p:cNvCxnSpPr/>
          <p:nvPr/>
        </p:nvCxnSpPr>
        <p:spPr bwMode="auto">
          <a:xfrm flipH="1">
            <a:off x="2092963" y="3622547"/>
            <a:ext cx="7620" cy="293785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cxnSp>
        <p:nvCxnSpPr>
          <p:cNvPr id="55" name="Straight Arrow Connector 54"/>
          <p:cNvCxnSpPr/>
          <p:nvPr/>
        </p:nvCxnSpPr>
        <p:spPr bwMode="auto">
          <a:xfrm flipH="1">
            <a:off x="923700" y="3622547"/>
            <a:ext cx="7620" cy="293785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6681112" y="4635764"/>
            <a:ext cx="0" cy="254628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838275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1" name="Straight Connector 240"/>
          <p:cNvCxnSpPr>
            <a:endCxn id="243" idx="1"/>
          </p:cNvCxnSpPr>
          <p:nvPr/>
        </p:nvCxnSpPr>
        <p:spPr>
          <a:xfrm>
            <a:off x="6257032" y="4221941"/>
            <a:ext cx="165606" cy="829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Rounded Rectangle 304"/>
          <p:cNvSpPr/>
          <p:nvPr/>
        </p:nvSpPr>
        <p:spPr>
          <a:xfrm>
            <a:off x="5685863" y="381109"/>
            <a:ext cx="2458545" cy="9442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4300783" y="1390876"/>
            <a:ext cx="3106931" cy="8948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8" name="Freeform 156"/>
          <p:cNvSpPr>
            <a:spLocks/>
          </p:cNvSpPr>
          <p:nvPr/>
        </p:nvSpPr>
        <p:spPr bwMode="auto">
          <a:xfrm>
            <a:off x="5919922" y="1530205"/>
            <a:ext cx="642527" cy="642443"/>
          </a:xfrm>
          <a:custGeom>
            <a:avLst/>
            <a:gdLst>
              <a:gd name="T0" fmla="*/ 0 w 371"/>
              <a:gd name="T1" fmla="*/ 2147483647 h 371"/>
              <a:gd name="T2" fmla="*/ 2147483647 w 371"/>
              <a:gd name="T3" fmla="*/ 2147483647 h 371"/>
              <a:gd name="T4" fmla="*/ 2147483647 w 371"/>
              <a:gd name="T5" fmla="*/ 2147483647 h 371"/>
              <a:gd name="T6" fmla="*/ 2147483647 w 371"/>
              <a:gd name="T7" fmla="*/ 2147483647 h 371"/>
              <a:gd name="T8" fmla="*/ 2147483647 w 371"/>
              <a:gd name="T9" fmla="*/ 2147483647 h 371"/>
              <a:gd name="T10" fmla="*/ 2147483647 w 371"/>
              <a:gd name="T11" fmla="*/ 2147483647 h 371"/>
              <a:gd name="T12" fmla="*/ 2147483647 w 371"/>
              <a:gd name="T13" fmla="*/ 2147483647 h 371"/>
              <a:gd name="T14" fmla="*/ 2147483647 w 371"/>
              <a:gd name="T15" fmla="*/ 2147483647 h 371"/>
              <a:gd name="T16" fmla="*/ 2147483647 w 371"/>
              <a:gd name="T17" fmla="*/ 0 h 371"/>
              <a:gd name="T18" fmla="*/ 2147483647 w 371"/>
              <a:gd name="T19" fmla="*/ 2147483647 h 371"/>
              <a:gd name="T20" fmla="*/ 2147483647 w 371"/>
              <a:gd name="T21" fmla="*/ 2147483647 h 371"/>
              <a:gd name="T22" fmla="*/ 2147483647 w 371"/>
              <a:gd name="T23" fmla="*/ 2147483647 h 371"/>
              <a:gd name="T24" fmla="*/ 2147483647 w 371"/>
              <a:gd name="T25" fmla="*/ 2147483647 h 371"/>
              <a:gd name="T26" fmla="*/ 2147483647 w 371"/>
              <a:gd name="T27" fmla="*/ 2147483647 h 371"/>
              <a:gd name="T28" fmla="*/ 2147483647 w 371"/>
              <a:gd name="T29" fmla="*/ 2147483647 h 371"/>
              <a:gd name="T30" fmla="*/ 2147483647 w 371"/>
              <a:gd name="T31" fmla="*/ 2147483647 h 371"/>
              <a:gd name="T32" fmla="*/ 2147483647 w 371"/>
              <a:gd name="T33" fmla="*/ 2147483647 h 371"/>
              <a:gd name="T34" fmla="*/ 2147483647 w 371"/>
              <a:gd name="T35" fmla="*/ 2147483647 h 371"/>
              <a:gd name="T36" fmla="*/ 2147483647 w 371"/>
              <a:gd name="T37" fmla="*/ 2147483647 h 371"/>
              <a:gd name="T38" fmla="*/ 2147483647 w 371"/>
              <a:gd name="T39" fmla="*/ 2147483647 h 371"/>
              <a:gd name="T40" fmla="*/ 2147483647 w 371"/>
              <a:gd name="T41" fmla="*/ 2147483647 h 371"/>
              <a:gd name="T42" fmla="*/ 2147483647 w 371"/>
              <a:gd name="T43" fmla="*/ 2147483647 h 371"/>
              <a:gd name="T44" fmla="*/ 2147483647 w 371"/>
              <a:gd name="T45" fmla="*/ 2147483647 h 371"/>
              <a:gd name="T46" fmla="*/ 2147483647 w 371"/>
              <a:gd name="T47" fmla="*/ 2147483647 h 371"/>
              <a:gd name="T48" fmla="*/ 2147483647 w 371"/>
              <a:gd name="T49" fmla="*/ 2147483647 h 371"/>
              <a:gd name="T50" fmla="*/ 2147483647 w 371"/>
              <a:gd name="T51" fmla="*/ 2147483647 h 371"/>
              <a:gd name="T52" fmla="*/ 2147483647 w 371"/>
              <a:gd name="T53" fmla="*/ 2147483647 h 371"/>
              <a:gd name="T54" fmla="*/ 2147483647 w 371"/>
              <a:gd name="T55" fmla="*/ 2147483647 h 371"/>
              <a:gd name="T56" fmla="*/ 2147483647 w 371"/>
              <a:gd name="T57" fmla="*/ 2147483647 h 371"/>
              <a:gd name="T58" fmla="*/ 2147483647 w 371"/>
              <a:gd name="T59" fmla="*/ 2147483647 h 371"/>
              <a:gd name="T60" fmla="*/ 2147483647 w 371"/>
              <a:gd name="T61" fmla="*/ 2147483647 h 371"/>
              <a:gd name="T62" fmla="*/ 2147483647 w 371"/>
              <a:gd name="T63" fmla="*/ 2147483647 h 371"/>
              <a:gd name="T64" fmla="*/ 2147483647 w 371"/>
              <a:gd name="T65" fmla="*/ 2147483647 h 371"/>
              <a:gd name="T66" fmla="*/ 0 w 371"/>
              <a:gd name="T67" fmla="*/ 214748364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FFFF00"/>
          </a:solidFill>
          <a:ln w="6350">
            <a:solidFill>
              <a:schemeClr val="tx1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2363467" y="3734141"/>
            <a:ext cx="1071942" cy="143489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3" name="Rounded Rectangle 262"/>
          <p:cNvSpPr/>
          <p:nvPr/>
        </p:nvSpPr>
        <p:spPr>
          <a:xfrm>
            <a:off x="1715286" y="1260000"/>
            <a:ext cx="965294" cy="98795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3547433" y="3755022"/>
            <a:ext cx="2048235" cy="143323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413428" y="2026120"/>
            <a:ext cx="613703" cy="133737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6" name="Line 114"/>
          <p:cNvSpPr>
            <a:spLocks noChangeShapeType="1"/>
          </p:cNvSpPr>
          <p:nvPr/>
        </p:nvSpPr>
        <p:spPr bwMode="auto">
          <a:xfrm>
            <a:off x="902730" y="2641891"/>
            <a:ext cx="995613" cy="714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68002" y="2251262"/>
            <a:ext cx="613703" cy="184912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8" name="Group 157"/>
          <p:cNvGrpSpPr/>
          <p:nvPr/>
        </p:nvGrpSpPr>
        <p:grpSpPr>
          <a:xfrm>
            <a:off x="475577" y="2706585"/>
            <a:ext cx="486309" cy="492519"/>
            <a:chOff x="907261" y="3914265"/>
            <a:chExt cx="486309" cy="492519"/>
          </a:xfrm>
        </p:grpSpPr>
        <p:sp>
          <p:nvSpPr>
            <p:cNvPr id="159" name="Freeform 89"/>
            <p:cNvSpPr>
              <a:spLocks/>
            </p:cNvSpPr>
            <p:nvPr/>
          </p:nvSpPr>
          <p:spPr bwMode="auto">
            <a:xfrm>
              <a:off x="907261" y="3914265"/>
              <a:ext cx="486309" cy="492519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chemeClr val="accent1">
                <a:tint val="66000"/>
                <a:satMod val="16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7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0" name="Rectangle 34"/>
            <p:cNvSpPr>
              <a:spLocks noChangeArrowheads="1"/>
            </p:cNvSpPr>
            <p:nvPr/>
          </p:nvSpPr>
          <p:spPr bwMode="auto">
            <a:xfrm>
              <a:off x="986564" y="3998941"/>
              <a:ext cx="347851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MD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(Memory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Dwell)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474521" y="2081717"/>
            <a:ext cx="486309" cy="492519"/>
            <a:chOff x="907261" y="3914265"/>
            <a:chExt cx="486309" cy="492519"/>
          </a:xfrm>
        </p:grpSpPr>
        <p:sp>
          <p:nvSpPr>
            <p:cNvPr id="162" name="Freeform 89"/>
            <p:cNvSpPr>
              <a:spLocks/>
            </p:cNvSpPr>
            <p:nvPr/>
          </p:nvSpPr>
          <p:spPr bwMode="auto">
            <a:xfrm>
              <a:off x="907261" y="3914265"/>
              <a:ext cx="486309" cy="492519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chemeClr val="accent1">
                <a:tint val="66000"/>
                <a:satMod val="16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7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" name="Rectangle 34"/>
            <p:cNvSpPr>
              <a:spLocks noChangeArrowheads="1"/>
            </p:cNvSpPr>
            <p:nvPr/>
          </p:nvSpPr>
          <p:spPr bwMode="auto">
            <a:xfrm>
              <a:off x="981754" y="3998941"/>
              <a:ext cx="357469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HS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(Health &amp;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Safety)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29701" name="Title 2"/>
          <p:cNvSpPr>
            <a:spLocks noGrp="1"/>
          </p:cNvSpPr>
          <p:nvPr>
            <p:ph type="title"/>
          </p:nvPr>
        </p:nvSpPr>
        <p:spPr>
          <a:xfrm>
            <a:off x="128685" y="102346"/>
            <a:ext cx="3799593" cy="81025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 smtClean="0">
                <a:latin typeface="Arial" pitchFamily="34" charset="0"/>
                <a:cs typeface="Arial" pitchFamily="34" charset="0"/>
              </a:rPr>
            </a:br>
            <a:r>
              <a:rPr lang="en-US" sz="1400" dirty="0" smtClean="0">
                <a:latin typeface="Arial" pitchFamily="34" charset="0"/>
                <a:cs typeface="Arial" pitchFamily="34" charset="0"/>
              </a:rPr>
              <a:t>EM-2 Backup Flight Software Architecture </a:t>
            </a:r>
            <a:br>
              <a:rPr lang="en-US" sz="1400" dirty="0" smtClean="0">
                <a:latin typeface="Arial" pitchFamily="34" charset="0"/>
                <a:cs typeface="Arial" pitchFamily="34" charset="0"/>
              </a:rPr>
            </a:br>
            <a:r>
              <a:rPr lang="en-US" sz="1400" dirty="0" smtClean="0">
                <a:latin typeface="Arial" pitchFamily="34" charset="0"/>
                <a:cs typeface="Arial" pitchFamily="34" charset="0"/>
              </a:rPr>
              <a:t>within VPU’s CFS Framework</a:t>
            </a:r>
            <a:br>
              <a:rPr lang="en-US" sz="1400" dirty="0" smtClean="0">
                <a:latin typeface="Arial" pitchFamily="34" charset="0"/>
                <a:cs typeface="Arial" pitchFamily="34" charset="0"/>
              </a:rPr>
            </a:br>
            <a:r>
              <a:rPr lang="en-US" sz="1400" dirty="0" smtClean="0">
                <a:latin typeface="Arial" pitchFamily="34" charset="0"/>
                <a:cs typeface="Arial" pitchFamily="34" charset="0"/>
              </a:rPr>
              <a:t>(Planning Purposes)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710" name="Group 29709"/>
          <p:cNvGrpSpPr/>
          <p:nvPr/>
        </p:nvGrpSpPr>
        <p:grpSpPr>
          <a:xfrm>
            <a:off x="1765662" y="1407590"/>
            <a:ext cx="410735" cy="391836"/>
            <a:chOff x="7571558" y="4962643"/>
            <a:chExt cx="540136" cy="517065"/>
          </a:xfrm>
        </p:grpSpPr>
        <p:sp>
          <p:nvSpPr>
            <p:cNvPr id="246" name="Freeform 73"/>
            <p:cNvSpPr>
              <a:spLocks/>
            </p:cNvSpPr>
            <p:nvPr/>
          </p:nvSpPr>
          <p:spPr bwMode="auto">
            <a:xfrm>
              <a:off x="7571558" y="4962643"/>
              <a:ext cx="540136" cy="517065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731" name="Rectangle 33"/>
            <p:cNvSpPr>
              <a:spLocks noChangeArrowheads="1"/>
            </p:cNvSpPr>
            <p:nvPr/>
          </p:nvSpPr>
          <p:spPr bwMode="auto">
            <a:xfrm>
              <a:off x="7726807" y="5087287"/>
              <a:ext cx="218109" cy="111684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Time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  <p:sp>
          <p:nvSpPr>
            <p:cNvPr id="29732" name="Rectangle 34"/>
            <p:cNvSpPr>
              <a:spLocks noChangeArrowheads="1"/>
            </p:cNvSpPr>
            <p:nvPr/>
          </p:nvSpPr>
          <p:spPr bwMode="auto">
            <a:xfrm>
              <a:off x="7642987" y="5191243"/>
              <a:ext cx="368691" cy="107723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Services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29720" name="Rectangle 8"/>
          <p:cNvSpPr>
            <a:spLocks noChangeArrowheads="1"/>
          </p:cNvSpPr>
          <p:nvPr/>
        </p:nvSpPr>
        <p:spPr bwMode="auto">
          <a:xfrm>
            <a:off x="4311326" y="3449617"/>
            <a:ext cx="85600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CFS Software Bus</a:t>
            </a:r>
            <a:endParaRPr lang="en-US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29733" name="Line 69"/>
          <p:cNvSpPr>
            <a:spLocks noChangeShapeType="1"/>
          </p:cNvSpPr>
          <p:nvPr/>
        </p:nvSpPr>
        <p:spPr bwMode="auto">
          <a:xfrm>
            <a:off x="1890645" y="2478735"/>
            <a:ext cx="5785003" cy="8264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734" name="Line 70"/>
          <p:cNvSpPr>
            <a:spLocks noChangeShapeType="1"/>
          </p:cNvSpPr>
          <p:nvPr/>
        </p:nvSpPr>
        <p:spPr bwMode="auto">
          <a:xfrm>
            <a:off x="1928366" y="2435463"/>
            <a:ext cx="3558" cy="1245389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735" name="Line 71"/>
          <p:cNvSpPr>
            <a:spLocks noChangeShapeType="1"/>
          </p:cNvSpPr>
          <p:nvPr/>
        </p:nvSpPr>
        <p:spPr bwMode="auto">
          <a:xfrm flipV="1">
            <a:off x="1925337" y="3623016"/>
            <a:ext cx="5760152" cy="33609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736" name="Line 72"/>
          <p:cNvSpPr>
            <a:spLocks noChangeShapeType="1"/>
          </p:cNvSpPr>
          <p:nvPr/>
        </p:nvSpPr>
        <p:spPr bwMode="auto">
          <a:xfrm flipH="1">
            <a:off x="7627214" y="2452172"/>
            <a:ext cx="17016" cy="1194662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755" name="Line 114"/>
          <p:cNvSpPr>
            <a:spLocks noChangeShapeType="1"/>
          </p:cNvSpPr>
          <p:nvPr/>
        </p:nvSpPr>
        <p:spPr bwMode="auto">
          <a:xfrm>
            <a:off x="2175823" y="2161691"/>
            <a:ext cx="2467" cy="30403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326"/>
          <p:cNvGrpSpPr/>
          <p:nvPr/>
        </p:nvGrpSpPr>
        <p:grpSpPr>
          <a:xfrm>
            <a:off x="427996" y="3431150"/>
            <a:ext cx="536109" cy="647744"/>
            <a:chOff x="5208306" y="2089038"/>
            <a:chExt cx="536109" cy="494564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8" name="Group 127"/>
            <p:cNvGrpSpPr>
              <a:grpSpLocks/>
            </p:cNvGrpSpPr>
            <p:nvPr/>
          </p:nvGrpSpPr>
          <p:grpSpPr bwMode="auto">
            <a:xfrm>
              <a:off x="5208306" y="2089038"/>
              <a:ext cx="533401" cy="494564"/>
              <a:chOff x="2722" y="840"/>
              <a:chExt cx="231" cy="231"/>
            </a:xfrm>
            <a:grpFill/>
          </p:grpSpPr>
          <p:sp>
            <p:nvSpPr>
              <p:cNvPr id="29872" name="Freeform 128"/>
              <p:cNvSpPr>
                <a:spLocks/>
              </p:cNvSpPr>
              <p:nvPr/>
            </p:nvSpPr>
            <p:spPr bwMode="auto">
              <a:xfrm>
                <a:off x="2722" y="840"/>
                <a:ext cx="231" cy="231"/>
              </a:xfrm>
              <a:custGeom>
                <a:avLst/>
                <a:gdLst>
                  <a:gd name="T0" fmla="*/ 4 w 462"/>
                  <a:gd name="T1" fmla="*/ 0 h 449"/>
                  <a:gd name="T2" fmla="*/ 3 w 462"/>
                  <a:gd name="T3" fmla="*/ 1 h 449"/>
                  <a:gd name="T4" fmla="*/ 3 w 462"/>
                  <a:gd name="T5" fmla="*/ 1 h 449"/>
                  <a:gd name="T6" fmla="*/ 2 w 462"/>
                  <a:gd name="T7" fmla="*/ 1 h 449"/>
                  <a:gd name="T8" fmla="*/ 2 w 462"/>
                  <a:gd name="T9" fmla="*/ 1 h 449"/>
                  <a:gd name="T10" fmla="*/ 1 w 462"/>
                  <a:gd name="T11" fmla="*/ 1 h 449"/>
                  <a:gd name="T12" fmla="*/ 1 w 462"/>
                  <a:gd name="T13" fmla="*/ 1 h 449"/>
                  <a:gd name="T14" fmla="*/ 1 w 462"/>
                  <a:gd name="T15" fmla="*/ 1 h 449"/>
                  <a:gd name="T16" fmla="*/ 1 w 462"/>
                  <a:gd name="T17" fmla="*/ 1 h 449"/>
                  <a:gd name="T18" fmla="*/ 1 w 462"/>
                  <a:gd name="T19" fmla="*/ 1 h 449"/>
                  <a:gd name="T20" fmla="*/ 1 w 462"/>
                  <a:gd name="T21" fmla="*/ 1 h 449"/>
                  <a:gd name="T22" fmla="*/ 0 w 462"/>
                  <a:gd name="T23" fmla="*/ 2 h 449"/>
                  <a:gd name="T24" fmla="*/ 0 w 462"/>
                  <a:gd name="T25" fmla="*/ 6 h 449"/>
                  <a:gd name="T26" fmla="*/ 1 w 462"/>
                  <a:gd name="T27" fmla="*/ 7 h 449"/>
                  <a:gd name="T28" fmla="*/ 1 w 462"/>
                  <a:gd name="T29" fmla="*/ 7 h 449"/>
                  <a:gd name="T30" fmla="*/ 1 w 462"/>
                  <a:gd name="T31" fmla="*/ 7 h 449"/>
                  <a:gd name="T32" fmla="*/ 1 w 462"/>
                  <a:gd name="T33" fmla="*/ 7 h 449"/>
                  <a:gd name="T34" fmla="*/ 1 w 462"/>
                  <a:gd name="T35" fmla="*/ 7 h 449"/>
                  <a:gd name="T36" fmla="*/ 1 w 462"/>
                  <a:gd name="T37" fmla="*/ 7 h 449"/>
                  <a:gd name="T38" fmla="*/ 2 w 462"/>
                  <a:gd name="T39" fmla="*/ 7 h 449"/>
                  <a:gd name="T40" fmla="*/ 2 w 462"/>
                  <a:gd name="T41" fmla="*/ 7 h 449"/>
                  <a:gd name="T42" fmla="*/ 3 w 462"/>
                  <a:gd name="T43" fmla="*/ 7 h 449"/>
                  <a:gd name="T44" fmla="*/ 3 w 462"/>
                  <a:gd name="T45" fmla="*/ 7 h 449"/>
                  <a:gd name="T46" fmla="*/ 4 w 462"/>
                  <a:gd name="T47" fmla="*/ 8 h 449"/>
                  <a:gd name="T48" fmla="*/ 5 w 462"/>
                  <a:gd name="T49" fmla="*/ 7 h 449"/>
                  <a:gd name="T50" fmla="*/ 5 w 462"/>
                  <a:gd name="T51" fmla="*/ 7 h 449"/>
                  <a:gd name="T52" fmla="*/ 6 w 462"/>
                  <a:gd name="T53" fmla="*/ 7 h 449"/>
                  <a:gd name="T54" fmla="*/ 7 w 462"/>
                  <a:gd name="T55" fmla="*/ 7 h 449"/>
                  <a:gd name="T56" fmla="*/ 7 w 462"/>
                  <a:gd name="T57" fmla="*/ 7 h 449"/>
                  <a:gd name="T58" fmla="*/ 7 w 462"/>
                  <a:gd name="T59" fmla="*/ 7 h 449"/>
                  <a:gd name="T60" fmla="*/ 7 w 462"/>
                  <a:gd name="T61" fmla="*/ 7 h 449"/>
                  <a:gd name="T62" fmla="*/ 7 w 462"/>
                  <a:gd name="T63" fmla="*/ 7 h 449"/>
                  <a:gd name="T64" fmla="*/ 7 w 462"/>
                  <a:gd name="T65" fmla="*/ 7 h 449"/>
                  <a:gd name="T66" fmla="*/ 7 w 462"/>
                  <a:gd name="T67" fmla="*/ 7 h 449"/>
                  <a:gd name="T68" fmla="*/ 7 w 462"/>
                  <a:gd name="T69" fmla="*/ 6 h 449"/>
                  <a:gd name="T70" fmla="*/ 7 w 462"/>
                  <a:gd name="T71" fmla="*/ 2 h 449"/>
                  <a:gd name="T72" fmla="*/ 7 w 462"/>
                  <a:gd name="T73" fmla="*/ 1 h 449"/>
                  <a:gd name="T74" fmla="*/ 7 w 462"/>
                  <a:gd name="T75" fmla="*/ 1 h 449"/>
                  <a:gd name="T76" fmla="*/ 7 w 462"/>
                  <a:gd name="T77" fmla="*/ 1 h 449"/>
                  <a:gd name="T78" fmla="*/ 7 w 462"/>
                  <a:gd name="T79" fmla="*/ 1 h 449"/>
                  <a:gd name="T80" fmla="*/ 7 w 462"/>
                  <a:gd name="T81" fmla="*/ 1 h 449"/>
                  <a:gd name="T82" fmla="*/ 7 w 462"/>
                  <a:gd name="T83" fmla="*/ 1 h 449"/>
                  <a:gd name="T84" fmla="*/ 7 w 462"/>
                  <a:gd name="T85" fmla="*/ 1 h 449"/>
                  <a:gd name="T86" fmla="*/ 6 w 462"/>
                  <a:gd name="T87" fmla="*/ 1 h 449"/>
                  <a:gd name="T88" fmla="*/ 5 w 462"/>
                  <a:gd name="T89" fmla="*/ 1 h 449"/>
                  <a:gd name="T90" fmla="*/ 5 w 462"/>
                  <a:gd name="T91" fmla="*/ 1 h 449"/>
                  <a:gd name="T92" fmla="*/ 4 w 462"/>
                  <a:gd name="T93" fmla="*/ 0 h 44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62"/>
                  <a:gd name="T142" fmla="*/ 0 h 449"/>
                  <a:gd name="T143" fmla="*/ 462 w 462"/>
                  <a:gd name="T144" fmla="*/ 449 h 44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62" h="449">
                    <a:moveTo>
                      <a:pt x="230" y="0"/>
                    </a:moveTo>
                    <a:lnTo>
                      <a:pt x="184" y="1"/>
                    </a:lnTo>
                    <a:lnTo>
                      <a:pt x="140" y="5"/>
                    </a:lnTo>
                    <a:lnTo>
                      <a:pt x="101" y="11"/>
                    </a:lnTo>
                    <a:lnTo>
                      <a:pt x="68" y="20"/>
                    </a:lnTo>
                    <a:lnTo>
                      <a:pt x="39" y="32"/>
                    </a:lnTo>
                    <a:lnTo>
                      <a:pt x="29" y="37"/>
                    </a:lnTo>
                    <a:lnTo>
                      <a:pt x="18" y="43"/>
                    </a:lnTo>
                    <a:lnTo>
                      <a:pt x="11" y="50"/>
                    </a:lnTo>
                    <a:lnTo>
                      <a:pt x="6" y="57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379"/>
                    </a:lnTo>
                    <a:lnTo>
                      <a:pt x="2" y="386"/>
                    </a:lnTo>
                    <a:lnTo>
                      <a:pt x="6" y="392"/>
                    </a:lnTo>
                    <a:lnTo>
                      <a:pt x="11" y="399"/>
                    </a:lnTo>
                    <a:lnTo>
                      <a:pt x="18" y="406"/>
                    </a:lnTo>
                    <a:lnTo>
                      <a:pt x="29" y="412"/>
                    </a:lnTo>
                    <a:lnTo>
                      <a:pt x="39" y="417"/>
                    </a:lnTo>
                    <a:lnTo>
                      <a:pt x="68" y="429"/>
                    </a:lnTo>
                    <a:lnTo>
                      <a:pt x="101" y="438"/>
                    </a:lnTo>
                    <a:lnTo>
                      <a:pt x="140" y="444"/>
                    </a:lnTo>
                    <a:lnTo>
                      <a:pt x="184" y="448"/>
                    </a:lnTo>
                    <a:lnTo>
                      <a:pt x="230" y="449"/>
                    </a:lnTo>
                    <a:lnTo>
                      <a:pt x="278" y="448"/>
                    </a:lnTo>
                    <a:lnTo>
                      <a:pt x="320" y="444"/>
                    </a:lnTo>
                    <a:lnTo>
                      <a:pt x="361" y="438"/>
                    </a:lnTo>
                    <a:lnTo>
                      <a:pt x="395" y="429"/>
                    </a:lnTo>
                    <a:lnTo>
                      <a:pt x="423" y="417"/>
                    </a:lnTo>
                    <a:lnTo>
                      <a:pt x="434" y="412"/>
                    </a:lnTo>
                    <a:lnTo>
                      <a:pt x="444" y="406"/>
                    </a:lnTo>
                    <a:lnTo>
                      <a:pt x="451" y="399"/>
                    </a:lnTo>
                    <a:lnTo>
                      <a:pt x="457" y="392"/>
                    </a:lnTo>
                    <a:lnTo>
                      <a:pt x="460" y="386"/>
                    </a:lnTo>
                    <a:lnTo>
                      <a:pt x="462" y="379"/>
                    </a:lnTo>
                    <a:lnTo>
                      <a:pt x="462" y="70"/>
                    </a:lnTo>
                    <a:lnTo>
                      <a:pt x="460" y="64"/>
                    </a:lnTo>
                    <a:lnTo>
                      <a:pt x="457" y="57"/>
                    </a:lnTo>
                    <a:lnTo>
                      <a:pt x="451" y="50"/>
                    </a:lnTo>
                    <a:lnTo>
                      <a:pt x="444" y="43"/>
                    </a:lnTo>
                    <a:lnTo>
                      <a:pt x="434" y="37"/>
                    </a:lnTo>
                    <a:lnTo>
                      <a:pt x="423" y="32"/>
                    </a:lnTo>
                    <a:lnTo>
                      <a:pt x="395" y="20"/>
                    </a:lnTo>
                    <a:lnTo>
                      <a:pt x="361" y="11"/>
                    </a:lnTo>
                    <a:lnTo>
                      <a:pt x="320" y="5"/>
                    </a:lnTo>
                    <a:lnTo>
                      <a:pt x="278" y="1"/>
                    </a:lnTo>
                    <a:lnTo>
                      <a:pt x="230" y="0"/>
                    </a:lnTo>
                    <a:close/>
                  </a:path>
                </a:pathLst>
              </a:custGeom>
              <a:grp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873" name="Freeform 129"/>
              <p:cNvSpPr>
                <a:spLocks/>
              </p:cNvSpPr>
              <p:nvPr/>
            </p:nvSpPr>
            <p:spPr bwMode="auto">
              <a:xfrm>
                <a:off x="2722" y="875"/>
                <a:ext cx="231" cy="22"/>
              </a:xfrm>
              <a:custGeom>
                <a:avLst/>
                <a:gdLst>
                  <a:gd name="T0" fmla="*/ 0 w 462"/>
                  <a:gd name="T1" fmla="*/ 0 h 71"/>
                  <a:gd name="T2" fmla="*/ 1 w 462"/>
                  <a:gd name="T3" fmla="*/ 0 h 71"/>
                  <a:gd name="T4" fmla="*/ 1 w 462"/>
                  <a:gd name="T5" fmla="*/ 0 h 71"/>
                  <a:gd name="T6" fmla="*/ 1 w 462"/>
                  <a:gd name="T7" fmla="*/ 0 h 71"/>
                  <a:gd name="T8" fmla="*/ 1 w 462"/>
                  <a:gd name="T9" fmla="*/ 0 h 71"/>
                  <a:gd name="T10" fmla="*/ 1 w 462"/>
                  <a:gd name="T11" fmla="*/ 0 h 71"/>
                  <a:gd name="T12" fmla="*/ 1 w 462"/>
                  <a:gd name="T13" fmla="*/ 0 h 71"/>
                  <a:gd name="T14" fmla="*/ 2 w 462"/>
                  <a:gd name="T15" fmla="*/ 0 h 71"/>
                  <a:gd name="T16" fmla="*/ 2 w 462"/>
                  <a:gd name="T17" fmla="*/ 0 h 71"/>
                  <a:gd name="T18" fmla="*/ 3 w 462"/>
                  <a:gd name="T19" fmla="*/ 1 h 71"/>
                  <a:gd name="T20" fmla="*/ 3 w 462"/>
                  <a:gd name="T21" fmla="*/ 1 h 71"/>
                  <a:gd name="T22" fmla="*/ 4 w 462"/>
                  <a:gd name="T23" fmla="*/ 1 h 71"/>
                  <a:gd name="T24" fmla="*/ 5 w 462"/>
                  <a:gd name="T25" fmla="*/ 1 h 71"/>
                  <a:gd name="T26" fmla="*/ 5 w 462"/>
                  <a:gd name="T27" fmla="*/ 1 h 71"/>
                  <a:gd name="T28" fmla="*/ 6 w 462"/>
                  <a:gd name="T29" fmla="*/ 0 h 71"/>
                  <a:gd name="T30" fmla="*/ 7 w 462"/>
                  <a:gd name="T31" fmla="*/ 0 h 71"/>
                  <a:gd name="T32" fmla="*/ 7 w 462"/>
                  <a:gd name="T33" fmla="*/ 0 h 71"/>
                  <a:gd name="T34" fmla="*/ 7 w 462"/>
                  <a:gd name="T35" fmla="*/ 0 h 71"/>
                  <a:gd name="T36" fmla="*/ 7 w 462"/>
                  <a:gd name="T37" fmla="*/ 0 h 71"/>
                  <a:gd name="T38" fmla="*/ 7 w 462"/>
                  <a:gd name="T39" fmla="*/ 0 h 71"/>
                  <a:gd name="T40" fmla="*/ 7 w 462"/>
                  <a:gd name="T41" fmla="*/ 0 h 71"/>
                  <a:gd name="T42" fmla="*/ 7 w 462"/>
                  <a:gd name="T43" fmla="*/ 0 h 71"/>
                  <a:gd name="T44" fmla="*/ 7 w 462"/>
                  <a:gd name="T45" fmla="*/ 0 h 7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62"/>
                  <a:gd name="T70" fmla="*/ 0 h 71"/>
                  <a:gd name="T71" fmla="*/ 462 w 462"/>
                  <a:gd name="T72" fmla="*/ 71 h 7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62" h="71">
                    <a:moveTo>
                      <a:pt x="0" y="0"/>
                    </a:moveTo>
                    <a:lnTo>
                      <a:pt x="2" y="7"/>
                    </a:lnTo>
                    <a:lnTo>
                      <a:pt x="6" y="14"/>
                    </a:lnTo>
                    <a:lnTo>
                      <a:pt x="11" y="20"/>
                    </a:lnTo>
                    <a:lnTo>
                      <a:pt x="18" y="27"/>
                    </a:lnTo>
                    <a:lnTo>
                      <a:pt x="29" y="34"/>
                    </a:lnTo>
                    <a:lnTo>
                      <a:pt x="39" y="39"/>
                    </a:lnTo>
                    <a:lnTo>
                      <a:pt x="68" y="51"/>
                    </a:lnTo>
                    <a:lnTo>
                      <a:pt x="101" y="59"/>
                    </a:lnTo>
                    <a:lnTo>
                      <a:pt x="140" y="66"/>
                    </a:lnTo>
                    <a:lnTo>
                      <a:pt x="184" y="69"/>
                    </a:lnTo>
                    <a:lnTo>
                      <a:pt x="230" y="71"/>
                    </a:lnTo>
                    <a:lnTo>
                      <a:pt x="278" y="69"/>
                    </a:lnTo>
                    <a:lnTo>
                      <a:pt x="320" y="66"/>
                    </a:lnTo>
                    <a:lnTo>
                      <a:pt x="361" y="59"/>
                    </a:lnTo>
                    <a:lnTo>
                      <a:pt x="395" y="51"/>
                    </a:lnTo>
                    <a:lnTo>
                      <a:pt x="423" y="39"/>
                    </a:lnTo>
                    <a:lnTo>
                      <a:pt x="434" y="34"/>
                    </a:lnTo>
                    <a:lnTo>
                      <a:pt x="444" y="27"/>
                    </a:lnTo>
                    <a:lnTo>
                      <a:pt x="451" y="20"/>
                    </a:lnTo>
                    <a:lnTo>
                      <a:pt x="457" y="14"/>
                    </a:lnTo>
                    <a:lnTo>
                      <a:pt x="460" y="7"/>
                    </a:lnTo>
                    <a:lnTo>
                      <a:pt x="462" y="0"/>
                    </a:lnTo>
                  </a:path>
                </a:pathLst>
              </a:custGeom>
              <a:grp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9744" name="Rectangle 94"/>
            <p:cNvSpPr>
              <a:spLocks noChangeArrowheads="1"/>
            </p:cNvSpPr>
            <p:nvPr/>
          </p:nvSpPr>
          <p:spPr bwMode="auto">
            <a:xfrm>
              <a:off x="5211016" y="2235836"/>
              <a:ext cx="533399" cy="82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File </a:t>
              </a: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System</a:t>
              </a:r>
              <a:endParaRPr lang="en-US" sz="7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29821" name="Line 106"/>
          <p:cNvSpPr>
            <a:spLocks noChangeShapeType="1"/>
          </p:cNvSpPr>
          <p:nvPr/>
        </p:nvSpPr>
        <p:spPr bwMode="auto">
          <a:xfrm flipV="1">
            <a:off x="2640434" y="5424274"/>
            <a:ext cx="1813265" cy="50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486774" y="6026464"/>
            <a:ext cx="159498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BFS-Mission Specific Apps/Sequences</a:t>
            </a:r>
            <a:endParaRPr lang="en-US" sz="36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29702" name="Freeform 43"/>
          <p:cNvSpPr>
            <a:spLocks/>
          </p:cNvSpPr>
          <p:nvPr/>
        </p:nvSpPr>
        <p:spPr bwMode="auto">
          <a:xfrm>
            <a:off x="299701" y="5707939"/>
            <a:ext cx="119595" cy="112011"/>
          </a:xfrm>
          <a:custGeom>
            <a:avLst/>
            <a:gdLst>
              <a:gd name="T0" fmla="*/ 0 w 155"/>
              <a:gd name="T1" fmla="*/ 2147483647 h 155"/>
              <a:gd name="T2" fmla="*/ 2147483647 w 155"/>
              <a:gd name="T3" fmla="*/ 2147483647 h 155"/>
              <a:gd name="T4" fmla="*/ 2147483647 w 155"/>
              <a:gd name="T5" fmla="*/ 2147483647 h 155"/>
              <a:gd name="T6" fmla="*/ 2147483647 w 155"/>
              <a:gd name="T7" fmla="*/ 2147483647 h 155"/>
              <a:gd name="T8" fmla="*/ 2147483647 w 155"/>
              <a:gd name="T9" fmla="*/ 2147483647 h 155"/>
              <a:gd name="T10" fmla="*/ 2147483647 w 155"/>
              <a:gd name="T11" fmla="*/ 2147483647 h 155"/>
              <a:gd name="T12" fmla="*/ 2147483647 w 155"/>
              <a:gd name="T13" fmla="*/ 2147483647 h 155"/>
              <a:gd name="T14" fmla="*/ 2147483647 w 155"/>
              <a:gd name="T15" fmla="*/ 2147483647 h 155"/>
              <a:gd name="T16" fmla="*/ 2147483647 w 155"/>
              <a:gd name="T17" fmla="*/ 2147483647 h 155"/>
              <a:gd name="T18" fmla="*/ 2147483647 w 155"/>
              <a:gd name="T19" fmla="*/ 2147483647 h 155"/>
              <a:gd name="T20" fmla="*/ 2147483647 w 155"/>
              <a:gd name="T21" fmla="*/ 2147483647 h 155"/>
              <a:gd name="T22" fmla="*/ 2147483647 w 155"/>
              <a:gd name="T23" fmla="*/ 0 h 155"/>
              <a:gd name="T24" fmla="*/ 2147483647 w 155"/>
              <a:gd name="T25" fmla="*/ 2147483647 h 155"/>
              <a:gd name="T26" fmla="*/ 2147483647 w 155"/>
              <a:gd name="T27" fmla="*/ 2147483647 h 155"/>
              <a:gd name="T28" fmla="*/ 2147483647 w 155"/>
              <a:gd name="T29" fmla="*/ 2147483647 h 155"/>
              <a:gd name="T30" fmla="*/ 2147483647 w 155"/>
              <a:gd name="T31" fmla="*/ 2147483647 h 155"/>
              <a:gd name="T32" fmla="*/ 2147483647 w 155"/>
              <a:gd name="T33" fmla="*/ 2147483647 h 155"/>
              <a:gd name="T34" fmla="*/ 2147483647 w 155"/>
              <a:gd name="T35" fmla="*/ 2147483647 h 155"/>
              <a:gd name="T36" fmla="*/ 2147483647 w 155"/>
              <a:gd name="T37" fmla="*/ 2147483647 h 155"/>
              <a:gd name="T38" fmla="*/ 2147483647 w 155"/>
              <a:gd name="T39" fmla="*/ 2147483647 h 155"/>
              <a:gd name="T40" fmla="*/ 2147483647 w 155"/>
              <a:gd name="T41" fmla="*/ 2147483647 h 155"/>
              <a:gd name="T42" fmla="*/ 2147483647 w 155"/>
              <a:gd name="T43" fmla="*/ 2147483647 h 155"/>
              <a:gd name="T44" fmla="*/ 2147483647 w 155"/>
              <a:gd name="T45" fmla="*/ 2147483647 h 155"/>
              <a:gd name="T46" fmla="*/ 2147483647 w 155"/>
              <a:gd name="T47" fmla="*/ 2147483647 h 155"/>
              <a:gd name="T48" fmla="*/ 2147483647 w 155"/>
              <a:gd name="T49" fmla="*/ 2147483647 h 155"/>
              <a:gd name="T50" fmla="*/ 2147483647 w 155"/>
              <a:gd name="T51" fmla="*/ 2147483647 h 155"/>
              <a:gd name="T52" fmla="*/ 2147483647 w 155"/>
              <a:gd name="T53" fmla="*/ 2147483647 h 155"/>
              <a:gd name="T54" fmla="*/ 2147483647 w 155"/>
              <a:gd name="T55" fmla="*/ 2147483647 h 155"/>
              <a:gd name="T56" fmla="*/ 2147483647 w 155"/>
              <a:gd name="T57" fmla="*/ 2147483647 h 155"/>
              <a:gd name="T58" fmla="*/ 2147483647 w 155"/>
              <a:gd name="T59" fmla="*/ 2147483647 h 155"/>
              <a:gd name="T60" fmla="*/ 2147483647 w 155"/>
              <a:gd name="T61" fmla="*/ 2147483647 h 155"/>
              <a:gd name="T62" fmla="*/ 2147483647 w 155"/>
              <a:gd name="T63" fmla="*/ 2147483647 h 155"/>
              <a:gd name="T64" fmla="*/ 2147483647 w 155"/>
              <a:gd name="T65" fmla="*/ 2147483647 h 155"/>
              <a:gd name="T66" fmla="*/ 2147483647 w 155"/>
              <a:gd name="T67" fmla="*/ 2147483647 h 155"/>
              <a:gd name="T68" fmla="*/ 2147483647 w 155"/>
              <a:gd name="T69" fmla="*/ 2147483647 h 155"/>
              <a:gd name="T70" fmla="*/ 2147483647 w 155"/>
              <a:gd name="T71" fmla="*/ 2147483647 h 155"/>
              <a:gd name="T72" fmla="*/ 2147483647 w 155"/>
              <a:gd name="T73" fmla="*/ 2147483647 h 155"/>
              <a:gd name="T74" fmla="*/ 2147483647 w 155"/>
              <a:gd name="T75" fmla="*/ 2147483647 h 155"/>
              <a:gd name="T76" fmla="*/ 2147483647 w 155"/>
              <a:gd name="T77" fmla="*/ 2147483647 h 155"/>
              <a:gd name="T78" fmla="*/ 2147483647 w 155"/>
              <a:gd name="T79" fmla="*/ 2147483647 h 155"/>
              <a:gd name="T80" fmla="*/ 2147483647 w 155"/>
              <a:gd name="T81" fmla="*/ 2147483647 h 155"/>
              <a:gd name="T82" fmla="*/ 2147483647 w 155"/>
              <a:gd name="T83" fmla="*/ 2147483647 h 155"/>
              <a:gd name="T84" fmla="*/ 2147483647 w 155"/>
              <a:gd name="T85" fmla="*/ 2147483647 h 155"/>
              <a:gd name="T86" fmla="*/ 2147483647 w 155"/>
              <a:gd name="T87" fmla="*/ 2147483647 h 155"/>
              <a:gd name="T88" fmla="*/ 0 w 155"/>
              <a:gd name="T89" fmla="*/ 2147483647 h 15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5"/>
              <a:gd name="T137" fmla="*/ 155 w 155"/>
              <a:gd name="T138" fmla="*/ 155 h 15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5">
                <a:moveTo>
                  <a:pt x="0" y="78"/>
                </a:moveTo>
                <a:lnTo>
                  <a:pt x="1" y="67"/>
                </a:lnTo>
                <a:lnTo>
                  <a:pt x="3" y="56"/>
                </a:lnTo>
                <a:lnTo>
                  <a:pt x="7" y="46"/>
                </a:lnTo>
                <a:lnTo>
                  <a:pt x="12" y="36"/>
                </a:lnTo>
                <a:lnTo>
                  <a:pt x="19" y="27"/>
                </a:lnTo>
                <a:lnTo>
                  <a:pt x="27" y="19"/>
                </a:lnTo>
                <a:lnTo>
                  <a:pt x="35" y="13"/>
                </a:lnTo>
                <a:lnTo>
                  <a:pt x="45" y="7"/>
                </a:lnTo>
                <a:lnTo>
                  <a:pt x="56" y="4"/>
                </a:lnTo>
                <a:lnTo>
                  <a:pt x="66" y="1"/>
                </a:lnTo>
                <a:lnTo>
                  <a:pt x="77" y="0"/>
                </a:lnTo>
                <a:lnTo>
                  <a:pt x="88" y="1"/>
                </a:lnTo>
                <a:lnTo>
                  <a:pt x="99" y="4"/>
                </a:lnTo>
                <a:lnTo>
                  <a:pt x="110" y="7"/>
                </a:lnTo>
                <a:lnTo>
                  <a:pt x="119" y="13"/>
                </a:lnTo>
                <a:lnTo>
                  <a:pt x="128" y="19"/>
                </a:lnTo>
                <a:lnTo>
                  <a:pt x="136" y="27"/>
                </a:lnTo>
                <a:lnTo>
                  <a:pt x="142" y="36"/>
                </a:lnTo>
                <a:lnTo>
                  <a:pt x="148" y="46"/>
                </a:lnTo>
                <a:lnTo>
                  <a:pt x="152" y="56"/>
                </a:lnTo>
                <a:lnTo>
                  <a:pt x="154" y="67"/>
                </a:lnTo>
                <a:lnTo>
                  <a:pt x="155" y="78"/>
                </a:lnTo>
                <a:lnTo>
                  <a:pt x="154" y="88"/>
                </a:lnTo>
                <a:lnTo>
                  <a:pt x="152" y="99"/>
                </a:lnTo>
                <a:lnTo>
                  <a:pt x="148" y="110"/>
                </a:lnTo>
                <a:lnTo>
                  <a:pt x="142" y="119"/>
                </a:lnTo>
                <a:lnTo>
                  <a:pt x="136" y="128"/>
                </a:lnTo>
                <a:lnTo>
                  <a:pt x="128" y="136"/>
                </a:lnTo>
                <a:lnTo>
                  <a:pt x="119" y="143"/>
                </a:lnTo>
                <a:lnTo>
                  <a:pt x="110" y="148"/>
                </a:lnTo>
                <a:lnTo>
                  <a:pt x="99" y="152"/>
                </a:lnTo>
                <a:lnTo>
                  <a:pt x="88" y="154"/>
                </a:lnTo>
                <a:lnTo>
                  <a:pt x="77" y="155"/>
                </a:lnTo>
                <a:lnTo>
                  <a:pt x="66" y="154"/>
                </a:lnTo>
                <a:lnTo>
                  <a:pt x="56" y="152"/>
                </a:lnTo>
                <a:lnTo>
                  <a:pt x="45" y="148"/>
                </a:lnTo>
                <a:lnTo>
                  <a:pt x="35" y="143"/>
                </a:lnTo>
                <a:lnTo>
                  <a:pt x="27" y="136"/>
                </a:lnTo>
                <a:lnTo>
                  <a:pt x="19" y="128"/>
                </a:lnTo>
                <a:lnTo>
                  <a:pt x="12" y="119"/>
                </a:lnTo>
                <a:lnTo>
                  <a:pt x="7" y="110"/>
                </a:lnTo>
                <a:lnTo>
                  <a:pt x="3" y="99"/>
                </a:lnTo>
                <a:lnTo>
                  <a:pt x="1" y="88"/>
                </a:lnTo>
                <a:lnTo>
                  <a:pt x="0" y="78"/>
                </a:lnTo>
                <a:close/>
              </a:path>
            </a:pathLst>
          </a:custGeom>
          <a:solidFill>
            <a:srgbClr val="00B050"/>
          </a:solidFill>
          <a:ln w="3175">
            <a:solidFill>
              <a:srgbClr val="0000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704" name="Rectangle 45"/>
          <p:cNvSpPr>
            <a:spLocks noChangeArrowheads="1"/>
          </p:cNvSpPr>
          <p:nvPr/>
        </p:nvSpPr>
        <p:spPr bwMode="auto">
          <a:xfrm>
            <a:off x="486774" y="5717104"/>
            <a:ext cx="1111102" cy="12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CFS Core </a:t>
            </a: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Services</a:t>
            </a:r>
            <a:endParaRPr lang="en-US" sz="36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29705" name="Rectangle 130"/>
          <p:cNvSpPr>
            <a:spLocks noChangeArrowheads="1"/>
          </p:cNvSpPr>
          <p:nvPr/>
        </p:nvSpPr>
        <p:spPr bwMode="auto">
          <a:xfrm>
            <a:off x="486774" y="5877174"/>
            <a:ext cx="6636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CFS Reuse Apps</a:t>
            </a:r>
            <a:endParaRPr lang="en-US" sz="36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204451" y="5509055"/>
            <a:ext cx="2185311" cy="9741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7" name="Freeform 6"/>
          <p:cNvSpPr>
            <a:spLocks/>
          </p:cNvSpPr>
          <p:nvPr/>
        </p:nvSpPr>
        <p:spPr bwMode="auto">
          <a:xfrm>
            <a:off x="299701" y="6012166"/>
            <a:ext cx="121780" cy="115124"/>
          </a:xfrm>
          <a:custGeom>
            <a:avLst/>
            <a:gdLst>
              <a:gd name="T0" fmla="*/ 0 w 155"/>
              <a:gd name="T1" fmla="*/ 2147483647 h 154"/>
              <a:gd name="T2" fmla="*/ 2147483647 w 155"/>
              <a:gd name="T3" fmla="*/ 2147483647 h 154"/>
              <a:gd name="T4" fmla="*/ 2147483647 w 155"/>
              <a:gd name="T5" fmla="*/ 2147483647 h 154"/>
              <a:gd name="T6" fmla="*/ 2147483647 w 155"/>
              <a:gd name="T7" fmla="*/ 2147483647 h 154"/>
              <a:gd name="T8" fmla="*/ 2147483647 w 155"/>
              <a:gd name="T9" fmla="*/ 2147483647 h 154"/>
              <a:gd name="T10" fmla="*/ 2147483647 w 155"/>
              <a:gd name="T11" fmla="*/ 2147483647 h 154"/>
              <a:gd name="T12" fmla="*/ 2147483647 w 155"/>
              <a:gd name="T13" fmla="*/ 2147483647 h 154"/>
              <a:gd name="T14" fmla="*/ 2147483647 w 155"/>
              <a:gd name="T15" fmla="*/ 2147483647 h 154"/>
              <a:gd name="T16" fmla="*/ 2147483647 w 155"/>
              <a:gd name="T17" fmla="*/ 2147483647 h 154"/>
              <a:gd name="T18" fmla="*/ 2147483647 w 155"/>
              <a:gd name="T19" fmla="*/ 2147483647 h 154"/>
              <a:gd name="T20" fmla="*/ 2147483647 w 155"/>
              <a:gd name="T21" fmla="*/ 0 h 154"/>
              <a:gd name="T22" fmla="*/ 2147483647 w 155"/>
              <a:gd name="T23" fmla="*/ 0 h 154"/>
              <a:gd name="T24" fmla="*/ 2147483647 w 155"/>
              <a:gd name="T25" fmla="*/ 0 h 154"/>
              <a:gd name="T26" fmla="*/ 2147483647 w 155"/>
              <a:gd name="T27" fmla="*/ 2147483647 h 154"/>
              <a:gd name="T28" fmla="*/ 2147483647 w 155"/>
              <a:gd name="T29" fmla="*/ 2147483647 h 154"/>
              <a:gd name="T30" fmla="*/ 2147483647 w 155"/>
              <a:gd name="T31" fmla="*/ 2147483647 h 154"/>
              <a:gd name="T32" fmla="*/ 2147483647 w 155"/>
              <a:gd name="T33" fmla="*/ 2147483647 h 154"/>
              <a:gd name="T34" fmla="*/ 2147483647 w 155"/>
              <a:gd name="T35" fmla="*/ 2147483647 h 154"/>
              <a:gd name="T36" fmla="*/ 2147483647 w 155"/>
              <a:gd name="T37" fmla="*/ 2147483647 h 154"/>
              <a:gd name="T38" fmla="*/ 2147483647 w 155"/>
              <a:gd name="T39" fmla="*/ 2147483647 h 154"/>
              <a:gd name="T40" fmla="*/ 2147483647 w 155"/>
              <a:gd name="T41" fmla="*/ 2147483647 h 154"/>
              <a:gd name="T42" fmla="*/ 2147483647 w 155"/>
              <a:gd name="T43" fmla="*/ 2147483647 h 154"/>
              <a:gd name="T44" fmla="*/ 2147483647 w 155"/>
              <a:gd name="T45" fmla="*/ 2147483647 h 154"/>
              <a:gd name="T46" fmla="*/ 2147483647 w 155"/>
              <a:gd name="T47" fmla="*/ 2147483647 h 154"/>
              <a:gd name="T48" fmla="*/ 2147483647 w 155"/>
              <a:gd name="T49" fmla="*/ 2147483647 h 154"/>
              <a:gd name="T50" fmla="*/ 2147483647 w 155"/>
              <a:gd name="T51" fmla="*/ 2147483647 h 154"/>
              <a:gd name="T52" fmla="*/ 2147483647 w 155"/>
              <a:gd name="T53" fmla="*/ 2147483647 h 154"/>
              <a:gd name="T54" fmla="*/ 2147483647 w 155"/>
              <a:gd name="T55" fmla="*/ 2147483647 h 154"/>
              <a:gd name="T56" fmla="*/ 2147483647 w 155"/>
              <a:gd name="T57" fmla="*/ 2147483647 h 154"/>
              <a:gd name="T58" fmla="*/ 2147483647 w 155"/>
              <a:gd name="T59" fmla="*/ 2147483647 h 154"/>
              <a:gd name="T60" fmla="*/ 2147483647 w 155"/>
              <a:gd name="T61" fmla="*/ 2147483647 h 154"/>
              <a:gd name="T62" fmla="*/ 2147483647 w 155"/>
              <a:gd name="T63" fmla="*/ 2147483647 h 154"/>
              <a:gd name="T64" fmla="*/ 2147483647 w 155"/>
              <a:gd name="T65" fmla="*/ 2147483647 h 154"/>
              <a:gd name="T66" fmla="*/ 2147483647 w 155"/>
              <a:gd name="T67" fmla="*/ 2147483647 h 154"/>
              <a:gd name="T68" fmla="*/ 2147483647 w 155"/>
              <a:gd name="T69" fmla="*/ 2147483647 h 154"/>
              <a:gd name="T70" fmla="*/ 2147483647 w 155"/>
              <a:gd name="T71" fmla="*/ 2147483647 h 154"/>
              <a:gd name="T72" fmla="*/ 2147483647 w 155"/>
              <a:gd name="T73" fmla="*/ 2147483647 h 154"/>
              <a:gd name="T74" fmla="*/ 2147483647 w 155"/>
              <a:gd name="T75" fmla="*/ 2147483647 h 154"/>
              <a:gd name="T76" fmla="*/ 2147483647 w 155"/>
              <a:gd name="T77" fmla="*/ 2147483647 h 154"/>
              <a:gd name="T78" fmla="*/ 2147483647 w 155"/>
              <a:gd name="T79" fmla="*/ 2147483647 h 154"/>
              <a:gd name="T80" fmla="*/ 2147483647 w 155"/>
              <a:gd name="T81" fmla="*/ 2147483647 h 154"/>
              <a:gd name="T82" fmla="*/ 2147483647 w 155"/>
              <a:gd name="T83" fmla="*/ 2147483647 h 154"/>
              <a:gd name="T84" fmla="*/ 2147483647 w 155"/>
              <a:gd name="T85" fmla="*/ 2147483647 h 154"/>
              <a:gd name="T86" fmla="*/ 2147483647 w 155"/>
              <a:gd name="T87" fmla="*/ 2147483647 h 154"/>
              <a:gd name="T88" fmla="*/ 0 w 155"/>
              <a:gd name="T89" fmla="*/ 2147483647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00"/>
          </a:solidFill>
          <a:ln w="3175">
            <a:solidFill>
              <a:srgbClr val="0000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8" name="Freeform 44"/>
          <p:cNvSpPr>
            <a:spLocks/>
          </p:cNvSpPr>
          <p:nvPr/>
        </p:nvSpPr>
        <p:spPr bwMode="auto">
          <a:xfrm>
            <a:off x="299701" y="5864339"/>
            <a:ext cx="128295" cy="120711"/>
          </a:xfrm>
          <a:custGeom>
            <a:avLst/>
            <a:gdLst>
              <a:gd name="T0" fmla="*/ 0 w 155"/>
              <a:gd name="T1" fmla="*/ 2147483647 h 154"/>
              <a:gd name="T2" fmla="*/ 2147483647 w 155"/>
              <a:gd name="T3" fmla="*/ 2147483647 h 154"/>
              <a:gd name="T4" fmla="*/ 2147483647 w 155"/>
              <a:gd name="T5" fmla="*/ 2147483647 h 154"/>
              <a:gd name="T6" fmla="*/ 2147483647 w 155"/>
              <a:gd name="T7" fmla="*/ 2147483647 h 154"/>
              <a:gd name="T8" fmla="*/ 2147483647 w 155"/>
              <a:gd name="T9" fmla="*/ 2147483647 h 154"/>
              <a:gd name="T10" fmla="*/ 2147483647 w 155"/>
              <a:gd name="T11" fmla="*/ 2147483647 h 154"/>
              <a:gd name="T12" fmla="*/ 2147483647 w 155"/>
              <a:gd name="T13" fmla="*/ 2147483647 h 154"/>
              <a:gd name="T14" fmla="*/ 2147483647 w 155"/>
              <a:gd name="T15" fmla="*/ 2147483647 h 154"/>
              <a:gd name="T16" fmla="*/ 2147483647 w 155"/>
              <a:gd name="T17" fmla="*/ 2147483647 h 154"/>
              <a:gd name="T18" fmla="*/ 2147483647 w 155"/>
              <a:gd name="T19" fmla="*/ 2147483647 h 154"/>
              <a:gd name="T20" fmla="*/ 2147483647 w 155"/>
              <a:gd name="T21" fmla="*/ 0 h 154"/>
              <a:gd name="T22" fmla="*/ 2147483647 w 155"/>
              <a:gd name="T23" fmla="*/ 0 h 154"/>
              <a:gd name="T24" fmla="*/ 2147483647 w 155"/>
              <a:gd name="T25" fmla="*/ 0 h 154"/>
              <a:gd name="T26" fmla="*/ 2147483647 w 155"/>
              <a:gd name="T27" fmla="*/ 2147483647 h 154"/>
              <a:gd name="T28" fmla="*/ 2147483647 w 155"/>
              <a:gd name="T29" fmla="*/ 2147483647 h 154"/>
              <a:gd name="T30" fmla="*/ 2147483647 w 155"/>
              <a:gd name="T31" fmla="*/ 2147483647 h 154"/>
              <a:gd name="T32" fmla="*/ 2147483647 w 155"/>
              <a:gd name="T33" fmla="*/ 2147483647 h 154"/>
              <a:gd name="T34" fmla="*/ 2147483647 w 155"/>
              <a:gd name="T35" fmla="*/ 2147483647 h 154"/>
              <a:gd name="T36" fmla="*/ 2147483647 w 155"/>
              <a:gd name="T37" fmla="*/ 2147483647 h 154"/>
              <a:gd name="T38" fmla="*/ 2147483647 w 155"/>
              <a:gd name="T39" fmla="*/ 2147483647 h 154"/>
              <a:gd name="T40" fmla="*/ 2147483647 w 155"/>
              <a:gd name="T41" fmla="*/ 2147483647 h 154"/>
              <a:gd name="T42" fmla="*/ 2147483647 w 155"/>
              <a:gd name="T43" fmla="*/ 2147483647 h 154"/>
              <a:gd name="T44" fmla="*/ 2147483647 w 155"/>
              <a:gd name="T45" fmla="*/ 2147483647 h 154"/>
              <a:gd name="T46" fmla="*/ 2147483647 w 155"/>
              <a:gd name="T47" fmla="*/ 2147483647 h 154"/>
              <a:gd name="T48" fmla="*/ 2147483647 w 155"/>
              <a:gd name="T49" fmla="*/ 2147483647 h 154"/>
              <a:gd name="T50" fmla="*/ 2147483647 w 155"/>
              <a:gd name="T51" fmla="*/ 2147483647 h 154"/>
              <a:gd name="T52" fmla="*/ 2147483647 w 155"/>
              <a:gd name="T53" fmla="*/ 2147483647 h 154"/>
              <a:gd name="T54" fmla="*/ 2147483647 w 155"/>
              <a:gd name="T55" fmla="*/ 2147483647 h 154"/>
              <a:gd name="T56" fmla="*/ 2147483647 w 155"/>
              <a:gd name="T57" fmla="*/ 2147483647 h 154"/>
              <a:gd name="T58" fmla="*/ 2147483647 w 155"/>
              <a:gd name="T59" fmla="*/ 2147483647 h 154"/>
              <a:gd name="T60" fmla="*/ 2147483647 w 155"/>
              <a:gd name="T61" fmla="*/ 2147483647 h 154"/>
              <a:gd name="T62" fmla="*/ 2147483647 w 155"/>
              <a:gd name="T63" fmla="*/ 2147483647 h 154"/>
              <a:gd name="T64" fmla="*/ 2147483647 w 155"/>
              <a:gd name="T65" fmla="*/ 2147483647 h 154"/>
              <a:gd name="T66" fmla="*/ 2147483647 w 155"/>
              <a:gd name="T67" fmla="*/ 2147483647 h 154"/>
              <a:gd name="T68" fmla="*/ 2147483647 w 155"/>
              <a:gd name="T69" fmla="*/ 2147483647 h 154"/>
              <a:gd name="T70" fmla="*/ 2147483647 w 155"/>
              <a:gd name="T71" fmla="*/ 2147483647 h 154"/>
              <a:gd name="T72" fmla="*/ 2147483647 w 155"/>
              <a:gd name="T73" fmla="*/ 2147483647 h 154"/>
              <a:gd name="T74" fmla="*/ 2147483647 w 155"/>
              <a:gd name="T75" fmla="*/ 2147483647 h 154"/>
              <a:gd name="T76" fmla="*/ 2147483647 w 155"/>
              <a:gd name="T77" fmla="*/ 2147483647 h 154"/>
              <a:gd name="T78" fmla="*/ 2147483647 w 155"/>
              <a:gd name="T79" fmla="*/ 2147483647 h 154"/>
              <a:gd name="T80" fmla="*/ 2147483647 w 155"/>
              <a:gd name="T81" fmla="*/ 2147483647 h 154"/>
              <a:gd name="T82" fmla="*/ 2147483647 w 155"/>
              <a:gd name="T83" fmla="*/ 2147483647 h 154"/>
              <a:gd name="T84" fmla="*/ 2147483647 w 155"/>
              <a:gd name="T85" fmla="*/ 2147483647 h 154"/>
              <a:gd name="T86" fmla="*/ 2147483647 w 155"/>
              <a:gd name="T87" fmla="*/ 2147483647 h 154"/>
              <a:gd name="T88" fmla="*/ 0 w 155"/>
              <a:gd name="T89" fmla="*/ 2147483647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175">
            <a:solidFill>
              <a:srgbClr val="0000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8" name="Freeform 43"/>
          <p:cNvSpPr>
            <a:spLocks/>
          </p:cNvSpPr>
          <p:nvPr/>
        </p:nvSpPr>
        <p:spPr bwMode="auto">
          <a:xfrm>
            <a:off x="299701" y="5550930"/>
            <a:ext cx="119595" cy="112011"/>
          </a:xfrm>
          <a:custGeom>
            <a:avLst/>
            <a:gdLst>
              <a:gd name="T0" fmla="*/ 0 w 155"/>
              <a:gd name="T1" fmla="*/ 2147483647 h 155"/>
              <a:gd name="T2" fmla="*/ 2147483647 w 155"/>
              <a:gd name="T3" fmla="*/ 2147483647 h 155"/>
              <a:gd name="T4" fmla="*/ 2147483647 w 155"/>
              <a:gd name="T5" fmla="*/ 2147483647 h 155"/>
              <a:gd name="T6" fmla="*/ 2147483647 w 155"/>
              <a:gd name="T7" fmla="*/ 2147483647 h 155"/>
              <a:gd name="T8" fmla="*/ 2147483647 w 155"/>
              <a:gd name="T9" fmla="*/ 2147483647 h 155"/>
              <a:gd name="T10" fmla="*/ 2147483647 w 155"/>
              <a:gd name="T11" fmla="*/ 2147483647 h 155"/>
              <a:gd name="T12" fmla="*/ 2147483647 w 155"/>
              <a:gd name="T13" fmla="*/ 2147483647 h 155"/>
              <a:gd name="T14" fmla="*/ 2147483647 w 155"/>
              <a:gd name="T15" fmla="*/ 2147483647 h 155"/>
              <a:gd name="T16" fmla="*/ 2147483647 w 155"/>
              <a:gd name="T17" fmla="*/ 2147483647 h 155"/>
              <a:gd name="T18" fmla="*/ 2147483647 w 155"/>
              <a:gd name="T19" fmla="*/ 2147483647 h 155"/>
              <a:gd name="T20" fmla="*/ 2147483647 w 155"/>
              <a:gd name="T21" fmla="*/ 2147483647 h 155"/>
              <a:gd name="T22" fmla="*/ 2147483647 w 155"/>
              <a:gd name="T23" fmla="*/ 0 h 155"/>
              <a:gd name="T24" fmla="*/ 2147483647 w 155"/>
              <a:gd name="T25" fmla="*/ 2147483647 h 155"/>
              <a:gd name="T26" fmla="*/ 2147483647 w 155"/>
              <a:gd name="T27" fmla="*/ 2147483647 h 155"/>
              <a:gd name="T28" fmla="*/ 2147483647 w 155"/>
              <a:gd name="T29" fmla="*/ 2147483647 h 155"/>
              <a:gd name="T30" fmla="*/ 2147483647 w 155"/>
              <a:gd name="T31" fmla="*/ 2147483647 h 155"/>
              <a:gd name="T32" fmla="*/ 2147483647 w 155"/>
              <a:gd name="T33" fmla="*/ 2147483647 h 155"/>
              <a:gd name="T34" fmla="*/ 2147483647 w 155"/>
              <a:gd name="T35" fmla="*/ 2147483647 h 155"/>
              <a:gd name="T36" fmla="*/ 2147483647 w 155"/>
              <a:gd name="T37" fmla="*/ 2147483647 h 155"/>
              <a:gd name="T38" fmla="*/ 2147483647 w 155"/>
              <a:gd name="T39" fmla="*/ 2147483647 h 155"/>
              <a:gd name="T40" fmla="*/ 2147483647 w 155"/>
              <a:gd name="T41" fmla="*/ 2147483647 h 155"/>
              <a:gd name="T42" fmla="*/ 2147483647 w 155"/>
              <a:gd name="T43" fmla="*/ 2147483647 h 155"/>
              <a:gd name="T44" fmla="*/ 2147483647 w 155"/>
              <a:gd name="T45" fmla="*/ 2147483647 h 155"/>
              <a:gd name="T46" fmla="*/ 2147483647 w 155"/>
              <a:gd name="T47" fmla="*/ 2147483647 h 155"/>
              <a:gd name="T48" fmla="*/ 2147483647 w 155"/>
              <a:gd name="T49" fmla="*/ 2147483647 h 155"/>
              <a:gd name="T50" fmla="*/ 2147483647 w 155"/>
              <a:gd name="T51" fmla="*/ 2147483647 h 155"/>
              <a:gd name="T52" fmla="*/ 2147483647 w 155"/>
              <a:gd name="T53" fmla="*/ 2147483647 h 155"/>
              <a:gd name="T54" fmla="*/ 2147483647 w 155"/>
              <a:gd name="T55" fmla="*/ 2147483647 h 155"/>
              <a:gd name="T56" fmla="*/ 2147483647 w 155"/>
              <a:gd name="T57" fmla="*/ 2147483647 h 155"/>
              <a:gd name="T58" fmla="*/ 2147483647 w 155"/>
              <a:gd name="T59" fmla="*/ 2147483647 h 155"/>
              <a:gd name="T60" fmla="*/ 2147483647 w 155"/>
              <a:gd name="T61" fmla="*/ 2147483647 h 155"/>
              <a:gd name="T62" fmla="*/ 2147483647 w 155"/>
              <a:gd name="T63" fmla="*/ 2147483647 h 155"/>
              <a:gd name="T64" fmla="*/ 2147483647 w 155"/>
              <a:gd name="T65" fmla="*/ 2147483647 h 155"/>
              <a:gd name="T66" fmla="*/ 2147483647 w 155"/>
              <a:gd name="T67" fmla="*/ 2147483647 h 155"/>
              <a:gd name="T68" fmla="*/ 2147483647 w 155"/>
              <a:gd name="T69" fmla="*/ 2147483647 h 155"/>
              <a:gd name="T70" fmla="*/ 2147483647 w 155"/>
              <a:gd name="T71" fmla="*/ 2147483647 h 155"/>
              <a:gd name="T72" fmla="*/ 2147483647 w 155"/>
              <a:gd name="T73" fmla="*/ 2147483647 h 155"/>
              <a:gd name="T74" fmla="*/ 2147483647 w 155"/>
              <a:gd name="T75" fmla="*/ 2147483647 h 155"/>
              <a:gd name="T76" fmla="*/ 2147483647 w 155"/>
              <a:gd name="T77" fmla="*/ 2147483647 h 155"/>
              <a:gd name="T78" fmla="*/ 2147483647 w 155"/>
              <a:gd name="T79" fmla="*/ 2147483647 h 155"/>
              <a:gd name="T80" fmla="*/ 2147483647 w 155"/>
              <a:gd name="T81" fmla="*/ 2147483647 h 155"/>
              <a:gd name="T82" fmla="*/ 2147483647 w 155"/>
              <a:gd name="T83" fmla="*/ 2147483647 h 155"/>
              <a:gd name="T84" fmla="*/ 2147483647 w 155"/>
              <a:gd name="T85" fmla="*/ 2147483647 h 155"/>
              <a:gd name="T86" fmla="*/ 2147483647 w 155"/>
              <a:gd name="T87" fmla="*/ 2147483647 h 155"/>
              <a:gd name="T88" fmla="*/ 0 w 155"/>
              <a:gd name="T89" fmla="*/ 2147483647 h 15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5"/>
              <a:gd name="T137" fmla="*/ 155 w 155"/>
              <a:gd name="T138" fmla="*/ 155 h 15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5">
                <a:moveTo>
                  <a:pt x="0" y="78"/>
                </a:moveTo>
                <a:lnTo>
                  <a:pt x="1" y="67"/>
                </a:lnTo>
                <a:lnTo>
                  <a:pt x="3" y="56"/>
                </a:lnTo>
                <a:lnTo>
                  <a:pt x="7" y="46"/>
                </a:lnTo>
                <a:lnTo>
                  <a:pt x="12" y="36"/>
                </a:lnTo>
                <a:lnTo>
                  <a:pt x="19" y="27"/>
                </a:lnTo>
                <a:lnTo>
                  <a:pt x="27" y="19"/>
                </a:lnTo>
                <a:lnTo>
                  <a:pt x="35" y="13"/>
                </a:lnTo>
                <a:lnTo>
                  <a:pt x="45" y="7"/>
                </a:lnTo>
                <a:lnTo>
                  <a:pt x="56" y="4"/>
                </a:lnTo>
                <a:lnTo>
                  <a:pt x="66" y="1"/>
                </a:lnTo>
                <a:lnTo>
                  <a:pt x="77" y="0"/>
                </a:lnTo>
                <a:lnTo>
                  <a:pt x="88" y="1"/>
                </a:lnTo>
                <a:lnTo>
                  <a:pt x="99" y="4"/>
                </a:lnTo>
                <a:lnTo>
                  <a:pt x="110" y="7"/>
                </a:lnTo>
                <a:lnTo>
                  <a:pt x="119" y="13"/>
                </a:lnTo>
                <a:lnTo>
                  <a:pt x="128" y="19"/>
                </a:lnTo>
                <a:lnTo>
                  <a:pt x="136" y="27"/>
                </a:lnTo>
                <a:lnTo>
                  <a:pt x="142" y="36"/>
                </a:lnTo>
                <a:lnTo>
                  <a:pt x="148" y="46"/>
                </a:lnTo>
                <a:lnTo>
                  <a:pt x="152" y="56"/>
                </a:lnTo>
                <a:lnTo>
                  <a:pt x="154" y="67"/>
                </a:lnTo>
                <a:lnTo>
                  <a:pt x="155" y="78"/>
                </a:lnTo>
                <a:lnTo>
                  <a:pt x="154" y="88"/>
                </a:lnTo>
                <a:lnTo>
                  <a:pt x="152" y="99"/>
                </a:lnTo>
                <a:lnTo>
                  <a:pt x="148" y="110"/>
                </a:lnTo>
                <a:lnTo>
                  <a:pt x="142" y="119"/>
                </a:lnTo>
                <a:lnTo>
                  <a:pt x="136" y="128"/>
                </a:lnTo>
                <a:lnTo>
                  <a:pt x="128" y="136"/>
                </a:lnTo>
                <a:lnTo>
                  <a:pt x="119" y="143"/>
                </a:lnTo>
                <a:lnTo>
                  <a:pt x="110" y="148"/>
                </a:lnTo>
                <a:lnTo>
                  <a:pt x="99" y="152"/>
                </a:lnTo>
                <a:lnTo>
                  <a:pt x="88" y="154"/>
                </a:lnTo>
                <a:lnTo>
                  <a:pt x="77" y="155"/>
                </a:lnTo>
                <a:lnTo>
                  <a:pt x="66" y="154"/>
                </a:lnTo>
                <a:lnTo>
                  <a:pt x="56" y="152"/>
                </a:lnTo>
                <a:lnTo>
                  <a:pt x="45" y="148"/>
                </a:lnTo>
                <a:lnTo>
                  <a:pt x="35" y="143"/>
                </a:lnTo>
                <a:lnTo>
                  <a:pt x="27" y="136"/>
                </a:lnTo>
                <a:lnTo>
                  <a:pt x="19" y="128"/>
                </a:lnTo>
                <a:lnTo>
                  <a:pt x="12" y="119"/>
                </a:lnTo>
                <a:lnTo>
                  <a:pt x="7" y="110"/>
                </a:lnTo>
                <a:lnTo>
                  <a:pt x="3" y="99"/>
                </a:lnTo>
                <a:lnTo>
                  <a:pt x="1" y="88"/>
                </a:lnTo>
                <a:lnTo>
                  <a:pt x="0" y="78"/>
                </a:lnTo>
                <a:close/>
              </a:path>
            </a:pathLst>
          </a:custGeom>
          <a:solidFill>
            <a:srgbClr val="FFC000"/>
          </a:solidFill>
          <a:ln w="3175">
            <a:solidFill>
              <a:srgbClr val="00000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0" name="Rectangle 222"/>
          <p:cNvSpPr>
            <a:spLocks noChangeArrowheads="1"/>
          </p:cNvSpPr>
          <p:nvPr/>
        </p:nvSpPr>
        <p:spPr bwMode="auto">
          <a:xfrm>
            <a:off x="2895506" y="5201372"/>
            <a:ext cx="152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Data To/From </a:t>
            </a: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ODN</a:t>
            </a:r>
            <a:endParaRPr lang="en-US" sz="800" b="1" dirty="0">
              <a:solidFill>
                <a:srgbClr val="000000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101" name="Title 2"/>
          <p:cNvSpPr txBox="1">
            <a:spLocks/>
          </p:cNvSpPr>
          <p:nvPr/>
        </p:nvSpPr>
        <p:spPr>
          <a:xfrm>
            <a:off x="2410" y="-18183"/>
            <a:ext cx="9143999" cy="685800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29095" y="3454016"/>
            <a:ext cx="486309" cy="492519"/>
            <a:chOff x="907261" y="3914265"/>
            <a:chExt cx="486309" cy="492519"/>
          </a:xfrm>
        </p:grpSpPr>
        <p:sp>
          <p:nvSpPr>
            <p:cNvPr id="141" name="Freeform 89"/>
            <p:cNvSpPr>
              <a:spLocks/>
            </p:cNvSpPr>
            <p:nvPr/>
          </p:nvSpPr>
          <p:spPr bwMode="auto">
            <a:xfrm>
              <a:off x="907261" y="3914265"/>
              <a:ext cx="486309" cy="492519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chemeClr val="accent1">
                <a:tint val="66000"/>
                <a:satMod val="16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7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Rectangle 34"/>
            <p:cNvSpPr>
              <a:spLocks noChangeArrowheads="1"/>
            </p:cNvSpPr>
            <p:nvPr/>
          </p:nvSpPr>
          <p:spPr bwMode="auto">
            <a:xfrm>
              <a:off x="992973" y="3998941"/>
              <a:ext cx="33502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CF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(CCSDS 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File </a:t>
              </a:r>
              <a:r>
                <a:rPr lang="en-US" sz="7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Xfer</a:t>
              </a: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)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1230461" y="2884055"/>
            <a:ext cx="486309" cy="492519"/>
            <a:chOff x="907261" y="3914265"/>
            <a:chExt cx="486309" cy="492519"/>
          </a:xfrm>
        </p:grpSpPr>
        <p:sp>
          <p:nvSpPr>
            <p:cNvPr id="145" name="Freeform 89"/>
            <p:cNvSpPr>
              <a:spLocks/>
            </p:cNvSpPr>
            <p:nvPr/>
          </p:nvSpPr>
          <p:spPr bwMode="auto">
            <a:xfrm>
              <a:off x="907261" y="3914265"/>
              <a:ext cx="486309" cy="492519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chemeClr val="accent1">
                <a:tint val="66000"/>
                <a:satMod val="16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7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Rectangle 34"/>
            <p:cNvSpPr>
              <a:spLocks noChangeArrowheads="1"/>
            </p:cNvSpPr>
            <p:nvPr/>
          </p:nvSpPr>
          <p:spPr bwMode="auto">
            <a:xfrm>
              <a:off x="936068" y="3998941"/>
              <a:ext cx="44884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DS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(Data Store)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1229095" y="2306858"/>
            <a:ext cx="486309" cy="492519"/>
            <a:chOff x="907261" y="3914265"/>
            <a:chExt cx="486309" cy="492519"/>
          </a:xfrm>
        </p:grpSpPr>
        <p:sp>
          <p:nvSpPr>
            <p:cNvPr id="148" name="Freeform 89"/>
            <p:cNvSpPr>
              <a:spLocks/>
            </p:cNvSpPr>
            <p:nvPr/>
          </p:nvSpPr>
          <p:spPr bwMode="auto">
            <a:xfrm>
              <a:off x="907261" y="3914265"/>
              <a:ext cx="486309" cy="492519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chemeClr val="accent1">
                <a:tint val="66000"/>
                <a:satMod val="16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7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Rectangle 34"/>
            <p:cNvSpPr>
              <a:spLocks noChangeArrowheads="1"/>
            </p:cNvSpPr>
            <p:nvPr/>
          </p:nvSpPr>
          <p:spPr bwMode="auto">
            <a:xfrm>
              <a:off x="978548" y="3998941"/>
              <a:ext cx="363881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FM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(File 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Manager)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152" name="Line 114"/>
          <p:cNvSpPr>
            <a:spLocks noChangeShapeType="1"/>
          </p:cNvSpPr>
          <p:nvPr/>
        </p:nvSpPr>
        <p:spPr bwMode="auto">
          <a:xfrm flipV="1">
            <a:off x="1593247" y="2842203"/>
            <a:ext cx="31684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3" name="Rectangle 91"/>
          <p:cNvSpPr>
            <a:spLocks noChangeArrowheads="1"/>
          </p:cNvSpPr>
          <p:nvPr/>
        </p:nvSpPr>
        <p:spPr bwMode="auto">
          <a:xfrm>
            <a:off x="1534264" y="3970116"/>
            <a:ext cx="14587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err="1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stor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3697302" y="4471725"/>
            <a:ext cx="486309" cy="492519"/>
            <a:chOff x="907261" y="3914265"/>
            <a:chExt cx="486309" cy="492519"/>
          </a:xfrm>
        </p:grpSpPr>
        <p:sp>
          <p:nvSpPr>
            <p:cNvPr id="156" name="Freeform 89"/>
            <p:cNvSpPr>
              <a:spLocks/>
            </p:cNvSpPr>
            <p:nvPr/>
          </p:nvSpPr>
          <p:spPr bwMode="auto">
            <a:xfrm>
              <a:off x="907261" y="3914265"/>
              <a:ext cx="486309" cy="492519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chemeClr val="accent1">
                <a:tint val="66000"/>
                <a:satMod val="16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7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7" name="Rectangle 34"/>
            <p:cNvSpPr>
              <a:spLocks noChangeArrowheads="1"/>
            </p:cNvSpPr>
            <p:nvPr/>
          </p:nvSpPr>
          <p:spPr bwMode="auto">
            <a:xfrm>
              <a:off x="949693" y="3998941"/>
              <a:ext cx="42159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CS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(checksum)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168" name="Rectangle 91"/>
          <p:cNvSpPr>
            <a:spLocks noChangeArrowheads="1"/>
          </p:cNvSpPr>
          <p:nvPr/>
        </p:nvSpPr>
        <p:spPr bwMode="auto">
          <a:xfrm>
            <a:off x="657216" y="3239634"/>
            <a:ext cx="14106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refs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grpSp>
        <p:nvGrpSpPr>
          <p:cNvPr id="169" name="Group 168"/>
          <p:cNvGrpSpPr/>
          <p:nvPr/>
        </p:nvGrpSpPr>
        <p:grpSpPr>
          <a:xfrm>
            <a:off x="4342332" y="4471724"/>
            <a:ext cx="486309" cy="492519"/>
            <a:chOff x="907261" y="3914265"/>
            <a:chExt cx="486309" cy="492519"/>
          </a:xfrm>
        </p:grpSpPr>
        <p:sp>
          <p:nvSpPr>
            <p:cNvPr id="170" name="Freeform 89"/>
            <p:cNvSpPr>
              <a:spLocks/>
            </p:cNvSpPr>
            <p:nvPr/>
          </p:nvSpPr>
          <p:spPr bwMode="auto">
            <a:xfrm>
              <a:off x="907261" y="3914265"/>
              <a:ext cx="486309" cy="492519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chemeClr val="accent1">
                <a:tint val="66000"/>
                <a:satMod val="16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7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34"/>
            <p:cNvSpPr>
              <a:spLocks noChangeArrowheads="1"/>
            </p:cNvSpPr>
            <p:nvPr/>
          </p:nvSpPr>
          <p:spPr bwMode="auto">
            <a:xfrm>
              <a:off x="999387" y="3998941"/>
              <a:ext cx="322204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HK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(house-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keeping)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4274069" y="3808024"/>
            <a:ext cx="587885" cy="583290"/>
            <a:chOff x="907261" y="3914265"/>
            <a:chExt cx="486309" cy="492519"/>
          </a:xfrm>
        </p:grpSpPr>
        <p:sp>
          <p:nvSpPr>
            <p:cNvPr id="173" name="Freeform 89"/>
            <p:cNvSpPr>
              <a:spLocks/>
            </p:cNvSpPr>
            <p:nvPr/>
          </p:nvSpPr>
          <p:spPr bwMode="auto">
            <a:xfrm>
              <a:off x="907261" y="3914265"/>
              <a:ext cx="486309" cy="492519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chemeClr val="accent1">
                <a:tint val="66000"/>
                <a:satMod val="160000"/>
              </a:schemeClr>
            </a:solidFill>
            <a:ln w="28575">
              <a:solidFill>
                <a:srgbClr val="0070C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7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" name="Rectangle 34"/>
            <p:cNvSpPr>
              <a:spLocks noChangeArrowheads="1"/>
            </p:cNvSpPr>
            <p:nvPr/>
          </p:nvSpPr>
          <p:spPr bwMode="auto">
            <a:xfrm>
              <a:off x="976128" y="3925380"/>
              <a:ext cx="356702" cy="363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LC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(Limit-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Checker)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FF0000"/>
                  </a:solidFill>
                  <a:latin typeface="Calibri" panose="020F0502020204030204"/>
                  <a:cs typeface="Arial" pitchFamily="34" charset="0"/>
                </a:rPr>
                <a:t>(EM-1 only)</a:t>
              </a:r>
              <a:endParaRPr lang="en-US" sz="4000" b="1" dirty="0">
                <a:solidFill>
                  <a:srgbClr val="FF0000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3697302" y="3898794"/>
            <a:ext cx="486309" cy="492519"/>
            <a:chOff x="907261" y="3914265"/>
            <a:chExt cx="486309" cy="492519"/>
          </a:xfrm>
        </p:grpSpPr>
        <p:sp>
          <p:nvSpPr>
            <p:cNvPr id="176" name="Freeform 89"/>
            <p:cNvSpPr>
              <a:spLocks/>
            </p:cNvSpPr>
            <p:nvPr/>
          </p:nvSpPr>
          <p:spPr bwMode="auto">
            <a:xfrm>
              <a:off x="907261" y="3914265"/>
              <a:ext cx="486309" cy="492519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chemeClr val="accent1">
                <a:tint val="66000"/>
                <a:satMod val="16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7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7" name="Rectangle 34"/>
            <p:cNvSpPr>
              <a:spLocks noChangeArrowheads="1"/>
            </p:cNvSpPr>
            <p:nvPr/>
          </p:nvSpPr>
          <p:spPr bwMode="auto">
            <a:xfrm>
              <a:off x="1034655" y="3998941"/>
              <a:ext cx="251671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MM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(Mem-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Mgr</a:t>
              </a: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)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4945586" y="3856783"/>
            <a:ext cx="486309" cy="492519"/>
            <a:chOff x="907261" y="3914265"/>
            <a:chExt cx="486309" cy="492519"/>
          </a:xfrm>
        </p:grpSpPr>
        <p:sp>
          <p:nvSpPr>
            <p:cNvPr id="182" name="Freeform 89"/>
            <p:cNvSpPr>
              <a:spLocks/>
            </p:cNvSpPr>
            <p:nvPr/>
          </p:nvSpPr>
          <p:spPr bwMode="auto">
            <a:xfrm>
              <a:off x="907261" y="3914265"/>
              <a:ext cx="486309" cy="492519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chemeClr val="accent1">
                <a:tint val="66000"/>
                <a:satMod val="16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7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34"/>
            <p:cNvSpPr>
              <a:spLocks noChangeArrowheads="1"/>
            </p:cNvSpPr>
            <p:nvPr/>
          </p:nvSpPr>
          <p:spPr bwMode="auto">
            <a:xfrm>
              <a:off x="949696" y="3998941"/>
              <a:ext cx="42159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SCH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(Scheduler)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185" name="Line 114"/>
          <p:cNvSpPr>
            <a:spLocks noChangeShapeType="1"/>
          </p:cNvSpPr>
          <p:nvPr/>
        </p:nvSpPr>
        <p:spPr bwMode="auto">
          <a:xfrm>
            <a:off x="4240316" y="3643746"/>
            <a:ext cx="636" cy="2669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6" name="Rectangle 91"/>
          <p:cNvSpPr>
            <a:spLocks noChangeArrowheads="1"/>
          </p:cNvSpPr>
          <p:nvPr/>
        </p:nvSpPr>
        <p:spPr bwMode="auto">
          <a:xfrm>
            <a:off x="4115524" y="4983591"/>
            <a:ext cx="18594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err="1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vpud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188" name="Freeform 89"/>
          <p:cNvSpPr>
            <a:spLocks/>
          </p:cNvSpPr>
          <p:nvPr/>
        </p:nvSpPr>
        <p:spPr bwMode="auto">
          <a:xfrm>
            <a:off x="4915134" y="4394705"/>
            <a:ext cx="577148" cy="589614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chemeClr val="accent1">
              <a:tint val="66000"/>
              <a:satMod val="160000"/>
            </a:schemeClr>
          </a:solidFill>
          <a:ln w="28575">
            <a:solidFill>
              <a:srgbClr val="0070C0"/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0" name="Rectangle 34"/>
          <p:cNvSpPr>
            <a:spLocks noChangeArrowheads="1"/>
          </p:cNvSpPr>
          <p:nvPr/>
        </p:nvSpPr>
        <p:spPr bwMode="auto">
          <a:xfrm>
            <a:off x="4944591" y="4468008"/>
            <a:ext cx="53531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SCB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6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(Stored Command –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6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Sequencer)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600" b="1" dirty="0" smtClean="0">
                <a:solidFill>
                  <a:srgbClr val="FF0000"/>
                </a:solidFill>
                <a:latin typeface="Calibri" panose="020F0502020204030204"/>
                <a:cs typeface="Arial" pitchFamily="34" charset="0"/>
              </a:rPr>
              <a:t>(40Hz)</a:t>
            </a:r>
            <a:endParaRPr lang="en-US" sz="3600" b="1" dirty="0">
              <a:solidFill>
                <a:srgbClr val="FF0000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192" name="Freeform 156"/>
          <p:cNvSpPr>
            <a:spLocks/>
          </p:cNvSpPr>
          <p:nvPr/>
        </p:nvSpPr>
        <p:spPr bwMode="auto">
          <a:xfrm>
            <a:off x="6540991" y="3813881"/>
            <a:ext cx="642527" cy="642443"/>
          </a:xfrm>
          <a:custGeom>
            <a:avLst/>
            <a:gdLst>
              <a:gd name="T0" fmla="*/ 0 w 371"/>
              <a:gd name="T1" fmla="*/ 2147483647 h 371"/>
              <a:gd name="T2" fmla="*/ 2147483647 w 371"/>
              <a:gd name="T3" fmla="*/ 2147483647 h 371"/>
              <a:gd name="T4" fmla="*/ 2147483647 w 371"/>
              <a:gd name="T5" fmla="*/ 2147483647 h 371"/>
              <a:gd name="T6" fmla="*/ 2147483647 w 371"/>
              <a:gd name="T7" fmla="*/ 2147483647 h 371"/>
              <a:gd name="T8" fmla="*/ 2147483647 w 371"/>
              <a:gd name="T9" fmla="*/ 2147483647 h 371"/>
              <a:gd name="T10" fmla="*/ 2147483647 w 371"/>
              <a:gd name="T11" fmla="*/ 2147483647 h 371"/>
              <a:gd name="T12" fmla="*/ 2147483647 w 371"/>
              <a:gd name="T13" fmla="*/ 2147483647 h 371"/>
              <a:gd name="T14" fmla="*/ 2147483647 w 371"/>
              <a:gd name="T15" fmla="*/ 2147483647 h 371"/>
              <a:gd name="T16" fmla="*/ 2147483647 w 371"/>
              <a:gd name="T17" fmla="*/ 0 h 371"/>
              <a:gd name="T18" fmla="*/ 2147483647 w 371"/>
              <a:gd name="T19" fmla="*/ 2147483647 h 371"/>
              <a:gd name="T20" fmla="*/ 2147483647 w 371"/>
              <a:gd name="T21" fmla="*/ 2147483647 h 371"/>
              <a:gd name="T22" fmla="*/ 2147483647 w 371"/>
              <a:gd name="T23" fmla="*/ 2147483647 h 371"/>
              <a:gd name="T24" fmla="*/ 2147483647 w 371"/>
              <a:gd name="T25" fmla="*/ 2147483647 h 371"/>
              <a:gd name="T26" fmla="*/ 2147483647 w 371"/>
              <a:gd name="T27" fmla="*/ 2147483647 h 371"/>
              <a:gd name="T28" fmla="*/ 2147483647 w 371"/>
              <a:gd name="T29" fmla="*/ 2147483647 h 371"/>
              <a:gd name="T30" fmla="*/ 2147483647 w 371"/>
              <a:gd name="T31" fmla="*/ 2147483647 h 371"/>
              <a:gd name="T32" fmla="*/ 2147483647 w 371"/>
              <a:gd name="T33" fmla="*/ 2147483647 h 371"/>
              <a:gd name="T34" fmla="*/ 2147483647 w 371"/>
              <a:gd name="T35" fmla="*/ 2147483647 h 371"/>
              <a:gd name="T36" fmla="*/ 2147483647 w 371"/>
              <a:gd name="T37" fmla="*/ 2147483647 h 371"/>
              <a:gd name="T38" fmla="*/ 2147483647 w 371"/>
              <a:gd name="T39" fmla="*/ 2147483647 h 371"/>
              <a:gd name="T40" fmla="*/ 2147483647 w 371"/>
              <a:gd name="T41" fmla="*/ 2147483647 h 371"/>
              <a:gd name="T42" fmla="*/ 2147483647 w 371"/>
              <a:gd name="T43" fmla="*/ 2147483647 h 371"/>
              <a:gd name="T44" fmla="*/ 2147483647 w 371"/>
              <a:gd name="T45" fmla="*/ 2147483647 h 371"/>
              <a:gd name="T46" fmla="*/ 2147483647 w 371"/>
              <a:gd name="T47" fmla="*/ 2147483647 h 371"/>
              <a:gd name="T48" fmla="*/ 2147483647 w 371"/>
              <a:gd name="T49" fmla="*/ 2147483647 h 371"/>
              <a:gd name="T50" fmla="*/ 2147483647 w 371"/>
              <a:gd name="T51" fmla="*/ 2147483647 h 371"/>
              <a:gd name="T52" fmla="*/ 2147483647 w 371"/>
              <a:gd name="T53" fmla="*/ 2147483647 h 371"/>
              <a:gd name="T54" fmla="*/ 2147483647 w 371"/>
              <a:gd name="T55" fmla="*/ 2147483647 h 371"/>
              <a:gd name="T56" fmla="*/ 2147483647 w 371"/>
              <a:gd name="T57" fmla="*/ 2147483647 h 371"/>
              <a:gd name="T58" fmla="*/ 2147483647 w 371"/>
              <a:gd name="T59" fmla="*/ 2147483647 h 371"/>
              <a:gd name="T60" fmla="*/ 2147483647 w 371"/>
              <a:gd name="T61" fmla="*/ 2147483647 h 371"/>
              <a:gd name="T62" fmla="*/ 2147483647 w 371"/>
              <a:gd name="T63" fmla="*/ 2147483647 h 371"/>
              <a:gd name="T64" fmla="*/ 2147483647 w 371"/>
              <a:gd name="T65" fmla="*/ 2147483647 h 371"/>
              <a:gd name="T66" fmla="*/ 0 w 371"/>
              <a:gd name="T67" fmla="*/ 214748364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0" y="169"/>
                </a:lnTo>
                <a:lnTo>
                  <a:pt x="3" y="152"/>
                </a:lnTo>
                <a:lnTo>
                  <a:pt x="7" y="135"/>
                </a:lnTo>
                <a:lnTo>
                  <a:pt x="12" y="119"/>
                </a:lnTo>
                <a:lnTo>
                  <a:pt x="19" y="103"/>
                </a:lnTo>
                <a:lnTo>
                  <a:pt x="28" y="88"/>
                </a:lnTo>
                <a:lnTo>
                  <a:pt x="37" y="74"/>
                </a:lnTo>
                <a:lnTo>
                  <a:pt x="48" y="61"/>
                </a:lnTo>
                <a:lnTo>
                  <a:pt x="60" y="49"/>
                </a:lnTo>
                <a:lnTo>
                  <a:pt x="73" y="38"/>
                </a:lnTo>
                <a:lnTo>
                  <a:pt x="87" y="28"/>
                </a:lnTo>
                <a:lnTo>
                  <a:pt x="103" y="20"/>
                </a:lnTo>
                <a:lnTo>
                  <a:pt x="118" y="13"/>
                </a:lnTo>
                <a:lnTo>
                  <a:pt x="135" y="7"/>
                </a:lnTo>
                <a:lnTo>
                  <a:pt x="151" y="4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4"/>
                </a:lnTo>
                <a:lnTo>
                  <a:pt x="236" y="7"/>
                </a:lnTo>
                <a:lnTo>
                  <a:pt x="253" y="13"/>
                </a:lnTo>
                <a:lnTo>
                  <a:pt x="268" y="20"/>
                </a:lnTo>
                <a:lnTo>
                  <a:pt x="283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3" y="74"/>
                </a:lnTo>
                <a:lnTo>
                  <a:pt x="343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8" y="152"/>
                </a:lnTo>
                <a:lnTo>
                  <a:pt x="370" y="169"/>
                </a:lnTo>
                <a:lnTo>
                  <a:pt x="371" y="186"/>
                </a:lnTo>
                <a:lnTo>
                  <a:pt x="370" y="203"/>
                </a:lnTo>
                <a:lnTo>
                  <a:pt x="368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3" y="343"/>
                </a:lnTo>
                <a:lnTo>
                  <a:pt x="268" y="352"/>
                </a:lnTo>
                <a:lnTo>
                  <a:pt x="253" y="359"/>
                </a:lnTo>
                <a:lnTo>
                  <a:pt x="236" y="364"/>
                </a:lnTo>
                <a:lnTo>
                  <a:pt x="220" y="368"/>
                </a:lnTo>
                <a:lnTo>
                  <a:pt x="203" y="370"/>
                </a:lnTo>
                <a:lnTo>
                  <a:pt x="185" y="371"/>
                </a:lnTo>
                <a:lnTo>
                  <a:pt x="168" y="370"/>
                </a:lnTo>
                <a:lnTo>
                  <a:pt x="151" y="368"/>
                </a:lnTo>
                <a:lnTo>
                  <a:pt x="135" y="364"/>
                </a:lnTo>
                <a:lnTo>
                  <a:pt x="118" y="359"/>
                </a:lnTo>
                <a:lnTo>
                  <a:pt x="103" y="352"/>
                </a:lnTo>
                <a:lnTo>
                  <a:pt x="87" y="343"/>
                </a:lnTo>
                <a:lnTo>
                  <a:pt x="73" y="334"/>
                </a:lnTo>
                <a:lnTo>
                  <a:pt x="60" y="323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3"/>
                </a:lnTo>
                <a:lnTo>
                  <a:pt x="7" y="236"/>
                </a:lnTo>
                <a:lnTo>
                  <a:pt x="3" y="220"/>
                </a:lnTo>
                <a:lnTo>
                  <a:pt x="0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685863" y="3691525"/>
            <a:ext cx="787852" cy="897042"/>
            <a:chOff x="6417496" y="4453987"/>
            <a:chExt cx="787852" cy="897042"/>
          </a:xfrm>
        </p:grpSpPr>
        <p:sp>
          <p:nvSpPr>
            <p:cNvPr id="193" name="Freeform 156"/>
            <p:cNvSpPr>
              <a:spLocks/>
            </p:cNvSpPr>
            <p:nvPr/>
          </p:nvSpPr>
          <p:spPr bwMode="auto">
            <a:xfrm>
              <a:off x="6479082" y="4708586"/>
              <a:ext cx="642527" cy="642443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0070C0"/>
              </a:solidFill>
              <a:prstDash val="sysDash"/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" name="Line 114"/>
            <p:cNvSpPr>
              <a:spLocks noChangeShapeType="1"/>
            </p:cNvSpPr>
            <p:nvPr/>
          </p:nvSpPr>
          <p:spPr bwMode="auto">
            <a:xfrm>
              <a:off x="6798830" y="4453987"/>
              <a:ext cx="636" cy="266972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Rectangle 125"/>
            <p:cNvSpPr>
              <a:spLocks noChangeArrowheads="1"/>
            </p:cNvSpPr>
            <p:nvPr/>
          </p:nvSpPr>
          <p:spPr bwMode="auto">
            <a:xfrm>
              <a:off x="6417496" y="4734017"/>
              <a:ext cx="787852" cy="492443"/>
            </a:xfrm>
            <a:prstGeom prst="rect">
              <a:avLst/>
            </a:prstGeom>
            <a:noFill/>
            <a:ln w="19050">
              <a:noFill/>
              <a:prstDash val="sysDot"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LCB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(BFS Limit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Checker)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(hazards)</a:t>
              </a:r>
            </a:p>
          </p:txBody>
        </p:sp>
      </p:grpSp>
      <p:sp>
        <p:nvSpPr>
          <p:cNvPr id="198" name="Rectangle 125"/>
          <p:cNvSpPr>
            <a:spLocks noChangeArrowheads="1"/>
          </p:cNvSpPr>
          <p:nvPr/>
        </p:nvSpPr>
        <p:spPr bwMode="auto">
          <a:xfrm>
            <a:off x="6485861" y="3926115"/>
            <a:ext cx="7878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BEX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(BFS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Executive)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300784" y="1529274"/>
            <a:ext cx="787852" cy="642443"/>
            <a:chOff x="4238670" y="2400824"/>
            <a:chExt cx="787852" cy="642443"/>
          </a:xfrm>
        </p:grpSpPr>
        <p:sp>
          <p:nvSpPr>
            <p:cNvPr id="197" name="Freeform 156"/>
            <p:cNvSpPr>
              <a:spLocks/>
            </p:cNvSpPr>
            <p:nvPr/>
          </p:nvSpPr>
          <p:spPr bwMode="auto">
            <a:xfrm>
              <a:off x="4313088" y="2400824"/>
              <a:ext cx="642527" cy="642443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" name="Rectangle 125"/>
            <p:cNvSpPr>
              <a:spLocks noChangeArrowheads="1"/>
            </p:cNvSpPr>
            <p:nvPr/>
          </p:nvSpPr>
          <p:spPr bwMode="auto">
            <a:xfrm>
              <a:off x="4238670" y="2546043"/>
              <a:ext cx="78785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NAV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(Navigation)</a:t>
              </a: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4983383" y="1526413"/>
            <a:ext cx="1021530" cy="642443"/>
            <a:chOff x="4115268" y="2400824"/>
            <a:chExt cx="1021530" cy="642443"/>
          </a:xfrm>
        </p:grpSpPr>
        <p:sp>
          <p:nvSpPr>
            <p:cNvPr id="201" name="Freeform 156"/>
            <p:cNvSpPr>
              <a:spLocks/>
            </p:cNvSpPr>
            <p:nvPr/>
          </p:nvSpPr>
          <p:spPr bwMode="auto">
            <a:xfrm>
              <a:off x="4313088" y="2400824"/>
              <a:ext cx="642527" cy="642443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" name="Rectangle 125"/>
            <p:cNvSpPr>
              <a:spLocks noChangeArrowheads="1"/>
            </p:cNvSpPr>
            <p:nvPr/>
          </p:nvSpPr>
          <p:spPr bwMode="auto">
            <a:xfrm>
              <a:off x="4115268" y="2503406"/>
              <a:ext cx="10215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GCE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(Entry </a:t>
              </a:r>
              <a:r>
                <a:rPr lang="en-US" sz="8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Guid</a:t>
              </a: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 &amp; 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Ctrl)</a:t>
              </a:r>
            </a:p>
          </p:txBody>
        </p:sp>
      </p:grpSp>
      <p:sp>
        <p:nvSpPr>
          <p:cNvPr id="209" name="Line 114"/>
          <p:cNvSpPr>
            <a:spLocks noChangeShapeType="1"/>
          </p:cNvSpPr>
          <p:nvPr/>
        </p:nvSpPr>
        <p:spPr bwMode="auto">
          <a:xfrm flipH="1">
            <a:off x="881849" y="3874085"/>
            <a:ext cx="329715" cy="1241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4" name="Rectangle 91"/>
          <p:cNvSpPr>
            <a:spLocks noChangeArrowheads="1"/>
          </p:cNvSpPr>
          <p:nvPr/>
        </p:nvSpPr>
        <p:spPr bwMode="auto">
          <a:xfrm>
            <a:off x="4970148" y="2121399"/>
            <a:ext cx="32541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err="1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g</a:t>
            </a:r>
            <a:r>
              <a:rPr lang="en-US" sz="700" b="1" dirty="0" err="1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nc</a:t>
            </a: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 apps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215" name="Line 114"/>
          <p:cNvSpPr>
            <a:spLocks noChangeShapeType="1"/>
          </p:cNvSpPr>
          <p:nvPr/>
        </p:nvSpPr>
        <p:spPr bwMode="auto">
          <a:xfrm>
            <a:off x="4693841" y="2182050"/>
            <a:ext cx="636" cy="2669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7" name="Line 114"/>
          <p:cNvSpPr>
            <a:spLocks noChangeShapeType="1"/>
          </p:cNvSpPr>
          <p:nvPr/>
        </p:nvSpPr>
        <p:spPr bwMode="auto">
          <a:xfrm>
            <a:off x="5457234" y="2179446"/>
            <a:ext cx="636" cy="2669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4" name="Line 114"/>
          <p:cNvSpPr>
            <a:spLocks noChangeShapeType="1"/>
          </p:cNvSpPr>
          <p:nvPr/>
        </p:nvSpPr>
        <p:spPr bwMode="auto">
          <a:xfrm flipH="1">
            <a:off x="3158490" y="3639213"/>
            <a:ext cx="0" cy="19369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25" name="Group 224"/>
          <p:cNvGrpSpPr/>
          <p:nvPr/>
        </p:nvGrpSpPr>
        <p:grpSpPr>
          <a:xfrm>
            <a:off x="7868353" y="2483104"/>
            <a:ext cx="787852" cy="642443"/>
            <a:chOff x="4238671" y="2400824"/>
            <a:chExt cx="787852" cy="642443"/>
          </a:xfrm>
        </p:grpSpPr>
        <p:sp>
          <p:nvSpPr>
            <p:cNvPr id="226" name="Freeform 156"/>
            <p:cNvSpPr>
              <a:spLocks/>
            </p:cNvSpPr>
            <p:nvPr/>
          </p:nvSpPr>
          <p:spPr bwMode="auto">
            <a:xfrm>
              <a:off x="4313088" y="2400824"/>
              <a:ext cx="642527" cy="642443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" name="Rectangle 125"/>
            <p:cNvSpPr>
              <a:spLocks noChangeArrowheads="1"/>
            </p:cNvSpPr>
            <p:nvPr/>
          </p:nvSpPr>
          <p:spPr bwMode="auto">
            <a:xfrm>
              <a:off x="4238671" y="2436680"/>
              <a:ext cx="7878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MP</a:t>
              </a:r>
              <a:b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</a:b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(Manual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Piloting)</a:t>
              </a: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7843251" y="3153406"/>
            <a:ext cx="787852" cy="642443"/>
            <a:chOff x="4244308" y="2400824"/>
            <a:chExt cx="787852" cy="642443"/>
          </a:xfrm>
        </p:grpSpPr>
        <p:sp>
          <p:nvSpPr>
            <p:cNvPr id="229" name="Freeform 156"/>
            <p:cNvSpPr>
              <a:spLocks/>
            </p:cNvSpPr>
            <p:nvPr/>
          </p:nvSpPr>
          <p:spPr bwMode="auto">
            <a:xfrm>
              <a:off x="4313088" y="2400824"/>
              <a:ext cx="642527" cy="642443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Rectangle 125"/>
            <p:cNvSpPr>
              <a:spLocks noChangeArrowheads="1"/>
            </p:cNvSpPr>
            <p:nvPr/>
          </p:nvSpPr>
          <p:spPr bwMode="auto">
            <a:xfrm>
              <a:off x="4244308" y="2432228"/>
              <a:ext cx="787852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MC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(Manual Commanding &amp;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Routing)</a:t>
              </a:r>
            </a:p>
          </p:txBody>
        </p:sp>
      </p:grpSp>
      <p:sp>
        <p:nvSpPr>
          <p:cNvPr id="219" name="Line 114"/>
          <p:cNvSpPr>
            <a:spLocks noChangeShapeType="1"/>
          </p:cNvSpPr>
          <p:nvPr/>
        </p:nvSpPr>
        <p:spPr bwMode="auto">
          <a:xfrm flipH="1">
            <a:off x="6979376" y="2172648"/>
            <a:ext cx="7582" cy="26844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32" name="Group 231"/>
          <p:cNvGrpSpPr/>
          <p:nvPr/>
        </p:nvGrpSpPr>
        <p:grpSpPr>
          <a:xfrm>
            <a:off x="6583554" y="1531750"/>
            <a:ext cx="787852" cy="642443"/>
            <a:chOff x="4248379" y="2400824"/>
            <a:chExt cx="787852" cy="642443"/>
          </a:xfrm>
        </p:grpSpPr>
        <p:sp>
          <p:nvSpPr>
            <p:cNvPr id="233" name="Freeform 156"/>
            <p:cNvSpPr>
              <a:spLocks/>
            </p:cNvSpPr>
            <p:nvPr/>
          </p:nvSpPr>
          <p:spPr bwMode="auto">
            <a:xfrm>
              <a:off x="4313088" y="2400824"/>
              <a:ext cx="642527" cy="642443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Rectangle 125"/>
            <p:cNvSpPr>
              <a:spLocks noChangeArrowheads="1"/>
            </p:cNvSpPr>
            <p:nvPr/>
          </p:nvSpPr>
          <p:spPr bwMode="auto">
            <a:xfrm>
              <a:off x="4248379" y="2546128"/>
              <a:ext cx="78785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CSM</a:t>
              </a:r>
              <a:b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</a:b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(SM Control)</a:t>
              </a:r>
            </a:p>
          </p:txBody>
        </p:sp>
      </p:grpSp>
      <p:sp>
        <p:nvSpPr>
          <p:cNvPr id="236" name="Line 114"/>
          <p:cNvSpPr>
            <a:spLocks noChangeShapeType="1"/>
          </p:cNvSpPr>
          <p:nvPr/>
        </p:nvSpPr>
        <p:spPr bwMode="auto">
          <a:xfrm flipH="1">
            <a:off x="7670751" y="3321395"/>
            <a:ext cx="270547" cy="329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7" name="Line 114"/>
          <p:cNvSpPr>
            <a:spLocks noChangeShapeType="1"/>
          </p:cNvSpPr>
          <p:nvPr/>
        </p:nvSpPr>
        <p:spPr bwMode="auto">
          <a:xfrm flipH="1">
            <a:off x="6812381" y="3629731"/>
            <a:ext cx="9289" cy="1863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8" name="Line 114"/>
          <p:cNvSpPr>
            <a:spLocks noChangeShapeType="1"/>
          </p:cNvSpPr>
          <p:nvPr/>
        </p:nvSpPr>
        <p:spPr bwMode="auto">
          <a:xfrm flipH="1">
            <a:off x="3158490" y="5170990"/>
            <a:ext cx="2267" cy="25837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4" name="Rectangle 45"/>
          <p:cNvSpPr>
            <a:spLocks noChangeArrowheads="1"/>
          </p:cNvSpPr>
          <p:nvPr/>
        </p:nvSpPr>
        <p:spPr bwMode="auto">
          <a:xfrm>
            <a:off x="482335" y="5557657"/>
            <a:ext cx="171762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VPUD </a:t>
            </a: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Mission Specific Applications</a:t>
            </a:r>
            <a:endParaRPr lang="en-US" sz="36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164" name="Rectangle 7"/>
          <p:cNvSpPr>
            <a:spLocks noChangeArrowheads="1"/>
          </p:cNvSpPr>
          <p:nvPr/>
        </p:nvSpPr>
        <p:spPr bwMode="auto">
          <a:xfrm>
            <a:off x="495041" y="6185077"/>
            <a:ext cx="109645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EM1 BFS Apps/Sequences</a:t>
            </a:r>
            <a:endParaRPr lang="en-US" sz="36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178" name="Freeform 6"/>
          <p:cNvSpPr>
            <a:spLocks/>
          </p:cNvSpPr>
          <p:nvPr/>
        </p:nvSpPr>
        <p:spPr bwMode="auto">
          <a:xfrm>
            <a:off x="307968" y="6170779"/>
            <a:ext cx="121780" cy="115124"/>
          </a:xfrm>
          <a:custGeom>
            <a:avLst/>
            <a:gdLst>
              <a:gd name="T0" fmla="*/ 0 w 155"/>
              <a:gd name="T1" fmla="*/ 2147483647 h 154"/>
              <a:gd name="T2" fmla="*/ 2147483647 w 155"/>
              <a:gd name="T3" fmla="*/ 2147483647 h 154"/>
              <a:gd name="T4" fmla="*/ 2147483647 w 155"/>
              <a:gd name="T5" fmla="*/ 2147483647 h 154"/>
              <a:gd name="T6" fmla="*/ 2147483647 w 155"/>
              <a:gd name="T7" fmla="*/ 2147483647 h 154"/>
              <a:gd name="T8" fmla="*/ 2147483647 w 155"/>
              <a:gd name="T9" fmla="*/ 2147483647 h 154"/>
              <a:gd name="T10" fmla="*/ 2147483647 w 155"/>
              <a:gd name="T11" fmla="*/ 2147483647 h 154"/>
              <a:gd name="T12" fmla="*/ 2147483647 w 155"/>
              <a:gd name="T13" fmla="*/ 2147483647 h 154"/>
              <a:gd name="T14" fmla="*/ 2147483647 w 155"/>
              <a:gd name="T15" fmla="*/ 2147483647 h 154"/>
              <a:gd name="T16" fmla="*/ 2147483647 w 155"/>
              <a:gd name="T17" fmla="*/ 2147483647 h 154"/>
              <a:gd name="T18" fmla="*/ 2147483647 w 155"/>
              <a:gd name="T19" fmla="*/ 2147483647 h 154"/>
              <a:gd name="T20" fmla="*/ 2147483647 w 155"/>
              <a:gd name="T21" fmla="*/ 0 h 154"/>
              <a:gd name="T22" fmla="*/ 2147483647 w 155"/>
              <a:gd name="T23" fmla="*/ 0 h 154"/>
              <a:gd name="T24" fmla="*/ 2147483647 w 155"/>
              <a:gd name="T25" fmla="*/ 0 h 154"/>
              <a:gd name="T26" fmla="*/ 2147483647 w 155"/>
              <a:gd name="T27" fmla="*/ 2147483647 h 154"/>
              <a:gd name="T28" fmla="*/ 2147483647 w 155"/>
              <a:gd name="T29" fmla="*/ 2147483647 h 154"/>
              <a:gd name="T30" fmla="*/ 2147483647 w 155"/>
              <a:gd name="T31" fmla="*/ 2147483647 h 154"/>
              <a:gd name="T32" fmla="*/ 2147483647 w 155"/>
              <a:gd name="T33" fmla="*/ 2147483647 h 154"/>
              <a:gd name="T34" fmla="*/ 2147483647 w 155"/>
              <a:gd name="T35" fmla="*/ 2147483647 h 154"/>
              <a:gd name="T36" fmla="*/ 2147483647 w 155"/>
              <a:gd name="T37" fmla="*/ 2147483647 h 154"/>
              <a:gd name="T38" fmla="*/ 2147483647 w 155"/>
              <a:gd name="T39" fmla="*/ 2147483647 h 154"/>
              <a:gd name="T40" fmla="*/ 2147483647 w 155"/>
              <a:gd name="T41" fmla="*/ 2147483647 h 154"/>
              <a:gd name="T42" fmla="*/ 2147483647 w 155"/>
              <a:gd name="T43" fmla="*/ 2147483647 h 154"/>
              <a:gd name="T44" fmla="*/ 2147483647 w 155"/>
              <a:gd name="T45" fmla="*/ 2147483647 h 154"/>
              <a:gd name="T46" fmla="*/ 2147483647 w 155"/>
              <a:gd name="T47" fmla="*/ 2147483647 h 154"/>
              <a:gd name="T48" fmla="*/ 2147483647 w 155"/>
              <a:gd name="T49" fmla="*/ 2147483647 h 154"/>
              <a:gd name="T50" fmla="*/ 2147483647 w 155"/>
              <a:gd name="T51" fmla="*/ 2147483647 h 154"/>
              <a:gd name="T52" fmla="*/ 2147483647 w 155"/>
              <a:gd name="T53" fmla="*/ 2147483647 h 154"/>
              <a:gd name="T54" fmla="*/ 2147483647 w 155"/>
              <a:gd name="T55" fmla="*/ 2147483647 h 154"/>
              <a:gd name="T56" fmla="*/ 2147483647 w 155"/>
              <a:gd name="T57" fmla="*/ 2147483647 h 154"/>
              <a:gd name="T58" fmla="*/ 2147483647 w 155"/>
              <a:gd name="T59" fmla="*/ 2147483647 h 154"/>
              <a:gd name="T60" fmla="*/ 2147483647 w 155"/>
              <a:gd name="T61" fmla="*/ 2147483647 h 154"/>
              <a:gd name="T62" fmla="*/ 2147483647 w 155"/>
              <a:gd name="T63" fmla="*/ 2147483647 h 154"/>
              <a:gd name="T64" fmla="*/ 2147483647 w 155"/>
              <a:gd name="T65" fmla="*/ 2147483647 h 154"/>
              <a:gd name="T66" fmla="*/ 2147483647 w 155"/>
              <a:gd name="T67" fmla="*/ 2147483647 h 154"/>
              <a:gd name="T68" fmla="*/ 2147483647 w 155"/>
              <a:gd name="T69" fmla="*/ 2147483647 h 154"/>
              <a:gd name="T70" fmla="*/ 2147483647 w 155"/>
              <a:gd name="T71" fmla="*/ 2147483647 h 154"/>
              <a:gd name="T72" fmla="*/ 2147483647 w 155"/>
              <a:gd name="T73" fmla="*/ 2147483647 h 154"/>
              <a:gd name="T74" fmla="*/ 2147483647 w 155"/>
              <a:gd name="T75" fmla="*/ 2147483647 h 154"/>
              <a:gd name="T76" fmla="*/ 2147483647 w 155"/>
              <a:gd name="T77" fmla="*/ 2147483647 h 154"/>
              <a:gd name="T78" fmla="*/ 2147483647 w 155"/>
              <a:gd name="T79" fmla="*/ 2147483647 h 154"/>
              <a:gd name="T80" fmla="*/ 2147483647 w 155"/>
              <a:gd name="T81" fmla="*/ 2147483647 h 154"/>
              <a:gd name="T82" fmla="*/ 2147483647 w 155"/>
              <a:gd name="T83" fmla="*/ 2147483647 h 154"/>
              <a:gd name="T84" fmla="*/ 2147483647 w 155"/>
              <a:gd name="T85" fmla="*/ 2147483647 h 154"/>
              <a:gd name="T86" fmla="*/ 2147483647 w 155"/>
              <a:gd name="T87" fmla="*/ 2147483647 h 154"/>
              <a:gd name="T88" fmla="*/ 0 w 155"/>
              <a:gd name="T89" fmla="*/ 2147483647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7180556" y="3615376"/>
            <a:ext cx="787852" cy="863826"/>
            <a:chOff x="6411537" y="4487203"/>
            <a:chExt cx="787852" cy="863826"/>
          </a:xfrm>
        </p:grpSpPr>
        <p:sp>
          <p:nvSpPr>
            <p:cNvPr id="180" name="Freeform 156"/>
            <p:cNvSpPr>
              <a:spLocks/>
            </p:cNvSpPr>
            <p:nvPr/>
          </p:nvSpPr>
          <p:spPr bwMode="auto">
            <a:xfrm>
              <a:off x="6479082" y="4708586"/>
              <a:ext cx="642527" cy="642443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" name="Line 114"/>
            <p:cNvSpPr>
              <a:spLocks noChangeShapeType="1"/>
            </p:cNvSpPr>
            <p:nvPr/>
          </p:nvSpPr>
          <p:spPr bwMode="auto">
            <a:xfrm>
              <a:off x="6788857" y="4487203"/>
              <a:ext cx="10609" cy="2337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" name="Rectangle 125"/>
            <p:cNvSpPr>
              <a:spLocks noChangeArrowheads="1"/>
            </p:cNvSpPr>
            <p:nvPr/>
          </p:nvSpPr>
          <p:spPr bwMode="auto">
            <a:xfrm>
              <a:off x="6411537" y="4772131"/>
              <a:ext cx="7878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ECS</a:t>
              </a:r>
              <a:endParaRPr lang="en-US" sz="800" b="1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endParaRP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(Environment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Ctrl &amp;Suits)</a:t>
              </a: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3440414" y="1526039"/>
            <a:ext cx="787852" cy="903645"/>
            <a:chOff x="6411582" y="4708586"/>
            <a:chExt cx="787852" cy="903645"/>
          </a:xfrm>
        </p:grpSpPr>
        <p:sp>
          <p:nvSpPr>
            <p:cNvPr id="195" name="Freeform 156"/>
            <p:cNvSpPr>
              <a:spLocks/>
            </p:cNvSpPr>
            <p:nvPr/>
          </p:nvSpPr>
          <p:spPr bwMode="auto">
            <a:xfrm>
              <a:off x="6479082" y="4708586"/>
              <a:ext cx="642527" cy="642443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" name="Line 114"/>
            <p:cNvSpPr>
              <a:spLocks noChangeShapeType="1"/>
            </p:cNvSpPr>
            <p:nvPr/>
          </p:nvSpPr>
          <p:spPr bwMode="auto">
            <a:xfrm>
              <a:off x="6806888" y="5345259"/>
              <a:ext cx="636" cy="2669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" name="Rectangle 125"/>
            <p:cNvSpPr>
              <a:spLocks noChangeArrowheads="1"/>
            </p:cNvSpPr>
            <p:nvPr/>
          </p:nvSpPr>
          <p:spPr bwMode="auto">
            <a:xfrm>
              <a:off x="6411582" y="4756256"/>
              <a:ext cx="7878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SOL -Solar 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Arrays &amp; </a:t>
              </a:r>
              <a:r>
                <a:rPr lang="en-US" sz="8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Pwr</a:t>
              </a:r>
              <a:endPara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endParaRP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Mon&amp;Ctrl</a:t>
              </a:r>
              <a:endPara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2192749" y="1429116"/>
            <a:ext cx="410735" cy="391836"/>
            <a:chOff x="7571558" y="4962643"/>
            <a:chExt cx="540136" cy="517065"/>
          </a:xfrm>
        </p:grpSpPr>
        <p:sp>
          <p:nvSpPr>
            <p:cNvPr id="252" name="Freeform 73"/>
            <p:cNvSpPr>
              <a:spLocks/>
            </p:cNvSpPr>
            <p:nvPr/>
          </p:nvSpPr>
          <p:spPr bwMode="auto">
            <a:xfrm>
              <a:off x="7571558" y="4962643"/>
              <a:ext cx="540136" cy="517065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" name="Rectangle 33"/>
            <p:cNvSpPr>
              <a:spLocks noChangeArrowheads="1"/>
            </p:cNvSpPr>
            <p:nvPr/>
          </p:nvSpPr>
          <p:spPr bwMode="auto">
            <a:xfrm>
              <a:off x="7638761" y="5087287"/>
              <a:ext cx="394201" cy="284299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Table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Services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2188365" y="1841785"/>
            <a:ext cx="410735" cy="391836"/>
            <a:chOff x="7571558" y="4962643"/>
            <a:chExt cx="540136" cy="517065"/>
          </a:xfrm>
        </p:grpSpPr>
        <p:sp>
          <p:nvSpPr>
            <p:cNvPr id="256" name="Freeform 73"/>
            <p:cNvSpPr>
              <a:spLocks/>
            </p:cNvSpPr>
            <p:nvPr/>
          </p:nvSpPr>
          <p:spPr bwMode="auto">
            <a:xfrm>
              <a:off x="7571558" y="4962643"/>
              <a:ext cx="540136" cy="517065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" name="Rectangle 33"/>
            <p:cNvSpPr>
              <a:spLocks noChangeArrowheads="1"/>
            </p:cNvSpPr>
            <p:nvPr/>
          </p:nvSpPr>
          <p:spPr bwMode="auto">
            <a:xfrm>
              <a:off x="7632438" y="5087287"/>
              <a:ext cx="406849" cy="284299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Excutive</a:t>
              </a:r>
              <a:endPara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endParaRP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Services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1758463" y="1825599"/>
            <a:ext cx="410735" cy="391836"/>
            <a:chOff x="7571558" y="4962643"/>
            <a:chExt cx="540136" cy="517065"/>
          </a:xfrm>
        </p:grpSpPr>
        <p:sp>
          <p:nvSpPr>
            <p:cNvPr id="260" name="Freeform 73"/>
            <p:cNvSpPr>
              <a:spLocks/>
            </p:cNvSpPr>
            <p:nvPr/>
          </p:nvSpPr>
          <p:spPr bwMode="auto">
            <a:xfrm>
              <a:off x="7571558" y="4962643"/>
              <a:ext cx="540136" cy="517065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" name="Rectangle 33"/>
            <p:cNvSpPr>
              <a:spLocks noChangeArrowheads="1"/>
            </p:cNvSpPr>
            <p:nvPr/>
          </p:nvSpPr>
          <p:spPr bwMode="auto">
            <a:xfrm>
              <a:off x="7613465" y="5087287"/>
              <a:ext cx="444792" cy="284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Software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Bus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264" name="Rectangle 91"/>
          <p:cNvSpPr>
            <a:spLocks noChangeArrowheads="1"/>
          </p:cNvSpPr>
          <p:nvPr/>
        </p:nvSpPr>
        <p:spPr bwMode="auto">
          <a:xfrm>
            <a:off x="2311947" y="1292365"/>
            <a:ext cx="11060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err="1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cfe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269" name="Rectangle 91"/>
          <p:cNvSpPr>
            <a:spLocks noChangeArrowheads="1"/>
          </p:cNvSpPr>
          <p:nvPr/>
        </p:nvSpPr>
        <p:spPr bwMode="auto">
          <a:xfrm>
            <a:off x="2963587" y="3808023"/>
            <a:ext cx="39433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err="1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Vpud</a:t>
            </a: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 apps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951049" y="3928182"/>
            <a:ext cx="415903" cy="1199193"/>
            <a:chOff x="2946208" y="4635394"/>
            <a:chExt cx="415903" cy="1199193"/>
          </a:xfrm>
        </p:grpSpPr>
        <p:sp>
          <p:nvSpPr>
            <p:cNvPr id="222" name="Freeform 156"/>
            <p:cNvSpPr>
              <a:spLocks/>
            </p:cNvSpPr>
            <p:nvPr/>
          </p:nvSpPr>
          <p:spPr bwMode="auto">
            <a:xfrm>
              <a:off x="2946208" y="4648567"/>
              <a:ext cx="415903" cy="387731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" name="Freeform 156"/>
            <p:cNvSpPr>
              <a:spLocks/>
            </p:cNvSpPr>
            <p:nvPr/>
          </p:nvSpPr>
          <p:spPr bwMode="auto">
            <a:xfrm>
              <a:off x="2946208" y="4750776"/>
              <a:ext cx="415903" cy="387731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" name="Freeform 156"/>
            <p:cNvSpPr>
              <a:spLocks/>
            </p:cNvSpPr>
            <p:nvPr/>
          </p:nvSpPr>
          <p:spPr bwMode="auto">
            <a:xfrm>
              <a:off x="2946208" y="4860640"/>
              <a:ext cx="415903" cy="387731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" name="Freeform 156"/>
            <p:cNvSpPr>
              <a:spLocks/>
            </p:cNvSpPr>
            <p:nvPr/>
          </p:nvSpPr>
          <p:spPr bwMode="auto">
            <a:xfrm>
              <a:off x="2946208" y="4974588"/>
              <a:ext cx="415903" cy="387731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64043" y="4635394"/>
              <a:ext cx="380232" cy="153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" b="1" dirty="0" err="1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DemCmd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2972058" y="4739742"/>
              <a:ext cx="364202" cy="153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DemTl</a:t>
              </a:r>
              <a:r>
                <a:rPr lang="en-US" sz="400" b="1" dirty="0" err="1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m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3014537" y="4853228"/>
              <a:ext cx="279244" cy="153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Diag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3006522" y="4987146"/>
              <a:ext cx="295274" cy="153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SBNx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4" name="Freeform 156"/>
            <p:cNvSpPr>
              <a:spLocks/>
            </p:cNvSpPr>
            <p:nvPr/>
          </p:nvSpPr>
          <p:spPr bwMode="auto">
            <a:xfrm>
              <a:off x="2946208" y="5119223"/>
              <a:ext cx="415903" cy="387731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" name="Freeform 156"/>
            <p:cNvSpPr>
              <a:spLocks/>
            </p:cNvSpPr>
            <p:nvPr/>
          </p:nvSpPr>
          <p:spPr bwMode="auto">
            <a:xfrm>
              <a:off x="2946208" y="5222199"/>
              <a:ext cx="415903" cy="387731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" name="Freeform 156"/>
            <p:cNvSpPr>
              <a:spLocks/>
            </p:cNvSpPr>
            <p:nvPr/>
          </p:nvSpPr>
          <p:spPr bwMode="auto">
            <a:xfrm>
              <a:off x="2946208" y="5324518"/>
              <a:ext cx="415903" cy="387731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" name="Freeform 156"/>
            <p:cNvSpPr>
              <a:spLocks/>
            </p:cNvSpPr>
            <p:nvPr/>
          </p:nvSpPr>
          <p:spPr bwMode="auto">
            <a:xfrm>
              <a:off x="2946208" y="5446856"/>
              <a:ext cx="415903" cy="387731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3015339" y="5109461"/>
              <a:ext cx="277640" cy="153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UDP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3016942" y="5208725"/>
              <a:ext cx="274434" cy="153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VHC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3018545" y="5314569"/>
              <a:ext cx="271228" cy="153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Cmt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3024155" y="5428650"/>
              <a:ext cx="260008" cy="153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Odl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cxnSp>
        <p:nvCxnSpPr>
          <p:cNvPr id="20" name="Straight Connector 19"/>
          <p:cNvCxnSpPr>
            <a:endCxn id="5" idx="1"/>
          </p:cNvCxnSpPr>
          <p:nvPr/>
        </p:nvCxnSpPr>
        <p:spPr>
          <a:xfrm>
            <a:off x="5282272" y="4943336"/>
            <a:ext cx="200061" cy="12008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>
          <a:xfrm>
            <a:off x="-18607" y="6560530"/>
            <a:ext cx="1572991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L. Prokop </a:t>
            </a:r>
            <a:fld id="{7D29F923-4228-4804-B33C-E09A083038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20" name="Group 219"/>
          <p:cNvGrpSpPr/>
          <p:nvPr/>
        </p:nvGrpSpPr>
        <p:grpSpPr>
          <a:xfrm>
            <a:off x="2684383" y="1539434"/>
            <a:ext cx="787852" cy="903645"/>
            <a:chOff x="6411537" y="4708586"/>
            <a:chExt cx="787852" cy="903645"/>
          </a:xfrm>
        </p:grpSpPr>
        <p:sp>
          <p:nvSpPr>
            <p:cNvPr id="223" name="Freeform 156"/>
            <p:cNvSpPr>
              <a:spLocks/>
            </p:cNvSpPr>
            <p:nvPr/>
          </p:nvSpPr>
          <p:spPr bwMode="auto">
            <a:xfrm>
              <a:off x="6479082" y="4708586"/>
              <a:ext cx="642527" cy="642443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Line 114"/>
            <p:cNvSpPr>
              <a:spLocks noChangeShapeType="1"/>
            </p:cNvSpPr>
            <p:nvPr/>
          </p:nvSpPr>
          <p:spPr bwMode="auto">
            <a:xfrm>
              <a:off x="6806888" y="5345259"/>
              <a:ext cx="636" cy="2669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Rectangle 125"/>
            <p:cNvSpPr>
              <a:spLocks noChangeArrowheads="1"/>
            </p:cNvSpPr>
            <p:nvPr/>
          </p:nvSpPr>
          <p:spPr bwMode="auto">
            <a:xfrm>
              <a:off x="6411537" y="4772131"/>
              <a:ext cx="7878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PRP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(Prop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Mon &amp; </a:t>
              </a:r>
              <a:r>
                <a:rPr lang="en-US" sz="8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Mgmt</a:t>
              </a: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)</a:t>
              </a:r>
            </a:p>
          </p:txBody>
        </p:sp>
      </p:grpSp>
      <p:sp>
        <p:nvSpPr>
          <p:cNvPr id="286" name="Rectangle 125"/>
          <p:cNvSpPr>
            <a:spLocks noChangeArrowheads="1"/>
          </p:cNvSpPr>
          <p:nvPr/>
        </p:nvSpPr>
        <p:spPr bwMode="auto">
          <a:xfrm>
            <a:off x="5849930" y="1646154"/>
            <a:ext cx="7878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GSM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(SM Guidance)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6422638" y="4635622"/>
            <a:ext cx="208623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numCol="1" rtlCol="0">
            <a:spAutoFit/>
          </a:bodyPr>
          <a:lstStyle/>
          <a:p>
            <a:pPr marL="115888" indent="-115888" defTabSz="14874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" b="1" dirty="0" smtClean="0">
                <a:solidFill>
                  <a:prstClr val="black"/>
                </a:solidFill>
                <a:latin typeface="Calibri" panose="020F0502020204030204"/>
              </a:rPr>
              <a:t>MULTIDISIPLINARY</a:t>
            </a:r>
          </a:p>
          <a:p>
            <a:pPr marL="115888" indent="-115888" defTabSz="14874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Custom App (BFS &amp; VPU requirements)</a:t>
            </a:r>
          </a:p>
          <a:p>
            <a:pPr marL="231775" lvl="1" indent="-115888" defTabSz="14874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BFS condition &amp; hazard monitoring</a:t>
            </a:r>
          </a:p>
          <a:p>
            <a:pPr marL="231775" lvl="1" indent="-115888" defTabSz="14874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Mode change events</a:t>
            </a:r>
          </a:p>
          <a:p>
            <a:pPr marL="231775" lvl="1" indent="-115888" defTabSz="14874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Sequence Triggering</a:t>
            </a:r>
          </a:p>
          <a:p>
            <a:pPr marL="231775" lvl="1" indent="-115888" defTabSz="14874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Possible refactor BEX from EM-1</a:t>
            </a: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5306954" y="1951303"/>
            <a:ext cx="413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40 Hz</a:t>
            </a: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4512068" y="1919616"/>
            <a:ext cx="413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40 Hz</a:t>
            </a: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6043911" y="1952621"/>
            <a:ext cx="413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40 Hz</a:t>
            </a: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6783163" y="1966371"/>
            <a:ext cx="413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40 Hz</a:t>
            </a: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7475449" y="4325928"/>
            <a:ext cx="3626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1 Hz</a:t>
            </a: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5910637" y="4408781"/>
            <a:ext cx="413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40 Hz</a:t>
            </a: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6674827" y="4243185"/>
            <a:ext cx="413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40 Hz</a:t>
            </a: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8068477" y="2844371"/>
            <a:ext cx="413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0 Hz</a:t>
            </a: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8055804" y="3570830"/>
            <a:ext cx="413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0 Hz</a:t>
            </a: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3642991" y="1912234"/>
            <a:ext cx="3626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1 Hz</a:t>
            </a: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2907922" y="1943041"/>
            <a:ext cx="413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20 Hz</a:t>
            </a: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93" name="Group 292"/>
          <p:cNvGrpSpPr/>
          <p:nvPr/>
        </p:nvGrpSpPr>
        <p:grpSpPr>
          <a:xfrm>
            <a:off x="6518173" y="542467"/>
            <a:ext cx="787852" cy="642443"/>
            <a:chOff x="6404867" y="4708586"/>
            <a:chExt cx="787852" cy="64244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94" name="Freeform 156"/>
            <p:cNvSpPr>
              <a:spLocks/>
            </p:cNvSpPr>
            <p:nvPr/>
          </p:nvSpPr>
          <p:spPr bwMode="auto">
            <a:xfrm>
              <a:off x="6479082" y="4708586"/>
              <a:ext cx="642527" cy="642443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6" name="Rectangle 125"/>
            <p:cNvSpPr>
              <a:spLocks noChangeArrowheads="1"/>
            </p:cNvSpPr>
            <p:nvPr/>
          </p:nvSpPr>
          <p:spPr bwMode="auto">
            <a:xfrm>
              <a:off x="6404867" y="4810274"/>
              <a:ext cx="7878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BFSLib</a:t>
              </a:r>
              <a:endPara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endParaRP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(C++, C?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Lib)</a:t>
              </a:r>
            </a:p>
          </p:txBody>
        </p:sp>
      </p:grpSp>
      <p:grpSp>
        <p:nvGrpSpPr>
          <p:cNvPr id="297" name="Group 296"/>
          <p:cNvGrpSpPr/>
          <p:nvPr/>
        </p:nvGrpSpPr>
        <p:grpSpPr>
          <a:xfrm>
            <a:off x="7228214" y="542665"/>
            <a:ext cx="787852" cy="642443"/>
            <a:chOff x="6404867" y="4708586"/>
            <a:chExt cx="787852" cy="64244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98" name="Freeform 156"/>
            <p:cNvSpPr>
              <a:spLocks/>
            </p:cNvSpPr>
            <p:nvPr/>
          </p:nvSpPr>
          <p:spPr bwMode="auto">
            <a:xfrm>
              <a:off x="6479082" y="4708586"/>
              <a:ext cx="642527" cy="642443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9" name="Rectangle 125"/>
            <p:cNvSpPr>
              <a:spLocks noChangeArrowheads="1"/>
            </p:cNvSpPr>
            <p:nvPr/>
          </p:nvSpPr>
          <p:spPr bwMode="auto">
            <a:xfrm>
              <a:off x="6404867" y="4810274"/>
              <a:ext cx="7878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BIF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BFS I/F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Lib)</a:t>
              </a:r>
            </a:p>
          </p:txBody>
        </p:sp>
      </p:grpSp>
      <p:grpSp>
        <p:nvGrpSpPr>
          <p:cNvPr id="300" name="Group 299"/>
          <p:cNvGrpSpPr/>
          <p:nvPr/>
        </p:nvGrpSpPr>
        <p:grpSpPr>
          <a:xfrm>
            <a:off x="5806574" y="527520"/>
            <a:ext cx="787852" cy="644895"/>
            <a:chOff x="6411356" y="4706134"/>
            <a:chExt cx="787852" cy="644895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01" name="Freeform 156"/>
            <p:cNvSpPr>
              <a:spLocks/>
            </p:cNvSpPr>
            <p:nvPr/>
          </p:nvSpPr>
          <p:spPr bwMode="auto">
            <a:xfrm>
              <a:off x="6479082" y="4708586"/>
              <a:ext cx="642527" cy="642443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2" name="Rectangle 125"/>
            <p:cNvSpPr>
              <a:spLocks noChangeArrowheads="1"/>
            </p:cNvSpPr>
            <p:nvPr/>
          </p:nvSpPr>
          <p:spPr bwMode="auto">
            <a:xfrm>
              <a:off x="6411356" y="4706134"/>
              <a:ext cx="787852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/>
              </a:r>
              <a:br>
                <a:rPr lang="en-US" sz="800" b="1" dirty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</a:br>
              <a:r>
                <a:rPr lang="en-US" sz="8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GNCLib</a:t>
              </a:r>
              <a:endPara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endParaRP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(Common</a:t>
              </a:r>
            </a:p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GNC)</a:t>
              </a:r>
            </a:p>
          </p:txBody>
        </p:sp>
      </p:grpSp>
      <p:sp>
        <p:nvSpPr>
          <p:cNvPr id="303" name="Rectangle 7"/>
          <p:cNvSpPr>
            <a:spLocks noChangeArrowheads="1"/>
          </p:cNvSpPr>
          <p:nvPr/>
        </p:nvSpPr>
        <p:spPr bwMode="auto">
          <a:xfrm>
            <a:off x="501422" y="6345923"/>
            <a:ext cx="54181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BFS Libraries</a:t>
            </a:r>
            <a:endParaRPr lang="en-US" sz="36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304" name="Freeform 6"/>
          <p:cNvSpPr>
            <a:spLocks/>
          </p:cNvSpPr>
          <p:nvPr/>
        </p:nvSpPr>
        <p:spPr bwMode="auto">
          <a:xfrm>
            <a:off x="314349" y="6331625"/>
            <a:ext cx="121780" cy="115124"/>
          </a:xfrm>
          <a:custGeom>
            <a:avLst/>
            <a:gdLst>
              <a:gd name="T0" fmla="*/ 0 w 155"/>
              <a:gd name="T1" fmla="*/ 2147483647 h 154"/>
              <a:gd name="T2" fmla="*/ 2147483647 w 155"/>
              <a:gd name="T3" fmla="*/ 2147483647 h 154"/>
              <a:gd name="T4" fmla="*/ 2147483647 w 155"/>
              <a:gd name="T5" fmla="*/ 2147483647 h 154"/>
              <a:gd name="T6" fmla="*/ 2147483647 w 155"/>
              <a:gd name="T7" fmla="*/ 2147483647 h 154"/>
              <a:gd name="T8" fmla="*/ 2147483647 w 155"/>
              <a:gd name="T9" fmla="*/ 2147483647 h 154"/>
              <a:gd name="T10" fmla="*/ 2147483647 w 155"/>
              <a:gd name="T11" fmla="*/ 2147483647 h 154"/>
              <a:gd name="T12" fmla="*/ 2147483647 w 155"/>
              <a:gd name="T13" fmla="*/ 2147483647 h 154"/>
              <a:gd name="T14" fmla="*/ 2147483647 w 155"/>
              <a:gd name="T15" fmla="*/ 2147483647 h 154"/>
              <a:gd name="T16" fmla="*/ 2147483647 w 155"/>
              <a:gd name="T17" fmla="*/ 2147483647 h 154"/>
              <a:gd name="T18" fmla="*/ 2147483647 w 155"/>
              <a:gd name="T19" fmla="*/ 2147483647 h 154"/>
              <a:gd name="T20" fmla="*/ 2147483647 w 155"/>
              <a:gd name="T21" fmla="*/ 0 h 154"/>
              <a:gd name="T22" fmla="*/ 2147483647 w 155"/>
              <a:gd name="T23" fmla="*/ 0 h 154"/>
              <a:gd name="T24" fmla="*/ 2147483647 w 155"/>
              <a:gd name="T25" fmla="*/ 0 h 154"/>
              <a:gd name="T26" fmla="*/ 2147483647 w 155"/>
              <a:gd name="T27" fmla="*/ 2147483647 h 154"/>
              <a:gd name="T28" fmla="*/ 2147483647 w 155"/>
              <a:gd name="T29" fmla="*/ 2147483647 h 154"/>
              <a:gd name="T30" fmla="*/ 2147483647 w 155"/>
              <a:gd name="T31" fmla="*/ 2147483647 h 154"/>
              <a:gd name="T32" fmla="*/ 2147483647 w 155"/>
              <a:gd name="T33" fmla="*/ 2147483647 h 154"/>
              <a:gd name="T34" fmla="*/ 2147483647 w 155"/>
              <a:gd name="T35" fmla="*/ 2147483647 h 154"/>
              <a:gd name="T36" fmla="*/ 2147483647 w 155"/>
              <a:gd name="T37" fmla="*/ 2147483647 h 154"/>
              <a:gd name="T38" fmla="*/ 2147483647 w 155"/>
              <a:gd name="T39" fmla="*/ 2147483647 h 154"/>
              <a:gd name="T40" fmla="*/ 2147483647 w 155"/>
              <a:gd name="T41" fmla="*/ 2147483647 h 154"/>
              <a:gd name="T42" fmla="*/ 2147483647 w 155"/>
              <a:gd name="T43" fmla="*/ 2147483647 h 154"/>
              <a:gd name="T44" fmla="*/ 2147483647 w 155"/>
              <a:gd name="T45" fmla="*/ 2147483647 h 154"/>
              <a:gd name="T46" fmla="*/ 2147483647 w 155"/>
              <a:gd name="T47" fmla="*/ 2147483647 h 154"/>
              <a:gd name="T48" fmla="*/ 2147483647 w 155"/>
              <a:gd name="T49" fmla="*/ 2147483647 h 154"/>
              <a:gd name="T50" fmla="*/ 2147483647 w 155"/>
              <a:gd name="T51" fmla="*/ 2147483647 h 154"/>
              <a:gd name="T52" fmla="*/ 2147483647 w 155"/>
              <a:gd name="T53" fmla="*/ 2147483647 h 154"/>
              <a:gd name="T54" fmla="*/ 2147483647 w 155"/>
              <a:gd name="T55" fmla="*/ 2147483647 h 154"/>
              <a:gd name="T56" fmla="*/ 2147483647 w 155"/>
              <a:gd name="T57" fmla="*/ 2147483647 h 154"/>
              <a:gd name="T58" fmla="*/ 2147483647 w 155"/>
              <a:gd name="T59" fmla="*/ 2147483647 h 154"/>
              <a:gd name="T60" fmla="*/ 2147483647 w 155"/>
              <a:gd name="T61" fmla="*/ 2147483647 h 154"/>
              <a:gd name="T62" fmla="*/ 2147483647 w 155"/>
              <a:gd name="T63" fmla="*/ 2147483647 h 154"/>
              <a:gd name="T64" fmla="*/ 2147483647 w 155"/>
              <a:gd name="T65" fmla="*/ 2147483647 h 154"/>
              <a:gd name="T66" fmla="*/ 2147483647 w 155"/>
              <a:gd name="T67" fmla="*/ 2147483647 h 154"/>
              <a:gd name="T68" fmla="*/ 2147483647 w 155"/>
              <a:gd name="T69" fmla="*/ 2147483647 h 154"/>
              <a:gd name="T70" fmla="*/ 2147483647 w 155"/>
              <a:gd name="T71" fmla="*/ 2147483647 h 154"/>
              <a:gd name="T72" fmla="*/ 2147483647 w 155"/>
              <a:gd name="T73" fmla="*/ 2147483647 h 154"/>
              <a:gd name="T74" fmla="*/ 2147483647 w 155"/>
              <a:gd name="T75" fmla="*/ 2147483647 h 154"/>
              <a:gd name="T76" fmla="*/ 2147483647 w 155"/>
              <a:gd name="T77" fmla="*/ 2147483647 h 154"/>
              <a:gd name="T78" fmla="*/ 2147483647 w 155"/>
              <a:gd name="T79" fmla="*/ 2147483647 h 154"/>
              <a:gd name="T80" fmla="*/ 2147483647 w 155"/>
              <a:gd name="T81" fmla="*/ 2147483647 h 154"/>
              <a:gd name="T82" fmla="*/ 2147483647 w 155"/>
              <a:gd name="T83" fmla="*/ 2147483647 h 154"/>
              <a:gd name="T84" fmla="*/ 2147483647 w 155"/>
              <a:gd name="T85" fmla="*/ 2147483647 h 154"/>
              <a:gd name="T86" fmla="*/ 2147483647 w 155"/>
              <a:gd name="T87" fmla="*/ 2147483647 h 154"/>
              <a:gd name="T88" fmla="*/ 0 w 155"/>
              <a:gd name="T89" fmla="*/ 2147483647 h 1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5"/>
              <a:gd name="T136" fmla="*/ 0 h 154"/>
              <a:gd name="T137" fmla="*/ 155 w 155"/>
              <a:gd name="T138" fmla="*/ 154 h 1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5" h="154">
                <a:moveTo>
                  <a:pt x="0" y="77"/>
                </a:moveTo>
                <a:lnTo>
                  <a:pt x="1" y="66"/>
                </a:lnTo>
                <a:lnTo>
                  <a:pt x="3" y="55"/>
                </a:lnTo>
                <a:lnTo>
                  <a:pt x="7" y="45"/>
                </a:lnTo>
                <a:lnTo>
                  <a:pt x="12" y="35"/>
                </a:lnTo>
                <a:lnTo>
                  <a:pt x="19" y="26"/>
                </a:lnTo>
                <a:lnTo>
                  <a:pt x="27" y="19"/>
                </a:lnTo>
                <a:lnTo>
                  <a:pt x="35" y="12"/>
                </a:lnTo>
                <a:lnTo>
                  <a:pt x="45" y="7"/>
                </a:lnTo>
                <a:lnTo>
                  <a:pt x="56" y="3"/>
                </a:lnTo>
                <a:lnTo>
                  <a:pt x="66" y="0"/>
                </a:lnTo>
                <a:lnTo>
                  <a:pt x="77" y="0"/>
                </a:lnTo>
                <a:lnTo>
                  <a:pt x="88" y="0"/>
                </a:lnTo>
                <a:lnTo>
                  <a:pt x="99" y="3"/>
                </a:lnTo>
                <a:lnTo>
                  <a:pt x="110" y="7"/>
                </a:lnTo>
                <a:lnTo>
                  <a:pt x="119" y="12"/>
                </a:lnTo>
                <a:lnTo>
                  <a:pt x="128" y="19"/>
                </a:lnTo>
                <a:lnTo>
                  <a:pt x="136" y="26"/>
                </a:lnTo>
                <a:lnTo>
                  <a:pt x="142" y="35"/>
                </a:lnTo>
                <a:lnTo>
                  <a:pt x="148" y="45"/>
                </a:lnTo>
                <a:lnTo>
                  <a:pt x="152" y="55"/>
                </a:lnTo>
                <a:lnTo>
                  <a:pt x="154" y="66"/>
                </a:lnTo>
                <a:lnTo>
                  <a:pt x="155" y="77"/>
                </a:lnTo>
                <a:lnTo>
                  <a:pt x="154" y="88"/>
                </a:lnTo>
                <a:lnTo>
                  <a:pt x="152" y="99"/>
                </a:lnTo>
                <a:lnTo>
                  <a:pt x="148" y="109"/>
                </a:lnTo>
                <a:lnTo>
                  <a:pt x="142" y="119"/>
                </a:lnTo>
                <a:lnTo>
                  <a:pt x="136" y="128"/>
                </a:lnTo>
                <a:lnTo>
                  <a:pt x="128" y="135"/>
                </a:lnTo>
                <a:lnTo>
                  <a:pt x="119" y="142"/>
                </a:lnTo>
                <a:lnTo>
                  <a:pt x="110" y="147"/>
                </a:lnTo>
                <a:lnTo>
                  <a:pt x="99" y="151"/>
                </a:lnTo>
                <a:lnTo>
                  <a:pt x="88" y="153"/>
                </a:lnTo>
                <a:lnTo>
                  <a:pt x="77" y="154"/>
                </a:lnTo>
                <a:lnTo>
                  <a:pt x="66" y="153"/>
                </a:lnTo>
                <a:lnTo>
                  <a:pt x="56" y="151"/>
                </a:lnTo>
                <a:lnTo>
                  <a:pt x="45" y="147"/>
                </a:lnTo>
                <a:lnTo>
                  <a:pt x="35" y="142"/>
                </a:lnTo>
                <a:lnTo>
                  <a:pt x="27" y="135"/>
                </a:lnTo>
                <a:lnTo>
                  <a:pt x="19" y="128"/>
                </a:lnTo>
                <a:lnTo>
                  <a:pt x="12" y="119"/>
                </a:lnTo>
                <a:lnTo>
                  <a:pt x="7" y="109"/>
                </a:lnTo>
                <a:lnTo>
                  <a:pt x="3" y="99"/>
                </a:lnTo>
                <a:lnTo>
                  <a:pt x="1" y="88"/>
                </a:lnTo>
                <a:lnTo>
                  <a:pt x="0" y="7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noFill/>
            <a:round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6" name="Rectangle 91"/>
          <p:cNvSpPr>
            <a:spLocks noChangeArrowheads="1"/>
          </p:cNvSpPr>
          <p:nvPr/>
        </p:nvSpPr>
        <p:spPr bwMode="auto">
          <a:xfrm>
            <a:off x="6365330" y="424899"/>
            <a:ext cx="53540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err="1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bfs</a:t>
            </a: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 shared libs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78747" y="4112558"/>
            <a:ext cx="415903" cy="726308"/>
            <a:chOff x="2484141" y="3904243"/>
            <a:chExt cx="415903" cy="726308"/>
          </a:xfrm>
        </p:grpSpPr>
        <p:sp>
          <p:nvSpPr>
            <p:cNvPr id="204" name="Freeform 156"/>
            <p:cNvSpPr>
              <a:spLocks/>
            </p:cNvSpPr>
            <p:nvPr/>
          </p:nvSpPr>
          <p:spPr bwMode="auto">
            <a:xfrm>
              <a:off x="2484141" y="3916799"/>
              <a:ext cx="415903" cy="387731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19B61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" name="Freeform 156"/>
            <p:cNvSpPr>
              <a:spLocks/>
            </p:cNvSpPr>
            <p:nvPr/>
          </p:nvSpPr>
          <p:spPr bwMode="auto">
            <a:xfrm>
              <a:off x="2484141" y="4019008"/>
              <a:ext cx="415903" cy="387731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19B61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" name="Freeform 156"/>
            <p:cNvSpPr>
              <a:spLocks/>
            </p:cNvSpPr>
            <p:nvPr/>
          </p:nvSpPr>
          <p:spPr bwMode="auto">
            <a:xfrm>
              <a:off x="2484141" y="4128872"/>
              <a:ext cx="415903" cy="387731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19B61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Freeform 156"/>
            <p:cNvSpPr>
              <a:spLocks/>
            </p:cNvSpPr>
            <p:nvPr/>
          </p:nvSpPr>
          <p:spPr bwMode="auto">
            <a:xfrm>
              <a:off x="2484141" y="4242820"/>
              <a:ext cx="415903" cy="387731"/>
            </a:xfrm>
            <a:custGeom>
              <a:avLst/>
              <a:gdLst>
                <a:gd name="T0" fmla="*/ 0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0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0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2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7" y="74"/>
                  </a:lnTo>
                  <a:lnTo>
                    <a:pt x="48" y="61"/>
                  </a:lnTo>
                  <a:lnTo>
                    <a:pt x="60" y="49"/>
                  </a:lnTo>
                  <a:lnTo>
                    <a:pt x="73" y="38"/>
                  </a:lnTo>
                  <a:lnTo>
                    <a:pt x="87" y="28"/>
                  </a:lnTo>
                  <a:lnTo>
                    <a:pt x="103" y="20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4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3" y="74"/>
                  </a:lnTo>
                  <a:lnTo>
                    <a:pt x="343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0" y="169"/>
                  </a:lnTo>
                  <a:lnTo>
                    <a:pt x="371" y="186"/>
                  </a:lnTo>
                  <a:lnTo>
                    <a:pt x="370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8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1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4"/>
                  </a:lnTo>
                  <a:lnTo>
                    <a:pt x="118" y="359"/>
                  </a:lnTo>
                  <a:lnTo>
                    <a:pt x="103" y="352"/>
                  </a:lnTo>
                  <a:lnTo>
                    <a:pt x="87" y="343"/>
                  </a:lnTo>
                  <a:lnTo>
                    <a:pt x="73" y="334"/>
                  </a:lnTo>
                  <a:lnTo>
                    <a:pt x="60" y="323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0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19B61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2562502" y="3904243"/>
              <a:ext cx="287258" cy="153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IOlib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2547899" y="4005126"/>
              <a:ext cx="312906" cy="153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cpplib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2552470" y="4121460"/>
              <a:ext cx="312906" cy="153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CFSlib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2544455" y="4255378"/>
              <a:ext cx="338554" cy="153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00" b="1" dirty="0" err="1" smtClean="0">
                  <a:solidFill>
                    <a:srgbClr val="000000"/>
                  </a:solidFill>
                  <a:latin typeface="Calibri" panose="020F0502020204030204"/>
                  <a:cs typeface="Arial" pitchFamily="34" charset="0"/>
                </a:rPr>
                <a:t>ODNlib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09" name="Rectangle 91"/>
          <p:cNvSpPr>
            <a:spLocks noChangeArrowheads="1"/>
          </p:cNvSpPr>
          <p:nvPr/>
        </p:nvSpPr>
        <p:spPr bwMode="auto">
          <a:xfrm>
            <a:off x="2535558" y="3808023"/>
            <a:ext cx="34624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err="1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Vpud</a:t>
            </a: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 libs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2333" y="5482515"/>
            <a:ext cx="3632510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numCol="2" rtlCol="0">
            <a:spAutoFit/>
          </a:bodyPr>
          <a:lstStyle/>
          <a:p>
            <a:pPr marL="341313" indent="-225425" defTabSz="1487488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black"/>
                </a:solidFill>
                <a:latin typeface="Calibri" panose="020F0502020204030204"/>
              </a:rPr>
              <a:t>MULTIDISIPLINARY</a:t>
            </a:r>
          </a:p>
          <a:p>
            <a:pPr marL="341313" indent="-225425" defTabSz="1487488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Modified SC for higher rate time response, sub second times</a:t>
            </a:r>
          </a:p>
          <a:p>
            <a:pPr marL="341313" indent="-225425" defTabSz="1487488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Multi-Discipline </a:t>
            </a:r>
            <a:r>
              <a:rPr lang="en-US" sz="800" dirty="0" err="1" smtClean="0">
                <a:solidFill>
                  <a:prstClr val="black"/>
                </a:solidFill>
                <a:latin typeface="Calibri" panose="020F0502020204030204"/>
              </a:rPr>
              <a:t>Cmd</a:t>
            </a: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 Sequences (</a:t>
            </a:r>
            <a:r>
              <a:rPr lang="en-US" sz="800" dirty="0" err="1" smtClean="0">
                <a:solidFill>
                  <a:prstClr val="black"/>
                </a:solidFill>
                <a:latin typeface="Calibri" panose="020F0502020204030204"/>
              </a:rPr>
              <a:t>RelTime</a:t>
            </a: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 &amp; </a:t>
            </a:r>
            <a:r>
              <a:rPr lang="en-US" sz="800" dirty="0" err="1" smtClean="0">
                <a:solidFill>
                  <a:prstClr val="black"/>
                </a:solidFill>
                <a:latin typeface="Calibri" panose="020F0502020204030204"/>
              </a:rPr>
              <a:t>AbsTime</a:t>
            </a: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marL="231775" lvl="1" indent="-115888" defTabSz="14874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Ascent Sequences </a:t>
            </a:r>
            <a:endParaRPr lang="en-US" sz="800" dirty="0">
              <a:solidFill>
                <a:srgbClr val="FF0000"/>
              </a:solidFill>
              <a:latin typeface="Calibri" panose="020F0502020204030204"/>
            </a:endParaRPr>
          </a:p>
          <a:p>
            <a:pPr marL="231775" lvl="1" indent="-115888" defTabSz="14874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Entry Sequences </a:t>
            </a:r>
            <a:endParaRPr lang="en-US" sz="80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marL="231775" lvl="1" indent="-115888" defTabSz="14874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" dirty="0" err="1" smtClean="0">
                <a:solidFill>
                  <a:prstClr val="black"/>
                </a:solidFill>
                <a:latin typeface="Calibri" panose="020F0502020204030204"/>
              </a:rPr>
              <a:t>Config</a:t>
            </a: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 heaters</a:t>
            </a:r>
          </a:p>
          <a:p>
            <a:pPr marL="231775" lvl="1" indent="-115888" defTabSz="14874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" dirty="0" err="1" smtClean="0">
                <a:solidFill>
                  <a:prstClr val="black"/>
                </a:solidFill>
                <a:latin typeface="Calibri" panose="020F0502020204030204"/>
              </a:rPr>
              <a:t>Config</a:t>
            </a: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 pressurization</a:t>
            </a:r>
          </a:p>
          <a:p>
            <a:pPr marL="231775" lvl="1" indent="-115888" defTabSz="14874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Manual Burn Attitude </a:t>
            </a:r>
          </a:p>
          <a:p>
            <a:pPr marL="231775" lvl="1" indent="-115888" defTabSz="14874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BFS </a:t>
            </a:r>
            <a:r>
              <a:rPr lang="en-US" sz="800" dirty="0" err="1" smtClean="0">
                <a:solidFill>
                  <a:prstClr val="black"/>
                </a:solidFill>
                <a:latin typeface="Calibri" panose="020F0502020204030204"/>
              </a:rPr>
              <a:t>Config</a:t>
            </a: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 sequences</a:t>
            </a:r>
          </a:p>
          <a:p>
            <a:pPr marL="231775" lvl="1" indent="-115888" defTabSz="14874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CM RCS prop pressurize</a:t>
            </a:r>
          </a:p>
          <a:p>
            <a:pPr marL="231775" lvl="1" indent="-115888" defTabSz="14874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Functions of EVE (EM-1’s EVE App refactored possibly)</a:t>
            </a:r>
            <a:endParaRPr lang="en-US" sz="80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marL="231775" lvl="1" indent="-115888" defTabSz="14874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  <a:latin typeface="Calibri" panose="020F0502020204030204"/>
              </a:rPr>
              <a:t>Possible Incorporate BEX from EM-1</a:t>
            </a: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0" name="Rectangle 222"/>
          <p:cNvSpPr>
            <a:spLocks noChangeArrowheads="1"/>
          </p:cNvSpPr>
          <p:nvPr/>
        </p:nvSpPr>
        <p:spPr bwMode="auto">
          <a:xfrm>
            <a:off x="1177846" y="5714287"/>
            <a:ext cx="12119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700" b="1" dirty="0" smtClean="0">
                <a:solidFill>
                  <a:srgbClr val="000000"/>
                </a:solidFill>
                <a:latin typeface="Calibri" panose="020F0502020204030204"/>
                <a:cs typeface="Arial" pitchFamily="34" charset="0"/>
              </a:rPr>
              <a:t>CFS Framework &amp; apps VPU and CC/VID</a:t>
            </a:r>
            <a:endParaRPr lang="en-US" sz="700" b="1" dirty="0">
              <a:solidFill>
                <a:srgbClr val="000000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29698" name="Right Brace 29697"/>
          <p:cNvSpPr/>
          <p:nvPr/>
        </p:nvSpPr>
        <p:spPr>
          <a:xfrm>
            <a:off x="1152144" y="5736272"/>
            <a:ext cx="200314" cy="271145"/>
          </a:xfrm>
          <a:prstGeom prst="rightBrace">
            <a:avLst>
              <a:gd name="adj1" fmla="val 19442"/>
              <a:gd name="adj2" fmla="val 5444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1" name="Line 114"/>
          <p:cNvSpPr>
            <a:spLocks noChangeShapeType="1"/>
          </p:cNvSpPr>
          <p:nvPr/>
        </p:nvSpPr>
        <p:spPr bwMode="auto">
          <a:xfrm>
            <a:off x="6243220" y="2174193"/>
            <a:ext cx="636" cy="2669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0" name="Line 114"/>
          <p:cNvSpPr>
            <a:spLocks noChangeShapeType="1"/>
          </p:cNvSpPr>
          <p:nvPr/>
        </p:nvSpPr>
        <p:spPr bwMode="auto">
          <a:xfrm flipH="1">
            <a:off x="7681352" y="2842202"/>
            <a:ext cx="259946" cy="924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128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6E6DF2-67EC-F445-804A-D61A238A05B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64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Orion Vehicle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6E6DF2-67EC-F445-804A-D61A238A05B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1628776"/>
            <a:ext cx="8334375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85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Orion Program </a:t>
            </a:r>
            <a:r>
              <a:rPr lang="en-US" dirty="0" smtClean="0"/>
              <a:t>Mission </a:t>
            </a:r>
            <a:r>
              <a:rPr lang="en-US" dirty="0"/>
              <a:t>S</a:t>
            </a:r>
            <a:r>
              <a:rPr lang="en-US" dirty="0" smtClean="0"/>
              <a:t>chedule (Wikipedia)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6E6DF2-67EC-F445-804A-D61A238A05B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234402"/>
              </p:ext>
            </p:extLst>
          </p:nvPr>
        </p:nvGraphicFramePr>
        <p:xfrm>
          <a:off x="125413" y="1395242"/>
          <a:ext cx="8944840" cy="4291813"/>
        </p:xfrm>
        <a:graphic>
          <a:graphicData uri="http://schemas.openxmlformats.org/drawingml/2006/table">
            <a:tbl>
              <a:tblPr/>
              <a:tblGrid>
                <a:gridCol w="15632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29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70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591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1810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1810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1810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1810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8356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Mission</a:t>
                      </a:r>
                    </a:p>
                  </a:txBody>
                  <a:tcPr marL="18265" marR="31964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Acronym</a:t>
                      </a:r>
                    </a:p>
                  </a:txBody>
                  <a:tcPr marL="18265" marR="31964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Rocket</a:t>
                      </a:r>
                    </a:p>
                  </a:txBody>
                  <a:tcPr marL="18265" marR="31964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Crewed</a:t>
                      </a:r>
                    </a:p>
                  </a:txBody>
                  <a:tcPr marL="18265" marR="31964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Launch date</a:t>
                      </a:r>
                    </a:p>
                  </a:txBody>
                  <a:tcPr marL="18265" marR="31964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Status</a:t>
                      </a:r>
                    </a:p>
                  </a:txBody>
                  <a:tcPr marL="18265" marR="31964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Duration</a:t>
                      </a:r>
                    </a:p>
                  </a:txBody>
                  <a:tcPr marL="18265" marR="31964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Destination</a:t>
                      </a:r>
                    </a:p>
                  </a:txBody>
                  <a:tcPr marL="18265" marR="31964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856">
                <a:tc>
                  <a:txBody>
                    <a:bodyPr/>
                    <a:lstStyle/>
                    <a:p>
                      <a:r>
                        <a:rPr lang="en-US" sz="1100" u="none" strike="noStrike">
                          <a:solidFill>
                            <a:srgbClr val="0B0080"/>
                          </a:solidFill>
                          <a:effectLst/>
                          <a:hlinkClick r:id="rId3" tooltip="Pad Abort 1 (Orion)"/>
                        </a:rPr>
                        <a:t>Pad Abort 1</a:t>
                      </a:r>
                      <a:endParaRPr lang="en-US" sz="110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PA-1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Orion LAS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</a:rPr>
                        <a:t>No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May 6, 2010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Success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F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95 seconds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strike="noStrike">
                          <a:solidFill>
                            <a:srgbClr val="0B0080"/>
                          </a:solidFill>
                          <a:effectLst/>
                          <a:hlinkClick r:id="rId4" tooltip="Troposphere"/>
                        </a:rPr>
                        <a:t>Troposphere</a:t>
                      </a:r>
                      <a:endParaRPr lang="en-US" sz="110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7038">
                <a:tc>
                  <a:txBody>
                    <a:bodyPr/>
                    <a:lstStyle/>
                    <a:p>
                      <a:r>
                        <a:rPr lang="en-US" sz="1100" u="none" strike="noStrike">
                          <a:solidFill>
                            <a:srgbClr val="0B0080"/>
                          </a:solidFill>
                          <a:effectLst/>
                          <a:hlinkClick r:id="rId5" tooltip="Exploration Flight Test 1"/>
                        </a:rPr>
                        <a:t>Exploration Flight Test 1</a:t>
                      </a:r>
                      <a:endParaRPr lang="en-US" sz="110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EFT-1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strike="noStrike">
                          <a:solidFill>
                            <a:srgbClr val="0B0080"/>
                          </a:solidFill>
                          <a:effectLst/>
                          <a:hlinkClick r:id="rId6" tooltip="Delta IV Heavy"/>
                        </a:rPr>
                        <a:t>Delta IV Heavy</a:t>
                      </a:r>
                      <a:endParaRPr lang="en-US" sz="110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</a:rPr>
                        <a:t>No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December 5, 2014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Success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F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4 hours,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24 minutes,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two orbits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High Earth orbit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2652">
                <a:tc>
                  <a:txBody>
                    <a:bodyPr/>
                    <a:lstStyle/>
                    <a:p>
                      <a:r>
                        <a:rPr lang="en-US" sz="1100" u="none" strike="noStrike">
                          <a:solidFill>
                            <a:srgbClr val="A55858"/>
                          </a:solidFill>
                          <a:effectLst/>
                          <a:hlinkClick r:id="rId7" tooltip="Ascent Abort Test 2 (page does not exist)"/>
                        </a:rPr>
                        <a:t>Ascent Abort Test 2</a:t>
                      </a:r>
                      <a:endParaRPr lang="en-US" sz="110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AA-2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strike="noStrike">
                          <a:solidFill>
                            <a:srgbClr val="0B0080"/>
                          </a:solidFill>
                          <a:effectLst/>
                          <a:hlinkClick r:id="rId8" tooltip="Orion Abort Test Booster"/>
                        </a:rPr>
                        <a:t>Orion Abort Test Booster</a:t>
                      </a:r>
                      <a:endParaRPr lang="en-US" sz="110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</a:rPr>
                        <a:t>No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April </a:t>
                      </a:r>
                      <a:r>
                        <a:rPr lang="en-US" sz="1100" dirty="0" smtClean="0">
                          <a:effectLst/>
                        </a:rPr>
                        <a:t>2019</a:t>
                      </a:r>
                      <a:endParaRPr lang="en-US" sz="1100" dirty="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Under development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Less than 3 minutes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strike="noStrike">
                          <a:solidFill>
                            <a:srgbClr val="0B0080"/>
                          </a:solidFill>
                          <a:effectLst/>
                          <a:hlinkClick r:id="rId9" tooltip="Stratosphere"/>
                        </a:rPr>
                        <a:t>Stratosphere</a:t>
                      </a:r>
                      <a:endParaRPr lang="en-US" sz="110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447">
                <a:tc>
                  <a:txBody>
                    <a:bodyPr/>
                    <a:lstStyle/>
                    <a:p>
                      <a:r>
                        <a:rPr lang="en-US" sz="1100" u="none" strike="noStrike">
                          <a:solidFill>
                            <a:srgbClr val="0B0080"/>
                          </a:solidFill>
                          <a:effectLst/>
                          <a:hlinkClick r:id="rId10" tooltip="Exploration Mission 1"/>
                        </a:rPr>
                        <a:t>Exploration Mission 1</a:t>
                      </a:r>
                      <a:endParaRPr lang="en-US" sz="110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EM-1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SLS Block 1 Crew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</a:rPr>
                        <a:t>No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effectLst/>
                        </a:rPr>
                        <a:t>2020</a:t>
                      </a:r>
                      <a:endParaRPr lang="en-US" sz="1100" dirty="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Under development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26–40 days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Lunar orbit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7735">
                <a:tc>
                  <a:txBody>
                    <a:bodyPr/>
                    <a:lstStyle/>
                    <a:p>
                      <a:r>
                        <a:rPr lang="en-US" sz="1100" u="none" strike="noStrike">
                          <a:solidFill>
                            <a:srgbClr val="0B0080"/>
                          </a:solidFill>
                          <a:effectLst/>
                          <a:hlinkClick r:id="rId11" tooltip="Exploration Mission 2"/>
                        </a:rPr>
                        <a:t>Exploration Mission 2</a:t>
                      </a:r>
                      <a:endParaRPr lang="en-US" sz="110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EM-2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SLS Block 1B Crew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</a:rPr>
                        <a:t>Yes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2023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Under development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8–21 days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Multi TLI free-return flight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100" u="none" strike="noStrike">
                          <a:solidFill>
                            <a:srgbClr val="0B0080"/>
                          </a:solidFill>
                          <a:effectLst/>
                          <a:hlinkClick r:id="rId12" tooltip="Exploration Mission 3"/>
                        </a:rPr>
                        <a:t>Exploration Mission 3</a:t>
                      </a:r>
                      <a:endParaRPr lang="en-US" sz="110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EM-3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SLS Block 1B Crew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</a:rPr>
                        <a:t>Yes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Between 2023 and 2024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</a:rPr>
                        <a:t>Planned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16–26 days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strike="noStrike">
                          <a:solidFill>
                            <a:srgbClr val="0B0080"/>
                          </a:solidFill>
                          <a:effectLst/>
                          <a:hlinkClick r:id="rId13" tooltip="Lunar Orbital Platform-Gateway"/>
                        </a:rPr>
                        <a:t>Gateway station</a:t>
                      </a:r>
                      <a:endParaRPr lang="en-US" sz="110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2652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Exploration Mission 4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EM-4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SLS Block 1B Crew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</a:rPr>
                        <a:t>Yes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2025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Planned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26–42 days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strike="noStrike">
                          <a:solidFill>
                            <a:srgbClr val="0B0080"/>
                          </a:solidFill>
                          <a:effectLst/>
                          <a:hlinkClick r:id="rId13" tooltip="Lunar Orbital Platform-Gateway"/>
                        </a:rPr>
                        <a:t>Gateway station</a:t>
                      </a:r>
                      <a:endParaRPr lang="en-US" sz="110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3873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Exploration Mission 5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EM-5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SLS Block 1B Crew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</a:rPr>
                        <a:t>Yes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2026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Planned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26–42 days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strike="noStrike">
                          <a:solidFill>
                            <a:srgbClr val="0B0080"/>
                          </a:solidFill>
                          <a:effectLst/>
                          <a:hlinkClick r:id="rId13" tooltip="Lunar Orbital Platform-Gateway"/>
                        </a:rPr>
                        <a:t>Gateway station</a:t>
                      </a:r>
                      <a:endParaRPr lang="en-US" sz="110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3615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Exploration Mission 7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EM-7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SLS Block 1B Crew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</a:rPr>
                        <a:t>Yes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2027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Planned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191–221 days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strike="noStrike">
                          <a:solidFill>
                            <a:srgbClr val="0B0080"/>
                          </a:solidFill>
                          <a:effectLst/>
                          <a:hlinkClick r:id="rId13" tooltip="Lunar Orbital Platform-Gateway"/>
                        </a:rPr>
                        <a:t>Gateway station</a:t>
                      </a:r>
                      <a:endParaRPr lang="en-US" sz="1100">
                        <a:effectLst/>
                      </a:endParaRP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49826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Exploration Mission 9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EM-9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SLS Block 2 Crew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</a:rPr>
                        <a:t>Yes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2029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</a:rPr>
                        <a:t>Planned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1 Year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Lunar orbit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27856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Exploration Mission 11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EM-11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SLS Block 2A Crew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</a:rPr>
                        <a:t>Yes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2033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</a:rPr>
                        <a:t>Planned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 years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Martian orbit</a:t>
                      </a:r>
                    </a:p>
                  </a:txBody>
                  <a:tcPr marL="18265" marR="18265" marT="9133" marB="9133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 bwMode="auto">
          <a:xfrm>
            <a:off x="58189" y="2458548"/>
            <a:ext cx="6729473" cy="1203325"/>
          </a:xfrm>
          <a:prstGeom prst="round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708652" y="3693450"/>
            <a:ext cx="1155470" cy="1993605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25413" y="6034329"/>
            <a:ext cx="537403" cy="171596"/>
          </a:xfrm>
          <a:prstGeom prst="round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569" y="5980565"/>
            <a:ext cx="3558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Current CFS Projects in Development/Test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3475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Exploration Mission 1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6E6DF2-67EC-F445-804A-D61A238A05B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1115"/>
            <a:ext cx="9144000" cy="51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84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Exploration Mission 2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6E6DF2-67EC-F445-804A-D61A238A05B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7127"/>
            <a:ext cx="9144000" cy="51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12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2"/>
            <a:ext cx="9144000" cy="595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54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CFS Projects On Orion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253" y="1219200"/>
            <a:ext cx="7772400" cy="5533292"/>
          </a:xfrm>
        </p:spPr>
        <p:txBody>
          <a:bodyPr numCol="1"/>
          <a:lstStyle/>
          <a:p>
            <a:r>
              <a:rPr lang="en-US" dirty="0" smtClean="0"/>
              <a:t>CFS Projects on Orion Missions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Orion Ascent Abort 2 Flight Test</a:t>
            </a:r>
          </a:p>
          <a:p>
            <a:pPr lvl="2"/>
            <a:r>
              <a:rPr lang="en-US" dirty="0" smtClean="0"/>
              <a:t>CFS Framework for Primary </a:t>
            </a:r>
            <a:r>
              <a:rPr lang="en-US" dirty="0"/>
              <a:t>F</a:t>
            </a:r>
            <a:r>
              <a:rPr lang="en-US" dirty="0" smtClean="0"/>
              <a:t>light Software</a:t>
            </a:r>
          </a:p>
          <a:p>
            <a:pPr lvl="2"/>
            <a:r>
              <a:rPr lang="en-US" dirty="0" smtClean="0"/>
              <a:t>Hardware:   </a:t>
            </a:r>
            <a:r>
              <a:rPr lang="en-US" dirty="0" err="1" smtClean="0"/>
              <a:t>AiTech</a:t>
            </a:r>
            <a:r>
              <a:rPr lang="en-US" dirty="0" smtClean="0"/>
              <a:t> SP0 processor</a:t>
            </a:r>
          </a:p>
          <a:p>
            <a:pPr lvl="2"/>
            <a:r>
              <a:rPr lang="en-US" dirty="0" smtClean="0"/>
              <a:t>Operating System:  VxWorks</a:t>
            </a:r>
          </a:p>
          <a:p>
            <a:pPr lvl="1"/>
            <a:r>
              <a:rPr lang="en-US" dirty="0" smtClean="0"/>
              <a:t>Orion Exploration Mission 1 &amp; 2</a:t>
            </a:r>
          </a:p>
          <a:p>
            <a:pPr lvl="2"/>
            <a:r>
              <a:rPr lang="en-US" dirty="0"/>
              <a:t>Vision Processing </a:t>
            </a:r>
            <a:r>
              <a:rPr lang="en-US" dirty="0" smtClean="0"/>
              <a:t>Unit (VPU)</a:t>
            </a:r>
            <a:endParaRPr lang="en-US" dirty="0"/>
          </a:p>
          <a:p>
            <a:pPr lvl="3"/>
            <a:r>
              <a:rPr lang="en-US" dirty="0" smtClean="0">
                <a:solidFill>
                  <a:srgbClr val="00B0F0"/>
                </a:solidFill>
              </a:rPr>
              <a:t>Backup Flight Software </a:t>
            </a:r>
          </a:p>
          <a:p>
            <a:pPr lvl="4"/>
            <a:r>
              <a:rPr lang="en-US" dirty="0" smtClean="0">
                <a:solidFill>
                  <a:srgbClr val="00B0F0"/>
                </a:solidFill>
              </a:rPr>
              <a:t>EM-1: Entry phase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B0F0"/>
                </a:solidFill>
              </a:rPr>
              <a:t>EM-2 &amp; beyond: All Flight Phases</a:t>
            </a:r>
          </a:p>
          <a:p>
            <a:pPr lvl="3"/>
            <a:r>
              <a:rPr lang="en-US" dirty="0" smtClean="0"/>
              <a:t>Hardware:  </a:t>
            </a:r>
            <a:r>
              <a:rPr lang="en-US" dirty="0" err="1" smtClean="0"/>
              <a:t>Sparc</a:t>
            </a:r>
            <a:r>
              <a:rPr lang="en-US" dirty="0" smtClean="0"/>
              <a:t> LEON 3</a:t>
            </a:r>
          </a:p>
          <a:p>
            <a:pPr lvl="3"/>
            <a:r>
              <a:rPr lang="en-US" dirty="0" smtClean="0"/>
              <a:t>Operating System:  VxWorks</a:t>
            </a:r>
          </a:p>
          <a:p>
            <a:pPr lvl="2"/>
            <a:r>
              <a:rPr lang="en-US" dirty="0" smtClean="0"/>
              <a:t>Camera </a:t>
            </a:r>
            <a:r>
              <a:rPr lang="en-US" dirty="0"/>
              <a:t>C</a:t>
            </a:r>
            <a:r>
              <a:rPr lang="en-US" dirty="0" smtClean="0"/>
              <a:t>ontroller </a:t>
            </a:r>
            <a:r>
              <a:rPr lang="en-US" dirty="0" smtClean="0"/>
              <a:t>Units – Crew Module &amp; Crew Module Adapter</a:t>
            </a:r>
          </a:p>
          <a:p>
            <a:pPr lvl="3"/>
            <a:r>
              <a:rPr lang="en-US" dirty="0" smtClean="0"/>
              <a:t>Camera controlling software </a:t>
            </a:r>
            <a:r>
              <a:rPr lang="en-US" dirty="0"/>
              <a:t>(still image &amp; motion video) </a:t>
            </a:r>
            <a:endParaRPr lang="en-US" dirty="0" smtClean="0"/>
          </a:p>
          <a:p>
            <a:pPr lvl="3"/>
            <a:r>
              <a:rPr lang="en-US" dirty="0" smtClean="0">
                <a:solidFill>
                  <a:srgbClr val="00B0F0"/>
                </a:solidFill>
              </a:rPr>
              <a:t>Optical Navigation Software</a:t>
            </a:r>
          </a:p>
          <a:p>
            <a:pPr lvl="3"/>
            <a:r>
              <a:rPr lang="en-US" dirty="0" smtClean="0"/>
              <a:t>Hardware</a:t>
            </a:r>
            <a:r>
              <a:rPr lang="en-US" dirty="0"/>
              <a:t>:   </a:t>
            </a:r>
            <a:r>
              <a:rPr lang="en-US" dirty="0" smtClean="0"/>
              <a:t>	   Intel </a:t>
            </a:r>
            <a:r>
              <a:rPr lang="en-US" dirty="0" smtClean="0"/>
              <a:t>I5 NUC</a:t>
            </a:r>
            <a:endParaRPr lang="en-US" dirty="0"/>
          </a:p>
          <a:p>
            <a:pPr lvl="3"/>
            <a:r>
              <a:rPr lang="en-US" dirty="0"/>
              <a:t>Operating System:  </a:t>
            </a:r>
            <a:r>
              <a:rPr lang="en-US" dirty="0" smtClean="0"/>
              <a:t>Ubuntu-64</a:t>
            </a:r>
            <a:endParaRPr lang="en-US" dirty="0"/>
          </a:p>
          <a:p>
            <a:pPr lvl="4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6E6DF2-67EC-F445-804A-D61A238A05B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3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AA-2 Project Introduction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359215" y="921774"/>
            <a:ext cx="7772400" cy="4876800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altLang="en-US" sz="1400" u="sng" dirty="0"/>
              <a:t>Ascent Abort 2 (AA-2) Flight Test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en-US" sz="1400" dirty="0"/>
              <a:t>AA-2 is a Development Flight Test for the Multi Purpose Crew Vehicle (MPCV) Program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en-US" sz="1400" dirty="0"/>
              <a:t>Single launch planned for </a:t>
            </a:r>
            <a:r>
              <a:rPr lang="en-US" altLang="en-US" sz="1400" dirty="0" smtClean="0"/>
              <a:t>April 2019 </a:t>
            </a:r>
            <a:r>
              <a:rPr lang="en-US" altLang="en-US" sz="1400" dirty="0"/>
              <a:t>from Space Launch Complex 46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en-US" sz="1400" dirty="0"/>
              <a:t>AA-2 will test the LAS under flight-like conditions to help certify the system for crewed missions 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en-US" sz="1400" dirty="0"/>
              <a:t>AA-2 uses a surrogate low cost, less complex booster and Crew Module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altLang="en-US" sz="1400" u="sng" dirty="0"/>
              <a:t>AA-2 Avionics &amp; Software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en-US" sz="1400" dirty="0"/>
              <a:t>Designing to use COTS avionics wherever possible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en-US" sz="1400" dirty="0"/>
              <a:t>Dual string design using cFE/CFS on VxWorks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en-US" sz="1400" dirty="0"/>
              <a:t>Reuse of ANTARES Trick Simulation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en-US" sz="1400" dirty="0"/>
              <a:t>CFS wrapped GNC Matlab/Simulink Autocode from mainline MPCV</a:t>
            </a:r>
          </a:p>
          <a:p>
            <a:pPr eaLnBrk="1" hangingPunct="1">
              <a:spcBef>
                <a:spcPts val="0"/>
              </a:spcBef>
              <a:defRPr/>
            </a:pPr>
            <a:endParaRPr lang="en-US" altLang="en-US" sz="1400" dirty="0"/>
          </a:p>
          <a:p>
            <a:pPr eaLnBrk="1" hangingPunct="1">
              <a:spcBef>
                <a:spcPts val="0"/>
              </a:spcBef>
              <a:defRPr/>
            </a:pPr>
            <a:endParaRPr lang="en-US" altLang="en-US" sz="1400" dirty="0"/>
          </a:p>
          <a:p>
            <a:pPr eaLnBrk="1" hangingPunct="1">
              <a:spcBef>
                <a:spcPts val="0"/>
              </a:spcBef>
              <a:defRPr/>
            </a:pPr>
            <a:endParaRPr lang="en-US" altLang="en-US" sz="1400" dirty="0"/>
          </a:p>
          <a:p>
            <a:pPr eaLnBrk="1" hangingPunct="1">
              <a:spcBef>
                <a:spcPts val="0"/>
              </a:spcBef>
              <a:defRPr/>
            </a:pPr>
            <a:endParaRPr lang="en-US" altLang="en-US" sz="1400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5347" y="3657600"/>
            <a:ext cx="1239504" cy="214097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925" y="3657600"/>
            <a:ext cx="1264351" cy="214097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17925" y="5881300"/>
            <a:ext cx="126435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1200" dirty="0"/>
              <a:t>Apollo Pad Abort Test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341312" y="5881300"/>
            <a:ext cx="1450395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200" dirty="0"/>
              <a:t>Apollo Ascent Abort Test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200" dirty="0"/>
              <a:t>(Little Joe II Booster)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09" y="3657600"/>
            <a:ext cx="1668106" cy="2223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243" y="3657600"/>
            <a:ext cx="1102096" cy="2223700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955116" y="5881300"/>
            <a:ext cx="126435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1200" dirty="0"/>
              <a:t>Orion Pad Abort Test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698844" y="5881300"/>
            <a:ext cx="166830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1200" dirty="0"/>
              <a:t>AA-2 Flight Test Vehicle</a:t>
            </a:r>
          </a:p>
        </p:txBody>
      </p:sp>
      <p:sp>
        <p:nvSpPr>
          <p:cNvPr id="12" name="Right Arrow 11"/>
          <p:cNvSpPr/>
          <p:nvPr/>
        </p:nvSpPr>
        <p:spPr bwMode="auto">
          <a:xfrm>
            <a:off x="4059609" y="4660489"/>
            <a:ext cx="725439" cy="357559"/>
          </a:xfrm>
          <a:prstGeom prst="rightArrow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31775" indent="-231775" eaLnBrk="1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FontTx/>
              <a:buChar char="•"/>
            </a:pP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3091" y="4688550"/>
            <a:ext cx="716394" cy="2462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00" i="1" dirty="0"/>
              <a:t>Orion</a:t>
            </a:r>
          </a:p>
        </p:txBody>
      </p:sp>
    </p:spTree>
    <p:extLst>
      <p:ext uri="{BB962C8B-B14F-4D97-AF65-F5344CB8AC3E}">
        <p14:creationId xmlns:p14="http://schemas.microsoft.com/office/powerpoint/2010/main" val="3045250521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ation Ambassadors">
  <a:themeElements>
    <a:clrScheme name="Exploration Ambassador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xploration Ambassadors">
      <a:majorFont>
        <a:latin typeface="Helvetic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>
            <a:lumMod val="7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Black Condensed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17961" dir="2700000" algn="ctr" rotWithShape="0">
            <a:schemeClr val="tx1">
              <a:alpha val="74998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Black Condensed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Exploration Ambassador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DO retreat">
  <a:themeElements>
    <a:clrScheme name="SDO retrea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DO retrea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DO retre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O retrea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524692F1A63B4EB6AB977CA1BE362C" ma:contentTypeVersion="" ma:contentTypeDescription="Create a new document." ma:contentTypeScope="" ma:versionID="d229be6ee5496714bb5ecbf4cab9973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3e687d5f98ee29b9cfcc2ff24550dc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96153C-020D-4124-9E25-0DC60625A3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6C66C70-4995-4EF1-AE59-3062FBF0CF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62E4CC-D0DA-4D74-ADFF-5AF1F51E1E4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52615</TotalTime>
  <Words>2421</Words>
  <Application>Microsoft Office PowerPoint</Application>
  <PresentationFormat>On-screen Show (4:3)</PresentationFormat>
  <Paragraphs>760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29</vt:i4>
      </vt:variant>
    </vt:vector>
  </HeadingPairs>
  <TitlesOfParts>
    <vt:vector size="55" baseType="lpstr">
      <vt:lpstr>ＭＳ Ｐゴシック</vt:lpstr>
      <vt:lpstr>Arial</vt:lpstr>
      <vt:lpstr>Calibri</vt:lpstr>
      <vt:lpstr>Calibri Light</vt:lpstr>
      <vt:lpstr>Courier New</vt:lpstr>
      <vt:lpstr>Helvetica</vt:lpstr>
      <vt:lpstr>Helvetica Neue Black Condensed</vt:lpstr>
      <vt:lpstr>Symbol</vt:lpstr>
      <vt:lpstr>Tahoma</vt:lpstr>
      <vt:lpstr>Times</vt:lpstr>
      <vt:lpstr>Times New Roman</vt:lpstr>
      <vt:lpstr>Wingdings</vt:lpstr>
      <vt:lpstr>ヒラギノ角ゴ Pro W3</vt:lpstr>
      <vt:lpstr>Exploration Ambassadors</vt:lpstr>
      <vt:lpstr>2_Office Theme</vt:lpstr>
      <vt:lpstr>3_Office Theme</vt:lpstr>
      <vt:lpstr>SDO retreat</vt:lpstr>
      <vt:lpstr>Office Theme</vt:lpstr>
      <vt:lpstr>1_Office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Core Flight Software Projects on  Orion Multi-Purpose Crew Vehicle </vt:lpstr>
      <vt:lpstr>Outline</vt:lpstr>
      <vt:lpstr>Orion Vehicle</vt:lpstr>
      <vt:lpstr>Orion Program Mission Schedule (Wikipedia)</vt:lpstr>
      <vt:lpstr>Exploration Mission 1 Overview</vt:lpstr>
      <vt:lpstr>Exploration Mission 2 Overview</vt:lpstr>
      <vt:lpstr>PowerPoint Presentation</vt:lpstr>
      <vt:lpstr>CFS Projects On Orion</vt:lpstr>
      <vt:lpstr>AA-2 Project Introduction</vt:lpstr>
      <vt:lpstr>AA-2 Flight Test Profile</vt:lpstr>
      <vt:lpstr>High-Level AA-2 Avionics Architecture</vt:lpstr>
      <vt:lpstr>AA-2 Top Level Software Block Diagram</vt:lpstr>
      <vt:lpstr>AA-2 Flight Software Architecture</vt:lpstr>
      <vt:lpstr>Optical Navigation Project Overview - Background</vt:lpstr>
      <vt:lpstr>How Optical Navigation Works</vt:lpstr>
      <vt:lpstr>Loss of Comm Navigation</vt:lpstr>
      <vt:lpstr>MPCV Camera Locations </vt:lpstr>
      <vt:lpstr>OpNav System Architecture</vt:lpstr>
      <vt:lpstr>OpNav Application Software Architecture </vt:lpstr>
      <vt:lpstr>Orion EM-1 OpNav Pass Visualization</vt:lpstr>
      <vt:lpstr>Practice Earth Pass Sample Image, Trajectory Time 39065 </vt:lpstr>
      <vt:lpstr>8.5.5 Cert 2 Backup Moon Pass Sample Image, Trajectory Time 415275</vt:lpstr>
      <vt:lpstr>Sample Off Nominal – Earth and Moon in Image during DRO </vt:lpstr>
      <vt:lpstr>Sample Off Nominal / VT-Image –  Over-Underexposures (exposure bit) for each Pass </vt:lpstr>
      <vt:lpstr>Orion Backup Flight Software</vt:lpstr>
      <vt:lpstr>Orion BFS vs. Primary Toolchain</vt:lpstr>
      <vt:lpstr>High-Level Orion Avionics Architecture</vt:lpstr>
      <vt:lpstr> EM-2 Backup Flight Software Architecture  within VPU’s CFS Framework (Planning Purposes)</vt:lpstr>
      <vt:lpstr>Backup</vt:lpstr>
    </vt:vector>
  </TitlesOfParts>
  <Company>Lockheed Martin IS&amp;GS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AES_EVA</dc:title>
  <dc:subject>Space Suits</dc:subject>
  <dc:creator>ODIN</dc:creator>
  <cp:keywords>Space suit assembly, portable life support system, EVA</cp:keywords>
  <dc:description>Owner: Ben Greene, EC</dc:description>
  <cp:lastModifiedBy>Lore Prokop</cp:lastModifiedBy>
  <cp:revision>782</cp:revision>
  <dcterms:created xsi:type="dcterms:W3CDTF">2011-03-29T13:08:48Z</dcterms:created>
  <dcterms:modified xsi:type="dcterms:W3CDTF">2018-12-03T04:14:47Z</dcterms:modified>
  <cp:category>technology development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0x01010025524692F1A63B4EB6AB977CA1BE362C</vt:lpwstr>
  </property>
</Properties>
</file>