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11" r:id="rId1"/>
  </p:sldMasterIdLst>
  <p:notesMasterIdLst>
    <p:notesMasterId r:id="rId12"/>
  </p:notesMasterIdLst>
  <p:handoutMasterIdLst>
    <p:handoutMasterId r:id="rId13"/>
  </p:handoutMasterIdLst>
  <p:sldIdLst>
    <p:sldId id="438" r:id="rId2"/>
    <p:sldId id="800" r:id="rId3"/>
    <p:sldId id="929" r:id="rId4"/>
    <p:sldId id="934" r:id="rId5"/>
    <p:sldId id="935" r:id="rId6"/>
    <p:sldId id="930" r:id="rId7"/>
    <p:sldId id="936" r:id="rId8"/>
    <p:sldId id="931" r:id="rId9"/>
    <p:sldId id="932" r:id="rId10"/>
    <p:sldId id="93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FFFF99"/>
    <a:srgbClr val="FFFF66"/>
    <a:srgbClr val="66FFFF"/>
    <a:srgbClr val="9DF7C1"/>
    <a:srgbClr val="60C99C"/>
    <a:srgbClr val="FF99FF"/>
    <a:srgbClr val="FF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4" autoAdjust="0"/>
    <p:restoredTop sz="82330" autoAdjust="0"/>
  </p:normalViewPr>
  <p:slideViewPr>
    <p:cSldViewPr>
      <p:cViewPr varScale="1">
        <p:scale>
          <a:sx n="112" d="100"/>
          <a:sy n="112" d="100"/>
        </p:scale>
        <p:origin x="200" y="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38" y="-126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044BD263-FBDD-C34E-9FDF-4AAFB826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2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69" y="4416110"/>
            <a:ext cx="5610865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defTabSz="9348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48" tIns="46773" rIns="93548" bIns="46773" numCol="1" anchor="b" anchorCtr="0" compatLnSpc="1">
            <a:prstTxWarp prst="textNoShape">
              <a:avLst/>
            </a:prstTxWarp>
          </a:bodyPr>
          <a:lstStyle>
            <a:lvl1pPr algn="r" defTabSz="934850">
              <a:defRPr sz="1200"/>
            </a:lvl1pPr>
          </a:lstStyle>
          <a:p>
            <a:pPr>
              <a:defRPr/>
            </a:pPr>
            <a:fld id="{9230DA5F-1913-9446-82C7-73054FF9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2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EF54F-5A22-6249-88BC-048BF00F4563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83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6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3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2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1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83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05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5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3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C8660-A5F5-0D4D-8A9E-63DEB2302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31D39-B374-CE4B-B7FA-254ED0AE9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8C703-32C5-E048-AE08-EE3474AC0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B7107-891A-A54D-8BC3-AC41092D6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36550">
              <a:buFontTx/>
              <a:buChar char="-"/>
              <a:defRPr/>
            </a:lvl2pPr>
            <a:lvl3pPr marL="968375" indent="-282575">
              <a:buFont typeface="Arial" pitchFamily="34" charset="0"/>
              <a:buChar char="•"/>
              <a:defRPr/>
            </a:lvl3pPr>
            <a:lvl4pPr marL="1263650" indent="-295275">
              <a:buFont typeface="Arial" pitchFamily="34" charset="0"/>
              <a:buChar char="­"/>
              <a:defRPr/>
            </a:lvl4pPr>
            <a:lvl5pPr marL="1546225" indent="-282575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409700" y="6553200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6967" y="6553200"/>
            <a:ext cx="4840941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cFS FY19 Program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7133" y="6561667"/>
            <a:ext cx="990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8ED3F-0BD2-EF47-A58F-FC7D8C741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0D9B-444E-E94A-9EC9-D6DC0E12C6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 marL="685800" indent="-336550">
              <a:buFontTx/>
              <a:buChar char="-"/>
              <a:defRPr sz="18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F573-0519-7D49-978F-C7CB7FC68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E3C24-296B-CD45-9C8E-5296DBC2B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1376" y="6342592"/>
            <a:ext cx="726142" cy="365125"/>
          </a:xfrm>
        </p:spPr>
        <p:txBody>
          <a:bodyPr/>
          <a:lstStyle/>
          <a:p>
            <a:pPr>
              <a:defRPr/>
            </a:pPr>
            <a:r>
              <a:rPr lang="en-US"/>
              <a:t>10/19/17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44709"/>
            <a:ext cx="4840941" cy="365125"/>
          </a:xfrm>
        </p:spPr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94450"/>
            <a:ext cx="990600" cy="365125"/>
          </a:xfrm>
        </p:spPr>
        <p:txBody>
          <a:bodyPr/>
          <a:lstStyle/>
          <a:p>
            <a:pPr>
              <a:defRPr/>
            </a:pPr>
            <a:fld id="{7007F26C-ECC2-A040-A713-723C25751C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 marL="685800" indent="-336550">
              <a:buFontTx/>
              <a:buChar char="-"/>
              <a:defRPr sz="2000"/>
            </a:lvl2pPr>
            <a:lvl3pPr marL="968375" indent="-282575">
              <a:buFont typeface="Arial" pitchFamily="34" charset="0"/>
              <a:buChar char="•"/>
              <a:defRPr sz="1800"/>
            </a:lvl3pPr>
            <a:lvl4pPr marL="1263650" indent="-295275">
              <a:buFont typeface="Arial" pitchFamily="34" charset="0"/>
              <a:buChar char="­"/>
              <a:defRPr sz="1800"/>
            </a:lvl4pPr>
            <a:lvl5pPr marL="1546225" indent="-282575">
              <a:buFont typeface="Arial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10/19/17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cFS FY19 Program Plan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E4AAB-1FC7-F54B-9B40-F66B47E306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60633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43000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371600" y="64582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10/19/17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492875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cFS FY19 Program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96579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93A755-E055-384E-A75A-66171D4BB7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" descr="Macintosh HD:Users:pmhughes:Documents:Microsoft User Data:Saved Attachments:"/>
          <p:cNvPicPr>
            <a:picLocks noChangeAspect="1" noChangeArrowheads="1"/>
          </p:cNvPicPr>
          <p:nvPr userDrawn="1"/>
        </p:nvPicPr>
        <p:blipFill>
          <a:blip r:embed="rId14" r:link="rId15">
            <a:lum bright="-4000" contrast="28000"/>
          </a:blip>
          <a:srcRect/>
          <a:stretch>
            <a:fillRect/>
          </a:stretch>
        </p:blipFill>
        <p:spPr bwMode="auto">
          <a:xfrm>
            <a:off x="76200" y="23004"/>
            <a:ext cx="10541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01869"/>
            <a:ext cx="1093442" cy="80219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Tx/>
        <a:buChar char="-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Arial" pitchFamily="34" charset="0"/>
        <a:buChar char="­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8899525" y="927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8925" y="1447800"/>
            <a:ext cx="8610600" cy="16619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Garamond" charset="0"/>
                <a:ea typeface="Times New Roman" charset="0"/>
                <a:cs typeface="Times New Roman" charset="0"/>
              </a:rPr>
              <a:t>Core Flight System (</a:t>
            </a:r>
            <a:r>
              <a:rPr lang="en-US" sz="3600" b="1" dirty="0" err="1">
                <a:latin typeface="Garamond" charset="0"/>
                <a:ea typeface="Times New Roman" charset="0"/>
                <a:cs typeface="Times New Roman" charset="0"/>
              </a:rPr>
              <a:t>cFS</a:t>
            </a:r>
            <a:r>
              <a:rPr lang="en-US" sz="3600" b="1" dirty="0">
                <a:latin typeface="Garamond" charset="0"/>
                <a:ea typeface="Times New Roman" charset="0"/>
                <a:cs typeface="Times New Roman" charset="0"/>
              </a:rPr>
              <a:t>)</a:t>
            </a:r>
          </a:p>
          <a:p>
            <a:pPr algn="ctr"/>
            <a:r>
              <a:rPr lang="en-US" sz="3600" b="1" dirty="0">
                <a:latin typeface="Garamond" charset="0"/>
                <a:ea typeface="Times New Roman" charset="0"/>
                <a:cs typeface="Times New Roman" charset="0"/>
              </a:rPr>
              <a:t>Platform Update</a:t>
            </a:r>
          </a:p>
          <a:p>
            <a:pPr algn="ctr"/>
            <a:r>
              <a:rPr lang="en-US" sz="3600" b="1" dirty="0">
                <a:latin typeface="Garamond" charset="0"/>
                <a:ea typeface="Times New Roman" charset="0"/>
                <a:cs typeface="Times New Roman" charset="0"/>
              </a:rPr>
              <a:t>FSW Workshop 2018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698624" y="4573928"/>
            <a:ext cx="5791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1600" dirty="0">
              <a:latin typeface="Garamond" charset="0"/>
            </a:endParaRPr>
          </a:p>
          <a:p>
            <a:pPr algn="ctr"/>
            <a:r>
              <a:rPr lang="en-US" b="1" dirty="0">
                <a:latin typeface="Garamond" charset="0"/>
              </a:rPr>
              <a:t>Alan Cudmore</a:t>
            </a:r>
          </a:p>
          <a:p>
            <a:pPr algn="ctr"/>
            <a:r>
              <a:rPr lang="en-US" b="1" dirty="0">
                <a:latin typeface="Garamond" charset="0"/>
              </a:rPr>
              <a:t>December 3,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7F26C-ECC2-A040-A713-723C25751C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762000"/>
          </a:xfrm>
        </p:spPr>
        <p:txBody>
          <a:bodyPr/>
          <a:lstStyle/>
          <a:p>
            <a:r>
              <a:rPr lang="en-US" sz="2400" dirty="0"/>
              <a:t>On the Radar</a:t>
            </a:r>
            <a:br>
              <a:rPr lang="en-US" sz="2400" dirty="0"/>
            </a:br>
            <a:r>
              <a:rPr lang="en-US" sz="2400" dirty="0"/>
              <a:t>Unknown Time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/>
              <a:t>Device Abstraction ideas</a:t>
            </a:r>
          </a:p>
          <a:p>
            <a:pPr lvl="1"/>
            <a:r>
              <a:rPr lang="en-US" dirty="0"/>
              <a:t>Several ongoing efforts, but no official direction</a:t>
            </a:r>
          </a:p>
          <a:p>
            <a:pPr lvl="1"/>
            <a:r>
              <a:rPr lang="en-US" dirty="0"/>
              <a:t>Hopefully more traction in FY19</a:t>
            </a:r>
          </a:p>
          <a:p>
            <a:r>
              <a:rPr lang="en-US" b="1" dirty="0"/>
              <a:t>What platforms would you like to see supported?</a:t>
            </a:r>
          </a:p>
          <a:p>
            <a:pPr lvl="1"/>
            <a:r>
              <a:rPr lang="en-US" dirty="0"/>
              <a:t>ARINC 653 reference platform integrated into the official repositories?</a:t>
            </a:r>
          </a:p>
          <a:p>
            <a:pPr lvl="1"/>
            <a:r>
              <a:rPr lang="en-US" dirty="0" err="1"/>
              <a:t>NuttX</a:t>
            </a:r>
            <a:r>
              <a:rPr lang="en-US" dirty="0"/>
              <a:t>, Zephyr RTOS?</a:t>
            </a:r>
          </a:p>
          <a:p>
            <a:pPr lvl="1"/>
            <a:r>
              <a:rPr lang="en-US" dirty="0" err="1"/>
              <a:t>cFS</a:t>
            </a:r>
            <a:r>
              <a:rPr lang="en-US" dirty="0"/>
              <a:t> for Resource constrained environments?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8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967" y="911132"/>
            <a:ext cx="8153400" cy="5650535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Background</a:t>
            </a:r>
          </a:p>
          <a:p>
            <a:r>
              <a:rPr lang="en-US" sz="1600" dirty="0"/>
              <a:t>State of </a:t>
            </a:r>
            <a:r>
              <a:rPr lang="en-US" sz="1600" dirty="0" err="1"/>
              <a:t>cFS</a:t>
            </a:r>
            <a:r>
              <a:rPr lang="en-US" sz="1600" dirty="0"/>
              <a:t> Platforms</a:t>
            </a:r>
          </a:p>
          <a:p>
            <a:pPr lvl="1"/>
            <a:r>
              <a:rPr lang="en-US" sz="1600" dirty="0"/>
              <a:t>Current Supported Platforms</a:t>
            </a:r>
          </a:p>
          <a:p>
            <a:pPr lvl="1"/>
            <a:r>
              <a:rPr lang="en-US" sz="1600" dirty="0"/>
              <a:t>Current/Upcoming Platforms for GSFC Projects</a:t>
            </a:r>
          </a:p>
          <a:p>
            <a:r>
              <a:rPr lang="en-US" sz="1600" dirty="0"/>
              <a:t>Planned </a:t>
            </a:r>
            <a:r>
              <a:rPr lang="en-US" sz="1600" dirty="0" err="1"/>
              <a:t>cFS</a:t>
            </a:r>
            <a:r>
              <a:rPr lang="en-US" sz="1600" dirty="0"/>
              <a:t> Platform Updates – Near Term</a:t>
            </a:r>
          </a:p>
          <a:p>
            <a:pPr lvl="1"/>
            <a:r>
              <a:rPr lang="en-US" sz="1600" dirty="0"/>
              <a:t>Generic Platform Updates</a:t>
            </a:r>
          </a:p>
          <a:p>
            <a:pPr lvl="1"/>
            <a:r>
              <a:rPr lang="en-US" sz="1600" dirty="0"/>
              <a:t>Operating System Updates</a:t>
            </a:r>
          </a:p>
          <a:p>
            <a:r>
              <a:rPr lang="en-US" sz="1600" dirty="0"/>
              <a:t>Planned </a:t>
            </a:r>
            <a:r>
              <a:rPr lang="en-US" sz="1600" dirty="0" err="1"/>
              <a:t>cFS</a:t>
            </a:r>
            <a:r>
              <a:rPr lang="en-US" sz="1600" dirty="0"/>
              <a:t> Platform Updates – Medium/Long Term</a:t>
            </a:r>
          </a:p>
          <a:p>
            <a:pPr lvl="1"/>
            <a:r>
              <a:rPr lang="en-US" sz="1600" dirty="0"/>
              <a:t>API Documentation and Porting Guide</a:t>
            </a:r>
          </a:p>
          <a:p>
            <a:pPr lvl="1"/>
            <a:r>
              <a:rPr lang="en-US" sz="1600" dirty="0"/>
              <a:t>Platform Support Package Integration Test Suite</a:t>
            </a:r>
          </a:p>
          <a:p>
            <a:pPr lvl="1"/>
            <a:r>
              <a:rPr lang="en-US" sz="1600" dirty="0"/>
              <a:t>File Systems support – EEFS and others</a:t>
            </a:r>
          </a:p>
          <a:p>
            <a:r>
              <a:rPr lang="en-US" sz="1600" dirty="0"/>
              <a:t>On the Radar – Unknown Timeframe</a:t>
            </a:r>
          </a:p>
          <a:p>
            <a:pPr lvl="1"/>
            <a:r>
              <a:rPr lang="en-US" sz="1600" dirty="0" err="1"/>
              <a:t>FreeRTOS</a:t>
            </a:r>
            <a:r>
              <a:rPr lang="en-US" sz="1600" dirty="0"/>
              <a:t> ?</a:t>
            </a:r>
          </a:p>
          <a:p>
            <a:pPr lvl="1"/>
            <a:r>
              <a:rPr lang="en-US" sz="1600" dirty="0"/>
              <a:t>Static Loader?</a:t>
            </a:r>
          </a:p>
          <a:p>
            <a:pPr lvl="1"/>
            <a:r>
              <a:rPr lang="en-US" sz="1600" dirty="0"/>
              <a:t>Support for Constrained resource environments</a:t>
            </a:r>
          </a:p>
          <a:p>
            <a:pPr lvl="1"/>
            <a:r>
              <a:rPr lang="en-US" sz="1600" dirty="0"/>
              <a:t>What platforms would you like to see supported?</a:t>
            </a:r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8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b="1" i="1" dirty="0" err="1"/>
              <a:t>cFS</a:t>
            </a:r>
            <a:r>
              <a:rPr lang="en-US" b="1" i="1" dirty="0"/>
              <a:t> Platform</a:t>
            </a:r>
            <a:r>
              <a:rPr lang="en-US" dirty="0"/>
              <a:t> refers to:</a:t>
            </a:r>
          </a:p>
          <a:p>
            <a:pPr lvl="1"/>
            <a:r>
              <a:rPr lang="en-US" dirty="0"/>
              <a:t>The Operating System Abstraction Layer (OSAL)</a:t>
            </a:r>
          </a:p>
          <a:p>
            <a:pPr lvl="1"/>
            <a:r>
              <a:rPr lang="en-US" dirty="0"/>
              <a:t>The Platform Support Package (PSP)</a:t>
            </a:r>
          </a:p>
          <a:p>
            <a:pPr lvl="1"/>
            <a:r>
              <a:rPr lang="en-US" dirty="0"/>
              <a:t>And the underlying:</a:t>
            </a:r>
          </a:p>
          <a:p>
            <a:pPr lvl="2"/>
            <a:r>
              <a:rPr lang="en-US" dirty="0"/>
              <a:t>Operating Systems / board support packages</a:t>
            </a:r>
          </a:p>
          <a:p>
            <a:pPr lvl="2"/>
            <a:r>
              <a:rPr lang="en-US" dirty="0"/>
              <a:t>Device drivers</a:t>
            </a:r>
          </a:p>
          <a:p>
            <a:pPr lvl="2"/>
            <a:r>
              <a:rPr lang="en-US" dirty="0"/>
              <a:t>File Systems</a:t>
            </a:r>
          </a:p>
          <a:p>
            <a:pPr lvl="2"/>
            <a:r>
              <a:rPr lang="en-US" dirty="0"/>
              <a:t>Development tools</a:t>
            </a:r>
          </a:p>
          <a:p>
            <a:r>
              <a:rPr lang="en-US" dirty="0"/>
              <a:t>For a </a:t>
            </a:r>
            <a:r>
              <a:rPr lang="en-US" dirty="0" err="1"/>
              <a:t>cFS</a:t>
            </a:r>
            <a:r>
              <a:rPr lang="en-US" dirty="0"/>
              <a:t> project or mission, the OSAL should not have to be modified.</a:t>
            </a:r>
          </a:p>
          <a:p>
            <a:r>
              <a:rPr lang="en-US" dirty="0"/>
              <a:t>For a </a:t>
            </a:r>
            <a:r>
              <a:rPr lang="en-US" dirty="0" err="1"/>
              <a:t>cFS</a:t>
            </a:r>
            <a:r>
              <a:rPr lang="en-US" dirty="0"/>
              <a:t> project or mission, there will be some level of customization required to the PSP</a:t>
            </a:r>
          </a:p>
          <a:p>
            <a:r>
              <a:rPr lang="en-US" dirty="0"/>
              <a:t>With proper documentation, test suites, and a way to independently release PSPs, it should be possible to develop and exchange PSPs without them being part of the “official” release. </a:t>
            </a:r>
          </a:p>
          <a:p>
            <a:r>
              <a:rPr lang="en-US" b="1" dirty="0"/>
              <a:t>A goal of the </a:t>
            </a:r>
            <a:r>
              <a:rPr lang="en-US" b="1" dirty="0" err="1"/>
              <a:t>cFS</a:t>
            </a:r>
            <a:r>
              <a:rPr lang="en-US" b="1" dirty="0"/>
              <a:t> project to provide complete OSAL implementations and reference Platform Support Packages to serve as project starting points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3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</a:t>
            </a:r>
            <a:r>
              <a:rPr lang="en-US" dirty="0" err="1"/>
              <a:t>cFS</a:t>
            </a:r>
            <a:r>
              <a:rPr lang="en-US" dirty="0"/>
              <a:t> Platforms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Current Supported </a:t>
            </a:r>
            <a:r>
              <a:rPr lang="en-US" b="1" dirty="0" err="1"/>
              <a:t>cFS</a:t>
            </a:r>
            <a:r>
              <a:rPr lang="en-US" b="1" dirty="0"/>
              <a:t> Platforms</a:t>
            </a:r>
          </a:p>
          <a:p>
            <a:pPr lvl="1"/>
            <a:r>
              <a:rPr lang="en-US" dirty="0"/>
              <a:t>Operating Systems</a:t>
            </a:r>
          </a:p>
          <a:p>
            <a:pPr lvl="2"/>
            <a:r>
              <a:rPr lang="en-US" dirty="0"/>
              <a:t>POSIX/Linux</a:t>
            </a:r>
          </a:p>
          <a:p>
            <a:pPr lvl="2"/>
            <a:r>
              <a:rPr lang="en-US" dirty="0"/>
              <a:t>RTEMS (4.10/4.11)</a:t>
            </a:r>
          </a:p>
          <a:p>
            <a:pPr lvl="2"/>
            <a:r>
              <a:rPr lang="en-US" dirty="0"/>
              <a:t>VxWorks (6.9)</a:t>
            </a:r>
          </a:p>
          <a:p>
            <a:pPr lvl="1"/>
            <a:r>
              <a:rPr lang="en-US" dirty="0"/>
              <a:t>Reference Platform Support Packages</a:t>
            </a:r>
          </a:p>
          <a:p>
            <a:pPr lvl="2"/>
            <a:r>
              <a:rPr lang="en-US" dirty="0"/>
              <a:t>mcp750-vxworks6.4</a:t>
            </a:r>
          </a:p>
          <a:p>
            <a:pPr lvl="3"/>
            <a:r>
              <a:rPr lang="en-US" dirty="0"/>
              <a:t>Original board and OS that </a:t>
            </a:r>
            <a:r>
              <a:rPr lang="en-US" dirty="0" err="1"/>
              <a:t>cFE</a:t>
            </a:r>
            <a:r>
              <a:rPr lang="en-US" dirty="0"/>
              <a:t> was developed on</a:t>
            </a:r>
          </a:p>
          <a:p>
            <a:pPr lvl="2"/>
            <a:r>
              <a:rPr lang="en-US" dirty="0"/>
              <a:t>sp0-vworks6.9</a:t>
            </a:r>
          </a:p>
          <a:p>
            <a:pPr lvl="3"/>
            <a:r>
              <a:rPr lang="en-US" dirty="0"/>
              <a:t>Freescale 8548, e500 core VxWorks 6.9</a:t>
            </a:r>
          </a:p>
          <a:p>
            <a:pPr lvl="3"/>
            <a:r>
              <a:rPr lang="en-US" dirty="0"/>
              <a:t>This is an updated platform to replace the MCP750</a:t>
            </a:r>
          </a:p>
          <a:p>
            <a:pPr lvl="2"/>
            <a:r>
              <a:rPr lang="en-US" dirty="0"/>
              <a:t>pc-</a:t>
            </a:r>
            <a:r>
              <a:rPr lang="en-US" dirty="0" err="1"/>
              <a:t>linux</a:t>
            </a:r>
            <a:endParaRPr lang="en-US" dirty="0"/>
          </a:p>
          <a:p>
            <a:pPr lvl="3"/>
            <a:r>
              <a:rPr lang="en-US" dirty="0"/>
              <a:t>Used as the starting point for a number of </a:t>
            </a:r>
            <a:r>
              <a:rPr lang="en-US" dirty="0" err="1"/>
              <a:t>linux</a:t>
            </a:r>
            <a:r>
              <a:rPr lang="en-US" dirty="0"/>
              <a:t> based platforms (x86, ARM, </a:t>
            </a:r>
            <a:r>
              <a:rPr lang="en-US" dirty="0" err="1"/>
              <a:t>microblaze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grut699-vxworks6</a:t>
            </a:r>
          </a:p>
          <a:p>
            <a:pPr lvl="3"/>
            <a:r>
              <a:rPr lang="en-US" dirty="0"/>
              <a:t>Early work used in porting the </a:t>
            </a:r>
            <a:r>
              <a:rPr lang="en-US" dirty="0" err="1"/>
              <a:t>cFS</a:t>
            </a:r>
            <a:r>
              <a:rPr lang="en-US" dirty="0"/>
              <a:t> to the LEON3/VxWorks GR699 development board</a:t>
            </a:r>
          </a:p>
          <a:p>
            <a:pPr lvl="2"/>
            <a:r>
              <a:rPr lang="en-US" dirty="0"/>
              <a:t>pc-</a:t>
            </a:r>
            <a:r>
              <a:rPr lang="en-US" dirty="0" err="1"/>
              <a:t>rtems</a:t>
            </a:r>
            <a:endParaRPr lang="en-US" dirty="0"/>
          </a:p>
          <a:p>
            <a:pPr lvl="3"/>
            <a:r>
              <a:rPr lang="en-US" dirty="0"/>
              <a:t>RTEMS 4.11 / i686 QEMU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</a:t>
            </a:r>
            <a:r>
              <a:rPr lang="en-US" dirty="0" err="1"/>
              <a:t>cFS</a:t>
            </a:r>
            <a:r>
              <a:rPr lang="en-US" dirty="0"/>
              <a:t> Platforms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Current/Upcoming GSFC Project Platforms</a:t>
            </a:r>
          </a:p>
          <a:p>
            <a:pPr lvl="1"/>
            <a:r>
              <a:rPr lang="en-US" sz="1600" dirty="0"/>
              <a:t>Completed CubeSats:</a:t>
            </a:r>
          </a:p>
          <a:p>
            <a:pPr lvl="2"/>
            <a:r>
              <a:rPr lang="en-US" sz="1400" dirty="0" err="1"/>
              <a:t>Dellingr</a:t>
            </a:r>
            <a:r>
              <a:rPr lang="en-US" sz="1400" dirty="0"/>
              <a:t> – In orbit for over 1 year</a:t>
            </a:r>
          </a:p>
          <a:p>
            <a:pPr lvl="3"/>
            <a:r>
              <a:rPr lang="en-US" sz="1200" dirty="0" err="1"/>
              <a:t>FreeRTOS</a:t>
            </a:r>
            <a:r>
              <a:rPr lang="en-US" sz="1200" dirty="0"/>
              <a:t> 9, </a:t>
            </a:r>
            <a:r>
              <a:rPr lang="en-US" sz="1200" dirty="0" err="1"/>
              <a:t>Gomspace</a:t>
            </a:r>
            <a:r>
              <a:rPr lang="en-US" sz="1200" dirty="0"/>
              <a:t> </a:t>
            </a:r>
            <a:r>
              <a:rPr lang="en-US" sz="1200" dirty="0" err="1"/>
              <a:t>Nanomind</a:t>
            </a:r>
            <a:r>
              <a:rPr lang="en-US" sz="1200" dirty="0"/>
              <a:t> A712D</a:t>
            </a:r>
          </a:p>
          <a:p>
            <a:pPr lvl="3"/>
            <a:r>
              <a:rPr lang="en-US" sz="1200" dirty="0"/>
              <a:t>This is not a complete platform port, and has not been merged into the </a:t>
            </a:r>
            <a:r>
              <a:rPr lang="en-US" sz="1200" dirty="0" err="1"/>
              <a:t>cFS</a:t>
            </a:r>
            <a:r>
              <a:rPr lang="en-US" sz="1200" dirty="0"/>
              <a:t> repositories</a:t>
            </a:r>
          </a:p>
          <a:p>
            <a:pPr lvl="2"/>
            <a:r>
              <a:rPr lang="en-US" sz="1400" dirty="0"/>
              <a:t>STF-1 – Delivered for Launch – target date 12/2018</a:t>
            </a:r>
          </a:p>
          <a:p>
            <a:pPr lvl="3"/>
            <a:r>
              <a:rPr lang="en-US" sz="1200" dirty="0" err="1"/>
              <a:t>FreeRTOS</a:t>
            </a:r>
            <a:r>
              <a:rPr lang="en-US" sz="1200" dirty="0"/>
              <a:t> 9, </a:t>
            </a:r>
            <a:r>
              <a:rPr lang="en-US" sz="1200" dirty="0" err="1"/>
              <a:t>Gomspace</a:t>
            </a:r>
            <a:r>
              <a:rPr lang="en-US" sz="1200" dirty="0"/>
              <a:t> </a:t>
            </a:r>
            <a:r>
              <a:rPr lang="en-US" sz="1200" dirty="0" err="1"/>
              <a:t>Nanomind</a:t>
            </a:r>
            <a:r>
              <a:rPr lang="en-US" sz="1200" dirty="0"/>
              <a:t> A3200</a:t>
            </a:r>
          </a:p>
          <a:p>
            <a:pPr lvl="2"/>
            <a:r>
              <a:rPr lang="en-US" sz="1400" dirty="0" err="1"/>
              <a:t>CeREs</a:t>
            </a:r>
            <a:r>
              <a:rPr lang="en-US" sz="1400" dirty="0"/>
              <a:t> – Delivered for Launch – target date 12/2018</a:t>
            </a:r>
          </a:p>
          <a:p>
            <a:pPr lvl="3"/>
            <a:r>
              <a:rPr lang="en-US" sz="1200" dirty="0" err="1"/>
              <a:t>Cubesat</a:t>
            </a:r>
            <a:r>
              <a:rPr lang="en-US" sz="1200" dirty="0"/>
              <a:t>/</a:t>
            </a:r>
            <a:r>
              <a:rPr lang="en-US" sz="1200" dirty="0" err="1"/>
              <a:t>Chrec</a:t>
            </a:r>
            <a:r>
              <a:rPr lang="en-US" sz="1200" dirty="0"/>
              <a:t> Space Processor </a:t>
            </a:r>
            <a:r>
              <a:rPr lang="en-US" sz="1200" dirty="0" err="1"/>
              <a:t>Xlinux</a:t>
            </a:r>
            <a:r>
              <a:rPr lang="en-US" sz="1200" dirty="0"/>
              <a:t> Zynq – ARM A9 Linux</a:t>
            </a:r>
          </a:p>
          <a:p>
            <a:pPr lvl="1"/>
            <a:r>
              <a:rPr lang="en-US" sz="1600" dirty="0"/>
              <a:t>Upcoming </a:t>
            </a:r>
            <a:r>
              <a:rPr lang="en-US" sz="1600" dirty="0" err="1"/>
              <a:t>Cubesats</a:t>
            </a:r>
            <a:r>
              <a:rPr lang="en-US" sz="1600" dirty="0"/>
              <a:t>:</a:t>
            </a:r>
          </a:p>
          <a:p>
            <a:pPr lvl="2"/>
            <a:r>
              <a:rPr lang="en-US" sz="1400" dirty="0" err="1"/>
              <a:t>PetitSat</a:t>
            </a:r>
            <a:r>
              <a:rPr lang="en-US" sz="1400" dirty="0"/>
              <a:t> </a:t>
            </a:r>
            <a:r>
              <a:rPr lang="en-US" sz="1400" dirty="0" err="1"/>
              <a:t>amd</a:t>
            </a:r>
            <a:r>
              <a:rPr lang="en-US" sz="1400" dirty="0"/>
              <a:t> </a:t>
            </a:r>
            <a:r>
              <a:rPr lang="en-US" sz="1400" dirty="0" err="1"/>
              <a:t>BurstCube</a:t>
            </a:r>
            <a:endParaRPr lang="en-US" sz="1400" dirty="0"/>
          </a:p>
          <a:p>
            <a:pPr lvl="3"/>
            <a:r>
              <a:rPr lang="en-US" sz="1200" dirty="0" err="1"/>
              <a:t>Cubesat</a:t>
            </a:r>
            <a:r>
              <a:rPr lang="en-US" sz="1200" dirty="0"/>
              <a:t> Space Processor Xilinx Zynq – ARM A9 Linux</a:t>
            </a:r>
          </a:p>
          <a:p>
            <a:pPr lvl="2"/>
            <a:r>
              <a:rPr lang="en-US" sz="1400" dirty="0" err="1"/>
              <a:t>GTOSat</a:t>
            </a:r>
            <a:endParaRPr lang="en-US" sz="1400" dirty="0"/>
          </a:p>
          <a:p>
            <a:pPr lvl="3"/>
            <a:r>
              <a:rPr lang="en-US" sz="1200" dirty="0"/>
              <a:t>Custom LEON3-FT / RTEMS</a:t>
            </a:r>
          </a:p>
          <a:p>
            <a:pPr lvl="1"/>
            <a:r>
              <a:rPr lang="en-US" sz="1600" dirty="0"/>
              <a:t>GEDI / NICER</a:t>
            </a:r>
          </a:p>
          <a:p>
            <a:pPr lvl="2"/>
            <a:r>
              <a:rPr lang="en-US" sz="1400" dirty="0"/>
              <a:t>PowerPC 440 / VxWorks 6.7</a:t>
            </a:r>
            <a:endParaRPr lang="en-US" sz="1800" dirty="0"/>
          </a:p>
          <a:p>
            <a:pPr lvl="1"/>
            <a:r>
              <a:rPr lang="en-US" sz="1600" dirty="0"/>
              <a:t>PACE / OCI</a:t>
            </a:r>
          </a:p>
          <a:p>
            <a:pPr lvl="2"/>
            <a:r>
              <a:rPr lang="en-US" sz="1400" dirty="0"/>
              <a:t>MUSTANG (custom LEON3 Dual core + LEON3-FT in RTG4 FPGA) / VxWorks</a:t>
            </a:r>
          </a:p>
          <a:p>
            <a:pPr lvl="1"/>
            <a:r>
              <a:rPr lang="en-US" sz="1600" dirty="0"/>
              <a:t>WFIRST</a:t>
            </a:r>
          </a:p>
          <a:p>
            <a:pPr lvl="2"/>
            <a:r>
              <a:rPr lang="en-US" sz="1400" dirty="0"/>
              <a:t>Custom LEON4 / RTEMS 5.x</a:t>
            </a:r>
          </a:p>
          <a:p>
            <a:pPr lvl="3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6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762000"/>
          </a:xfrm>
        </p:spPr>
        <p:txBody>
          <a:bodyPr/>
          <a:lstStyle/>
          <a:p>
            <a:r>
              <a:rPr lang="en-US" sz="2400" dirty="0"/>
              <a:t>Planned </a:t>
            </a:r>
            <a:r>
              <a:rPr lang="en-US" sz="2400" dirty="0" err="1"/>
              <a:t>cFS</a:t>
            </a:r>
            <a:r>
              <a:rPr lang="en-US" sz="2400" dirty="0"/>
              <a:t> Platform Updates</a:t>
            </a:r>
            <a:br>
              <a:rPr lang="en-US" sz="2400" dirty="0"/>
            </a:br>
            <a:r>
              <a:rPr lang="en-US" sz="2400" dirty="0"/>
              <a:t>Near Term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Generic Platform Updates</a:t>
            </a:r>
          </a:p>
          <a:p>
            <a:pPr lvl="1"/>
            <a:r>
              <a:rPr lang="en-US" dirty="0"/>
              <a:t>Symmetric Multi Processing (SMP) Support</a:t>
            </a:r>
          </a:p>
          <a:p>
            <a:pPr lvl="2"/>
            <a:r>
              <a:rPr lang="en-US" dirty="0"/>
              <a:t>Updates to OSAL API, PSP, and </a:t>
            </a:r>
            <a:r>
              <a:rPr lang="en-US" dirty="0" err="1"/>
              <a:t>cFE</a:t>
            </a:r>
            <a:r>
              <a:rPr lang="en-US" dirty="0"/>
              <a:t> Core Executive Services were made during a joint GSFC/APL IRAD</a:t>
            </a:r>
          </a:p>
          <a:p>
            <a:pPr lvl="2"/>
            <a:r>
              <a:rPr lang="en-US" dirty="0"/>
              <a:t>These updates have been integrated into the latest OSAL/PSP/</a:t>
            </a:r>
            <a:r>
              <a:rPr lang="en-US" dirty="0" err="1"/>
              <a:t>cFE</a:t>
            </a:r>
            <a:r>
              <a:rPr lang="en-US" dirty="0"/>
              <a:t> Core releases for the PACE project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cFS</a:t>
            </a:r>
            <a:r>
              <a:rPr lang="en-US" dirty="0"/>
              <a:t> community is currently evaluating these changes and developing an integration plan for the next official releases</a:t>
            </a:r>
          </a:p>
          <a:p>
            <a:pPr lvl="1"/>
            <a:r>
              <a:rPr lang="en-US" dirty="0"/>
              <a:t>OS Abstraction Layer Next Gen (OSAL NG)</a:t>
            </a:r>
          </a:p>
          <a:p>
            <a:pPr lvl="2"/>
            <a:r>
              <a:rPr lang="en-US" dirty="0"/>
              <a:t>The OSAL ”Next Gen” is an API compatible OSAL refactoring that:</a:t>
            </a:r>
          </a:p>
          <a:p>
            <a:pPr lvl="3"/>
            <a:r>
              <a:rPr lang="en-US" dirty="0"/>
              <a:t>Eliminates redundant code in the OSAL</a:t>
            </a:r>
          </a:p>
          <a:p>
            <a:pPr lvl="3"/>
            <a:r>
              <a:rPr lang="en-US" dirty="0"/>
              <a:t>Makes it easier to port the OSAL to new operating systems</a:t>
            </a:r>
          </a:p>
          <a:p>
            <a:pPr lvl="2"/>
            <a:r>
              <a:rPr lang="en-US" dirty="0"/>
              <a:t>The OSAL NG drops in to the source directory and co-exists with the current OSAL</a:t>
            </a:r>
          </a:p>
          <a:p>
            <a:pPr lvl="2"/>
            <a:r>
              <a:rPr lang="en-US" dirty="0"/>
              <a:t>Has been advanced to the development branch in the </a:t>
            </a:r>
            <a:r>
              <a:rPr lang="en-US" dirty="0" err="1"/>
              <a:t>bablefish</a:t>
            </a:r>
            <a:r>
              <a:rPr lang="en-US" dirty="0"/>
              <a:t> repository</a:t>
            </a:r>
          </a:p>
          <a:p>
            <a:pPr lvl="2"/>
            <a:r>
              <a:rPr lang="en-US" dirty="0"/>
              <a:t>Targeting the next release</a:t>
            </a:r>
          </a:p>
          <a:p>
            <a:pPr lvl="1"/>
            <a:r>
              <a:rPr lang="en-US" dirty="0"/>
              <a:t>Network Stream API </a:t>
            </a:r>
            <a:r>
              <a:rPr lang="en-US"/>
              <a:t>in the OSAL</a:t>
            </a:r>
            <a:endParaRPr lang="en-US" dirty="0"/>
          </a:p>
          <a:p>
            <a:pPr lvl="2"/>
            <a:r>
              <a:rPr lang="en-US" dirty="0"/>
              <a:t>Used to abstract network socket communication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1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762000"/>
          </a:xfrm>
        </p:spPr>
        <p:txBody>
          <a:bodyPr/>
          <a:lstStyle/>
          <a:p>
            <a:r>
              <a:rPr lang="en-US" sz="2400" dirty="0"/>
              <a:t>Planned </a:t>
            </a:r>
            <a:r>
              <a:rPr lang="en-US" sz="2400" dirty="0" err="1"/>
              <a:t>cFS</a:t>
            </a:r>
            <a:r>
              <a:rPr lang="en-US" sz="2400" dirty="0"/>
              <a:t> Platform Updates</a:t>
            </a:r>
            <a:br>
              <a:rPr lang="en-US" sz="2400" dirty="0"/>
            </a:br>
            <a:r>
              <a:rPr lang="en-US" sz="2400" dirty="0"/>
              <a:t>Near Term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Upcoming Operating System Updates</a:t>
            </a:r>
          </a:p>
          <a:p>
            <a:pPr lvl="1"/>
            <a:r>
              <a:rPr lang="en-US" dirty="0"/>
              <a:t>RTEMS</a:t>
            </a:r>
          </a:p>
          <a:p>
            <a:pPr lvl="2"/>
            <a:r>
              <a:rPr lang="en-US" dirty="0"/>
              <a:t>Update to RTEMS 5.x</a:t>
            </a:r>
          </a:p>
          <a:p>
            <a:pPr lvl="2"/>
            <a:r>
              <a:rPr lang="en-US" dirty="0"/>
              <a:t>Support SMP</a:t>
            </a:r>
          </a:p>
          <a:p>
            <a:pPr lvl="2"/>
            <a:r>
              <a:rPr lang="en-US" dirty="0"/>
              <a:t>Support the new Dynamic Loader</a:t>
            </a:r>
          </a:p>
          <a:p>
            <a:pPr lvl="2"/>
            <a:r>
              <a:rPr lang="en-US" dirty="0"/>
              <a:t>Consider switching to the “self contained” mutexes for performance</a:t>
            </a:r>
          </a:p>
          <a:p>
            <a:pPr lvl="1"/>
            <a:r>
              <a:rPr lang="en-US" dirty="0"/>
              <a:t>VxWorks</a:t>
            </a:r>
          </a:p>
          <a:p>
            <a:pPr lvl="2"/>
            <a:r>
              <a:rPr lang="en-US" dirty="0"/>
              <a:t>Support SMP in VxWorks 6.9</a:t>
            </a:r>
          </a:p>
          <a:p>
            <a:pPr lvl="1"/>
            <a:r>
              <a:rPr lang="en-US" dirty="0"/>
              <a:t>Linux</a:t>
            </a:r>
          </a:p>
          <a:p>
            <a:pPr lvl="2"/>
            <a:r>
              <a:rPr lang="en-US" dirty="0"/>
              <a:t>Support SMP</a:t>
            </a:r>
          </a:p>
          <a:p>
            <a:pPr lvl="2"/>
            <a:r>
              <a:rPr lang="en-US" dirty="0" err="1"/>
              <a:t>Xenomai</a:t>
            </a:r>
            <a:r>
              <a:rPr lang="en-US" dirty="0"/>
              <a:t> support?</a:t>
            </a:r>
          </a:p>
          <a:p>
            <a:r>
              <a:rPr lang="en-US" b="1" dirty="0"/>
              <a:t>Goal: To have easy to use reference platform support for VxWorks, Linux/POSIX, and RTEMS 5.x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0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762000"/>
          </a:xfrm>
        </p:spPr>
        <p:txBody>
          <a:bodyPr/>
          <a:lstStyle/>
          <a:p>
            <a:r>
              <a:rPr lang="en-US" sz="2400" dirty="0"/>
              <a:t>Planned </a:t>
            </a:r>
            <a:r>
              <a:rPr lang="en-US" sz="2400" dirty="0" err="1"/>
              <a:t>cFS</a:t>
            </a:r>
            <a:r>
              <a:rPr lang="en-US" sz="2400" dirty="0"/>
              <a:t> Platform Updates</a:t>
            </a:r>
            <a:br>
              <a:rPr lang="en-US" sz="2400" dirty="0"/>
            </a:br>
            <a:r>
              <a:rPr lang="en-US" sz="2400" dirty="0"/>
              <a:t>Medium to Long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179"/>
            <a:ext cx="8153400" cy="4653221"/>
          </a:xfrm>
        </p:spPr>
        <p:txBody>
          <a:bodyPr>
            <a:normAutofit fontScale="92500"/>
          </a:bodyPr>
          <a:lstStyle/>
          <a:p>
            <a:r>
              <a:rPr lang="en-US" dirty="0"/>
              <a:t>API Documentation and Porting Guide</a:t>
            </a:r>
          </a:p>
          <a:p>
            <a:pPr lvl="1"/>
            <a:r>
              <a:rPr lang="en-US" dirty="0"/>
              <a:t>The PSP API document and Porting Guide are long overview</a:t>
            </a:r>
          </a:p>
          <a:p>
            <a:pPr lvl="1"/>
            <a:r>
              <a:rPr lang="en-US" dirty="0"/>
              <a:t>Goal is to make some progress on this in FY19</a:t>
            </a:r>
          </a:p>
          <a:p>
            <a:r>
              <a:rPr lang="en-US" dirty="0"/>
              <a:t>Platform Support Package Integration Test Suite</a:t>
            </a:r>
          </a:p>
          <a:p>
            <a:pPr lvl="1"/>
            <a:r>
              <a:rPr lang="en-US" dirty="0"/>
              <a:t>A PSP integration test suite would help validate new PSPs</a:t>
            </a:r>
          </a:p>
          <a:p>
            <a:r>
              <a:rPr lang="en-US" dirty="0"/>
              <a:t>GSFC Compatibility/Test lab</a:t>
            </a:r>
          </a:p>
          <a:p>
            <a:pPr lvl="1"/>
            <a:r>
              <a:rPr lang="en-US" dirty="0"/>
              <a:t>Would like to start building up a GSFC compatibility lab</a:t>
            </a:r>
          </a:p>
          <a:p>
            <a:r>
              <a:rPr lang="en-US" b="1" dirty="0"/>
              <a:t>Goal: Provide the tools that the users need to develop and test Platform Support Packages for unique missions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5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04800"/>
            <a:ext cx="6870700" cy="762000"/>
          </a:xfrm>
        </p:spPr>
        <p:txBody>
          <a:bodyPr/>
          <a:lstStyle/>
          <a:p>
            <a:r>
              <a:rPr lang="en-US" sz="2400" dirty="0"/>
              <a:t>On the Radar</a:t>
            </a:r>
            <a:br>
              <a:rPr lang="en-US" sz="2400" dirty="0"/>
            </a:br>
            <a:r>
              <a:rPr lang="en-US" sz="2400" dirty="0"/>
              <a:t>Unknown Time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967" y="1082233"/>
            <a:ext cx="8153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FreeRTOS</a:t>
            </a:r>
            <a:r>
              <a:rPr lang="en-US" dirty="0"/>
              <a:t> support ?</a:t>
            </a:r>
          </a:p>
          <a:p>
            <a:pPr lvl="1"/>
            <a:r>
              <a:rPr lang="en-US" dirty="0"/>
              <a:t>There is continued interest in </a:t>
            </a:r>
            <a:r>
              <a:rPr lang="en-US" dirty="0" err="1"/>
              <a:t>cFS</a:t>
            </a:r>
            <a:r>
              <a:rPr lang="en-US" dirty="0"/>
              <a:t> on </a:t>
            </a:r>
            <a:r>
              <a:rPr lang="en-US" dirty="0" err="1"/>
              <a:t>FreeRTOS</a:t>
            </a:r>
            <a:endParaRPr lang="en-US" dirty="0"/>
          </a:p>
          <a:p>
            <a:pPr lvl="1"/>
            <a:r>
              <a:rPr lang="en-US" dirty="0"/>
              <a:t>Requires extra components</a:t>
            </a:r>
          </a:p>
          <a:p>
            <a:pPr lvl="2"/>
            <a:r>
              <a:rPr lang="en-US" dirty="0"/>
              <a:t>Dynamic Loader</a:t>
            </a:r>
          </a:p>
          <a:p>
            <a:pPr lvl="3"/>
            <a:r>
              <a:rPr lang="en-US" dirty="0"/>
              <a:t>GSFC Static Loader or </a:t>
            </a:r>
            <a:r>
              <a:rPr lang="en-US" dirty="0" err="1"/>
              <a:t>NuttX</a:t>
            </a:r>
            <a:r>
              <a:rPr lang="en-US" dirty="0"/>
              <a:t> elf module loader</a:t>
            </a:r>
          </a:p>
          <a:p>
            <a:pPr lvl="3"/>
            <a:r>
              <a:rPr lang="en-US" dirty="0"/>
              <a:t>Or just support single binary images without dynamic loading</a:t>
            </a:r>
          </a:p>
          <a:p>
            <a:pPr lvl="2"/>
            <a:r>
              <a:rPr lang="en-US" dirty="0"/>
              <a:t>File System API</a:t>
            </a:r>
          </a:p>
          <a:p>
            <a:pPr lvl="3"/>
            <a:r>
              <a:rPr lang="en-US" dirty="0"/>
              <a:t>Ideal would be a Virtual File System Layer (VFS)</a:t>
            </a:r>
          </a:p>
          <a:p>
            <a:pPr lvl="2"/>
            <a:r>
              <a:rPr lang="en-US" dirty="0"/>
              <a:t>File systems</a:t>
            </a:r>
          </a:p>
          <a:p>
            <a:pPr lvl="3"/>
            <a:r>
              <a:rPr lang="en-US" dirty="0"/>
              <a:t>RAM Disk (</a:t>
            </a:r>
            <a:r>
              <a:rPr lang="en-US" dirty="0" err="1"/>
              <a:t>fatfs</a:t>
            </a:r>
            <a:r>
              <a:rPr lang="en-US" dirty="0"/>
              <a:t> with ram driver)</a:t>
            </a:r>
          </a:p>
          <a:p>
            <a:pPr lvl="3"/>
            <a:r>
              <a:rPr lang="en-US" dirty="0"/>
              <a:t>Non Volatile disk for tables and startup script</a:t>
            </a:r>
          </a:p>
          <a:p>
            <a:pPr lvl="4"/>
            <a:r>
              <a:rPr lang="en-US" dirty="0"/>
              <a:t>Could use GSFC EEPROM File System</a:t>
            </a:r>
          </a:p>
          <a:p>
            <a:r>
              <a:rPr lang="en-US" dirty="0"/>
              <a:t>Simplification of the OSAL file system code?</a:t>
            </a:r>
          </a:p>
          <a:p>
            <a:pPr lvl="1"/>
            <a:r>
              <a:rPr lang="en-US" dirty="0"/>
              <a:t>Lightweight layer over the POSIX file system API</a:t>
            </a:r>
          </a:p>
          <a:p>
            <a:pPr lvl="1"/>
            <a:r>
              <a:rPr lang="en-US" dirty="0"/>
              <a:t>Simple path mapping API instead of volume table</a:t>
            </a:r>
          </a:p>
          <a:p>
            <a:pPr lvl="1"/>
            <a:r>
              <a:rPr lang="en-US" dirty="0"/>
              <a:t>Do not have code in OSAL to create and format volumes</a:t>
            </a:r>
          </a:p>
          <a:p>
            <a:r>
              <a:rPr lang="en-US" dirty="0"/>
              <a:t>GSFC Static Loader and EEPROM file system?</a:t>
            </a:r>
          </a:p>
          <a:p>
            <a:pPr lvl="1"/>
            <a:r>
              <a:rPr lang="en-US" dirty="0"/>
              <a:t>Both used on MMS</a:t>
            </a:r>
          </a:p>
          <a:p>
            <a:pPr lvl="1"/>
            <a:r>
              <a:rPr lang="en-US" dirty="0"/>
              <a:t>Static loader used on </a:t>
            </a:r>
            <a:r>
              <a:rPr lang="en-US" dirty="0" err="1"/>
              <a:t>Dellingr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A82B3-7FAA-2247-A7F2-AD7BE64352F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82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956</Words>
  <Application>Microsoft Macintosh PowerPoint</Application>
  <PresentationFormat>On-screen Show (4:3)</PresentationFormat>
  <Paragraphs>160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Garamond</vt:lpstr>
      <vt:lpstr>News Gothic MT</vt:lpstr>
      <vt:lpstr>Times New Roman</vt:lpstr>
      <vt:lpstr>Wingdings 2</vt:lpstr>
      <vt:lpstr>Breeze</vt:lpstr>
      <vt:lpstr>PowerPoint Presentation</vt:lpstr>
      <vt:lpstr>Agenda</vt:lpstr>
      <vt:lpstr>Background</vt:lpstr>
      <vt:lpstr>State of cFS Platforms (1)</vt:lpstr>
      <vt:lpstr>State of cFS Platforms (2)</vt:lpstr>
      <vt:lpstr>Planned cFS Platform Updates Near Term (1)</vt:lpstr>
      <vt:lpstr>Planned cFS Platform Updates Near Term (2)</vt:lpstr>
      <vt:lpstr>Planned cFS Platform Updates Medium to Long Term</vt:lpstr>
      <vt:lpstr>On the Radar Unknown Time Frame</vt:lpstr>
      <vt:lpstr>On the Radar Unknown Time Frame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2013-07-29T16:29:50Z</dcterms:created>
  <dcterms:modified xsi:type="dcterms:W3CDTF">2018-12-03T14:25:42Z</dcterms:modified>
</cp:coreProperties>
</file>