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333" r:id="rId3"/>
    <p:sldId id="416" r:id="rId4"/>
    <p:sldId id="398" r:id="rId5"/>
    <p:sldId id="399" r:id="rId6"/>
    <p:sldId id="407" r:id="rId7"/>
    <p:sldId id="400" r:id="rId8"/>
    <p:sldId id="417" r:id="rId9"/>
    <p:sldId id="401" r:id="rId10"/>
    <p:sldId id="402" r:id="rId11"/>
    <p:sldId id="406" r:id="rId12"/>
    <p:sldId id="418" r:id="rId13"/>
    <p:sldId id="408" r:id="rId14"/>
    <p:sldId id="409" r:id="rId15"/>
    <p:sldId id="410" r:id="rId16"/>
    <p:sldId id="412" r:id="rId17"/>
    <p:sldId id="411" r:id="rId18"/>
    <p:sldId id="414" r:id="rId19"/>
    <p:sldId id="413" r:id="rId20"/>
    <p:sldId id="415" r:id="rId21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61324" autoAdjust="0"/>
  </p:normalViewPr>
  <p:slideViewPr>
    <p:cSldViewPr>
      <p:cViewPr varScale="1">
        <p:scale>
          <a:sx n="56" d="100"/>
          <a:sy n="56" d="100"/>
        </p:scale>
        <p:origin x="2280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067" y="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EFEC5C9-E948-4550-9030-B90CFC44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8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background is in GNC software</a:t>
            </a:r>
            <a:r>
              <a:rPr lang="en-US" baseline="0" dirty="0" smtClean="0"/>
              <a:t> development</a:t>
            </a:r>
            <a:r>
              <a:rPr lang="en-US" dirty="0" smtClean="0"/>
              <a:t>, doing more and more software</a:t>
            </a:r>
            <a:r>
              <a:rPr lang="en-US" baseline="0" dirty="0" smtClean="0"/>
              <a:t> </a:t>
            </a:r>
            <a:r>
              <a:rPr lang="en-US" dirty="0" smtClean="0"/>
              <a:t>infrastructure</a:t>
            </a:r>
            <a:r>
              <a:rPr lang="en-US" baseline="0" dirty="0" smtClean="0"/>
              <a:t> </a:t>
            </a:r>
            <a:r>
              <a:rPr lang="en-US" dirty="0" smtClean="0"/>
              <a:t>these days</a:t>
            </a:r>
          </a:p>
          <a:p>
            <a:r>
              <a:rPr lang="en-US" dirty="0" smtClean="0"/>
              <a:t>Here to talk about some of the tools</a:t>
            </a:r>
            <a:r>
              <a:rPr lang="en-US" baseline="0" dirty="0" smtClean="0"/>
              <a:t> we’re using at GSFC, including ECI, SIL, and CCDD</a:t>
            </a:r>
          </a:p>
          <a:p>
            <a:r>
              <a:rPr lang="en-US" baseline="0" dirty="0" smtClean="0"/>
              <a:t>Will explain that alphabet soup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Quick note, first…</a:t>
            </a:r>
          </a:p>
          <a:p>
            <a:r>
              <a:rPr lang="en-US" baseline="0" dirty="0" smtClean="0"/>
              <a:t>I support a couple of projects at GSFC, which I’ll be speaking to today… </a:t>
            </a:r>
          </a:p>
          <a:p>
            <a:r>
              <a:rPr lang="en-US" baseline="0" dirty="0" smtClean="0"/>
              <a:t>I don’t necessarily have perspective on the whole software development effort across Goddard, so this overview isn’t comprehensive</a:t>
            </a:r>
          </a:p>
          <a:p>
            <a:r>
              <a:rPr lang="en-US" baseline="0" dirty="0" smtClean="0"/>
              <a:t>May be other teams using some of these tools in other ways at GSFC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555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Open source project created and maintained by JSC for use with Lunar Gateway, source and executables on </a:t>
            </a:r>
            <a:r>
              <a:rPr lang="en-US" baseline="0" dirty="0" err="1" smtClean="0"/>
              <a:t>github</a:t>
            </a:r>
            <a:endParaRPr lang="en-US" baseline="0" dirty="0" smtClean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CCDD is designed to manage software interface and provides tools for generating artifacts from interface definitions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Got this diagram from CCDD user’s guide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Center block: Spreadsheet-like editing interface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To left: Database backend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Top: scripting API for generating artifacts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Right: supports a number of import/export formats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Bottom: web interface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Going to talk about the two projects I’m involved with CCDD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28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Diagram modified</a:t>
            </a:r>
            <a:r>
              <a:rPr lang="en-US" baseline="0" dirty="0" smtClean="0"/>
              <a:t> from the one found on last slide to show PACE’s development workflow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PACE is using </a:t>
            </a:r>
            <a:r>
              <a:rPr lang="en-US" dirty="0" err="1" smtClean="0"/>
              <a:t>git</a:t>
            </a:r>
            <a:r>
              <a:rPr lang="en-US" dirty="0" smtClean="0"/>
              <a:t> for</a:t>
            </a:r>
            <a:r>
              <a:rPr lang="en-US" baseline="0" dirty="0" smtClean="0"/>
              <a:t> configuration management during development of its FSW and GNC analysis and code</a:t>
            </a:r>
          </a:p>
          <a:p>
            <a:r>
              <a:rPr lang="en-US" baseline="0" dirty="0" smtClean="0"/>
              <a:t>Git is a distributed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 management tool, using CCDD in distributed manner as well</a:t>
            </a:r>
          </a:p>
          <a:p>
            <a:r>
              <a:rPr lang="en-US" baseline="0" dirty="0" smtClean="0"/>
              <a:t>Utilizing CCDD’s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import/export and </a:t>
            </a:r>
            <a:r>
              <a:rPr lang="en-US" baseline="0" dirty="0" err="1" smtClean="0"/>
              <a:t>git</a:t>
            </a:r>
            <a:r>
              <a:rPr lang="en-US" baseline="0" dirty="0" smtClean="0"/>
              <a:t> hooks to automate management of the CCDD database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Whenever developer commits code, in background export CCDD database to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and add the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to the commit</a:t>
            </a:r>
          </a:p>
          <a:p>
            <a:r>
              <a:rPr lang="en-US" baseline="0" dirty="0" smtClean="0"/>
              <a:t>Whenever developer checks out a branch, in background import </a:t>
            </a:r>
            <a:r>
              <a:rPr lang="en-US" baseline="0" dirty="0" err="1" smtClean="0"/>
              <a:t>json</a:t>
            </a:r>
            <a:r>
              <a:rPr lang="en-US" baseline="0" dirty="0" smtClean="0"/>
              <a:t> into CCDD</a:t>
            </a:r>
          </a:p>
          <a:p>
            <a:r>
              <a:rPr lang="en-US" baseline="0" dirty="0" smtClean="0"/>
              <a:t>CCDD always contains the interface definitions matching the code the developer is working on</a:t>
            </a:r>
          </a:p>
          <a:p>
            <a:r>
              <a:rPr lang="en-US" baseline="0" dirty="0" smtClean="0"/>
              <a:t>CM system always contains the interface definitions to match the code, in a way that’s human readable and diff/merge-able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Moving to the left…</a:t>
            </a:r>
          </a:p>
          <a:p>
            <a:r>
              <a:rPr lang="en-US" baseline="0" dirty="0" smtClean="0"/>
              <a:t>Scripts are implemented in python (easy to write, good testing/mocking tools which allows unit testing of scripts outside of CCDD)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Products: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-Generate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code which provides all definitions needed for Simulink development (message buses, parameter tables, enumeration, event, flag definitions)</a:t>
            </a:r>
          </a:p>
          <a:p>
            <a:r>
              <a:rPr lang="en-US" baseline="0" dirty="0" smtClean="0"/>
              <a:t>-Ground system artifacts including ITOS rec files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, telemetry, command, table definitions) and basic pages for displaying data</a:t>
            </a:r>
          </a:p>
          <a:p>
            <a:r>
              <a:rPr lang="en-US" baseline="0" dirty="0" smtClean="0"/>
              <a:t>Note: Despite the fact that CCDD ships with scripts to generate these, had to write our own due to requirements on PACE database organization, but useful as a template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-Generate latex ICD containing definition of each app’s packets, parameter tables, commands, events, status flags, and enumerations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ICD is modular, some tables/definitions are reused as part of hand-written Algorithm Description Document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 directly related to CCDD, but also generate Version Description Document from </a:t>
            </a:r>
            <a:r>
              <a:rPr lang="en-US" baseline="0" dirty="0" err="1" smtClean="0"/>
              <a:t>git</a:t>
            </a:r>
            <a:r>
              <a:rPr lang="en-US" baseline="0" dirty="0" smtClean="0"/>
              <a:t> commits/issues via </a:t>
            </a:r>
            <a:r>
              <a:rPr lang="en-US" baseline="0" dirty="0" err="1" smtClean="0"/>
              <a:t>gitlab</a:t>
            </a:r>
            <a:r>
              <a:rPr lang="en-US" baseline="0" dirty="0" smtClean="0"/>
              <a:t> API</a:t>
            </a:r>
          </a:p>
          <a:p>
            <a:endParaRPr lang="en-US" dirty="0" smtClean="0"/>
          </a:p>
          <a:p>
            <a:r>
              <a:rPr lang="en-US" dirty="0" smtClean="0"/>
              <a:t>Everything</a:t>
            </a:r>
            <a:r>
              <a:rPr lang="en-US" baseline="0" dirty="0" smtClean="0"/>
              <a:t> defining PACE GNC interfaces is defined in one place, everything else is generated from that definition</a:t>
            </a:r>
          </a:p>
          <a:p>
            <a:r>
              <a:rPr lang="en-US" baseline="0" dirty="0" smtClean="0"/>
              <a:t>Always up to date, documentation is easy to generate and is delivered with build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6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WFIRST</a:t>
            </a:r>
            <a:r>
              <a:rPr lang="en-US" baseline="0" dirty="0" smtClean="0"/>
              <a:t> is pre-PDR, studying how CCDD might fit into FSW development architecture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42 is an analysis tool written by the Goddard ACS branch, WFIRST is looking at integrating code from 42 into FSW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WFIRST uses CCDD, looking 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Scope of CCDD management? Just the interface between the GNC and FSW teams? Or the entire FSW?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Best architecture for multiple teams using CCDD? Distributed like PACE? Centralized? Centralized with integrators?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What products are needed and by whom?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40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 quick note</a:t>
            </a:r>
          </a:p>
          <a:p>
            <a:r>
              <a:rPr lang="en-US" dirty="0" smtClean="0"/>
              <a:t>Its always a risk to use</a:t>
            </a:r>
            <a:r>
              <a:rPr lang="en-US" baseline="0" dirty="0" smtClean="0"/>
              <a:t> software which is under development, t</a:t>
            </a:r>
            <a:r>
              <a:rPr lang="en-US" dirty="0" smtClean="0"/>
              <a:t>hanks to Kevin</a:t>
            </a:r>
            <a:r>
              <a:rPr lang="en-US" baseline="0" dirty="0" smtClean="0"/>
              <a:t> and CCDD team for being responsive to requests and issues and alternative workflows</a:t>
            </a:r>
          </a:p>
          <a:p>
            <a:r>
              <a:rPr lang="en-US" baseline="0" dirty="0" smtClean="0"/>
              <a:t>I understand that they use CCDD in a much more centralized workflow than we do</a:t>
            </a:r>
          </a:p>
          <a:p>
            <a:r>
              <a:rPr lang="en-US" baseline="0" dirty="0" smtClean="0"/>
              <a:t>When we picked up CCDD, was missing a few key features to support a distributed workflow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Wouldn’t have been able to setup the PACE workflow without their help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3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of main portion of talk,</a:t>
            </a:r>
            <a:r>
              <a:rPr lang="en-US" baseline="0" dirty="0" smtClean="0"/>
              <a:t> just want to point out that we’re going to have a splinter tomorrow</a:t>
            </a:r>
          </a:p>
          <a:p>
            <a:r>
              <a:rPr lang="en-US" baseline="0" dirty="0" smtClean="0"/>
              <a:t>Don’t have to miss talks to attend</a:t>
            </a:r>
          </a:p>
          <a:p>
            <a:endParaRPr lang="en-US" dirty="0" smtClean="0"/>
          </a:p>
          <a:p>
            <a:r>
              <a:rPr lang="en-US" dirty="0" smtClean="0"/>
              <a:t>Don’t have a formal agenda, so</a:t>
            </a:r>
            <a:r>
              <a:rPr lang="en-US" baseline="0" dirty="0" smtClean="0"/>
              <a:t> if you have something you want to talk about let me know</a:t>
            </a:r>
          </a:p>
          <a:p>
            <a:r>
              <a:rPr lang="en-US" baseline="0" dirty="0" smtClean="0"/>
              <a:t>Hoping to cover a couple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99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been working with a</a:t>
            </a:r>
            <a:r>
              <a:rPr lang="en-US" baseline="0" dirty="0" smtClean="0"/>
              <a:t> company on implementing SIL in their system for the past year </a:t>
            </a:r>
          </a:p>
          <a:p>
            <a:r>
              <a:rPr lang="en-US" baseline="0" dirty="0" smtClean="0"/>
              <a:t>Working via Space Act agreement and providing design and architecture guidance</a:t>
            </a:r>
          </a:p>
          <a:p>
            <a:r>
              <a:rPr lang="en-US" baseline="0" dirty="0" smtClean="0"/>
              <a:t>Happy to provide similar services to others and/or provide training to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5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 tools I’ve</a:t>
            </a:r>
            <a:r>
              <a:rPr lang="en-US" baseline="0" dirty="0" smtClean="0"/>
              <a:t> talked about in this presentation are open source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SIL and ECI, please let us know how you’re using them, what features would make them more useful, or if you find bugs!</a:t>
            </a:r>
          </a:p>
          <a:p>
            <a:r>
              <a:rPr lang="en-US" baseline="0" dirty="0" smtClean="0"/>
              <a:t>If you can’t communicate publically, feel free to contact me via email</a:t>
            </a:r>
          </a:p>
          <a:p>
            <a:endParaRPr lang="en-US" baseline="0" dirty="0" smtClean="0"/>
          </a:p>
          <a:p>
            <a:r>
              <a:rPr lang="en-US" baseline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0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44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start off</a:t>
            </a:r>
            <a:r>
              <a:rPr lang="en-US" baseline="0" dirty="0" smtClean="0"/>
              <a:t> talking about the ECI…</a:t>
            </a:r>
          </a:p>
          <a:p>
            <a:r>
              <a:rPr lang="en-US" baseline="0" dirty="0" smtClean="0"/>
              <a:t>ECI stands for external code interface…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this diagram and during development we start with some code… calling it external because needs to be run in CFS environment but doesn’t have the interfaces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Could be anything… ephemeris model, control algorithms, some code that you want your FSW integrators to modify as little as possible to get running.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Also preferable to write as little code as possible to accomplish this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-Next</a:t>
            </a:r>
          </a:p>
          <a:p>
            <a:r>
              <a:rPr lang="en-US" baseline="0" dirty="0" smtClean="0"/>
              <a:t>To set this up with ECI, we need to write a definition of the external code’s interface, which for ECI is a header file that defines the data structures it needs </a:t>
            </a:r>
          </a:p>
          <a:p>
            <a:r>
              <a:rPr lang="en-US" baseline="0" dirty="0" smtClean="0"/>
              <a:t>This is a header file, not new code, just defining data structures for ECI to use with the external code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-Next</a:t>
            </a:r>
          </a:p>
          <a:p>
            <a:r>
              <a:rPr lang="en-US" baseline="0" dirty="0" smtClean="0"/>
              <a:t>Compile the external code and interface header with the ECI’s source code into a cFS app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-Next</a:t>
            </a:r>
          </a:p>
          <a:p>
            <a:r>
              <a:rPr lang="en-US" baseline="0" dirty="0" smtClean="0"/>
              <a:t>ECI facilitates communication between external code and CFS</a:t>
            </a:r>
          </a:p>
          <a:p>
            <a:r>
              <a:rPr lang="en-US" baseline="0" dirty="0" smtClean="0"/>
              <a:t>-Next</a:t>
            </a:r>
          </a:p>
          <a:p>
            <a:r>
              <a:rPr lang="en-US" baseline="0" dirty="0" smtClean="0"/>
              <a:t>External code now has access to the rest of your cFS system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4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ECI is not new! May have heard me talk in previous years</a:t>
            </a:r>
            <a:r>
              <a:rPr lang="en-US" baseline="0" dirty="0" smtClean="0"/>
              <a:t> about the SIL (Simulink Interface Layer)</a:t>
            </a:r>
          </a:p>
          <a:p>
            <a:r>
              <a:rPr lang="en-US" baseline="0" dirty="0" smtClean="0"/>
              <a:t>SIL was a tool which allowed integrating Simulink models into CFS environment… Had two parts</a:t>
            </a:r>
          </a:p>
          <a:p>
            <a:r>
              <a:rPr lang="en-US" baseline="0" dirty="0" smtClean="0"/>
              <a:t>The portion that helped generate C code from the Simulink model, and a portion which integrated that code into the CFS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SIL (as owned by Goddard) has been around for a while</a:t>
            </a:r>
          </a:p>
          <a:p>
            <a:r>
              <a:rPr lang="en-US" baseline="0" dirty="0" smtClean="0"/>
              <a:t>Was used on NICER for Pointing Control Software, is launching on GEDI tomorrow from Florida as part of its Pointing Control Software</a:t>
            </a:r>
          </a:p>
          <a:p>
            <a:r>
              <a:rPr lang="en-US" baseline="0" dirty="0" smtClean="0"/>
              <a:t>SIL and ECI are being used for PACE GNC FSW development</a:t>
            </a:r>
          </a:p>
          <a:p>
            <a:r>
              <a:rPr lang="en-US" baseline="0" dirty="0" smtClean="0"/>
              <a:t>WFIRST is studying using the ECI as the interface between the GNC and FSW teams to reuse analysis code in the flight system</a:t>
            </a:r>
          </a:p>
          <a:p>
            <a:r>
              <a:rPr lang="en-US" baseline="0" dirty="0" smtClean="0"/>
              <a:t>Reason that we split ECI from SIL, WIFRST is using 42 as analysis environment, no need for Simulink portion of the SIL, thought ECI might be useful on its 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 than just renaming it, we’ve also been continuing to expand ECI to meet requirements of missions using it:</a:t>
            </a:r>
          </a:p>
          <a:p>
            <a:r>
              <a:rPr lang="en-US" baseline="0" dirty="0" smtClean="0"/>
              <a:t>PACE required use of CDS, added interfaces to support it</a:t>
            </a:r>
            <a:br>
              <a:rPr lang="en-US" baseline="0" dirty="0" smtClean="0"/>
            </a:br>
            <a:r>
              <a:rPr lang="en-US" baseline="0" dirty="0" smtClean="0"/>
              <a:t>To take advantage of SIL updates, added table validation functions to interface</a:t>
            </a:r>
          </a:p>
          <a:p>
            <a:r>
              <a:rPr lang="en-US" baseline="0" dirty="0" smtClean="0"/>
              <a:t>Formalized ECI requirements and have been working on unit tests to verify them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with any code framework, there are some limitations to when its useful</a:t>
            </a:r>
          </a:p>
          <a:p>
            <a:endParaRPr lang="en-US" baseline="0" dirty="0" smtClean="0"/>
          </a:p>
          <a:p>
            <a:r>
              <a:rPr lang="en-US" baseline="0" dirty="0" smtClean="0"/>
              <a:t>ECI uses a pointer-based interface… provide a pointer to functions and data structures and ECI will call those functions and read/write to the memory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that end, need to be able to provide a pointer to the data structure which is supposed to become a packet for ECI </a:t>
            </a:r>
          </a:p>
          <a:p>
            <a:r>
              <a:rPr lang="en-US" baseline="0" dirty="0" smtClean="0"/>
              <a:t>Need a top level step function to run each cycle, can use </a:t>
            </a:r>
            <a:r>
              <a:rPr lang="en-US" baseline="0" dirty="0" err="1" smtClean="0"/>
              <a:t>init</a:t>
            </a:r>
            <a:r>
              <a:rPr lang="en-US" baseline="0" dirty="0" smtClean="0"/>
              <a:t> and term functions if needed</a:t>
            </a:r>
          </a:p>
          <a:p>
            <a:r>
              <a:rPr lang="en-US" baseline="0" dirty="0" smtClean="0"/>
              <a:t>Doesn’t support dynamic interfaces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 target code doesn’t meet these requirement, may be possible to write a thin wrapper that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97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/>
              <a:t>ECI is hot off</a:t>
            </a:r>
            <a:r>
              <a:rPr lang="en-US" baseline="0" dirty="0" smtClean="0"/>
              <a:t> the presses… ECI was open sourced in mid November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Repos went up last week, still working on populating them</a:t>
            </a:r>
          </a:p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baseline="0" dirty="0" smtClean="0"/>
              <a:t> code including </a:t>
            </a:r>
            <a:r>
              <a:rPr lang="en-US" baseline="0" dirty="0" err="1" smtClean="0"/>
              <a:t>UTAssert</a:t>
            </a:r>
            <a:r>
              <a:rPr lang="en-US" baseline="0" dirty="0" smtClean="0"/>
              <a:t> unit tests and </a:t>
            </a:r>
            <a:r>
              <a:rPr lang="en-US" baseline="0" dirty="0" err="1" smtClean="0"/>
              <a:t>makefiles</a:t>
            </a:r>
            <a:endParaRPr lang="en-US" baseline="0" dirty="0" smtClean="0"/>
          </a:p>
          <a:p>
            <a:r>
              <a:rPr lang="en-US" baseline="0" dirty="0" smtClean="0"/>
              <a:t>Docs including requirements, specification for the interface header file, technical overview of how ECI works</a:t>
            </a:r>
          </a:p>
          <a:p>
            <a:r>
              <a:rPr lang="en-US" baseline="0" dirty="0" smtClean="0"/>
              <a:t>Examples include a reference implementation of the interface header for some simple external code which exercises all interfaces</a:t>
            </a:r>
          </a:p>
          <a:p>
            <a:r>
              <a:rPr lang="en-US" baseline="0" dirty="0" err="1" smtClean="0"/>
              <a:t>SimpleApp</a:t>
            </a:r>
            <a:r>
              <a:rPr lang="en-US" baseline="0" dirty="0" smtClean="0"/>
              <a:t> isn’t a terribly realistic example… would never run that code, but t</a:t>
            </a:r>
            <a:r>
              <a:rPr lang="en-US" dirty="0" smtClean="0"/>
              <a:t>his</a:t>
            </a:r>
            <a:r>
              <a:rPr lang="en-US" baseline="0" dirty="0" smtClean="0"/>
              <a:t> is where open source is exciting… </a:t>
            </a:r>
          </a:p>
          <a:p>
            <a:r>
              <a:rPr lang="en-US" baseline="0" dirty="0" smtClean="0"/>
              <a:t>If you know of some code which would make a good example, please open an issue and suggest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05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SIL is</a:t>
            </a:r>
            <a:r>
              <a:rPr lang="en-US" baseline="0" dirty="0" smtClean="0"/>
              <a:t> an extension of the Simulink code generation pipeline to create the interface definition for ECI</a:t>
            </a:r>
          </a:p>
          <a:p>
            <a:r>
              <a:rPr lang="en-US" dirty="0" smtClean="0"/>
              <a:t>Developed with </a:t>
            </a:r>
            <a:r>
              <a:rPr lang="en-US" dirty="0" err="1" smtClean="0"/>
              <a:t>Mathworks</a:t>
            </a:r>
            <a:r>
              <a:rPr lang="en-US" dirty="0" smtClean="0"/>
              <a:t> Pilot Support Program, </a:t>
            </a:r>
            <a:r>
              <a:rPr lang="en-US" dirty="0" err="1" smtClean="0"/>
              <a:t>Mathworks</a:t>
            </a:r>
            <a:r>
              <a:rPr lang="en-US" baseline="0" dirty="0" smtClean="0"/>
              <a:t> contributed code and test suite for open sourcing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it works:</a:t>
            </a:r>
          </a:p>
          <a:p>
            <a:r>
              <a:rPr lang="en-US" baseline="0" dirty="0" smtClean="0"/>
              <a:t>Take Simulink models developed by GNC team which contains flight algorithms</a:t>
            </a:r>
          </a:p>
          <a:p>
            <a:r>
              <a:rPr lang="en-US" baseline="0" dirty="0" smtClean="0"/>
              <a:t>Generate C code from it</a:t>
            </a:r>
          </a:p>
          <a:p>
            <a:r>
              <a:rPr lang="en-US" dirty="0" smtClean="0"/>
              <a:t>In order to integrate with ECI, need an interface definition,</a:t>
            </a:r>
            <a:r>
              <a:rPr lang="en-US" baseline="0" dirty="0" smtClean="0"/>
              <a:t> which SIL provides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Allows GNC team to deliver a nearly compile-ready set of source code, reduced work of integrators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9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I’ve</a:t>
            </a:r>
            <a:r>
              <a:rPr lang="en-US" baseline="0" dirty="0" smtClean="0"/>
              <a:t> gone over this in more detail in previous years, but at a high level….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Analysts often include debugging/analysis outputs which we don’t want to make into flight code, </a:t>
            </a:r>
            <a:r>
              <a:rPr lang="en-US" dirty="0" smtClean="0"/>
              <a:t>Developers</a:t>
            </a:r>
            <a:r>
              <a:rPr lang="en-US" baseline="0" dirty="0" smtClean="0"/>
              <a:t> needs to identify the interfaces which ECI needs to setup</a:t>
            </a:r>
            <a:endParaRPr lang="en-US" dirty="0" smtClean="0"/>
          </a:p>
          <a:p>
            <a:r>
              <a:rPr lang="en-US" dirty="0" smtClean="0"/>
              <a:t>SIL</a:t>
            </a:r>
            <a:r>
              <a:rPr lang="en-US" baseline="0" dirty="0" smtClean="0"/>
              <a:t> provides wrappers for parameters and signals that are already in their model</a:t>
            </a:r>
          </a:p>
          <a:p>
            <a:r>
              <a:rPr lang="en-US" baseline="0" dirty="0" smtClean="0"/>
              <a:t>SIL also provides a library of additional blocks which allows sending events, setting status flags, calling table validation functions from Simulink model</a:t>
            </a:r>
          </a:p>
          <a:p>
            <a:r>
              <a:rPr lang="en-US" baseline="0" dirty="0" smtClean="0"/>
              <a:t>Wrappers are intended to be unobtrusive… turn out to be </a:t>
            </a:r>
            <a:r>
              <a:rPr lang="en-US" baseline="0" dirty="0" err="1" smtClean="0"/>
              <a:t>NoOp’s</a:t>
            </a:r>
            <a:r>
              <a:rPr lang="en-US" baseline="0" dirty="0" smtClean="0"/>
              <a:t> in simulation… doesn’t affect analysis</a:t>
            </a:r>
          </a:p>
          <a:p>
            <a:r>
              <a:rPr lang="en-US" baseline="0" dirty="0" smtClean="0"/>
              <a:t>When used for code generation, pipeline picks up on these blocks/tags/wrappers and generates ECI interface header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SIL simplifies integration of Simulink code… with exception of system integration tasks like assigning </a:t>
            </a:r>
            <a:r>
              <a:rPr lang="en-US" baseline="0" dirty="0" err="1" smtClean="0"/>
              <a:t>ApID’s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, integration is drag, drop, and compile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51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/>
              <a:t>As I mentioned, </a:t>
            </a:r>
            <a:r>
              <a:rPr lang="en-US" baseline="0" dirty="0" smtClean="0"/>
              <a:t>Repos went up last week,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Code/library/utility functions will be up soon, working on ECI first, SIL to follow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I’ll be here all week, hope to make progress on both of those repos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have been making updates to the SIL this past year:</a:t>
            </a:r>
          </a:p>
          <a:p>
            <a:r>
              <a:rPr lang="en-US" baseline="0" dirty="0" smtClean="0"/>
              <a:t>Supports generation of table validation function</a:t>
            </a:r>
          </a:p>
          <a:p>
            <a:r>
              <a:rPr lang="en-US" baseline="0" dirty="0" smtClean="0"/>
              <a:t>Includes test suite to verify generated interface header</a:t>
            </a:r>
          </a:p>
          <a:p>
            <a:endParaRPr lang="en-US" baseline="0" dirty="0" smtClean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Coming up, As I mentioned earlier, PACE has a requirement for CDS support, already implemented in ECI, working on SIL implementation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baseline="0" dirty="0" smtClean="0"/>
              <a:t>Will allow you to flag values for storage in CDS and restore them at initialization</a:t>
            </a:r>
          </a:p>
          <a:p>
            <a:r>
              <a:rPr lang="en-US" baseline="0" dirty="0" smtClean="0"/>
              <a:t>Also working on identifying and documenting the coverage that the current test suite provides</a:t>
            </a:r>
          </a:p>
          <a:p>
            <a:r>
              <a:rPr lang="en-US" baseline="0" dirty="0" smtClean="0"/>
              <a:t>Hopefully will try to fill in any gaps that we identify and add coverage for new features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Plan is for SIL to always produce an ECI-compatible interface</a:t>
            </a:r>
          </a:p>
          <a:p>
            <a:r>
              <a:rPr lang="en-US" baseline="0" dirty="0" smtClean="0"/>
              <a:t>SIL currently does, but may not always support all ECI features (if they don’t map well into Simulink development)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3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/>
              <a:t>CCDD – CFS</a:t>
            </a:r>
            <a:r>
              <a:rPr lang="en-US" baseline="0" dirty="0" smtClean="0"/>
              <a:t> Command and Data Dictionary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EFEC5C9-E948-4550-9030-B90CFC44AFC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81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728788"/>
            <a:ext cx="8196262" cy="108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32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8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8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7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5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-11113" y="6484938"/>
            <a:ext cx="9155113" cy="304800"/>
          </a:xfrm>
          <a:custGeom>
            <a:avLst/>
            <a:gdLst>
              <a:gd name="G0" fmla="*/ 25431 1 2"/>
              <a:gd name="G1" fmla="*/ 847 1 2"/>
              <a:gd name="G2" fmla="+- 847 0 0"/>
              <a:gd name="G3" fmla="+- 2543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31" y="0"/>
                </a:lnTo>
                <a:lnTo>
                  <a:pt x="25431" y="847"/>
                </a:lnTo>
                <a:lnTo>
                  <a:pt x="0" y="84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100000"/>
              </a:lnSpc>
              <a:defRPr/>
            </a:pPr>
            <a:fld id="{00A7DD5A-4C91-4CB8-84C7-D2586033CE3C}" type="slidenum">
              <a:rPr lang="en-US" altLang="en-US" sz="1000" b="1" smtClean="0">
                <a:solidFill>
                  <a:srgbClr val="FFFFFF"/>
                </a:solidFill>
                <a:ea typeface="MS PGothic" pitchFamily="34" charset="-128"/>
              </a:rPr>
              <a:pPr algn="r">
                <a:lnSpc>
                  <a:spcPct val="100000"/>
                </a:lnSpc>
                <a:defRPr/>
              </a:pPr>
              <a:t>‹#›</a:t>
            </a:fld>
            <a:endParaRPr lang="en-US" altLang="en-US" sz="1000" b="1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520113" y="6623050"/>
            <a:ext cx="874712" cy="27305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7DD15553-8755-44EC-ACF7-3C36FA2B0C13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smtClean="0">
              <a:ea typeface="ヒラギノ角ゴ Pro W3"/>
              <a:cs typeface="ヒラギノ角ゴ Pro W3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-14288"/>
            <a:ext cx="9191625" cy="6872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603375"/>
            <a:ext cx="5791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1835150"/>
            <a:ext cx="5562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0" y="2062163"/>
            <a:ext cx="5410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0" y="1371600"/>
            <a:ext cx="6019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119563" y="6170613"/>
            <a:ext cx="1587" cy="6889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3894138" y="6018213"/>
            <a:ext cx="1587" cy="841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V="1">
            <a:off x="3208338" y="5256213"/>
            <a:ext cx="1587" cy="1603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V="1">
            <a:off x="3440113" y="5637213"/>
            <a:ext cx="1587" cy="1222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V="1">
            <a:off x="3668713" y="5865813"/>
            <a:ext cx="1587" cy="9937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2976563" y="4875213"/>
            <a:ext cx="1587" cy="1984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68313" y="423863"/>
            <a:ext cx="6618287" cy="242887"/>
          </a:xfrm>
          <a:custGeom>
            <a:avLst/>
            <a:gdLst>
              <a:gd name="G0" fmla="*/ 18384 1 2"/>
              <a:gd name="G1" fmla="*/ 675 1 2"/>
              <a:gd name="G2" fmla="+- 675 0 0"/>
              <a:gd name="G3" fmla="+- 183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384" y="0"/>
                </a:lnTo>
                <a:lnTo>
                  <a:pt x="18384" y="675"/>
                </a:lnTo>
                <a:lnTo>
                  <a:pt x="0" y="67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defRPr/>
            </a:pPr>
            <a:r>
              <a:rPr lang="en-US" altLang="en-US" sz="1000" smtClean="0">
                <a:ea typeface="MS PGothic" pitchFamily="34" charset="-128"/>
              </a:rPr>
              <a:t>National Aeronautics and Space Administration</a:t>
            </a: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V="1">
            <a:off x="4343400" y="6323013"/>
            <a:ext cx="1588" cy="5365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0" y="2284413"/>
            <a:ext cx="5029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>
            <a:off x="0" y="2516188"/>
            <a:ext cx="4191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2743200"/>
            <a:ext cx="39624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0" y="2974975"/>
            <a:ext cx="3733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0" y="3206750"/>
            <a:ext cx="3505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0" y="3433763"/>
            <a:ext cx="3276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0" y="3656013"/>
            <a:ext cx="3048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0" y="3887788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0" y="4114800"/>
            <a:ext cx="2743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0" y="4344988"/>
            <a:ext cx="2743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0" y="4576763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0" y="480377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0" y="502602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0" y="5257800"/>
            <a:ext cx="3352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0" y="5484813"/>
            <a:ext cx="33528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0" y="5716588"/>
            <a:ext cx="35814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0" y="5948363"/>
            <a:ext cx="3810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0" y="6175375"/>
            <a:ext cx="4191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0" y="6397625"/>
            <a:ext cx="4419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0" y="6629400"/>
            <a:ext cx="4648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4" name="Group 39"/>
          <p:cNvGrpSpPr>
            <a:grpSpLocks/>
          </p:cNvGrpSpPr>
          <p:nvPr/>
        </p:nvGrpSpPr>
        <p:grpSpPr bwMode="auto">
          <a:xfrm>
            <a:off x="236538" y="1065213"/>
            <a:ext cx="5703887" cy="5794375"/>
            <a:chOff x="149" y="671"/>
            <a:chExt cx="3593" cy="3650"/>
          </a:xfrm>
        </p:grpSpPr>
        <p:sp>
          <p:nvSpPr>
            <p:cNvPr id="1070" name="Line 40"/>
            <p:cNvSpPr>
              <a:spLocks noChangeShapeType="1"/>
            </p:cNvSpPr>
            <p:nvPr/>
          </p:nvSpPr>
          <p:spPr bwMode="auto">
            <a:xfrm flipV="1">
              <a:off x="149" y="670"/>
              <a:ext cx="0" cy="3649"/>
            </a:xfrm>
            <a:prstGeom prst="line">
              <a:avLst/>
            </a:prstGeom>
            <a:noFill/>
            <a:ln w="3240">
              <a:solidFill>
                <a:srgbClr val="FFFFFF">
                  <a:alpha val="14902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" name="Group 41"/>
            <p:cNvGrpSpPr>
              <a:grpSpLocks/>
            </p:cNvGrpSpPr>
            <p:nvPr/>
          </p:nvGrpSpPr>
          <p:grpSpPr bwMode="auto">
            <a:xfrm>
              <a:off x="270" y="671"/>
              <a:ext cx="3472" cy="3650"/>
              <a:chOff x="270" y="671"/>
              <a:chExt cx="3472" cy="3650"/>
            </a:xfrm>
          </p:grpSpPr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 flipV="1">
                <a:off x="3173" y="672"/>
                <a:ext cx="0" cy="73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 flipV="1">
                <a:off x="2890" y="670"/>
                <a:ext cx="0" cy="77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 flipV="1">
                <a:off x="3030" y="671"/>
                <a:ext cx="0" cy="780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 flipV="1">
                <a:off x="142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 flipV="1">
                <a:off x="156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 flipV="1">
                <a:off x="170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 flipV="1">
                <a:off x="1276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 flipV="1">
                <a:off x="84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 flipV="1">
                <a:off x="99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 flipV="1">
                <a:off x="113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 flipV="1">
                <a:off x="698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 flipV="1">
                <a:off x="27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 flipV="1">
                <a:off x="41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 flipV="1">
                <a:off x="55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6"/>
              <p:cNvSpPr>
                <a:spLocks noChangeShapeType="1"/>
              </p:cNvSpPr>
              <p:nvPr/>
            </p:nvSpPr>
            <p:spPr bwMode="auto">
              <a:xfrm flipV="1">
                <a:off x="2741" y="672"/>
                <a:ext cx="0" cy="82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"/>
              <p:cNvSpPr>
                <a:spLocks noChangeShapeType="1"/>
              </p:cNvSpPr>
              <p:nvPr/>
            </p:nvSpPr>
            <p:spPr bwMode="auto">
              <a:xfrm flipV="1">
                <a:off x="2592" y="671"/>
                <a:ext cx="0" cy="926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8"/>
              <p:cNvSpPr>
                <a:spLocks noChangeShapeType="1"/>
              </p:cNvSpPr>
              <p:nvPr/>
            </p:nvSpPr>
            <p:spPr bwMode="auto">
              <a:xfrm flipV="1">
                <a:off x="2448" y="671"/>
                <a:ext cx="0" cy="107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9"/>
              <p:cNvSpPr>
                <a:spLocks noChangeShapeType="1"/>
              </p:cNvSpPr>
              <p:nvPr/>
            </p:nvSpPr>
            <p:spPr bwMode="auto">
              <a:xfrm flipV="1">
                <a:off x="2304" y="672"/>
                <a:ext cx="0" cy="116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60"/>
              <p:cNvSpPr>
                <a:spLocks noChangeShapeType="1"/>
              </p:cNvSpPr>
              <p:nvPr/>
            </p:nvSpPr>
            <p:spPr bwMode="auto">
              <a:xfrm flipV="1">
                <a:off x="2160" y="672"/>
                <a:ext cx="0" cy="1364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61"/>
              <p:cNvSpPr>
                <a:spLocks noChangeShapeType="1"/>
              </p:cNvSpPr>
              <p:nvPr/>
            </p:nvSpPr>
            <p:spPr bwMode="auto">
              <a:xfrm flipV="1">
                <a:off x="2016" y="672"/>
                <a:ext cx="0" cy="146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 flipV="1">
                <a:off x="1872" y="672"/>
                <a:ext cx="0" cy="1607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63"/>
              <p:cNvSpPr>
                <a:spLocks noChangeShapeType="1"/>
              </p:cNvSpPr>
              <p:nvPr/>
            </p:nvSpPr>
            <p:spPr bwMode="auto">
              <a:xfrm flipV="1">
                <a:off x="3456" y="671"/>
                <a:ext cx="0" cy="53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64"/>
              <p:cNvSpPr>
                <a:spLocks noChangeShapeType="1"/>
              </p:cNvSpPr>
              <p:nvPr/>
            </p:nvSpPr>
            <p:spPr bwMode="auto">
              <a:xfrm flipV="1">
                <a:off x="3312" y="672"/>
                <a:ext cx="0" cy="68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65"/>
              <p:cNvSpPr>
                <a:spLocks noChangeShapeType="1"/>
              </p:cNvSpPr>
              <p:nvPr/>
            </p:nvSpPr>
            <p:spPr bwMode="auto">
              <a:xfrm flipV="1">
                <a:off x="3599" y="671"/>
                <a:ext cx="0" cy="39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6"/>
              <p:cNvSpPr>
                <a:spLocks noChangeShapeType="1"/>
              </p:cNvSpPr>
              <p:nvPr/>
            </p:nvSpPr>
            <p:spPr bwMode="auto">
              <a:xfrm flipV="1">
                <a:off x="3743" y="671"/>
                <a:ext cx="0" cy="245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" name="Line 67"/>
          <p:cNvSpPr>
            <a:spLocks noChangeShapeType="1"/>
          </p:cNvSpPr>
          <p:nvPr/>
        </p:nvSpPr>
        <p:spPr bwMode="auto">
          <a:xfrm>
            <a:off x="0" y="1139825"/>
            <a:ext cx="6172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/>
        </p:nvSpPr>
        <p:spPr bwMode="auto">
          <a:xfrm>
            <a:off x="762000" y="381000"/>
            <a:ext cx="5029200" cy="212725"/>
          </a:xfrm>
          <a:custGeom>
            <a:avLst/>
            <a:gdLst>
              <a:gd name="G0" fmla="*/ 13970 1 2"/>
              <a:gd name="G1" fmla="*/ 590 1 2"/>
              <a:gd name="G2" fmla="+- 590 0 0"/>
              <a:gd name="G3" fmla="+- 139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970" y="0"/>
                </a:lnTo>
                <a:lnTo>
                  <a:pt x="13970" y="590"/>
                </a:lnTo>
                <a:lnTo>
                  <a:pt x="0" y="59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800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National Aeronautics and Space Administration</a:t>
            </a:r>
          </a:p>
        </p:txBody>
      </p:sp>
      <p:pic>
        <p:nvPicPr>
          <p:cNvPr id="1067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52400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8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728788"/>
            <a:ext cx="819626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106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152400"/>
            <a:ext cx="790574" cy="58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534400" y="6667500"/>
            <a:ext cx="304800" cy="26670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CD2E07DB-A7F8-4578-80AC-230FD5D2EA1D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7784"/>
            <a:ext cx="841396" cy="61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-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2001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j-ea"/>
          <a:cs typeface="+mj-cs"/>
        </a:defRPr>
      </a:lvl3pPr>
      <a:lvl4pPr marL="16573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Courier New" panose="02070309020205020404" pitchFamily="49" charset="0"/>
        <a:buChar char="o"/>
        <a:defRPr sz="1400">
          <a:solidFill>
            <a:srgbClr val="000000"/>
          </a:solidFill>
          <a:latin typeface="+mn-lt"/>
          <a:ea typeface="+mj-ea"/>
          <a:cs typeface="+mj-cs"/>
        </a:defRPr>
      </a:lvl4pPr>
      <a:lvl5pPr marL="21145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asa/SI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github.com/nasa/CCD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asa/ECI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github.com/nasa/CCDD" TargetMode="External"/><Relationship Id="rId4" Type="http://schemas.openxmlformats.org/officeDocument/2006/relationships/hyperlink" Target="https://github.com/nasa/SI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asa/EC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/>
              <a:t>ECI, SIL, &amp; CCDD</a:t>
            </a:r>
            <a:br>
              <a:rPr lang="en-US" dirty="0"/>
            </a:br>
            <a:r>
              <a:rPr lang="en-US" dirty="0"/>
              <a:t>@</a:t>
            </a:r>
            <a:br>
              <a:rPr lang="en-US" dirty="0"/>
            </a:br>
            <a:r>
              <a:rPr lang="en-US" dirty="0"/>
              <a:t>GSFC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sz="1800" dirty="0" smtClean="0"/>
              <a:t>ore Flight System Workshop</a:t>
            </a:r>
          </a:p>
          <a:p>
            <a:r>
              <a:rPr lang="en-US" dirty="0" smtClean="0"/>
              <a:t>Southwest Research Institute</a:t>
            </a:r>
            <a:endParaRPr lang="en-US" sz="1800" dirty="0" smtClean="0"/>
          </a:p>
          <a:p>
            <a:r>
              <a:rPr lang="en-US" sz="1800" b="0" dirty="0" smtClean="0"/>
              <a:t>December </a:t>
            </a:r>
            <a:r>
              <a:rPr lang="en-US" b="0" dirty="0"/>
              <a:t>3</a:t>
            </a:r>
            <a:r>
              <a:rPr lang="en-US" sz="1800" b="0" dirty="0" smtClean="0"/>
              <a:t>, 2018</a:t>
            </a:r>
            <a:endParaRPr lang="en-US" sz="1800" b="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47800" y="54864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2pPr>
            <a:lvl3pPr marL="9144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3pPr>
            <a:lvl4pPr marL="13716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4pPr>
            <a:lvl5pPr marL="18288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5pPr>
            <a:lvl6pPr marL="22860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6pPr>
            <a:lvl7pPr marL="27432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7pPr>
            <a:lvl8pPr marL="32004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8pPr>
            <a:lvl9pPr marL="36576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9pPr>
          </a:lstStyle>
          <a:p>
            <a:r>
              <a:rPr lang="en-US" dirty="0"/>
              <a:t>Steve Lentine GSFC 591 / Chesapeake </a:t>
            </a:r>
            <a:r>
              <a:rPr lang="en-US" dirty="0" smtClean="0"/>
              <a:t>Aerospace</a:t>
            </a:r>
          </a:p>
          <a:p>
            <a:r>
              <a:rPr lang="en-US" dirty="0"/>
              <a:t>steven.lentine@nasa.gov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SIL – Simulink Interface Layer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Also available publicly: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github.com/nasa/SIL</a:t>
            </a:r>
            <a:endParaRPr lang="en-US" altLang="en-US" sz="2400" dirty="0" smtClean="0"/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Source </a:t>
            </a:r>
            <a:r>
              <a:rPr lang="en-US" altLang="en-US" sz="2000" dirty="0"/>
              <a:t>code coming soon!</a:t>
            </a:r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Updates since last year: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Now supports </a:t>
            </a:r>
            <a:r>
              <a:rPr lang="en-US" altLang="en-US" sz="2000" dirty="0" err="1"/>
              <a:t>autogeneration</a:t>
            </a:r>
            <a:r>
              <a:rPr lang="en-US" altLang="en-US" sz="2000" dirty="0"/>
              <a:t> of table validation functions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Includes test </a:t>
            </a:r>
            <a:r>
              <a:rPr lang="en-US" altLang="en-US" sz="2000" dirty="0"/>
              <a:t>suite to verify generated </a:t>
            </a:r>
            <a:r>
              <a:rPr lang="en-US" altLang="en-US" sz="2000" dirty="0" smtClean="0"/>
              <a:t>interface header</a:t>
            </a:r>
            <a:endParaRPr lang="en-US" altLang="en-US" sz="20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Coming Soon: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CDS support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Documentation of test suite coverage</a:t>
            </a:r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SIL will continue to support ECI interface spec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70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CCDD - CF</a:t>
            </a:r>
            <a:r>
              <a:rPr lang="en-US" altLang="en-US" dirty="0" smtClean="0">
                <a:solidFill>
                  <a:schemeClr val="bg1"/>
                </a:solidFill>
              </a:rPr>
              <a:t>S </a:t>
            </a:r>
            <a:r>
              <a:rPr lang="en-US" altLang="en-US" dirty="0">
                <a:solidFill>
                  <a:schemeClr val="bg1"/>
                </a:solidFill>
              </a:rPr>
              <a:t>Command &amp; Data Dictionary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133600"/>
            <a:ext cx="6722909" cy="3733800"/>
          </a:xfrm>
          <a:prstGeom prst="rect">
            <a:avLst/>
          </a:prstGeom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CCDD @ GSFC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CFS Command &amp; Data Dictionary - </a:t>
            </a:r>
            <a:r>
              <a:rPr lang="en-US" altLang="en-US" sz="2400" dirty="0">
                <a:hlinkClick r:id="rId4"/>
              </a:rPr>
              <a:t>https://</a:t>
            </a:r>
            <a:r>
              <a:rPr lang="en-US" altLang="en-US" sz="2400" dirty="0" smtClean="0">
                <a:hlinkClick r:id="rId4"/>
              </a:rPr>
              <a:t>github.com/nasa/CCDD</a:t>
            </a:r>
            <a:endParaRPr lang="en-US" altLang="en-US" sz="2400" dirty="0" smtClean="0"/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Tool </a:t>
            </a:r>
            <a:r>
              <a:rPr lang="en-US" altLang="en-US" sz="2400" dirty="0"/>
              <a:t>for managing software interfaces</a:t>
            </a:r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400" dirty="0" smtClean="0"/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  <a:p>
            <a:pPr>
              <a:spcAft>
                <a:spcPts val="600"/>
              </a:spcAft>
            </a:pPr>
            <a:endParaRPr lang="en-US" altLang="en-US" sz="2400" dirty="0" smtClean="0"/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At GSFC: 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Used </a:t>
            </a:r>
            <a:r>
              <a:rPr lang="en-US" altLang="en-US" sz="2000" dirty="0"/>
              <a:t>for PACE GNC FSW development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Being studied for WFIRST FSW development</a:t>
            </a:r>
          </a:p>
        </p:txBody>
      </p:sp>
    </p:spTree>
    <p:extLst>
      <p:ext uri="{BB962C8B-B14F-4D97-AF65-F5344CB8AC3E}">
        <p14:creationId xmlns:p14="http://schemas.microsoft.com/office/powerpoint/2010/main" val="22071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PACE CCDD Workflow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Using </a:t>
            </a:r>
            <a:r>
              <a:rPr lang="en-US" altLang="en-US" sz="2400" dirty="0" err="1"/>
              <a:t>git</a:t>
            </a:r>
            <a:r>
              <a:rPr lang="en-US" altLang="en-US" sz="2400" dirty="0"/>
              <a:t> for FSW/GNC for </a:t>
            </a:r>
            <a:r>
              <a:rPr lang="en-US" altLang="en-US" sz="2400" dirty="0" err="1"/>
              <a:t>config</a:t>
            </a:r>
            <a:r>
              <a:rPr lang="en-US" altLang="en-US" sz="2400" dirty="0"/>
              <a:t> management during development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CCDD workflow is also distributed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02" y="4378106"/>
            <a:ext cx="3086531" cy="962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767" y="3587507"/>
            <a:ext cx="1397993" cy="48341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2213807" y="4070925"/>
            <a:ext cx="0" cy="307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2731165" y="4070925"/>
            <a:ext cx="0" cy="307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197765" y="3280326"/>
            <a:ext cx="0" cy="307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1735766" y="2959880"/>
            <a:ext cx="1397993" cy="257279"/>
          </a:xfrm>
          <a:prstGeom prst="rect">
            <a:avLst/>
          </a:prstGeom>
          <a:solidFill>
            <a:srgbClr val="DCE6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Git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715123" y="3280326"/>
            <a:ext cx="0" cy="307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1345" y="4542388"/>
            <a:ext cx="1406579" cy="633594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>
            <a:off x="3303097" y="4859185"/>
            <a:ext cx="258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486523" y="5378355"/>
            <a:ext cx="0" cy="3071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1787526" y="5762123"/>
            <a:ext cx="1397993" cy="598527"/>
          </a:xfrm>
          <a:prstGeom prst="rect">
            <a:avLst/>
          </a:prstGeom>
          <a:solidFill>
            <a:srgbClr val="DCE6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GNC Developer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83828" y="3293832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Checkout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1543432" y="3313842"/>
            <a:ext cx="6703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/>
              <a:t>Commit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1643172" y="4102990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/>
              <a:t>Export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2731168" y="4083097"/>
            <a:ext cx="5661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Import</a:t>
            </a:r>
            <a:endParaRPr lang="en-US" sz="105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7158489" y="5381123"/>
            <a:ext cx="1397993" cy="3850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ICD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58490" y="4430691"/>
            <a:ext cx="1397993" cy="3850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ITOS Rec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158490" y="4917058"/>
            <a:ext cx="1397993" cy="3850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ITOS Page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158488" y="3766075"/>
            <a:ext cx="1397993" cy="58905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Matlab Scripts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297002" y="4600256"/>
            <a:ext cx="1397993" cy="491502"/>
          </a:xfrm>
          <a:prstGeom prst="rect">
            <a:avLst/>
          </a:prstGeom>
          <a:solidFill>
            <a:srgbClr val="DCE6F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Python Scripts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985646" y="4852877"/>
            <a:ext cx="258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24" idx="3"/>
            <a:endCxn id="20" idx="1"/>
          </p:cNvCxnSpPr>
          <p:nvPr/>
        </p:nvCxnSpPr>
        <p:spPr bwMode="auto">
          <a:xfrm>
            <a:off x="6694995" y="4846007"/>
            <a:ext cx="463494" cy="7276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24" idx="3"/>
            <a:endCxn id="21" idx="1"/>
          </p:cNvCxnSpPr>
          <p:nvPr/>
        </p:nvCxnSpPr>
        <p:spPr bwMode="auto">
          <a:xfrm flipV="1">
            <a:off x="6694995" y="4623196"/>
            <a:ext cx="463495" cy="2228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endCxn id="22" idx="1"/>
          </p:cNvCxnSpPr>
          <p:nvPr/>
        </p:nvCxnSpPr>
        <p:spPr bwMode="auto">
          <a:xfrm>
            <a:off x="6713311" y="4846007"/>
            <a:ext cx="445179" cy="263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24" idx="3"/>
            <a:endCxn id="23" idx="1"/>
          </p:cNvCxnSpPr>
          <p:nvPr/>
        </p:nvCxnSpPr>
        <p:spPr bwMode="auto">
          <a:xfrm flipV="1">
            <a:off x="6694995" y="4060602"/>
            <a:ext cx="463493" cy="7854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7163902" y="2925463"/>
            <a:ext cx="1397993" cy="3850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VDD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279033" y="3088519"/>
            <a:ext cx="3761551" cy="92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7158487" y="6147096"/>
            <a:ext cx="1397993" cy="3850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ADD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857483" y="5845188"/>
            <a:ext cx="1" cy="2161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03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WFIRST CCDD Workflow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Studying use of CCDD for WFIRST development effort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WFIRST will integrate 42 analysis code as part of GNC/ACS FSW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Open Trades: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Manage GNC/FSW interface or all FSW interfaces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Management of multiple team’s data/products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Products?</a:t>
            </a:r>
          </a:p>
          <a:p>
            <a:pPr lvl="2">
              <a:spcAft>
                <a:spcPts val="600"/>
              </a:spcAft>
            </a:pPr>
            <a:r>
              <a:rPr lang="en-US" altLang="en-US" sz="1600" dirty="0"/>
              <a:t>C Headers, ASIST RDL/PAGES, ICD</a:t>
            </a:r>
          </a:p>
        </p:txBody>
      </p:sp>
    </p:spTree>
    <p:extLst>
      <p:ext uri="{BB962C8B-B14F-4D97-AF65-F5344CB8AC3E}">
        <p14:creationId xmlns:p14="http://schemas.microsoft.com/office/powerpoint/2010/main" val="36643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 smtClean="0"/>
              <a:t>Thanks to CCDD team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 smtClean="0"/>
              <a:t>Thanks </a:t>
            </a:r>
            <a:r>
              <a:rPr lang="en-US" altLang="en-US" sz="2400" dirty="0"/>
              <a:t>to Kevin and CCDD team for being responsive to issues/feature requests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Wouldn’t have been able to automate this process through the CCDD CLI without them</a:t>
            </a:r>
          </a:p>
        </p:txBody>
      </p:sp>
    </p:spTree>
    <p:extLst>
      <p:ext uri="{BB962C8B-B14F-4D97-AF65-F5344CB8AC3E}">
        <p14:creationId xmlns:p14="http://schemas.microsoft.com/office/powerpoint/2010/main" val="14406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ECI/SIL Splinter Meeting – Tues 2pm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Splinter meeting at tomorrow: 2:10 – 2:50 (during afternoon break</a:t>
            </a:r>
            <a:r>
              <a:rPr lang="en-US" altLang="en-US" sz="24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Topics</a:t>
            </a:r>
            <a:r>
              <a:rPr lang="en-US" altLang="en-US" sz="2400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Gauge interest in ECI/SIL</a:t>
            </a:r>
            <a:endParaRPr lang="en-US" altLang="en-US" sz="2000" dirty="0"/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Getting feedback on what community needs for SIL/ECI to be useful for them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SIL/ECI Unification:</a:t>
            </a:r>
          </a:p>
          <a:p>
            <a:pPr lvl="2">
              <a:spcAft>
                <a:spcPts val="600"/>
              </a:spcAft>
            </a:pPr>
            <a:r>
              <a:rPr lang="en-US" altLang="en-US" sz="1600" dirty="0"/>
              <a:t>Aware of at least 2 other version of the SIL (Ames and JSC) which have evolved in parallel</a:t>
            </a:r>
          </a:p>
          <a:p>
            <a:pPr lvl="2">
              <a:spcAft>
                <a:spcPts val="600"/>
              </a:spcAft>
            </a:pPr>
            <a:r>
              <a:rPr lang="en-US" altLang="en-US" sz="1600" dirty="0"/>
              <a:t>Explore what features they’ve implemented and if the open </a:t>
            </a:r>
            <a:r>
              <a:rPr lang="en-US" altLang="en-US" sz="1600" dirty="0" smtClean="0"/>
              <a:t>source </a:t>
            </a:r>
            <a:r>
              <a:rPr lang="en-US" altLang="en-US" sz="1600" dirty="0"/>
              <a:t>SIL/ECI does or can provide them</a:t>
            </a:r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b="1" dirty="0"/>
              <a:t>Please </a:t>
            </a:r>
            <a:r>
              <a:rPr lang="en-US" altLang="en-US" sz="2400" b="1" dirty="0" smtClean="0"/>
              <a:t>stop by </a:t>
            </a:r>
            <a:r>
              <a:rPr lang="en-US" altLang="en-US" sz="2400" b="1" dirty="0"/>
              <a:t>if you have interest in using the SIL/ECI</a:t>
            </a:r>
          </a:p>
        </p:txBody>
      </p:sp>
    </p:spTree>
    <p:extLst>
      <p:ext uri="{BB962C8B-B14F-4D97-AF65-F5344CB8AC3E}">
        <p14:creationId xmlns:p14="http://schemas.microsoft.com/office/powerpoint/2010/main" val="7284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Consulting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 smtClean="0"/>
              <a:t>Have been assisting/advising an company on implementation of the SIL for their system via a Space Act agreement 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GNC FSW architecture design guidance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SIL implementation assistance</a:t>
            </a:r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If you’d like guidance on any of these topics as related to your project, </a:t>
            </a:r>
            <a:r>
              <a:rPr lang="en-US" altLang="en-US" sz="2400" smtClean="0"/>
              <a:t>contact </a:t>
            </a:r>
            <a:r>
              <a:rPr lang="en-US" altLang="en-US" sz="2400" smtClean="0"/>
              <a:t>us</a:t>
            </a:r>
            <a:endParaRPr lang="en-US" altLang="en-US" sz="24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64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Please review the projects on </a:t>
            </a:r>
            <a:r>
              <a:rPr lang="en-US" altLang="en-US" sz="2400" dirty="0" err="1"/>
              <a:t>G</a:t>
            </a:r>
            <a:r>
              <a:rPr lang="en-US" altLang="en-US" sz="2400" dirty="0" err="1" smtClean="0"/>
              <a:t>ithub</a:t>
            </a:r>
            <a:endParaRPr lang="en-US" altLang="en-US" sz="2400" dirty="0"/>
          </a:p>
          <a:p>
            <a:pPr lvl="1">
              <a:spcAft>
                <a:spcPts val="600"/>
              </a:spcAft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github.com/nasa/ECI</a:t>
            </a:r>
            <a:endParaRPr lang="en-US" altLang="en-US" sz="2000" dirty="0"/>
          </a:p>
          <a:p>
            <a:pPr lvl="1">
              <a:spcAft>
                <a:spcPts val="600"/>
              </a:spcAft>
            </a:pP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github.com/nasa/SIL</a:t>
            </a:r>
            <a:endParaRPr lang="en-US" altLang="en-US" sz="2000" dirty="0"/>
          </a:p>
          <a:p>
            <a:pPr lvl="1">
              <a:spcAft>
                <a:spcPts val="600"/>
              </a:spcAft>
            </a:pPr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github.com/nasa/CCDD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*</a:t>
            </a:r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Please open issues if you find bugs or to request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337844"/>
            <a:ext cx="737936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I’m not affiliated with CCDD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35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teven.lentine@nasa.gov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ECI - </a:t>
            </a:r>
            <a:r>
              <a:rPr lang="en-US" dirty="0">
                <a:solidFill>
                  <a:schemeClr val="bg1"/>
                </a:solidFill>
              </a:rPr>
              <a:t>External Code Interface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94040" y="2779287"/>
            <a:ext cx="5801434" cy="2935705"/>
            <a:chOff x="94040" y="2779287"/>
            <a:chExt cx="5801434" cy="2935705"/>
          </a:xfrm>
        </p:grpSpPr>
        <p:grpSp>
          <p:nvGrpSpPr>
            <p:cNvPr id="8" name="Group 7"/>
            <p:cNvGrpSpPr/>
            <p:nvPr/>
          </p:nvGrpSpPr>
          <p:grpSpPr>
            <a:xfrm>
              <a:off x="94040" y="2779287"/>
              <a:ext cx="5801434" cy="2935705"/>
              <a:chOff x="94040" y="3007895"/>
              <a:chExt cx="6112042" cy="2935705"/>
            </a:xfrm>
            <a:solidFill>
              <a:srgbClr val="FFC000">
                <a:alpha val="72000"/>
              </a:srgbClr>
            </a:solidFill>
          </p:grpSpPr>
          <p:sp>
            <p:nvSpPr>
              <p:cNvPr id="9" name="Oval 8"/>
              <p:cNvSpPr/>
              <p:nvPr/>
            </p:nvSpPr>
            <p:spPr bwMode="auto">
              <a:xfrm>
                <a:off x="94040" y="3007895"/>
                <a:ext cx="6112042" cy="2935705"/>
              </a:xfrm>
              <a:prstGeom prst="ellipse">
                <a:avLst/>
              </a:prstGeom>
              <a:grpFill/>
              <a:ln w="9525" cap="flat" cmpd="sng" algn="ctr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sp>
            <p:nvSpPr>
              <p:cNvPr id="10" name="TextBox 31">
                <a:extLst>
                  <a:ext uri="{FF2B5EF4-FFF2-40B4-BE49-F238E27FC236}">
                    <a16:creationId xmlns:a16="http://schemas.microsoft.com/office/drawing/2014/main" id="{F2D10990-A77A-4359-AC62-25E740AE3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3162" y="5338241"/>
                <a:ext cx="11507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CFS App</a:t>
                </a:r>
                <a:endParaRPr lang="en-US" altLang="en-US" sz="18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244789" y="3631205"/>
              <a:ext cx="1415772" cy="1191414"/>
              <a:chOff x="1810934" y="3001062"/>
              <a:chExt cx="1415772" cy="1191414"/>
            </a:xfrm>
          </p:grpSpPr>
          <p:sp>
            <p:nvSpPr>
              <p:cNvPr id="42" name="TextBox 31">
                <a:extLst>
                  <a:ext uri="{FF2B5EF4-FFF2-40B4-BE49-F238E27FC236}">
                    <a16:creationId xmlns:a16="http://schemas.microsoft.com/office/drawing/2014/main" id="{F2D10990-A77A-4359-AC62-25E740AE3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0934" y="3823144"/>
                <a:ext cx="14157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ECI Source</a:t>
                </a:r>
                <a:endParaRPr lang="en-US" altLang="en-US" sz="18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43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9954" y="3001062"/>
                <a:ext cx="411163" cy="685800"/>
                <a:chOff x="533400" y="2819400"/>
                <a:chExt cx="685800" cy="914400"/>
              </a:xfrm>
            </p:grpSpPr>
            <p:sp>
              <p:nvSpPr>
                <p:cNvPr id="56" name="Double Wave 55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57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8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0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4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5701" y="3072720"/>
                <a:ext cx="411163" cy="685800"/>
                <a:chOff x="533400" y="2819400"/>
                <a:chExt cx="685800" cy="914400"/>
              </a:xfrm>
            </p:grpSpPr>
            <p:sp>
              <p:nvSpPr>
                <p:cNvPr id="51" name="Double Wave 50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52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3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5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5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11956" y="3156606"/>
                <a:ext cx="411163" cy="685800"/>
                <a:chOff x="533400" y="2819400"/>
                <a:chExt cx="685800" cy="914400"/>
              </a:xfrm>
            </p:grpSpPr>
            <p:sp>
              <p:nvSpPr>
                <p:cNvPr id="46" name="Double Wave 45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47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8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9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ECI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r>
              <a:rPr lang="en-US" sz="2400" dirty="0"/>
              <a:t>Framework for integrating external code into CFS environment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4761" y="3631205"/>
            <a:ext cx="1736373" cy="1191414"/>
            <a:chOff x="1654518" y="3001062"/>
            <a:chExt cx="1736373" cy="1191414"/>
          </a:xfrm>
        </p:grpSpPr>
        <p:sp>
          <p:nvSpPr>
            <p:cNvPr id="12" name="TextBox 31">
              <a:extLst>
                <a:ext uri="{FF2B5EF4-FFF2-40B4-BE49-F238E27FC236}">
                  <a16:creationId xmlns:a16="http://schemas.microsoft.com/office/drawing/2014/main" id="{F2D10990-A77A-4359-AC62-25E740AE3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518" y="3823144"/>
              <a:ext cx="17363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 smtClean="0">
                  <a:solidFill>
                    <a:srgbClr val="FF0000"/>
                  </a:solidFill>
                </a:rPr>
                <a:t>External Code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3" name="Group 23">
              <a:extLst>
                <a:ext uri="{FF2B5EF4-FFF2-40B4-BE49-F238E27FC236}">
                  <a16:creationId xmlns:a16="http://schemas.microsoft.com/office/drawing/2014/main" id="{05C5AEBD-3629-469F-89A5-72876CCFD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89954" y="3001062"/>
              <a:ext cx="411163" cy="685800"/>
              <a:chOff x="533400" y="2819400"/>
              <a:chExt cx="685800" cy="914400"/>
            </a:xfrm>
          </p:grpSpPr>
          <p:sp>
            <p:nvSpPr>
              <p:cNvPr id="27" name="Double Wave 26">
                <a:extLst>
                  <a:ext uri="{FF2B5EF4-FFF2-40B4-BE49-F238E27FC236}">
                    <a16:creationId xmlns:a16="http://schemas.microsoft.com/office/drawing/2014/main" id="{70CBBB24-06EA-4E8F-ABEB-20BC8F7B1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2819400"/>
                <a:ext cx="685800" cy="914400"/>
              </a:xfrm>
              <a:prstGeom prst="doubleWave">
                <a:avLst>
                  <a:gd name="adj1" fmla="val 2514"/>
                  <a:gd name="adj2" fmla="val 356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cxnSp>
            <p:nvCxnSpPr>
              <p:cNvPr id="28" name="Straight Connector 25">
                <a:extLst>
                  <a:ext uri="{FF2B5EF4-FFF2-40B4-BE49-F238E27FC236}">
                    <a16:creationId xmlns:a16="http://schemas.microsoft.com/office/drawing/2014/main" id="{829C5566-92BA-4F9D-8FB9-EB455595BFB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0480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Straight Connector 26">
                <a:extLst>
                  <a:ext uri="{FF2B5EF4-FFF2-40B4-BE49-F238E27FC236}">
                    <a16:creationId xmlns:a16="http://schemas.microsoft.com/office/drawing/2014/main" id="{AB49C51F-DE1E-49A2-AD34-EB1AA81F30A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2004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27">
                <a:extLst>
                  <a:ext uri="{FF2B5EF4-FFF2-40B4-BE49-F238E27FC236}">
                    <a16:creationId xmlns:a16="http://schemas.microsoft.com/office/drawing/2014/main" id="{A4F3B4DF-06F9-45B4-A0B0-0450FD3773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3528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Straight Connector 28">
                <a:extLst>
                  <a:ext uri="{FF2B5EF4-FFF2-40B4-BE49-F238E27FC236}">
                    <a16:creationId xmlns:a16="http://schemas.microsoft.com/office/drawing/2014/main" id="{13A86ACA-9DE1-4BEB-9370-71106522C0E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5052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" name="Group 23">
              <a:extLst>
                <a:ext uri="{FF2B5EF4-FFF2-40B4-BE49-F238E27FC236}">
                  <a16:creationId xmlns:a16="http://schemas.microsoft.com/office/drawing/2014/main" id="{05C5AEBD-3629-469F-89A5-72876CCFD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5701" y="3072720"/>
              <a:ext cx="411163" cy="685800"/>
              <a:chOff x="533400" y="2819400"/>
              <a:chExt cx="685800" cy="914400"/>
            </a:xfrm>
          </p:grpSpPr>
          <p:sp>
            <p:nvSpPr>
              <p:cNvPr id="22" name="Double Wave 21">
                <a:extLst>
                  <a:ext uri="{FF2B5EF4-FFF2-40B4-BE49-F238E27FC236}">
                    <a16:creationId xmlns:a16="http://schemas.microsoft.com/office/drawing/2014/main" id="{70CBBB24-06EA-4E8F-ABEB-20BC8F7B1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2819400"/>
                <a:ext cx="685800" cy="914400"/>
              </a:xfrm>
              <a:prstGeom prst="doubleWave">
                <a:avLst>
                  <a:gd name="adj1" fmla="val 2514"/>
                  <a:gd name="adj2" fmla="val 356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cxnSp>
            <p:nvCxnSpPr>
              <p:cNvPr id="23" name="Straight Connector 25">
                <a:extLst>
                  <a:ext uri="{FF2B5EF4-FFF2-40B4-BE49-F238E27FC236}">
                    <a16:creationId xmlns:a16="http://schemas.microsoft.com/office/drawing/2014/main" id="{829C5566-92BA-4F9D-8FB9-EB455595BFB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0480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Straight Connector 26">
                <a:extLst>
                  <a:ext uri="{FF2B5EF4-FFF2-40B4-BE49-F238E27FC236}">
                    <a16:creationId xmlns:a16="http://schemas.microsoft.com/office/drawing/2014/main" id="{AB49C51F-DE1E-49A2-AD34-EB1AA81F30A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2004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Straight Connector 27">
                <a:extLst>
                  <a:ext uri="{FF2B5EF4-FFF2-40B4-BE49-F238E27FC236}">
                    <a16:creationId xmlns:a16="http://schemas.microsoft.com/office/drawing/2014/main" id="{A4F3B4DF-06F9-45B4-A0B0-0450FD3773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3528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Straight Connector 28">
                <a:extLst>
                  <a:ext uri="{FF2B5EF4-FFF2-40B4-BE49-F238E27FC236}">
                    <a16:creationId xmlns:a16="http://schemas.microsoft.com/office/drawing/2014/main" id="{13A86ACA-9DE1-4BEB-9370-71106522C0E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5052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" name="Group 23">
              <a:extLst>
                <a:ext uri="{FF2B5EF4-FFF2-40B4-BE49-F238E27FC236}">
                  <a16:creationId xmlns:a16="http://schemas.microsoft.com/office/drawing/2014/main" id="{05C5AEBD-3629-469F-89A5-72876CCFD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1956" y="3156606"/>
              <a:ext cx="411163" cy="685800"/>
              <a:chOff x="533400" y="2819400"/>
              <a:chExt cx="685800" cy="914400"/>
            </a:xfrm>
          </p:grpSpPr>
          <p:sp>
            <p:nvSpPr>
              <p:cNvPr id="17" name="Double Wave 16">
                <a:extLst>
                  <a:ext uri="{FF2B5EF4-FFF2-40B4-BE49-F238E27FC236}">
                    <a16:creationId xmlns:a16="http://schemas.microsoft.com/office/drawing/2014/main" id="{70CBBB24-06EA-4E8F-ABEB-20BC8F7B1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2819400"/>
                <a:ext cx="685800" cy="914400"/>
              </a:xfrm>
              <a:prstGeom prst="doubleWave">
                <a:avLst>
                  <a:gd name="adj1" fmla="val 2514"/>
                  <a:gd name="adj2" fmla="val 356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cxnSp>
            <p:nvCxnSpPr>
              <p:cNvPr id="18" name="Straight Connector 25">
                <a:extLst>
                  <a:ext uri="{FF2B5EF4-FFF2-40B4-BE49-F238E27FC236}">
                    <a16:creationId xmlns:a16="http://schemas.microsoft.com/office/drawing/2014/main" id="{829C5566-92BA-4F9D-8FB9-EB455595BFB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0480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Straight Connector 26">
                <a:extLst>
                  <a:ext uri="{FF2B5EF4-FFF2-40B4-BE49-F238E27FC236}">
                    <a16:creationId xmlns:a16="http://schemas.microsoft.com/office/drawing/2014/main" id="{AB49C51F-DE1E-49A2-AD34-EB1AA81F30A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2004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27">
                <a:extLst>
                  <a:ext uri="{FF2B5EF4-FFF2-40B4-BE49-F238E27FC236}">
                    <a16:creationId xmlns:a16="http://schemas.microsoft.com/office/drawing/2014/main" id="{A4F3B4DF-06F9-45B4-A0B0-0450FD3773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3528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Straight Connector 28">
                <a:extLst>
                  <a:ext uri="{FF2B5EF4-FFF2-40B4-BE49-F238E27FC236}">
                    <a16:creationId xmlns:a16="http://schemas.microsoft.com/office/drawing/2014/main" id="{13A86ACA-9DE1-4BEB-9370-71106522C0E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5052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5E943FF-0969-41FD-A7EF-690553672F87}"/>
              </a:ext>
            </a:extLst>
          </p:cNvPr>
          <p:cNvGrpSpPr/>
          <p:nvPr/>
        </p:nvGrpSpPr>
        <p:grpSpPr>
          <a:xfrm>
            <a:off x="1993911" y="3773457"/>
            <a:ext cx="2274982" cy="1035008"/>
            <a:chOff x="1932814" y="3397517"/>
            <a:chExt cx="2274982" cy="1035008"/>
          </a:xfrm>
        </p:grpSpPr>
        <p:sp>
          <p:nvSpPr>
            <p:cNvPr id="33" name="TextBox 31">
              <a:extLst>
                <a:ext uri="{FF2B5EF4-FFF2-40B4-BE49-F238E27FC236}">
                  <a16:creationId xmlns:a16="http://schemas.microsoft.com/office/drawing/2014/main" id="{F2D10990-A77A-4359-AC62-25E740AE3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814" y="4063193"/>
              <a:ext cx="2274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Interface Definition</a:t>
              </a:r>
            </a:p>
          </p:txBody>
        </p:sp>
        <p:grpSp>
          <p:nvGrpSpPr>
            <p:cNvPr id="34" name="Group 23">
              <a:extLst>
                <a:ext uri="{FF2B5EF4-FFF2-40B4-BE49-F238E27FC236}">
                  <a16:creationId xmlns:a16="http://schemas.microsoft.com/office/drawing/2014/main" id="{05C5AEBD-3629-469F-89A5-72876CCFD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9360" y="3397517"/>
              <a:ext cx="411163" cy="685800"/>
              <a:chOff x="533400" y="2819400"/>
              <a:chExt cx="685800" cy="914400"/>
            </a:xfrm>
          </p:grpSpPr>
          <p:sp>
            <p:nvSpPr>
              <p:cNvPr id="36" name="Double Wave 35">
                <a:extLst>
                  <a:ext uri="{FF2B5EF4-FFF2-40B4-BE49-F238E27FC236}">
                    <a16:creationId xmlns:a16="http://schemas.microsoft.com/office/drawing/2014/main" id="{70CBBB24-06EA-4E8F-ABEB-20BC8F7B1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2819400"/>
                <a:ext cx="685800" cy="914400"/>
              </a:xfrm>
              <a:prstGeom prst="doubleWave">
                <a:avLst>
                  <a:gd name="adj1" fmla="val 2514"/>
                  <a:gd name="adj2" fmla="val 356"/>
                </a:avLst>
              </a:prstGeom>
              <a:solidFill>
                <a:srgbClr val="FFFFFF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cxnSp>
            <p:nvCxnSpPr>
              <p:cNvPr id="37" name="Straight Connector 25">
                <a:extLst>
                  <a:ext uri="{FF2B5EF4-FFF2-40B4-BE49-F238E27FC236}">
                    <a16:creationId xmlns:a16="http://schemas.microsoft.com/office/drawing/2014/main" id="{829C5566-92BA-4F9D-8FB9-EB455595BFB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0480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26">
                <a:extLst>
                  <a:ext uri="{FF2B5EF4-FFF2-40B4-BE49-F238E27FC236}">
                    <a16:creationId xmlns:a16="http://schemas.microsoft.com/office/drawing/2014/main" id="{AB49C51F-DE1E-49A2-AD34-EB1AA81F30A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2004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Straight Connector 27">
                <a:extLst>
                  <a:ext uri="{FF2B5EF4-FFF2-40B4-BE49-F238E27FC236}">
                    <a16:creationId xmlns:a16="http://schemas.microsoft.com/office/drawing/2014/main" id="{A4F3B4DF-06F9-45B4-A0B0-0450FD3773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3528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Straight Connector 28">
                <a:extLst>
                  <a:ext uri="{FF2B5EF4-FFF2-40B4-BE49-F238E27FC236}">
                    <a16:creationId xmlns:a16="http://schemas.microsoft.com/office/drawing/2014/main" id="{13A86ACA-9DE1-4BEB-9370-71106522C0E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10189" y="3505200"/>
                <a:ext cx="532222" cy="211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" name="TextBox 47">
              <a:extLst>
                <a:ext uri="{FF2B5EF4-FFF2-40B4-BE49-F238E27FC236}">
                  <a16:creationId xmlns:a16="http://schemas.microsoft.com/office/drawing/2014/main" id="{52C9070A-3FBF-490B-AD82-B81DD86C6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9386" y="4054254"/>
              <a:ext cx="1847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/>
            </a:p>
          </p:txBody>
        </p:sp>
      </p:grpSp>
      <p:sp>
        <p:nvSpPr>
          <p:cNvPr id="61" name="Rounded Rectangle 60"/>
          <p:cNvSpPr/>
          <p:nvPr/>
        </p:nvSpPr>
        <p:spPr bwMode="auto">
          <a:xfrm>
            <a:off x="7411452" y="2061200"/>
            <a:ext cx="1423177" cy="4391851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CFS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93400" y="3940794"/>
            <a:ext cx="5918053" cy="232714"/>
            <a:chOff x="1493400" y="3940794"/>
            <a:chExt cx="5918053" cy="232714"/>
          </a:xfrm>
        </p:grpSpPr>
        <p:grpSp>
          <p:nvGrpSpPr>
            <p:cNvPr id="62" name="Group 61"/>
            <p:cNvGrpSpPr/>
            <p:nvPr/>
          </p:nvGrpSpPr>
          <p:grpSpPr>
            <a:xfrm>
              <a:off x="5220428" y="4010018"/>
              <a:ext cx="2191025" cy="163490"/>
              <a:chOff x="5383764" y="4238625"/>
              <a:chExt cx="2027689" cy="228203"/>
            </a:xfrm>
          </p:grpSpPr>
          <p:cxnSp>
            <p:nvCxnSpPr>
              <p:cNvPr id="63" name="Straight Arrow Connector 62"/>
              <p:cNvCxnSpPr/>
              <p:nvPr/>
            </p:nvCxnSpPr>
            <p:spPr bwMode="auto">
              <a:xfrm>
                <a:off x="5398796" y="4238625"/>
                <a:ext cx="2012657" cy="0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5383764" y="4460860"/>
                <a:ext cx="2027689" cy="5968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5" name="Group 64"/>
            <p:cNvGrpSpPr/>
            <p:nvPr/>
          </p:nvGrpSpPr>
          <p:grpSpPr>
            <a:xfrm>
              <a:off x="3356075" y="3956718"/>
              <a:ext cx="1241659" cy="205311"/>
              <a:chOff x="5383764" y="4238625"/>
              <a:chExt cx="2027689" cy="228203"/>
            </a:xfrm>
          </p:grpSpPr>
          <p:cxnSp>
            <p:nvCxnSpPr>
              <p:cNvPr id="66" name="Straight Arrow Connector 65"/>
              <p:cNvCxnSpPr/>
              <p:nvPr/>
            </p:nvCxnSpPr>
            <p:spPr bwMode="auto">
              <a:xfrm>
                <a:off x="5398796" y="4238625"/>
                <a:ext cx="2012657" cy="0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>
                <a:off x="5383764" y="4460860"/>
                <a:ext cx="2027689" cy="5968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8" name="Group 67"/>
            <p:cNvGrpSpPr/>
            <p:nvPr/>
          </p:nvGrpSpPr>
          <p:grpSpPr>
            <a:xfrm>
              <a:off x="1493400" y="3940794"/>
              <a:ext cx="1417850" cy="197171"/>
              <a:chOff x="5383764" y="4238625"/>
              <a:chExt cx="2027689" cy="228203"/>
            </a:xfrm>
          </p:grpSpPr>
          <p:cxnSp>
            <p:nvCxnSpPr>
              <p:cNvPr id="69" name="Straight Arrow Connector 68"/>
              <p:cNvCxnSpPr/>
              <p:nvPr/>
            </p:nvCxnSpPr>
            <p:spPr bwMode="auto">
              <a:xfrm>
                <a:off x="5398796" y="4238625"/>
                <a:ext cx="2012657" cy="0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>
                <a:off x="5383764" y="4460860"/>
                <a:ext cx="2027689" cy="5968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524214" y="2347576"/>
            <a:ext cx="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endParaRPr lang="en-US" sz="1400" b="0" dirty="0" smtClean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64707" y="1997513"/>
            <a:ext cx="3809665" cy="4494848"/>
            <a:chOff x="4964707" y="1997513"/>
            <a:chExt cx="3809665" cy="4494848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4976739" y="5201024"/>
              <a:ext cx="1290314" cy="1198332"/>
            </a:xfrm>
            <a:custGeom>
              <a:avLst/>
              <a:gdLst/>
              <a:ahLst/>
              <a:cxnLst>
                <a:cxn ang="0">
                  <a:pos x="1" y="169"/>
                </a:cxn>
                <a:cxn ang="0">
                  <a:pos x="7" y="135"/>
                </a:cxn>
                <a:cxn ang="0">
                  <a:pos x="20" y="103"/>
                </a:cxn>
                <a:cxn ang="0">
                  <a:pos x="38" y="74"/>
                </a:cxn>
                <a:cxn ang="0">
                  <a:pos x="61" y="49"/>
                </a:cxn>
                <a:cxn ang="0">
                  <a:pos x="88" y="28"/>
                </a:cxn>
                <a:cxn ang="0">
                  <a:pos x="119" y="13"/>
                </a:cxn>
                <a:cxn ang="0">
                  <a:pos x="152" y="4"/>
                </a:cxn>
                <a:cxn ang="0">
                  <a:pos x="186" y="0"/>
                </a:cxn>
                <a:cxn ang="0">
                  <a:pos x="220" y="4"/>
                </a:cxn>
                <a:cxn ang="0">
                  <a:pos x="253" y="13"/>
                </a:cxn>
                <a:cxn ang="0">
                  <a:pos x="284" y="28"/>
                </a:cxn>
                <a:cxn ang="0">
                  <a:pos x="311" y="49"/>
                </a:cxn>
                <a:cxn ang="0">
                  <a:pos x="334" y="74"/>
                </a:cxn>
                <a:cxn ang="0">
                  <a:pos x="352" y="103"/>
                </a:cxn>
                <a:cxn ang="0">
                  <a:pos x="364" y="135"/>
                </a:cxn>
                <a:cxn ang="0">
                  <a:pos x="371" y="169"/>
                </a:cxn>
                <a:cxn ang="0">
                  <a:pos x="371" y="203"/>
                </a:cxn>
                <a:cxn ang="0">
                  <a:pos x="364" y="236"/>
                </a:cxn>
                <a:cxn ang="0">
                  <a:pos x="352" y="268"/>
                </a:cxn>
                <a:cxn ang="0">
                  <a:pos x="334" y="297"/>
                </a:cxn>
                <a:cxn ang="0">
                  <a:pos x="311" y="323"/>
                </a:cxn>
                <a:cxn ang="0">
                  <a:pos x="284" y="343"/>
                </a:cxn>
                <a:cxn ang="0">
                  <a:pos x="253" y="359"/>
                </a:cxn>
                <a:cxn ang="0">
                  <a:pos x="220" y="368"/>
                </a:cxn>
                <a:cxn ang="0">
                  <a:pos x="186" y="371"/>
                </a:cxn>
                <a:cxn ang="0">
                  <a:pos x="152" y="368"/>
                </a:cxn>
                <a:cxn ang="0">
                  <a:pos x="119" y="359"/>
                </a:cxn>
                <a:cxn ang="0">
                  <a:pos x="88" y="343"/>
                </a:cxn>
                <a:cxn ang="0">
                  <a:pos x="61" y="323"/>
                </a:cxn>
                <a:cxn ang="0">
                  <a:pos x="38" y="297"/>
                </a:cxn>
                <a:cxn ang="0">
                  <a:pos x="20" y="268"/>
                </a:cxn>
                <a:cxn ang="0">
                  <a:pos x="7" y="236"/>
                </a:cxn>
                <a:cxn ang="0">
                  <a:pos x="1" y="203"/>
                </a:cxn>
              </a:cxnLst>
              <a:rect l="0" t="0" r="r" b="b"/>
              <a:pathLst>
                <a:path w="371" h="371">
                  <a:moveTo>
                    <a:pt x="0" y="186"/>
                  </a:moveTo>
                  <a:lnTo>
                    <a:pt x="1" y="169"/>
                  </a:lnTo>
                  <a:lnTo>
                    <a:pt x="3" y="152"/>
                  </a:lnTo>
                  <a:lnTo>
                    <a:pt x="7" y="135"/>
                  </a:lnTo>
                  <a:lnTo>
                    <a:pt x="13" y="119"/>
                  </a:lnTo>
                  <a:lnTo>
                    <a:pt x="20" y="103"/>
                  </a:lnTo>
                  <a:lnTo>
                    <a:pt x="28" y="88"/>
                  </a:lnTo>
                  <a:lnTo>
                    <a:pt x="38" y="74"/>
                  </a:lnTo>
                  <a:lnTo>
                    <a:pt x="49" y="61"/>
                  </a:lnTo>
                  <a:lnTo>
                    <a:pt x="61" y="49"/>
                  </a:lnTo>
                  <a:lnTo>
                    <a:pt x="74" y="38"/>
                  </a:lnTo>
                  <a:lnTo>
                    <a:pt x="88" y="28"/>
                  </a:lnTo>
                  <a:lnTo>
                    <a:pt x="103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4"/>
                  </a:lnTo>
                  <a:lnTo>
                    <a:pt x="169" y="1"/>
                  </a:lnTo>
                  <a:lnTo>
                    <a:pt x="186" y="0"/>
                  </a:lnTo>
                  <a:lnTo>
                    <a:pt x="203" y="1"/>
                  </a:lnTo>
                  <a:lnTo>
                    <a:pt x="220" y="4"/>
                  </a:lnTo>
                  <a:lnTo>
                    <a:pt x="237" y="7"/>
                  </a:lnTo>
                  <a:lnTo>
                    <a:pt x="253" y="13"/>
                  </a:lnTo>
                  <a:lnTo>
                    <a:pt x="269" y="20"/>
                  </a:lnTo>
                  <a:lnTo>
                    <a:pt x="284" y="28"/>
                  </a:lnTo>
                  <a:lnTo>
                    <a:pt x="298" y="38"/>
                  </a:lnTo>
                  <a:lnTo>
                    <a:pt x="311" y="49"/>
                  </a:lnTo>
                  <a:lnTo>
                    <a:pt x="323" y="61"/>
                  </a:lnTo>
                  <a:lnTo>
                    <a:pt x="334" y="74"/>
                  </a:lnTo>
                  <a:lnTo>
                    <a:pt x="344" y="88"/>
                  </a:lnTo>
                  <a:lnTo>
                    <a:pt x="352" y="103"/>
                  </a:lnTo>
                  <a:lnTo>
                    <a:pt x="359" y="119"/>
                  </a:lnTo>
                  <a:lnTo>
                    <a:pt x="364" y="135"/>
                  </a:lnTo>
                  <a:lnTo>
                    <a:pt x="369" y="152"/>
                  </a:lnTo>
                  <a:lnTo>
                    <a:pt x="371" y="169"/>
                  </a:lnTo>
                  <a:lnTo>
                    <a:pt x="371" y="186"/>
                  </a:lnTo>
                  <a:lnTo>
                    <a:pt x="371" y="203"/>
                  </a:lnTo>
                  <a:lnTo>
                    <a:pt x="369" y="220"/>
                  </a:lnTo>
                  <a:lnTo>
                    <a:pt x="364" y="236"/>
                  </a:lnTo>
                  <a:lnTo>
                    <a:pt x="359" y="253"/>
                  </a:lnTo>
                  <a:lnTo>
                    <a:pt x="352" y="268"/>
                  </a:lnTo>
                  <a:lnTo>
                    <a:pt x="344" y="283"/>
                  </a:lnTo>
                  <a:lnTo>
                    <a:pt x="334" y="297"/>
                  </a:lnTo>
                  <a:lnTo>
                    <a:pt x="323" y="310"/>
                  </a:lnTo>
                  <a:lnTo>
                    <a:pt x="311" y="323"/>
                  </a:lnTo>
                  <a:lnTo>
                    <a:pt x="298" y="334"/>
                  </a:lnTo>
                  <a:lnTo>
                    <a:pt x="284" y="343"/>
                  </a:lnTo>
                  <a:lnTo>
                    <a:pt x="269" y="352"/>
                  </a:lnTo>
                  <a:lnTo>
                    <a:pt x="253" y="359"/>
                  </a:lnTo>
                  <a:lnTo>
                    <a:pt x="237" y="364"/>
                  </a:lnTo>
                  <a:lnTo>
                    <a:pt x="220" y="368"/>
                  </a:lnTo>
                  <a:lnTo>
                    <a:pt x="203" y="370"/>
                  </a:lnTo>
                  <a:lnTo>
                    <a:pt x="186" y="371"/>
                  </a:lnTo>
                  <a:lnTo>
                    <a:pt x="169" y="370"/>
                  </a:lnTo>
                  <a:lnTo>
                    <a:pt x="152" y="368"/>
                  </a:lnTo>
                  <a:lnTo>
                    <a:pt x="135" y="364"/>
                  </a:lnTo>
                  <a:lnTo>
                    <a:pt x="119" y="359"/>
                  </a:lnTo>
                  <a:lnTo>
                    <a:pt x="103" y="352"/>
                  </a:lnTo>
                  <a:lnTo>
                    <a:pt x="88" y="343"/>
                  </a:lnTo>
                  <a:lnTo>
                    <a:pt x="74" y="334"/>
                  </a:lnTo>
                  <a:lnTo>
                    <a:pt x="61" y="323"/>
                  </a:lnTo>
                  <a:lnTo>
                    <a:pt x="49" y="310"/>
                  </a:lnTo>
                  <a:lnTo>
                    <a:pt x="38" y="297"/>
                  </a:lnTo>
                  <a:lnTo>
                    <a:pt x="28" y="283"/>
                  </a:lnTo>
                  <a:lnTo>
                    <a:pt x="20" y="268"/>
                  </a:lnTo>
                  <a:lnTo>
                    <a:pt x="13" y="253"/>
                  </a:lnTo>
                  <a:lnTo>
                    <a:pt x="7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CC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062759" y="5242251"/>
              <a:ext cx="1290314" cy="1198332"/>
            </a:xfrm>
            <a:custGeom>
              <a:avLst/>
              <a:gdLst/>
              <a:ahLst/>
              <a:cxnLst>
                <a:cxn ang="0">
                  <a:pos x="1" y="169"/>
                </a:cxn>
                <a:cxn ang="0">
                  <a:pos x="7" y="135"/>
                </a:cxn>
                <a:cxn ang="0">
                  <a:pos x="20" y="103"/>
                </a:cxn>
                <a:cxn ang="0">
                  <a:pos x="38" y="74"/>
                </a:cxn>
                <a:cxn ang="0">
                  <a:pos x="61" y="49"/>
                </a:cxn>
                <a:cxn ang="0">
                  <a:pos x="88" y="28"/>
                </a:cxn>
                <a:cxn ang="0">
                  <a:pos x="119" y="13"/>
                </a:cxn>
                <a:cxn ang="0">
                  <a:pos x="152" y="4"/>
                </a:cxn>
                <a:cxn ang="0">
                  <a:pos x="186" y="0"/>
                </a:cxn>
                <a:cxn ang="0">
                  <a:pos x="220" y="4"/>
                </a:cxn>
                <a:cxn ang="0">
                  <a:pos x="253" y="13"/>
                </a:cxn>
                <a:cxn ang="0">
                  <a:pos x="284" y="28"/>
                </a:cxn>
                <a:cxn ang="0">
                  <a:pos x="311" y="49"/>
                </a:cxn>
                <a:cxn ang="0">
                  <a:pos x="334" y="74"/>
                </a:cxn>
                <a:cxn ang="0">
                  <a:pos x="352" y="103"/>
                </a:cxn>
                <a:cxn ang="0">
                  <a:pos x="364" y="135"/>
                </a:cxn>
                <a:cxn ang="0">
                  <a:pos x="371" y="169"/>
                </a:cxn>
                <a:cxn ang="0">
                  <a:pos x="371" y="203"/>
                </a:cxn>
                <a:cxn ang="0">
                  <a:pos x="364" y="236"/>
                </a:cxn>
                <a:cxn ang="0">
                  <a:pos x="352" y="268"/>
                </a:cxn>
                <a:cxn ang="0">
                  <a:pos x="334" y="297"/>
                </a:cxn>
                <a:cxn ang="0">
                  <a:pos x="311" y="323"/>
                </a:cxn>
                <a:cxn ang="0">
                  <a:pos x="284" y="343"/>
                </a:cxn>
                <a:cxn ang="0">
                  <a:pos x="253" y="359"/>
                </a:cxn>
                <a:cxn ang="0">
                  <a:pos x="220" y="368"/>
                </a:cxn>
                <a:cxn ang="0">
                  <a:pos x="186" y="371"/>
                </a:cxn>
                <a:cxn ang="0">
                  <a:pos x="152" y="368"/>
                </a:cxn>
                <a:cxn ang="0">
                  <a:pos x="119" y="359"/>
                </a:cxn>
                <a:cxn ang="0">
                  <a:pos x="88" y="343"/>
                </a:cxn>
                <a:cxn ang="0">
                  <a:pos x="61" y="323"/>
                </a:cxn>
                <a:cxn ang="0">
                  <a:pos x="38" y="297"/>
                </a:cxn>
                <a:cxn ang="0">
                  <a:pos x="20" y="268"/>
                </a:cxn>
                <a:cxn ang="0">
                  <a:pos x="7" y="236"/>
                </a:cxn>
                <a:cxn ang="0">
                  <a:pos x="1" y="203"/>
                </a:cxn>
              </a:cxnLst>
              <a:rect l="0" t="0" r="r" b="b"/>
              <a:pathLst>
                <a:path w="371" h="371">
                  <a:moveTo>
                    <a:pt x="0" y="186"/>
                  </a:moveTo>
                  <a:lnTo>
                    <a:pt x="1" y="169"/>
                  </a:lnTo>
                  <a:lnTo>
                    <a:pt x="3" y="152"/>
                  </a:lnTo>
                  <a:lnTo>
                    <a:pt x="7" y="135"/>
                  </a:lnTo>
                  <a:lnTo>
                    <a:pt x="13" y="119"/>
                  </a:lnTo>
                  <a:lnTo>
                    <a:pt x="20" y="103"/>
                  </a:lnTo>
                  <a:lnTo>
                    <a:pt x="28" y="88"/>
                  </a:lnTo>
                  <a:lnTo>
                    <a:pt x="38" y="74"/>
                  </a:lnTo>
                  <a:lnTo>
                    <a:pt x="49" y="61"/>
                  </a:lnTo>
                  <a:lnTo>
                    <a:pt x="61" y="49"/>
                  </a:lnTo>
                  <a:lnTo>
                    <a:pt x="74" y="38"/>
                  </a:lnTo>
                  <a:lnTo>
                    <a:pt x="88" y="28"/>
                  </a:lnTo>
                  <a:lnTo>
                    <a:pt x="103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4"/>
                  </a:lnTo>
                  <a:lnTo>
                    <a:pt x="169" y="1"/>
                  </a:lnTo>
                  <a:lnTo>
                    <a:pt x="186" y="0"/>
                  </a:lnTo>
                  <a:lnTo>
                    <a:pt x="203" y="1"/>
                  </a:lnTo>
                  <a:lnTo>
                    <a:pt x="220" y="4"/>
                  </a:lnTo>
                  <a:lnTo>
                    <a:pt x="237" y="7"/>
                  </a:lnTo>
                  <a:lnTo>
                    <a:pt x="253" y="13"/>
                  </a:lnTo>
                  <a:lnTo>
                    <a:pt x="269" y="20"/>
                  </a:lnTo>
                  <a:lnTo>
                    <a:pt x="284" y="28"/>
                  </a:lnTo>
                  <a:lnTo>
                    <a:pt x="298" y="38"/>
                  </a:lnTo>
                  <a:lnTo>
                    <a:pt x="311" y="49"/>
                  </a:lnTo>
                  <a:lnTo>
                    <a:pt x="323" y="61"/>
                  </a:lnTo>
                  <a:lnTo>
                    <a:pt x="334" y="74"/>
                  </a:lnTo>
                  <a:lnTo>
                    <a:pt x="344" y="88"/>
                  </a:lnTo>
                  <a:lnTo>
                    <a:pt x="352" y="103"/>
                  </a:lnTo>
                  <a:lnTo>
                    <a:pt x="359" y="119"/>
                  </a:lnTo>
                  <a:lnTo>
                    <a:pt x="364" y="135"/>
                  </a:lnTo>
                  <a:lnTo>
                    <a:pt x="369" y="152"/>
                  </a:lnTo>
                  <a:lnTo>
                    <a:pt x="371" y="169"/>
                  </a:lnTo>
                  <a:lnTo>
                    <a:pt x="371" y="186"/>
                  </a:lnTo>
                  <a:lnTo>
                    <a:pt x="371" y="203"/>
                  </a:lnTo>
                  <a:lnTo>
                    <a:pt x="369" y="220"/>
                  </a:lnTo>
                  <a:lnTo>
                    <a:pt x="364" y="236"/>
                  </a:lnTo>
                  <a:lnTo>
                    <a:pt x="359" y="253"/>
                  </a:lnTo>
                  <a:lnTo>
                    <a:pt x="352" y="268"/>
                  </a:lnTo>
                  <a:lnTo>
                    <a:pt x="344" y="283"/>
                  </a:lnTo>
                  <a:lnTo>
                    <a:pt x="334" y="297"/>
                  </a:lnTo>
                  <a:lnTo>
                    <a:pt x="323" y="310"/>
                  </a:lnTo>
                  <a:lnTo>
                    <a:pt x="311" y="323"/>
                  </a:lnTo>
                  <a:lnTo>
                    <a:pt x="298" y="334"/>
                  </a:lnTo>
                  <a:lnTo>
                    <a:pt x="284" y="343"/>
                  </a:lnTo>
                  <a:lnTo>
                    <a:pt x="269" y="352"/>
                  </a:lnTo>
                  <a:lnTo>
                    <a:pt x="253" y="359"/>
                  </a:lnTo>
                  <a:lnTo>
                    <a:pt x="237" y="364"/>
                  </a:lnTo>
                  <a:lnTo>
                    <a:pt x="220" y="368"/>
                  </a:lnTo>
                  <a:lnTo>
                    <a:pt x="203" y="370"/>
                  </a:lnTo>
                  <a:lnTo>
                    <a:pt x="186" y="371"/>
                  </a:lnTo>
                  <a:lnTo>
                    <a:pt x="169" y="370"/>
                  </a:lnTo>
                  <a:lnTo>
                    <a:pt x="152" y="368"/>
                  </a:lnTo>
                  <a:lnTo>
                    <a:pt x="135" y="364"/>
                  </a:lnTo>
                  <a:lnTo>
                    <a:pt x="119" y="359"/>
                  </a:lnTo>
                  <a:lnTo>
                    <a:pt x="103" y="352"/>
                  </a:lnTo>
                  <a:lnTo>
                    <a:pt x="88" y="343"/>
                  </a:lnTo>
                  <a:lnTo>
                    <a:pt x="74" y="334"/>
                  </a:lnTo>
                  <a:lnTo>
                    <a:pt x="61" y="323"/>
                  </a:lnTo>
                  <a:lnTo>
                    <a:pt x="49" y="310"/>
                  </a:lnTo>
                  <a:lnTo>
                    <a:pt x="38" y="297"/>
                  </a:lnTo>
                  <a:lnTo>
                    <a:pt x="28" y="283"/>
                  </a:lnTo>
                  <a:lnTo>
                    <a:pt x="20" y="268"/>
                  </a:lnTo>
                  <a:lnTo>
                    <a:pt x="13" y="253"/>
                  </a:lnTo>
                  <a:lnTo>
                    <a:pt x="7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CC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964707" y="1997513"/>
              <a:ext cx="1290314" cy="1198332"/>
            </a:xfrm>
            <a:custGeom>
              <a:avLst/>
              <a:gdLst/>
              <a:ahLst/>
              <a:cxnLst>
                <a:cxn ang="0">
                  <a:pos x="1" y="169"/>
                </a:cxn>
                <a:cxn ang="0">
                  <a:pos x="7" y="135"/>
                </a:cxn>
                <a:cxn ang="0">
                  <a:pos x="20" y="103"/>
                </a:cxn>
                <a:cxn ang="0">
                  <a:pos x="38" y="74"/>
                </a:cxn>
                <a:cxn ang="0">
                  <a:pos x="61" y="49"/>
                </a:cxn>
                <a:cxn ang="0">
                  <a:pos x="88" y="28"/>
                </a:cxn>
                <a:cxn ang="0">
                  <a:pos x="119" y="13"/>
                </a:cxn>
                <a:cxn ang="0">
                  <a:pos x="152" y="4"/>
                </a:cxn>
                <a:cxn ang="0">
                  <a:pos x="186" y="0"/>
                </a:cxn>
                <a:cxn ang="0">
                  <a:pos x="220" y="4"/>
                </a:cxn>
                <a:cxn ang="0">
                  <a:pos x="253" y="13"/>
                </a:cxn>
                <a:cxn ang="0">
                  <a:pos x="284" y="28"/>
                </a:cxn>
                <a:cxn ang="0">
                  <a:pos x="311" y="49"/>
                </a:cxn>
                <a:cxn ang="0">
                  <a:pos x="334" y="74"/>
                </a:cxn>
                <a:cxn ang="0">
                  <a:pos x="352" y="103"/>
                </a:cxn>
                <a:cxn ang="0">
                  <a:pos x="364" y="135"/>
                </a:cxn>
                <a:cxn ang="0">
                  <a:pos x="371" y="169"/>
                </a:cxn>
                <a:cxn ang="0">
                  <a:pos x="371" y="203"/>
                </a:cxn>
                <a:cxn ang="0">
                  <a:pos x="364" y="236"/>
                </a:cxn>
                <a:cxn ang="0">
                  <a:pos x="352" y="268"/>
                </a:cxn>
                <a:cxn ang="0">
                  <a:pos x="334" y="297"/>
                </a:cxn>
                <a:cxn ang="0">
                  <a:pos x="311" y="323"/>
                </a:cxn>
                <a:cxn ang="0">
                  <a:pos x="284" y="343"/>
                </a:cxn>
                <a:cxn ang="0">
                  <a:pos x="253" y="359"/>
                </a:cxn>
                <a:cxn ang="0">
                  <a:pos x="220" y="368"/>
                </a:cxn>
                <a:cxn ang="0">
                  <a:pos x="186" y="371"/>
                </a:cxn>
                <a:cxn ang="0">
                  <a:pos x="152" y="368"/>
                </a:cxn>
                <a:cxn ang="0">
                  <a:pos x="119" y="359"/>
                </a:cxn>
                <a:cxn ang="0">
                  <a:pos x="88" y="343"/>
                </a:cxn>
                <a:cxn ang="0">
                  <a:pos x="61" y="323"/>
                </a:cxn>
                <a:cxn ang="0">
                  <a:pos x="38" y="297"/>
                </a:cxn>
                <a:cxn ang="0">
                  <a:pos x="20" y="268"/>
                </a:cxn>
                <a:cxn ang="0">
                  <a:pos x="7" y="236"/>
                </a:cxn>
                <a:cxn ang="0">
                  <a:pos x="1" y="203"/>
                </a:cxn>
              </a:cxnLst>
              <a:rect l="0" t="0" r="r" b="b"/>
              <a:pathLst>
                <a:path w="371" h="371">
                  <a:moveTo>
                    <a:pt x="0" y="186"/>
                  </a:moveTo>
                  <a:lnTo>
                    <a:pt x="1" y="169"/>
                  </a:lnTo>
                  <a:lnTo>
                    <a:pt x="3" y="152"/>
                  </a:lnTo>
                  <a:lnTo>
                    <a:pt x="7" y="135"/>
                  </a:lnTo>
                  <a:lnTo>
                    <a:pt x="13" y="119"/>
                  </a:lnTo>
                  <a:lnTo>
                    <a:pt x="20" y="103"/>
                  </a:lnTo>
                  <a:lnTo>
                    <a:pt x="28" y="88"/>
                  </a:lnTo>
                  <a:lnTo>
                    <a:pt x="38" y="74"/>
                  </a:lnTo>
                  <a:lnTo>
                    <a:pt x="49" y="61"/>
                  </a:lnTo>
                  <a:lnTo>
                    <a:pt x="61" y="49"/>
                  </a:lnTo>
                  <a:lnTo>
                    <a:pt x="74" y="38"/>
                  </a:lnTo>
                  <a:lnTo>
                    <a:pt x="88" y="28"/>
                  </a:lnTo>
                  <a:lnTo>
                    <a:pt x="103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4"/>
                  </a:lnTo>
                  <a:lnTo>
                    <a:pt x="169" y="1"/>
                  </a:lnTo>
                  <a:lnTo>
                    <a:pt x="186" y="0"/>
                  </a:lnTo>
                  <a:lnTo>
                    <a:pt x="203" y="1"/>
                  </a:lnTo>
                  <a:lnTo>
                    <a:pt x="220" y="4"/>
                  </a:lnTo>
                  <a:lnTo>
                    <a:pt x="237" y="7"/>
                  </a:lnTo>
                  <a:lnTo>
                    <a:pt x="253" y="13"/>
                  </a:lnTo>
                  <a:lnTo>
                    <a:pt x="269" y="20"/>
                  </a:lnTo>
                  <a:lnTo>
                    <a:pt x="284" y="28"/>
                  </a:lnTo>
                  <a:lnTo>
                    <a:pt x="298" y="38"/>
                  </a:lnTo>
                  <a:lnTo>
                    <a:pt x="311" y="49"/>
                  </a:lnTo>
                  <a:lnTo>
                    <a:pt x="323" y="61"/>
                  </a:lnTo>
                  <a:lnTo>
                    <a:pt x="334" y="74"/>
                  </a:lnTo>
                  <a:lnTo>
                    <a:pt x="344" y="88"/>
                  </a:lnTo>
                  <a:lnTo>
                    <a:pt x="352" y="103"/>
                  </a:lnTo>
                  <a:lnTo>
                    <a:pt x="359" y="119"/>
                  </a:lnTo>
                  <a:lnTo>
                    <a:pt x="364" y="135"/>
                  </a:lnTo>
                  <a:lnTo>
                    <a:pt x="369" y="152"/>
                  </a:lnTo>
                  <a:lnTo>
                    <a:pt x="371" y="169"/>
                  </a:lnTo>
                  <a:lnTo>
                    <a:pt x="371" y="186"/>
                  </a:lnTo>
                  <a:lnTo>
                    <a:pt x="371" y="203"/>
                  </a:lnTo>
                  <a:lnTo>
                    <a:pt x="369" y="220"/>
                  </a:lnTo>
                  <a:lnTo>
                    <a:pt x="364" y="236"/>
                  </a:lnTo>
                  <a:lnTo>
                    <a:pt x="359" y="253"/>
                  </a:lnTo>
                  <a:lnTo>
                    <a:pt x="352" y="268"/>
                  </a:lnTo>
                  <a:lnTo>
                    <a:pt x="344" y="283"/>
                  </a:lnTo>
                  <a:lnTo>
                    <a:pt x="334" y="297"/>
                  </a:lnTo>
                  <a:lnTo>
                    <a:pt x="323" y="310"/>
                  </a:lnTo>
                  <a:lnTo>
                    <a:pt x="311" y="323"/>
                  </a:lnTo>
                  <a:lnTo>
                    <a:pt x="298" y="334"/>
                  </a:lnTo>
                  <a:lnTo>
                    <a:pt x="284" y="343"/>
                  </a:lnTo>
                  <a:lnTo>
                    <a:pt x="269" y="352"/>
                  </a:lnTo>
                  <a:lnTo>
                    <a:pt x="253" y="359"/>
                  </a:lnTo>
                  <a:lnTo>
                    <a:pt x="237" y="364"/>
                  </a:lnTo>
                  <a:lnTo>
                    <a:pt x="220" y="368"/>
                  </a:lnTo>
                  <a:lnTo>
                    <a:pt x="203" y="370"/>
                  </a:lnTo>
                  <a:lnTo>
                    <a:pt x="186" y="371"/>
                  </a:lnTo>
                  <a:lnTo>
                    <a:pt x="169" y="370"/>
                  </a:lnTo>
                  <a:lnTo>
                    <a:pt x="152" y="368"/>
                  </a:lnTo>
                  <a:lnTo>
                    <a:pt x="135" y="364"/>
                  </a:lnTo>
                  <a:lnTo>
                    <a:pt x="119" y="359"/>
                  </a:lnTo>
                  <a:lnTo>
                    <a:pt x="103" y="352"/>
                  </a:lnTo>
                  <a:lnTo>
                    <a:pt x="88" y="343"/>
                  </a:lnTo>
                  <a:lnTo>
                    <a:pt x="74" y="334"/>
                  </a:lnTo>
                  <a:lnTo>
                    <a:pt x="61" y="323"/>
                  </a:lnTo>
                  <a:lnTo>
                    <a:pt x="49" y="310"/>
                  </a:lnTo>
                  <a:lnTo>
                    <a:pt x="38" y="297"/>
                  </a:lnTo>
                  <a:lnTo>
                    <a:pt x="28" y="283"/>
                  </a:lnTo>
                  <a:lnTo>
                    <a:pt x="20" y="268"/>
                  </a:lnTo>
                  <a:lnTo>
                    <a:pt x="13" y="253"/>
                  </a:lnTo>
                  <a:lnTo>
                    <a:pt x="7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CC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062759" y="2023690"/>
              <a:ext cx="1290314" cy="1198332"/>
            </a:xfrm>
            <a:custGeom>
              <a:avLst/>
              <a:gdLst/>
              <a:ahLst/>
              <a:cxnLst>
                <a:cxn ang="0">
                  <a:pos x="1" y="169"/>
                </a:cxn>
                <a:cxn ang="0">
                  <a:pos x="7" y="135"/>
                </a:cxn>
                <a:cxn ang="0">
                  <a:pos x="20" y="103"/>
                </a:cxn>
                <a:cxn ang="0">
                  <a:pos x="38" y="74"/>
                </a:cxn>
                <a:cxn ang="0">
                  <a:pos x="61" y="49"/>
                </a:cxn>
                <a:cxn ang="0">
                  <a:pos x="88" y="28"/>
                </a:cxn>
                <a:cxn ang="0">
                  <a:pos x="119" y="13"/>
                </a:cxn>
                <a:cxn ang="0">
                  <a:pos x="152" y="4"/>
                </a:cxn>
                <a:cxn ang="0">
                  <a:pos x="186" y="0"/>
                </a:cxn>
                <a:cxn ang="0">
                  <a:pos x="220" y="4"/>
                </a:cxn>
                <a:cxn ang="0">
                  <a:pos x="253" y="13"/>
                </a:cxn>
                <a:cxn ang="0">
                  <a:pos x="284" y="28"/>
                </a:cxn>
                <a:cxn ang="0">
                  <a:pos x="311" y="49"/>
                </a:cxn>
                <a:cxn ang="0">
                  <a:pos x="334" y="74"/>
                </a:cxn>
                <a:cxn ang="0">
                  <a:pos x="352" y="103"/>
                </a:cxn>
                <a:cxn ang="0">
                  <a:pos x="364" y="135"/>
                </a:cxn>
                <a:cxn ang="0">
                  <a:pos x="371" y="169"/>
                </a:cxn>
                <a:cxn ang="0">
                  <a:pos x="371" y="203"/>
                </a:cxn>
                <a:cxn ang="0">
                  <a:pos x="364" y="236"/>
                </a:cxn>
                <a:cxn ang="0">
                  <a:pos x="352" y="268"/>
                </a:cxn>
                <a:cxn ang="0">
                  <a:pos x="334" y="297"/>
                </a:cxn>
                <a:cxn ang="0">
                  <a:pos x="311" y="323"/>
                </a:cxn>
                <a:cxn ang="0">
                  <a:pos x="284" y="343"/>
                </a:cxn>
                <a:cxn ang="0">
                  <a:pos x="253" y="359"/>
                </a:cxn>
                <a:cxn ang="0">
                  <a:pos x="220" y="368"/>
                </a:cxn>
                <a:cxn ang="0">
                  <a:pos x="186" y="371"/>
                </a:cxn>
                <a:cxn ang="0">
                  <a:pos x="152" y="368"/>
                </a:cxn>
                <a:cxn ang="0">
                  <a:pos x="119" y="359"/>
                </a:cxn>
                <a:cxn ang="0">
                  <a:pos x="88" y="343"/>
                </a:cxn>
                <a:cxn ang="0">
                  <a:pos x="61" y="323"/>
                </a:cxn>
                <a:cxn ang="0">
                  <a:pos x="38" y="297"/>
                </a:cxn>
                <a:cxn ang="0">
                  <a:pos x="20" y="268"/>
                </a:cxn>
                <a:cxn ang="0">
                  <a:pos x="7" y="236"/>
                </a:cxn>
                <a:cxn ang="0">
                  <a:pos x="1" y="203"/>
                </a:cxn>
              </a:cxnLst>
              <a:rect l="0" t="0" r="r" b="b"/>
              <a:pathLst>
                <a:path w="371" h="371">
                  <a:moveTo>
                    <a:pt x="0" y="186"/>
                  </a:moveTo>
                  <a:lnTo>
                    <a:pt x="1" y="169"/>
                  </a:lnTo>
                  <a:lnTo>
                    <a:pt x="3" y="152"/>
                  </a:lnTo>
                  <a:lnTo>
                    <a:pt x="7" y="135"/>
                  </a:lnTo>
                  <a:lnTo>
                    <a:pt x="13" y="119"/>
                  </a:lnTo>
                  <a:lnTo>
                    <a:pt x="20" y="103"/>
                  </a:lnTo>
                  <a:lnTo>
                    <a:pt x="28" y="88"/>
                  </a:lnTo>
                  <a:lnTo>
                    <a:pt x="38" y="74"/>
                  </a:lnTo>
                  <a:lnTo>
                    <a:pt x="49" y="61"/>
                  </a:lnTo>
                  <a:lnTo>
                    <a:pt x="61" y="49"/>
                  </a:lnTo>
                  <a:lnTo>
                    <a:pt x="74" y="38"/>
                  </a:lnTo>
                  <a:lnTo>
                    <a:pt x="88" y="28"/>
                  </a:lnTo>
                  <a:lnTo>
                    <a:pt x="103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4"/>
                  </a:lnTo>
                  <a:lnTo>
                    <a:pt x="169" y="1"/>
                  </a:lnTo>
                  <a:lnTo>
                    <a:pt x="186" y="0"/>
                  </a:lnTo>
                  <a:lnTo>
                    <a:pt x="203" y="1"/>
                  </a:lnTo>
                  <a:lnTo>
                    <a:pt x="220" y="4"/>
                  </a:lnTo>
                  <a:lnTo>
                    <a:pt x="237" y="7"/>
                  </a:lnTo>
                  <a:lnTo>
                    <a:pt x="253" y="13"/>
                  </a:lnTo>
                  <a:lnTo>
                    <a:pt x="269" y="20"/>
                  </a:lnTo>
                  <a:lnTo>
                    <a:pt x="284" y="28"/>
                  </a:lnTo>
                  <a:lnTo>
                    <a:pt x="298" y="38"/>
                  </a:lnTo>
                  <a:lnTo>
                    <a:pt x="311" y="49"/>
                  </a:lnTo>
                  <a:lnTo>
                    <a:pt x="323" y="61"/>
                  </a:lnTo>
                  <a:lnTo>
                    <a:pt x="334" y="74"/>
                  </a:lnTo>
                  <a:lnTo>
                    <a:pt x="344" y="88"/>
                  </a:lnTo>
                  <a:lnTo>
                    <a:pt x="352" y="103"/>
                  </a:lnTo>
                  <a:lnTo>
                    <a:pt x="359" y="119"/>
                  </a:lnTo>
                  <a:lnTo>
                    <a:pt x="364" y="135"/>
                  </a:lnTo>
                  <a:lnTo>
                    <a:pt x="369" y="152"/>
                  </a:lnTo>
                  <a:lnTo>
                    <a:pt x="371" y="169"/>
                  </a:lnTo>
                  <a:lnTo>
                    <a:pt x="371" y="186"/>
                  </a:lnTo>
                  <a:lnTo>
                    <a:pt x="371" y="203"/>
                  </a:lnTo>
                  <a:lnTo>
                    <a:pt x="369" y="220"/>
                  </a:lnTo>
                  <a:lnTo>
                    <a:pt x="364" y="236"/>
                  </a:lnTo>
                  <a:lnTo>
                    <a:pt x="359" y="253"/>
                  </a:lnTo>
                  <a:lnTo>
                    <a:pt x="352" y="268"/>
                  </a:lnTo>
                  <a:lnTo>
                    <a:pt x="344" y="283"/>
                  </a:lnTo>
                  <a:lnTo>
                    <a:pt x="334" y="297"/>
                  </a:lnTo>
                  <a:lnTo>
                    <a:pt x="323" y="310"/>
                  </a:lnTo>
                  <a:lnTo>
                    <a:pt x="311" y="323"/>
                  </a:lnTo>
                  <a:lnTo>
                    <a:pt x="298" y="334"/>
                  </a:lnTo>
                  <a:lnTo>
                    <a:pt x="284" y="343"/>
                  </a:lnTo>
                  <a:lnTo>
                    <a:pt x="269" y="352"/>
                  </a:lnTo>
                  <a:lnTo>
                    <a:pt x="253" y="359"/>
                  </a:lnTo>
                  <a:lnTo>
                    <a:pt x="237" y="364"/>
                  </a:lnTo>
                  <a:lnTo>
                    <a:pt x="220" y="368"/>
                  </a:lnTo>
                  <a:lnTo>
                    <a:pt x="203" y="370"/>
                  </a:lnTo>
                  <a:lnTo>
                    <a:pt x="186" y="371"/>
                  </a:lnTo>
                  <a:lnTo>
                    <a:pt x="169" y="370"/>
                  </a:lnTo>
                  <a:lnTo>
                    <a:pt x="152" y="368"/>
                  </a:lnTo>
                  <a:lnTo>
                    <a:pt x="135" y="364"/>
                  </a:lnTo>
                  <a:lnTo>
                    <a:pt x="119" y="359"/>
                  </a:lnTo>
                  <a:lnTo>
                    <a:pt x="103" y="352"/>
                  </a:lnTo>
                  <a:lnTo>
                    <a:pt x="88" y="343"/>
                  </a:lnTo>
                  <a:lnTo>
                    <a:pt x="74" y="334"/>
                  </a:lnTo>
                  <a:lnTo>
                    <a:pt x="61" y="323"/>
                  </a:lnTo>
                  <a:lnTo>
                    <a:pt x="49" y="310"/>
                  </a:lnTo>
                  <a:lnTo>
                    <a:pt x="38" y="297"/>
                  </a:lnTo>
                  <a:lnTo>
                    <a:pt x="28" y="283"/>
                  </a:lnTo>
                  <a:lnTo>
                    <a:pt x="20" y="268"/>
                  </a:lnTo>
                  <a:lnTo>
                    <a:pt x="13" y="253"/>
                  </a:lnTo>
                  <a:lnTo>
                    <a:pt x="7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CC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5150719" y="2061200"/>
              <a:ext cx="1290314" cy="1198332"/>
            </a:xfrm>
            <a:custGeom>
              <a:avLst/>
              <a:gdLst/>
              <a:ahLst/>
              <a:cxnLst>
                <a:cxn ang="0">
                  <a:pos x="1" y="169"/>
                </a:cxn>
                <a:cxn ang="0">
                  <a:pos x="7" y="135"/>
                </a:cxn>
                <a:cxn ang="0">
                  <a:pos x="20" y="103"/>
                </a:cxn>
                <a:cxn ang="0">
                  <a:pos x="38" y="74"/>
                </a:cxn>
                <a:cxn ang="0">
                  <a:pos x="61" y="49"/>
                </a:cxn>
                <a:cxn ang="0">
                  <a:pos x="88" y="28"/>
                </a:cxn>
                <a:cxn ang="0">
                  <a:pos x="119" y="13"/>
                </a:cxn>
                <a:cxn ang="0">
                  <a:pos x="152" y="4"/>
                </a:cxn>
                <a:cxn ang="0">
                  <a:pos x="186" y="0"/>
                </a:cxn>
                <a:cxn ang="0">
                  <a:pos x="220" y="4"/>
                </a:cxn>
                <a:cxn ang="0">
                  <a:pos x="253" y="13"/>
                </a:cxn>
                <a:cxn ang="0">
                  <a:pos x="284" y="28"/>
                </a:cxn>
                <a:cxn ang="0">
                  <a:pos x="311" y="49"/>
                </a:cxn>
                <a:cxn ang="0">
                  <a:pos x="334" y="74"/>
                </a:cxn>
                <a:cxn ang="0">
                  <a:pos x="352" y="103"/>
                </a:cxn>
                <a:cxn ang="0">
                  <a:pos x="364" y="135"/>
                </a:cxn>
                <a:cxn ang="0">
                  <a:pos x="371" y="169"/>
                </a:cxn>
                <a:cxn ang="0">
                  <a:pos x="371" y="203"/>
                </a:cxn>
                <a:cxn ang="0">
                  <a:pos x="364" y="236"/>
                </a:cxn>
                <a:cxn ang="0">
                  <a:pos x="352" y="268"/>
                </a:cxn>
                <a:cxn ang="0">
                  <a:pos x="334" y="297"/>
                </a:cxn>
                <a:cxn ang="0">
                  <a:pos x="311" y="323"/>
                </a:cxn>
                <a:cxn ang="0">
                  <a:pos x="284" y="343"/>
                </a:cxn>
                <a:cxn ang="0">
                  <a:pos x="253" y="359"/>
                </a:cxn>
                <a:cxn ang="0">
                  <a:pos x="220" y="368"/>
                </a:cxn>
                <a:cxn ang="0">
                  <a:pos x="186" y="371"/>
                </a:cxn>
                <a:cxn ang="0">
                  <a:pos x="152" y="368"/>
                </a:cxn>
                <a:cxn ang="0">
                  <a:pos x="119" y="359"/>
                </a:cxn>
                <a:cxn ang="0">
                  <a:pos x="88" y="343"/>
                </a:cxn>
                <a:cxn ang="0">
                  <a:pos x="61" y="323"/>
                </a:cxn>
                <a:cxn ang="0">
                  <a:pos x="38" y="297"/>
                </a:cxn>
                <a:cxn ang="0">
                  <a:pos x="20" y="268"/>
                </a:cxn>
                <a:cxn ang="0">
                  <a:pos x="7" y="236"/>
                </a:cxn>
                <a:cxn ang="0">
                  <a:pos x="1" y="203"/>
                </a:cxn>
              </a:cxnLst>
              <a:rect l="0" t="0" r="r" b="b"/>
              <a:pathLst>
                <a:path w="371" h="371">
                  <a:moveTo>
                    <a:pt x="0" y="186"/>
                  </a:moveTo>
                  <a:lnTo>
                    <a:pt x="1" y="169"/>
                  </a:lnTo>
                  <a:lnTo>
                    <a:pt x="3" y="152"/>
                  </a:lnTo>
                  <a:lnTo>
                    <a:pt x="7" y="135"/>
                  </a:lnTo>
                  <a:lnTo>
                    <a:pt x="13" y="119"/>
                  </a:lnTo>
                  <a:lnTo>
                    <a:pt x="20" y="103"/>
                  </a:lnTo>
                  <a:lnTo>
                    <a:pt x="28" y="88"/>
                  </a:lnTo>
                  <a:lnTo>
                    <a:pt x="38" y="74"/>
                  </a:lnTo>
                  <a:lnTo>
                    <a:pt x="49" y="61"/>
                  </a:lnTo>
                  <a:lnTo>
                    <a:pt x="61" y="49"/>
                  </a:lnTo>
                  <a:lnTo>
                    <a:pt x="74" y="38"/>
                  </a:lnTo>
                  <a:lnTo>
                    <a:pt x="88" y="28"/>
                  </a:lnTo>
                  <a:lnTo>
                    <a:pt x="103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4"/>
                  </a:lnTo>
                  <a:lnTo>
                    <a:pt x="169" y="1"/>
                  </a:lnTo>
                  <a:lnTo>
                    <a:pt x="186" y="0"/>
                  </a:lnTo>
                  <a:lnTo>
                    <a:pt x="203" y="1"/>
                  </a:lnTo>
                  <a:lnTo>
                    <a:pt x="220" y="4"/>
                  </a:lnTo>
                  <a:lnTo>
                    <a:pt x="237" y="7"/>
                  </a:lnTo>
                  <a:lnTo>
                    <a:pt x="253" y="13"/>
                  </a:lnTo>
                  <a:lnTo>
                    <a:pt x="269" y="20"/>
                  </a:lnTo>
                  <a:lnTo>
                    <a:pt x="284" y="28"/>
                  </a:lnTo>
                  <a:lnTo>
                    <a:pt x="298" y="38"/>
                  </a:lnTo>
                  <a:lnTo>
                    <a:pt x="311" y="49"/>
                  </a:lnTo>
                  <a:lnTo>
                    <a:pt x="323" y="61"/>
                  </a:lnTo>
                  <a:lnTo>
                    <a:pt x="334" y="74"/>
                  </a:lnTo>
                  <a:lnTo>
                    <a:pt x="344" y="88"/>
                  </a:lnTo>
                  <a:lnTo>
                    <a:pt x="352" y="103"/>
                  </a:lnTo>
                  <a:lnTo>
                    <a:pt x="359" y="119"/>
                  </a:lnTo>
                  <a:lnTo>
                    <a:pt x="364" y="135"/>
                  </a:lnTo>
                  <a:lnTo>
                    <a:pt x="369" y="152"/>
                  </a:lnTo>
                  <a:lnTo>
                    <a:pt x="371" y="169"/>
                  </a:lnTo>
                  <a:lnTo>
                    <a:pt x="371" y="186"/>
                  </a:lnTo>
                  <a:lnTo>
                    <a:pt x="371" y="203"/>
                  </a:lnTo>
                  <a:lnTo>
                    <a:pt x="369" y="220"/>
                  </a:lnTo>
                  <a:lnTo>
                    <a:pt x="364" y="236"/>
                  </a:lnTo>
                  <a:lnTo>
                    <a:pt x="359" y="253"/>
                  </a:lnTo>
                  <a:lnTo>
                    <a:pt x="352" y="268"/>
                  </a:lnTo>
                  <a:lnTo>
                    <a:pt x="344" y="283"/>
                  </a:lnTo>
                  <a:lnTo>
                    <a:pt x="334" y="297"/>
                  </a:lnTo>
                  <a:lnTo>
                    <a:pt x="323" y="310"/>
                  </a:lnTo>
                  <a:lnTo>
                    <a:pt x="311" y="323"/>
                  </a:lnTo>
                  <a:lnTo>
                    <a:pt x="298" y="334"/>
                  </a:lnTo>
                  <a:lnTo>
                    <a:pt x="284" y="343"/>
                  </a:lnTo>
                  <a:lnTo>
                    <a:pt x="269" y="352"/>
                  </a:lnTo>
                  <a:lnTo>
                    <a:pt x="253" y="359"/>
                  </a:lnTo>
                  <a:lnTo>
                    <a:pt x="237" y="364"/>
                  </a:lnTo>
                  <a:lnTo>
                    <a:pt x="220" y="368"/>
                  </a:lnTo>
                  <a:lnTo>
                    <a:pt x="203" y="370"/>
                  </a:lnTo>
                  <a:lnTo>
                    <a:pt x="186" y="371"/>
                  </a:lnTo>
                  <a:lnTo>
                    <a:pt x="169" y="370"/>
                  </a:lnTo>
                  <a:lnTo>
                    <a:pt x="152" y="368"/>
                  </a:lnTo>
                  <a:lnTo>
                    <a:pt x="135" y="364"/>
                  </a:lnTo>
                  <a:lnTo>
                    <a:pt x="119" y="359"/>
                  </a:lnTo>
                  <a:lnTo>
                    <a:pt x="103" y="352"/>
                  </a:lnTo>
                  <a:lnTo>
                    <a:pt x="88" y="343"/>
                  </a:lnTo>
                  <a:lnTo>
                    <a:pt x="74" y="334"/>
                  </a:lnTo>
                  <a:lnTo>
                    <a:pt x="61" y="323"/>
                  </a:lnTo>
                  <a:lnTo>
                    <a:pt x="49" y="310"/>
                  </a:lnTo>
                  <a:lnTo>
                    <a:pt x="38" y="297"/>
                  </a:lnTo>
                  <a:lnTo>
                    <a:pt x="28" y="283"/>
                  </a:lnTo>
                  <a:lnTo>
                    <a:pt x="20" y="268"/>
                  </a:lnTo>
                  <a:lnTo>
                    <a:pt x="13" y="253"/>
                  </a:lnTo>
                  <a:lnTo>
                    <a:pt x="7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CC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Limit</a:t>
              </a:r>
            </a:p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Checker</a:t>
              </a: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5142825" y="5294029"/>
              <a:ext cx="1290314" cy="1198332"/>
            </a:xfrm>
            <a:custGeom>
              <a:avLst/>
              <a:gdLst/>
              <a:ahLst/>
              <a:cxnLst>
                <a:cxn ang="0">
                  <a:pos x="1" y="169"/>
                </a:cxn>
                <a:cxn ang="0">
                  <a:pos x="7" y="135"/>
                </a:cxn>
                <a:cxn ang="0">
                  <a:pos x="20" y="103"/>
                </a:cxn>
                <a:cxn ang="0">
                  <a:pos x="38" y="74"/>
                </a:cxn>
                <a:cxn ang="0">
                  <a:pos x="61" y="49"/>
                </a:cxn>
                <a:cxn ang="0">
                  <a:pos x="88" y="28"/>
                </a:cxn>
                <a:cxn ang="0">
                  <a:pos x="119" y="13"/>
                </a:cxn>
                <a:cxn ang="0">
                  <a:pos x="152" y="4"/>
                </a:cxn>
                <a:cxn ang="0">
                  <a:pos x="186" y="0"/>
                </a:cxn>
                <a:cxn ang="0">
                  <a:pos x="220" y="4"/>
                </a:cxn>
                <a:cxn ang="0">
                  <a:pos x="253" y="13"/>
                </a:cxn>
                <a:cxn ang="0">
                  <a:pos x="284" y="28"/>
                </a:cxn>
                <a:cxn ang="0">
                  <a:pos x="311" y="49"/>
                </a:cxn>
                <a:cxn ang="0">
                  <a:pos x="334" y="74"/>
                </a:cxn>
                <a:cxn ang="0">
                  <a:pos x="352" y="103"/>
                </a:cxn>
                <a:cxn ang="0">
                  <a:pos x="364" y="135"/>
                </a:cxn>
                <a:cxn ang="0">
                  <a:pos x="371" y="169"/>
                </a:cxn>
                <a:cxn ang="0">
                  <a:pos x="371" y="203"/>
                </a:cxn>
                <a:cxn ang="0">
                  <a:pos x="364" y="236"/>
                </a:cxn>
                <a:cxn ang="0">
                  <a:pos x="352" y="268"/>
                </a:cxn>
                <a:cxn ang="0">
                  <a:pos x="334" y="297"/>
                </a:cxn>
                <a:cxn ang="0">
                  <a:pos x="311" y="323"/>
                </a:cxn>
                <a:cxn ang="0">
                  <a:pos x="284" y="343"/>
                </a:cxn>
                <a:cxn ang="0">
                  <a:pos x="253" y="359"/>
                </a:cxn>
                <a:cxn ang="0">
                  <a:pos x="220" y="368"/>
                </a:cxn>
                <a:cxn ang="0">
                  <a:pos x="186" y="371"/>
                </a:cxn>
                <a:cxn ang="0">
                  <a:pos x="152" y="368"/>
                </a:cxn>
                <a:cxn ang="0">
                  <a:pos x="119" y="359"/>
                </a:cxn>
                <a:cxn ang="0">
                  <a:pos x="88" y="343"/>
                </a:cxn>
                <a:cxn ang="0">
                  <a:pos x="61" y="323"/>
                </a:cxn>
                <a:cxn ang="0">
                  <a:pos x="38" y="297"/>
                </a:cxn>
                <a:cxn ang="0">
                  <a:pos x="20" y="268"/>
                </a:cxn>
                <a:cxn ang="0">
                  <a:pos x="7" y="236"/>
                </a:cxn>
                <a:cxn ang="0">
                  <a:pos x="1" y="203"/>
                </a:cxn>
              </a:cxnLst>
              <a:rect l="0" t="0" r="r" b="b"/>
              <a:pathLst>
                <a:path w="371" h="371">
                  <a:moveTo>
                    <a:pt x="0" y="186"/>
                  </a:moveTo>
                  <a:lnTo>
                    <a:pt x="1" y="169"/>
                  </a:lnTo>
                  <a:lnTo>
                    <a:pt x="3" y="152"/>
                  </a:lnTo>
                  <a:lnTo>
                    <a:pt x="7" y="135"/>
                  </a:lnTo>
                  <a:lnTo>
                    <a:pt x="13" y="119"/>
                  </a:lnTo>
                  <a:lnTo>
                    <a:pt x="20" y="103"/>
                  </a:lnTo>
                  <a:lnTo>
                    <a:pt x="28" y="88"/>
                  </a:lnTo>
                  <a:lnTo>
                    <a:pt x="38" y="74"/>
                  </a:lnTo>
                  <a:lnTo>
                    <a:pt x="49" y="61"/>
                  </a:lnTo>
                  <a:lnTo>
                    <a:pt x="61" y="49"/>
                  </a:lnTo>
                  <a:lnTo>
                    <a:pt x="74" y="38"/>
                  </a:lnTo>
                  <a:lnTo>
                    <a:pt x="88" y="28"/>
                  </a:lnTo>
                  <a:lnTo>
                    <a:pt x="103" y="20"/>
                  </a:lnTo>
                  <a:lnTo>
                    <a:pt x="119" y="13"/>
                  </a:lnTo>
                  <a:lnTo>
                    <a:pt x="135" y="7"/>
                  </a:lnTo>
                  <a:lnTo>
                    <a:pt x="152" y="4"/>
                  </a:lnTo>
                  <a:lnTo>
                    <a:pt x="169" y="1"/>
                  </a:lnTo>
                  <a:lnTo>
                    <a:pt x="186" y="0"/>
                  </a:lnTo>
                  <a:lnTo>
                    <a:pt x="203" y="1"/>
                  </a:lnTo>
                  <a:lnTo>
                    <a:pt x="220" y="4"/>
                  </a:lnTo>
                  <a:lnTo>
                    <a:pt x="237" y="7"/>
                  </a:lnTo>
                  <a:lnTo>
                    <a:pt x="253" y="13"/>
                  </a:lnTo>
                  <a:lnTo>
                    <a:pt x="269" y="20"/>
                  </a:lnTo>
                  <a:lnTo>
                    <a:pt x="284" y="28"/>
                  </a:lnTo>
                  <a:lnTo>
                    <a:pt x="298" y="38"/>
                  </a:lnTo>
                  <a:lnTo>
                    <a:pt x="311" y="49"/>
                  </a:lnTo>
                  <a:lnTo>
                    <a:pt x="323" y="61"/>
                  </a:lnTo>
                  <a:lnTo>
                    <a:pt x="334" y="74"/>
                  </a:lnTo>
                  <a:lnTo>
                    <a:pt x="344" y="88"/>
                  </a:lnTo>
                  <a:lnTo>
                    <a:pt x="352" y="103"/>
                  </a:lnTo>
                  <a:lnTo>
                    <a:pt x="359" y="119"/>
                  </a:lnTo>
                  <a:lnTo>
                    <a:pt x="364" y="135"/>
                  </a:lnTo>
                  <a:lnTo>
                    <a:pt x="369" y="152"/>
                  </a:lnTo>
                  <a:lnTo>
                    <a:pt x="371" y="169"/>
                  </a:lnTo>
                  <a:lnTo>
                    <a:pt x="371" y="186"/>
                  </a:lnTo>
                  <a:lnTo>
                    <a:pt x="371" y="203"/>
                  </a:lnTo>
                  <a:lnTo>
                    <a:pt x="369" y="220"/>
                  </a:lnTo>
                  <a:lnTo>
                    <a:pt x="364" y="236"/>
                  </a:lnTo>
                  <a:lnTo>
                    <a:pt x="359" y="253"/>
                  </a:lnTo>
                  <a:lnTo>
                    <a:pt x="352" y="268"/>
                  </a:lnTo>
                  <a:lnTo>
                    <a:pt x="344" y="283"/>
                  </a:lnTo>
                  <a:lnTo>
                    <a:pt x="334" y="297"/>
                  </a:lnTo>
                  <a:lnTo>
                    <a:pt x="323" y="310"/>
                  </a:lnTo>
                  <a:lnTo>
                    <a:pt x="311" y="323"/>
                  </a:lnTo>
                  <a:lnTo>
                    <a:pt x="298" y="334"/>
                  </a:lnTo>
                  <a:lnTo>
                    <a:pt x="284" y="343"/>
                  </a:lnTo>
                  <a:lnTo>
                    <a:pt x="269" y="352"/>
                  </a:lnTo>
                  <a:lnTo>
                    <a:pt x="253" y="359"/>
                  </a:lnTo>
                  <a:lnTo>
                    <a:pt x="237" y="364"/>
                  </a:lnTo>
                  <a:lnTo>
                    <a:pt x="220" y="368"/>
                  </a:lnTo>
                  <a:lnTo>
                    <a:pt x="203" y="370"/>
                  </a:lnTo>
                  <a:lnTo>
                    <a:pt x="186" y="371"/>
                  </a:lnTo>
                  <a:lnTo>
                    <a:pt x="169" y="370"/>
                  </a:lnTo>
                  <a:lnTo>
                    <a:pt x="152" y="368"/>
                  </a:lnTo>
                  <a:lnTo>
                    <a:pt x="135" y="364"/>
                  </a:lnTo>
                  <a:lnTo>
                    <a:pt x="119" y="359"/>
                  </a:lnTo>
                  <a:lnTo>
                    <a:pt x="103" y="352"/>
                  </a:lnTo>
                  <a:lnTo>
                    <a:pt x="88" y="343"/>
                  </a:lnTo>
                  <a:lnTo>
                    <a:pt x="74" y="334"/>
                  </a:lnTo>
                  <a:lnTo>
                    <a:pt x="61" y="323"/>
                  </a:lnTo>
                  <a:lnTo>
                    <a:pt x="49" y="310"/>
                  </a:lnTo>
                  <a:lnTo>
                    <a:pt x="38" y="297"/>
                  </a:lnTo>
                  <a:lnTo>
                    <a:pt x="28" y="283"/>
                  </a:lnTo>
                  <a:lnTo>
                    <a:pt x="20" y="268"/>
                  </a:lnTo>
                  <a:lnTo>
                    <a:pt x="13" y="253"/>
                  </a:lnTo>
                  <a:lnTo>
                    <a:pt x="7" y="236"/>
                  </a:lnTo>
                  <a:lnTo>
                    <a:pt x="3" y="220"/>
                  </a:lnTo>
                  <a:lnTo>
                    <a:pt x="1" y="203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CC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algn="ctr"/>
              <a:r>
                <a:rPr lang="en-US" sz="1800" dirty="0" smtClean="0">
                  <a:solidFill>
                    <a:srgbClr val="000000"/>
                  </a:solidFill>
                </a:rPr>
                <a:t>Stored Command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6399522" y="2496876"/>
              <a:ext cx="1011931" cy="186166"/>
              <a:chOff x="5383764" y="4238625"/>
              <a:chExt cx="2027689" cy="228203"/>
            </a:xfrm>
          </p:grpSpPr>
          <p:cxnSp>
            <p:nvCxnSpPr>
              <p:cNvPr id="75" name="Straight Arrow Connector 74"/>
              <p:cNvCxnSpPr/>
              <p:nvPr/>
            </p:nvCxnSpPr>
            <p:spPr bwMode="auto">
              <a:xfrm>
                <a:off x="5398796" y="4238625"/>
                <a:ext cx="2012657" cy="0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6" name="Straight Arrow Connector 75"/>
              <p:cNvCxnSpPr/>
              <p:nvPr/>
            </p:nvCxnSpPr>
            <p:spPr bwMode="auto">
              <a:xfrm>
                <a:off x="5383764" y="4460860"/>
                <a:ext cx="2027689" cy="5968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7" name="Group 76"/>
            <p:cNvGrpSpPr/>
            <p:nvPr/>
          </p:nvGrpSpPr>
          <p:grpSpPr>
            <a:xfrm>
              <a:off x="6399521" y="5790357"/>
              <a:ext cx="1011931" cy="186166"/>
              <a:chOff x="5383764" y="4238625"/>
              <a:chExt cx="2027689" cy="228203"/>
            </a:xfrm>
          </p:grpSpPr>
          <p:cxnSp>
            <p:nvCxnSpPr>
              <p:cNvPr id="78" name="Straight Arrow Connector 77"/>
              <p:cNvCxnSpPr/>
              <p:nvPr/>
            </p:nvCxnSpPr>
            <p:spPr bwMode="auto">
              <a:xfrm>
                <a:off x="5398796" y="4238625"/>
                <a:ext cx="2012657" cy="0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9" name="Straight Arrow Connector 78"/>
              <p:cNvCxnSpPr/>
              <p:nvPr/>
            </p:nvCxnSpPr>
            <p:spPr bwMode="auto">
              <a:xfrm>
                <a:off x="5383764" y="4460860"/>
                <a:ext cx="2027689" cy="5968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80" name="Rounded Rectangle 79"/>
            <p:cNvSpPr/>
            <p:nvPr/>
          </p:nvSpPr>
          <p:spPr bwMode="auto">
            <a:xfrm>
              <a:off x="7504507" y="4608308"/>
              <a:ext cx="1122173" cy="43753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7573872" y="4672098"/>
              <a:ext cx="1122173" cy="43753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 bwMode="auto">
            <a:xfrm>
              <a:off x="7652199" y="4735888"/>
              <a:ext cx="1122173" cy="437535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</a:rPr>
                <a:t>Executive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12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ECI Origin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ECI is not new! </a:t>
            </a:r>
            <a:r>
              <a:rPr lang="en-US" altLang="en-US" sz="2400" dirty="0" smtClean="0"/>
              <a:t>Formerly </a:t>
            </a:r>
            <a:r>
              <a:rPr lang="en-US" altLang="en-US" sz="2400" dirty="0"/>
              <a:t>part of the SIL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Used on NICER – operating on ISS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Used on GEDI – launching tomorrow @ </a:t>
            </a:r>
            <a:r>
              <a:rPr lang="en-US" altLang="en-US" sz="2000" dirty="0" smtClean="0"/>
              <a:t>1:38PM</a:t>
            </a:r>
            <a:r>
              <a:rPr lang="en-US" altLang="en-US" sz="2000" dirty="0"/>
              <a:t>!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In use by PACE (with SIL) for GNC FSW development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WFIRST studying using ECI to integrate 42 code for GNC </a:t>
            </a:r>
            <a:r>
              <a:rPr lang="en-US" altLang="en-US" sz="2000" dirty="0" smtClean="0"/>
              <a:t>FSW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dirty="0" smtClean="0"/>
              <a:t>Updates </a:t>
            </a:r>
            <a:r>
              <a:rPr lang="en-US" altLang="en-US" sz="2400" dirty="0"/>
              <a:t>since last year: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Added support for defining/saving/restoring CDS blocks in external code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Added support for table validation functions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Formalized requirements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Wrote unit </a:t>
            </a:r>
            <a:r>
              <a:rPr lang="en-US" altLang="en-US" sz="2000" dirty="0" smtClean="0"/>
              <a:t>tests*</a:t>
            </a:r>
            <a:endParaRPr lang="en-US" altLang="en-US" sz="2000" dirty="0"/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Documentation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76309" y="6324600"/>
            <a:ext cx="1199367" cy="294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In progress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ECI - Compatible Code Architectures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 smtClean="0"/>
              <a:t>I/O</a:t>
            </a:r>
            <a:r>
              <a:rPr lang="en-US" altLang="en-US" sz="2400" dirty="0"/>
              <a:t>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Each message (input or output) must be a contiguous region of </a:t>
            </a:r>
            <a:r>
              <a:rPr lang="en-US" altLang="en-US" sz="2000" dirty="0" smtClean="0"/>
              <a:t>memory and have global scope in external code</a:t>
            </a:r>
            <a:endParaRPr lang="en-US" altLang="en-US" sz="20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Parameters: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Each parameter table must be a contiguous region of memory and have global scope in external </a:t>
            </a:r>
            <a:r>
              <a:rPr lang="en-US" altLang="en-US" sz="2000" dirty="0" smtClean="0"/>
              <a:t>code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Calling: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External code must provide a single </a:t>
            </a:r>
            <a:r>
              <a:rPr lang="en-US" altLang="en-US" sz="2000" dirty="0" smtClean="0"/>
              <a:t>“step</a:t>
            </a:r>
            <a:r>
              <a:rPr lang="en-US" altLang="en-US" sz="2000" dirty="0"/>
              <a:t>” function to be called each execution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May </a:t>
            </a:r>
            <a:r>
              <a:rPr lang="en-US" altLang="en-US" sz="2000" dirty="0"/>
              <a:t>(optionally) provide an initialization function and a termination function to implement setup/teardown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Step/</a:t>
            </a:r>
            <a:r>
              <a:rPr lang="en-US" altLang="en-US" sz="2000" dirty="0" err="1"/>
              <a:t>Init</a:t>
            </a:r>
            <a:r>
              <a:rPr lang="en-US" altLang="en-US" sz="2000" dirty="0"/>
              <a:t>/Term functions must not take any arguments (void/void interface</a:t>
            </a:r>
            <a:r>
              <a:rPr lang="en-US" altLang="en-US" sz="2000" dirty="0" smtClean="0"/>
              <a:t>)</a:t>
            </a:r>
            <a:endParaRPr lang="en-US" altLang="en-US" sz="20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All interfaces must be declared at </a:t>
            </a:r>
            <a:r>
              <a:rPr lang="en-US" altLang="en-US" sz="2400" dirty="0" smtClean="0"/>
              <a:t>compilation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Can’t </a:t>
            </a:r>
            <a:r>
              <a:rPr lang="en-US" altLang="en-US" sz="2000" dirty="0"/>
              <a:t>register new messages/events/flags/tables/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 at </a:t>
            </a:r>
            <a:r>
              <a:rPr lang="en-US" altLang="en-US" sz="2000" dirty="0" smtClean="0"/>
              <a:t>runtime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100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What you’ll find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Newest addition to CFS open source library: </a:t>
            </a:r>
            <a:r>
              <a:rPr lang="en-US" sz="2400" dirty="0"/>
              <a:t>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github.com/nasa/ECI</a:t>
            </a:r>
            <a:endParaRPr lang="en-US" altLang="en-US" sz="2400" dirty="0"/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Source Code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err="1"/>
              <a:t>UTAssert</a:t>
            </a:r>
            <a:r>
              <a:rPr lang="en-US" altLang="en-US" sz="2000" dirty="0"/>
              <a:t>-based unit tests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err="1"/>
              <a:t>Makefiles</a:t>
            </a:r>
            <a:endParaRPr lang="en-US" altLang="en-US" sz="20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Documentation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Requirements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Interface specification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Technical overview 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Examples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err="1"/>
              <a:t>SimpleApp</a:t>
            </a:r>
            <a:r>
              <a:rPr lang="en-US" altLang="en-US" sz="2000" dirty="0"/>
              <a:t> (reference implementation)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/>
              <a:t>More coming soon…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462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SIL - </a:t>
            </a:r>
            <a:r>
              <a:rPr lang="en-US" dirty="0">
                <a:solidFill>
                  <a:schemeClr val="bg1"/>
                </a:solidFill>
              </a:rPr>
              <a:t>Simulink Interface Layer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SIL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r>
              <a:rPr lang="en-US" sz="2400" dirty="0"/>
              <a:t>Extension to Simulink Coder toolbox to </a:t>
            </a:r>
            <a:r>
              <a:rPr lang="en-US" sz="2400" dirty="0" err="1"/>
              <a:t>autogenerate</a:t>
            </a:r>
            <a:r>
              <a:rPr lang="en-US" sz="2400" dirty="0"/>
              <a:t> an ECI interface definition from a Simulink model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Developed in partnership with </a:t>
            </a:r>
            <a:r>
              <a:rPr lang="en-US" sz="2400" dirty="0" err="1"/>
              <a:t>Mathworks</a:t>
            </a:r>
            <a:endParaRPr lang="en-US" sz="2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486" y="2589728"/>
            <a:ext cx="676369" cy="819264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5438274" y="2470342"/>
            <a:ext cx="2781026" cy="1049167"/>
            <a:chOff x="5438274" y="2470342"/>
            <a:chExt cx="2781026" cy="1049167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5438274" y="2989778"/>
              <a:ext cx="1118937" cy="0"/>
            </a:xfrm>
            <a:prstGeom prst="straightConnector1">
              <a:avLst/>
            </a:prstGeom>
            <a:solidFill>
              <a:srgbClr val="00B8FF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0" name="Group 39"/>
            <p:cNvGrpSpPr/>
            <p:nvPr/>
          </p:nvGrpSpPr>
          <p:grpSpPr>
            <a:xfrm>
              <a:off x="6800810" y="2470342"/>
              <a:ext cx="1418490" cy="1049167"/>
              <a:chOff x="6800810" y="3180218"/>
              <a:chExt cx="1418490" cy="1049167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6800810" y="3180218"/>
                <a:ext cx="1418490" cy="1049167"/>
              </a:xfrm>
              <a:prstGeom prst="ellipse">
                <a:avLst/>
              </a:prstGeom>
              <a:solidFill>
                <a:srgbClr val="FFC000">
                  <a:alpha val="72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sp>
            <p:nvSpPr>
              <p:cNvPr id="42" name="TextBox 31">
                <a:extLst>
                  <a:ext uri="{FF2B5EF4-FFF2-40B4-BE49-F238E27FC236}">
                    <a16:creationId xmlns:a16="http://schemas.microsoft.com/office/drawing/2014/main" id="{F2D10990-A77A-4359-AC62-25E740AE3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9548" y="3524570"/>
                <a:ext cx="56938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ECI</a:t>
                </a:r>
                <a:endParaRPr lang="en-US" altLang="en-US" sz="18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1752600" y="2589728"/>
            <a:ext cx="3475933" cy="1191414"/>
            <a:chOff x="1752600" y="2589728"/>
            <a:chExt cx="3475933" cy="1191414"/>
          </a:xfrm>
        </p:grpSpPr>
        <p:grpSp>
          <p:nvGrpSpPr>
            <p:cNvPr id="6" name="Group 5"/>
            <p:cNvGrpSpPr/>
            <p:nvPr/>
          </p:nvGrpSpPr>
          <p:grpSpPr>
            <a:xfrm>
              <a:off x="4235954" y="2589728"/>
              <a:ext cx="992579" cy="1191414"/>
              <a:chOff x="2003441" y="3001062"/>
              <a:chExt cx="992579" cy="1191414"/>
            </a:xfrm>
          </p:grpSpPr>
          <p:sp>
            <p:nvSpPr>
              <p:cNvPr id="7" name="TextBox 31">
                <a:extLst>
                  <a:ext uri="{FF2B5EF4-FFF2-40B4-BE49-F238E27FC236}">
                    <a16:creationId xmlns:a16="http://schemas.microsoft.com/office/drawing/2014/main" id="{F2D10990-A77A-4359-AC62-25E740AE3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3441" y="3823144"/>
                <a:ext cx="9925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C Code</a:t>
                </a:r>
                <a:endParaRPr lang="en-US" altLang="en-US" sz="18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8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89954" y="3001062"/>
                <a:ext cx="411163" cy="685800"/>
                <a:chOff x="533400" y="2819400"/>
                <a:chExt cx="685800" cy="914400"/>
              </a:xfrm>
            </p:grpSpPr>
            <p:sp>
              <p:nvSpPr>
                <p:cNvPr id="22" name="Double Wave 21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23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9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5701" y="3072720"/>
                <a:ext cx="411163" cy="685800"/>
                <a:chOff x="533400" y="2819400"/>
                <a:chExt cx="685800" cy="914400"/>
              </a:xfrm>
            </p:grpSpPr>
            <p:sp>
              <p:nvSpPr>
                <p:cNvPr id="17" name="Double Wave 16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18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0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11956" y="3156606"/>
                <a:ext cx="411163" cy="685800"/>
                <a:chOff x="533400" y="2819400"/>
                <a:chExt cx="685800" cy="914400"/>
              </a:xfrm>
            </p:grpSpPr>
            <p:sp>
              <p:nvSpPr>
                <p:cNvPr id="11" name="Double Wave 10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12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3" name="Group 2"/>
            <p:cNvGrpSpPr/>
            <p:nvPr/>
          </p:nvGrpSpPr>
          <p:grpSpPr>
            <a:xfrm>
              <a:off x="1752600" y="2728066"/>
              <a:ext cx="2174782" cy="294824"/>
              <a:chOff x="1976113" y="2728066"/>
              <a:chExt cx="2174782" cy="294824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>
                <a:off x="1976113" y="2999360"/>
                <a:ext cx="2174782" cy="0"/>
              </a:xfrm>
              <a:prstGeom prst="straightConnector1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" name="TextBox 1"/>
              <p:cNvSpPr txBox="1"/>
              <p:nvPr/>
            </p:nvSpPr>
            <p:spPr>
              <a:xfrm>
                <a:off x="2404653" y="2728066"/>
                <a:ext cx="1399742" cy="294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Simulink Coder</a:t>
                </a:r>
                <a:endParaRPr lang="en-US" sz="1400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976113" y="2999360"/>
            <a:ext cx="5540712" cy="2136334"/>
            <a:chOff x="1976113" y="2999360"/>
            <a:chExt cx="5540712" cy="213633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5E943FF-0969-41FD-A7EF-690553672F87}"/>
                </a:ext>
              </a:extLst>
            </p:cNvPr>
            <p:cNvGrpSpPr/>
            <p:nvPr/>
          </p:nvGrpSpPr>
          <p:grpSpPr>
            <a:xfrm>
              <a:off x="3553016" y="4100686"/>
              <a:ext cx="2274982" cy="1035008"/>
              <a:chOff x="1932814" y="3397517"/>
              <a:chExt cx="2274982" cy="1035008"/>
            </a:xfrm>
          </p:grpSpPr>
          <p:sp>
            <p:nvSpPr>
              <p:cNvPr id="30" name="TextBox 31">
                <a:extLst>
                  <a:ext uri="{FF2B5EF4-FFF2-40B4-BE49-F238E27FC236}">
                    <a16:creationId xmlns:a16="http://schemas.microsoft.com/office/drawing/2014/main" id="{F2D10990-A77A-4359-AC62-25E740AE3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2814" y="4063193"/>
                <a:ext cx="22749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b="1" dirty="0">
                    <a:solidFill>
                      <a:srgbClr val="FF0000"/>
                    </a:solidFill>
                  </a:rPr>
                  <a:t>Interface Definition</a:t>
                </a:r>
              </a:p>
            </p:txBody>
          </p:sp>
          <p:grpSp>
            <p:nvGrpSpPr>
              <p:cNvPr id="31" name="Group 23">
                <a:extLst>
                  <a:ext uri="{FF2B5EF4-FFF2-40B4-BE49-F238E27FC236}">
                    <a16:creationId xmlns:a16="http://schemas.microsoft.com/office/drawing/2014/main" id="{05C5AEBD-3629-469F-89A5-72876CCFDC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9360" y="3397517"/>
                <a:ext cx="411163" cy="685800"/>
                <a:chOff x="533400" y="2819400"/>
                <a:chExt cx="685800" cy="914400"/>
              </a:xfrm>
            </p:grpSpPr>
            <p:sp>
              <p:nvSpPr>
                <p:cNvPr id="33" name="Double Wave 32">
                  <a:extLst>
                    <a:ext uri="{FF2B5EF4-FFF2-40B4-BE49-F238E27FC236}">
                      <a16:creationId xmlns:a16="http://schemas.microsoft.com/office/drawing/2014/main" id="{70CBBB24-06EA-4E8F-ABEB-20BC8F7B1B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3400" y="2819400"/>
                  <a:ext cx="685800" cy="914400"/>
                </a:xfrm>
                <a:prstGeom prst="doubleWave">
                  <a:avLst>
                    <a:gd name="adj1" fmla="val 2514"/>
                    <a:gd name="adj2" fmla="val 356"/>
                  </a:avLst>
                </a:prstGeom>
                <a:solidFill>
                  <a:srgbClr val="FFFFFF"/>
                </a:solidFill>
                <a:ln w="25400">
                  <a:solidFill>
                    <a:srgbClr val="FF0000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34" name="Straight Connector 25">
                  <a:extLst>
                    <a:ext uri="{FF2B5EF4-FFF2-40B4-BE49-F238E27FC236}">
                      <a16:creationId xmlns:a16="http://schemas.microsoft.com/office/drawing/2014/main" id="{829C5566-92BA-4F9D-8FB9-EB455595BFB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0480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Straight Connector 26">
                  <a:extLst>
                    <a:ext uri="{FF2B5EF4-FFF2-40B4-BE49-F238E27FC236}">
                      <a16:creationId xmlns:a16="http://schemas.microsoft.com/office/drawing/2014/main" id="{AB49C51F-DE1E-49A2-AD34-EB1AA81F30A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2004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Straight Connector 27">
                  <a:extLst>
                    <a:ext uri="{FF2B5EF4-FFF2-40B4-BE49-F238E27FC236}">
                      <a16:creationId xmlns:a16="http://schemas.microsoft.com/office/drawing/2014/main" id="{A4F3B4DF-06F9-45B4-A0B0-0450FD3773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3528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" name="Straight Connector 28">
                  <a:extLst>
                    <a:ext uri="{FF2B5EF4-FFF2-40B4-BE49-F238E27FC236}">
                      <a16:creationId xmlns:a16="http://schemas.microsoft.com/office/drawing/2014/main" id="{13A86ACA-9DE1-4BEB-9370-71106522C0E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10189" y="3505200"/>
                  <a:ext cx="532222" cy="2117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80808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2" name="TextBox 47">
                <a:extLst>
                  <a:ext uri="{FF2B5EF4-FFF2-40B4-BE49-F238E27FC236}">
                    <a16:creationId xmlns:a16="http://schemas.microsoft.com/office/drawing/2014/main" id="{52C9070A-3FBF-490B-AD82-B81DD86C6A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9386" y="4054254"/>
                <a:ext cx="18473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400" dirty="0"/>
              </a:p>
            </p:txBody>
          </p:sp>
        </p:grpSp>
        <p:cxnSp>
          <p:nvCxnSpPr>
            <p:cNvPr id="43" name="Elbow Connector 42"/>
            <p:cNvCxnSpPr/>
            <p:nvPr/>
          </p:nvCxnSpPr>
          <p:spPr bwMode="auto">
            <a:xfrm flipV="1">
              <a:off x="5438274" y="3604143"/>
              <a:ext cx="2078551" cy="896593"/>
            </a:xfrm>
            <a:prstGeom prst="bentConnector3">
              <a:avLst>
                <a:gd name="adj1" fmla="val 99781"/>
              </a:avLst>
            </a:prstGeom>
            <a:solidFill>
              <a:srgbClr val="00B8FF"/>
            </a:solidFill>
            <a:ln w="412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4" name="Group 43"/>
            <p:cNvGrpSpPr/>
            <p:nvPr/>
          </p:nvGrpSpPr>
          <p:grpSpPr>
            <a:xfrm>
              <a:off x="1976113" y="2999360"/>
              <a:ext cx="2142226" cy="1501376"/>
              <a:chOff x="1976113" y="2999360"/>
              <a:chExt cx="2142226" cy="1501376"/>
            </a:xfrm>
          </p:grpSpPr>
          <p:cxnSp>
            <p:nvCxnSpPr>
              <p:cNvPr id="28" name="Elbow Connector 27"/>
              <p:cNvCxnSpPr/>
              <p:nvPr/>
            </p:nvCxnSpPr>
            <p:spPr bwMode="auto">
              <a:xfrm>
                <a:off x="1976113" y="2999360"/>
                <a:ext cx="2142226" cy="1501376"/>
              </a:xfrm>
              <a:prstGeom prst="bentConnector3">
                <a:avLst/>
              </a:prstGeom>
              <a:solidFill>
                <a:srgbClr val="00B8FF"/>
              </a:solidFill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5" name="TextBox 44"/>
              <p:cNvSpPr txBox="1"/>
              <p:nvPr/>
            </p:nvSpPr>
            <p:spPr>
              <a:xfrm>
                <a:off x="3079887" y="4187148"/>
                <a:ext cx="453970" cy="294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SIL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057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42276" cy="682532"/>
          </a:xfrm>
        </p:spPr>
        <p:txBody>
          <a:bodyPr/>
          <a:lstStyle/>
          <a:p>
            <a:r>
              <a:rPr lang="en-US" dirty="0"/>
              <a:t>SIL in action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dirty="0"/>
              <a:t>Developer/Analyst tags/wrappers to Simulink parameters/signals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Developer/Analyst uses provided library blocks to setup events/flags/table validation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Code generation pipeline identifies interfaces and produces ECI interface header</a:t>
            </a:r>
          </a:p>
          <a:p>
            <a:pPr>
              <a:spcAft>
                <a:spcPts val="600"/>
              </a:spcAft>
            </a:pPr>
            <a:endParaRPr lang="en-US" altLang="en-US" sz="2400" dirty="0"/>
          </a:p>
          <a:p>
            <a:pPr>
              <a:spcAft>
                <a:spcPts val="600"/>
              </a:spcAft>
            </a:pPr>
            <a:r>
              <a:rPr lang="en-US" altLang="en-US" sz="2400" dirty="0"/>
              <a:t>Deliver to FSW team, drag-and-drop integration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507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23714</TotalTime>
  <Words>2550</Words>
  <Application>Microsoft Office PowerPoint</Application>
  <PresentationFormat>On-screen Show (4:3)</PresentationFormat>
  <Paragraphs>329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ＭＳ Ｐゴシック</vt:lpstr>
      <vt:lpstr>Arial</vt:lpstr>
      <vt:lpstr>Courier New</vt:lpstr>
      <vt:lpstr>DejaVu Sans</vt:lpstr>
      <vt:lpstr>Times New Roman</vt:lpstr>
      <vt:lpstr>ヒラギノ角ゴ Pro W3</vt:lpstr>
      <vt:lpstr>Office Theme</vt:lpstr>
      <vt:lpstr>1_Office Theme</vt:lpstr>
      <vt:lpstr>ECI, SIL, &amp; CCDD @ GSFC</vt:lpstr>
      <vt:lpstr>ECI - External Code Interface </vt:lpstr>
      <vt:lpstr>ECI Overview</vt:lpstr>
      <vt:lpstr>ECI Origin</vt:lpstr>
      <vt:lpstr>ECI - Compatible Code Architectures</vt:lpstr>
      <vt:lpstr>What you’ll find</vt:lpstr>
      <vt:lpstr>SIL - Simulink Interface Layer</vt:lpstr>
      <vt:lpstr>SIL Overview</vt:lpstr>
      <vt:lpstr>SIL in action</vt:lpstr>
      <vt:lpstr>SIL – Simulink Interface Layer</vt:lpstr>
      <vt:lpstr>CCDD - CFS Command &amp; Data Dictionary </vt:lpstr>
      <vt:lpstr>CCDD @ GSFC</vt:lpstr>
      <vt:lpstr>PACE CCDD Workflow</vt:lpstr>
      <vt:lpstr>WFIRST CCDD Workflow</vt:lpstr>
      <vt:lpstr>Thanks to CCDD team</vt:lpstr>
      <vt:lpstr>ECI/SIL Splinter Meeting – Tues 2pm</vt:lpstr>
      <vt:lpstr>Consulting</vt:lpstr>
      <vt:lpstr>Questions?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CFE/CFS GRC Change Summary</dc:title>
  <dc:creator>Vanderaar, Lisa B. (GRC-LSS0)</dc:creator>
  <cp:lastModifiedBy>Steven Lentine</cp:lastModifiedBy>
  <cp:revision>483</cp:revision>
  <cp:lastPrinted>1601-01-01T00:00:00Z</cp:lastPrinted>
  <dcterms:created xsi:type="dcterms:W3CDTF">1601-01-01T00:00:00Z</dcterms:created>
  <dcterms:modified xsi:type="dcterms:W3CDTF">2018-12-03T02:01:07Z</dcterms:modified>
</cp:coreProperties>
</file>