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g, Robert Y. (JSC-ER611)" initials="LRY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E7E8F7"/>
    <a:srgbClr val="CCCEE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2541" autoAdjust="0"/>
  </p:normalViewPr>
  <p:slideViewPr>
    <p:cSldViewPr>
      <p:cViewPr varScale="1">
        <p:scale>
          <a:sx n="125" d="100"/>
          <a:sy n="125" d="100"/>
        </p:scale>
        <p:origin x="28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666"/>
      </p:cViewPr>
      <p:guideLst>
        <p:guide orient="horz" pos="2929"/>
        <p:guide pos="2208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491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824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algn="r"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6491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defTabSz="890934">
              <a:defRPr sz="1000" i="1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824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algn="r" defTabSz="890934">
              <a:defRPr sz="1000" i="1"/>
            </a:lvl1pPr>
          </a:lstStyle>
          <a:p>
            <a:fld id="{94F91A72-2F7F-A94E-ABE0-E09EB00B81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08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491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824" y="-19290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t" anchorCtr="0" compatLnSpc="1">
            <a:prstTxWarp prst="textNoShape">
              <a:avLst/>
            </a:prstTxWarp>
          </a:bodyPr>
          <a:lstStyle>
            <a:lvl1pPr algn="r"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6491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824" y="8855935"/>
            <a:ext cx="3054068" cy="45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5" tIns="0" rIns="19335" bIns="0" numCol="1" anchor="b" anchorCtr="0" compatLnSpc="1">
            <a:prstTxWarp prst="textNoShape">
              <a:avLst/>
            </a:prstTxWarp>
          </a:bodyPr>
          <a:lstStyle>
            <a:lvl1pPr algn="r" defTabSz="890934">
              <a:lnSpc>
                <a:spcPct val="100000"/>
              </a:lnSpc>
              <a:defRPr sz="1000" i="1">
                <a:latin typeface="Times New Roman" charset="0"/>
              </a:defRPr>
            </a:lvl1pPr>
          </a:lstStyle>
          <a:p>
            <a:fld id="{62707BFB-61B9-9442-B543-74BE347EB2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04838"/>
            <a:ext cx="4611687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46986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A51C-85EE-4FC2-BBCA-6D836A1FE1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since various groups use various types of computer hardware (32/64-bit, big/little endian, Linux/</a:t>
            </a:r>
            <a:r>
              <a:rPr lang="en-US" dirty="0" err="1" smtClean="0"/>
              <a:t>VxWorks</a:t>
            </a:r>
            <a:r>
              <a:rPr lang="en-US" dirty="0" smtClean="0"/>
              <a:t>/Windows) many additional complications exist in interfacing all the various components into a final integrated system. </a:t>
            </a:r>
            <a:r>
              <a:rPr lang="en-US" dirty="0" err="1" smtClean="0"/>
              <a:t>cFS</a:t>
            </a:r>
            <a:r>
              <a:rPr lang="en-US" dirty="0" smtClean="0"/>
              <a:t> is used on the majority the flight software (FSW) in running in Habulous.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DE929-832B-448D-815A-360E5D8971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6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CF173-B6A8-7840-B536-AACF120C804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5911"/>
            <a:ext cx="5608320" cy="41828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84" tIns="46042" rIns="92084" bIns="46042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dirty="0"/>
              <a:t>The purpose of this slide is to provide objective evidence of and/or support the accomplishment of the following CMMI requirements:</a:t>
            </a:r>
          </a:p>
          <a:p>
            <a:pPr lvl="1">
              <a:buFontTx/>
              <a:buChar char="•"/>
            </a:pPr>
            <a:r>
              <a:rPr lang="en-US" dirty="0"/>
              <a:t>IPM-IPPD SG 1Use the projects Defined Process</a:t>
            </a:r>
          </a:p>
          <a:p>
            <a:pPr lvl="1">
              <a:buFontTx/>
              <a:buChar char="•"/>
            </a:pPr>
            <a:r>
              <a:rPr lang="en-US" dirty="0"/>
              <a:t>IPM-IPPD SG2 Coordinate and Collaborate with Relevant Stakeholders</a:t>
            </a:r>
          </a:p>
          <a:p>
            <a:pPr lvl="1">
              <a:buFontTx/>
              <a:buChar char="•"/>
            </a:pPr>
            <a:r>
              <a:rPr lang="en-US" dirty="0"/>
              <a:t>IPM-IPPD SG3 Apply integrated product &amp; process development</a:t>
            </a:r>
          </a:p>
          <a:p>
            <a:pPr lvl="1">
              <a:buFontTx/>
              <a:buChar char="•"/>
            </a:pPr>
            <a:r>
              <a:rPr lang="en-US" dirty="0"/>
              <a:t>GP 2.3 Provide Resources</a:t>
            </a:r>
          </a:p>
          <a:p>
            <a:pPr lvl="1">
              <a:buFontTx/>
              <a:buChar char="•"/>
            </a:pPr>
            <a:r>
              <a:rPr lang="en-US" dirty="0"/>
              <a:t>GP 2.4 Assign Responsibility</a:t>
            </a:r>
          </a:p>
          <a:p>
            <a:pPr lvl="1">
              <a:buFontTx/>
              <a:buChar char="•"/>
            </a:pPr>
            <a:r>
              <a:rPr lang="en-US" dirty="0"/>
              <a:t>GP 2.7 Identify and Involve relevant stakeholders</a:t>
            </a:r>
          </a:p>
        </p:txBody>
      </p:sp>
    </p:spTree>
    <p:extLst>
      <p:ext uri="{BB962C8B-B14F-4D97-AF65-F5344CB8AC3E}">
        <p14:creationId xmlns:p14="http://schemas.microsoft.com/office/powerpoint/2010/main" val="17945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8A5FE3-C3BF-DB42-9ECB-9B273FFF98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00250" cy="607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28600"/>
            <a:ext cx="5848350" cy="607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14921CD-FEB2-8B4E-A88C-438F8B1856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>
            <a:lvl1pPr marL="115888" indent="-115888">
              <a:defRPr sz="2000"/>
            </a:lvl1pPr>
            <a:lvl2pPr marL="287338" indent="-117475">
              <a:buFont typeface="Arial" panose="020B0604020202020204" pitchFamily="34" charset="0"/>
              <a:buChar char="•"/>
              <a:defRPr sz="1800"/>
            </a:lvl2pPr>
            <a:lvl3pPr marL="457200" indent="-115888"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BA6543-D0C7-AE4E-A30F-888905900F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555C6AD-D80F-3747-95C7-D04EDA106E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85FF779-5C0A-DE40-8DDC-D146CB5C37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FDA1007-ED50-7C4B-85C2-0F498A8602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A36D30-93B0-4546-8A81-F51767C7C3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F33C91B-1594-DE4D-BC5C-DD52664D26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931150" y="698500"/>
            <a:ext cx="0" cy="520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600200"/>
            <a:ext cx="8001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228600"/>
            <a:ext cx="327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971800" y="1905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955925" y="250825"/>
            <a:ext cx="819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SUBJECT: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232525" y="231775"/>
            <a:ext cx="600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NAME: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232525" y="708025"/>
            <a:ext cx="57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908925" y="746125"/>
            <a:ext cx="530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Page: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8356600" y="882650"/>
            <a:ext cx="3635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7000"/>
              </a:lnSpc>
            </a:pPr>
            <a:fld id="{101ED63A-C8CE-1D47-8D3A-23B465C1F8BC}" type="slidenum">
              <a:rPr lang="en-US" sz="1600" b="1">
                <a:solidFill>
                  <a:srgbClr val="000000"/>
                </a:solidFill>
                <a:latin typeface="Times New Roman" charset="0"/>
              </a:rPr>
              <a:pPr>
                <a:lnSpc>
                  <a:spcPct val="97000"/>
                </a:lnSpc>
              </a:pPr>
              <a:t>‹#›</a:t>
            </a:fld>
            <a:endParaRPr lang="en-US" sz="1600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127375" y="501650"/>
            <a:ext cx="28638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6769100" y="273050"/>
            <a:ext cx="2025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Robert Hirsh</a:t>
            </a:r>
            <a:endParaRPr lang="en-US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400800" y="844550"/>
            <a:ext cx="1473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12/03/2018</a:t>
            </a:r>
            <a:endParaRPr lang="en-US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6261100" y="685800"/>
            <a:ext cx="2705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7937500" y="685800"/>
            <a:ext cx="0" cy="546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165100" y="1231900"/>
            <a:ext cx="8788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2971800" y="190500"/>
            <a:ext cx="0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6261100" y="190500"/>
            <a:ext cx="0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58750" y="196850"/>
            <a:ext cx="8801100" cy="6464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467225" y="431800"/>
            <a:ext cx="1841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1143000" y="381000"/>
            <a:ext cx="18351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NASA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Johnson Space Center</a:t>
            </a:r>
          </a:p>
        </p:txBody>
      </p:sp>
      <p:pic>
        <p:nvPicPr>
          <p:cNvPr id="3" name="Picture 3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90963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1143000" y="838200"/>
            <a:ext cx="1813317" cy="2880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Software Robotics &amp; Simulation Division</a:t>
            </a:r>
          </a:p>
          <a:p>
            <a:r>
              <a:rPr lang="en-US" sz="700" dirty="0" smtClean="0">
                <a:solidFill>
                  <a:schemeClr val="tx2"/>
                </a:solidFill>
              </a:rPr>
              <a:t>Spacecraft Software Engineering Branch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7681235" y="6705600"/>
            <a:ext cx="1258678" cy="203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</a:rPr>
              <a:t>PSR Template 04/2017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charset="-128"/>
          <a:cs typeface="ヒラギノ角ゴ Pro W3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—"/>
        <a:defRPr sz="16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4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i="1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  <a:cs typeface="ヒラギノ角ゴ Pro W3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JP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JPG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564743"/>
            <a:ext cx="6324600" cy="114085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Using CCDD to Automate Software development on AA2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917257"/>
            <a:ext cx="2997518" cy="1157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Robert Hirsh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Robert.l.Hirsh@nasa.gov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NASA/ Johnson Space Center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12/3/2018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AA-2 </a:t>
            </a:r>
            <a:br>
              <a:rPr lang="en-US" dirty="0" smtClean="0"/>
            </a:br>
            <a:r>
              <a:rPr lang="en-US" dirty="0" smtClean="0"/>
              <a:t>Activity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Worked to develop the CDD before the SW development was complete</a:t>
            </a:r>
          </a:p>
          <a:p>
            <a:pPr lvl="1"/>
            <a:r>
              <a:rPr lang="en-US" dirty="0" err="1" smtClean="0"/>
              <a:t>CDD</a:t>
            </a:r>
            <a:r>
              <a:rPr lang="en-US" dirty="0" smtClean="0"/>
              <a:t> </a:t>
            </a:r>
            <a:r>
              <a:rPr lang="en-US" smtClean="0"/>
              <a:t>not treated as </a:t>
            </a:r>
            <a:r>
              <a:rPr lang="en-US" dirty="0" smtClean="0"/>
              <a:t>an “as built” post-development documentation effort</a:t>
            </a:r>
          </a:p>
          <a:p>
            <a:pPr lvl="1"/>
            <a:r>
              <a:rPr lang="en-US" dirty="0" smtClean="0"/>
              <a:t>Required iterations on data structures and MIDs, but minimized interface issues </a:t>
            </a:r>
          </a:p>
          <a:p>
            <a:r>
              <a:rPr lang="en-US" dirty="0" smtClean="0"/>
              <a:t>Added ability to track ~900 DFI system parameters (in addition to OFI)</a:t>
            </a:r>
          </a:p>
          <a:p>
            <a:pPr lvl="1"/>
            <a:r>
              <a:rPr lang="en-US" dirty="0" smtClean="0"/>
              <a:t>Allows additional insight into vehicle for all ground controllers</a:t>
            </a:r>
          </a:p>
          <a:p>
            <a:r>
              <a:rPr lang="en-US" dirty="0" smtClean="0"/>
              <a:t>Automated data processing and “</a:t>
            </a:r>
            <a:r>
              <a:rPr lang="en-US" dirty="0" err="1" smtClean="0"/>
              <a:t>quicklook</a:t>
            </a:r>
            <a:r>
              <a:rPr lang="en-US" dirty="0" smtClean="0"/>
              <a:t>” of key parameters after tests</a:t>
            </a:r>
          </a:p>
          <a:p>
            <a:pPr lvl="1"/>
            <a:r>
              <a:rPr lang="en-US" dirty="0" smtClean="0"/>
              <a:t>Allows rapid verification of how the system performs during simulation runs</a:t>
            </a:r>
          </a:p>
          <a:p>
            <a:r>
              <a:rPr lang="en-US" dirty="0" smtClean="0"/>
              <a:t>Automated regression testing to perform SW verification activities</a:t>
            </a:r>
          </a:p>
          <a:p>
            <a:pPr lvl="1"/>
            <a:r>
              <a:rPr lang="en-US" dirty="0" smtClean="0"/>
              <a:t>Test framework consumed CCDD-generated files to define CCSDS messages</a:t>
            </a:r>
          </a:p>
          <a:p>
            <a:pPr lvl="1"/>
            <a:r>
              <a:rPr lang="en-US" dirty="0" smtClean="0"/>
              <a:t>Can verify any parameter (of any messages) meets expected values (at specific times)</a:t>
            </a:r>
          </a:p>
          <a:p>
            <a:r>
              <a:rPr lang="en-US" dirty="0" smtClean="0"/>
              <a:t>Automated remote control/monitoring of ground power supplies</a:t>
            </a:r>
          </a:p>
          <a:p>
            <a:pPr lvl="1"/>
            <a:r>
              <a:rPr lang="en-US" dirty="0" smtClean="0"/>
              <a:t>Quite useful since people need to stay miles away during launch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5943600" cy="5029200"/>
          </a:xfrm>
        </p:spPr>
        <p:txBody>
          <a:bodyPr/>
          <a:lstStyle/>
          <a:p>
            <a:r>
              <a:rPr lang="en-US" dirty="0" smtClean="0"/>
              <a:t>Launch (with a successful abort!) in May 2019</a:t>
            </a:r>
          </a:p>
          <a:p>
            <a:r>
              <a:rPr lang="en-US" dirty="0" smtClean="0"/>
              <a:t>Working with Education/Outreach on student outreach contest</a:t>
            </a:r>
          </a:p>
          <a:p>
            <a:pPr lvl="1"/>
            <a:r>
              <a:rPr lang="en-US" dirty="0" smtClean="0"/>
              <a:t>Build a real-time application to show the position of the vehicle during the test</a:t>
            </a:r>
          </a:p>
          <a:p>
            <a:pPr lvl="1"/>
            <a:r>
              <a:rPr lang="en-US" dirty="0" smtClean="0"/>
              <a:t>Winning team to view KSC launch (and see app in use)</a:t>
            </a:r>
          </a:p>
          <a:p>
            <a:r>
              <a:rPr lang="en-US" dirty="0" smtClean="0"/>
              <a:t>The CCDD tool has successfully been used to automate/</a:t>
            </a:r>
            <a:r>
              <a:rPr lang="en-US" dirty="0" err="1" smtClean="0"/>
              <a:t>autocode</a:t>
            </a:r>
            <a:r>
              <a:rPr lang="en-US" dirty="0" smtClean="0"/>
              <a:t> a large amount of software used on AA-2. </a:t>
            </a:r>
          </a:p>
          <a:p>
            <a:pPr lvl="1"/>
            <a:r>
              <a:rPr lang="en-US" dirty="0" smtClean="0"/>
              <a:t>Pass on the lessons learned so they can be leveraged on other programs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586" y="1295400"/>
            <a:ext cx="2397614" cy="52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AA2 Background</a:t>
            </a:r>
          </a:p>
          <a:p>
            <a:r>
              <a:rPr lang="en-US" sz="2800" dirty="0" smtClean="0"/>
              <a:t>cFS Command and Data Dictionary (CCDD) Overview</a:t>
            </a:r>
          </a:p>
          <a:p>
            <a:r>
              <a:rPr lang="en-US" sz="2800" dirty="0" smtClean="0"/>
              <a:t>CCDD Products used on AA2</a:t>
            </a:r>
          </a:p>
          <a:p>
            <a:r>
              <a:rPr lang="en-US" sz="2800" dirty="0" smtClean="0"/>
              <a:t>Development on AA2</a:t>
            </a:r>
          </a:p>
          <a:p>
            <a:r>
              <a:rPr lang="en-US" sz="2800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43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Ascent Abort 2 (AA-2)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AA-2 is a development flight test for Multi Purpose Crew Vehicle (MPCV) </a:t>
            </a:r>
          </a:p>
          <a:p>
            <a:pPr lvl="1"/>
            <a:r>
              <a:rPr lang="en-US" smtClean="0"/>
              <a:t>Launch planned for May 2019 from Space Launch Complex 46</a:t>
            </a:r>
          </a:p>
          <a:p>
            <a:pPr lvl="1"/>
            <a:r>
              <a:rPr lang="en-US" smtClean="0"/>
              <a:t>AA-1 test was dropped, but AA-2 was not renumbered</a:t>
            </a:r>
          </a:p>
          <a:p>
            <a:pPr lvl="1"/>
            <a:r>
              <a:rPr lang="en-US" smtClean="0"/>
              <a:t>Pad Abort 1 (PA1) demonstrated similar LAS functionality from a launch pad. (May 2010) </a:t>
            </a:r>
          </a:p>
          <a:p>
            <a:r>
              <a:rPr lang="en-US" smtClean="0"/>
              <a:t>Largely a test of the Launch Abort System (LAS) on Orion</a:t>
            </a:r>
          </a:p>
          <a:p>
            <a:pPr lvl="1"/>
            <a:r>
              <a:rPr lang="en-US" smtClean="0"/>
              <a:t>Safety system to quickly separate crew capsule from the Booster (during a failure)</a:t>
            </a:r>
          </a:p>
          <a:p>
            <a:pPr lvl="1"/>
            <a:r>
              <a:rPr lang="en-US" smtClean="0"/>
              <a:t>Verify LAS works under flight-like conditions to help certify system for crewed missions </a:t>
            </a:r>
          </a:p>
          <a:p>
            <a:r>
              <a:rPr lang="en-US" smtClean="0"/>
              <a:t>Two identical CPU’s running, only 1 is required (redundancy)</a:t>
            </a:r>
          </a:p>
          <a:p>
            <a:pPr lvl="1"/>
            <a:r>
              <a:rPr lang="en-US" smtClean="0"/>
              <a:t>Each CPU is cFS instance running on vxWorks ( on a PPC)</a:t>
            </a:r>
          </a:p>
          <a:p>
            <a:pPr lvl="1"/>
            <a:r>
              <a:rPr lang="en-US" smtClean="0"/>
              <a:t>Each CPU has separate serial link to the LAS, but only 1 is needed (redundancy)</a:t>
            </a:r>
          </a:p>
          <a:p>
            <a:pPr lvl="1"/>
            <a:r>
              <a:rPr lang="en-US" smtClean="0"/>
              <a:t>Code is essentially identical on each computer, but each computer used a different value for each MID that it sends on the Software Bus (SB)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3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AA-2 Background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86200" y="5334000"/>
            <a:ext cx="5257800" cy="121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400" u="sng" dirty="0"/>
              <a:t>AA-2 Avionics &amp; Software</a:t>
            </a:r>
          </a:p>
          <a:p>
            <a:pPr marL="53975" indent="-53975">
              <a:spcBef>
                <a:spcPts val="0"/>
              </a:spcBef>
              <a:defRPr/>
            </a:pPr>
            <a:r>
              <a:rPr lang="en-US" altLang="en-US" sz="1400" dirty="0"/>
              <a:t>Designed to use COTS avionics wherever possible</a:t>
            </a:r>
          </a:p>
          <a:p>
            <a:pPr marL="53975" indent="-53975">
              <a:spcBef>
                <a:spcPts val="0"/>
              </a:spcBef>
              <a:defRPr/>
            </a:pPr>
            <a:r>
              <a:rPr lang="en-US" altLang="en-US" sz="1400" dirty="0"/>
              <a:t>Dual string design using </a:t>
            </a:r>
            <a:r>
              <a:rPr lang="en-US" altLang="en-US" sz="1400" dirty="0" err="1"/>
              <a:t>cFE</a:t>
            </a:r>
            <a:r>
              <a:rPr lang="en-US" altLang="en-US" sz="1400" dirty="0"/>
              <a:t>/CFS on </a:t>
            </a:r>
            <a:r>
              <a:rPr lang="en-US" altLang="en-US" sz="1400" dirty="0" err="1"/>
              <a:t>VxWorks</a:t>
            </a:r>
            <a:endParaRPr lang="en-US" altLang="en-US" sz="1400" dirty="0"/>
          </a:p>
          <a:p>
            <a:pPr marL="53975" indent="-53975">
              <a:spcBef>
                <a:spcPts val="0"/>
              </a:spcBef>
              <a:defRPr/>
            </a:pPr>
            <a:r>
              <a:rPr lang="en-US" altLang="en-US" sz="1400" dirty="0"/>
              <a:t>Reuse of ANTARES Trick Simulation</a:t>
            </a:r>
          </a:p>
          <a:p>
            <a:pPr marL="53975" indent="-53975">
              <a:spcBef>
                <a:spcPts val="0"/>
              </a:spcBef>
              <a:defRPr/>
            </a:pPr>
            <a:r>
              <a:rPr lang="en-US" altLang="en-US" sz="1400" dirty="0"/>
              <a:t>CFS wrapped GNC </a:t>
            </a:r>
            <a:r>
              <a:rPr lang="en-US" altLang="en-US" sz="1400" dirty="0" err="1"/>
              <a:t>Matlab</a:t>
            </a:r>
            <a:r>
              <a:rPr lang="en-US" altLang="en-US" sz="1400" dirty="0"/>
              <a:t>/Simulink </a:t>
            </a:r>
            <a:r>
              <a:rPr lang="en-US" altLang="en-US" sz="1400" dirty="0" err="1"/>
              <a:t>Autocode</a:t>
            </a:r>
            <a:r>
              <a:rPr lang="en-US" altLang="en-US" sz="1400" dirty="0"/>
              <a:t> from mainline MPCV</a:t>
            </a:r>
          </a:p>
          <a:p>
            <a:pPr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57200" y="3352800"/>
            <a:ext cx="1066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200" dirty="0">
                <a:solidFill>
                  <a:schemeClr val="tx2"/>
                </a:solidFill>
              </a:rPr>
              <a:t>Apollo Pad Abort Test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52600" y="3352800"/>
            <a:ext cx="1981200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tx2"/>
                </a:solidFill>
              </a:rPr>
              <a:t>Apollo </a:t>
            </a:r>
            <a:r>
              <a:rPr lang="en-US" altLang="en-US" sz="1200" dirty="0" smtClean="0">
                <a:solidFill>
                  <a:schemeClr val="tx2"/>
                </a:solidFill>
              </a:rPr>
              <a:t>Abort </a:t>
            </a:r>
            <a:r>
              <a:rPr lang="en-US" altLang="en-US" sz="1200" dirty="0">
                <a:solidFill>
                  <a:schemeClr val="tx2"/>
                </a:solidFill>
              </a:rPr>
              <a:t>Test</a:t>
            </a:r>
          </a:p>
          <a:p>
            <a:pPr algn="ctr" eaLnBrk="1" hangingPunct="1"/>
            <a:r>
              <a:rPr lang="en-US" altLang="en-US" sz="1050" dirty="0">
                <a:solidFill>
                  <a:schemeClr val="tx2"/>
                </a:solidFill>
              </a:rPr>
              <a:t>(Little Joe Ascent </a:t>
            </a:r>
            <a:r>
              <a:rPr lang="en-US" altLang="en-US" sz="1050" dirty="0" smtClean="0">
                <a:solidFill>
                  <a:schemeClr val="tx2"/>
                </a:solidFill>
              </a:rPr>
              <a:t>II </a:t>
            </a:r>
            <a:r>
              <a:rPr lang="en-US" altLang="en-US" sz="1050" dirty="0">
                <a:solidFill>
                  <a:schemeClr val="tx2"/>
                </a:solidFill>
              </a:rPr>
              <a:t>Booster)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3506" y="6236893"/>
            <a:ext cx="13552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200" dirty="0">
                <a:solidFill>
                  <a:schemeClr val="tx2"/>
                </a:solidFill>
              </a:rPr>
              <a:t>Orion PA-1 Test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879398" y="6218410"/>
            <a:ext cx="1778202" cy="24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100" dirty="0">
                <a:solidFill>
                  <a:schemeClr val="tx2"/>
                </a:solidFill>
              </a:rPr>
              <a:t>AA-2 Flight Test Vehicle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115923" y="1447800"/>
            <a:ext cx="4581464" cy="3749206"/>
            <a:chOff x="4006" y="557"/>
            <a:chExt cx="3402" cy="2784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5" y="557"/>
              <a:ext cx="3393" cy="2784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4666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85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105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21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5540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5757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5974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6193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413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6631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6853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7066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449" y="3028"/>
              <a:ext cx="2838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4650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</a:t>
              </a:r>
              <a:endParaRPr lang="en-US" altLang="en-US" sz="1350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4868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2</a:t>
              </a:r>
              <a:endParaRPr lang="en-US" altLang="en-US" sz="1350"/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5089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3</a:t>
              </a:r>
              <a:endParaRPr lang="en-US" altLang="en-US" sz="1350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5309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4</a:t>
              </a:r>
              <a:endParaRPr lang="en-US" altLang="en-US" sz="1350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5529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5</a:t>
              </a:r>
              <a:endParaRPr lang="en-US" altLang="en-US" sz="1350"/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5738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6</a:t>
              </a:r>
              <a:endParaRPr lang="en-US" altLang="en-US" sz="1350"/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5955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7</a:t>
              </a:r>
              <a:endParaRPr lang="en-US" altLang="en-US" sz="1350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6176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8</a:t>
              </a:r>
              <a:endParaRPr lang="en-US" altLang="en-US" sz="1350"/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6397" y="3053"/>
              <a:ext cx="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9</a:t>
              </a:r>
              <a:endParaRPr lang="en-US" altLang="en-US" sz="1350"/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6599" y="3053"/>
              <a:ext cx="6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10</a:t>
              </a:r>
              <a:endParaRPr lang="en-US" altLang="en-US" sz="1350"/>
            </a:p>
          </p:txBody>
        </p:sp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6817" y="3053"/>
              <a:ext cx="6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11</a:t>
              </a:r>
              <a:endParaRPr lang="en-US" altLang="en-US" sz="1350"/>
            </a:p>
          </p:txBody>
        </p:sp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7030" y="3053"/>
              <a:ext cx="6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12</a:t>
              </a:r>
              <a:endParaRPr lang="en-US" altLang="en-US" sz="1350"/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4246" y="2779"/>
              <a:ext cx="14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5,000</a:t>
              </a:r>
              <a:endParaRPr lang="en-US" altLang="en-US" sz="1350"/>
            </a:p>
          </p:txBody>
        </p:sp>
        <p:sp>
          <p:nvSpPr>
            <p:cNvPr id="40" name="Rectangle 31"/>
            <p:cNvSpPr>
              <a:spLocks noChangeArrowheads="1"/>
            </p:cNvSpPr>
            <p:nvPr/>
          </p:nvSpPr>
          <p:spPr bwMode="auto">
            <a:xfrm>
              <a:off x="4213" y="2550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10,000</a:t>
              </a:r>
              <a:endParaRPr lang="en-US" altLang="en-US" sz="1350"/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>
              <a:off x="4213" y="2329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15,000</a:t>
              </a:r>
              <a:endParaRPr lang="en-US" altLang="en-US" sz="1350"/>
            </a:p>
          </p:txBody>
        </p: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4213" y="2110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20,000</a:t>
              </a:r>
              <a:endParaRPr lang="en-US" altLang="en-US" sz="1350"/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4213" y="1893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25,000</a:t>
              </a:r>
              <a:endParaRPr lang="en-US" altLang="en-US" sz="1350"/>
            </a:p>
          </p:txBody>
        </p:sp>
        <p:sp>
          <p:nvSpPr>
            <p:cNvPr id="44" name="Rectangle 35"/>
            <p:cNvSpPr>
              <a:spLocks noChangeArrowheads="1"/>
            </p:cNvSpPr>
            <p:nvPr/>
          </p:nvSpPr>
          <p:spPr bwMode="auto">
            <a:xfrm>
              <a:off x="4213" y="1674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30,000</a:t>
              </a:r>
              <a:endParaRPr lang="en-US" altLang="en-US" sz="1350"/>
            </a:p>
          </p:txBody>
        </p: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4213" y="1453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35,000</a:t>
              </a:r>
              <a:endParaRPr lang="en-US" altLang="en-US" sz="1350"/>
            </a:p>
          </p:txBody>
        </p:sp>
        <p:sp>
          <p:nvSpPr>
            <p:cNvPr id="46" name="Rectangle 37"/>
            <p:cNvSpPr>
              <a:spLocks noChangeArrowheads="1"/>
            </p:cNvSpPr>
            <p:nvPr/>
          </p:nvSpPr>
          <p:spPr bwMode="auto">
            <a:xfrm>
              <a:off x="4213" y="1233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40,000</a:t>
              </a:r>
              <a:endParaRPr lang="en-US" altLang="en-US" sz="1350"/>
            </a:p>
          </p:txBody>
        </p:sp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4213" y="1017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45,000</a:t>
              </a:r>
              <a:endParaRPr lang="en-US" altLang="en-US" sz="1350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>
              <a:off x="4450" y="2807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>
              <a:off x="4450" y="2589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4450" y="2368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4450" y="2148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4452" y="1931"/>
              <a:ext cx="2836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>
              <a:off x="4450" y="1711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4450" y="1495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>
              <a:off x="4450" y="717"/>
              <a:ext cx="2835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4449" y="1274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48"/>
            <p:cNvSpPr>
              <a:spLocks noChangeShapeType="1"/>
            </p:cNvSpPr>
            <p:nvPr/>
          </p:nvSpPr>
          <p:spPr bwMode="auto">
            <a:xfrm>
              <a:off x="4452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49"/>
            <p:cNvSpPr>
              <a:spLocks noChangeShapeType="1"/>
            </p:cNvSpPr>
            <p:nvPr/>
          </p:nvSpPr>
          <p:spPr bwMode="auto">
            <a:xfrm>
              <a:off x="7286" y="716"/>
              <a:ext cx="0" cy="231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456" y="1187"/>
              <a:ext cx="2633" cy="1840"/>
            </a:xfrm>
            <a:custGeom>
              <a:avLst/>
              <a:gdLst>
                <a:gd name="T0" fmla="*/ 0 w 14480"/>
                <a:gd name="T1" fmla="*/ 9571 h 9571"/>
                <a:gd name="T2" fmla="*/ 177 w 14480"/>
                <a:gd name="T3" fmla="*/ 8725 h 9571"/>
                <a:gd name="T4" fmla="*/ 555 w 14480"/>
                <a:gd name="T5" fmla="*/ 7551 h 9571"/>
                <a:gd name="T6" fmla="*/ 1309 w 14480"/>
                <a:gd name="T7" fmla="*/ 5863 h 9571"/>
                <a:gd name="T8" fmla="*/ 2566 w 14480"/>
                <a:gd name="T9" fmla="*/ 3868 h 9571"/>
                <a:gd name="T10" fmla="*/ 3279 w 14480"/>
                <a:gd name="T11" fmla="*/ 2956 h 9571"/>
                <a:gd name="T12" fmla="*/ 4124 w 14480"/>
                <a:gd name="T13" fmla="*/ 2072 h 9571"/>
                <a:gd name="T14" fmla="*/ 5340 w 14480"/>
                <a:gd name="T15" fmla="*/ 1017 h 9571"/>
                <a:gd name="T16" fmla="*/ 6939 w 14480"/>
                <a:gd name="T17" fmla="*/ 160 h 9571"/>
                <a:gd name="T18" fmla="*/ 8425 w 14480"/>
                <a:gd name="T19" fmla="*/ 108 h 9571"/>
                <a:gd name="T20" fmla="*/ 9868 w 14480"/>
                <a:gd name="T21" fmla="*/ 808 h 9571"/>
                <a:gd name="T22" fmla="*/ 11157 w 14480"/>
                <a:gd name="T23" fmla="*/ 2019 h 9571"/>
                <a:gd name="T24" fmla="*/ 12341 w 14480"/>
                <a:gd name="T25" fmla="*/ 3785 h 9571"/>
                <a:gd name="T26" fmla="*/ 13338 w 14480"/>
                <a:gd name="T27" fmla="*/ 5801 h 9571"/>
                <a:gd name="T28" fmla="*/ 14055 w 14480"/>
                <a:gd name="T29" fmla="*/ 7796 h 9571"/>
                <a:gd name="T30" fmla="*/ 14480 w 14480"/>
                <a:gd name="T31" fmla="*/ 9571 h 9571"/>
                <a:gd name="T32" fmla="*/ 14480 w 14480"/>
                <a:gd name="T33" fmla="*/ 9571 h 9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80" h="9571">
                  <a:moveTo>
                    <a:pt x="0" y="9571"/>
                  </a:moveTo>
                  <a:cubicBezTo>
                    <a:pt x="26" y="9318"/>
                    <a:pt x="85" y="9062"/>
                    <a:pt x="177" y="8725"/>
                  </a:cubicBezTo>
                  <a:cubicBezTo>
                    <a:pt x="270" y="8389"/>
                    <a:pt x="366" y="8028"/>
                    <a:pt x="555" y="7551"/>
                  </a:cubicBezTo>
                  <a:cubicBezTo>
                    <a:pt x="744" y="7074"/>
                    <a:pt x="974" y="6477"/>
                    <a:pt x="1309" y="5863"/>
                  </a:cubicBezTo>
                  <a:cubicBezTo>
                    <a:pt x="1644" y="5250"/>
                    <a:pt x="2217" y="4353"/>
                    <a:pt x="2566" y="3868"/>
                  </a:cubicBezTo>
                  <a:cubicBezTo>
                    <a:pt x="2916" y="3384"/>
                    <a:pt x="3026" y="3269"/>
                    <a:pt x="3279" y="2956"/>
                  </a:cubicBezTo>
                  <a:cubicBezTo>
                    <a:pt x="3532" y="2642"/>
                    <a:pt x="3781" y="2395"/>
                    <a:pt x="4124" y="2072"/>
                  </a:cubicBezTo>
                  <a:cubicBezTo>
                    <a:pt x="4468" y="1749"/>
                    <a:pt x="4870" y="1335"/>
                    <a:pt x="5340" y="1017"/>
                  </a:cubicBezTo>
                  <a:cubicBezTo>
                    <a:pt x="5809" y="698"/>
                    <a:pt x="6425" y="312"/>
                    <a:pt x="6939" y="160"/>
                  </a:cubicBezTo>
                  <a:cubicBezTo>
                    <a:pt x="7453" y="9"/>
                    <a:pt x="7936" y="0"/>
                    <a:pt x="8425" y="108"/>
                  </a:cubicBezTo>
                  <a:cubicBezTo>
                    <a:pt x="8913" y="216"/>
                    <a:pt x="9413" y="489"/>
                    <a:pt x="9868" y="808"/>
                  </a:cubicBezTo>
                  <a:cubicBezTo>
                    <a:pt x="10324" y="1126"/>
                    <a:pt x="10744" y="1523"/>
                    <a:pt x="11157" y="2019"/>
                  </a:cubicBezTo>
                  <a:cubicBezTo>
                    <a:pt x="11569" y="2516"/>
                    <a:pt x="11977" y="3155"/>
                    <a:pt x="12341" y="3785"/>
                  </a:cubicBezTo>
                  <a:cubicBezTo>
                    <a:pt x="12704" y="4415"/>
                    <a:pt x="13052" y="5132"/>
                    <a:pt x="13338" y="5801"/>
                  </a:cubicBezTo>
                  <a:cubicBezTo>
                    <a:pt x="13624" y="6469"/>
                    <a:pt x="13864" y="7167"/>
                    <a:pt x="14055" y="7796"/>
                  </a:cubicBezTo>
                  <a:cubicBezTo>
                    <a:pt x="14245" y="8424"/>
                    <a:pt x="14480" y="9571"/>
                    <a:pt x="14480" y="9571"/>
                  </a:cubicBezTo>
                  <a:lnTo>
                    <a:pt x="14480" y="9571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5871" y="1099"/>
              <a:ext cx="381" cy="1929"/>
            </a:xfrm>
            <a:custGeom>
              <a:avLst/>
              <a:gdLst>
                <a:gd name="T0" fmla="*/ 0 w 381"/>
                <a:gd name="T1" fmla="*/ 0 h 1929"/>
                <a:gd name="T2" fmla="*/ 62 w 381"/>
                <a:gd name="T3" fmla="*/ 7 h 1929"/>
                <a:gd name="T4" fmla="*/ 102 w 381"/>
                <a:gd name="T5" fmla="*/ 25 h 1929"/>
                <a:gd name="T6" fmla="*/ 144 w 381"/>
                <a:gd name="T7" fmla="*/ 72 h 1929"/>
                <a:gd name="T8" fmla="*/ 188 w 381"/>
                <a:gd name="T9" fmla="*/ 150 h 1929"/>
                <a:gd name="T10" fmla="*/ 253 w 381"/>
                <a:gd name="T11" fmla="*/ 326 h 1929"/>
                <a:gd name="T12" fmla="*/ 310 w 381"/>
                <a:gd name="T13" fmla="*/ 614 h 1929"/>
                <a:gd name="T14" fmla="*/ 355 w 381"/>
                <a:gd name="T15" fmla="*/ 1057 h 1929"/>
                <a:gd name="T16" fmla="*/ 372 w 381"/>
                <a:gd name="T17" fmla="*/ 1433 h 1929"/>
                <a:gd name="T18" fmla="*/ 378 w 381"/>
                <a:gd name="T19" fmla="*/ 1827 h 1929"/>
                <a:gd name="T20" fmla="*/ 381 w 381"/>
                <a:gd name="T21" fmla="*/ 1929 h 1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1929">
                  <a:moveTo>
                    <a:pt x="0" y="0"/>
                  </a:moveTo>
                  <a:cubicBezTo>
                    <a:pt x="22" y="2"/>
                    <a:pt x="45" y="3"/>
                    <a:pt x="62" y="7"/>
                  </a:cubicBezTo>
                  <a:cubicBezTo>
                    <a:pt x="79" y="11"/>
                    <a:pt x="88" y="14"/>
                    <a:pt x="102" y="25"/>
                  </a:cubicBezTo>
                  <a:cubicBezTo>
                    <a:pt x="116" y="36"/>
                    <a:pt x="130" y="51"/>
                    <a:pt x="144" y="72"/>
                  </a:cubicBezTo>
                  <a:cubicBezTo>
                    <a:pt x="158" y="93"/>
                    <a:pt x="170" y="108"/>
                    <a:pt x="188" y="150"/>
                  </a:cubicBezTo>
                  <a:cubicBezTo>
                    <a:pt x="206" y="192"/>
                    <a:pt x="233" y="248"/>
                    <a:pt x="253" y="326"/>
                  </a:cubicBezTo>
                  <a:cubicBezTo>
                    <a:pt x="274" y="403"/>
                    <a:pt x="293" y="492"/>
                    <a:pt x="310" y="614"/>
                  </a:cubicBezTo>
                  <a:cubicBezTo>
                    <a:pt x="327" y="736"/>
                    <a:pt x="344" y="921"/>
                    <a:pt x="355" y="1057"/>
                  </a:cubicBezTo>
                  <a:cubicBezTo>
                    <a:pt x="365" y="1194"/>
                    <a:pt x="368" y="1305"/>
                    <a:pt x="372" y="1433"/>
                  </a:cubicBezTo>
                  <a:cubicBezTo>
                    <a:pt x="376" y="1562"/>
                    <a:pt x="377" y="1745"/>
                    <a:pt x="378" y="1827"/>
                  </a:cubicBezTo>
                  <a:cubicBezTo>
                    <a:pt x="380" y="1910"/>
                    <a:pt x="379" y="1918"/>
                    <a:pt x="381" y="192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5051" y="1099"/>
              <a:ext cx="828" cy="659"/>
            </a:xfrm>
            <a:custGeom>
              <a:avLst/>
              <a:gdLst>
                <a:gd name="T0" fmla="*/ 0 w 828"/>
                <a:gd name="T1" fmla="*/ 659 h 659"/>
                <a:gd name="T2" fmla="*/ 79 w 828"/>
                <a:gd name="T3" fmla="*/ 538 h 659"/>
                <a:gd name="T4" fmla="*/ 200 w 828"/>
                <a:gd name="T5" fmla="*/ 377 h 659"/>
                <a:gd name="T6" fmla="*/ 322 w 828"/>
                <a:gd name="T7" fmla="*/ 237 h 659"/>
                <a:gd name="T8" fmla="*/ 395 w 828"/>
                <a:gd name="T9" fmla="*/ 166 h 659"/>
                <a:gd name="T10" fmla="*/ 472 w 828"/>
                <a:gd name="T11" fmla="*/ 108 h 659"/>
                <a:gd name="T12" fmla="*/ 540 w 828"/>
                <a:gd name="T13" fmla="*/ 68 h 659"/>
                <a:gd name="T14" fmla="*/ 615 w 828"/>
                <a:gd name="T15" fmla="*/ 35 h 659"/>
                <a:gd name="T16" fmla="*/ 685 w 828"/>
                <a:gd name="T17" fmla="*/ 13 h 659"/>
                <a:gd name="T18" fmla="*/ 753 w 828"/>
                <a:gd name="T19" fmla="*/ 2 h 659"/>
                <a:gd name="T20" fmla="*/ 801 w 828"/>
                <a:gd name="T21" fmla="*/ 1 h 659"/>
                <a:gd name="T22" fmla="*/ 828 w 828"/>
                <a:gd name="T23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659">
                  <a:moveTo>
                    <a:pt x="0" y="659"/>
                  </a:moveTo>
                  <a:cubicBezTo>
                    <a:pt x="23" y="622"/>
                    <a:pt x="45" y="585"/>
                    <a:pt x="79" y="538"/>
                  </a:cubicBezTo>
                  <a:cubicBezTo>
                    <a:pt x="112" y="491"/>
                    <a:pt x="160" y="428"/>
                    <a:pt x="200" y="377"/>
                  </a:cubicBezTo>
                  <a:cubicBezTo>
                    <a:pt x="241" y="327"/>
                    <a:pt x="289" y="272"/>
                    <a:pt x="322" y="237"/>
                  </a:cubicBezTo>
                  <a:cubicBezTo>
                    <a:pt x="354" y="202"/>
                    <a:pt x="371" y="188"/>
                    <a:pt x="395" y="166"/>
                  </a:cubicBezTo>
                  <a:cubicBezTo>
                    <a:pt x="420" y="145"/>
                    <a:pt x="447" y="124"/>
                    <a:pt x="472" y="108"/>
                  </a:cubicBezTo>
                  <a:cubicBezTo>
                    <a:pt x="496" y="91"/>
                    <a:pt x="516" y="80"/>
                    <a:pt x="540" y="68"/>
                  </a:cubicBezTo>
                  <a:cubicBezTo>
                    <a:pt x="564" y="55"/>
                    <a:pt x="590" y="44"/>
                    <a:pt x="615" y="35"/>
                  </a:cubicBezTo>
                  <a:cubicBezTo>
                    <a:pt x="639" y="26"/>
                    <a:pt x="662" y="18"/>
                    <a:pt x="685" y="13"/>
                  </a:cubicBezTo>
                  <a:cubicBezTo>
                    <a:pt x="708" y="7"/>
                    <a:pt x="733" y="4"/>
                    <a:pt x="753" y="2"/>
                  </a:cubicBezTo>
                  <a:cubicBezTo>
                    <a:pt x="772" y="1"/>
                    <a:pt x="788" y="2"/>
                    <a:pt x="801" y="1"/>
                  </a:cubicBezTo>
                  <a:cubicBezTo>
                    <a:pt x="813" y="1"/>
                    <a:pt x="822" y="0"/>
                    <a:pt x="828" y="0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5895" y="1099"/>
              <a:ext cx="562" cy="1924"/>
            </a:xfrm>
            <a:custGeom>
              <a:avLst/>
              <a:gdLst>
                <a:gd name="T0" fmla="*/ 0 w 562"/>
                <a:gd name="T1" fmla="*/ 0 h 1924"/>
                <a:gd name="T2" fmla="*/ 59 w 562"/>
                <a:gd name="T3" fmla="*/ 15 h 1924"/>
                <a:gd name="T4" fmla="*/ 120 w 562"/>
                <a:gd name="T5" fmla="*/ 54 h 1924"/>
                <a:gd name="T6" fmla="*/ 192 w 562"/>
                <a:gd name="T7" fmla="*/ 113 h 1924"/>
                <a:gd name="T8" fmla="*/ 251 w 562"/>
                <a:gd name="T9" fmla="*/ 174 h 1924"/>
                <a:gd name="T10" fmla="*/ 311 w 562"/>
                <a:gd name="T11" fmla="*/ 263 h 1924"/>
                <a:gd name="T12" fmla="*/ 372 w 562"/>
                <a:gd name="T13" fmla="*/ 377 h 1924"/>
                <a:gd name="T14" fmla="*/ 425 w 562"/>
                <a:gd name="T15" fmla="*/ 524 h 1924"/>
                <a:gd name="T16" fmla="*/ 470 w 562"/>
                <a:gd name="T17" fmla="*/ 706 h 1924"/>
                <a:gd name="T18" fmla="*/ 492 w 562"/>
                <a:gd name="T19" fmla="*/ 840 h 1924"/>
                <a:gd name="T20" fmla="*/ 510 w 562"/>
                <a:gd name="T21" fmla="*/ 989 h 1924"/>
                <a:gd name="T22" fmla="*/ 521 w 562"/>
                <a:gd name="T23" fmla="*/ 1113 h 1924"/>
                <a:gd name="T24" fmla="*/ 533 w 562"/>
                <a:gd name="T25" fmla="*/ 1295 h 1924"/>
                <a:gd name="T26" fmla="*/ 546 w 562"/>
                <a:gd name="T27" fmla="*/ 1543 h 1924"/>
                <a:gd name="T28" fmla="*/ 553 w 562"/>
                <a:gd name="T29" fmla="*/ 1710 h 1924"/>
                <a:gd name="T30" fmla="*/ 562 w 562"/>
                <a:gd name="T31" fmla="*/ 1924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1924">
                  <a:moveTo>
                    <a:pt x="0" y="0"/>
                  </a:moveTo>
                  <a:cubicBezTo>
                    <a:pt x="18" y="5"/>
                    <a:pt x="39" y="6"/>
                    <a:pt x="59" y="15"/>
                  </a:cubicBezTo>
                  <a:cubicBezTo>
                    <a:pt x="79" y="24"/>
                    <a:pt x="98" y="38"/>
                    <a:pt x="120" y="54"/>
                  </a:cubicBezTo>
                  <a:cubicBezTo>
                    <a:pt x="142" y="71"/>
                    <a:pt x="170" y="93"/>
                    <a:pt x="192" y="113"/>
                  </a:cubicBezTo>
                  <a:cubicBezTo>
                    <a:pt x="214" y="133"/>
                    <a:pt x="231" y="149"/>
                    <a:pt x="251" y="174"/>
                  </a:cubicBezTo>
                  <a:cubicBezTo>
                    <a:pt x="271" y="199"/>
                    <a:pt x="290" y="229"/>
                    <a:pt x="311" y="263"/>
                  </a:cubicBezTo>
                  <a:cubicBezTo>
                    <a:pt x="331" y="297"/>
                    <a:pt x="353" y="334"/>
                    <a:pt x="372" y="377"/>
                  </a:cubicBezTo>
                  <a:cubicBezTo>
                    <a:pt x="391" y="421"/>
                    <a:pt x="408" y="469"/>
                    <a:pt x="425" y="524"/>
                  </a:cubicBezTo>
                  <a:cubicBezTo>
                    <a:pt x="441" y="579"/>
                    <a:pt x="459" y="653"/>
                    <a:pt x="470" y="706"/>
                  </a:cubicBezTo>
                  <a:cubicBezTo>
                    <a:pt x="481" y="759"/>
                    <a:pt x="486" y="793"/>
                    <a:pt x="492" y="840"/>
                  </a:cubicBezTo>
                  <a:cubicBezTo>
                    <a:pt x="499" y="887"/>
                    <a:pt x="506" y="944"/>
                    <a:pt x="510" y="989"/>
                  </a:cubicBezTo>
                  <a:cubicBezTo>
                    <a:pt x="515" y="1035"/>
                    <a:pt x="518" y="1062"/>
                    <a:pt x="521" y="1113"/>
                  </a:cubicBezTo>
                  <a:cubicBezTo>
                    <a:pt x="525" y="1164"/>
                    <a:pt x="529" y="1223"/>
                    <a:pt x="533" y="1295"/>
                  </a:cubicBezTo>
                  <a:cubicBezTo>
                    <a:pt x="537" y="1367"/>
                    <a:pt x="542" y="1474"/>
                    <a:pt x="546" y="1543"/>
                  </a:cubicBezTo>
                  <a:cubicBezTo>
                    <a:pt x="549" y="1612"/>
                    <a:pt x="551" y="1647"/>
                    <a:pt x="553" y="1710"/>
                  </a:cubicBezTo>
                  <a:cubicBezTo>
                    <a:pt x="556" y="1774"/>
                    <a:pt x="559" y="1849"/>
                    <a:pt x="562" y="1924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4"/>
            <p:cNvSpPr>
              <a:spLocks noChangeArrowheads="1"/>
            </p:cNvSpPr>
            <p:nvPr/>
          </p:nvSpPr>
          <p:spPr bwMode="auto">
            <a:xfrm>
              <a:off x="7248" y="3053"/>
              <a:ext cx="6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13</a:t>
              </a:r>
              <a:endParaRPr lang="en-US" altLang="en-US" sz="1350"/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4450" y="1054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6"/>
            <p:cNvSpPr>
              <a:spLocks noChangeArrowheads="1"/>
            </p:cNvSpPr>
            <p:nvPr/>
          </p:nvSpPr>
          <p:spPr bwMode="auto">
            <a:xfrm>
              <a:off x="4213" y="799"/>
              <a:ext cx="17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600" b="1">
                  <a:solidFill>
                    <a:srgbClr val="0000FF"/>
                  </a:solidFill>
                </a:rPr>
                <a:t>50,000</a:t>
              </a:r>
              <a:endParaRPr lang="en-US" altLang="en-US" sz="1350"/>
            </a:p>
          </p:txBody>
        </p:sp>
        <p:sp>
          <p:nvSpPr>
            <p:cNvPr id="66" name="Rectangle 57"/>
            <p:cNvSpPr>
              <a:spLocks noChangeArrowheads="1"/>
            </p:cNvSpPr>
            <p:nvPr/>
          </p:nvSpPr>
          <p:spPr bwMode="auto">
            <a:xfrm>
              <a:off x="5412" y="3186"/>
              <a:ext cx="89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750" b="1">
                  <a:solidFill>
                    <a:srgbClr val="0000FF"/>
                  </a:solidFill>
                </a:rPr>
                <a:t>Downrange (statute miles)</a:t>
              </a:r>
              <a:endParaRPr lang="en-US" altLang="en-US" sz="1350"/>
            </a:p>
          </p:txBody>
        </p:sp>
        <p:sp>
          <p:nvSpPr>
            <p:cNvPr id="67" name="Rectangle 58"/>
            <p:cNvSpPr>
              <a:spLocks noChangeArrowheads="1"/>
            </p:cNvSpPr>
            <p:nvPr/>
          </p:nvSpPr>
          <p:spPr bwMode="auto">
            <a:xfrm rot="5400000">
              <a:off x="3384" y="1971"/>
              <a:ext cx="144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Altitude (feet)</a:t>
              </a:r>
              <a:endParaRPr lang="en-US" altLang="en-US" sz="1350" dirty="0"/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434" y="2893"/>
              <a:ext cx="35" cy="110"/>
            </a:xfrm>
            <a:custGeom>
              <a:avLst/>
              <a:gdLst>
                <a:gd name="T0" fmla="*/ 4 w 35"/>
                <a:gd name="T1" fmla="*/ 1 h 110"/>
                <a:gd name="T2" fmla="*/ 4 w 35"/>
                <a:gd name="T3" fmla="*/ 1 h 110"/>
                <a:gd name="T4" fmla="*/ 0 w 35"/>
                <a:gd name="T5" fmla="*/ 110 h 110"/>
                <a:gd name="T6" fmla="*/ 18 w 35"/>
                <a:gd name="T7" fmla="*/ 110 h 110"/>
                <a:gd name="T8" fmla="*/ 35 w 35"/>
                <a:gd name="T9" fmla="*/ 109 h 110"/>
                <a:gd name="T10" fmla="*/ 32 w 35"/>
                <a:gd name="T11" fmla="*/ 0 h 110"/>
                <a:gd name="T12" fmla="*/ 4 w 35"/>
                <a:gd name="T13" fmla="*/ 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10">
                  <a:moveTo>
                    <a:pt x="4" y="1"/>
                  </a:moveTo>
                  <a:lnTo>
                    <a:pt x="4" y="1"/>
                  </a:lnTo>
                  <a:lnTo>
                    <a:pt x="0" y="110"/>
                  </a:lnTo>
                  <a:lnTo>
                    <a:pt x="18" y="110"/>
                  </a:lnTo>
                  <a:lnTo>
                    <a:pt x="35" y="109"/>
                  </a:lnTo>
                  <a:lnTo>
                    <a:pt x="3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0"/>
            <p:cNvSpPr>
              <a:spLocks noChangeShapeType="1"/>
            </p:cNvSpPr>
            <p:nvPr/>
          </p:nvSpPr>
          <p:spPr bwMode="auto">
            <a:xfrm>
              <a:off x="4453" y="2893"/>
              <a:ext cx="0" cy="115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1"/>
            <p:cNvSpPr>
              <a:spLocks noChangeShapeType="1"/>
            </p:cNvSpPr>
            <p:nvPr/>
          </p:nvSpPr>
          <p:spPr bwMode="auto">
            <a:xfrm>
              <a:off x="4460" y="2894"/>
              <a:ext cx="4" cy="111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2"/>
            <p:cNvSpPr>
              <a:spLocks noChangeShapeType="1"/>
            </p:cNvSpPr>
            <p:nvPr/>
          </p:nvSpPr>
          <p:spPr bwMode="auto">
            <a:xfrm>
              <a:off x="4468" y="2893"/>
              <a:ext cx="9" cy="112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3"/>
            <p:cNvSpPr>
              <a:spLocks noChangeShapeType="1"/>
            </p:cNvSpPr>
            <p:nvPr/>
          </p:nvSpPr>
          <p:spPr bwMode="auto">
            <a:xfrm flipH="1">
              <a:off x="4443" y="2894"/>
              <a:ext cx="3" cy="110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 flipH="1">
              <a:off x="4430" y="2893"/>
              <a:ext cx="8" cy="112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65"/>
            <p:cNvSpPr>
              <a:spLocks noChangeArrowheads="1"/>
            </p:cNvSpPr>
            <p:nvPr/>
          </p:nvSpPr>
          <p:spPr bwMode="auto">
            <a:xfrm>
              <a:off x="4575" y="2836"/>
              <a:ext cx="54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6"/>
            <p:cNvSpPr>
              <a:spLocks noChangeArrowheads="1"/>
            </p:cNvSpPr>
            <p:nvPr/>
          </p:nvSpPr>
          <p:spPr bwMode="auto">
            <a:xfrm>
              <a:off x="4587" y="285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1</a:t>
              </a:r>
              <a:endParaRPr lang="en-US" altLang="en-US" sz="1350"/>
            </a:p>
          </p:txBody>
        </p:sp>
        <p:sp>
          <p:nvSpPr>
            <p:cNvPr id="76" name="Rectangle 67"/>
            <p:cNvSpPr>
              <a:spLocks noChangeArrowheads="1"/>
            </p:cNvSpPr>
            <p:nvPr/>
          </p:nvSpPr>
          <p:spPr bwMode="auto">
            <a:xfrm>
              <a:off x="4649" y="2851"/>
              <a:ext cx="100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ATB </a:t>
              </a:r>
              <a:endParaRPr lang="en-US" altLang="en-US" sz="1350"/>
            </a:p>
          </p:txBody>
        </p:sp>
        <p:sp>
          <p:nvSpPr>
            <p:cNvPr id="77" name="Rectangle 68"/>
            <p:cNvSpPr>
              <a:spLocks noChangeArrowheads="1"/>
            </p:cNvSpPr>
            <p:nvPr/>
          </p:nvSpPr>
          <p:spPr bwMode="auto">
            <a:xfrm>
              <a:off x="4762" y="2851"/>
              <a:ext cx="155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Ignition</a:t>
              </a:r>
              <a:endParaRPr lang="en-US" altLang="en-US" sz="1350"/>
            </a:p>
          </p:txBody>
        </p:sp>
        <p:sp>
          <p:nvSpPr>
            <p:cNvPr id="78" name="Oval 69"/>
            <p:cNvSpPr>
              <a:spLocks noChangeArrowheads="1"/>
            </p:cNvSpPr>
            <p:nvPr/>
          </p:nvSpPr>
          <p:spPr bwMode="auto">
            <a:xfrm>
              <a:off x="5164" y="1736"/>
              <a:ext cx="54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176" y="175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2</a:t>
              </a:r>
              <a:endParaRPr lang="en-US" altLang="en-US" sz="1350"/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4430" y="2447"/>
              <a:ext cx="42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4430" y="2447"/>
              <a:ext cx="42" cy="60"/>
            </a:xfrm>
            <a:prstGeom prst="rect">
              <a:avLst/>
            </a:prstGeom>
            <a:noFill/>
            <a:ln w="635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" name="Group 78"/>
            <p:cNvGrpSpPr>
              <a:grpSpLocks/>
            </p:cNvGrpSpPr>
            <p:nvPr/>
          </p:nvGrpSpPr>
          <p:grpSpPr bwMode="auto">
            <a:xfrm>
              <a:off x="4412" y="2477"/>
              <a:ext cx="79" cy="415"/>
              <a:chOff x="4412" y="2477"/>
              <a:chExt cx="79" cy="415"/>
            </a:xfrm>
          </p:grpSpPr>
          <p:pic>
            <p:nvPicPr>
              <p:cNvPr id="1144" name="Picture 7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2" y="2477"/>
                <a:ext cx="79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5" name="Freeform 74"/>
              <p:cNvSpPr>
                <a:spLocks/>
              </p:cNvSpPr>
              <p:nvPr/>
            </p:nvSpPr>
            <p:spPr bwMode="auto">
              <a:xfrm>
                <a:off x="4437" y="2863"/>
                <a:ext cx="29" cy="28"/>
              </a:xfrm>
              <a:custGeom>
                <a:avLst/>
                <a:gdLst>
                  <a:gd name="T0" fmla="*/ 5 w 29"/>
                  <a:gd name="T1" fmla="*/ 0 h 28"/>
                  <a:gd name="T2" fmla="*/ 2 w 29"/>
                  <a:gd name="T3" fmla="*/ 8 h 28"/>
                  <a:gd name="T4" fmla="*/ 1 w 29"/>
                  <a:gd name="T5" fmla="*/ 15 h 28"/>
                  <a:gd name="T6" fmla="*/ 0 w 29"/>
                  <a:gd name="T7" fmla="*/ 20 h 28"/>
                  <a:gd name="T8" fmla="*/ 0 w 29"/>
                  <a:gd name="T9" fmla="*/ 26 h 28"/>
                  <a:gd name="T10" fmla="*/ 0 w 29"/>
                  <a:gd name="T11" fmla="*/ 28 h 28"/>
                  <a:gd name="T12" fmla="*/ 29 w 29"/>
                  <a:gd name="T13" fmla="*/ 28 h 28"/>
                  <a:gd name="T14" fmla="*/ 29 w 29"/>
                  <a:gd name="T15" fmla="*/ 28 h 28"/>
                  <a:gd name="T16" fmla="*/ 29 w 29"/>
                  <a:gd name="T17" fmla="*/ 24 h 28"/>
                  <a:gd name="T18" fmla="*/ 29 w 29"/>
                  <a:gd name="T19" fmla="*/ 16 h 28"/>
                  <a:gd name="T20" fmla="*/ 28 w 29"/>
                  <a:gd name="T21" fmla="*/ 9 h 28"/>
                  <a:gd name="T22" fmla="*/ 26 w 29"/>
                  <a:gd name="T23" fmla="*/ 4 h 28"/>
                  <a:gd name="T24" fmla="*/ 24 w 29"/>
                  <a:gd name="T25" fmla="*/ 0 h 28"/>
                  <a:gd name="T26" fmla="*/ 5 w 29"/>
                  <a:gd name="T2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28">
                    <a:moveTo>
                      <a:pt x="5" y="0"/>
                    </a:moveTo>
                    <a:lnTo>
                      <a:pt x="2" y="8"/>
                    </a:lnTo>
                    <a:lnTo>
                      <a:pt x="1" y="15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9" y="24"/>
                    </a:lnTo>
                    <a:lnTo>
                      <a:pt x="29" y="16"/>
                    </a:lnTo>
                    <a:lnTo>
                      <a:pt x="28" y="9"/>
                    </a:lnTo>
                    <a:lnTo>
                      <a:pt x="26" y="4"/>
                    </a:lnTo>
                    <a:lnTo>
                      <a:pt x="2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Line 75"/>
              <p:cNvSpPr>
                <a:spLocks noChangeShapeType="1"/>
              </p:cNvSpPr>
              <p:nvPr/>
            </p:nvSpPr>
            <p:spPr bwMode="auto">
              <a:xfrm>
                <a:off x="4436" y="2892"/>
                <a:ext cx="31" cy="0"/>
              </a:xfrm>
              <a:prstGeom prst="line">
                <a:avLst/>
              </a:prstGeom>
              <a:noFill/>
              <a:ln w="1588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Freeform 76"/>
              <p:cNvSpPr>
                <a:spLocks/>
              </p:cNvSpPr>
              <p:nvPr/>
            </p:nvSpPr>
            <p:spPr bwMode="auto">
              <a:xfrm>
                <a:off x="4436" y="2863"/>
                <a:ext cx="5" cy="29"/>
              </a:xfrm>
              <a:custGeom>
                <a:avLst/>
                <a:gdLst>
                  <a:gd name="T0" fmla="*/ 1 w 5"/>
                  <a:gd name="T1" fmla="*/ 29 h 29"/>
                  <a:gd name="T2" fmla="*/ 1 w 5"/>
                  <a:gd name="T3" fmla="*/ 16 h 29"/>
                  <a:gd name="T4" fmla="*/ 5 w 5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9">
                    <a:moveTo>
                      <a:pt x="1" y="29"/>
                    </a:moveTo>
                    <a:cubicBezTo>
                      <a:pt x="0" y="25"/>
                      <a:pt x="0" y="20"/>
                      <a:pt x="1" y="16"/>
                    </a:cubicBezTo>
                    <a:cubicBezTo>
                      <a:pt x="1" y="11"/>
                      <a:pt x="3" y="5"/>
                      <a:pt x="5" y="0"/>
                    </a:cubicBezTo>
                  </a:path>
                </a:pathLst>
              </a:custGeom>
              <a:noFill/>
              <a:ln w="1588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Freeform 77"/>
              <p:cNvSpPr>
                <a:spLocks/>
              </p:cNvSpPr>
              <p:nvPr/>
            </p:nvSpPr>
            <p:spPr bwMode="auto">
              <a:xfrm>
                <a:off x="4462" y="2863"/>
                <a:ext cx="5" cy="29"/>
              </a:xfrm>
              <a:custGeom>
                <a:avLst/>
                <a:gdLst>
                  <a:gd name="T0" fmla="*/ 5 w 5"/>
                  <a:gd name="T1" fmla="*/ 29 h 29"/>
                  <a:gd name="T2" fmla="*/ 5 w 5"/>
                  <a:gd name="T3" fmla="*/ 16 h 29"/>
                  <a:gd name="T4" fmla="*/ 0 w 5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5" y="25"/>
                      <a:pt x="5" y="20"/>
                      <a:pt x="5" y="16"/>
                    </a:cubicBezTo>
                    <a:cubicBezTo>
                      <a:pt x="4" y="11"/>
                      <a:pt x="2" y="5"/>
                      <a:pt x="0" y="0"/>
                    </a:cubicBezTo>
                  </a:path>
                </a:pathLst>
              </a:custGeom>
              <a:noFill/>
              <a:ln w="1588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103" name="Picture 7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" y="1746"/>
              <a:ext cx="16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4" name="Picture 8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" y="1746"/>
              <a:ext cx="16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4910" y="1902"/>
              <a:ext cx="35" cy="38"/>
            </a:xfrm>
            <a:custGeom>
              <a:avLst/>
              <a:gdLst>
                <a:gd name="T0" fmla="*/ 20 w 35"/>
                <a:gd name="T1" fmla="*/ 0 h 38"/>
                <a:gd name="T2" fmla="*/ 13 w 35"/>
                <a:gd name="T3" fmla="*/ 5 h 38"/>
                <a:gd name="T4" fmla="*/ 8 w 35"/>
                <a:gd name="T5" fmla="*/ 10 h 38"/>
                <a:gd name="T6" fmla="*/ 5 w 35"/>
                <a:gd name="T7" fmla="*/ 13 h 38"/>
                <a:gd name="T8" fmla="*/ 1 w 35"/>
                <a:gd name="T9" fmla="*/ 18 h 38"/>
                <a:gd name="T10" fmla="*/ 0 w 35"/>
                <a:gd name="T11" fmla="*/ 19 h 38"/>
                <a:gd name="T12" fmla="*/ 22 w 35"/>
                <a:gd name="T13" fmla="*/ 38 h 38"/>
                <a:gd name="T14" fmla="*/ 23 w 35"/>
                <a:gd name="T15" fmla="*/ 38 h 38"/>
                <a:gd name="T16" fmla="*/ 26 w 35"/>
                <a:gd name="T17" fmla="*/ 35 h 38"/>
                <a:gd name="T18" fmla="*/ 30 w 35"/>
                <a:gd name="T19" fmla="*/ 29 h 38"/>
                <a:gd name="T20" fmla="*/ 33 w 35"/>
                <a:gd name="T21" fmla="*/ 22 h 38"/>
                <a:gd name="T22" fmla="*/ 35 w 35"/>
                <a:gd name="T23" fmla="*/ 17 h 38"/>
                <a:gd name="T24" fmla="*/ 35 w 35"/>
                <a:gd name="T25" fmla="*/ 13 h 38"/>
                <a:gd name="T26" fmla="*/ 20 w 35"/>
                <a:gd name="T2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8">
                  <a:moveTo>
                    <a:pt x="20" y="0"/>
                  </a:moveTo>
                  <a:lnTo>
                    <a:pt x="13" y="5"/>
                  </a:lnTo>
                  <a:lnTo>
                    <a:pt x="8" y="10"/>
                  </a:lnTo>
                  <a:lnTo>
                    <a:pt x="5" y="13"/>
                  </a:lnTo>
                  <a:lnTo>
                    <a:pt x="1" y="18"/>
                  </a:lnTo>
                  <a:lnTo>
                    <a:pt x="0" y="19"/>
                  </a:lnTo>
                  <a:lnTo>
                    <a:pt x="22" y="38"/>
                  </a:lnTo>
                  <a:lnTo>
                    <a:pt x="23" y="38"/>
                  </a:lnTo>
                  <a:lnTo>
                    <a:pt x="26" y="35"/>
                  </a:lnTo>
                  <a:lnTo>
                    <a:pt x="30" y="29"/>
                  </a:lnTo>
                  <a:lnTo>
                    <a:pt x="33" y="22"/>
                  </a:lnTo>
                  <a:lnTo>
                    <a:pt x="35" y="17"/>
                  </a:lnTo>
                  <a:lnTo>
                    <a:pt x="35" y="1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>
              <a:off x="4909" y="1921"/>
              <a:ext cx="24" cy="20"/>
            </a:xfrm>
            <a:prstGeom prst="line">
              <a:avLst/>
            </a:pr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4909" y="1901"/>
              <a:ext cx="21" cy="21"/>
            </a:xfrm>
            <a:custGeom>
              <a:avLst/>
              <a:gdLst>
                <a:gd name="T0" fmla="*/ 0 w 21"/>
                <a:gd name="T1" fmla="*/ 21 h 21"/>
                <a:gd name="T2" fmla="*/ 8 w 21"/>
                <a:gd name="T3" fmla="*/ 10 h 21"/>
                <a:gd name="T4" fmla="*/ 21 w 21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6" y="4"/>
                    <a:pt x="21" y="0"/>
                  </a:cubicBezTo>
                </a:path>
              </a:pathLst>
            </a:cu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4933" y="1915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8 w 13"/>
                <a:gd name="T3" fmla="*/ 16 h 26"/>
                <a:gd name="T4" fmla="*/ 13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cubicBezTo>
                    <a:pt x="3" y="23"/>
                    <a:pt x="5" y="20"/>
                    <a:pt x="8" y="16"/>
                  </a:cubicBezTo>
                  <a:cubicBezTo>
                    <a:pt x="10" y="11"/>
                    <a:pt x="12" y="6"/>
                    <a:pt x="13" y="0"/>
                  </a:cubicBezTo>
                </a:path>
              </a:pathLst>
            </a:cu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5145" y="1543"/>
              <a:ext cx="85" cy="89"/>
            </a:xfrm>
            <a:custGeom>
              <a:avLst/>
              <a:gdLst>
                <a:gd name="T0" fmla="*/ 36 w 85"/>
                <a:gd name="T1" fmla="*/ 0 h 89"/>
                <a:gd name="T2" fmla="*/ 85 w 85"/>
                <a:gd name="T3" fmla="*/ 43 h 89"/>
                <a:gd name="T4" fmla="*/ 49 w 85"/>
                <a:gd name="T5" fmla="*/ 89 h 89"/>
                <a:gd name="T6" fmla="*/ 0 w 85"/>
                <a:gd name="T7" fmla="*/ 46 h 89"/>
                <a:gd name="T8" fmla="*/ 36 w 8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9">
                  <a:moveTo>
                    <a:pt x="36" y="0"/>
                  </a:moveTo>
                  <a:lnTo>
                    <a:pt x="85" y="43"/>
                  </a:lnTo>
                  <a:lnTo>
                    <a:pt x="49" y="89"/>
                  </a:lnTo>
                  <a:lnTo>
                    <a:pt x="0" y="4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5145" y="1543"/>
              <a:ext cx="85" cy="89"/>
            </a:xfrm>
            <a:custGeom>
              <a:avLst/>
              <a:gdLst>
                <a:gd name="T0" fmla="*/ 36 w 85"/>
                <a:gd name="T1" fmla="*/ 0 h 89"/>
                <a:gd name="T2" fmla="*/ 85 w 85"/>
                <a:gd name="T3" fmla="*/ 43 h 89"/>
                <a:gd name="T4" fmla="*/ 49 w 85"/>
                <a:gd name="T5" fmla="*/ 89 h 89"/>
                <a:gd name="T6" fmla="*/ 0 w 85"/>
                <a:gd name="T7" fmla="*/ 46 h 89"/>
                <a:gd name="T8" fmla="*/ 36 w 8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9">
                  <a:moveTo>
                    <a:pt x="36" y="0"/>
                  </a:moveTo>
                  <a:lnTo>
                    <a:pt x="85" y="43"/>
                  </a:lnTo>
                  <a:lnTo>
                    <a:pt x="49" y="89"/>
                  </a:lnTo>
                  <a:lnTo>
                    <a:pt x="0" y="46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11" name="Picture 8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4" y="1546"/>
              <a:ext cx="18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2" name="Picture 8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4" y="1546"/>
              <a:ext cx="18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4991" y="1636"/>
              <a:ext cx="129" cy="74"/>
            </a:xfrm>
            <a:custGeom>
              <a:avLst/>
              <a:gdLst>
                <a:gd name="T0" fmla="*/ 129 w 129"/>
                <a:gd name="T1" fmla="*/ 0 h 74"/>
                <a:gd name="T2" fmla="*/ 11 w 129"/>
                <a:gd name="T3" fmla="*/ 49 h 74"/>
                <a:gd name="T4" fmla="*/ 0 w 129"/>
                <a:gd name="T5" fmla="*/ 69 h 74"/>
                <a:gd name="T6" fmla="*/ 30 w 129"/>
                <a:gd name="T7" fmla="*/ 74 h 74"/>
                <a:gd name="T8" fmla="*/ 129 w 129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74">
                  <a:moveTo>
                    <a:pt x="129" y="0"/>
                  </a:moveTo>
                  <a:lnTo>
                    <a:pt x="11" y="49"/>
                  </a:lnTo>
                  <a:lnTo>
                    <a:pt x="0" y="69"/>
                  </a:lnTo>
                  <a:lnTo>
                    <a:pt x="30" y="74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 flipH="1">
              <a:off x="4993" y="1640"/>
              <a:ext cx="118" cy="68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1"/>
            <p:cNvSpPr>
              <a:spLocks noChangeShapeType="1"/>
            </p:cNvSpPr>
            <p:nvPr/>
          </p:nvSpPr>
          <p:spPr bwMode="auto">
            <a:xfrm flipH="1">
              <a:off x="5015" y="1645"/>
              <a:ext cx="100" cy="66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 flipH="1">
              <a:off x="4999" y="1635"/>
              <a:ext cx="109" cy="51"/>
            </a:xfrm>
            <a:prstGeom prst="line">
              <a:avLst/>
            </a:prstGeom>
            <a:noFill/>
            <a:ln w="63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5106" y="1648"/>
              <a:ext cx="31" cy="152"/>
            </a:xfrm>
            <a:custGeom>
              <a:avLst/>
              <a:gdLst>
                <a:gd name="T0" fmla="*/ 31 w 31"/>
                <a:gd name="T1" fmla="*/ 0 h 152"/>
                <a:gd name="T2" fmla="*/ 28 w 31"/>
                <a:gd name="T3" fmla="*/ 134 h 152"/>
                <a:gd name="T4" fmla="*/ 14 w 31"/>
                <a:gd name="T5" fmla="*/ 152 h 152"/>
                <a:gd name="T6" fmla="*/ 0 w 31"/>
                <a:gd name="T7" fmla="*/ 125 h 152"/>
                <a:gd name="T8" fmla="*/ 31 w 31"/>
                <a:gd name="T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2">
                  <a:moveTo>
                    <a:pt x="31" y="0"/>
                  </a:moveTo>
                  <a:lnTo>
                    <a:pt x="28" y="134"/>
                  </a:lnTo>
                  <a:lnTo>
                    <a:pt x="14" y="152"/>
                  </a:lnTo>
                  <a:lnTo>
                    <a:pt x="0" y="12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 flipH="1">
              <a:off x="5117" y="1659"/>
              <a:ext cx="19" cy="140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/>
          </p:nvSpPr>
          <p:spPr bwMode="auto">
            <a:xfrm flipH="1">
              <a:off x="5107" y="1657"/>
              <a:ext cx="24" cy="122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Line 96"/>
            <p:cNvSpPr>
              <a:spLocks noChangeShapeType="1"/>
            </p:cNvSpPr>
            <p:nvPr/>
          </p:nvSpPr>
          <p:spPr bwMode="auto">
            <a:xfrm flipH="1">
              <a:off x="5134" y="1659"/>
              <a:ext cx="8" cy="127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97"/>
            <p:cNvSpPr>
              <a:spLocks noChangeArrowheads="1"/>
            </p:cNvSpPr>
            <p:nvPr/>
          </p:nvSpPr>
          <p:spPr bwMode="auto">
            <a:xfrm>
              <a:off x="4894" y="1201"/>
              <a:ext cx="131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Begin </a:t>
              </a:r>
              <a:endParaRPr lang="en-US" altLang="en-US" sz="1350"/>
            </a:p>
          </p:txBody>
        </p:sp>
        <p:sp>
          <p:nvSpPr>
            <p:cNvPr id="1090" name="Rectangle 98"/>
            <p:cNvSpPr>
              <a:spLocks noChangeArrowheads="1"/>
            </p:cNvSpPr>
            <p:nvPr/>
          </p:nvSpPr>
          <p:spPr bwMode="auto">
            <a:xfrm>
              <a:off x="5042" y="1201"/>
              <a:ext cx="276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Reorientation</a:t>
              </a:r>
              <a:endParaRPr lang="en-US" altLang="en-US" sz="1350"/>
            </a:p>
          </p:txBody>
        </p:sp>
        <p:sp>
          <p:nvSpPr>
            <p:cNvPr id="1091" name="Oval 99"/>
            <p:cNvSpPr>
              <a:spLocks noChangeArrowheads="1"/>
            </p:cNvSpPr>
            <p:nvPr/>
          </p:nvSpPr>
          <p:spPr bwMode="auto">
            <a:xfrm>
              <a:off x="5452" y="1185"/>
              <a:ext cx="54" cy="98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100"/>
            <p:cNvSpPr>
              <a:spLocks noChangeArrowheads="1"/>
            </p:cNvSpPr>
            <p:nvPr/>
          </p:nvSpPr>
          <p:spPr bwMode="auto">
            <a:xfrm>
              <a:off x="5464" y="120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3</a:t>
              </a:r>
              <a:endParaRPr lang="en-US" altLang="en-US" sz="1350"/>
            </a:p>
          </p:txBody>
        </p:sp>
        <p:sp>
          <p:nvSpPr>
            <p:cNvPr id="1093" name="Oval 101"/>
            <p:cNvSpPr>
              <a:spLocks noChangeArrowheads="1"/>
            </p:cNvSpPr>
            <p:nvPr/>
          </p:nvSpPr>
          <p:spPr bwMode="auto">
            <a:xfrm>
              <a:off x="5648" y="1079"/>
              <a:ext cx="55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102"/>
            <p:cNvSpPr>
              <a:spLocks noChangeArrowheads="1"/>
            </p:cNvSpPr>
            <p:nvPr/>
          </p:nvSpPr>
          <p:spPr bwMode="auto">
            <a:xfrm>
              <a:off x="5660" y="1097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4</a:t>
              </a:r>
              <a:endParaRPr lang="en-US" altLang="en-US" sz="1350"/>
            </a:p>
          </p:txBody>
        </p:sp>
        <p:sp>
          <p:nvSpPr>
            <p:cNvPr id="1095" name="Rectangle 103"/>
            <p:cNvSpPr>
              <a:spLocks noChangeArrowheads="1"/>
            </p:cNvSpPr>
            <p:nvPr/>
          </p:nvSpPr>
          <p:spPr bwMode="auto">
            <a:xfrm>
              <a:off x="5120" y="1082"/>
              <a:ext cx="21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 b="1">
                  <a:solidFill>
                    <a:srgbClr val="0000FF"/>
                  </a:solidFill>
                </a:rPr>
                <a:t>Reorient </a:t>
              </a:r>
              <a:endParaRPr lang="en-US" altLang="en-US" sz="1350"/>
            </a:p>
          </p:txBody>
        </p:sp>
        <p:sp>
          <p:nvSpPr>
            <p:cNvPr id="1096" name="Rectangle 104"/>
            <p:cNvSpPr>
              <a:spLocks noChangeArrowheads="1"/>
            </p:cNvSpPr>
            <p:nvPr/>
          </p:nvSpPr>
          <p:spPr bwMode="auto">
            <a:xfrm>
              <a:off x="5331" y="1082"/>
              <a:ext cx="2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 b="1">
                  <a:solidFill>
                    <a:srgbClr val="0000FF"/>
                  </a:solidFill>
                </a:rPr>
                <a:t>Complete</a:t>
              </a:r>
              <a:endParaRPr lang="en-US" altLang="en-US" sz="1350"/>
            </a:p>
          </p:txBody>
        </p:sp>
        <p:sp>
          <p:nvSpPr>
            <p:cNvPr id="1097" name="Rectangle 105"/>
            <p:cNvSpPr>
              <a:spLocks noChangeArrowheads="1"/>
            </p:cNvSpPr>
            <p:nvPr/>
          </p:nvSpPr>
          <p:spPr bwMode="auto">
            <a:xfrm>
              <a:off x="5772" y="995"/>
              <a:ext cx="196" cy="1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30" name="Picture 10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6" y="941"/>
              <a:ext cx="2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1" name="Picture 10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6" y="941"/>
              <a:ext cx="2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8" name="Freeform 108"/>
            <p:cNvSpPr>
              <a:spLocks/>
            </p:cNvSpPr>
            <p:nvPr/>
          </p:nvSpPr>
          <p:spPr bwMode="auto">
            <a:xfrm>
              <a:off x="5893" y="1065"/>
              <a:ext cx="61" cy="77"/>
            </a:xfrm>
            <a:custGeom>
              <a:avLst/>
              <a:gdLst>
                <a:gd name="T0" fmla="*/ 30 w 61"/>
                <a:gd name="T1" fmla="*/ 77 h 77"/>
                <a:gd name="T2" fmla="*/ 0 w 61"/>
                <a:gd name="T3" fmla="*/ 34 h 77"/>
                <a:gd name="T4" fmla="*/ 10 w 61"/>
                <a:gd name="T5" fmla="*/ 7 h 77"/>
                <a:gd name="T6" fmla="*/ 61 w 61"/>
                <a:gd name="T7" fmla="*/ 0 h 77"/>
                <a:gd name="T8" fmla="*/ 30 w 61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7">
                  <a:moveTo>
                    <a:pt x="30" y="77"/>
                  </a:moveTo>
                  <a:lnTo>
                    <a:pt x="0" y="34"/>
                  </a:lnTo>
                  <a:lnTo>
                    <a:pt x="10" y="7"/>
                  </a:lnTo>
                  <a:lnTo>
                    <a:pt x="61" y="0"/>
                  </a:lnTo>
                  <a:lnTo>
                    <a:pt x="30" y="7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109"/>
            <p:cNvSpPr>
              <a:spLocks/>
            </p:cNvSpPr>
            <p:nvPr/>
          </p:nvSpPr>
          <p:spPr bwMode="auto">
            <a:xfrm>
              <a:off x="5893" y="1065"/>
              <a:ext cx="65" cy="79"/>
            </a:xfrm>
            <a:custGeom>
              <a:avLst/>
              <a:gdLst>
                <a:gd name="T0" fmla="*/ 0 w 65"/>
                <a:gd name="T1" fmla="*/ 34 h 79"/>
                <a:gd name="T2" fmla="*/ 29 w 65"/>
                <a:gd name="T3" fmla="*/ 78 h 79"/>
                <a:gd name="T4" fmla="*/ 30 w 65"/>
                <a:gd name="T5" fmla="*/ 78 h 79"/>
                <a:gd name="T6" fmla="*/ 32 w 65"/>
                <a:gd name="T7" fmla="*/ 79 h 79"/>
                <a:gd name="T8" fmla="*/ 34 w 65"/>
                <a:gd name="T9" fmla="*/ 78 h 79"/>
                <a:gd name="T10" fmla="*/ 35 w 65"/>
                <a:gd name="T11" fmla="*/ 77 h 79"/>
                <a:gd name="T12" fmla="*/ 37 w 65"/>
                <a:gd name="T13" fmla="*/ 75 h 79"/>
                <a:gd name="T14" fmla="*/ 42 w 65"/>
                <a:gd name="T15" fmla="*/ 70 h 79"/>
                <a:gd name="T16" fmla="*/ 47 w 65"/>
                <a:gd name="T17" fmla="*/ 62 h 79"/>
                <a:gd name="T18" fmla="*/ 51 w 65"/>
                <a:gd name="T19" fmla="*/ 56 h 79"/>
                <a:gd name="T20" fmla="*/ 55 w 65"/>
                <a:gd name="T21" fmla="*/ 48 h 79"/>
                <a:gd name="T22" fmla="*/ 57 w 65"/>
                <a:gd name="T23" fmla="*/ 43 h 79"/>
                <a:gd name="T24" fmla="*/ 61 w 65"/>
                <a:gd name="T25" fmla="*/ 33 h 79"/>
                <a:gd name="T26" fmla="*/ 63 w 65"/>
                <a:gd name="T27" fmla="*/ 24 h 79"/>
                <a:gd name="T28" fmla="*/ 65 w 65"/>
                <a:gd name="T29" fmla="*/ 13 h 79"/>
                <a:gd name="T30" fmla="*/ 65 w 65"/>
                <a:gd name="T31" fmla="*/ 5 h 79"/>
                <a:gd name="T32" fmla="*/ 65 w 65"/>
                <a:gd name="T33" fmla="*/ 3 h 79"/>
                <a:gd name="T34" fmla="*/ 64 w 65"/>
                <a:gd name="T35" fmla="*/ 1 h 79"/>
                <a:gd name="T36" fmla="*/ 63 w 65"/>
                <a:gd name="T37" fmla="*/ 0 h 79"/>
                <a:gd name="T38" fmla="*/ 62 w 65"/>
                <a:gd name="T39" fmla="*/ 0 h 79"/>
                <a:gd name="T40" fmla="*/ 60 w 65"/>
                <a:gd name="T41" fmla="*/ 0 h 79"/>
                <a:gd name="T42" fmla="*/ 60 w 65"/>
                <a:gd name="T43" fmla="*/ 0 h 79"/>
                <a:gd name="T44" fmla="*/ 11 w 65"/>
                <a:gd name="T45" fmla="*/ 6 h 79"/>
                <a:gd name="T46" fmla="*/ 0 w 65"/>
                <a:gd name="T47" fmla="*/ 3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" h="79">
                  <a:moveTo>
                    <a:pt x="0" y="34"/>
                  </a:moveTo>
                  <a:lnTo>
                    <a:pt x="29" y="78"/>
                  </a:lnTo>
                  <a:lnTo>
                    <a:pt x="30" y="78"/>
                  </a:lnTo>
                  <a:lnTo>
                    <a:pt x="32" y="79"/>
                  </a:lnTo>
                  <a:lnTo>
                    <a:pt x="34" y="78"/>
                  </a:lnTo>
                  <a:lnTo>
                    <a:pt x="35" y="77"/>
                  </a:lnTo>
                  <a:lnTo>
                    <a:pt x="37" y="75"/>
                  </a:lnTo>
                  <a:lnTo>
                    <a:pt x="42" y="70"/>
                  </a:lnTo>
                  <a:lnTo>
                    <a:pt x="47" y="62"/>
                  </a:lnTo>
                  <a:lnTo>
                    <a:pt x="51" y="56"/>
                  </a:lnTo>
                  <a:lnTo>
                    <a:pt x="55" y="48"/>
                  </a:lnTo>
                  <a:lnTo>
                    <a:pt x="57" y="43"/>
                  </a:lnTo>
                  <a:lnTo>
                    <a:pt x="61" y="33"/>
                  </a:lnTo>
                  <a:lnTo>
                    <a:pt x="63" y="24"/>
                  </a:lnTo>
                  <a:lnTo>
                    <a:pt x="65" y="13"/>
                  </a:lnTo>
                  <a:lnTo>
                    <a:pt x="65" y="5"/>
                  </a:lnTo>
                  <a:lnTo>
                    <a:pt x="65" y="3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11" y="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Line 110"/>
            <p:cNvSpPr>
              <a:spLocks noChangeShapeType="1"/>
            </p:cNvSpPr>
            <p:nvPr/>
          </p:nvSpPr>
          <p:spPr bwMode="auto">
            <a:xfrm flipV="1">
              <a:off x="5922" y="1065"/>
              <a:ext cx="33" cy="78"/>
            </a:xfrm>
            <a:prstGeom prst="line">
              <a:avLst/>
            </a:pr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111"/>
            <p:cNvSpPr>
              <a:spLocks/>
            </p:cNvSpPr>
            <p:nvPr/>
          </p:nvSpPr>
          <p:spPr bwMode="auto">
            <a:xfrm>
              <a:off x="5923" y="1065"/>
              <a:ext cx="34" cy="78"/>
            </a:xfrm>
            <a:custGeom>
              <a:avLst/>
              <a:gdLst>
                <a:gd name="T0" fmla="*/ 0 w 34"/>
                <a:gd name="T1" fmla="*/ 77 h 78"/>
                <a:gd name="T2" fmla="*/ 32 w 34"/>
                <a:gd name="T3" fmla="*/ 0 h 78"/>
                <a:gd name="T4" fmla="*/ 32 w 34"/>
                <a:gd name="T5" fmla="*/ 1 h 78"/>
                <a:gd name="T6" fmla="*/ 34 w 34"/>
                <a:gd name="T7" fmla="*/ 2 h 78"/>
                <a:gd name="T8" fmla="*/ 34 w 34"/>
                <a:gd name="T9" fmla="*/ 4 h 78"/>
                <a:gd name="T10" fmla="*/ 34 w 34"/>
                <a:gd name="T11" fmla="*/ 12 h 78"/>
                <a:gd name="T12" fmla="*/ 32 w 34"/>
                <a:gd name="T13" fmla="*/ 23 h 78"/>
                <a:gd name="T14" fmla="*/ 30 w 34"/>
                <a:gd name="T15" fmla="*/ 33 h 78"/>
                <a:gd name="T16" fmla="*/ 26 w 34"/>
                <a:gd name="T17" fmla="*/ 43 h 78"/>
                <a:gd name="T18" fmla="*/ 22 w 34"/>
                <a:gd name="T19" fmla="*/ 53 h 78"/>
                <a:gd name="T20" fmla="*/ 16 w 34"/>
                <a:gd name="T21" fmla="*/ 62 h 78"/>
                <a:gd name="T22" fmla="*/ 10 w 34"/>
                <a:gd name="T23" fmla="*/ 70 h 78"/>
                <a:gd name="T24" fmla="*/ 6 w 34"/>
                <a:gd name="T25" fmla="*/ 76 h 78"/>
                <a:gd name="T26" fmla="*/ 3 w 34"/>
                <a:gd name="T27" fmla="*/ 78 h 78"/>
                <a:gd name="T28" fmla="*/ 0 w 34"/>
                <a:gd name="T29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78">
                  <a:moveTo>
                    <a:pt x="0" y="77"/>
                  </a:moveTo>
                  <a:lnTo>
                    <a:pt x="32" y="0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12"/>
                  </a:lnTo>
                  <a:lnTo>
                    <a:pt x="32" y="23"/>
                  </a:lnTo>
                  <a:lnTo>
                    <a:pt x="30" y="33"/>
                  </a:lnTo>
                  <a:lnTo>
                    <a:pt x="26" y="43"/>
                  </a:lnTo>
                  <a:lnTo>
                    <a:pt x="22" y="53"/>
                  </a:lnTo>
                  <a:lnTo>
                    <a:pt x="16" y="62"/>
                  </a:lnTo>
                  <a:lnTo>
                    <a:pt x="10" y="70"/>
                  </a:lnTo>
                  <a:lnTo>
                    <a:pt x="6" y="76"/>
                  </a:lnTo>
                  <a:lnTo>
                    <a:pt x="3" y="7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112"/>
            <p:cNvSpPr>
              <a:spLocks noChangeShapeType="1"/>
            </p:cNvSpPr>
            <p:nvPr/>
          </p:nvSpPr>
          <p:spPr bwMode="auto">
            <a:xfrm flipV="1">
              <a:off x="5899" y="1070"/>
              <a:ext cx="16" cy="39"/>
            </a:xfrm>
            <a:prstGeom prst="line">
              <a:avLst/>
            </a:pr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Oval 113"/>
            <p:cNvSpPr>
              <a:spLocks noChangeArrowheads="1"/>
            </p:cNvSpPr>
            <p:nvPr/>
          </p:nvSpPr>
          <p:spPr bwMode="auto">
            <a:xfrm>
              <a:off x="6053" y="1014"/>
              <a:ext cx="54" cy="98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114"/>
            <p:cNvSpPr>
              <a:spLocks noChangeArrowheads="1"/>
            </p:cNvSpPr>
            <p:nvPr/>
          </p:nvSpPr>
          <p:spPr bwMode="auto">
            <a:xfrm>
              <a:off x="6065" y="1032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5</a:t>
              </a:r>
              <a:endParaRPr lang="en-US" altLang="en-US" sz="1350"/>
            </a:p>
          </p:txBody>
        </p:sp>
        <p:sp>
          <p:nvSpPr>
            <p:cNvPr id="1107" name="Rectangle 115"/>
            <p:cNvSpPr>
              <a:spLocks noChangeArrowheads="1"/>
            </p:cNvSpPr>
            <p:nvPr/>
          </p:nvSpPr>
          <p:spPr bwMode="auto">
            <a:xfrm>
              <a:off x="6139" y="1035"/>
              <a:ext cx="98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LAS </a:t>
              </a:r>
              <a:endParaRPr lang="en-US" altLang="en-US" sz="1350"/>
            </a:p>
          </p:txBody>
        </p:sp>
        <p:sp>
          <p:nvSpPr>
            <p:cNvPr id="1108" name="Rectangle 116"/>
            <p:cNvSpPr>
              <a:spLocks noChangeArrowheads="1"/>
            </p:cNvSpPr>
            <p:nvPr/>
          </p:nvSpPr>
          <p:spPr bwMode="auto">
            <a:xfrm>
              <a:off x="6250" y="1035"/>
              <a:ext cx="16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Jettison</a:t>
              </a:r>
              <a:endParaRPr lang="en-US" altLang="en-US" sz="1350"/>
            </a:p>
          </p:txBody>
        </p:sp>
        <p:sp>
          <p:nvSpPr>
            <p:cNvPr id="1109" name="Freeform 117"/>
            <p:cNvSpPr>
              <a:spLocks/>
            </p:cNvSpPr>
            <p:nvPr/>
          </p:nvSpPr>
          <p:spPr bwMode="auto">
            <a:xfrm>
              <a:off x="5731" y="1000"/>
              <a:ext cx="63" cy="87"/>
            </a:xfrm>
            <a:custGeom>
              <a:avLst/>
              <a:gdLst>
                <a:gd name="T0" fmla="*/ 0 w 63"/>
                <a:gd name="T1" fmla="*/ 0 h 87"/>
                <a:gd name="T2" fmla="*/ 45 w 63"/>
                <a:gd name="T3" fmla="*/ 81 h 87"/>
                <a:gd name="T4" fmla="*/ 62 w 63"/>
                <a:gd name="T5" fmla="*/ 87 h 87"/>
                <a:gd name="T6" fmla="*/ 63 w 63"/>
                <a:gd name="T7" fmla="*/ 66 h 87"/>
                <a:gd name="T8" fmla="*/ 0 w 63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0" y="0"/>
                  </a:moveTo>
                  <a:lnTo>
                    <a:pt x="45" y="81"/>
                  </a:lnTo>
                  <a:lnTo>
                    <a:pt x="62" y="87"/>
                  </a:lnTo>
                  <a:lnTo>
                    <a:pt x="63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Line 118"/>
            <p:cNvSpPr>
              <a:spLocks noChangeShapeType="1"/>
            </p:cNvSpPr>
            <p:nvPr/>
          </p:nvSpPr>
          <p:spPr bwMode="auto">
            <a:xfrm>
              <a:off x="5735" y="1006"/>
              <a:ext cx="60" cy="80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119"/>
            <p:cNvSpPr>
              <a:spLocks noChangeShapeType="1"/>
            </p:cNvSpPr>
            <p:nvPr/>
          </p:nvSpPr>
          <p:spPr bwMode="auto">
            <a:xfrm>
              <a:off x="5738" y="1003"/>
              <a:ext cx="58" cy="67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120"/>
            <p:cNvSpPr>
              <a:spLocks noChangeShapeType="1"/>
            </p:cNvSpPr>
            <p:nvPr/>
          </p:nvSpPr>
          <p:spPr bwMode="auto">
            <a:xfrm>
              <a:off x="5731" y="1008"/>
              <a:ext cx="46" cy="75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121"/>
            <p:cNvSpPr>
              <a:spLocks/>
            </p:cNvSpPr>
            <p:nvPr/>
          </p:nvSpPr>
          <p:spPr bwMode="auto">
            <a:xfrm>
              <a:off x="5741" y="975"/>
              <a:ext cx="114" cy="22"/>
            </a:xfrm>
            <a:custGeom>
              <a:avLst/>
              <a:gdLst>
                <a:gd name="T0" fmla="*/ 0 w 114"/>
                <a:gd name="T1" fmla="*/ 14 h 22"/>
                <a:gd name="T2" fmla="*/ 100 w 114"/>
                <a:gd name="T3" fmla="*/ 0 h 22"/>
                <a:gd name="T4" fmla="*/ 114 w 114"/>
                <a:gd name="T5" fmla="*/ 9 h 22"/>
                <a:gd name="T6" fmla="*/ 94 w 114"/>
                <a:gd name="T7" fmla="*/ 22 h 22"/>
                <a:gd name="T8" fmla="*/ 0 w 114"/>
                <a:gd name="T9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2">
                  <a:moveTo>
                    <a:pt x="0" y="14"/>
                  </a:moveTo>
                  <a:lnTo>
                    <a:pt x="100" y="0"/>
                  </a:lnTo>
                  <a:lnTo>
                    <a:pt x="114" y="9"/>
                  </a:lnTo>
                  <a:lnTo>
                    <a:pt x="94" y="2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Line 122"/>
            <p:cNvSpPr>
              <a:spLocks noChangeShapeType="1"/>
            </p:cNvSpPr>
            <p:nvPr/>
          </p:nvSpPr>
          <p:spPr bwMode="auto">
            <a:xfrm flipV="1">
              <a:off x="5749" y="986"/>
              <a:ext cx="106" cy="2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Line 123"/>
            <p:cNvSpPr>
              <a:spLocks noChangeShapeType="1"/>
            </p:cNvSpPr>
            <p:nvPr/>
          </p:nvSpPr>
          <p:spPr bwMode="auto">
            <a:xfrm>
              <a:off x="5748" y="993"/>
              <a:ext cx="92" cy="3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Line 124"/>
            <p:cNvSpPr>
              <a:spLocks noChangeShapeType="1"/>
            </p:cNvSpPr>
            <p:nvPr/>
          </p:nvSpPr>
          <p:spPr bwMode="auto">
            <a:xfrm flipV="1">
              <a:off x="5749" y="974"/>
              <a:ext cx="95" cy="10"/>
            </a:xfrm>
            <a:prstGeom prst="line">
              <a:avLst/>
            </a:prstGeom>
            <a:noFill/>
            <a:ln w="793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49" name="Picture 12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9" y="2243"/>
              <a:ext cx="1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0" name="Picture 12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9" y="2243"/>
              <a:ext cx="1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9" name="Freeform 127"/>
            <p:cNvSpPr>
              <a:spLocks/>
            </p:cNvSpPr>
            <p:nvPr/>
          </p:nvSpPr>
          <p:spPr bwMode="auto">
            <a:xfrm>
              <a:off x="6374" y="2104"/>
              <a:ext cx="79" cy="53"/>
            </a:xfrm>
            <a:custGeom>
              <a:avLst/>
              <a:gdLst>
                <a:gd name="T0" fmla="*/ 0 w 79"/>
                <a:gd name="T1" fmla="*/ 53 h 53"/>
                <a:gd name="T2" fmla="*/ 20 w 79"/>
                <a:gd name="T3" fmla="*/ 4 h 53"/>
                <a:gd name="T4" fmla="*/ 48 w 79"/>
                <a:gd name="T5" fmla="*/ 0 h 53"/>
                <a:gd name="T6" fmla="*/ 79 w 79"/>
                <a:gd name="T7" fmla="*/ 42 h 53"/>
                <a:gd name="T8" fmla="*/ 0 w 7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3">
                  <a:moveTo>
                    <a:pt x="0" y="53"/>
                  </a:moveTo>
                  <a:lnTo>
                    <a:pt x="20" y="4"/>
                  </a:lnTo>
                  <a:lnTo>
                    <a:pt x="48" y="0"/>
                  </a:lnTo>
                  <a:lnTo>
                    <a:pt x="79" y="42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128"/>
            <p:cNvSpPr>
              <a:spLocks/>
            </p:cNvSpPr>
            <p:nvPr/>
          </p:nvSpPr>
          <p:spPr bwMode="auto">
            <a:xfrm>
              <a:off x="6374" y="2104"/>
              <a:ext cx="80" cy="62"/>
            </a:xfrm>
            <a:custGeom>
              <a:avLst/>
              <a:gdLst>
                <a:gd name="T0" fmla="*/ 20 w 80"/>
                <a:gd name="T1" fmla="*/ 4 h 62"/>
                <a:gd name="T2" fmla="*/ 0 w 80"/>
                <a:gd name="T3" fmla="*/ 53 h 62"/>
                <a:gd name="T4" fmla="*/ 0 w 80"/>
                <a:gd name="T5" fmla="*/ 55 h 62"/>
                <a:gd name="T6" fmla="*/ 0 w 80"/>
                <a:gd name="T7" fmla="*/ 56 h 62"/>
                <a:gd name="T8" fmla="*/ 1 w 80"/>
                <a:gd name="T9" fmla="*/ 58 h 62"/>
                <a:gd name="T10" fmla="*/ 3 w 80"/>
                <a:gd name="T11" fmla="*/ 58 h 62"/>
                <a:gd name="T12" fmla="*/ 6 w 80"/>
                <a:gd name="T13" fmla="*/ 59 h 62"/>
                <a:gd name="T14" fmla="*/ 12 w 80"/>
                <a:gd name="T15" fmla="*/ 60 h 62"/>
                <a:gd name="T16" fmla="*/ 22 w 80"/>
                <a:gd name="T17" fmla="*/ 61 h 62"/>
                <a:gd name="T18" fmla="*/ 29 w 80"/>
                <a:gd name="T19" fmla="*/ 62 h 62"/>
                <a:gd name="T20" fmla="*/ 37 w 80"/>
                <a:gd name="T21" fmla="*/ 61 h 62"/>
                <a:gd name="T22" fmla="*/ 43 w 80"/>
                <a:gd name="T23" fmla="*/ 61 h 62"/>
                <a:gd name="T24" fmla="*/ 52 w 80"/>
                <a:gd name="T25" fmla="*/ 59 h 62"/>
                <a:gd name="T26" fmla="*/ 61 w 80"/>
                <a:gd name="T27" fmla="*/ 56 h 62"/>
                <a:gd name="T28" fmla="*/ 71 w 80"/>
                <a:gd name="T29" fmla="*/ 52 h 62"/>
                <a:gd name="T30" fmla="*/ 77 w 80"/>
                <a:gd name="T31" fmla="*/ 48 h 62"/>
                <a:gd name="T32" fmla="*/ 79 w 80"/>
                <a:gd name="T33" fmla="*/ 47 h 62"/>
                <a:gd name="T34" fmla="*/ 80 w 80"/>
                <a:gd name="T35" fmla="*/ 46 h 62"/>
                <a:gd name="T36" fmla="*/ 80 w 80"/>
                <a:gd name="T37" fmla="*/ 44 h 62"/>
                <a:gd name="T38" fmla="*/ 80 w 80"/>
                <a:gd name="T39" fmla="*/ 43 h 62"/>
                <a:gd name="T40" fmla="*/ 79 w 80"/>
                <a:gd name="T41" fmla="*/ 42 h 62"/>
                <a:gd name="T42" fmla="*/ 79 w 80"/>
                <a:gd name="T43" fmla="*/ 41 h 62"/>
                <a:gd name="T44" fmla="*/ 49 w 80"/>
                <a:gd name="T45" fmla="*/ 0 h 62"/>
                <a:gd name="T46" fmla="*/ 20 w 80"/>
                <a:gd name="T47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62">
                  <a:moveTo>
                    <a:pt x="20" y="4"/>
                  </a:moveTo>
                  <a:lnTo>
                    <a:pt x="0" y="53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8"/>
                  </a:lnTo>
                  <a:lnTo>
                    <a:pt x="3" y="58"/>
                  </a:lnTo>
                  <a:lnTo>
                    <a:pt x="6" y="59"/>
                  </a:lnTo>
                  <a:lnTo>
                    <a:pt x="12" y="60"/>
                  </a:lnTo>
                  <a:lnTo>
                    <a:pt x="22" y="61"/>
                  </a:lnTo>
                  <a:lnTo>
                    <a:pt x="29" y="62"/>
                  </a:lnTo>
                  <a:lnTo>
                    <a:pt x="37" y="61"/>
                  </a:lnTo>
                  <a:lnTo>
                    <a:pt x="43" y="61"/>
                  </a:lnTo>
                  <a:lnTo>
                    <a:pt x="52" y="59"/>
                  </a:lnTo>
                  <a:lnTo>
                    <a:pt x="61" y="56"/>
                  </a:lnTo>
                  <a:lnTo>
                    <a:pt x="71" y="52"/>
                  </a:lnTo>
                  <a:lnTo>
                    <a:pt x="77" y="48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0" y="44"/>
                  </a:lnTo>
                  <a:lnTo>
                    <a:pt x="80" y="43"/>
                  </a:lnTo>
                  <a:lnTo>
                    <a:pt x="79" y="42"/>
                  </a:lnTo>
                  <a:lnTo>
                    <a:pt x="79" y="41"/>
                  </a:lnTo>
                  <a:lnTo>
                    <a:pt x="49" y="0"/>
                  </a:lnTo>
                  <a:lnTo>
                    <a:pt x="20" y="4"/>
                  </a:lnTo>
                  <a:close/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129"/>
            <p:cNvSpPr>
              <a:spLocks noChangeShapeType="1"/>
            </p:cNvSpPr>
            <p:nvPr/>
          </p:nvSpPr>
          <p:spPr bwMode="auto">
            <a:xfrm flipV="1">
              <a:off x="6374" y="2147"/>
              <a:ext cx="80" cy="10"/>
            </a:xfrm>
            <a:prstGeom prst="line">
              <a:avLst/>
            </a:pr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130"/>
            <p:cNvSpPr>
              <a:spLocks/>
            </p:cNvSpPr>
            <p:nvPr/>
          </p:nvSpPr>
          <p:spPr bwMode="auto">
            <a:xfrm>
              <a:off x="6374" y="2147"/>
              <a:ext cx="79" cy="18"/>
            </a:xfrm>
            <a:custGeom>
              <a:avLst/>
              <a:gdLst>
                <a:gd name="T0" fmla="*/ 0 w 79"/>
                <a:gd name="T1" fmla="*/ 11 h 18"/>
                <a:gd name="T2" fmla="*/ 79 w 79"/>
                <a:gd name="T3" fmla="*/ 0 h 18"/>
                <a:gd name="T4" fmla="*/ 79 w 79"/>
                <a:gd name="T5" fmla="*/ 1 h 18"/>
                <a:gd name="T6" fmla="*/ 79 w 79"/>
                <a:gd name="T7" fmla="*/ 2 h 18"/>
                <a:gd name="T8" fmla="*/ 77 w 79"/>
                <a:gd name="T9" fmla="*/ 4 h 18"/>
                <a:gd name="T10" fmla="*/ 71 w 79"/>
                <a:gd name="T11" fmla="*/ 8 h 18"/>
                <a:gd name="T12" fmla="*/ 61 w 79"/>
                <a:gd name="T13" fmla="*/ 12 h 18"/>
                <a:gd name="T14" fmla="*/ 52 w 79"/>
                <a:gd name="T15" fmla="*/ 16 h 18"/>
                <a:gd name="T16" fmla="*/ 42 w 79"/>
                <a:gd name="T17" fmla="*/ 17 h 18"/>
                <a:gd name="T18" fmla="*/ 31 w 79"/>
                <a:gd name="T19" fmla="*/ 18 h 18"/>
                <a:gd name="T20" fmla="*/ 21 w 79"/>
                <a:gd name="T21" fmla="*/ 18 h 18"/>
                <a:gd name="T22" fmla="*/ 12 w 79"/>
                <a:gd name="T23" fmla="*/ 16 h 18"/>
                <a:gd name="T24" fmla="*/ 4 w 79"/>
                <a:gd name="T25" fmla="*/ 15 h 18"/>
                <a:gd name="T26" fmla="*/ 1 w 79"/>
                <a:gd name="T27" fmla="*/ 14 h 18"/>
                <a:gd name="T28" fmla="*/ 0 w 79"/>
                <a:gd name="T2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18">
                  <a:moveTo>
                    <a:pt x="0" y="11"/>
                  </a:moveTo>
                  <a:lnTo>
                    <a:pt x="79" y="0"/>
                  </a:lnTo>
                  <a:lnTo>
                    <a:pt x="79" y="1"/>
                  </a:lnTo>
                  <a:lnTo>
                    <a:pt x="79" y="2"/>
                  </a:lnTo>
                  <a:lnTo>
                    <a:pt x="77" y="4"/>
                  </a:lnTo>
                  <a:lnTo>
                    <a:pt x="71" y="8"/>
                  </a:lnTo>
                  <a:lnTo>
                    <a:pt x="61" y="12"/>
                  </a:lnTo>
                  <a:lnTo>
                    <a:pt x="52" y="16"/>
                  </a:lnTo>
                  <a:lnTo>
                    <a:pt x="42" y="17"/>
                  </a:lnTo>
                  <a:lnTo>
                    <a:pt x="31" y="18"/>
                  </a:lnTo>
                  <a:lnTo>
                    <a:pt x="21" y="18"/>
                  </a:lnTo>
                  <a:lnTo>
                    <a:pt x="12" y="16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131"/>
            <p:cNvSpPr>
              <a:spLocks noChangeShapeType="1"/>
            </p:cNvSpPr>
            <p:nvPr/>
          </p:nvSpPr>
          <p:spPr bwMode="auto">
            <a:xfrm flipV="1">
              <a:off x="6389" y="2114"/>
              <a:ext cx="40" cy="5"/>
            </a:xfrm>
            <a:prstGeom prst="line">
              <a:avLst/>
            </a:pr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6" name="Picture 13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459"/>
              <a:ext cx="15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7" name="Picture 13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459"/>
              <a:ext cx="15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4" name="Freeform 134"/>
            <p:cNvSpPr>
              <a:spLocks/>
            </p:cNvSpPr>
            <p:nvPr/>
          </p:nvSpPr>
          <p:spPr bwMode="auto">
            <a:xfrm>
              <a:off x="6998" y="2449"/>
              <a:ext cx="35" cy="38"/>
            </a:xfrm>
            <a:custGeom>
              <a:avLst/>
              <a:gdLst>
                <a:gd name="T0" fmla="*/ 16 w 35"/>
                <a:gd name="T1" fmla="*/ 38 h 38"/>
                <a:gd name="T2" fmla="*/ 23 w 35"/>
                <a:gd name="T3" fmla="*/ 33 h 38"/>
                <a:gd name="T4" fmla="*/ 28 w 35"/>
                <a:gd name="T5" fmla="*/ 28 h 38"/>
                <a:gd name="T6" fmla="*/ 31 w 35"/>
                <a:gd name="T7" fmla="*/ 24 h 38"/>
                <a:gd name="T8" fmla="*/ 34 w 35"/>
                <a:gd name="T9" fmla="*/ 19 h 38"/>
                <a:gd name="T10" fmla="*/ 35 w 35"/>
                <a:gd name="T11" fmla="*/ 18 h 38"/>
                <a:gd name="T12" fmla="*/ 12 w 35"/>
                <a:gd name="T13" fmla="*/ 1 h 38"/>
                <a:gd name="T14" fmla="*/ 11 w 35"/>
                <a:gd name="T15" fmla="*/ 0 h 38"/>
                <a:gd name="T16" fmla="*/ 8 w 35"/>
                <a:gd name="T17" fmla="*/ 4 h 38"/>
                <a:gd name="T18" fmla="*/ 5 w 35"/>
                <a:gd name="T19" fmla="*/ 10 h 38"/>
                <a:gd name="T20" fmla="*/ 2 w 35"/>
                <a:gd name="T21" fmla="*/ 17 h 38"/>
                <a:gd name="T22" fmla="*/ 1 w 35"/>
                <a:gd name="T23" fmla="*/ 22 h 38"/>
                <a:gd name="T24" fmla="*/ 0 w 35"/>
                <a:gd name="T25" fmla="*/ 27 h 38"/>
                <a:gd name="T26" fmla="*/ 16 w 35"/>
                <a:gd name="T2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8">
                  <a:moveTo>
                    <a:pt x="16" y="38"/>
                  </a:moveTo>
                  <a:lnTo>
                    <a:pt x="23" y="33"/>
                  </a:lnTo>
                  <a:lnTo>
                    <a:pt x="28" y="28"/>
                  </a:lnTo>
                  <a:lnTo>
                    <a:pt x="31" y="24"/>
                  </a:lnTo>
                  <a:lnTo>
                    <a:pt x="34" y="19"/>
                  </a:lnTo>
                  <a:lnTo>
                    <a:pt x="35" y="18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8" y="4"/>
                  </a:lnTo>
                  <a:lnTo>
                    <a:pt x="5" y="10"/>
                  </a:lnTo>
                  <a:lnTo>
                    <a:pt x="2" y="17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135"/>
            <p:cNvSpPr>
              <a:spLocks noChangeShapeType="1"/>
            </p:cNvSpPr>
            <p:nvPr/>
          </p:nvSpPr>
          <p:spPr bwMode="auto">
            <a:xfrm flipH="1" flipV="1">
              <a:off x="7009" y="2448"/>
              <a:ext cx="25" cy="19"/>
            </a:xfrm>
            <a:prstGeom prst="line">
              <a:avLst/>
            </a:pr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36"/>
            <p:cNvSpPr>
              <a:spLocks/>
            </p:cNvSpPr>
            <p:nvPr/>
          </p:nvSpPr>
          <p:spPr bwMode="auto">
            <a:xfrm>
              <a:off x="7015" y="2466"/>
              <a:ext cx="19" cy="22"/>
            </a:xfrm>
            <a:custGeom>
              <a:avLst/>
              <a:gdLst>
                <a:gd name="T0" fmla="*/ 19 w 19"/>
                <a:gd name="T1" fmla="*/ 0 h 22"/>
                <a:gd name="T2" fmla="*/ 12 w 19"/>
                <a:gd name="T3" fmla="*/ 11 h 22"/>
                <a:gd name="T4" fmla="*/ 0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9" y="0"/>
                  </a:moveTo>
                  <a:cubicBezTo>
                    <a:pt x="17" y="4"/>
                    <a:pt x="15" y="8"/>
                    <a:pt x="12" y="11"/>
                  </a:cubicBezTo>
                  <a:cubicBezTo>
                    <a:pt x="9" y="15"/>
                    <a:pt x="4" y="18"/>
                    <a:pt x="0" y="22"/>
                  </a:cubicBezTo>
                </a:path>
              </a:pathLst>
            </a:cu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37"/>
            <p:cNvSpPr>
              <a:spLocks/>
            </p:cNvSpPr>
            <p:nvPr/>
          </p:nvSpPr>
          <p:spPr bwMode="auto">
            <a:xfrm>
              <a:off x="6997" y="2448"/>
              <a:ext cx="12" cy="27"/>
            </a:xfrm>
            <a:custGeom>
              <a:avLst/>
              <a:gdLst>
                <a:gd name="T0" fmla="*/ 12 w 12"/>
                <a:gd name="T1" fmla="*/ 0 h 27"/>
                <a:gd name="T2" fmla="*/ 5 w 12"/>
                <a:gd name="T3" fmla="*/ 11 h 27"/>
                <a:gd name="T4" fmla="*/ 0 w 12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27">
                  <a:moveTo>
                    <a:pt x="12" y="0"/>
                  </a:moveTo>
                  <a:cubicBezTo>
                    <a:pt x="9" y="4"/>
                    <a:pt x="7" y="7"/>
                    <a:pt x="5" y="11"/>
                  </a:cubicBezTo>
                  <a:cubicBezTo>
                    <a:pt x="3" y="16"/>
                    <a:pt x="2" y="22"/>
                    <a:pt x="0" y="27"/>
                  </a:cubicBezTo>
                </a:path>
              </a:pathLst>
            </a:custGeom>
            <a:noFill/>
            <a:ln w="1588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Oval 138"/>
            <p:cNvSpPr>
              <a:spLocks noChangeArrowheads="1"/>
            </p:cNvSpPr>
            <p:nvPr/>
          </p:nvSpPr>
          <p:spPr bwMode="auto">
            <a:xfrm>
              <a:off x="6969" y="2836"/>
              <a:ext cx="55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Rectangle 139"/>
            <p:cNvSpPr>
              <a:spLocks noChangeArrowheads="1"/>
            </p:cNvSpPr>
            <p:nvPr/>
          </p:nvSpPr>
          <p:spPr bwMode="auto">
            <a:xfrm>
              <a:off x="6981" y="285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6</a:t>
              </a:r>
              <a:endParaRPr lang="en-US" altLang="en-US" sz="1350"/>
            </a:p>
          </p:txBody>
        </p:sp>
        <p:sp>
          <p:nvSpPr>
            <p:cNvPr id="1132" name="Rectangle 140"/>
            <p:cNvSpPr>
              <a:spLocks noChangeArrowheads="1"/>
            </p:cNvSpPr>
            <p:nvPr/>
          </p:nvSpPr>
          <p:spPr bwMode="auto">
            <a:xfrm>
              <a:off x="6650" y="2851"/>
              <a:ext cx="11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 b="1">
                  <a:solidFill>
                    <a:srgbClr val="0000FF"/>
                  </a:solidFill>
                </a:rPr>
                <a:t>ATB </a:t>
              </a:r>
              <a:endParaRPr lang="en-US" altLang="en-US" sz="1350"/>
            </a:p>
          </p:txBody>
        </p:sp>
        <p:sp>
          <p:nvSpPr>
            <p:cNvPr id="1133" name="Rectangle 141"/>
            <p:cNvSpPr>
              <a:spLocks noChangeArrowheads="1"/>
            </p:cNvSpPr>
            <p:nvPr/>
          </p:nvSpPr>
          <p:spPr bwMode="auto">
            <a:xfrm>
              <a:off x="6763" y="2851"/>
              <a:ext cx="16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 b="1">
                  <a:solidFill>
                    <a:srgbClr val="0000FF"/>
                  </a:solidFill>
                </a:rPr>
                <a:t>Impact</a:t>
              </a:r>
              <a:endParaRPr lang="en-US" altLang="en-US" sz="1350"/>
            </a:p>
          </p:txBody>
        </p:sp>
        <p:sp>
          <p:nvSpPr>
            <p:cNvPr id="1134" name="Rectangle 142"/>
            <p:cNvSpPr>
              <a:spLocks noChangeArrowheads="1"/>
            </p:cNvSpPr>
            <p:nvPr/>
          </p:nvSpPr>
          <p:spPr bwMode="auto">
            <a:xfrm>
              <a:off x="5736" y="2851"/>
              <a:ext cx="86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LAS</a:t>
              </a:r>
              <a:endParaRPr lang="en-US" altLang="en-US" sz="1350"/>
            </a:p>
          </p:txBody>
        </p:sp>
        <p:sp>
          <p:nvSpPr>
            <p:cNvPr id="1135" name="Rectangle 143"/>
            <p:cNvSpPr>
              <a:spLocks noChangeArrowheads="1"/>
            </p:cNvSpPr>
            <p:nvPr/>
          </p:nvSpPr>
          <p:spPr bwMode="auto">
            <a:xfrm>
              <a:off x="5832" y="2851"/>
              <a:ext cx="240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, CM Impact</a:t>
              </a:r>
              <a:endParaRPr lang="en-US" altLang="en-US" sz="1350"/>
            </a:p>
          </p:txBody>
        </p:sp>
        <p:sp>
          <p:nvSpPr>
            <p:cNvPr id="1136" name="Rectangle 144"/>
            <p:cNvSpPr>
              <a:spLocks noChangeArrowheads="1"/>
            </p:cNvSpPr>
            <p:nvPr/>
          </p:nvSpPr>
          <p:spPr bwMode="auto">
            <a:xfrm>
              <a:off x="4017" y="559"/>
              <a:ext cx="3389" cy="2780"/>
            </a:xfrm>
            <a:prstGeom prst="rect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Rectangle 145"/>
            <p:cNvSpPr>
              <a:spLocks noChangeArrowheads="1"/>
            </p:cNvSpPr>
            <p:nvPr/>
          </p:nvSpPr>
          <p:spPr bwMode="auto">
            <a:xfrm>
              <a:off x="5257" y="1749"/>
              <a:ext cx="309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 b="1">
                  <a:solidFill>
                    <a:srgbClr val="0000FF"/>
                  </a:solidFill>
                </a:rPr>
                <a:t>Initiate Abort</a:t>
              </a:r>
              <a:endParaRPr lang="en-US" altLang="en-US" sz="1350"/>
            </a:p>
          </p:txBody>
        </p:sp>
        <p:sp>
          <p:nvSpPr>
            <p:cNvPr id="1138" name="Rectangle 146"/>
            <p:cNvSpPr>
              <a:spLocks noChangeArrowheads="1"/>
            </p:cNvSpPr>
            <p:nvPr/>
          </p:nvSpPr>
          <p:spPr bwMode="auto">
            <a:xfrm>
              <a:off x="5257" y="1811"/>
              <a:ext cx="56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450" b="1">
                  <a:solidFill>
                    <a:srgbClr val="0000FF"/>
                  </a:solidFill>
                </a:rPr>
                <a:t>LAS/CM Separate from ATB</a:t>
              </a:r>
              <a:endParaRPr lang="en-US" altLang="en-US" sz="1350"/>
            </a:p>
          </p:txBody>
        </p:sp>
        <p:sp>
          <p:nvSpPr>
            <p:cNvPr id="1139" name="Line 147"/>
            <p:cNvSpPr>
              <a:spLocks noChangeShapeType="1"/>
            </p:cNvSpPr>
            <p:nvPr/>
          </p:nvSpPr>
          <p:spPr bwMode="auto">
            <a:xfrm>
              <a:off x="4450" y="834"/>
              <a:ext cx="2835" cy="0"/>
            </a:xfrm>
            <a:prstGeom prst="line">
              <a:avLst/>
            </a:prstGeom>
            <a:noFill/>
            <a:ln w="635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Oval 148"/>
            <p:cNvSpPr>
              <a:spLocks noChangeArrowheads="1"/>
            </p:cNvSpPr>
            <p:nvPr/>
          </p:nvSpPr>
          <p:spPr bwMode="auto">
            <a:xfrm>
              <a:off x="6345" y="2836"/>
              <a:ext cx="55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Rectangle 149"/>
            <p:cNvSpPr>
              <a:spLocks noChangeArrowheads="1"/>
            </p:cNvSpPr>
            <p:nvPr/>
          </p:nvSpPr>
          <p:spPr bwMode="auto">
            <a:xfrm>
              <a:off x="6357" y="285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6</a:t>
              </a:r>
              <a:endParaRPr lang="en-US" altLang="en-US" sz="1350"/>
            </a:p>
          </p:txBody>
        </p:sp>
        <p:sp>
          <p:nvSpPr>
            <p:cNvPr id="1142" name="Oval 150"/>
            <p:cNvSpPr>
              <a:spLocks noChangeArrowheads="1"/>
            </p:cNvSpPr>
            <p:nvPr/>
          </p:nvSpPr>
          <p:spPr bwMode="auto">
            <a:xfrm>
              <a:off x="6160" y="2836"/>
              <a:ext cx="55" cy="97"/>
            </a:xfrm>
            <a:prstGeom prst="ellipse">
              <a:avLst/>
            </a:prstGeom>
            <a:solidFill>
              <a:srgbClr val="4597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Rectangle 151"/>
            <p:cNvSpPr>
              <a:spLocks noChangeArrowheads="1"/>
            </p:cNvSpPr>
            <p:nvPr/>
          </p:nvSpPr>
          <p:spPr bwMode="auto">
            <a:xfrm>
              <a:off x="6173" y="2853"/>
              <a:ext cx="2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</a:pPr>
              <a:r>
                <a:rPr lang="en-US" altLang="en-US" sz="525">
                  <a:solidFill>
                    <a:srgbClr val="FFFFFF"/>
                  </a:solidFill>
                </a:rPr>
                <a:t>6</a:t>
              </a:r>
              <a:endParaRPr lang="en-US" altLang="en-US" sz="1350"/>
            </a:p>
          </p:txBody>
        </p:sp>
      </p:grpSp>
      <p:pic>
        <p:nvPicPr>
          <p:cNvPr id="1154" name="Picture 115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7" y="1503698"/>
            <a:ext cx="1106471" cy="1852612"/>
          </a:xfrm>
          <a:prstGeom prst="rect">
            <a:avLst/>
          </a:prstGeom>
        </p:spPr>
      </p:pic>
      <p:pic>
        <p:nvPicPr>
          <p:cNvPr id="1155" name="Picture 115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55085"/>
            <a:ext cx="1008512" cy="1802762"/>
          </a:xfrm>
          <a:prstGeom prst="rect">
            <a:avLst/>
          </a:prstGeom>
        </p:spPr>
      </p:pic>
      <p:pic>
        <p:nvPicPr>
          <p:cNvPr id="1158" name="Picture 115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9" y="3962400"/>
            <a:ext cx="1098256" cy="2230435"/>
          </a:xfrm>
          <a:prstGeom prst="rect">
            <a:avLst/>
          </a:prstGeom>
        </p:spPr>
      </p:pic>
      <p:pic>
        <p:nvPicPr>
          <p:cNvPr id="1160" name="Picture 115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84044"/>
            <a:ext cx="1038225" cy="21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CCDD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CCDD stands for cFS </a:t>
            </a:r>
            <a:r>
              <a:rPr lang="en-US" dirty="0"/>
              <a:t>Command and Data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Goddard’s Core Flight System (cFS) has been, is, and is intended to be used by many projects</a:t>
            </a:r>
          </a:p>
          <a:p>
            <a:pPr lvl="1"/>
            <a:r>
              <a:rPr lang="en-US" dirty="0" smtClean="0"/>
              <a:t>Examples: Lunar Reconnaissance Orbiter (LRO), Morpheus, </a:t>
            </a:r>
            <a:r>
              <a:rPr lang="en-US" dirty="0"/>
              <a:t>Exploration EMU (</a:t>
            </a:r>
            <a:r>
              <a:rPr lang="en-US" dirty="0" err="1"/>
              <a:t>xEMU</a:t>
            </a:r>
            <a:r>
              <a:rPr lang="en-US" dirty="0" smtClean="0"/>
              <a:t>) spacesuit, Orion Backup </a:t>
            </a:r>
            <a:r>
              <a:rPr lang="en-US" dirty="0"/>
              <a:t>F</a:t>
            </a:r>
            <a:r>
              <a:rPr lang="en-US" dirty="0" smtClean="0"/>
              <a:t>light Software (BFS)</a:t>
            </a:r>
          </a:p>
          <a:p>
            <a:pPr lvl="1"/>
            <a:r>
              <a:rPr lang="en-US" dirty="0" smtClean="0"/>
              <a:t>Success of the cFS concept is shown by the number cFS projects at FSW-2018</a:t>
            </a:r>
          </a:p>
          <a:p>
            <a:r>
              <a:rPr lang="en-US" dirty="0" smtClean="0"/>
              <a:t>A command and data dictionary (CDD) defines telemetry/command messages</a:t>
            </a:r>
          </a:p>
          <a:p>
            <a:r>
              <a:rPr lang="en-US" dirty="0" smtClean="0"/>
              <a:t>Each cFS project must select a way to manage their CDD</a:t>
            </a:r>
          </a:p>
          <a:p>
            <a:pPr lvl="1"/>
            <a:r>
              <a:rPr lang="en-US" dirty="0" smtClean="0"/>
              <a:t>Frequently involves using a spreadsheet, with custom SW to convert into useful files</a:t>
            </a:r>
          </a:p>
          <a:p>
            <a:r>
              <a:rPr lang="en-US" dirty="0" smtClean="0"/>
              <a:t>cFS Command and Data Dictionary utility (CCDD) was designed as a generic utility to eliminate </a:t>
            </a:r>
            <a:r>
              <a:rPr lang="en-US" dirty="0"/>
              <a:t>duplication of effort </a:t>
            </a:r>
            <a:r>
              <a:rPr lang="en-US" dirty="0" smtClean="0"/>
              <a:t>in order to make CDD management easier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CCDD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 configurable CDD utility that runs on multiple operating systems</a:t>
            </a:r>
          </a:p>
          <a:p>
            <a:pPr lvl="1"/>
            <a:r>
              <a:rPr lang="en-US" smtClean="0"/>
              <a:t>Written in Java for maximum portability</a:t>
            </a:r>
          </a:p>
          <a:p>
            <a:r>
              <a:rPr lang="en-US" smtClean="0"/>
              <a:t>Easy creation/modification of CDD information</a:t>
            </a:r>
          </a:p>
          <a:p>
            <a:pPr lvl="1"/>
            <a:r>
              <a:rPr lang="en-US" smtClean="0"/>
              <a:t>Graphical user interface (GUI) to interact with the database</a:t>
            </a:r>
          </a:p>
          <a:p>
            <a:r>
              <a:rPr lang="en-US" smtClean="0"/>
              <a:t>Store all CDD information into a standard database (postgreSQL)</a:t>
            </a:r>
          </a:p>
          <a:p>
            <a:r>
              <a:rPr lang="en-US" smtClean="0"/>
              <a:t>Bidirectional transfer of information to/from the CCDD</a:t>
            </a:r>
          </a:p>
          <a:p>
            <a:pPr lvl="1"/>
            <a:r>
              <a:rPr lang="en-US" smtClean="0"/>
              <a:t>Cut-n-paste to Excel, import/export via XTCE/CSV/JSON</a:t>
            </a:r>
          </a:p>
          <a:p>
            <a:r>
              <a:rPr lang="en-US" smtClean="0"/>
              <a:t>Easy access to CDD information (via scripting languages and web applications )</a:t>
            </a:r>
          </a:p>
          <a:p>
            <a:pPr lvl="1"/>
            <a:r>
              <a:rPr lang="en-US" smtClean="0"/>
              <a:t>Allows user to code in various languages (ruby/python/js) and access CDD information</a:t>
            </a:r>
          </a:p>
          <a:p>
            <a:pPr lvl="2"/>
            <a:r>
              <a:rPr lang="en-US" smtClean="0"/>
              <a:t>Create vehicle and ground software products, data summary, etc</a:t>
            </a:r>
          </a:p>
          <a:p>
            <a:pPr lvl="2"/>
            <a:r>
              <a:rPr lang="en-US" smtClean="0"/>
              <a:t>Generate complicated CFS products: Schedule or network tables, copy table, etc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at a glance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2037564"/>
            <a:ext cx="6028360" cy="390603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13716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—"/>
              <a:defRPr sz="16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200" i="1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900" kern="0" dirty="0" smtClean="0"/>
              <a:t>Data is accessible to scripting languages (JavaScript, Python, etc.)</a:t>
            </a:r>
          </a:p>
          <a:p>
            <a:pPr marL="287338" lvl="1" indent="-117475">
              <a:buFont typeface="Arial" panose="020B0604020202020204" pitchFamily="34" charset="0"/>
              <a:buChar char="•"/>
            </a:pPr>
            <a:r>
              <a:rPr lang="en-US" sz="2500" kern="0" dirty="0" smtClean="0"/>
              <a:t>Example scripts provided for common products</a:t>
            </a:r>
            <a:endParaRPr lang="en-US" sz="2500" kern="0" dirty="0"/>
          </a:p>
          <a:p>
            <a:pPr lvl="1"/>
            <a:endParaRPr lang="en-US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14600" y="6096000"/>
            <a:ext cx="305568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—"/>
              <a:defRPr sz="16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200" i="1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  <a:cs typeface="ヒラギノ角ゴ Pro W3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1200">
                <a:solidFill>
                  <a:srgbClr val="000000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Web-based </a:t>
            </a:r>
            <a:r>
              <a:rPr lang="en-US" kern="0" dirty="0" err="1" smtClean="0"/>
              <a:t>dataserver</a:t>
            </a:r>
            <a:r>
              <a:rPr lang="en-US" kern="0" dirty="0" smtClean="0"/>
              <a:t> (JSON)</a:t>
            </a:r>
          </a:p>
          <a:p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9" y="5434010"/>
            <a:ext cx="1724266" cy="12192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Rectangle 7"/>
          <p:cNvSpPr/>
          <p:nvPr/>
        </p:nvSpPr>
        <p:spPr bwMode="auto">
          <a:xfrm>
            <a:off x="5295900" y="4876800"/>
            <a:ext cx="1447800" cy="1143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3086100"/>
            <a:ext cx="3352800" cy="24384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u="sng" dirty="0" smtClean="0"/>
              <a:t>Imported/exported via:</a:t>
            </a:r>
          </a:p>
          <a:p>
            <a:pPr lvl="1"/>
            <a:r>
              <a:rPr lang="en-US" sz="2300" dirty="0" smtClean="0"/>
              <a:t>CSV (comma-separated values)</a:t>
            </a:r>
          </a:p>
          <a:p>
            <a:pPr lvl="1"/>
            <a:r>
              <a:rPr lang="en-US" sz="2300" dirty="0"/>
              <a:t>JSON (JavaScript Object </a:t>
            </a:r>
            <a:r>
              <a:rPr lang="en-US" sz="2300" dirty="0" smtClean="0"/>
              <a:t>Notation)</a:t>
            </a:r>
          </a:p>
          <a:p>
            <a:pPr lvl="1"/>
            <a:r>
              <a:rPr lang="en-US" sz="2300" dirty="0" smtClean="0"/>
              <a:t>XML (Extensible Markup Language)</a:t>
            </a:r>
          </a:p>
          <a:p>
            <a:pPr lvl="2"/>
            <a:r>
              <a:rPr lang="en-US" sz="2000" dirty="0" smtClean="0"/>
              <a:t>EDS (Electronic Data Sheet) </a:t>
            </a:r>
          </a:p>
          <a:p>
            <a:pPr lvl="2"/>
            <a:r>
              <a:rPr lang="en-US" sz="2000" dirty="0" smtClean="0"/>
              <a:t>XTCE (XML Telemetric and Command Exchange)</a:t>
            </a:r>
          </a:p>
          <a:p>
            <a:pPr lvl="1"/>
            <a:r>
              <a:rPr lang="en-US" sz="2300" dirty="0" smtClean="0"/>
              <a:t>OS clipboard (“cut  &amp; paste”)</a:t>
            </a:r>
          </a:p>
        </p:txBody>
      </p:sp>
    </p:spTree>
    <p:extLst>
      <p:ext uri="{BB962C8B-B14F-4D97-AF65-F5344CB8AC3E}">
        <p14:creationId xmlns:p14="http://schemas.microsoft.com/office/powerpoint/2010/main" val="24781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Demo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30512"/>
            <a:ext cx="6934199" cy="373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CCDD Products</a:t>
            </a:r>
            <a:br>
              <a:rPr lang="en-US" dirty="0" smtClean="0"/>
            </a:br>
            <a:r>
              <a:rPr lang="en-US" dirty="0" smtClean="0"/>
              <a:t> in AA-2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header files defining SB command/telemetry messages</a:t>
            </a:r>
          </a:p>
          <a:p>
            <a:pPr lvl="1"/>
            <a:r>
              <a:rPr lang="en-US" dirty="0" smtClean="0"/>
              <a:t>Define the structure for all software bus (SB) messages. </a:t>
            </a:r>
          </a:p>
          <a:p>
            <a:r>
              <a:rPr lang="en-US" dirty="0" smtClean="0"/>
              <a:t>MID file generation ( Same file used by both CPUs )</a:t>
            </a:r>
          </a:p>
          <a:p>
            <a:pPr lvl="1"/>
            <a:r>
              <a:rPr lang="en-US" dirty="0" smtClean="0"/>
              <a:t>Defines all the MIDs for each </a:t>
            </a:r>
            <a:r>
              <a:rPr lang="en-US" dirty="0" err="1" smtClean="0"/>
              <a:t>cFS</a:t>
            </a:r>
            <a:r>
              <a:rPr lang="en-US" dirty="0" smtClean="0"/>
              <a:t> message sent/received on each CPU</a:t>
            </a:r>
          </a:p>
          <a:p>
            <a:pPr lvl="2"/>
            <a:r>
              <a:rPr lang="en-US" dirty="0" smtClean="0"/>
              <a:t>CPU2 adds 0x100 to all the MID values sent out by CPU1</a:t>
            </a:r>
          </a:p>
          <a:p>
            <a:pPr lvl="2"/>
            <a:r>
              <a:rPr lang="en-US" dirty="0" smtClean="0"/>
              <a:t>Allows Ground SW to know which computer sent a message</a:t>
            </a:r>
          </a:p>
          <a:p>
            <a:r>
              <a:rPr lang="en-US" dirty="0" smtClean="0"/>
              <a:t>HK copy table generation </a:t>
            </a:r>
          </a:p>
          <a:p>
            <a:pPr lvl="1"/>
            <a:r>
              <a:rPr lang="en-US" dirty="0" smtClean="0"/>
              <a:t>Telemetry link is constrained. Select various parts of messages to go at different rates</a:t>
            </a:r>
          </a:p>
          <a:p>
            <a:pPr lvl="1"/>
            <a:r>
              <a:rPr lang="en-US" dirty="0" smtClean="0"/>
              <a:t>2 separate telemetry paths (per CPU), so 4 separate messages are sent</a:t>
            </a:r>
          </a:p>
          <a:p>
            <a:r>
              <a:rPr lang="en-US" dirty="0" smtClean="0"/>
              <a:t>ITOS “rec” files (ground control system)</a:t>
            </a:r>
          </a:p>
          <a:p>
            <a:pPr lvl="1"/>
            <a:r>
              <a:rPr lang="en-US" dirty="0" smtClean="0"/>
              <a:t>Used to define commands/messages in ITOS</a:t>
            </a:r>
          </a:p>
          <a:p>
            <a:r>
              <a:rPr lang="en-US" dirty="0" smtClean="0"/>
              <a:t>Data decom </a:t>
            </a:r>
            <a:r>
              <a:rPr lang="en-US" dirty="0" err="1" smtClean="0"/>
              <a:t>config</a:t>
            </a:r>
            <a:r>
              <a:rPr lang="en-US" dirty="0" smtClean="0"/>
              <a:t> files (post-flight data processing)</a:t>
            </a:r>
          </a:p>
          <a:p>
            <a:pPr lvl="1"/>
            <a:r>
              <a:rPr lang="en-US" dirty="0" smtClean="0"/>
              <a:t>Provides CSV files with desired parameters to be analyzed</a:t>
            </a:r>
          </a:p>
          <a:p>
            <a:pPr lvl="1"/>
            <a:r>
              <a:rPr lang="en-US" dirty="0" smtClean="0"/>
              <a:t>Custom built utilities to decode data from “raw” recorded telemetry files</a:t>
            </a:r>
          </a:p>
          <a:p>
            <a:pPr lvl="2"/>
            <a:r>
              <a:rPr lang="en-US" dirty="0" smtClean="0"/>
              <a:t>Significantly faster than data replay and </a:t>
            </a:r>
            <a:r>
              <a:rPr lang="en-US" dirty="0" err="1" smtClean="0"/>
              <a:t>seqprt</a:t>
            </a:r>
            <a:r>
              <a:rPr lang="en-US" dirty="0" smtClean="0"/>
              <a:t> utility in ITOS</a:t>
            </a:r>
          </a:p>
        </p:txBody>
      </p:sp>
    </p:spTree>
    <p:extLst>
      <p:ext uri="{BB962C8B-B14F-4D97-AF65-F5344CB8AC3E}">
        <p14:creationId xmlns:p14="http://schemas.microsoft.com/office/powerpoint/2010/main" val="14844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63DE8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433C6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958107409E841A5CE79D1CB6B3C58" ma:contentTypeVersion="0" ma:contentTypeDescription="Create a new document." ma:contentTypeScope="" ma:versionID="9fab3567b7a31619a856e1278911fc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AB31F7-F630-4CDB-B9AF-34269D1FC05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BC7446-0848-4035-B3A1-4ABB29421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4A126-E45B-418E-A7EE-E10FCC341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1579660517</TotalTime>
  <Pages>10</Pages>
  <Words>1121</Words>
  <Application>Microsoft Office PowerPoint</Application>
  <PresentationFormat>Letter Paper (8.5x11 in)</PresentationFormat>
  <Paragraphs>162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ヒラギノ角ゴ Pro W3</vt:lpstr>
      <vt:lpstr>Default Design</vt:lpstr>
      <vt:lpstr>Using CCDD to Automate Software development on AA2</vt:lpstr>
      <vt:lpstr>Agenda</vt:lpstr>
      <vt:lpstr>Ascent Abort 2 (AA-2)</vt:lpstr>
      <vt:lpstr>AA-2 Background</vt:lpstr>
      <vt:lpstr>CCDD Background</vt:lpstr>
      <vt:lpstr>CCDD Goals</vt:lpstr>
      <vt:lpstr>CCDD at a glance</vt:lpstr>
      <vt:lpstr>CCDD Demo</vt:lpstr>
      <vt:lpstr>CCDD Products  in AA-2</vt:lpstr>
      <vt:lpstr>Major AA-2  Activity in 2018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PCS/TFisher</dc:title>
  <dc:subject/>
  <dc:creator>NASA\JSC</dc:creator>
  <cp:keywords/>
  <dc:description/>
  <cp:lastModifiedBy>Hirsh, Robert L. (JSC-ER611)</cp:lastModifiedBy>
  <cp:revision>284</cp:revision>
  <cp:lastPrinted>2017-04-03T22:21:54Z</cp:lastPrinted>
  <dcterms:created xsi:type="dcterms:W3CDTF">2011-11-29T19:50:25Z</dcterms:created>
  <dcterms:modified xsi:type="dcterms:W3CDTF">2018-11-27T19:39:13Z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0x010100050958107409E841A5CE79D1CB6B3C58</vt:lpwstr>
  </property>
  <property fmtid="{D5CDD505-2E9C-101B-9397-08002B2CF9AE}" pid="3" name="Order">
    <vt:r8>4500</vt:r8>
  </property>
  <property fmtid="{D5CDD505-2E9C-101B-9397-08002B2CF9AE}" pid="4" name="Subcategory">
    <vt:lpwstr>6;#;#10;#;#1;#</vt:lpwstr>
  </property>
  <property fmtid="{D5CDD505-2E9C-101B-9397-08002B2CF9AE}" pid="5" name="SubType">
    <vt:lpwstr>33;#</vt:lpwstr>
  </property>
</Properties>
</file>