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67" r:id="rId8"/>
    <p:sldId id="268" r:id="rId9"/>
    <p:sldId id="260" r:id="rId10"/>
    <p:sldId id="269" r:id="rId11"/>
    <p:sldId id="262" r:id="rId12"/>
    <p:sldId id="263" r:id="rId13"/>
    <p:sldId id="265" r:id="rId14"/>
    <p:sldId id="264" r:id="rId15"/>
    <p:sldId id="266" r:id="rId16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g, Robert Y. (JSC-ER611)" initials="LRY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2060"/>
    <a:srgbClr val="E7E8F7"/>
    <a:srgbClr val="CCCEEE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2959" autoAdjust="0"/>
  </p:normalViewPr>
  <p:slideViewPr>
    <p:cSldViewPr>
      <p:cViewPr varScale="1">
        <p:scale>
          <a:sx n="126" d="100"/>
          <a:sy n="126" d="100"/>
        </p:scale>
        <p:origin x="282" y="102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666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6491" y="-19290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t" anchorCtr="0" compatLnSpc="1">
            <a:prstTxWarp prst="textNoShape">
              <a:avLst/>
            </a:prstTxWarp>
          </a:bodyPr>
          <a:lstStyle>
            <a:lvl1pPr defTabSz="890934">
              <a:defRPr sz="1000" i="1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824" y="-19290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t" anchorCtr="0" compatLnSpc="1">
            <a:prstTxWarp prst="textNoShape">
              <a:avLst/>
            </a:prstTxWarp>
          </a:bodyPr>
          <a:lstStyle>
            <a:lvl1pPr algn="r" defTabSz="890934">
              <a:defRPr sz="1000" i="1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6491" y="8855935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b" anchorCtr="0" compatLnSpc="1">
            <a:prstTxWarp prst="textNoShape">
              <a:avLst/>
            </a:prstTxWarp>
          </a:bodyPr>
          <a:lstStyle>
            <a:lvl1pPr defTabSz="890934">
              <a:defRPr sz="1000" i="1"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824" y="8855935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b" anchorCtr="0" compatLnSpc="1">
            <a:prstTxWarp prst="textNoShape">
              <a:avLst/>
            </a:prstTxWarp>
          </a:bodyPr>
          <a:lstStyle>
            <a:lvl1pPr algn="r" defTabSz="890934">
              <a:defRPr sz="1000" i="1"/>
            </a:lvl1pPr>
          </a:lstStyle>
          <a:p>
            <a:fld id="{94F91A72-2F7F-A94E-ABE0-E09EB00B810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08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6491" y="-19290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t" anchorCtr="0" compatLnSpc="1">
            <a:prstTxWarp prst="textNoShape">
              <a:avLst/>
            </a:prstTxWarp>
          </a:bodyPr>
          <a:lstStyle>
            <a:lvl1pPr defTabSz="890934">
              <a:lnSpc>
                <a:spcPct val="100000"/>
              </a:lnSpc>
              <a:defRPr sz="1000" i="1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824" y="-19290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t" anchorCtr="0" compatLnSpc="1">
            <a:prstTxWarp prst="textNoShape">
              <a:avLst/>
            </a:prstTxWarp>
          </a:bodyPr>
          <a:lstStyle>
            <a:lvl1pPr algn="r" defTabSz="890934">
              <a:lnSpc>
                <a:spcPct val="100000"/>
              </a:lnSpc>
              <a:defRPr sz="1000" i="1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6491" y="8855935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b" anchorCtr="0" compatLnSpc="1">
            <a:prstTxWarp prst="textNoShape">
              <a:avLst/>
            </a:prstTxWarp>
          </a:bodyPr>
          <a:lstStyle>
            <a:lvl1pPr defTabSz="890934">
              <a:lnSpc>
                <a:spcPct val="100000"/>
              </a:lnSpc>
              <a:defRPr sz="1000" i="1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824" y="8855935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b" anchorCtr="0" compatLnSpc="1">
            <a:prstTxWarp prst="textNoShape">
              <a:avLst/>
            </a:prstTxWarp>
          </a:bodyPr>
          <a:lstStyle>
            <a:lvl1pPr algn="r" defTabSz="890934">
              <a:lnSpc>
                <a:spcPct val="100000"/>
              </a:lnSpc>
              <a:defRPr sz="1000" i="1">
                <a:latin typeface="Times New Roman" charset="0"/>
              </a:defRPr>
            </a:lvl1pPr>
          </a:lstStyle>
          <a:p>
            <a:fld id="{62707BFB-61B9-9442-B543-74BE347EB2D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604838"/>
            <a:ext cx="4611687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46986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DE929-832B-448D-815A-360E5D8971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20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8A5FE3-C3BF-DB42-9ECB-9B273FFF98A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00250" cy="6076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800" y="228600"/>
            <a:ext cx="5848350" cy="6076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14921CD-FEB2-8B4E-A88C-438F8B1856C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/>
          <a:lstStyle>
            <a:lvl1pPr marL="115888" indent="-115888">
              <a:defRPr sz="2000"/>
            </a:lvl1pPr>
            <a:lvl2pPr marL="287338" indent="-117475">
              <a:buFont typeface="Arial" panose="020B0604020202020204" pitchFamily="34" charset="0"/>
              <a:buChar char="•"/>
              <a:defRPr sz="1800"/>
            </a:lvl2pPr>
            <a:lvl3pPr marL="457200" indent="-115888">
              <a:defRPr sz="16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2BA6543-D0C7-AE4E-A30F-888905900F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800" y="1600200"/>
            <a:ext cx="3924300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600200"/>
            <a:ext cx="3924300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555C6AD-D80F-3747-95C7-D04EDA106E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85FF779-5C0A-DE40-8DDC-D146CB5C37A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FDA1007-ED50-7C4B-85C2-0F498A86028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5A36D30-93B0-4546-8A81-F51767C7C3F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F33C91B-1594-DE4D-BC5C-DD52664D260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931150" y="698500"/>
            <a:ext cx="0" cy="520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8800" y="1600200"/>
            <a:ext cx="80010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971800" y="228600"/>
            <a:ext cx="3276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Slide Title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971800" y="190500"/>
            <a:ext cx="0" cy="1047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955925" y="250825"/>
            <a:ext cx="819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SUBJECT: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232525" y="231775"/>
            <a:ext cx="600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NAME: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232525" y="708025"/>
            <a:ext cx="57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DATE: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7908925" y="746125"/>
            <a:ext cx="5302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Page: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8356600" y="882650"/>
            <a:ext cx="3635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7000"/>
              </a:lnSpc>
            </a:pPr>
            <a:fld id="{101ED63A-C8CE-1D47-8D3A-23B465C1F8BC}" type="slidenum">
              <a:rPr lang="en-US" sz="1600" b="1">
                <a:solidFill>
                  <a:srgbClr val="000000"/>
                </a:solidFill>
                <a:latin typeface="Times New Roman" charset="0"/>
              </a:rPr>
              <a:pPr>
                <a:lnSpc>
                  <a:spcPct val="97000"/>
                </a:lnSpc>
              </a:pPr>
              <a:t>‹#›</a:t>
            </a:fld>
            <a:endParaRPr lang="en-US" sz="1600" b="1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127375" y="501650"/>
            <a:ext cx="28638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6769100" y="273050"/>
            <a:ext cx="20256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Robert Hirsh</a:t>
            </a:r>
            <a:endParaRPr lang="en-US" b="1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400800" y="844550"/>
            <a:ext cx="1473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12/03/2018</a:t>
            </a:r>
            <a:endParaRPr lang="en-US" b="1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H="1">
            <a:off x="6261100" y="685800"/>
            <a:ext cx="2705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7937500" y="685800"/>
            <a:ext cx="0" cy="546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165100" y="1231900"/>
            <a:ext cx="8788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2971800" y="190500"/>
            <a:ext cx="0" cy="1041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6261100" y="190500"/>
            <a:ext cx="0" cy="1041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158750" y="196850"/>
            <a:ext cx="8801100" cy="6464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4467225" y="431800"/>
            <a:ext cx="1841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1143000" y="381000"/>
            <a:ext cx="18351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NASA</a:t>
            </a:r>
          </a:p>
          <a:p>
            <a:r>
              <a:rPr lang="en-US" sz="1200" b="1" dirty="0">
                <a:solidFill>
                  <a:srgbClr val="000000"/>
                </a:solidFill>
              </a:rPr>
              <a:t>Johnson Space Center</a:t>
            </a:r>
          </a:p>
        </p:txBody>
      </p:sp>
      <p:pic>
        <p:nvPicPr>
          <p:cNvPr id="3" name="Picture 3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228600"/>
            <a:ext cx="909638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5" name="Text Box 31"/>
          <p:cNvSpPr txBox="1">
            <a:spLocks noChangeArrowheads="1"/>
          </p:cNvSpPr>
          <p:nvPr userDrawn="1"/>
        </p:nvSpPr>
        <p:spPr bwMode="auto">
          <a:xfrm>
            <a:off x="1143000" y="838200"/>
            <a:ext cx="1813317" cy="2880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Software Robotics &amp; Simulation Division</a:t>
            </a:r>
          </a:p>
          <a:p>
            <a:r>
              <a:rPr lang="en-US" sz="700" dirty="0" smtClean="0">
                <a:solidFill>
                  <a:schemeClr val="tx2"/>
                </a:solidFill>
              </a:rPr>
              <a:t>Spacecraft Software Engineering Branch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7681235" y="6705600"/>
            <a:ext cx="1258678" cy="2031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tx2"/>
                </a:solidFill>
              </a:rPr>
              <a:t>PSR Template 04/2017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+mj-lt"/>
          <a:ea typeface="ヒラギノ角ゴ Pro W3" charset="-128"/>
          <a:cs typeface="ヒラギノ角ゴ Pro W3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  <a:ea typeface="ヒラギノ角ゴ Pro W3" charset="-128"/>
          <a:cs typeface="ヒラギノ角ゴ Pro W3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  <a:ea typeface="ヒラギノ角ゴ Pro W3" charset="-128"/>
          <a:cs typeface="ヒラギノ角ゴ Pro W3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  <a:ea typeface="ヒラギノ角ゴ Pro W3" charset="-128"/>
          <a:cs typeface="ヒラギノ角ゴ Pro W3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  <a:ea typeface="ヒラギノ角ゴ Pro W3" charset="-128"/>
          <a:cs typeface="ヒラギノ角ゴ Pro W3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rgbClr val="000000"/>
          </a:solidFill>
          <a:latin typeface="+mn-lt"/>
          <a:ea typeface="ヒラギノ角ゴ Pro W3" charset="-128"/>
          <a:cs typeface="ヒラギノ角ゴ Pro W3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—"/>
        <a:defRPr sz="1600">
          <a:solidFill>
            <a:srgbClr val="000000"/>
          </a:solidFill>
          <a:latin typeface="+mn-lt"/>
          <a:ea typeface="ヒラギノ角ゴ Pro W3" charset="-128"/>
          <a:cs typeface="ヒラギノ角ゴ Pro W3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400">
          <a:solidFill>
            <a:srgbClr val="000000"/>
          </a:solidFill>
          <a:latin typeface="+mn-lt"/>
          <a:ea typeface="ヒラギノ角ゴ Pro W3" charset="-128"/>
          <a:cs typeface="ヒラギノ角ゴ Pro W3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200" i="1">
          <a:solidFill>
            <a:srgbClr val="000000"/>
          </a:solidFill>
          <a:latin typeface="+mn-lt"/>
          <a:ea typeface="ヒラギノ角ゴ Pro W3" charset="-128"/>
          <a:cs typeface="ヒラギノ角ゴ Pro W3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>
          <a:solidFill>
            <a:srgbClr val="000000"/>
          </a:solidFill>
          <a:latin typeface="+mn-lt"/>
          <a:ea typeface="ヒラギノ角ゴ Pro W3" charset="-128"/>
          <a:cs typeface="ヒラギノ角ゴ Pro W3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>
          <a:solidFill>
            <a:srgbClr val="000000"/>
          </a:solidFill>
          <a:latin typeface="+mn-lt"/>
          <a:ea typeface="ヒラギノ角ゴ Pro W3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>
          <a:solidFill>
            <a:srgbClr val="000000"/>
          </a:solidFill>
          <a:latin typeface="+mn-lt"/>
          <a:ea typeface="ヒラギノ角ゴ Pro W3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>
          <a:solidFill>
            <a:srgbClr val="000000"/>
          </a:solidFill>
          <a:latin typeface="+mn-lt"/>
          <a:ea typeface="ヒラギノ角ゴ Pro W3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>
          <a:solidFill>
            <a:srgbClr val="000000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38200"/>
          </a:xfrm>
          <a:solidFill>
            <a:srgbClr val="000000">
              <a:alpha val="49000"/>
            </a:srgb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chemeClr val="accent1"/>
                </a:solidFill>
              </a:rPr>
              <a:t>Using the cFS Command and Data Dictionary (CCDD) to Automate Software Development on Habulous</a:t>
            </a:r>
            <a:endParaRPr lang="en-US" sz="27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0176" y="5486400"/>
            <a:ext cx="3505200" cy="1371600"/>
          </a:xfrm>
          <a:solidFill>
            <a:srgbClr val="000000">
              <a:alpha val="76000"/>
            </a:srgbClr>
          </a:solidFill>
          <a:effectLst/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Robert Hirsh</a:t>
            </a:r>
          </a:p>
          <a:p>
            <a:r>
              <a:rPr lang="en-US" b="1" dirty="0" smtClean="0">
                <a:solidFill>
                  <a:schemeClr val="accent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Robert.l.Hirsh@nasa.gov</a:t>
            </a:r>
          </a:p>
          <a:p>
            <a:r>
              <a:rPr lang="en-US" b="1" dirty="0" smtClean="0">
                <a:solidFill>
                  <a:schemeClr val="accent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NASA/ Johnson Space Center </a:t>
            </a:r>
          </a:p>
          <a:p>
            <a:r>
              <a:rPr lang="en-US" b="1" dirty="0" smtClean="0">
                <a:solidFill>
                  <a:schemeClr val="accent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12/3/2018</a:t>
            </a:r>
            <a:endParaRPr lang="en-US" b="1" dirty="0">
              <a:solidFill>
                <a:schemeClr val="accent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827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0" y="228600"/>
            <a:ext cx="3200400" cy="990600"/>
          </a:xfrm>
        </p:spPr>
        <p:txBody>
          <a:bodyPr/>
          <a:lstStyle/>
          <a:p>
            <a:r>
              <a:rPr lang="en-US" dirty="0" smtClean="0"/>
              <a:t>Habulous MID definition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t="44784"/>
          <a:stretch/>
        </p:blipFill>
        <p:spPr>
          <a:xfrm>
            <a:off x="529380" y="3164682"/>
            <a:ext cx="8233620" cy="28455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399" y="2743200"/>
            <a:ext cx="118500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Telemetry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599" y="6172200"/>
            <a:ext cx="124906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Command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388078"/>
              </p:ext>
            </p:extLst>
          </p:nvPr>
        </p:nvGraphicFramePr>
        <p:xfrm>
          <a:off x="3738402" y="1903432"/>
          <a:ext cx="381476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Worksheet" r:id="rId4" imgW="5086276" imgH="1111250" progId="Excel.Sheet.12">
                  <p:embed/>
                </p:oleObj>
              </mc:Choice>
              <mc:Fallback>
                <p:oleObj name="Worksheet" r:id="rId4" imgW="5086276" imgH="11112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38402" y="1903432"/>
                        <a:ext cx="3814763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2672300" y="3749537"/>
            <a:ext cx="506896" cy="202758"/>
          </a:xfrm>
          <a:prstGeom prst="roundRect">
            <a:avLst/>
          </a:prstGeom>
          <a:solidFill>
            <a:srgbClr val="00B050">
              <a:alpha val="23922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2" idx="0"/>
          </p:cNvCxnSpPr>
          <p:nvPr/>
        </p:nvCxnSpPr>
        <p:spPr>
          <a:xfrm flipV="1">
            <a:off x="2925748" y="2597150"/>
            <a:ext cx="739542" cy="1152387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041073" y="3749537"/>
            <a:ext cx="3794168" cy="202758"/>
          </a:xfrm>
          <a:prstGeom prst="roundRect">
            <a:avLst/>
          </a:prstGeom>
          <a:solidFill>
            <a:srgbClr val="FF0000">
              <a:alpha val="23922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3" idx="0"/>
          </p:cNvCxnSpPr>
          <p:nvPr/>
        </p:nvCxnSpPr>
        <p:spPr>
          <a:xfrm flipV="1">
            <a:off x="6110930" y="2782220"/>
            <a:ext cx="219893" cy="96731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336967" y="4113310"/>
            <a:ext cx="2498273" cy="220649"/>
          </a:xfrm>
          <a:prstGeom prst="roundRect">
            <a:avLst/>
          </a:prstGeom>
          <a:solidFill>
            <a:srgbClr val="7030A0">
              <a:alpha val="2392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672300" y="5216553"/>
            <a:ext cx="506896" cy="202758"/>
          </a:xfrm>
          <a:prstGeom prst="roundRect">
            <a:avLst/>
          </a:prstGeom>
          <a:solidFill>
            <a:srgbClr val="00B050">
              <a:alpha val="23922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000995" y="5216553"/>
            <a:ext cx="3834245" cy="202758"/>
          </a:xfrm>
          <a:prstGeom prst="roundRect">
            <a:avLst/>
          </a:prstGeom>
          <a:solidFill>
            <a:srgbClr val="FF0000">
              <a:alpha val="23922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301342" y="5580325"/>
            <a:ext cx="2533898" cy="220649"/>
          </a:xfrm>
          <a:prstGeom prst="roundRect">
            <a:avLst/>
          </a:prstGeom>
          <a:solidFill>
            <a:srgbClr val="7030A0">
              <a:alpha val="2392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743199" y="2971800"/>
            <a:ext cx="2082686" cy="3416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2018 used by AES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4726790" y="2736870"/>
            <a:ext cx="1028629" cy="1376440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16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Habulous Activity in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Updating to CCSDS_v2 (and using CPU# as subsystem ID)</a:t>
            </a:r>
          </a:p>
          <a:p>
            <a:pPr lvl="1"/>
            <a:r>
              <a:rPr lang="en-US" dirty="0" smtClean="0"/>
              <a:t>Running out of room for unique MIDs on all CPUs for the 11-bits of version 1</a:t>
            </a:r>
          </a:p>
          <a:p>
            <a:pPr lvl="1"/>
            <a:r>
              <a:rPr lang="en-US" dirty="0" smtClean="0"/>
              <a:t>See next slide</a:t>
            </a:r>
          </a:p>
          <a:p>
            <a:r>
              <a:rPr lang="en-US" dirty="0" smtClean="0"/>
              <a:t>Exporting XTCE files to allow drag-n-drop display development for all CPUs </a:t>
            </a:r>
          </a:p>
          <a:p>
            <a:r>
              <a:rPr lang="en-US" dirty="0" smtClean="0"/>
              <a:t>Extending/customizing SBN to pass messages to computers</a:t>
            </a:r>
          </a:p>
          <a:p>
            <a:pPr lvl="1"/>
            <a:r>
              <a:rPr lang="en-US" dirty="0" smtClean="0"/>
              <a:t>Computers with multiple interfaces act as a “bridge” to CPUs that can’t talk directly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Protobetter</a:t>
            </a:r>
            <a:r>
              <a:rPr lang="en-US" dirty="0" smtClean="0"/>
              <a:t>” developed to manage packing/endian differences 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SBN_lib</a:t>
            </a:r>
            <a:r>
              <a:rPr lang="en-US" dirty="0" smtClean="0"/>
              <a:t> to allow non-</a:t>
            </a:r>
            <a:r>
              <a:rPr lang="en-US" dirty="0" err="1" smtClean="0"/>
              <a:t>cFS</a:t>
            </a:r>
            <a:r>
              <a:rPr lang="en-US" dirty="0" smtClean="0"/>
              <a:t> node to communicate with </a:t>
            </a:r>
            <a:r>
              <a:rPr lang="en-US" dirty="0" err="1" smtClean="0"/>
              <a:t>cFS</a:t>
            </a:r>
            <a:r>
              <a:rPr lang="en-US" dirty="0" smtClean="0"/>
              <a:t> nodes</a:t>
            </a:r>
          </a:p>
          <a:p>
            <a:pPr lvl="1"/>
            <a:r>
              <a:rPr lang="en-US" dirty="0" smtClean="0"/>
              <a:t>Allows non-</a:t>
            </a:r>
            <a:r>
              <a:rPr lang="en-US" dirty="0" err="1" smtClean="0"/>
              <a:t>cFS</a:t>
            </a:r>
            <a:r>
              <a:rPr lang="en-US" dirty="0" smtClean="0"/>
              <a:t> nodes to “impersonate” a </a:t>
            </a:r>
            <a:r>
              <a:rPr lang="en-US" dirty="0" err="1" smtClean="0"/>
              <a:t>cFS</a:t>
            </a:r>
            <a:r>
              <a:rPr lang="en-US" dirty="0" smtClean="0"/>
              <a:t> node and talk to SBN on other CPUs</a:t>
            </a:r>
          </a:p>
          <a:p>
            <a:r>
              <a:rPr lang="en-US" dirty="0" smtClean="0"/>
              <a:t>Worked to develop the CDD before the SW development was complete</a:t>
            </a:r>
          </a:p>
          <a:p>
            <a:pPr lvl="1"/>
            <a:r>
              <a:rPr lang="en-US" dirty="0" smtClean="0"/>
              <a:t>Not treat CDD as an “as built” post-development documentation effort</a:t>
            </a:r>
          </a:p>
          <a:p>
            <a:pPr lvl="1"/>
            <a:r>
              <a:rPr lang="en-US" dirty="0"/>
              <a:t>Required iterations on data structures and MIDs, but minimized interface issues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514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CCDD tool has successfully been used to automate/</a:t>
            </a:r>
            <a:r>
              <a:rPr lang="en-US" dirty="0" err="1"/>
              <a:t>autocode</a:t>
            </a:r>
            <a:r>
              <a:rPr lang="en-US" dirty="0"/>
              <a:t> a large amount of software used on </a:t>
            </a:r>
            <a:r>
              <a:rPr lang="en-US" dirty="0" smtClean="0"/>
              <a:t>Habulous</a:t>
            </a:r>
          </a:p>
          <a:p>
            <a:r>
              <a:rPr lang="en-US" dirty="0" smtClean="0"/>
              <a:t>Working to allow the CCDD to </a:t>
            </a:r>
            <a:r>
              <a:rPr lang="en-US" dirty="0"/>
              <a:t>define even </a:t>
            </a:r>
            <a:r>
              <a:rPr lang="en-US"/>
              <a:t>more </a:t>
            </a:r>
            <a:r>
              <a:rPr lang="en-US" smtClean="0"/>
              <a:t>products including</a:t>
            </a:r>
            <a:endParaRPr lang="en-US" dirty="0" smtClean="0"/>
          </a:p>
          <a:p>
            <a:pPr lvl="1"/>
            <a:r>
              <a:rPr lang="en-US" dirty="0" smtClean="0"/>
              <a:t>Time-triggered </a:t>
            </a:r>
            <a:r>
              <a:rPr lang="en-US" dirty="0"/>
              <a:t>Ethernet (TTE) network </a:t>
            </a:r>
            <a:r>
              <a:rPr lang="en-US" dirty="0" smtClean="0"/>
              <a:t>tables/maps</a:t>
            </a:r>
          </a:p>
          <a:p>
            <a:pPr lvl="2"/>
            <a:r>
              <a:rPr lang="en-US" dirty="0" smtClean="0"/>
              <a:t>Coordinate message passing between various synchronized machines</a:t>
            </a:r>
          </a:p>
          <a:p>
            <a:pPr lvl="1"/>
            <a:r>
              <a:rPr lang="en-US" dirty="0" smtClean="0"/>
              <a:t>cFS schedule table (for each CPU)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Automated CCDD </a:t>
            </a:r>
            <a:r>
              <a:rPr lang="en-US" dirty="0"/>
              <a:t>to </a:t>
            </a:r>
            <a:r>
              <a:rPr lang="en-US" dirty="0" err="1" smtClean="0"/>
              <a:t>SysML</a:t>
            </a:r>
            <a:r>
              <a:rPr lang="en-US" dirty="0" smtClean="0"/>
              <a:t> export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038600"/>
            <a:ext cx="4400116" cy="251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81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Habulous Background</a:t>
            </a:r>
          </a:p>
          <a:p>
            <a:r>
              <a:rPr lang="en-US" dirty="0" smtClean="0"/>
              <a:t>CCDD Overview</a:t>
            </a:r>
          </a:p>
          <a:p>
            <a:r>
              <a:rPr lang="en-US" dirty="0" smtClean="0"/>
              <a:t>CCDD Products used on Habulous</a:t>
            </a:r>
          </a:p>
          <a:p>
            <a:pPr lvl="1"/>
            <a:r>
              <a:rPr lang="en-US" dirty="0" smtClean="0"/>
              <a:t>C header files that define all software bus commands/telemetry messages</a:t>
            </a:r>
          </a:p>
          <a:p>
            <a:pPr lvl="1"/>
            <a:r>
              <a:rPr lang="en-US" dirty="0" smtClean="0"/>
              <a:t>Generating file defining the Message ID’s used (</a:t>
            </a:r>
            <a:r>
              <a:rPr lang="en-US" dirty="0" err="1" smtClean="0"/>
              <a:t>cfs_msgids.h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XML Telemetry and Command Exchange (XTCE) files (displays)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Protobetter</a:t>
            </a:r>
            <a:r>
              <a:rPr lang="en-US" dirty="0" smtClean="0"/>
              <a:t>” code (to manage different endian-ness/architectures)</a:t>
            </a:r>
          </a:p>
          <a:p>
            <a:r>
              <a:rPr lang="en-US" dirty="0" smtClean="0"/>
              <a:t>Development on Habulous</a:t>
            </a:r>
          </a:p>
          <a:p>
            <a:pPr lvl="1"/>
            <a:r>
              <a:rPr lang="en-US" dirty="0" smtClean="0"/>
              <a:t>CCSDS_v2 extended headers</a:t>
            </a:r>
          </a:p>
          <a:p>
            <a:pPr lvl="1"/>
            <a:r>
              <a:rPr lang="en-US" dirty="0" smtClean="0"/>
              <a:t>Extending/customizing SBN to pass messages among computers on multiple networks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SBN_lib</a:t>
            </a:r>
            <a:r>
              <a:rPr lang="en-US" dirty="0" smtClean="0"/>
              <a:t> to allow non-cFS node to communicate with cFS nodes</a:t>
            </a:r>
          </a:p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Developing TTE network and schedule tables for all the various CPUs to use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262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Habulous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Habulous project is an Earth-based testbed (HW/SW)</a:t>
            </a:r>
          </a:p>
          <a:p>
            <a:pPr lvl="1"/>
            <a:r>
              <a:rPr lang="en-US" sz="2200" dirty="0" smtClean="0"/>
              <a:t>Prototyping future space habitat unit and technologies</a:t>
            </a:r>
          </a:p>
          <a:p>
            <a:pPr lvl="1"/>
            <a:r>
              <a:rPr lang="en-US" sz="2200" dirty="0" smtClean="0"/>
              <a:t>Representation from various NASA centers and aerospace organizations </a:t>
            </a:r>
          </a:p>
          <a:p>
            <a:pPr marL="627063" lvl="2" indent="-169863"/>
            <a:r>
              <a:rPr lang="en-US" sz="2000" dirty="0" smtClean="0"/>
              <a:t>ARC/JSC/GRC/Goddard/Stennis</a:t>
            </a:r>
          </a:p>
          <a:p>
            <a:pPr lvl="1"/>
            <a:r>
              <a:rPr lang="en-US" sz="2200" dirty="0" smtClean="0"/>
              <a:t>Distributed nature of the team makes data interfaces especially critical</a:t>
            </a:r>
          </a:p>
          <a:p>
            <a:pPr marL="627063" lvl="2" indent="-169863"/>
            <a:r>
              <a:rPr lang="en-US" sz="2000" dirty="0" smtClean="0"/>
              <a:t>Massively heterogeneous computer architectures and operating systems</a:t>
            </a:r>
          </a:p>
          <a:p>
            <a:pPr marL="914400" lvl="3" indent="-169863"/>
            <a:r>
              <a:rPr lang="en-US" sz="1800" dirty="0" smtClean="0"/>
              <a:t>32/64-bit, Big/Little Endian, Linux/</a:t>
            </a:r>
            <a:r>
              <a:rPr lang="en-US" sz="1800" dirty="0" err="1" smtClean="0"/>
              <a:t>VxWorks</a:t>
            </a:r>
            <a:r>
              <a:rPr lang="en-US" sz="1800" dirty="0" smtClean="0"/>
              <a:t>/Windows, x86/PPC/</a:t>
            </a:r>
            <a:r>
              <a:rPr lang="en-US" sz="1800" dirty="0" err="1" smtClean="0"/>
              <a:t>RaspberryPi</a:t>
            </a:r>
            <a:endParaRPr lang="en-US" sz="1800" dirty="0" smtClean="0"/>
          </a:p>
          <a:p>
            <a:pPr lvl="1"/>
            <a:r>
              <a:rPr lang="en-US" sz="2200" dirty="0" smtClean="0"/>
              <a:t>Multiple CPUs use the SBN application to communicate</a:t>
            </a:r>
          </a:p>
          <a:p>
            <a:pPr marL="627063" lvl="2" indent="-169863"/>
            <a:r>
              <a:rPr lang="en-US" sz="1800" dirty="0" smtClean="0"/>
              <a:t>Most CPUs run </a:t>
            </a:r>
            <a:r>
              <a:rPr lang="en-US" sz="1800" dirty="0" err="1" smtClean="0"/>
              <a:t>cFS</a:t>
            </a:r>
            <a:r>
              <a:rPr lang="en-US" sz="1800" dirty="0" smtClean="0"/>
              <a:t>  (use SBN app and </a:t>
            </a:r>
            <a:r>
              <a:rPr lang="en-US" sz="1800" dirty="0" err="1" smtClean="0"/>
              <a:t>Protobetter</a:t>
            </a:r>
            <a:r>
              <a:rPr lang="en-US" sz="1800" dirty="0" smtClean="0"/>
              <a:t>)</a:t>
            </a:r>
          </a:p>
          <a:p>
            <a:pPr marL="627063" lvl="2" indent="-169863"/>
            <a:r>
              <a:rPr lang="en-US" sz="1800" dirty="0" smtClean="0"/>
              <a:t>Non-</a:t>
            </a:r>
            <a:r>
              <a:rPr lang="en-US" sz="1800" dirty="0" err="1" smtClean="0"/>
              <a:t>cFS</a:t>
            </a:r>
            <a:r>
              <a:rPr lang="en-US" sz="1800" dirty="0" smtClean="0"/>
              <a:t> CPU (use </a:t>
            </a:r>
            <a:r>
              <a:rPr lang="en-US" sz="1800" dirty="0" err="1" smtClean="0"/>
              <a:t>SBN_lib</a:t>
            </a:r>
            <a:r>
              <a:rPr lang="en-US" sz="1800" dirty="0" smtClean="0"/>
              <a:t> with </a:t>
            </a:r>
            <a:r>
              <a:rPr lang="en-US" sz="1800" dirty="0" err="1" smtClean="0"/>
              <a:t>Prototbetter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6941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5410200" cy="304800"/>
          </a:xfrm>
        </p:spPr>
        <p:txBody>
          <a:bodyPr/>
          <a:lstStyle/>
          <a:p>
            <a:r>
              <a:rPr lang="en-US" dirty="0" smtClean="0"/>
              <a:t>Habulous Block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01" y="307660"/>
            <a:ext cx="8741599" cy="6550340"/>
          </a:xfrm>
        </p:spPr>
      </p:pic>
    </p:spTree>
    <p:extLst>
      <p:ext uri="{BB962C8B-B14F-4D97-AF65-F5344CB8AC3E}">
        <p14:creationId xmlns:p14="http://schemas.microsoft.com/office/powerpoint/2010/main" val="23521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CCDD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CCDD stands for cFS </a:t>
            </a:r>
            <a:r>
              <a:rPr lang="en-US" dirty="0"/>
              <a:t>Command and Data </a:t>
            </a:r>
            <a:r>
              <a:rPr lang="en-US" dirty="0" smtClean="0"/>
              <a:t>Dictionary</a:t>
            </a:r>
          </a:p>
          <a:p>
            <a:r>
              <a:rPr lang="en-US" dirty="0" smtClean="0"/>
              <a:t>Goddard’s Core Flight System (cFS) has been, is, and is intended to be used by many projects</a:t>
            </a:r>
          </a:p>
          <a:p>
            <a:pPr lvl="1"/>
            <a:r>
              <a:rPr lang="en-US" dirty="0" smtClean="0"/>
              <a:t>Examples: Lunar Reconnaissance Orbiter (LRO), Morpheus, </a:t>
            </a:r>
            <a:r>
              <a:rPr lang="en-US" dirty="0"/>
              <a:t>Exploration EMU (</a:t>
            </a:r>
            <a:r>
              <a:rPr lang="en-US" dirty="0" err="1"/>
              <a:t>xEMU</a:t>
            </a:r>
            <a:r>
              <a:rPr lang="en-US" dirty="0" smtClean="0"/>
              <a:t>) spacesuit, Orion Backup </a:t>
            </a:r>
            <a:r>
              <a:rPr lang="en-US" dirty="0"/>
              <a:t>F</a:t>
            </a:r>
            <a:r>
              <a:rPr lang="en-US" dirty="0" smtClean="0"/>
              <a:t>light Software (BFS)</a:t>
            </a:r>
          </a:p>
          <a:p>
            <a:pPr lvl="1"/>
            <a:r>
              <a:rPr lang="en-US" dirty="0" smtClean="0"/>
              <a:t>Success of the cFS concept is shown by the number cFS projects at FSW-2018</a:t>
            </a:r>
          </a:p>
          <a:p>
            <a:r>
              <a:rPr lang="en-US" dirty="0" smtClean="0"/>
              <a:t>A command and data dictionary (CDD) defines telemetry/command messages</a:t>
            </a:r>
          </a:p>
          <a:p>
            <a:r>
              <a:rPr lang="en-US" dirty="0" smtClean="0"/>
              <a:t>Each cFS project must select a way to manage their CDD</a:t>
            </a:r>
          </a:p>
          <a:p>
            <a:pPr lvl="1"/>
            <a:r>
              <a:rPr lang="en-US" dirty="0" smtClean="0"/>
              <a:t>Frequently involves using a spreadsheet, with custom SW to convert into useful files</a:t>
            </a:r>
          </a:p>
          <a:p>
            <a:r>
              <a:rPr lang="en-US" dirty="0" smtClean="0"/>
              <a:t>cFS Command and Data Dictionary utility (CCDD) was designed as a generic utility to eliminate </a:t>
            </a:r>
            <a:r>
              <a:rPr lang="en-US" dirty="0"/>
              <a:t>duplication of effort </a:t>
            </a:r>
            <a:r>
              <a:rPr lang="en-US" dirty="0" smtClean="0"/>
              <a:t>in order to make CDD management easier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CCDD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configurable CDD utility that runs on multiple operating systems</a:t>
            </a:r>
          </a:p>
          <a:p>
            <a:pPr lvl="1"/>
            <a:r>
              <a:rPr lang="en-US" dirty="0" smtClean="0"/>
              <a:t>Written in Java for maximum portability</a:t>
            </a:r>
          </a:p>
          <a:p>
            <a:r>
              <a:rPr lang="en-US" dirty="0" smtClean="0"/>
              <a:t>Easy creation/modification of CDD information</a:t>
            </a:r>
          </a:p>
          <a:p>
            <a:pPr lvl="1"/>
            <a:r>
              <a:rPr lang="en-US" dirty="0" smtClean="0"/>
              <a:t>Graphical user interface (GUI) to interact with the database</a:t>
            </a:r>
          </a:p>
          <a:p>
            <a:r>
              <a:rPr lang="en-US" dirty="0" smtClean="0"/>
              <a:t>Store all CDD information into a standard database (</a:t>
            </a:r>
            <a:r>
              <a:rPr lang="en-US" dirty="0" err="1" smtClean="0"/>
              <a:t>postgreSQL</a:t>
            </a:r>
            <a:r>
              <a:rPr lang="en-US" dirty="0" smtClean="0"/>
              <a:t>)</a:t>
            </a:r>
          </a:p>
          <a:p>
            <a:r>
              <a:rPr lang="en-US" dirty="0" smtClean="0"/>
              <a:t>Bidirectional transfer of information to/from the CCDD</a:t>
            </a:r>
          </a:p>
          <a:p>
            <a:pPr lvl="1"/>
            <a:r>
              <a:rPr lang="en-US" dirty="0" smtClean="0"/>
              <a:t>Cut-n-paste to Excel, import/export via XTCE/CSV/JSON</a:t>
            </a:r>
          </a:p>
          <a:p>
            <a:r>
              <a:rPr lang="en-US" dirty="0" smtClean="0"/>
              <a:t>Easy access to CDD information (via scripting languages and web applications )</a:t>
            </a:r>
          </a:p>
          <a:p>
            <a:pPr lvl="1"/>
            <a:r>
              <a:rPr lang="en-US" dirty="0" smtClean="0"/>
              <a:t>Allows user to code in various languages (ruby/python/</a:t>
            </a:r>
            <a:r>
              <a:rPr lang="en-US" dirty="0" err="1" smtClean="0"/>
              <a:t>js</a:t>
            </a:r>
            <a:r>
              <a:rPr lang="en-US" dirty="0" smtClean="0"/>
              <a:t>) and access CDD information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reate vehicle and ground software products, data summary,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Generate complicated CFS products: Schedule or network tables, copy table,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CCDD at a glance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40" y="2037564"/>
            <a:ext cx="6028360" cy="390603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95400" y="1371600"/>
            <a:ext cx="670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—"/>
              <a:defRPr sz="16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4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200" i="1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900" kern="0" dirty="0" smtClean="0"/>
              <a:t>Data is accessible to scripting languages (JavaScript, Python, etc.)</a:t>
            </a:r>
          </a:p>
          <a:p>
            <a:pPr marL="287338" lvl="1" indent="-117475">
              <a:buFont typeface="Arial" panose="020B0604020202020204" pitchFamily="34" charset="0"/>
              <a:buChar char="•"/>
            </a:pPr>
            <a:r>
              <a:rPr lang="en-US" sz="2500" kern="0" dirty="0" smtClean="0"/>
              <a:t>Example scripts provided for common products</a:t>
            </a:r>
            <a:endParaRPr lang="en-US" sz="2500" kern="0" dirty="0"/>
          </a:p>
          <a:p>
            <a:pPr lvl="1"/>
            <a:endParaRPr lang="en-US" kern="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14600" y="6096000"/>
            <a:ext cx="305568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—"/>
              <a:defRPr sz="16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4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200" i="1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Web-based </a:t>
            </a:r>
            <a:r>
              <a:rPr lang="en-US" kern="0" dirty="0" err="1" smtClean="0"/>
              <a:t>dataserver</a:t>
            </a:r>
            <a:r>
              <a:rPr lang="en-US" kern="0" dirty="0" smtClean="0"/>
              <a:t> (JSON)</a:t>
            </a:r>
          </a:p>
          <a:p>
            <a:endParaRPr lang="en-US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29" y="5434010"/>
            <a:ext cx="1724266" cy="12192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8" name="Rectangle 7"/>
          <p:cNvSpPr/>
          <p:nvPr/>
        </p:nvSpPr>
        <p:spPr bwMode="auto">
          <a:xfrm>
            <a:off x="5295900" y="4876800"/>
            <a:ext cx="1447800" cy="1143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3086100"/>
            <a:ext cx="3352800" cy="2438400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u="sng" dirty="0" smtClean="0"/>
              <a:t>Imported/exported via:</a:t>
            </a:r>
          </a:p>
          <a:p>
            <a:pPr lvl="1"/>
            <a:r>
              <a:rPr lang="en-US" sz="2300" dirty="0" smtClean="0"/>
              <a:t>CSV (comma-separated values)</a:t>
            </a:r>
          </a:p>
          <a:p>
            <a:pPr lvl="1"/>
            <a:r>
              <a:rPr lang="en-US" sz="2300" dirty="0"/>
              <a:t>JSON (JavaScript Object </a:t>
            </a:r>
            <a:r>
              <a:rPr lang="en-US" sz="2300" dirty="0" smtClean="0"/>
              <a:t>Notation)</a:t>
            </a:r>
          </a:p>
          <a:p>
            <a:pPr lvl="1"/>
            <a:r>
              <a:rPr lang="en-US" sz="2300" dirty="0" smtClean="0"/>
              <a:t>XML (Extensible Markup Language)</a:t>
            </a:r>
          </a:p>
          <a:p>
            <a:pPr lvl="2"/>
            <a:r>
              <a:rPr lang="en-US" sz="2000" dirty="0" smtClean="0"/>
              <a:t>EDS (Electronic Data Sheet) </a:t>
            </a:r>
          </a:p>
          <a:p>
            <a:pPr lvl="2"/>
            <a:r>
              <a:rPr lang="en-US" sz="2000" dirty="0" smtClean="0"/>
              <a:t>XTCE (XML Telemetric and Command Exchange)</a:t>
            </a:r>
          </a:p>
          <a:p>
            <a:pPr lvl="1"/>
            <a:r>
              <a:rPr lang="en-US" sz="2300" dirty="0" smtClean="0"/>
              <a:t>OS clipboard (“cut  &amp; paste”)</a:t>
            </a:r>
          </a:p>
        </p:txBody>
      </p:sp>
    </p:spTree>
    <p:extLst>
      <p:ext uri="{BB962C8B-B14F-4D97-AF65-F5344CB8AC3E}">
        <p14:creationId xmlns:p14="http://schemas.microsoft.com/office/powerpoint/2010/main" val="31556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CCDD Demo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42983"/>
            <a:ext cx="8534399" cy="4591233"/>
          </a:xfrm>
        </p:spPr>
      </p:pic>
    </p:spTree>
    <p:extLst>
      <p:ext uri="{BB962C8B-B14F-4D97-AF65-F5344CB8AC3E}">
        <p14:creationId xmlns:p14="http://schemas.microsoft.com/office/powerpoint/2010/main" val="2059179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CCDD Products on Habulous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419600"/>
            <a:ext cx="8534400" cy="2057400"/>
          </a:xfrm>
        </p:spPr>
        <p:txBody>
          <a:bodyPr/>
          <a:lstStyle/>
          <a:p>
            <a:r>
              <a:rPr lang="en-US" dirty="0" smtClean="0"/>
              <a:t>Using the CCDD information to automatically generate the C-header files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efine the structure for all software bus (SB) commands/telemetry messages</a:t>
            </a:r>
          </a:p>
          <a:p>
            <a:r>
              <a:rPr lang="en-US" dirty="0" smtClean="0"/>
              <a:t>Generate XML Telemetry and Command Exchange (XTCE) files</a:t>
            </a:r>
          </a:p>
          <a:p>
            <a:pPr lvl="1"/>
            <a:r>
              <a:rPr lang="en-US" dirty="0" smtClean="0"/>
              <a:t>Used by display team to make displays for any CPU</a:t>
            </a:r>
          </a:p>
          <a:p>
            <a:r>
              <a:rPr lang="en-US" dirty="0" smtClean="0"/>
              <a:t>Generating “</a:t>
            </a:r>
            <a:r>
              <a:rPr lang="en-US" dirty="0" err="1" smtClean="0"/>
              <a:t>Protobetter</a:t>
            </a:r>
            <a:r>
              <a:rPr lang="en-US" dirty="0" smtClean="0"/>
              <a:t>” code for communication with other CPUs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anages packing and different endian-ness/architectures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633909"/>
            <a:ext cx="4549269" cy="259958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2057400"/>
            <a:ext cx="3581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15888" indent="-1158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1pPr>
            <a:lvl2pPr marL="287338" indent="-1174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2pPr>
            <a:lvl3pPr marL="457200" indent="-1158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6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200" i="1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9pPr>
          </a:lstStyle>
          <a:p>
            <a:r>
              <a:rPr lang="en-US" kern="0" dirty="0" err="1" smtClean="0"/>
              <a:t>cfs_msgids.h</a:t>
            </a:r>
            <a:r>
              <a:rPr lang="en-US" kern="0" dirty="0" smtClean="0"/>
              <a:t> file generation </a:t>
            </a:r>
          </a:p>
          <a:p>
            <a:pPr lvl="1"/>
            <a:r>
              <a:rPr lang="en-US" kern="0" dirty="0" smtClean="0"/>
              <a:t>Same file compiled by all CPUs</a:t>
            </a:r>
          </a:p>
          <a:p>
            <a:pPr lvl="1"/>
            <a:r>
              <a:rPr lang="en-US" kern="0" dirty="0" smtClean="0"/>
              <a:t>Defines all the MIDs for each cFS message sent/received on any of the various CPUs</a:t>
            </a:r>
          </a:p>
          <a:p>
            <a:pPr lvl="1"/>
            <a:r>
              <a:rPr lang="en-US" kern="0" dirty="0" smtClean="0"/>
              <a:t>Using CCSDSv2, so each MID is a combination of APID/</a:t>
            </a:r>
            <a:r>
              <a:rPr lang="en-US" kern="0" dirty="0" err="1" smtClean="0"/>
              <a:t>SystemID</a:t>
            </a:r>
            <a:r>
              <a:rPr lang="en-US" kern="0" dirty="0" smtClean="0"/>
              <a:t>/</a:t>
            </a:r>
            <a:r>
              <a:rPr lang="en-US" kern="0" dirty="0" err="1" smtClean="0"/>
              <a:t>SubSystemID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9100752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63DE8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433C6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0958107409E841A5CE79D1CB6B3C58" ma:contentTypeVersion="0" ma:contentTypeDescription="Create a new document." ma:contentTypeScope="" ma:versionID="9fab3567b7a31619a856e1278911fc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AB31F7-F630-4CDB-B9AF-34269D1FC05E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BC7446-0848-4035-B3A1-4ABB294218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34A126-E45B-418E-A7EE-E10FCC3412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1579660768</TotalTime>
  <Pages>10</Pages>
  <Words>822</Words>
  <Application>Microsoft Office PowerPoint</Application>
  <PresentationFormat>Letter Paper (8.5x11 in)</PresentationFormat>
  <Paragraphs>101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ヒラギノ角ゴ Pro W3</vt:lpstr>
      <vt:lpstr>Default Design</vt:lpstr>
      <vt:lpstr>Worksheet</vt:lpstr>
      <vt:lpstr>Using the cFS Command and Data Dictionary (CCDD) to Automate Software Development on Habulous</vt:lpstr>
      <vt:lpstr>Agenda</vt:lpstr>
      <vt:lpstr>Habulous Background</vt:lpstr>
      <vt:lpstr>Habulous Block Diagram</vt:lpstr>
      <vt:lpstr>CCDD Background</vt:lpstr>
      <vt:lpstr>CCDD Goals</vt:lpstr>
      <vt:lpstr>CCDD at a glance</vt:lpstr>
      <vt:lpstr>CCDD Demo</vt:lpstr>
      <vt:lpstr>CCDD Products on Habulous</vt:lpstr>
      <vt:lpstr>Habulous MID definition</vt:lpstr>
      <vt:lpstr>Major Habulous Activity in 2018</vt:lpstr>
      <vt:lpstr>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PCS/TFisher</dc:title>
  <dc:subject/>
  <dc:creator>NASA\JSC</dc:creator>
  <cp:keywords/>
  <dc:description/>
  <cp:lastModifiedBy>Hirsh, Robert L. (JSC-ER611)</cp:lastModifiedBy>
  <cp:revision>293</cp:revision>
  <cp:lastPrinted>2017-04-03T22:21:54Z</cp:lastPrinted>
  <dcterms:created xsi:type="dcterms:W3CDTF">2011-11-29T19:50:25Z</dcterms:created>
  <dcterms:modified xsi:type="dcterms:W3CDTF">2018-11-27T19:44:19Z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0x010100050958107409E841A5CE79D1CB6B3C58</vt:lpwstr>
  </property>
  <property fmtid="{D5CDD505-2E9C-101B-9397-08002B2CF9AE}" pid="3" name="Order">
    <vt:r8>4500</vt:r8>
  </property>
  <property fmtid="{D5CDD505-2E9C-101B-9397-08002B2CF9AE}" pid="4" name="Subcategory">
    <vt:lpwstr>6;#;#10;#;#1;#</vt:lpwstr>
  </property>
  <property fmtid="{D5CDD505-2E9C-101B-9397-08002B2CF9AE}" pid="5" name="SubType">
    <vt:lpwstr>33;#</vt:lpwstr>
  </property>
</Properties>
</file>