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56" r:id="rId2"/>
  </p:sldMasterIdLst>
  <p:notesMasterIdLst>
    <p:notesMasterId r:id="rId22"/>
  </p:notesMasterIdLst>
  <p:handoutMasterIdLst>
    <p:handoutMasterId r:id="rId23"/>
  </p:handoutMasterIdLst>
  <p:sldIdLst>
    <p:sldId id="1261" r:id="rId3"/>
    <p:sldId id="1295" r:id="rId4"/>
    <p:sldId id="1260" r:id="rId5"/>
    <p:sldId id="1256" r:id="rId6"/>
    <p:sldId id="1263" r:id="rId7"/>
    <p:sldId id="1276" r:id="rId8"/>
    <p:sldId id="1258" r:id="rId9"/>
    <p:sldId id="1282" r:id="rId10"/>
    <p:sldId id="1283" r:id="rId11"/>
    <p:sldId id="1266" r:id="rId12"/>
    <p:sldId id="1287" r:id="rId13"/>
    <p:sldId id="1281" r:id="rId14"/>
    <p:sldId id="1288" r:id="rId15"/>
    <p:sldId id="1289" r:id="rId16"/>
    <p:sldId id="1292" r:id="rId17"/>
    <p:sldId id="1290" r:id="rId18"/>
    <p:sldId id="1293" r:id="rId19"/>
    <p:sldId id="1291" r:id="rId20"/>
    <p:sldId id="1294" r:id="rId21"/>
  </p:sldIdLst>
  <p:sldSz cx="7315200" cy="4572000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998"/>
    <a:srgbClr val="055767"/>
    <a:srgbClr val="062D66"/>
    <a:srgbClr val="050F31"/>
    <a:srgbClr val="FFC653"/>
    <a:srgbClr val="056DB3"/>
    <a:srgbClr val="DDDDDD"/>
    <a:srgbClr val="00CC9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9821" autoAdjust="0"/>
  </p:normalViewPr>
  <p:slideViewPr>
    <p:cSldViewPr snapToGrid="0">
      <p:cViewPr varScale="1">
        <p:scale>
          <a:sx n="184" d="100"/>
          <a:sy n="184" d="100"/>
        </p:scale>
        <p:origin x="-720" y="-84"/>
      </p:cViewPr>
      <p:guideLst>
        <p:guide orient="horz" pos="2879"/>
        <p:guide orient="horz" pos="2764"/>
        <p:guide orient="horz" pos="1694"/>
        <p:guide orient="horz" pos="649"/>
        <p:guide pos="888"/>
        <p:guide pos="4321"/>
      </p:guideLst>
    </p:cSldViewPr>
  </p:slideViewPr>
  <p:outlineViewPr>
    <p:cViewPr>
      <p:scale>
        <a:sx n="33" d="100"/>
        <a:sy n="33" d="100"/>
      </p:scale>
      <p:origin x="0" y="24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4032" y="-83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132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8988" y="727075"/>
            <a:ext cx="5737225" cy="3586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179" tIns="46754" rIns="95179" bIns="467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137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11 AMP Blue 8x5 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025" y="1116013"/>
            <a:ext cx="3381375" cy="3294062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116013"/>
            <a:ext cx="3382963" cy="3294062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861050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47252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Line 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lnSpc>
                <a:spcPct val="10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025" y="1116013"/>
            <a:ext cx="3381375" cy="3294062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116013"/>
            <a:ext cx="3382963" cy="3294062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20" y="754743"/>
            <a:ext cx="6741160" cy="3492349"/>
          </a:xfrm>
        </p:spPr>
        <p:txBody>
          <a:bodyPr/>
          <a:lstStyle>
            <a:lvl1pPr>
              <a:lnSpc>
                <a:spcPct val="95000"/>
              </a:lnSpc>
              <a:spcAft>
                <a:spcPts val="223"/>
              </a:spcAft>
              <a:defRPr sz="1800"/>
            </a:lvl1pPr>
            <a:lvl2pPr marL="344325" indent="-174521">
              <a:lnSpc>
                <a:spcPct val="95000"/>
              </a:lnSpc>
              <a:spcAft>
                <a:spcPts val="223"/>
              </a:spcAft>
              <a:buClrTx/>
              <a:buSzPct val="115000"/>
              <a:buFont typeface="Wingdings" charset="2"/>
              <a:buChar char="§"/>
              <a:defRPr sz="1600"/>
            </a:lvl2pPr>
            <a:lvl3pPr>
              <a:lnSpc>
                <a:spcPct val="95000"/>
              </a:lnSpc>
              <a:spcAft>
                <a:spcPts val="223"/>
              </a:spcAft>
              <a:defRPr sz="1300"/>
            </a:lvl3pPr>
            <a:lvl4pPr>
              <a:lnSpc>
                <a:spcPct val="95000"/>
              </a:lnSpc>
              <a:spcAft>
                <a:spcPts val="223"/>
              </a:spcAft>
              <a:defRPr sz="1200"/>
            </a:lvl4pPr>
            <a:lvl5pPr>
              <a:lnSpc>
                <a:spcPct val="95000"/>
              </a:lnSpc>
              <a:spcAft>
                <a:spcPts val="223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7104" y="123400"/>
            <a:ext cx="5759951" cy="45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912996"/>
      </p:ext>
    </p:extLst>
  </p:cSld>
  <p:clrMapOvr>
    <a:masterClrMapping/>
  </p:clrMapOvr>
  <p:transition spd="med"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11 AMP Blue 8x5 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88555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Line 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lnSpc>
                <a:spcPct val="10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445700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8747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A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2011 AMP Blue 8x5 Main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15200" cy="809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4631" tIns="31749" rIns="64631" bIns="317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Two Line Template y g j p With</a:t>
            </a:r>
            <a:br>
              <a:rPr lang="en-US" dirty="0" smtClean="0"/>
            </a:br>
            <a:r>
              <a:rPr lang="en-US" dirty="0" smtClean="0"/>
              <a:t>Upper / Lower y g j p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" y="1116013"/>
            <a:ext cx="6916738" cy="3294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5311" tIns="32656" rIns="65311" bIns="32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1st Level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</a:p>
          <a:p>
            <a:pPr lvl="2"/>
            <a:r>
              <a:rPr lang="en-US" dirty="0" smtClean="0"/>
              <a:t>3rd Level</a:t>
            </a:r>
          </a:p>
          <a:p>
            <a:pPr lvl="0"/>
            <a:r>
              <a:rPr lang="en-US" dirty="0" smtClean="0"/>
              <a:t>1st Level</a:t>
            </a:r>
          </a:p>
          <a:p>
            <a:pPr lvl="0"/>
            <a:r>
              <a:rPr lang="en-US" dirty="0" smtClean="0"/>
              <a:t>1st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1" r:id="rId4"/>
    <p:sldLayoutId id="2147483650" r:id="rId5"/>
    <p:sldLayoutId id="2147483655" r:id="rId6"/>
  </p:sldLayoutIdLst>
  <p:transition spd="med" advClick="0" advTm="7000">
    <p:fade/>
  </p:transition>
  <p:timing>
    <p:tnLst>
      <p:par>
        <p:cTn id="1" dur="indefinite" restart="never" nodeType="tmRoot"/>
      </p:par>
    </p:tnLst>
  </p:timing>
  <p:txStyles>
    <p:titleStyle>
      <a:lvl1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46063" indent="-204788" algn="l" defTabSz="654050" rtl="0" eaLnBrk="0" fontAlgn="base" hangingPunct="0">
        <a:spcBef>
          <a:spcPct val="35000"/>
        </a:spcBef>
        <a:spcAft>
          <a:spcPct val="35000"/>
        </a:spcAft>
        <a:buClr>
          <a:srgbClr val="FF0000"/>
        </a:buClr>
        <a:buSzPct val="85000"/>
        <a:buFont typeface="Wingdings" pitchFamily="2" charset="2"/>
        <a:buBlip>
          <a:blip r:embed="rId9"/>
        </a:buBlip>
        <a:defRPr sz="17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28638" indent="-160338" algn="l" defTabSz="654050" rtl="0" eaLnBrk="0" fontAlgn="base" hangingPunct="0">
        <a:spcBef>
          <a:spcPct val="0"/>
        </a:spcBef>
        <a:spcAft>
          <a:spcPct val="40000"/>
        </a:spcAft>
        <a:buClr>
          <a:schemeClr val="tx1"/>
        </a:buClr>
        <a:buSzPct val="90000"/>
        <a:buChar char="–"/>
        <a:defRPr sz="1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776288" indent="-122238" algn="l" defTabSz="654050" rtl="0" eaLnBrk="0" fontAlgn="base" hangingPunct="0">
        <a:lnSpc>
          <a:spcPct val="110000"/>
        </a:lnSpc>
        <a:spcBef>
          <a:spcPct val="5000"/>
        </a:spcBef>
        <a:spcAft>
          <a:spcPct val="5000"/>
        </a:spcAft>
        <a:buClr>
          <a:schemeClr val="tx1"/>
        </a:buClr>
        <a:buSzPct val="100000"/>
        <a:buChar char="•"/>
        <a:defRPr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020763" indent="-122238" algn="l" defTabSz="654050" rtl="0" eaLnBrk="0" fontAlgn="base" hangingPunct="0">
        <a:spcBef>
          <a:spcPct val="5000"/>
        </a:spcBef>
        <a:spcAft>
          <a:spcPct val="5000"/>
        </a:spcAft>
        <a:buClr>
          <a:schemeClr val="tx1"/>
        </a:buClr>
        <a:buSzPct val="80000"/>
        <a:buFont typeface="Wingdings" pitchFamily="2" charset="2"/>
        <a:buChar char="l"/>
        <a:defRPr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4700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9272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3844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8416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2988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A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2011 AMP Blue 8x5 Mai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15200" cy="809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4631" tIns="31749" rIns="64631" bIns="317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Two Line Template y g j p With</a:t>
            </a:r>
            <a:br>
              <a:rPr lang="en-US" dirty="0" smtClean="0"/>
            </a:br>
            <a:r>
              <a:rPr lang="en-US" dirty="0" smtClean="0"/>
              <a:t>Upper / Lower y g j p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" y="1116013"/>
            <a:ext cx="6916738" cy="3294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5311" tIns="32656" rIns="65311" bIns="32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1st Level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</a:p>
          <a:p>
            <a:pPr lvl="2"/>
            <a:r>
              <a:rPr lang="en-US" dirty="0" smtClean="0"/>
              <a:t>3rd Level</a:t>
            </a:r>
          </a:p>
          <a:p>
            <a:pPr lvl="0"/>
            <a:r>
              <a:rPr lang="en-US" dirty="0" smtClean="0"/>
              <a:t>1st Level</a:t>
            </a:r>
          </a:p>
          <a:p>
            <a:pPr lvl="0"/>
            <a:r>
              <a:rPr lang="en-US" dirty="0" smtClean="0"/>
              <a:t>1st Level</a:t>
            </a:r>
          </a:p>
        </p:txBody>
      </p:sp>
    </p:spTree>
    <p:extLst>
      <p:ext uri="{BB962C8B-B14F-4D97-AF65-F5344CB8AC3E}">
        <p14:creationId xmlns:p14="http://schemas.microsoft.com/office/powerpoint/2010/main" val="5167688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6540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FC653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46063" indent="-204788" algn="l" defTabSz="654050" rtl="0" eaLnBrk="0" fontAlgn="base" hangingPunct="0">
        <a:spcBef>
          <a:spcPct val="35000"/>
        </a:spcBef>
        <a:spcAft>
          <a:spcPct val="35000"/>
        </a:spcAft>
        <a:buClr>
          <a:srgbClr val="FF0000"/>
        </a:buClr>
        <a:buSzPct val="85000"/>
        <a:buFont typeface="Wingdings" pitchFamily="2" charset="2"/>
        <a:buBlip>
          <a:blip r:embed="rId8"/>
        </a:buBlip>
        <a:defRPr sz="17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28638" indent="-160338" algn="l" defTabSz="654050" rtl="0" eaLnBrk="0" fontAlgn="base" hangingPunct="0">
        <a:spcBef>
          <a:spcPct val="0"/>
        </a:spcBef>
        <a:spcAft>
          <a:spcPct val="40000"/>
        </a:spcAft>
        <a:buClr>
          <a:schemeClr val="tx1"/>
        </a:buClr>
        <a:buSzPct val="90000"/>
        <a:buChar char="–"/>
        <a:defRPr sz="1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776288" indent="-122238" algn="l" defTabSz="654050" rtl="0" eaLnBrk="0" fontAlgn="base" hangingPunct="0">
        <a:lnSpc>
          <a:spcPct val="110000"/>
        </a:lnSpc>
        <a:spcBef>
          <a:spcPct val="5000"/>
        </a:spcBef>
        <a:spcAft>
          <a:spcPct val="5000"/>
        </a:spcAft>
        <a:buClr>
          <a:schemeClr val="tx1"/>
        </a:buClr>
        <a:buSzPct val="100000"/>
        <a:buChar char="•"/>
        <a:defRPr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020763" indent="-122238" algn="l" defTabSz="654050" rtl="0" eaLnBrk="0" fontAlgn="base" hangingPunct="0">
        <a:spcBef>
          <a:spcPct val="5000"/>
        </a:spcBef>
        <a:spcAft>
          <a:spcPct val="5000"/>
        </a:spcAft>
        <a:buClr>
          <a:schemeClr val="tx1"/>
        </a:buClr>
        <a:buSzPct val="80000"/>
        <a:buFont typeface="Wingdings" pitchFamily="2" charset="2"/>
        <a:buChar char="l"/>
        <a:defRPr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4700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9272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3844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8416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298825" indent="-163513" algn="l" defTabSz="654050" rtl="0" eaLnBrk="0" fontAlgn="base" hangingPunct="0">
        <a:spcBef>
          <a:spcPct val="50000"/>
        </a:spcBef>
        <a:spcAft>
          <a:spcPct val="50000"/>
        </a:spcAft>
        <a:buClr>
          <a:schemeClr val="tx1"/>
        </a:buClr>
        <a:buSzPct val="100000"/>
        <a:buFont typeface="Wingdings" pitchFamily="2" charset="2"/>
        <a:buChar char="l"/>
        <a:defRPr sz="1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2011 AMP Blue 8x5 Entrance Bl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 bwMode="auto">
          <a:xfrm>
            <a:off x="297180" y="333756"/>
            <a:ext cx="416052" cy="356616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31813" marR="0" indent="-163513" algn="r" defTabSz="6540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SzPct val="90000"/>
              <a:buFont typeface="Wingdings" pitchFamily="2" charset="2"/>
              <a:buChar char="n"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289304" y="736092"/>
            <a:ext cx="4850892" cy="3035808"/>
          </a:xfrm>
          <a:prstGeom prst="roundRect">
            <a:avLst/>
          </a:prstGeom>
          <a:solidFill>
            <a:schemeClr val="tx2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31813" marR="0" indent="-163513" algn="r" defTabSz="6540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SzPct val="90000"/>
              <a:buFont typeface="Wingdings" pitchFamily="2" charset="2"/>
              <a:buChar char="n"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60604" y="603504"/>
            <a:ext cx="914400" cy="914400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31813" marR="0" indent="-163513" algn="r" defTabSz="6540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SzPct val="90000"/>
              <a:buFont typeface="Wingdings" pitchFamily="2" charset="2"/>
              <a:buChar char="n"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4816" y="1129832"/>
            <a:ext cx="5000266" cy="222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Monday, December 3, 2018</a:t>
            </a:r>
            <a:br>
              <a:rPr lang="en-US" altLang="ja-JP" dirty="0" smtClean="0"/>
            </a:br>
            <a:r>
              <a:rPr lang="en-US" altLang="ja-JP" dirty="0" smtClean="0"/>
              <a:t>Meal Plan</a:t>
            </a:r>
            <a:endParaRPr lang="en-US" dirty="0" smtClean="0"/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190500" y="4419600"/>
            <a:ext cx="20955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661416" y="1085322"/>
            <a:ext cx="5771388" cy="2654574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Light continental breakfast</a:t>
            </a:r>
          </a:p>
          <a:p>
            <a:r>
              <a:rPr lang="en-US" sz="1800" dirty="0" smtClean="0"/>
              <a:t>Lunch will be provided from Jason’s Deli</a:t>
            </a:r>
          </a:p>
          <a:p>
            <a:r>
              <a:rPr lang="en-US" sz="1800" dirty="0" smtClean="0"/>
              <a:t>Snacks </a:t>
            </a:r>
            <a:r>
              <a:rPr lang="en-US" sz="1800" dirty="0"/>
              <a:t>and refreshments will be available in the </a:t>
            </a:r>
            <a:r>
              <a:rPr lang="en-US" sz="1800" dirty="0" smtClean="0"/>
              <a:t>afternoon</a:t>
            </a:r>
          </a:p>
          <a:p>
            <a:r>
              <a:rPr lang="en-US" sz="1800" dirty="0"/>
              <a:t>Vegan/Vegetarian and Gluten Free options are available</a:t>
            </a:r>
          </a:p>
          <a:p>
            <a:r>
              <a:rPr lang="en-US" sz="1800" dirty="0" smtClean="0"/>
              <a:t>Dinner on your own </a:t>
            </a:r>
            <a:r>
              <a:rPr lang="mr-IN" sz="1800" dirty="0" smtClean="0"/>
              <a:t>–</a:t>
            </a:r>
            <a:r>
              <a:rPr lang="en-US" sz="1800" dirty="0" smtClean="0"/>
              <a:t> suggest visiting the River Walk in downtown San Antonio!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5183342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Agenda Updates and Cancellations</a:t>
            </a:r>
            <a:endParaRPr lang="en-US" dirty="0" smtClean="0"/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190500" y="4419600"/>
            <a:ext cx="20955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661416" y="1085322"/>
            <a:ext cx="5771388" cy="2654574"/>
          </a:xfrm>
        </p:spPr>
        <p:txBody>
          <a:bodyPr>
            <a:normAutofit/>
          </a:bodyPr>
          <a:lstStyle/>
          <a:p>
            <a:r>
              <a:rPr lang="en-US" sz="1800" dirty="0" smtClean="0">
                <a:effectLst/>
              </a:rPr>
              <a:t>Tuesday, December 4, 2018</a:t>
            </a:r>
          </a:p>
          <a:p>
            <a:pPr lvl="1"/>
            <a:r>
              <a:rPr lang="en-US" dirty="0" smtClean="0">
                <a:effectLst/>
              </a:rPr>
              <a:t>8:15-9:15 a.m. Joseph Fohn presents History of </a:t>
            </a:r>
            <a:r>
              <a:rPr lang="en-US" dirty="0" err="1" smtClean="0">
                <a:effectLst/>
              </a:rPr>
              <a:t>SwRI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Presentation by </a:t>
            </a:r>
            <a:r>
              <a:rPr lang="en-US" dirty="0">
                <a:effectLst/>
              </a:rPr>
              <a:t>Paulette </a:t>
            </a:r>
            <a:r>
              <a:rPr lang="en-US" dirty="0" smtClean="0">
                <a:effectLst/>
              </a:rPr>
              <a:t>Acheson, “Architecture </a:t>
            </a:r>
            <a:r>
              <a:rPr lang="en-US" dirty="0">
                <a:effectLst/>
              </a:rPr>
              <a:t>as the Basis for Systems </a:t>
            </a:r>
            <a:r>
              <a:rPr lang="en-US" dirty="0" smtClean="0">
                <a:effectLst/>
              </a:rPr>
              <a:t>Integration” has been withdrawn</a:t>
            </a:r>
            <a:endParaRPr lang="en-US" dirty="0">
              <a:effectLst/>
            </a:endParaRPr>
          </a:p>
          <a:p>
            <a:pPr marL="41275" indent="0">
              <a:buNone/>
            </a:pPr>
            <a:endParaRPr lang="en-US" sz="1800" dirty="0">
              <a:effectLst/>
            </a:endParaRP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226018052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to our SPONSORS!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131" b="10131"/>
          <a:stretch>
            <a:fillRect/>
          </a:stretch>
        </p:blipFill>
        <p:spPr>
          <a:xfrm>
            <a:off x="458618" y="1135233"/>
            <a:ext cx="2418923" cy="115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307" y="1142496"/>
            <a:ext cx="3008195" cy="113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830" y="2629287"/>
            <a:ext cx="4851081" cy="1042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726" y="3939616"/>
            <a:ext cx="664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We could not put this event on without you!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8166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1674" y="1773311"/>
            <a:ext cx="4038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Day 2-4 Slides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5983140"/>
      </p:ext>
    </p:extLst>
  </p:cSld>
  <p:clrMapOvr>
    <a:masterClrMapping/>
  </p:clrMapOvr>
  <p:transition spd="med" advClick="0" advTm="7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Tuesday, December 4, 2018</a:t>
            </a:r>
            <a:br>
              <a:rPr lang="en-US" altLang="ja-JP" dirty="0" smtClean="0"/>
            </a:br>
            <a:r>
              <a:rPr lang="en-US" altLang="ja-JP" dirty="0" smtClean="0"/>
              <a:t>Shuttle Information</a:t>
            </a:r>
            <a:endParaRPr lang="en-US" dirty="0" smtClean="0"/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190500" y="4419600"/>
            <a:ext cx="20955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661416" y="1085322"/>
            <a:ext cx="5771388" cy="265457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7:15 a.m</a:t>
            </a:r>
            <a:r>
              <a:rPr lang="en-US" sz="1800" dirty="0"/>
              <a:t>.- </a:t>
            </a:r>
            <a:r>
              <a:rPr lang="en-US" sz="1800" dirty="0" smtClean="0"/>
              <a:t>Shuttle will depart </a:t>
            </a:r>
            <a:r>
              <a:rPr lang="en-US" sz="1800" dirty="0"/>
              <a:t>from hotel to SwRI, Building </a:t>
            </a:r>
            <a:r>
              <a:rPr lang="en-US" sz="1800" dirty="0" smtClean="0"/>
              <a:t>263</a:t>
            </a:r>
          </a:p>
          <a:p>
            <a:r>
              <a:rPr lang="en-US" sz="1800" dirty="0"/>
              <a:t>5:55 p.m. – </a:t>
            </a:r>
            <a:r>
              <a:rPr lang="en-US" sz="1800" dirty="0" smtClean="0"/>
              <a:t>Shuttle will depart from B263 and arrive to </a:t>
            </a:r>
            <a:r>
              <a:rPr lang="en-US" sz="1800" dirty="0" err="1" smtClean="0"/>
              <a:t>Big’z</a:t>
            </a:r>
            <a:r>
              <a:rPr lang="en-US" sz="1800" dirty="0" smtClean="0"/>
              <a:t> </a:t>
            </a:r>
            <a:r>
              <a:rPr lang="en-US" sz="1800" dirty="0"/>
              <a:t>Happy Hour on 151.  Then </a:t>
            </a:r>
            <a:r>
              <a:rPr lang="en-US" sz="1800" dirty="0" smtClean="0"/>
              <a:t>depart </a:t>
            </a:r>
            <a:r>
              <a:rPr lang="en-US" sz="1800" dirty="0"/>
              <a:t>to hotel for those not attending the Happy </a:t>
            </a:r>
            <a:r>
              <a:rPr lang="en-US" sz="1800" dirty="0" smtClean="0"/>
              <a:t>Hour.</a:t>
            </a:r>
          </a:p>
          <a:p>
            <a:r>
              <a:rPr lang="en-US" sz="1800" dirty="0">
                <a:effectLst/>
              </a:rPr>
              <a:t>8:30 p.m. – S</a:t>
            </a:r>
            <a:r>
              <a:rPr lang="en-US" sz="1800" dirty="0" smtClean="0">
                <a:effectLst/>
              </a:rPr>
              <a:t>huttle will depart from </a:t>
            </a:r>
            <a:r>
              <a:rPr lang="en-US" sz="1800" dirty="0" err="1">
                <a:effectLst/>
              </a:rPr>
              <a:t>Big’z</a:t>
            </a:r>
            <a:r>
              <a:rPr lang="en-US" sz="1800" dirty="0">
                <a:effectLst/>
              </a:rPr>
              <a:t> and </a:t>
            </a:r>
            <a:r>
              <a:rPr lang="en-US" sz="1800" dirty="0" smtClean="0">
                <a:effectLst/>
              </a:rPr>
              <a:t>arrive </a:t>
            </a:r>
            <a:r>
              <a:rPr lang="en-US" sz="1800" dirty="0">
                <a:effectLst/>
              </a:rPr>
              <a:t>to Courtyard by </a:t>
            </a:r>
            <a:r>
              <a:rPr lang="en-US" sz="1800" dirty="0" smtClean="0">
                <a:effectLst/>
              </a:rPr>
              <a:t>Marriott.</a:t>
            </a:r>
            <a:endParaRPr lang="en-US" sz="1800" dirty="0">
              <a:effectLst/>
            </a:endParaRP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07793663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Tuesday, December 4, 2018</a:t>
            </a:r>
            <a:br>
              <a:rPr lang="en-US" altLang="ja-JP" dirty="0" smtClean="0"/>
            </a:br>
            <a:r>
              <a:rPr lang="en-US" altLang="ja-JP" dirty="0" smtClean="0"/>
              <a:t>Meal Plan</a:t>
            </a:r>
            <a:endParaRPr lang="en-US" dirty="0" smtClean="0"/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190500" y="4419600"/>
            <a:ext cx="20955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260975" y="1073881"/>
            <a:ext cx="6695258" cy="3170627"/>
          </a:xfrm>
        </p:spPr>
        <p:txBody>
          <a:bodyPr>
            <a:noAutofit/>
          </a:bodyPr>
          <a:lstStyle/>
          <a:p>
            <a:r>
              <a:rPr lang="en-US" sz="1800" dirty="0" smtClean="0"/>
              <a:t>Breakfast tacos will be provided from </a:t>
            </a:r>
            <a:r>
              <a:rPr lang="en-US" sz="1800" dirty="0" err="1" smtClean="0"/>
              <a:t>Taurino’s</a:t>
            </a:r>
            <a:r>
              <a:rPr lang="en-US" sz="1800" dirty="0" smtClean="0"/>
              <a:t> Mexican Restaurant</a:t>
            </a:r>
          </a:p>
          <a:p>
            <a:r>
              <a:rPr lang="en-US" sz="1800" dirty="0" smtClean="0"/>
              <a:t>Lunch will be provided by Bar-B-Cutie</a:t>
            </a:r>
          </a:p>
          <a:p>
            <a:r>
              <a:rPr lang="en-US" sz="1800" dirty="0" smtClean="0"/>
              <a:t>Vegan/Vegetarian and Gluten Free options are available.</a:t>
            </a:r>
          </a:p>
          <a:p>
            <a:r>
              <a:rPr lang="en-US" sz="1800" dirty="0" smtClean="0"/>
              <a:t>Snacks and refreshments will be available in the afternoo</a:t>
            </a:r>
            <a:r>
              <a:rPr lang="en-US" sz="1800" dirty="0"/>
              <a:t>n</a:t>
            </a:r>
            <a:endParaRPr lang="en-US" sz="1800" dirty="0" smtClean="0"/>
          </a:p>
          <a:p>
            <a:r>
              <a:rPr lang="en-US" sz="1800" dirty="0" smtClean="0"/>
              <a:t>Happy Hour at </a:t>
            </a:r>
            <a:r>
              <a:rPr lang="en-US" sz="1800" dirty="0" err="1" smtClean="0"/>
              <a:t>BigZ</a:t>
            </a:r>
            <a:r>
              <a:rPr lang="en-US" sz="1800" dirty="0" smtClean="0"/>
              <a:t> on 151 - map available at Registration Desk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399175331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Wednesday, December 5, 2018</a:t>
            </a:r>
            <a:br>
              <a:rPr lang="en-US" altLang="ja-JP" dirty="0" smtClean="0"/>
            </a:br>
            <a:r>
              <a:rPr lang="en-US" altLang="ja-JP" dirty="0" smtClean="0"/>
              <a:t>Shuttle Information</a:t>
            </a:r>
            <a:endParaRPr lang="en-US" dirty="0" smtClean="0"/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190500" y="4419600"/>
            <a:ext cx="20955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661416" y="1085322"/>
            <a:ext cx="5771388" cy="2654574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effectLst/>
              </a:rPr>
              <a:t>7:30 a.m. – </a:t>
            </a:r>
            <a:r>
              <a:rPr lang="en-US" sz="1800" dirty="0" smtClean="0">
                <a:effectLst/>
              </a:rPr>
              <a:t>Shuttle </a:t>
            </a:r>
            <a:r>
              <a:rPr lang="en-US" sz="1800" dirty="0">
                <a:effectLst/>
              </a:rPr>
              <a:t>departs hotel to SwRI, Building </a:t>
            </a:r>
            <a:r>
              <a:rPr lang="en-US" sz="1800" dirty="0" smtClean="0">
                <a:effectLst/>
              </a:rPr>
              <a:t>263.</a:t>
            </a:r>
            <a:endParaRPr lang="en-US" sz="1800" dirty="0">
              <a:effectLst/>
            </a:endParaRPr>
          </a:p>
          <a:p>
            <a:r>
              <a:rPr lang="en-US" sz="1800" dirty="0">
                <a:effectLst/>
              </a:rPr>
              <a:t>5:00 p.m. – S</a:t>
            </a:r>
            <a:r>
              <a:rPr lang="en-US" sz="1800" dirty="0" smtClean="0">
                <a:effectLst/>
              </a:rPr>
              <a:t>huttle arrives at </a:t>
            </a:r>
            <a:r>
              <a:rPr lang="en-US" sz="1800" dirty="0">
                <a:effectLst/>
              </a:rPr>
              <a:t>B263 and </a:t>
            </a:r>
            <a:r>
              <a:rPr lang="en-US" sz="1800" dirty="0" smtClean="0">
                <a:effectLst/>
              </a:rPr>
              <a:t>departs </a:t>
            </a:r>
            <a:r>
              <a:rPr lang="en-US" sz="1800" dirty="0">
                <a:effectLst/>
              </a:rPr>
              <a:t>to Courtyard </a:t>
            </a:r>
            <a:r>
              <a:rPr lang="en-US" sz="1800" dirty="0" smtClean="0">
                <a:effectLst/>
              </a:rPr>
              <a:t>Marriott.</a:t>
            </a:r>
            <a:endParaRPr lang="en-US" sz="1800" dirty="0">
              <a:effectLst/>
            </a:endParaRPr>
          </a:p>
          <a:p>
            <a:r>
              <a:rPr lang="en-US" sz="1800" dirty="0">
                <a:effectLst/>
              </a:rPr>
              <a:t>6:20 p.m. – shuttle </a:t>
            </a:r>
            <a:r>
              <a:rPr lang="en-US" sz="1800" dirty="0" smtClean="0">
                <a:effectLst/>
              </a:rPr>
              <a:t>departs from </a:t>
            </a:r>
            <a:r>
              <a:rPr lang="en-US" sz="1800" dirty="0">
                <a:effectLst/>
              </a:rPr>
              <a:t>hotel for the </a:t>
            </a:r>
            <a:r>
              <a:rPr lang="en-US" sz="1800" i="1" dirty="0">
                <a:effectLst/>
              </a:rPr>
              <a:t>Team Dinner at Paloma Blanca, </a:t>
            </a:r>
            <a:r>
              <a:rPr lang="en-US" sz="1800" i="1" dirty="0" smtClean="0">
                <a:effectLst/>
              </a:rPr>
              <a:t>5800 </a:t>
            </a:r>
            <a:r>
              <a:rPr lang="en-US" sz="1800" i="1" dirty="0">
                <a:effectLst/>
              </a:rPr>
              <a:t>Broadway, St. #300, San Antonio, Texas  </a:t>
            </a:r>
            <a:r>
              <a:rPr lang="en-US" sz="1800" i="1" dirty="0" smtClean="0">
                <a:effectLst/>
              </a:rPr>
              <a:t>78209.</a:t>
            </a:r>
          </a:p>
          <a:p>
            <a:r>
              <a:rPr lang="en-US" sz="1800" dirty="0">
                <a:effectLst/>
              </a:rPr>
              <a:t>9:00 p.m. – S</a:t>
            </a:r>
            <a:r>
              <a:rPr lang="en-US" sz="1800" dirty="0" smtClean="0">
                <a:effectLst/>
              </a:rPr>
              <a:t>huttle departs from Paloma </a:t>
            </a:r>
            <a:r>
              <a:rPr lang="en-US" sz="1800" dirty="0">
                <a:effectLst/>
              </a:rPr>
              <a:t>Blanca and </a:t>
            </a:r>
            <a:r>
              <a:rPr lang="en-US" sz="1800" dirty="0" smtClean="0">
                <a:effectLst/>
              </a:rPr>
              <a:t>arrives </a:t>
            </a:r>
            <a:r>
              <a:rPr lang="en-US" sz="1800" dirty="0">
                <a:effectLst/>
              </a:rPr>
              <a:t>to Courtyard by </a:t>
            </a:r>
            <a:r>
              <a:rPr lang="en-US" sz="1800" dirty="0" smtClean="0">
                <a:effectLst/>
              </a:rPr>
              <a:t>Marriott.</a:t>
            </a:r>
            <a:endParaRPr lang="en-US" sz="1800" dirty="0">
              <a:effectLst/>
            </a:endParaRPr>
          </a:p>
          <a:p>
            <a:endParaRPr lang="en-US" sz="1800" dirty="0">
              <a:effectLst/>
            </a:endParaRP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606237134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Wednesday, December 5, 2018</a:t>
            </a:r>
            <a:br>
              <a:rPr lang="en-US" altLang="ja-JP" dirty="0" smtClean="0"/>
            </a:br>
            <a:r>
              <a:rPr lang="en-US" altLang="ja-JP" dirty="0" smtClean="0"/>
              <a:t>Meal Plan</a:t>
            </a:r>
            <a:endParaRPr lang="en-US" dirty="0" smtClean="0"/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190500" y="4419600"/>
            <a:ext cx="20955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341068" y="1085322"/>
            <a:ext cx="6741018" cy="265457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Breakfast will be provided from The Donut Palace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Lunch will be provided from Asia Kitchen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Vegan/Vegetarian and Gluten Free options are available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Snacks and refreshments available in the afternoon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Workshop dinner (only if you registered) at Paloma Blanca on Broadway (map at registration desk)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01637848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Thursday, December 6, 2018</a:t>
            </a:r>
            <a:br>
              <a:rPr lang="en-US" altLang="ja-JP" dirty="0" smtClean="0"/>
            </a:br>
            <a:r>
              <a:rPr lang="en-US" altLang="ja-JP" dirty="0" smtClean="0"/>
              <a:t>Shuttle Information</a:t>
            </a:r>
            <a:endParaRPr lang="en-US" dirty="0" smtClean="0"/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190500" y="4419600"/>
            <a:ext cx="20955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661415" y="1085322"/>
            <a:ext cx="6294817" cy="2654574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</a:rPr>
              <a:t>7:30 a.m. – </a:t>
            </a:r>
            <a:r>
              <a:rPr lang="en-US" sz="2000" dirty="0" smtClean="0">
                <a:effectLst/>
              </a:rPr>
              <a:t>Shuttle </a:t>
            </a:r>
            <a:r>
              <a:rPr lang="en-US" sz="2000" dirty="0">
                <a:effectLst/>
              </a:rPr>
              <a:t>departs hotel to SwRI, Building 263</a:t>
            </a:r>
          </a:p>
          <a:p>
            <a:pPr marL="41275" indent="0">
              <a:buNone/>
            </a:pPr>
            <a:endParaRPr lang="en-US" sz="2000" dirty="0">
              <a:effectLst/>
            </a:endParaRP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29900258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Thursday, December 6, 2018</a:t>
            </a:r>
            <a:br>
              <a:rPr lang="en-US" altLang="ja-JP" dirty="0" smtClean="0"/>
            </a:br>
            <a:r>
              <a:rPr lang="en-US" altLang="ja-JP" dirty="0" smtClean="0"/>
              <a:t>Meal Plan</a:t>
            </a:r>
            <a:endParaRPr lang="en-US" dirty="0" smtClean="0"/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190500" y="4419600"/>
            <a:ext cx="20955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09714" y="1085322"/>
            <a:ext cx="6649490" cy="26545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Light continental breakfast will be provided</a:t>
            </a:r>
          </a:p>
          <a:p>
            <a:r>
              <a:rPr lang="en-US" sz="2400" dirty="0" smtClean="0"/>
              <a:t>No lunch on Thursday</a:t>
            </a:r>
          </a:p>
          <a:p>
            <a:pPr marL="41275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15847297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28" y="1234537"/>
            <a:ext cx="6576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Welcome by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Dr. Jim Burch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Vice President</a:t>
            </a:r>
          </a:p>
          <a:p>
            <a:pPr algn="ctr"/>
            <a:r>
              <a:rPr lang="en-US" sz="3200" dirty="0" smtClean="0"/>
              <a:t>Space Sciences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55677177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6568" y="211320"/>
            <a:ext cx="5759951" cy="450341"/>
          </a:xfrm>
        </p:spPr>
        <p:txBody>
          <a:bodyPr/>
          <a:lstStyle/>
          <a:p>
            <a:r>
              <a:rPr lang="en-US" dirty="0" smtClean="0"/>
              <a:t>Aerial View of </a:t>
            </a:r>
            <a:r>
              <a:rPr lang="en-US" dirty="0" err="1" smtClean="0"/>
              <a:t>SwRI</a:t>
            </a:r>
            <a:r>
              <a:rPr lang="en-US" dirty="0" smtClean="0"/>
              <a:t> from East Gate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944439"/>
            <a:ext cx="6740525" cy="311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5072633" y="4058587"/>
            <a:ext cx="1300735" cy="243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5311" tIns="32656" rIns="65311" bIns="32656" numCol="1" anchor="t" anchorCtr="0" compatLnSpc="1">
            <a:prstTxWarp prst="textNoShape">
              <a:avLst/>
            </a:prstTxWarp>
          </a:bodyPr>
          <a:lstStyle>
            <a:lvl1pPr marL="246063" indent="-204788" algn="l" defTabSz="654050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ts val="223"/>
              </a:spcAft>
              <a:buClr>
                <a:srgbClr val="FF0000"/>
              </a:buClr>
              <a:buSzPct val="85000"/>
              <a:buFont typeface="Wingdings" pitchFamily="2" charset="2"/>
              <a:buBlip>
                <a:blip r:embed="rId3"/>
              </a:buBlip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344325" indent="-174521" algn="l" defTabSz="65405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23"/>
              </a:spcAft>
              <a:buClrTx/>
              <a:buSzPct val="115000"/>
              <a:buFont typeface="Wingdings" charset="2"/>
              <a:buChar char="§"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776288" indent="-122238" algn="l" defTabSz="654050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ts val="223"/>
              </a:spcAft>
              <a:buClr>
                <a:schemeClr val="tx1"/>
              </a:buClr>
              <a:buSzPct val="100000"/>
              <a:buChar char="•"/>
              <a:defRPr sz="13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020763" indent="-122238" algn="l" defTabSz="654050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ts val="223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470025" indent="-163513" algn="l" defTabSz="65405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ts val="223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1927225" indent="-163513" algn="l" defTabSz="654050" rtl="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384425" indent="-163513" algn="l" defTabSz="654050" rtl="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2841625" indent="-163513" algn="l" defTabSz="654050" rtl="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298825" indent="-163513" algn="l" defTabSz="654050" rtl="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1400" kern="0" dirty="0" smtClean="0"/>
              <a:t>East Gate</a:t>
            </a:r>
            <a:r>
              <a:rPr lang="en-US" kern="0" dirty="0" smtClean="0"/>
              <a:t>									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69180" y="1965960"/>
            <a:ext cx="2109888" cy="580644"/>
            <a:chOff x="4869180" y="1965960"/>
            <a:chExt cx="2109888" cy="580644"/>
          </a:xfrm>
        </p:grpSpPr>
        <p:sp>
          <p:nvSpPr>
            <p:cNvPr id="5" name="Content Placeholder 5"/>
            <p:cNvSpPr txBox="1">
              <a:spLocks/>
            </p:cNvSpPr>
            <p:nvPr/>
          </p:nvSpPr>
          <p:spPr bwMode="auto">
            <a:xfrm>
              <a:off x="4869180" y="1965960"/>
              <a:ext cx="2109888" cy="2926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65311" tIns="32656" rIns="65311" bIns="32656" numCol="1" anchor="t" anchorCtr="0" compatLnSpc="1">
              <a:prstTxWarp prst="textNoShape">
                <a:avLst/>
              </a:prstTxWarp>
            </a:bodyPr>
            <a:lstStyle/>
            <a:p>
              <a:pPr marL="246063" marR="0" lvl="0" indent="-204788" algn="l" defTabSz="654050" rtl="0" eaLnBrk="0" fontAlgn="base" latinLnBrk="0" hangingPunct="0">
                <a:lnSpc>
                  <a:spcPct val="95000"/>
                </a:lnSpc>
                <a:spcBef>
                  <a:spcPct val="35000"/>
                </a:spcBef>
                <a:spcAft>
                  <a:spcPts val="223"/>
                </a:spcAft>
                <a:buClr>
                  <a:srgbClr val="FF0000"/>
                </a:buClr>
                <a:buSzPct val="85000"/>
                <a:buFont typeface="Wingdings" pitchFamily="2" charset="2"/>
                <a:buBlip>
                  <a:blip r:embed="rId3"/>
                </a:buBlip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65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You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FFC65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Are Here 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FFC65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  <a:sym typeface="Wingdings" pitchFamily="2" charset="2"/>
                </a:rPr>
                <a:t>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									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5143500" y="2249424"/>
              <a:ext cx="160020" cy="297180"/>
            </a:xfrm>
            <a:prstGeom prst="straightConnector1">
              <a:avLst/>
            </a:prstGeom>
            <a:noFill/>
            <a:ln w="31750" cap="flat" cmpd="sng" algn="ctr">
              <a:solidFill>
                <a:srgbClr val="FFC65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9369099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656" y="0"/>
            <a:ext cx="4363200" cy="809625"/>
          </a:xfrm>
        </p:spPr>
        <p:txBody>
          <a:bodyPr/>
          <a:lstStyle/>
          <a:p>
            <a:r>
              <a:rPr lang="en-US" dirty="0" smtClean="0"/>
              <a:t>Bldg. 263 Facility Overview</a:t>
            </a:r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190500" y="4419600"/>
            <a:ext cx="20955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1930400" y="2032000"/>
            <a:ext cx="547511" cy="51364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31813" marR="0" indent="-163513" algn="r" defTabSz="6540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SzPct val="90000"/>
              <a:buFont typeface="Wingdings" pitchFamily="2" charset="2"/>
              <a:buChar char="n"/>
              <a:tabLst/>
            </a:pP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9" y="654752"/>
            <a:ext cx="4902660" cy="405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08844" y="1453864"/>
            <a:ext cx="1851929" cy="1722375"/>
          </a:xfrm>
        </p:spPr>
        <p:txBody>
          <a:bodyPr/>
          <a:lstStyle/>
          <a:p>
            <a:r>
              <a:rPr lang="en-US" sz="1800" dirty="0" smtClean="0"/>
              <a:t>Emergency Exits</a:t>
            </a:r>
            <a:endParaRPr lang="en-US" dirty="0"/>
          </a:p>
          <a:p>
            <a:pPr marL="41275" indent="0">
              <a:buNone/>
            </a:pPr>
            <a:r>
              <a:rPr lang="en-US" dirty="0" smtClean="0"/>
              <a:t>   Smoking Area</a:t>
            </a:r>
          </a:p>
          <a:p>
            <a:pPr marL="41275" indent="0">
              <a:buNone/>
            </a:pPr>
            <a:endParaRPr lang="en-US" dirty="0"/>
          </a:p>
          <a:p>
            <a:pPr marL="41275" indent="0">
              <a:buNone/>
            </a:pPr>
            <a:r>
              <a:rPr lang="en-US" dirty="0" smtClean="0"/>
              <a:t>Additional splinter room available on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						</a:t>
            </a:r>
          </a:p>
        </p:txBody>
      </p:sp>
      <p:pic>
        <p:nvPicPr>
          <p:cNvPr id="7" name="Picture 10" descr="C:\Users\lnrodriguez\AppData\Local\Microsoft\Windows\INetCache\IE\8QVUKDQZ\270px-Armed_forces_red_triangl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62" y="2224779"/>
            <a:ext cx="255009" cy="22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148" y="1489120"/>
            <a:ext cx="322221" cy="27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C:\Users\lnrodriguez\AppData\Local\Microsoft\Windows\INetCache\IE\8QVUKDQZ\270px-Armed_forces_red_triangl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2" y="2017037"/>
            <a:ext cx="255009" cy="22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92" y="885138"/>
            <a:ext cx="322221" cy="27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33" y="874730"/>
            <a:ext cx="322221" cy="27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51" y="4184681"/>
            <a:ext cx="322221" cy="27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4" y="3299945"/>
            <a:ext cx="322221" cy="27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48" y="1015462"/>
            <a:ext cx="505223" cy="5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123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183" y="47625"/>
            <a:ext cx="2127250" cy="809625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Emergency Muster Point</a:t>
            </a:r>
            <a:endParaRPr lang="en-US" dirty="0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90500" y="4419600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spcAft>
                <a:spcPct val="35000"/>
              </a:spcAft>
              <a:buClr>
                <a:srgbClr val="FF0000"/>
              </a:buClr>
              <a:buSzPct val="85000"/>
              <a:buFont typeface="Wingdings" pitchFamily="2" charset="2"/>
              <a:buBlip>
                <a:blip r:embed="rId2"/>
              </a:buBlip>
              <a:defRPr sz="17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Clr>
                <a:schemeClr val="tx1"/>
              </a:buClr>
              <a:buSzPct val="9000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100000"/>
              <a:buChar char="•"/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itchFamily="2" charset="2"/>
              <a:buChar char="l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300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30400" y="2032000"/>
            <a:ext cx="547688" cy="51435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531813" indent="-163513" algn="r" defTabSz="654050" eaLnBrk="0" hangingPunct="0">
              <a:spcBef>
                <a:spcPct val="30000"/>
              </a:spcBef>
              <a:spcAft>
                <a:spcPct val="30000"/>
              </a:spcAft>
              <a:buClr>
                <a:srgbClr val="FFFFFF"/>
              </a:buClr>
              <a:buSzPct val="90000"/>
              <a:buFont typeface="Wingdings" pitchFamily="2" charset="2"/>
              <a:buChar char="n"/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9" name="Picture 4" descr="C:\Users\mkvanhecke\Desktop\Muster Po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47625"/>
            <a:ext cx="36036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0" name="Straight Arrow Connector 2"/>
          <p:cNvCxnSpPr>
            <a:cxnSpLocks noChangeShapeType="1"/>
          </p:cNvCxnSpPr>
          <p:nvPr/>
        </p:nvCxnSpPr>
        <p:spPr bwMode="auto">
          <a:xfrm flipV="1">
            <a:off x="3917950" y="2738438"/>
            <a:ext cx="0" cy="280987"/>
          </a:xfrm>
          <a:prstGeom prst="straightConnector1">
            <a:avLst/>
          </a:prstGeom>
          <a:noFill/>
          <a:ln w="127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Straight Arrow Connector 9"/>
          <p:cNvCxnSpPr>
            <a:cxnSpLocks noChangeShapeType="1"/>
          </p:cNvCxnSpPr>
          <p:nvPr/>
        </p:nvCxnSpPr>
        <p:spPr bwMode="auto">
          <a:xfrm flipV="1">
            <a:off x="4281488" y="2028825"/>
            <a:ext cx="0" cy="280988"/>
          </a:xfrm>
          <a:prstGeom prst="straightConnector1">
            <a:avLst/>
          </a:prstGeom>
          <a:noFill/>
          <a:ln w="127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Straight Arrow Connector 10"/>
          <p:cNvCxnSpPr>
            <a:cxnSpLocks noChangeShapeType="1"/>
          </p:cNvCxnSpPr>
          <p:nvPr/>
        </p:nvCxnSpPr>
        <p:spPr bwMode="auto">
          <a:xfrm flipV="1">
            <a:off x="5086350" y="2032000"/>
            <a:ext cx="0" cy="280988"/>
          </a:xfrm>
          <a:prstGeom prst="straightConnector1">
            <a:avLst/>
          </a:prstGeom>
          <a:noFill/>
          <a:ln w="127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3" name="Straight Arrow Connector 11"/>
          <p:cNvCxnSpPr>
            <a:cxnSpLocks noChangeShapeType="1"/>
          </p:cNvCxnSpPr>
          <p:nvPr/>
        </p:nvCxnSpPr>
        <p:spPr bwMode="auto">
          <a:xfrm flipV="1">
            <a:off x="3998913" y="1504950"/>
            <a:ext cx="0" cy="280988"/>
          </a:xfrm>
          <a:prstGeom prst="straightConnector1">
            <a:avLst/>
          </a:prstGeom>
          <a:noFill/>
          <a:ln w="127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Straight Arrow Connector 12"/>
          <p:cNvCxnSpPr>
            <a:cxnSpLocks noChangeShapeType="1"/>
          </p:cNvCxnSpPr>
          <p:nvPr/>
        </p:nvCxnSpPr>
        <p:spPr bwMode="auto">
          <a:xfrm flipV="1">
            <a:off x="4005263" y="904875"/>
            <a:ext cx="0" cy="280988"/>
          </a:xfrm>
          <a:prstGeom prst="straightConnector1">
            <a:avLst/>
          </a:prstGeom>
          <a:noFill/>
          <a:ln w="127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5" name="Straight Arrow Connector 13"/>
          <p:cNvCxnSpPr>
            <a:cxnSpLocks noChangeShapeType="1"/>
          </p:cNvCxnSpPr>
          <p:nvPr/>
        </p:nvCxnSpPr>
        <p:spPr bwMode="auto">
          <a:xfrm flipH="1">
            <a:off x="4522788" y="1887538"/>
            <a:ext cx="363537" cy="0"/>
          </a:xfrm>
          <a:prstGeom prst="straightConnector1">
            <a:avLst/>
          </a:prstGeom>
          <a:noFill/>
          <a:ln w="127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6" name="Straight Arrow Connector 16"/>
          <p:cNvCxnSpPr>
            <a:cxnSpLocks noChangeShapeType="1"/>
          </p:cNvCxnSpPr>
          <p:nvPr/>
        </p:nvCxnSpPr>
        <p:spPr bwMode="auto">
          <a:xfrm flipH="1">
            <a:off x="4098925" y="3463925"/>
            <a:ext cx="363538" cy="0"/>
          </a:xfrm>
          <a:prstGeom prst="straightConnector1">
            <a:avLst/>
          </a:prstGeom>
          <a:noFill/>
          <a:ln w="12700" algn="ctr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" y="1377950"/>
            <a:ext cx="31464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00340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Visitors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Non-US Persons</a:t>
            </a:r>
          </a:p>
          <a:p>
            <a:pPr lvl="1"/>
            <a:r>
              <a:rPr lang="en-US" dirty="0" smtClean="0"/>
              <a:t>If you have not completed a foreign visitors form, please </a:t>
            </a:r>
            <a:r>
              <a:rPr lang="en-US" dirty="0"/>
              <a:t>see registration </a:t>
            </a:r>
            <a:r>
              <a:rPr lang="en-US" dirty="0" smtClean="0"/>
              <a:t>table to complete on and to get badges</a:t>
            </a:r>
          </a:p>
          <a:p>
            <a:pPr lvl="1"/>
            <a:r>
              <a:rPr lang="en-US" dirty="0"/>
              <a:t>Non-US </a:t>
            </a:r>
            <a:r>
              <a:rPr lang="en-US" dirty="0" smtClean="0"/>
              <a:t>Persons require </a:t>
            </a:r>
            <a:r>
              <a:rPr lang="en-US" dirty="0"/>
              <a:t>a </a:t>
            </a:r>
            <a:r>
              <a:rPr lang="en-US" dirty="0" err="1"/>
              <a:t>SwRI</a:t>
            </a:r>
            <a:r>
              <a:rPr lang="en-US" dirty="0"/>
              <a:t> </a:t>
            </a:r>
            <a:r>
              <a:rPr lang="en-US" dirty="0" smtClean="0"/>
              <a:t>escort anywhere </a:t>
            </a:r>
            <a:r>
              <a:rPr lang="en-US" dirty="0"/>
              <a:t>on the </a:t>
            </a:r>
            <a:r>
              <a:rPr lang="en-US" dirty="0" err="1"/>
              <a:t>SwRI</a:t>
            </a:r>
            <a:r>
              <a:rPr lang="en-US" dirty="0"/>
              <a:t> </a:t>
            </a:r>
            <a:r>
              <a:rPr lang="en-US" dirty="0" smtClean="0"/>
              <a:t>facility </a:t>
            </a:r>
            <a:r>
              <a:rPr lang="en-US" dirty="0"/>
              <a:t>at all </a:t>
            </a:r>
            <a:r>
              <a:rPr lang="en-US" dirty="0" smtClean="0"/>
              <a:t>times</a:t>
            </a:r>
          </a:p>
          <a:p>
            <a:pPr lvl="1"/>
            <a:r>
              <a:rPr lang="en-US" dirty="0" smtClean="0"/>
              <a:t>Badges must be </a:t>
            </a:r>
            <a:r>
              <a:rPr lang="en-US" dirty="0"/>
              <a:t>returned </a:t>
            </a:r>
            <a:r>
              <a:rPr lang="en-US" dirty="0" smtClean="0"/>
              <a:t>to registration table at </a:t>
            </a:r>
            <a:r>
              <a:rPr lang="en-US" dirty="0"/>
              <a:t>the end of the </a:t>
            </a:r>
            <a:r>
              <a:rPr lang="en-US" dirty="0" smtClean="0"/>
              <a:t>day</a:t>
            </a:r>
          </a:p>
          <a:p>
            <a:r>
              <a:rPr lang="en-US" dirty="0" smtClean="0"/>
              <a:t>All Presenters </a:t>
            </a:r>
          </a:p>
          <a:p>
            <a:pPr lvl="1"/>
            <a:r>
              <a:rPr lang="en-US" dirty="0" smtClean="0"/>
              <a:t>Please adhere to ITAR and EAR laws</a:t>
            </a:r>
          </a:p>
        </p:txBody>
      </p:sp>
    </p:spTree>
    <p:extLst>
      <p:ext uri="{BB962C8B-B14F-4D97-AF65-F5344CB8AC3E}">
        <p14:creationId xmlns:p14="http://schemas.microsoft.com/office/powerpoint/2010/main" val="4214997590"/>
      </p:ext>
    </p:extLst>
  </p:cSld>
  <p:clrMapOvr>
    <a:masterClrMapping/>
  </p:clrMapOvr>
  <p:transition spd="med" advClick="0" advTm="7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Technical Knows</a:t>
            </a:r>
            <a:endParaRPr lang="en-US" dirty="0" smtClean="0"/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190500" y="4419600"/>
            <a:ext cx="20955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3724" y="1006896"/>
            <a:ext cx="5540208" cy="3446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Wireless network is available in meeting areas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Choose </a:t>
            </a:r>
            <a:r>
              <a:rPr lang="en-US" sz="1400" b="1" dirty="0" smtClean="0"/>
              <a:t> </a:t>
            </a:r>
            <a:r>
              <a:rPr lang="en-US" sz="1400" dirty="0" smtClean="0"/>
              <a:t>“</a:t>
            </a:r>
            <a:r>
              <a:rPr lang="en-US" sz="1400" dirty="0" err="1" smtClean="0"/>
              <a:t>SwRI</a:t>
            </a:r>
            <a:r>
              <a:rPr lang="en-US" sz="1400" dirty="0" smtClean="0"/>
              <a:t> Guest”, no authentication is required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All outgoing services are enabled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Tables are equipped with power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Telephone Access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Phones are located in lobby and break-out room(s)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Local: 9+number (area code </a:t>
            </a:r>
            <a:r>
              <a:rPr lang="en-US" sz="1400" dirty="0" smtClean="0">
                <a:solidFill>
                  <a:srgbClr val="FFFF00"/>
                </a:solidFill>
              </a:rPr>
              <a:t>IS</a:t>
            </a:r>
            <a:r>
              <a:rPr lang="en-US" sz="1400" dirty="0" smtClean="0"/>
              <a:t> required </a:t>
            </a:r>
            <a:r>
              <a:rPr lang="en-US" sz="1400" dirty="0" smtClean="0"/>
              <a:t>for 210)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Long Distance: Ask for Assistance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Printer Access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Computers are available in the lobby to print</a:t>
            </a:r>
          </a:p>
        </p:txBody>
      </p:sp>
    </p:spTree>
    <p:extLst>
      <p:ext uri="{BB962C8B-B14F-4D97-AF65-F5344CB8AC3E}">
        <p14:creationId xmlns:p14="http://schemas.microsoft.com/office/powerpoint/2010/main" val="482768346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Shuttle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991105"/>
            <a:ext cx="6916738" cy="3294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Conference Hotel (Courtyard by Marriott)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7:15 </a:t>
            </a:r>
            <a:r>
              <a:rPr lang="en-US" dirty="0" smtClean="0"/>
              <a:t>a.m.</a:t>
            </a:r>
            <a:r>
              <a:rPr lang="en-US" dirty="0"/>
              <a:t> </a:t>
            </a:r>
            <a:r>
              <a:rPr lang="en-US" dirty="0" smtClean="0"/>
              <a:t> Shuttle </a:t>
            </a:r>
            <a:r>
              <a:rPr lang="en-US" dirty="0"/>
              <a:t>departs from hotel to </a:t>
            </a:r>
            <a:r>
              <a:rPr lang="en-US" dirty="0" err="1"/>
              <a:t>SwRI</a:t>
            </a:r>
            <a:r>
              <a:rPr lang="en-US" dirty="0"/>
              <a:t>, Building </a:t>
            </a:r>
            <a:r>
              <a:rPr lang="en-US" dirty="0" smtClean="0"/>
              <a:t>263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5:30 </a:t>
            </a:r>
            <a:r>
              <a:rPr lang="en-US" dirty="0" smtClean="0"/>
              <a:t>p.m.  Shuttle departs </a:t>
            </a:r>
            <a:r>
              <a:rPr lang="en-US" dirty="0"/>
              <a:t>from B263 </a:t>
            </a:r>
            <a:r>
              <a:rPr lang="en-US" dirty="0" smtClean="0"/>
              <a:t>to </a:t>
            </a:r>
            <a:r>
              <a:rPr lang="en-US" dirty="0"/>
              <a:t>Courtyard by </a:t>
            </a:r>
            <a:r>
              <a:rPr lang="en-US" dirty="0" smtClean="0"/>
              <a:t>Marriott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Also providing shuttle service to/from hotel for Tue Happy Hour and Wed dinner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SwRI</a:t>
            </a:r>
            <a:r>
              <a:rPr lang="en-US" dirty="0" smtClean="0"/>
              <a:t> Shuttles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Available on request for Tue Happy Hour and Wed Dinner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Departs from and returns to </a:t>
            </a:r>
            <a:r>
              <a:rPr lang="en-US" dirty="0" err="1" smtClean="0"/>
              <a:t>SwRI</a:t>
            </a:r>
            <a:r>
              <a:rPr lang="en-US" dirty="0" smtClean="0"/>
              <a:t> Building 263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</a:t>
            </a:r>
            <a:r>
              <a:rPr lang="en-US" dirty="0" smtClean="0"/>
              <a:t>ignup at registration desk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Let us know of any other transportation needs and we will accommodate if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79280"/>
      </p:ext>
    </p:extLst>
  </p:cSld>
  <p:clrMapOvr>
    <a:masterClrMapping/>
  </p:clrMapOvr>
  <p:transition spd="med" advClick="0" advTm="7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Monday, December 3, 2018</a:t>
            </a:r>
            <a:br>
              <a:rPr lang="en-US" altLang="ja-JP" dirty="0" smtClean="0"/>
            </a:br>
            <a:r>
              <a:rPr lang="en-US" altLang="ja-JP" dirty="0" smtClean="0"/>
              <a:t>Shuttle Information</a:t>
            </a:r>
            <a:endParaRPr lang="en-US" dirty="0" smtClean="0"/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190500" y="4419600"/>
            <a:ext cx="20955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661416" y="1085322"/>
            <a:ext cx="5771388" cy="265457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7:15 a.m</a:t>
            </a:r>
            <a:r>
              <a:rPr lang="en-US" sz="1800" dirty="0"/>
              <a:t>.- </a:t>
            </a:r>
            <a:r>
              <a:rPr lang="en-US" sz="1800" dirty="0" smtClean="0"/>
              <a:t>Shuttle </a:t>
            </a:r>
            <a:r>
              <a:rPr lang="en-US" sz="1800" dirty="0"/>
              <a:t>departs from hotel to SwRI, Building </a:t>
            </a:r>
            <a:r>
              <a:rPr lang="en-US" sz="1800" dirty="0" smtClean="0"/>
              <a:t>263.</a:t>
            </a:r>
          </a:p>
          <a:p>
            <a:r>
              <a:rPr lang="en-US" sz="1800" dirty="0"/>
              <a:t>5:30 p.m. – S</a:t>
            </a:r>
            <a:r>
              <a:rPr lang="en-US" sz="1800" dirty="0" smtClean="0"/>
              <a:t>huttle will depart from </a:t>
            </a:r>
            <a:r>
              <a:rPr lang="en-US" sz="1800" dirty="0"/>
              <a:t>B263 and </a:t>
            </a:r>
            <a:r>
              <a:rPr lang="en-US" sz="1800" dirty="0" smtClean="0"/>
              <a:t>arrive </a:t>
            </a:r>
            <a:r>
              <a:rPr lang="en-US" sz="1800" dirty="0"/>
              <a:t>to Courtyard by </a:t>
            </a:r>
            <a:r>
              <a:rPr lang="en-US" sz="1800" dirty="0" smtClean="0"/>
              <a:t>Marriott.</a:t>
            </a:r>
          </a:p>
        </p:txBody>
      </p:sp>
    </p:spTree>
    <p:extLst>
      <p:ext uri="{BB962C8B-B14F-4D97-AF65-F5344CB8AC3E}">
        <p14:creationId xmlns:p14="http://schemas.microsoft.com/office/powerpoint/2010/main" val="900605268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 Line Title &amp; Bullets">
  <a:themeElements>
    <a:clrScheme name="">
      <a:dk1>
        <a:srgbClr val="808080"/>
      </a:dk1>
      <a:lt1>
        <a:srgbClr val="FFFFFF"/>
      </a:lt1>
      <a:dk2>
        <a:srgbClr val="0066FF"/>
      </a:dk2>
      <a:lt2>
        <a:srgbClr val="000000"/>
      </a:lt2>
      <a:accent1>
        <a:srgbClr val="00CC99"/>
      </a:accent1>
      <a:accent2>
        <a:srgbClr val="3333CC"/>
      </a:accent2>
      <a:accent3>
        <a:srgbClr val="AAB8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1813" marR="0" indent="-163513" algn="r" defTabSz="654050" rtl="0" eaLnBrk="0" fontAlgn="base" latinLnBrk="0" hangingPunct="0">
          <a:lnSpc>
            <a:spcPct val="100000"/>
          </a:lnSpc>
          <a:spcBef>
            <a:spcPct val="30000"/>
          </a:spcBef>
          <a:spcAft>
            <a:spcPct val="30000"/>
          </a:spcAft>
          <a:buClr>
            <a:schemeClr val="tx1"/>
          </a:buClr>
          <a:buSzPct val="90000"/>
          <a:buFont typeface="Wingdings" pitchFamily="2" charset="2"/>
          <a:buChar char="n"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1813" marR="0" indent="-163513" algn="r" defTabSz="654050" rtl="0" eaLnBrk="0" fontAlgn="base" latinLnBrk="0" hangingPunct="0">
          <a:lnSpc>
            <a:spcPct val="100000"/>
          </a:lnSpc>
          <a:spcBef>
            <a:spcPct val="30000"/>
          </a:spcBef>
          <a:spcAft>
            <a:spcPct val="30000"/>
          </a:spcAft>
          <a:buClr>
            <a:schemeClr val="tx1"/>
          </a:buClr>
          <a:buSzPct val="90000"/>
          <a:buFont typeface="Wingdings" pitchFamily="2" charset="2"/>
          <a:buChar char="n"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 Line Title &amp; Bullets">
  <a:themeElements>
    <a:clrScheme name="">
      <a:dk1>
        <a:srgbClr val="808080"/>
      </a:dk1>
      <a:lt1>
        <a:srgbClr val="FFFFFF"/>
      </a:lt1>
      <a:dk2>
        <a:srgbClr val="0066FF"/>
      </a:dk2>
      <a:lt2>
        <a:srgbClr val="000000"/>
      </a:lt2>
      <a:accent1>
        <a:srgbClr val="00CC99"/>
      </a:accent1>
      <a:accent2>
        <a:srgbClr val="3333CC"/>
      </a:accent2>
      <a:accent3>
        <a:srgbClr val="AAB8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1813" marR="0" indent="-163513" algn="r" defTabSz="654050" rtl="0" eaLnBrk="0" fontAlgn="base" latinLnBrk="0" hangingPunct="0">
          <a:lnSpc>
            <a:spcPct val="100000"/>
          </a:lnSpc>
          <a:spcBef>
            <a:spcPct val="30000"/>
          </a:spcBef>
          <a:spcAft>
            <a:spcPct val="30000"/>
          </a:spcAft>
          <a:buClr>
            <a:schemeClr val="tx1"/>
          </a:buClr>
          <a:buSzPct val="90000"/>
          <a:buFont typeface="Wingdings" pitchFamily="2" charset="2"/>
          <a:buChar char="n"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1813" marR="0" indent="-163513" algn="r" defTabSz="654050" rtl="0" eaLnBrk="0" fontAlgn="base" latinLnBrk="0" hangingPunct="0">
          <a:lnSpc>
            <a:spcPct val="100000"/>
          </a:lnSpc>
          <a:spcBef>
            <a:spcPct val="30000"/>
          </a:spcBef>
          <a:spcAft>
            <a:spcPct val="30000"/>
          </a:spcAft>
          <a:buClr>
            <a:schemeClr val="tx1"/>
          </a:buClr>
          <a:buSzPct val="90000"/>
          <a:buFont typeface="Wingdings" pitchFamily="2" charset="2"/>
          <a:buChar char="n"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Designs\FIREBALL.POT</Template>
  <TotalTime>63267</TotalTime>
  <Words>672</Words>
  <Application>Microsoft Office PowerPoint</Application>
  <PresentationFormat>Custom</PresentationFormat>
  <Paragraphs>85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Wingdings</vt:lpstr>
      <vt:lpstr>2 Line Title &amp; Bullets</vt:lpstr>
      <vt:lpstr>1_2 Line Title &amp; Bullets</vt:lpstr>
      <vt:lpstr>PowerPoint Presentation</vt:lpstr>
      <vt:lpstr>PowerPoint Presentation</vt:lpstr>
      <vt:lpstr>Aerial View of SwRI from East Gate</vt:lpstr>
      <vt:lpstr>Bldg. 263 Facility Overview</vt:lpstr>
      <vt:lpstr>Emergency Muster Point</vt:lpstr>
      <vt:lpstr>International Visitors</vt:lpstr>
      <vt:lpstr>Technical Knows</vt:lpstr>
      <vt:lpstr>Shuttle Transportation</vt:lpstr>
      <vt:lpstr>Monday, December 3, 2018 Shuttle Information</vt:lpstr>
      <vt:lpstr>Monday, December 3, 2018 Meal Plan</vt:lpstr>
      <vt:lpstr>Agenda Updates and Cancellations</vt:lpstr>
      <vt:lpstr>THANK YOU to our SPONSORS!</vt:lpstr>
      <vt:lpstr>PowerPoint Presentation</vt:lpstr>
      <vt:lpstr>Tuesday, December 4, 2018 Shuttle Information</vt:lpstr>
      <vt:lpstr>Tuesday, December 4, 2018 Meal Plan</vt:lpstr>
      <vt:lpstr>Wednesday, December 5, 2018 Shuttle Information</vt:lpstr>
      <vt:lpstr>Wednesday, December 5, 2018 Meal Plan</vt:lpstr>
      <vt:lpstr>Thursday, December 6, 2018 Shuttle Information</vt:lpstr>
      <vt:lpstr>Thursday, December 6, 2018 Meal Plan</vt:lpstr>
    </vt:vector>
  </TitlesOfParts>
  <Company>SwRI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GGutierrez 2011 AMP Left</dc:title>
  <dc:creator>Gloria Gutierrez, Frank Tapia</dc:creator>
  <cp:lastModifiedBy>mkvanhecke</cp:lastModifiedBy>
  <cp:revision>1755</cp:revision>
  <cp:lastPrinted>1999-02-05T17:02:40Z</cp:lastPrinted>
  <dcterms:created xsi:type="dcterms:W3CDTF">1999-01-19T21:53:41Z</dcterms:created>
  <dcterms:modified xsi:type="dcterms:W3CDTF">2018-12-03T19:26:00Z</dcterms:modified>
</cp:coreProperties>
</file>